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Lst>
  <p:sldSz cy="10287000" cx="18288000"/>
  <p:notesSz cx="6858000" cy="9144000"/>
  <p:embeddedFontLst>
    <p:embeddedFont>
      <p:font typeface="Raleway"/>
      <p:regular r:id="rId47"/>
      <p:bold r:id="rId48"/>
      <p:italic r:id="rId49"/>
      <p:boldItalic r:id="rId50"/>
    </p:embeddedFont>
    <p:embeddedFont>
      <p:font typeface="Open Sans"/>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D7B8A62-4D26-4BD3-82F0-EEB5C4002E6A}">
  <a:tblStyle styleId="{5D7B8A62-4D26-4BD3-82F0-EEB5C4002E6A}"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aleway-bold.fntdata"/><Relationship Id="rId47" Type="http://schemas.openxmlformats.org/officeDocument/2006/relationships/font" Target="fonts/Raleway-regular.fntdata"/><Relationship Id="rId49" Type="http://schemas.openxmlformats.org/officeDocument/2006/relationships/font" Target="fonts/Raleway-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OpenSans-regular.fntdata"/><Relationship Id="rId50" Type="http://schemas.openxmlformats.org/officeDocument/2006/relationships/font" Target="fonts/Raleway-boldItalic.fntdata"/><Relationship Id="rId53" Type="http://schemas.openxmlformats.org/officeDocument/2006/relationships/font" Target="fonts/OpenSans-italic.fntdata"/><Relationship Id="rId52" Type="http://schemas.openxmlformats.org/officeDocument/2006/relationships/font" Target="fonts/OpenSans-bold.fntdata"/><Relationship Id="rId11" Type="http://schemas.openxmlformats.org/officeDocument/2006/relationships/slide" Target="slides/slide5.xml"/><Relationship Id="rId10" Type="http://schemas.openxmlformats.org/officeDocument/2006/relationships/slide" Target="slides/slide4.xml"/><Relationship Id="rId54" Type="http://schemas.openxmlformats.org/officeDocument/2006/relationships/font" Target="fonts/OpenSans-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6e2508677b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g36e2508677b_0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6c8357e46b_0_3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 name="Google Shape;293;g36c8357e46b_0_3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9d695b4ca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6" name="Google Shape;316;g39d695b4ca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6c8357e46b_0_2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g36c8357e46b_0_2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6e2508677b_0_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 name="Google Shape;371;g36e2508677b_0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b8ff956722_1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g3b8ff956722_1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b8ff956722_1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g3b8ff956722_1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6c8357e46b_0_4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1" name="Google Shape;431;g36c8357e46b_0_4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6c8357e46b_0_3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3" name="Google Shape;443;g36c8357e46b_0_3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9d695b4cac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0" name="Google Shape;450;g39d695b4cac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6c8357e46b_0_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g36c8357e46b_0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9d695b4cac_0_2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g39d695b4cac_0_2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9d695b4cac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4" name="Google Shape;474;g39d695b4cac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9d695b4cac_0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2" name="Google Shape;492;g39d695b4cac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39d695b4cac_0_2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2" name="Google Shape;502;g39d695b4cac_0_2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9d695b4cac_0_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4" name="Google Shape;514;g39d695b4cac_0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9d695b4cac_0_1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8" name="Google Shape;528;g39d695b4cac_0_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9d695b4cac_0_2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0" name="Google Shape;540;g39d695b4cac_0_2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39d695b4cac_0_1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4" name="Google Shape;554;g39d695b4cac_0_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6c8357e46b_0_4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g36c8357e46b_0_4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9d695b4cac_0_3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4" name="Google Shape;604;g39d695b4cac_0_3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6d74d26f37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5" name="Google Shape;115;g36d74d26f37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36c8357e46b_0_4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8" name="Google Shape;638;g36c8357e46b_0_4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36c8357e46b_0_4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4" name="Google Shape;644;g36c8357e46b_0_4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36c8357e46b_0_4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9" name="Google Shape;649;g36c8357e46b_0_4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6c8357e46b_0_4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4" name="Google Shape;654;g36c8357e46b_0_4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36c8357e46b_0_4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9" name="Google Shape;659;g36c8357e46b_0_4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36c8357e46b_0_5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4" name="Google Shape;664;g36c8357e46b_0_5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36c8357e46b_0_5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9" name="Google Shape;669;g36c8357e46b_0_5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36c8357e46b_0_5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4" name="Google Shape;674;g36c8357e46b_0_5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36c8357e46b_0_5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9" name="Google Shape;679;g36c8357e46b_0_5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6c8357e46b_0_5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4" name="Google Shape;684;g36c8357e46b_0_5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7" name="Google Shape;12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3dc48337e07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9" name="Google Shape;689;g3dc48337e07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8d51c80a6b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4" name="Google Shape;144;g38d51c80a6b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6d74d26f37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4" name="Google Shape;164;g36d74d26f37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6c8357e46b_0_3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 name="Google Shape;176;g36c8357e46b_0_3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6c8357e46b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5" name="Google Shape;205;g36c8357e46b_0_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6c8357e46b_0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9" name="Google Shape;249;g36c8357e46b_0_1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25.png"/><Relationship Id="rId11" Type="http://schemas.openxmlformats.org/officeDocument/2006/relationships/image" Target="../media/image35.png"/><Relationship Id="rId10" Type="http://schemas.openxmlformats.org/officeDocument/2006/relationships/image" Target="../media/image31.png"/><Relationship Id="rId12" Type="http://schemas.openxmlformats.org/officeDocument/2006/relationships/image" Target="../media/image28.png"/><Relationship Id="rId9" Type="http://schemas.openxmlformats.org/officeDocument/2006/relationships/image" Target="../media/image20.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33.png"/><Relationship Id="rId8"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63.jpg"/><Relationship Id="rId5" Type="http://schemas.openxmlformats.org/officeDocument/2006/relationships/image" Target="../media/image30.png"/><Relationship Id="rId6" Type="http://schemas.openxmlformats.org/officeDocument/2006/relationships/image" Target="../media/image26.png"/><Relationship Id="rId7" Type="http://schemas.openxmlformats.org/officeDocument/2006/relationships/image" Target="../media/image19.png"/><Relationship Id="rId8" Type="http://schemas.openxmlformats.org/officeDocument/2006/relationships/image" Target="../media/image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www.youtube.com/watch?v=bHEwjCXuCvg" TargetMode="External"/><Relationship Id="rId4" Type="http://schemas.openxmlformats.org/officeDocument/2006/relationships/image" Target="../media/image21.jpg"/><Relationship Id="rId5" Type="http://schemas.openxmlformats.org/officeDocument/2006/relationships/hyperlink" Target="https://www.youtube.com/watch?v=bHEwjCXuCv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31.png"/><Relationship Id="rId7"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20.png"/><Relationship Id="rId5" Type="http://schemas.openxmlformats.org/officeDocument/2006/relationships/image" Target="../media/image31.png"/><Relationship Id="rId6" Type="http://schemas.openxmlformats.org/officeDocument/2006/relationships/image" Target="../media/image10.png"/><Relationship Id="rId7"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20.png"/><Relationship Id="rId5" Type="http://schemas.openxmlformats.org/officeDocument/2006/relationships/image" Target="../media/image31.png"/><Relationship Id="rId6" Type="http://schemas.openxmlformats.org/officeDocument/2006/relationships/image" Target="../media/image10.png"/><Relationship Id="rId7"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png"/><Relationship Id="rId4" Type="http://schemas.openxmlformats.org/officeDocument/2006/relationships/image" Target="../media/image20.png"/><Relationship Id="rId5" Type="http://schemas.openxmlformats.org/officeDocument/2006/relationships/image" Target="../media/image31.png"/><Relationship Id="rId6" Type="http://schemas.openxmlformats.org/officeDocument/2006/relationships/image" Target="../media/image10.png"/><Relationship Id="rId7"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8.png"/><Relationship Id="rId4" Type="http://schemas.openxmlformats.org/officeDocument/2006/relationships/image" Target="../media/image10.png"/><Relationship Id="rId5"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8.png"/><Relationship Id="rId4" Type="http://schemas.openxmlformats.org/officeDocument/2006/relationships/image" Target="../media/image10.png"/><Relationship Id="rId5"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8.png"/><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8.png"/><Relationship Id="rId4" Type="http://schemas.openxmlformats.org/officeDocument/2006/relationships/image" Target="../media/image56.png"/><Relationship Id="rId11" Type="http://schemas.openxmlformats.org/officeDocument/2006/relationships/image" Target="../media/image55.png"/><Relationship Id="rId10" Type="http://schemas.openxmlformats.org/officeDocument/2006/relationships/image" Target="../media/image47.png"/><Relationship Id="rId9" Type="http://schemas.openxmlformats.org/officeDocument/2006/relationships/image" Target="../media/image6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31.png"/><Relationship Id="rId8"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8.png"/><Relationship Id="rId4" Type="http://schemas.openxmlformats.org/officeDocument/2006/relationships/image" Target="../media/image56.png"/><Relationship Id="rId11" Type="http://schemas.openxmlformats.org/officeDocument/2006/relationships/image" Target="../media/image55.png"/><Relationship Id="rId10" Type="http://schemas.openxmlformats.org/officeDocument/2006/relationships/image" Target="../media/image47.png"/><Relationship Id="rId9" Type="http://schemas.openxmlformats.org/officeDocument/2006/relationships/image" Target="../media/image61.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31.png"/><Relationship Id="rId8"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hyperlink" Target="https://dam.isdin.com/asset/8656ff00-3df3-44c3-a4ad-59497b21cfe4/_AAFF-Diploma-A5-v08_TR.pdf" TargetMode="External"/><Relationship Id="rId7" Type="http://schemas.openxmlformats.org/officeDocument/2006/relationships/hyperlink" Target="https://dam.isdin.com/asset/8656ff00-3df3-44c3-a4ad-59497b21cfe4/_AAFF-Diploma-A5-v08_TR.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4.png"/><Relationship Id="rId11" Type="http://schemas.openxmlformats.org/officeDocument/2006/relationships/image" Target="../media/image15.png"/><Relationship Id="rId10" Type="http://schemas.openxmlformats.org/officeDocument/2006/relationships/image" Target="../media/image33.png"/><Relationship Id="rId9" Type="http://schemas.openxmlformats.org/officeDocument/2006/relationships/image" Target="../media/image10.png"/><Relationship Id="rId5" Type="http://schemas.openxmlformats.org/officeDocument/2006/relationships/image" Target="../media/image18.png"/><Relationship Id="rId6" Type="http://schemas.openxmlformats.org/officeDocument/2006/relationships/image" Target="../media/image5.png"/><Relationship Id="rId7" Type="http://schemas.openxmlformats.org/officeDocument/2006/relationships/image" Target="../media/image25.png"/><Relationship Id="rId8"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83" name="Shape 83"/>
        <p:cNvGrpSpPr/>
        <p:nvPr/>
      </p:nvGrpSpPr>
      <p:grpSpPr>
        <a:xfrm>
          <a:off x="0" y="0"/>
          <a:ext cx="0" cy="0"/>
          <a:chOff x="0" y="0"/>
          <a:chExt cx="0" cy="0"/>
        </a:xfrm>
      </p:grpSpPr>
      <p:sp>
        <p:nvSpPr>
          <p:cNvPr id="84" name="Google Shape;84;p13"/>
          <p:cNvSpPr/>
          <p:nvPr/>
        </p:nvSpPr>
        <p:spPr>
          <a:xfrm>
            <a:off x="13722256" y="8390196"/>
            <a:ext cx="3537044" cy="1193661"/>
          </a:xfrm>
          <a:custGeom>
            <a:rect b="b" l="l" r="r" t="t"/>
            <a:pathLst>
              <a:path extrusionOk="0" h="1193661" w="3537044">
                <a:moveTo>
                  <a:pt x="0" y="0"/>
                </a:moveTo>
                <a:lnTo>
                  <a:pt x="3537044" y="0"/>
                </a:lnTo>
                <a:lnTo>
                  <a:pt x="3537044" y="1193661"/>
                </a:lnTo>
                <a:lnTo>
                  <a:pt x="0" y="1193661"/>
                </a:lnTo>
                <a:lnTo>
                  <a:pt x="0" y="0"/>
                </a:lnTo>
                <a:close/>
              </a:path>
            </a:pathLst>
          </a:custGeom>
          <a:blipFill rotWithShape="1">
            <a:blip r:embed="rId3">
              <a:alphaModFix/>
            </a:blip>
            <a:stretch>
              <a:fillRect b="0" l="0" r="0" t="0"/>
            </a:stretch>
          </a:blipFill>
          <a:ln>
            <a:noFill/>
          </a:ln>
        </p:spPr>
      </p:sp>
      <p:sp>
        <p:nvSpPr>
          <p:cNvPr id="85" name="Google Shape;85;p13"/>
          <p:cNvSpPr txBox="1"/>
          <p:nvPr/>
        </p:nvSpPr>
        <p:spPr>
          <a:xfrm>
            <a:off x="1028700" y="1899725"/>
            <a:ext cx="9987300" cy="270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399"/>
              <a:buFont typeface="Arial"/>
              <a:buNone/>
            </a:pPr>
            <a:r>
              <a:rPr b="1" i="0" lang="en-US" sz="5399" u="none" cap="none" strike="noStrike">
                <a:solidFill>
                  <a:srgbClr val="50535B"/>
                </a:solidFill>
                <a:latin typeface="Open Sans"/>
                <a:ea typeface="Open Sans"/>
                <a:cs typeface="Open Sans"/>
                <a:sym typeface="Open Sans"/>
              </a:rPr>
              <a:t>Guía didáctica del formador de la Campaña Escolar de Fotoprotección</a:t>
            </a:r>
            <a:endParaRPr b="0" i="0" sz="1400" u="none" cap="none" strike="noStrike">
              <a:solidFill>
                <a:srgbClr val="000000"/>
              </a:solidFill>
              <a:latin typeface="Arial"/>
              <a:ea typeface="Arial"/>
              <a:cs typeface="Arial"/>
              <a:sym typeface="Arial"/>
            </a:endParaRPr>
          </a:p>
          <a:p>
            <a:pPr indent="0" lvl="0" marL="0" marR="0" rtl="0" algn="l">
              <a:lnSpc>
                <a:spcPct val="140008"/>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6" name="Google Shape;86;p13"/>
          <p:cNvGrpSpPr/>
          <p:nvPr/>
        </p:nvGrpSpPr>
        <p:grpSpPr>
          <a:xfrm>
            <a:off x="0" y="7011529"/>
            <a:ext cx="18288118" cy="3275965"/>
            <a:chOff x="0" y="-38100"/>
            <a:chExt cx="4816592" cy="862800"/>
          </a:xfrm>
        </p:grpSpPr>
        <p:sp>
          <p:nvSpPr>
            <p:cNvPr id="87" name="Google Shape;87;p13"/>
            <p:cNvSpPr/>
            <p:nvPr/>
          </p:nvSpPr>
          <p:spPr>
            <a:xfrm>
              <a:off x="0" y="0"/>
              <a:ext cx="4816592" cy="824575"/>
            </a:xfrm>
            <a:custGeom>
              <a:rect b="b" l="l" r="r" t="t"/>
              <a:pathLst>
                <a:path extrusionOk="0" h="824575" w="4816592">
                  <a:moveTo>
                    <a:pt x="0" y="0"/>
                  </a:moveTo>
                  <a:lnTo>
                    <a:pt x="4816592" y="0"/>
                  </a:lnTo>
                  <a:lnTo>
                    <a:pt x="4816592" y="824575"/>
                  </a:lnTo>
                  <a:lnTo>
                    <a:pt x="0" y="824575"/>
                  </a:lnTo>
                  <a:close/>
                </a:path>
              </a:pathLst>
            </a:custGeom>
            <a:solidFill>
              <a:srgbClr val="FDFDFD"/>
            </a:solidFill>
            <a:ln>
              <a:noFill/>
            </a:ln>
          </p:spPr>
        </p:sp>
        <p:sp>
          <p:nvSpPr>
            <p:cNvPr id="88" name="Google Shape;88;p13"/>
            <p:cNvSpPr txBox="1"/>
            <p:nvPr/>
          </p:nvSpPr>
          <p:spPr>
            <a:xfrm>
              <a:off x="0" y="-38100"/>
              <a:ext cx="4816500" cy="862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9" name="Google Shape;89;p13"/>
          <p:cNvSpPr txBox="1"/>
          <p:nvPr/>
        </p:nvSpPr>
        <p:spPr>
          <a:xfrm>
            <a:off x="1028700" y="4759325"/>
            <a:ext cx="9987300" cy="738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50535B"/>
                </a:solidFill>
                <a:latin typeface="Open Sans"/>
                <a:ea typeface="Open Sans"/>
                <a:cs typeface="Open Sans"/>
                <a:sym typeface="Open Sans"/>
              </a:rPr>
              <a:t>Herramienta de apoyo para la preparación y dinamización de sesiones educativas sobre fotoprotección</a:t>
            </a:r>
            <a:endParaRPr b="0" i="0" sz="1400" u="none" cap="none" strike="noStrike">
              <a:solidFill>
                <a:srgbClr val="000000"/>
              </a:solidFill>
              <a:latin typeface="Arial"/>
              <a:ea typeface="Arial"/>
              <a:cs typeface="Arial"/>
              <a:sym typeface="Arial"/>
            </a:endParaRPr>
          </a:p>
        </p:txBody>
      </p:sp>
      <p:sp>
        <p:nvSpPr>
          <p:cNvPr id="90" name="Google Shape;90;p13"/>
          <p:cNvSpPr txBox="1"/>
          <p:nvPr/>
        </p:nvSpPr>
        <p:spPr>
          <a:xfrm>
            <a:off x="1066800" y="457200"/>
            <a:ext cx="16802400" cy="738900"/>
          </a:xfrm>
          <a:prstGeom prst="rect">
            <a:avLst/>
          </a:prstGeom>
          <a:solidFill>
            <a:srgbClr val="F49E5C"/>
          </a:solidFill>
          <a:ln>
            <a:noFill/>
          </a:ln>
        </p:spPr>
        <p:txBody>
          <a:bodyPr anchorCtr="0" anchor="ctr" bIns="91425" lIns="91425" spcFirstLastPara="1" rIns="91425" wrap="square" tIns="91425">
            <a:noAutofit/>
          </a:bodyPr>
          <a:lstStyle/>
          <a:p>
            <a:pPr indent="0" lvl="0" marL="0" marR="0" rtl="0" algn="l">
              <a:lnSpc>
                <a:spcPct val="25930"/>
              </a:lnSpc>
              <a:spcBef>
                <a:spcPts val="0"/>
              </a:spcBef>
              <a:spcAft>
                <a:spcPts val="0"/>
              </a:spcAft>
              <a:buClr>
                <a:srgbClr val="000000"/>
              </a:buClr>
              <a:buSzPts val="4000"/>
              <a:buFont typeface="Arial"/>
              <a:buNone/>
            </a:pPr>
            <a:r>
              <a:t/>
            </a:r>
            <a:endParaRPr b="1" i="0" sz="4000"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4000"/>
              <a:buFont typeface="Arial"/>
              <a:buNone/>
            </a:pPr>
            <a:r>
              <a:rPr b="1" i="0" lang="en-US" sz="4000" u="none" cap="none" strike="noStrike">
                <a:solidFill>
                  <a:srgbClr val="50535B"/>
                </a:solidFill>
                <a:latin typeface="Open Sans"/>
                <a:ea typeface="Open Sans"/>
                <a:cs typeface="Open Sans"/>
                <a:sym typeface="Open Sans"/>
              </a:rPr>
              <a:t>Nivel </a:t>
            </a:r>
            <a:r>
              <a:rPr b="1" lang="en-US" sz="4000">
                <a:solidFill>
                  <a:srgbClr val="50535B"/>
                </a:solidFill>
                <a:latin typeface="Open Sans"/>
                <a:ea typeface="Open Sans"/>
                <a:cs typeface="Open Sans"/>
                <a:sym typeface="Open Sans"/>
              </a:rPr>
              <a:t>1 - P5 y 1ro de Primaria</a:t>
            </a:r>
            <a:endParaRPr b="0" i="0" sz="4000" u="none" cap="none" strike="noStrike">
              <a:solidFill>
                <a:srgbClr val="000000"/>
              </a:solidFill>
              <a:latin typeface="Arial"/>
              <a:ea typeface="Arial"/>
              <a:cs typeface="Arial"/>
              <a:sym typeface="Arial"/>
            </a:endParaRPr>
          </a:p>
        </p:txBody>
      </p:sp>
      <p:sp>
        <p:nvSpPr>
          <p:cNvPr id="91" name="Google Shape;91;p13"/>
          <p:cNvSpPr/>
          <p:nvPr/>
        </p:nvSpPr>
        <p:spPr>
          <a:xfrm>
            <a:off x="11616421" y="634715"/>
            <a:ext cx="5993803" cy="7666084"/>
          </a:xfrm>
          <a:custGeom>
            <a:rect b="b" l="l" r="r" t="t"/>
            <a:pathLst>
              <a:path extrusionOk="0" h="7666084" w="5993803">
                <a:moveTo>
                  <a:pt x="0" y="0"/>
                </a:moveTo>
                <a:lnTo>
                  <a:pt x="5993803" y="0"/>
                </a:lnTo>
                <a:lnTo>
                  <a:pt x="5993803" y="7666084"/>
                </a:lnTo>
                <a:lnTo>
                  <a:pt x="0" y="7666084"/>
                </a:lnTo>
                <a:lnTo>
                  <a:pt x="0" y="0"/>
                </a:lnTo>
                <a:close/>
              </a:path>
            </a:pathLst>
          </a:custGeom>
          <a:blipFill rotWithShape="1">
            <a:blip r:embed="rId4">
              <a:alphaModFix/>
            </a:blip>
            <a:stretch>
              <a:fillRect b="-5195" l="0" r="-101816" t="0"/>
            </a:stretch>
          </a:blipFill>
          <a:ln>
            <a:noFill/>
          </a:ln>
        </p:spPr>
      </p:sp>
      <p:sp>
        <p:nvSpPr>
          <p:cNvPr id="92" name="Google Shape;92;p13"/>
          <p:cNvSpPr/>
          <p:nvPr/>
        </p:nvSpPr>
        <p:spPr>
          <a:xfrm>
            <a:off x="0" y="5450296"/>
            <a:ext cx="4107957" cy="4107957"/>
          </a:xfrm>
          <a:custGeom>
            <a:rect b="b" l="l" r="r" t="t"/>
            <a:pathLst>
              <a:path extrusionOk="0" h="4107957" w="4107957">
                <a:moveTo>
                  <a:pt x="0" y="0"/>
                </a:moveTo>
                <a:lnTo>
                  <a:pt x="4107957" y="0"/>
                </a:lnTo>
                <a:lnTo>
                  <a:pt x="4107957" y="4107957"/>
                </a:lnTo>
                <a:lnTo>
                  <a:pt x="0" y="4107957"/>
                </a:lnTo>
                <a:lnTo>
                  <a:pt x="0" y="0"/>
                </a:lnTo>
                <a:close/>
              </a:path>
            </a:pathLst>
          </a:custGeom>
          <a:blipFill rotWithShape="1">
            <a:blip r:embed="rId5">
              <a:alphaModFix/>
            </a:blip>
            <a:stretch>
              <a:fillRect b="0" l="0" r="0" t="0"/>
            </a:stretch>
          </a:blipFill>
          <a:ln>
            <a:noFill/>
          </a:ln>
        </p:spPr>
      </p:sp>
      <p:sp>
        <p:nvSpPr>
          <p:cNvPr id="93" name="Google Shape;93;p13"/>
          <p:cNvSpPr txBox="1"/>
          <p:nvPr/>
        </p:nvSpPr>
        <p:spPr>
          <a:xfrm>
            <a:off x="417815" y="9328150"/>
            <a:ext cx="98319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50535B"/>
                </a:solidFill>
                <a:latin typeface="Open Sans"/>
                <a:ea typeface="Open Sans"/>
                <a:cs typeface="Open Sans"/>
                <a:sym typeface="Open Sans"/>
              </a:rPr>
              <a:t>Copyright © ISDIN All rights reserved.  </a:t>
            </a:r>
            <a:endParaRPr b="0" i="0" sz="1200" u="none" cap="none" strike="noStrike">
              <a:solidFill>
                <a:srgbClr val="50535B"/>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50535B"/>
                </a:solidFill>
                <a:latin typeface="Open Sans"/>
                <a:ea typeface="Open Sans"/>
                <a:cs typeface="Open Sans"/>
                <a:sym typeface="Open Sans"/>
              </a:rPr>
              <a:t>Queda prohibida la reproducción, distribución, comunicación pública y transformación de este material, en todo o en parte, por cualquier medio o procedimiento, sin la autorización previa y por escrito del titular de los derechos.</a:t>
            </a:r>
            <a:endParaRPr b="0" i="1" sz="1200" u="none" cap="none" strike="noStrike">
              <a:solidFill>
                <a:srgbClr val="222222"/>
              </a:solidFill>
              <a:latin typeface="Arial"/>
              <a:ea typeface="Arial"/>
              <a:cs typeface="Arial"/>
              <a:sym typeface="Arial"/>
            </a:endParaRPr>
          </a:p>
        </p:txBody>
      </p:sp>
      <p:sp>
        <p:nvSpPr>
          <p:cNvPr id="94" name="Google Shape;94;p13"/>
          <p:cNvSpPr/>
          <p:nvPr/>
        </p:nvSpPr>
        <p:spPr>
          <a:xfrm>
            <a:off x="13722256" y="8390196"/>
            <a:ext cx="3537044" cy="1193661"/>
          </a:xfrm>
          <a:custGeom>
            <a:rect b="b" l="l" r="r" t="t"/>
            <a:pathLst>
              <a:path extrusionOk="0" h="1193661" w="3537044">
                <a:moveTo>
                  <a:pt x="0" y="0"/>
                </a:moveTo>
                <a:lnTo>
                  <a:pt x="3537044" y="0"/>
                </a:lnTo>
                <a:lnTo>
                  <a:pt x="3537044" y="1193661"/>
                </a:lnTo>
                <a:lnTo>
                  <a:pt x="0" y="1193661"/>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277" name="Shape 277"/>
        <p:cNvGrpSpPr/>
        <p:nvPr/>
      </p:nvGrpSpPr>
      <p:grpSpPr>
        <a:xfrm>
          <a:off x="0" y="0"/>
          <a:ext cx="0" cy="0"/>
          <a:chOff x="0" y="0"/>
          <a:chExt cx="0" cy="0"/>
        </a:xfrm>
      </p:grpSpPr>
      <p:pic>
        <p:nvPicPr>
          <p:cNvPr id="278" name="Google Shape;278;p22"/>
          <p:cNvPicPr preferRelativeResize="0"/>
          <p:nvPr/>
        </p:nvPicPr>
        <p:blipFill rotWithShape="1">
          <a:blip r:embed="rId3">
            <a:alphaModFix/>
          </a:blip>
          <a:srcRect b="0" l="0" r="0" t="0"/>
          <a:stretch/>
        </p:blipFill>
        <p:spPr>
          <a:xfrm>
            <a:off x="8934062" y="3744379"/>
            <a:ext cx="8806770" cy="4901424"/>
          </a:xfrm>
          <a:prstGeom prst="rect">
            <a:avLst/>
          </a:prstGeom>
          <a:noFill/>
          <a:ln>
            <a:noFill/>
          </a:ln>
        </p:spPr>
      </p:pic>
      <p:grpSp>
        <p:nvGrpSpPr>
          <p:cNvPr id="279" name="Google Shape;279;p22"/>
          <p:cNvGrpSpPr/>
          <p:nvPr/>
        </p:nvGrpSpPr>
        <p:grpSpPr>
          <a:xfrm>
            <a:off x="0" y="-144662"/>
            <a:ext cx="18288118" cy="1668817"/>
            <a:chOff x="0" y="-38100"/>
            <a:chExt cx="4816592" cy="439521"/>
          </a:xfrm>
        </p:grpSpPr>
        <p:sp>
          <p:nvSpPr>
            <p:cNvPr id="280" name="Google Shape;280;p22"/>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281" name="Google Shape;281;p22"/>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82" name="Google Shape;282;p22"/>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283" name="Google Shape;283;p22"/>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1</a:t>
            </a:r>
            <a:endParaRPr b="0" i="0" sz="1400" u="none" cap="none" strike="noStrike">
              <a:solidFill>
                <a:srgbClr val="000000"/>
              </a:solidFill>
              <a:latin typeface="Arial"/>
              <a:ea typeface="Arial"/>
              <a:cs typeface="Arial"/>
              <a:sym typeface="Arial"/>
            </a:endParaRPr>
          </a:p>
        </p:txBody>
      </p:sp>
      <p:grpSp>
        <p:nvGrpSpPr>
          <p:cNvPr id="284" name="Google Shape;284;p22"/>
          <p:cNvGrpSpPr/>
          <p:nvPr/>
        </p:nvGrpSpPr>
        <p:grpSpPr>
          <a:xfrm>
            <a:off x="512975" y="2299723"/>
            <a:ext cx="17419344" cy="533002"/>
            <a:chOff x="-1" y="-141"/>
            <a:chExt cx="2061900" cy="140382"/>
          </a:xfrm>
        </p:grpSpPr>
        <p:sp>
          <p:nvSpPr>
            <p:cNvPr id="285" name="Google Shape;285;p22"/>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286" name="Google Shape;286;p22"/>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Detalle de la sesión</a:t>
              </a:r>
              <a:endParaRPr b="1" i="0" sz="1999" u="none" cap="none" strike="noStrike">
                <a:solidFill>
                  <a:srgbClr val="FDFDFD"/>
                </a:solidFill>
                <a:latin typeface="Open Sans"/>
                <a:ea typeface="Open Sans"/>
                <a:cs typeface="Open Sans"/>
                <a:sym typeface="Open Sans"/>
              </a:endParaRPr>
            </a:p>
          </p:txBody>
        </p:sp>
      </p:grpSp>
      <p:sp>
        <p:nvSpPr>
          <p:cNvPr id="287" name="Google Shape;287;p22"/>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4">
              <a:alphaModFix/>
            </a:blip>
            <a:stretch>
              <a:fillRect b="0" l="0" r="-101812" t="0"/>
            </a:stretch>
          </a:blipFill>
          <a:ln>
            <a:noFill/>
          </a:ln>
        </p:spPr>
      </p:sp>
      <p:sp>
        <p:nvSpPr>
          <p:cNvPr id="288" name="Google Shape;288;p22"/>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22"/>
          <p:cNvSpPr txBox="1"/>
          <p:nvPr/>
        </p:nvSpPr>
        <p:spPr>
          <a:xfrm>
            <a:off x="512975" y="3170075"/>
            <a:ext cx="7658400" cy="37866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 Repasa conmigo: Conceptos a repasar con los alumnos:</a:t>
            </a:r>
            <a:endParaRPr b="1" i="0" sz="1500" u="none" cap="none" strike="noStrike">
              <a:solidFill>
                <a:srgbClr val="50535B"/>
              </a:solidFill>
              <a:latin typeface="Open Sans"/>
              <a:ea typeface="Open Sans"/>
              <a:cs typeface="Open Sans"/>
              <a:sym typeface="Open Sans"/>
            </a:endParaRPr>
          </a:p>
          <a:p>
            <a:pPr indent="0" lvl="0" marL="457200" marR="0" rtl="0" algn="just">
              <a:lnSpc>
                <a:spcPct val="140000"/>
              </a:lnSpc>
              <a:spcBef>
                <a:spcPts val="0"/>
              </a:spcBef>
              <a:spcAft>
                <a:spcPts val="0"/>
              </a:spcAft>
              <a:buClr>
                <a:srgbClr val="000000"/>
              </a:buClr>
              <a:buSzPts val="1500"/>
              <a:buFont typeface="Arial"/>
              <a:buNone/>
            </a:pPr>
            <a:r>
              <a:t/>
            </a:r>
            <a:endParaRPr b="1" i="0" sz="1500" u="none" cap="none" strike="noStrike">
              <a:solidFill>
                <a:srgbClr val="50535B"/>
              </a:solidFill>
              <a:latin typeface="Open Sans"/>
              <a:ea typeface="Open Sans"/>
              <a:cs typeface="Open Sans"/>
              <a:sym typeface="Open Sans"/>
            </a:endParaRPr>
          </a:p>
          <a:p>
            <a:pPr indent="-323850" lvl="0" marL="457200" marR="0" rtl="0" algn="just">
              <a:lnSpc>
                <a:spcPct val="140000"/>
              </a:lnSpc>
              <a:spcBef>
                <a:spcPts val="0"/>
              </a:spcBef>
              <a:spcAft>
                <a:spcPts val="0"/>
              </a:spcAft>
              <a:buClr>
                <a:srgbClr val="50535B"/>
              </a:buClr>
              <a:buSzPts val="1500"/>
              <a:buFont typeface="Open Sans"/>
              <a:buChar char="●"/>
            </a:pPr>
            <a:r>
              <a:rPr b="1" i="0" lang="en-US" sz="1500" u="none" cap="none" strike="noStrike">
                <a:solidFill>
                  <a:srgbClr val="50535B"/>
                </a:solidFill>
                <a:latin typeface="Open Sans"/>
                <a:ea typeface="Open Sans"/>
                <a:cs typeface="Open Sans"/>
                <a:sym typeface="Open Sans"/>
              </a:rPr>
              <a:t>¿Qué cosas buenas nos da el sol? </a:t>
            </a:r>
            <a:r>
              <a:rPr b="0" i="0" lang="en-US" sz="1500" u="none" cap="none" strike="noStrike">
                <a:solidFill>
                  <a:srgbClr val="50535B"/>
                </a:solidFill>
                <a:latin typeface="Open Sans"/>
                <a:ea typeface="Open Sans"/>
                <a:cs typeface="Open Sans"/>
                <a:sym typeface="Open Sans"/>
              </a:rPr>
              <a:t>Alegría, huesos y dientes más fuertes (gracias a la vitamina D). </a:t>
            </a:r>
            <a:endParaRPr b="0" i="0" sz="1500" u="none" cap="none" strike="noStrike">
              <a:solidFill>
                <a:srgbClr val="50535B"/>
              </a:solidFill>
              <a:latin typeface="Open Sans"/>
              <a:ea typeface="Open Sans"/>
              <a:cs typeface="Open Sans"/>
              <a:sym typeface="Open Sans"/>
            </a:endParaRPr>
          </a:p>
          <a:p>
            <a:pPr indent="-323850" lvl="0" marL="457200" marR="0" rtl="0" algn="just">
              <a:lnSpc>
                <a:spcPct val="140000"/>
              </a:lnSpc>
              <a:spcBef>
                <a:spcPts val="0"/>
              </a:spcBef>
              <a:spcAft>
                <a:spcPts val="0"/>
              </a:spcAft>
              <a:buClr>
                <a:srgbClr val="50535B"/>
              </a:buClr>
              <a:buSzPts val="1500"/>
              <a:buFont typeface="Open Sans"/>
              <a:buChar char="●"/>
            </a:pPr>
            <a:r>
              <a:rPr b="1" i="0" lang="en-US" sz="1500" u="none" cap="none" strike="noStrike">
                <a:solidFill>
                  <a:srgbClr val="50535B"/>
                </a:solidFill>
                <a:latin typeface="Open Sans"/>
                <a:ea typeface="Open Sans"/>
                <a:cs typeface="Open Sans"/>
                <a:sym typeface="Open Sans"/>
              </a:rPr>
              <a:t>¿Qué pasa en nuestra piel si jugamos al sol sin ponernos crema? </a:t>
            </a:r>
            <a:r>
              <a:rPr b="0" i="0" lang="en-US" sz="1500" u="none" cap="none" strike="noStrike">
                <a:solidFill>
                  <a:srgbClr val="50535B"/>
                </a:solidFill>
                <a:latin typeface="Open Sans"/>
                <a:ea typeface="Open Sans"/>
                <a:cs typeface="Open Sans"/>
                <a:sym typeface="Open Sans"/>
              </a:rPr>
              <a:t>Nos quemamos, la piel se pone roja.</a:t>
            </a:r>
            <a:endParaRPr b="0" i="0" sz="1500" u="none" cap="none" strike="noStrike">
              <a:solidFill>
                <a:srgbClr val="50535B"/>
              </a:solidFill>
              <a:latin typeface="Open Sans"/>
              <a:ea typeface="Open Sans"/>
              <a:cs typeface="Open Sans"/>
              <a:sym typeface="Open Sans"/>
            </a:endParaRPr>
          </a:p>
          <a:p>
            <a:pPr indent="-323850" lvl="0" marL="457200" marR="0" rtl="0" algn="just">
              <a:lnSpc>
                <a:spcPct val="140000"/>
              </a:lnSpc>
              <a:spcBef>
                <a:spcPts val="0"/>
              </a:spcBef>
              <a:spcAft>
                <a:spcPts val="0"/>
              </a:spcAft>
              <a:buClr>
                <a:srgbClr val="50535B"/>
              </a:buClr>
              <a:buSzPts val="1500"/>
              <a:buFont typeface="Open Sans"/>
              <a:buChar char="●"/>
            </a:pPr>
            <a:r>
              <a:rPr b="1" i="0" lang="en-US" sz="1500" u="none" cap="none" strike="noStrike">
                <a:solidFill>
                  <a:srgbClr val="50535B"/>
                </a:solidFill>
                <a:latin typeface="Open Sans"/>
                <a:ea typeface="Open Sans"/>
                <a:cs typeface="Open Sans"/>
                <a:sym typeface="Open Sans"/>
              </a:rPr>
              <a:t>¿Qué cosas tenemos que llevar en la mochila para protegernos del sol?</a:t>
            </a:r>
            <a:r>
              <a:rPr b="0" i="0" lang="en-US" sz="1500" u="none" cap="none" strike="noStrike">
                <a:solidFill>
                  <a:srgbClr val="50535B"/>
                </a:solidFill>
                <a:latin typeface="Open Sans"/>
                <a:ea typeface="Open Sans"/>
                <a:cs typeface="Open Sans"/>
                <a:sym typeface="Open Sans"/>
              </a:rPr>
              <a:t> Gorra, gafas de sol, camiseta, agua, crema solar.</a:t>
            </a:r>
            <a:endParaRPr b="0" i="0" sz="1500" u="none" cap="none" strike="noStrike">
              <a:solidFill>
                <a:srgbClr val="50535B"/>
              </a:solidFill>
              <a:latin typeface="Open Sans"/>
              <a:ea typeface="Open Sans"/>
              <a:cs typeface="Open Sans"/>
              <a:sym typeface="Open Sans"/>
            </a:endParaRPr>
          </a:p>
          <a:p>
            <a:pPr indent="-323850" lvl="0" marL="457200" marR="0" rtl="0" algn="just">
              <a:lnSpc>
                <a:spcPct val="140000"/>
              </a:lnSpc>
              <a:spcBef>
                <a:spcPts val="0"/>
              </a:spcBef>
              <a:spcAft>
                <a:spcPts val="0"/>
              </a:spcAft>
              <a:buClr>
                <a:srgbClr val="50535B"/>
              </a:buClr>
              <a:buSzPts val="1500"/>
              <a:buFont typeface="Open Sans"/>
              <a:buChar char="●"/>
            </a:pPr>
            <a:r>
              <a:rPr b="1" i="0" lang="en-US" sz="1500" u="none" cap="none" strike="noStrike">
                <a:solidFill>
                  <a:srgbClr val="50535B"/>
                </a:solidFill>
                <a:latin typeface="Open Sans"/>
                <a:ea typeface="Open Sans"/>
                <a:cs typeface="Open Sans"/>
                <a:sym typeface="Open Sans"/>
              </a:rPr>
              <a:t>¿Qué tenemos que hacer con la crema solar para que funcione bien?</a:t>
            </a:r>
            <a:endParaRPr b="1" i="0" sz="1500" u="none" cap="none" strike="noStrike">
              <a:solidFill>
                <a:srgbClr val="50535B"/>
              </a:solidFill>
              <a:latin typeface="Open Sans"/>
              <a:ea typeface="Open Sans"/>
              <a:cs typeface="Open Sans"/>
              <a:sym typeface="Open Sans"/>
            </a:endParaRPr>
          </a:p>
          <a:p>
            <a:pPr indent="0" lvl="0" marL="457200" marR="0" rtl="0" algn="just">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Ponérnosla antes de salir, en todas las partes del cuerpo </a:t>
            </a:r>
            <a:r>
              <a:rPr b="0" i="0" lang="en-US" sz="1500" u="none" cap="none" strike="noStrike">
                <a:solidFill>
                  <a:srgbClr val="50535B"/>
                </a:solidFill>
                <a:latin typeface="Open Sans"/>
                <a:ea typeface="Open Sans"/>
                <a:cs typeface="Open Sans"/>
                <a:sym typeface="Open Sans"/>
              </a:rPr>
              <a:t>que no estén cubiertas por ropa</a:t>
            </a:r>
            <a:r>
              <a:rPr b="0" i="0" lang="en-US" sz="1500" u="none" cap="none" strike="noStrike">
                <a:solidFill>
                  <a:srgbClr val="50535B"/>
                </a:solidFill>
                <a:latin typeface="Open Sans"/>
                <a:ea typeface="Open Sans"/>
                <a:cs typeface="Open Sans"/>
                <a:sym typeface="Open Sans"/>
              </a:rPr>
              <a:t>, repetir después de jugar o bañarnos.</a:t>
            </a:r>
            <a:endParaRPr b="0" i="0" sz="1500" u="none" cap="none" strike="noStrike">
              <a:solidFill>
                <a:srgbClr val="50535B"/>
              </a:solidFill>
              <a:latin typeface="Open Sans"/>
              <a:ea typeface="Open Sans"/>
              <a:cs typeface="Open Sans"/>
              <a:sym typeface="Open Sans"/>
            </a:endParaRPr>
          </a:p>
          <a:p>
            <a:pPr indent="0" lvl="0" marL="0" marR="0" rtl="0" algn="just">
              <a:lnSpc>
                <a:spcPct val="140000"/>
              </a:lnSpc>
              <a:spcBef>
                <a:spcPts val="0"/>
              </a:spcBef>
              <a:spcAft>
                <a:spcPts val="0"/>
              </a:spcAft>
              <a:buClr>
                <a:schemeClr val="dk1"/>
              </a:buClr>
              <a:buSzPts val="1500"/>
              <a:buFont typeface="Arial"/>
              <a:buNone/>
            </a:pPr>
            <a:r>
              <a:t/>
            </a:r>
            <a:endParaRPr b="0" i="0" sz="1500" u="none" cap="none" strike="noStrike">
              <a:solidFill>
                <a:srgbClr val="50535B"/>
              </a:solidFill>
              <a:latin typeface="Open Sans"/>
              <a:ea typeface="Open Sans"/>
              <a:cs typeface="Open Sans"/>
              <a:sym typeface="Open Sans"/>
            </a:endParaRPr>
          </a:p>
        </p:txBody>
      </p:sp>
      <p:sp>
        <p:nvSpPr>
          <p:cNvPr id="290" name="Google Shape;290;p22"/>
          <p:cNvSpPr txBox="1"/>
          <p:nvPr/>
        </p:nvSpPr>
        <p:spPr>
          <a:xfrm>
            <a:off x="512975" y="6911841"/>
            <a:ext cx="7680300" cy="2031900"/>
          </a:xfrm>
          <a:prstGeom prst="rect">
            <a:avLst/>
          </a:prstGeom>
          <a:noFill/>
          <a:ln>
            <a:noFill/>
          </a:ln>
        </p:spPr>
        <p:txBody>
          <a:bodyPr anchorCtr="0" anchor="t" bIns="91425" lIns="91425" spcFirstLastPara="1" rIns="91425" wrap="square" tIns="91425">
            <a:spAutoFit/>
          </a:bodyPr>
          <a:lstStyle/>
          <a:p>
            <a:pPr indent="0" lvl="0" marL="0" marR="0" rtl="0" algn="just">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El formador/a puede hacer preguntas tipo: ¿Qué parte del cuerpo no debemos olvidar al poner la crema? ¿Cada cuánto tiempo hay que volver a aplicarla? ¿Solo en verano hay que protegerse? ¿Quién lleva gorra cuando va al parque?  </a:t>
            </a:r>
            <a:endParaRPr b="0" i="0" sz="1500" u="none" cap="none" strike="noStrike">
              <a:solidFill>
                <a:srgbClr val="50535B"/>
              </a:solidFill>
              <a:latin typeface="Open Sans"/>
              <a:ea typeface="Open Sans"/>
              <a:cs typeface="Open Sans"/>
              <a:sym typeface="Open Sans"/>
            </a:endParaRPr>
          </a:p>
          <a:p>
            <a:pPr indent="0" lvl="0" marL="0" marR="0" rtl="0" algn="just">
              <a:lnSpc>
                <a:spcPct val="140000"/>
              </a:lnSpc>
              <a:spcBef>
                <a:spcPts val="0"/>
              </a:spcBef>
              <a:spcAft>
                <a:spcPts val="0"/>
              </a:spcAft>
              <a:buClr>
                <a:srgbClr val="000000"/>
              </a:buClr>
              <a:buSzPts val="1500"/>
              <a:buFont typeface="Arial"/>
              <a:buNone/>
            </a:pPr>
            <a:r>
              <a:t/>
            </a:r>
            <a:endParaRPr b="0" i="0" sz="1500" u="none" cap="none" strike="noStrike">
              <a:solidFill>
                <a:srgbClr val="50535B"/>
              </a:solidFill>
              <a:latin typeface="Open Sans"/>
              <a:ea typeface="Open Sans"/>
              <a:cs typeface="Open Sans"/>
              <a:sym typeface="Open Sans"/>
            </a:endParaRPr>
          </a:p>
          <a:p>
            <a:pPr indent="0" lvl="0" marL="0" marR="0" rtl="0" algn="just">
              <a:lnSpc>
                <a:spcPct val="140000"/>
              </a:lnSpc>
              <a:spcBef>
                <a:spcPts val="0"/>
              </a:spcBef>
              <a:spcAft>
                <a:spcPts val="0"/>
              </a:spcAft>
              <a:buClr>
                <a:schemeClr val="dk1"/>
              </a:buClr>
              <a:buSzPts val="1500"/>
              <a:buFont typeface="Arial"/>
              <a:buNone/>
            </a:pPr>
            <a:r>
              <a:rPr b="0" i="0" lang="en-US" sz="1500" u="none" cap="none" strike="noStrike">
                <a:solidFill>
                  <a:srgbClr val="50535B"/>
                </a:solidFill>
                <a:latin typeface="Open Sans"/>
                <a:ea typeface="Open Sans"/>
                <a:cs typeface="Open Sans"/>
                <a:sym typeface="Open Sans"/>
              </a:rPr>
              <a:t>Al final del repaso, se felicita a los niños por su participación y por haber completado su misión de fotoprotección junto a DIN, el superhéroe del sol.</a:t>
            </a:r>
            <a:endParaRPr b="0" i="0" sz="1500" u="none" cap="none" strike="noStrike">
              <a:solidFill>
                <a:srgbClr val="50535B"/>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294" name="Shape 294"/>
        <p:cNvGrpSpPr/>
        <p:nvPr/>
      </p:nvGrpSpPr>
      <p:grpSpPr>
        <a:xfrm>
          <a:off x="0" y="0"/>
          <a:ext cx="0" cy="0"/>
          <a:chOff x="0" y="0"/>
          <a:chExt cx="0" cy="0"/>
        </a:xfrm>
      </p:grpSpPr>
      <p:grpSp>
        <p:nvGrpSpPr>
          <p:cNvPr id="295" name="Google Shape;295;p23"/>
          <p:cNvGrpSpPr/>
          <p:nvPr/>
        </p:nvGrpSpPr>
        <p:grpSpPr>
          <a:xfrm>
            <a:off x="0" y="-144662"/>
            <a:ext cx="18288118" cy="1668817"/>
            <a:chOff x="0" y="-38100"/>
            <a:chExt cx="4816592" cy="439521"/>
          </a:xfrm>
        </p:grpSpPr>
        <p:sp>
          <p:nvSpPr>
            <p:cNvPr id="296" name="Google Shape;296;p23"/>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297" name="Google Shape;297;p23"/>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98" name="Google Shape;298;p23"/>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299" name="Google Shape;299;p23"/>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1</a:t>
            </a:r>
            <a:endParaRPr b="0" i="0" sz="1400" u="none" cap="none" strike="noStrike">
              <a:solidFill>
                <a:srgbClr val="000000"/>
              </a:solidFill>
              <a:latin typeface="Arial"/>
              <a:ea typeface="Arial"/>
              <a:cs typeface="Arial"/>
              <a:sym typeface="Arial"/>
            </a:endParaRPr>
          </a:p>
        </p:txBody>
      </p:sp>
      <p:sp>
        <p:nvSpPr>
          <p:cNvPr id="300" name="Google Shape;300;p2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23"/>
          <p:cNvSpPr txBox="1"/>
          <p:nvPr/>
        </p:nvSpPr>
        <p:spPr>
          <a:xfrm>
            <a:off x="510063" y="5004550"/>
            <a:ext cx="7397100" cy="5079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434343"/>
                </a:solidFill>
                <a:latin typeface="Open Sans"/>
                <a:ea typeface="Open Sans"/>
                <a:cs typeface="Open Sans"/>
                <a:sym typeface="Open Sans"/>
              </a:rPr>
              <a:t>El material creado para el nivel infantil se trabaja a partir del cuento </a:t>
            </a:r>
            <a:r>
              <a:rPr b="1" i="0" lang="en-US" sz="1500" u="none" cap="none" strike="noStrike">
                <a:solidFill>
                  <a:srgbClr val="434343"/>
                </a:solidFill>
                <a:latin typeface="Open Sans"/>
                <a:ea typeface="Open Sans"/>
                <a:cs typeface="Open Sans"/>
                <a:sym typeface="Open Sans"/>
              </a:rPr>
              <a:t>«Nuestro primer cross»</a:t>
            </a:r>
            <a:r>
              <a:rPr b="0" i="0" lang="en-US" sz="1500" u="none" cap="none" strike="noStrike">
                <a:solidFill>
                  <a:srgbClr val="434343"/>
                </a:solidFill>
                <a:latin typeface="Open Sans"/>
                <a:ea typeface="Open Sans"/>
                <a:cs typeface="Open Sans"/>
                <a:sym typeface="Open Sans"/>
              </a:rPr>
              <a:t>, que pretende motivar a los pequeños y recalcar la importancia de la fotoprotección entre los hábitos de cuidado del niño/a además de integrar criterios de sostenibilidad con la incorporación de consejos de reciclaje.</a:t>
            </a:r>
            <a:endParaRPr b="0" i="0" sz="15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434343"/>
                </a:solidFill>
                <a:latin typeface="Open Sans"/>
                <a:ea typeface="Open Sans"/>
                <a:cs typeface="Open Sans"/>
                <a:sym typeface="Open Sans"/>
              </a:rPr>
              <a:t>El uso de cuentos en la etapa de infantil es la mejor forma de trabajar la adopción de hábitos de vida saludables y el aprendizaje de rutinas diarias. </a:t>
            </a:r>
            <a:endParaRPr b="0" i="0" sz="15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5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434343"/>
                </a:solidFill>
                <a:latin typeface="Open Sans"/>
                <a:ea typeface="Open Sans"/>
                <a:cs typeface="Open Sans"/>
                <a:sym typeface="Open Sans"/>
              </a:rPr>
              <a:t>Tras la lectura del cuento </a:t>
            </a:r>
            <a:r>
              <a:rPr b="0" i="0" lang="en-US" sz="1500" u="none" cap="none" strike="noStrike">
                <a:solidFill>
                  <a:srgbClr val="434343"/>
                </a:solidFill>
                <a:latin typeface="Open Sans"/>
                <a:ea typeface="Open Sans"/>
                <a:cs typeface="Open Sans"/>
                <a:sym typeface="Open Sans"/>
              </a:rPr>
              <a:t>por parte del docente</a:t>
            </a:r>
            <a:r>
              <a:rPr b="0" i="0" lang="en-US" sz="1500" u="none" cap="none" strike="noStrike">
                <a:solidFill>
                  <a:srgbClr val="434343"/>
                </a:solidFill>
                <a:latin typeface="Open Sans"/>
                <a:ea typeface="Open Sans"/>
                <a:cs typeface="Open Sans"/>
                <a:sym typeface="Open Sans"/>
              </a:rPr>
              <a:t>, este puede realizar preguntas sobre la narración para, además de comprobar el nivel de comprensión de los alumnos/as, conocer los aspectos que han sido capaces de memorizar y entender correctamente.</a:t>
            </a:r>
            <a:endParaRPr b="0" i="0" sz="15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100"/>
              <a:buFont typeface="Arial"/>
              <a:buNone/>
            </a:pPr>
            <a:r>
              <a:rPr b="0" i="0" lang="en-US" sz="1500" u="none" cap="none" strike="noStrike">
                <a:solidFill>
                  <a:srgbClr val="434343"/>
                </a:solidFill>
                <a:latin typeface="Open Sans"/>
                <a:ea typeface="Open Sans"/>
                <a:cs typeface="Open Sans"/>
                <a:sym typeface="Open Sans"/>
              </a:rPr>
              <a:t>Con esta actividad se pretende que los alumnos/as trabajen la memoria y sean capaces de almacenar la mayor cantidad de información posible. Los alumnos/as deberán ser </a:t>
            </a:r>
            <a:r>
              <a:rPr b="1" i="0" lang="en-US" sz="1500" u="none" cap="none" strike="noStrike">
                <a:solidFill>
                  <a:srgbClr val="434343"/>
                </a:solidFill>
                <a:latin typeface="Open Sans"/>
                <a:ea typeface="Open Sans"/>
                <a:cs typeface="Open Sans"/>
                <a:sym typeface="Open Sans"/>
              </a:rPr>
              <a:t>capaces de concluir que es necesario fotoprotegerse cuando se va a pasar tiempo al aire libre y en contacto con el sol.</a:t>
            </a:r>
            <a:endParaRPr b="0" i="0" sz="15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1" i="0" sz="1500" u="none" cap="none" strike="noStrike">
              <a:solidFill>
                <a:srgbClr val="434343"/>
              </a:solidFill>
              <a:latin typeface="Open Sans"/>
              <a:ea typeface="Open Sans"/>
              <a:cs typeface="Open Sans"/>
              <a:sym typeface="Open Sans"/>
            </a:endParaRPr>
          </a:p>
        </p:txBody>
      </p:sp>
      <p:grpSp>
        <p:nvGrpSpPr>
          <p:cNvPr id="302" name="Google Shape;302;p23"/>
          <p:cNvGrpSpPr/>
          <p:nvPr/>
        </p:nvGrpSpPr>
        <p:grpSpPr>
          <a:xfrm>
            <a:off x="512975" y="2299723"/>
            <a:ext cx="17419344" cy="533002"/>
            <a:chOff x="-1" y="-141"/>
            <a:chExt cx="2061900" cy="140382"/>
          </a:xfrm>
        </p:grpSpPr>
        <p:sp>
          <p:nvSpPr>
            <p:cNvPr id="303" name="Google Shape;303;p23"/>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304" name="Google Shape;304;p23"/>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Detalle de la sesión</a:t>
              </a:r>
              <a:endParaRPr b="1" i="0" sz="1999" u="none" cap="none" strike="noStrike">
                <a:solidFill>
                  <a:srgbClr val="FDFDFD"/>
                </a:solidFill>
                <a:latin typeface="Open Sans"/>
                <a:ea typeface="Open Sans"/>
                <a:cs typeface="Open Sans"/>
                <a:sym typeface="Open Sans"/>
              </a:endParaRPr>
            </a:p>
          </p:txBody>
        </p:sp>
      </p:grpSp>
      <p:grpSp>
        <p:nvGrpSpPr>
          <p:cNvPr id="305" name="Google Shape;305;p23"/>
          <p:cNvGrpSpPr/>
          <p:nvPr/>
        </p:nvGrpSpPr>
        <p:grpSpPr>
          <a:xfrm>
            <a:off x="512964" y="3178061"/>
            <a:ext cx="7397159" cy="389848"/>
            <a:chOff x="0" y="0"/>
            <a:chExt cx="1948210" cy="102675"/>
          </a:xfrm>
        </p:grpSpPr>
        <p:sp>
          <p:nvSpPr>
            <p:cNvPr id="306" name="Google Shape;306;p23"/>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307" name="Google Shape;307;p23"/>
            <p:cNvSpPr txBox="1"/>
            <p:nvPr/>
          </p:nvSpPr>
          <p:spPr>
            <a:xfrm>
              <a:off x="3" y="75"/>
              <a:ext cx="1948200" cy="1026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FDFDFD"/>
                  </a:solidFill>
                  <a:latin typeface="Open Sans"/>
                  <a:ea typeface="Open Sans"/>
                  <a:cs typeface="Open Sans"/>
                  <a:sym typeface="Open Sans"/>
                </a:rPr>
                <a:t>PASO 2. CONTENIDO PRINCIPAL</a:t>
              </a:r>
              <a:endParaRPr b="1" i="0" sz="1800" u="none" cap="none" strike="noStrike">
                <a:solidFill>
                  <a:srgbClr val="FDFDFD"/>
                </a:solidFill>
                <a:latin typeface="Open Sans"/>
                <a:ea typeface="Open Sans"/>
                <a:cs typeface="Open Sans"/>
                <a:sym typeface="Open Sans"/>
              </a:endParaRPr>
            </a:p>
          </p:txBody>
        </p:sp>
      </p:grpSp>
      <p:grpSp>
        <p:nvGrpSpPr>
          <p:cNvPr id="308" name="Google Shape;308;p23"/>
          <p:cNvGrpSpPr/>
          <p:nvPr/>
        </p:nvGrpSpPr>
        <p:grpSpPr>
          <a:xfrm>
            <a:off x="510000" y="3728000"/>
            <a:ext cx="7397215" cy="1021746"/>
            <a:chOff x="-3" y="-4633"/>
            <a:chExt cx="2061769" cy="269100"/>
          </a:xfrm>
        </p:grpSpPr>
        <p:sp>
          <p:nvSpPr>
            <p:cNvPr id="309" name="Google Shape;309;p23"/>
            <p:cNvSpPr/>
            <p:nvPr/>
          </p:nvSpPr>
          <p:spPr>
            <a:xfrm>
              <a:off x="-3" y="3"/>
              <a:ext cx="2061769" cy="264354"/>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310" name="Google Shape;310;p23"/>
            <p:cNvSpPr txBox="1"/>
            <p:nvPr/>
          </p:nvSpPr>
          <p:spPr>
            <a:xfrm>
              <a:off x="2506" y="-4633"/>
              <a:ext cx="1948200" cy="269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chemeClr val="dk1"/>
                </a:buClr>
                <a:buSzPts val="1999"/>
                <a:buFont typeface="Arial"/>
                <a:buNone/>
              </a:pPr>
              <a:r>
                <a:rPr b="1" i="0" lang="en-US" sz="1999" u="none" cap="none" strike="noStrike">
                  <a:solidFill>
                    <a:srgbClr val="FDFDFD"/>
                  </a:solidFill>
                  <a:latin typeface="Open Sans"/>
                  <a:ea typeface="Open Sans"/>
                  <a:cs typeface="Open Sans"/>
                  <a:sym typeface="Open Sans"/>
                </a:rPr>
                <a:t>Sesión con materiales impresos (opción alternativa en caso de no disponer de  pantalla para proyectar)</a:t>
              </a:r>
              <a:endParaRPr b="1" i="0" sz="1999" u="none" cap="none" strike="noStrike">
                <a:solidFill>
                  <a:srgbClr val="FDFDFD"/>
                </a:solidFill>
                <a:latin typeface="Open Sans"/>
                <a:ea typeface="Open Sans"/>
                <a:cs typeface="Open Sans"/>
                <a:sym typeface="Open Sans"/>
              </a:endParaRPr>
            </a:p>
          </p:txBody>
        </p:sp>
      </p:grpSp>
      <p:pic>
        <p:nvPicPr>
          <p:cNvPr id="311" name="Google Shape;311;p23"/>
          <p:cNvPicPr preferRelativeResize="0"/>
          <p:nvPr/>
        </p:nvPicPr>
        <p:blipFill rotWithShape="1">
          <a:blip r:embed="rId3">
            <a:alphaModFix/>
          </a:blip>
          <a:srcRect b="0" l="0" r="0" t="0"/>
          <a:stretch/>
        </p:blipFill>
        <p:spPr>
          <a:xfrm>
            <a:off x="8971475" y="3201950"/>
            <a:ext cx="6214924" cy="4372750"/>
          </a:xfrm>
          <a:prstGeom prst="rect">
            <a:avLst/>
          </a:prstGeom>
          <a:noFill/>
          <a:ln>
            <a:noFill/>
          </a:ln>
        </p:spPr>
      </p:pic>
      <p:sp>
        <p:nvSpPr>
          <p:cNvPr id="312" name="Google Shape;312;p23"/>
          <p:cNvSpPr txBox="1"/>
          <p:nvPr/>
        </p:nvSpPr>
        <p:spPr>
          <a:xfrm>
            <a:off x="8971475" y="7586250"/>
            <a:ext cx="8853300" cy="2031900"/>
          </a:xfrm>
          <a:prstGeom prst="rect">
            <a:avLst/>
          </a:prstGeom>
          <a:noFill/>
          <a:ln cap="flat" cmpd="sng" w="28575">
            <a:solidFill>
              <a:srgbClr val="FFAB4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just">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Preguntas sugeridas para repasar con los alumnos:</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Se hacen preguntas para que participen y reflexionen sobre el cuento:</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¿Qué llevan Ana y Daniel en la mochila para protegerse del sol? Fotoprotector, camiseta, gorra, gafas de sol, cantimplora, agua</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¿Para qué sirve el fotoprotector? Sirve para cuidar nuestra piel del sol y evitar que se ponga roja o nos haga daño cuando jugamos fuera. ¡Es como un escudo mágico que nos protege!</a:t>
            </a:r>
            <a:endParaRPr b="0" i="0" sz="1500" u="none" cap="none" strike="noStrike">
              <a:solidFill>
                <a:srgbClr val="50535B"/>
              </a:solidFill>
              <a:latin typeface="Open Sans"/>
              <a:ea typeface="Open Sans"/>
              <a:cs typeface="Open Sans"/>
              <a:sym typeface="Open Sans"/>
            </a:endParaRPr>
          </a:p>
        </p:txBody>
      </p:sp>
      <p:sp>
        <p:nvSpPr>
          <p:cNvPr id="313" name="Google Shape;313;p23"/>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4">
              <a:alphaModFix/>
            </a:blip>
            <a:stretch>
              <a:fillRect b="0" l="0" r="-101812"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317" name="Shape 317"/>
        <p:cNvGrpSpPr/>
        <p:nvPr/>
      </p:nvGrpSpPr>
      <p:grpSpPr>
        <a:xfrm>
          <a:off x="0" y="0"/>
          <a:ext cx="0" cy="0"/>
          <a:chOff x="0" y="0"/>
          <a:chExt cx="0" cy="0"/>
        </a:xfrm>
      </p:grpSpPr>
      <p:grpSp>
        <p:nvGrpSpPr>
          <p:cNvPr id="318" name="Google Shape;318;p24"/>
          <p:cNvGrpSpPr/>
          <p:nvPr/>
        </p:nvGrpSpPr>
        <p:grpSpPr>
          <a:xfrm>
            <a:off x="0" y="-144662"/>
            <a:ext cx="18288118" cy="1668817"/>
            <a:chOff x="0" y="-38100"/>
            <a:chExt cx="4816592" cy="439521"/>
          </a:xfrm>
        </p:grpSpPr>
        <p:sp>
          <p:nvSpPr>
            <p:cNvPr id="319" name="Google Shape;319;p24"/>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320" name="Google Shape;320;p24"/>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21" name="Google Shape;321;p24"/>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322" name="Google Shape;322;p24"/>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1</a:t>
            </a:r>
            <a:endParaRPr b="0" i="0" sz="1400" u="none" cap="none" strike="noStrike">
              <a:solidFill>
                <a:srgbClr val="000000"/>
              </a:solidFill>
              <a:latin typeface="Arial"/>
              <a:ea typeface="Arial"/>
              <a:cs typeface="Arial"/>
              <a:sym typeface="Arial"/>
            </a:endParaRPr>
          </a:p>
        </p:txBody>
      </p:sp>
      <p:grpSp>
        <p:nvGrpSpPr>
          <p:cNvPr id="323" name="Google Shape;323;p24"/>
          <p:cNvGrpSpPr/>
          <p:nvPr/>
        </p:nvGrpSpPr>
        <p:grpSpPr>
          <a:xfrm>
            <a:off x="512975" y="2299723"/>
            <a:ext cx="17419344" cy="533002"/>
            <a:chOff x="-1" y="-141"/>
            <a:chExt cx="2061900" cy="140382"/>
          </a:xfrm>
        </p:grpSpPr>
        <p:sp>
          <p:nvSpPr>
            <p:cNvPr id="324" name="Google Shape;324;p24"/>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325" name="Google Shape;325;p24"/>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Detalle de la sesión</a:t>
              </a:r>
              <a:endParaRPr b="1" i="0" sz="1999" u="none" cap="none" strike="noStrike">
                <a:solidFill>
                  <a:srgbClr val="FDFDFD"/>
                </a:solidFill>
                <a:latin typeface="Open Sans"/>
                <a:ea typeface="Open Sans"/>
                <a:cs typeface="Open Sans"/>
                <a:sym typeface="Open Sans"/>
              </a:endParaRPr>
            </a:p>
          </p:txBody>
        </p:sp>
      </p:grpSp>
      <p:sp>
        <p:nvSpPr>
          <p:cNvPr id="326" name="Google Shape;326;p24"/>
          <p:cNvSpPr txBox="1"/>
          <p:nvPr/>
        </p:nvSpPr>
        <p:spPr>
          <a:xfrm>
            <a:off x="586800" y="3628106"/>
            <a:ext cx="11421300" cy="5273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chemeClr val="dk1"/>
              </a:buClr>
              <a:buSzPts val="1500"/>
              <a:buFont typeface="Arial"/>
              <a:buNone/>
            </a:pPr>
            <a:r>
              <a:rPr b="0" i="0" lang="en-US" sz="1500" u="none" cap="none" strike="noStrike">
                <a:solidFill>
                  <a:srgbClr val="50535B"/>
                </a:solidFill>
                <a:latin typeface="Open Sans"/>
                <a:ea typeface="Open Sans"/>
                <a:cs typeface="Open Sans"/>
                <a:sym typeface="Open Sans"/>
              </a:rPr>
              <a:t>Los juegos son una de las herramientas más poderosas para consolidar aprendizajes en la infancia. A través de la diversión, los niños y niñas interiorizan conceptos de forma natural, activa y significativa. Por eso, después de ver el vídeo </a:t>
            </a:r>
            <a:r>
              <a:rPr b="0" i="0" lang="en-US" sz="1500" u="none" cap="none" strike="noStrike">
                <a:solidFill>
                  <a:srgbClr val="50535B"/>
                </a:solidFill>
                <a:latin typeface="Open Sans"/>
                <a:ea typeface="Open Sans"/>
                <a:cs typeface="Open Sans"/>
                <a:sym typeface="Open Sans"/>
              </a:rPr>
              <a:t>o leer el cuento, </a:t>
            </a:r>
            <a:r>
              <a:rPr b="0" i="0" lang="en-US" sz="1500" u="none" cap="none" strike="noStrike">
                <a:solidFill>
                  <a:srgbClr val="50535B"/>
                </a:solidFill>
                <a:latin typeface="Open Sans"/>
                <a:ea typeface="Open Sans"/>
                <a:cs typeface="Open Sans"/>
                <a:sym typeface="Open Sans"/>
              </a:rPr>
              <a:t>proponemos 3 actividades lúdicas diseñadas para reforzar los mensajes clave sobre la fotoprotección de manera amena, motivadora y duradera. En función del tiempo disponible para la sesión puedes hacer una de ellas, dos o las tres actividades.</a:t>
            </a:r>
            <a:endParaRPr b="0" i="0" sz="1500" u="none" cap="none" strike="sng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100"/>
              <a:buFont typeface="Arial"/>
              <a:buNone/>
            </a:pPr>
            <a:r>
              <a:t/>
            </a:r>
            <a:endParaRPr b="0" i="0" sz="1100" u="none" cap="none" strike="sng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800"/>
              <a:buFont typeface="Arial"/>
              <a:buNone/>
            </a:pPr>
            <a:r>
              <a:rPr b="1" i="0" lang="en-US" sz="1800" u="none" cap="none" strike="noStrike">
                <a:solidFill>
                  <a:srgbClr val="F49E5C"/>
                </a:solidFill>
                <a:latin typeface="Open Sans"/>
                <a:ea typeface="Open Sans"/>
                <a:cs typeface="Open Sans"/>
                <a:sym typeface="Open Sans"/>
              </a:rPr>
              <a:t>Actividad 1. LOS DETECTIVES DEL SOL </a:t>
            </a:r>
            <a:endParaRPr b="0" i="0" sz="1800" u="none" cap="none" strike="noStrike">
              <a:solidFill>
                <a:srgbClr val="F49E5C"/>
              </a:solidFill>
              <a:latin typeface="Arial"/>
              <a:ea typeface="Arial"/>
              <a:cs typeface="Arial"/>
              <a:sym typeface="Arial"/>
            </a:endParaRPr>
          </a:p>
          <a:p>
            <a:pPr indent="0" lvl="0" marL="0" marR="0" rtl="0" algn="l">
              <a:lnSpc>
                <a:spcPct val="46666"/>
              </a:lnSpc>
              <a:spcBef>
                <a:spcPts val="0"/>
              </a:spcBef>
              <a:spcAft>
                <a:spcPts val="0"/>
              </a:spcAft>
              <a:buClr>
                <a:schemeClr val="dk1"/>
              </a:buClr>
              <a:buSzPts val="1500"/>
              <a:buFont typeface="Arial"/>
              <a:buNone/>
            </a:pPr>
            <a:r>
              <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rPr b="0" i="0" lang="en-US" sz="1500" u="none" cap="none" strike="noStrike">
                <a:solidFill>
                  <a:srgbClr val="50535B"/>
                </a:solidFill>
                <a:latin typeface="Open Sans"/>
                <a:ea typeface="Open Sans"/>
                <a:cs typeface="Open Sans"/>
                <a:sym typeface="Open Sans"/>
              </a:rPr>
              <a:t>Las ilustraciones </a:t>
            </a:r>
            <a:r>
              <a:rPr b="0" i="0" lang="en-US" sz="1500" u="none" cap="none" strike="noStrike">
                <a:solidFill>
                  <a:srgbClr val="50535B"/>
                </a:solidFill>
                <a:latin typeface="Open Sans"/>
                <a:ea typeface="Open Sans"/>
                <a:cs typeface="Open Sans"/>
                <a:sym typeface="Open Sans"/>
              </a:rPr>
              <a:t>están disponibles en el apartado “3. Materiales formativos</a:t>
            </a:r>
            <a:r>
              <a:rPr b="0" i="0" lang="en-US" sz="1500" u="none" cap="none" strike="noStrike">
                <a:solidFill>
                  <a:srgbClr val="50535B"/>
                </a:solidFill>
                <a:latin typeface="Open Sans"/>
                <a:ea typeface="Open Sans"/>
                <a:cs typeface="Open Sans"/>
                <a:sym typeface="Open Sans"/>
              </a:rPr>
              <a:t>”. Pueden proyectarse en la pantalla del aula o entregarse impresas a cada alumno. En cada caso se presentan ilustraciones con diferentes escenarios. La tarea de los alumnos será observar, analizar y razonar qué han hecho bien los personajes y qué podrían mejorar para protegerse mejor del sol. </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000"/>
              <a:buFont typeface="Arial"/>
              <a:buNone/>
            </a:pPr>
            <a:r>
              <a:t/>
            </a:r>
            <a:endParaRPr b="1"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Objetivo</a:t>
            </a:r>
            <a:r>
              <a:rPr b="0" i="0" lang="en-US" sz="1500" u="none" cap="none" strike="noStrike">
                <a:solidFill>
                  <a:srgbClr val="50535B"/>
                </a:solidFill>
                <a:latin typeface="Open Sans"/>
                <a:ea typeface="Open Sans"/>
                <a:cs typeface="Open Sans"/>
                <a:sym typeface="Open Sans"/>
              </a:rPr>
              <a:t> </a:t>
            </a:r>
            <a:r>
              <a:rPr b="1" i="0" lang="en-US" sz="1500" u="none" cap="none" strike="noStrike">
                <a:solidFill>
                  <a:srgbClr val="50535B"/>
                </a:solidFill>
                <a:latin typeface="Open Sans"/>
                <a:ea typeface="Open Sans"/>
                <a:cs typeface="Open Sans"/>
                <a:sym typeface="Open Sans"/>
              </a:rPr>
              <a:t>del juego:</a:t>
            </a:r>
            <a:r>
              <a:rPr b="0" i="0" lang="en-US" sz="1500" u="none" cap="none" strike="noStrike">
                <a:solidFill>
                  <a:srgbClr val="50535B"/>
                </a:solidFill>
                <a:latin typeface="Open Sans"/>
                <a:ea typeface="Open Sans"/>
                <a:cs typeface="Open Sans"/>
                <a:sym typeface="Open Sans"/>
              </a:rPr>
              <a:t> Promover en el alumnado la identificación y comprensión de los hábitos de fotoprotección a través de la observación y el análisis de diferentes escenarios cotidianos. Los niños y niñas aprenderán a reconocer diferentes conductas frente al sol, reflexionando sobre qué elementos son necesarios para cuidar su piel y disfrutar del sol de forma segura.</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000"/>
              <a:buFont typeface="Arial"/>
              <a:buNone/>
            </a:pPr>
            <a:r>
              <a:t/>
            </a:r>
            <a:endParaRPr b="0"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500"/>
              <a:buFont typeface="Arial"/>
              <a:buNone/>
            </a:pPr>
            <a:r>
              <a:rPr b="1" i="0" lang="en-US" sz="1500" u="none" cap="none" strike="noStrike">
                <a:solidFill>
                  <a:srgbClr val="50535B"/>
                </a:solidFill>
                <a:latin typeface="Open Sans"/>
                <a:ea typeface="Open Sans"/>
                <a:cs typeface="Open Sans"/>
                <a:sym typeface="Open Sans"/>
              </a:rPr>
              <a:t>Objetivo curricular: </a:t>
            </a:r>
            <a:r>
              <a:rPr b="0" i="0" lang="en-US" sz="1500" u="none" cap="none" strike="noStrike">
                <a:solidFill>
                  <a:srgbClr val="50535B"/>
                </a:solidFill>
                <a:latin typeface="Open Sans"/>
                <a:ea typeface="Open Sans"/>
                <a:cs typeface="Open Sans"/>
                <a:sym typeface="Open Sans"/>
              </a:rPr>
              <a:t>Favorecer el desarrollo de la observación, el razonamiento y la expresión oral mediante el análisis visual y la toma de decisiones sobre comportamientos saludables. Potenciar la adquisición de hábitos de autocuidado y prevención relacionados con la exposición solar, integrando la educación para la salud dentro del ámbito de la vida cotidiana y escolar.</a:t>
            </a:r>
            <a:endParaRPr b="0" i="0" sz="1500" u="none" cap="none" strike="noStrike">
              <a:solidFill>
                <a:srgbClr val="50535B"/>
              </a:solidFill>
              <a:latin typeface="Open Sans"/>
              <a:ea typeface="Open Sans"/>
              <a:cs typeface="Open Sans"/>
              <a:sym typeface="Open Sans"/>
            </a:endParaRPr>
          </a:p>
        </p:txBody>
      </p:sp>
      <p:sp>
        <p:nvSpPr>
          <p:cNvPr id="327" name="Google Shape;327;p24"/>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24"/>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4" t="0"/>
            </a:stretch>
          </a:blipFill>
          <a:ln>
            <a:noFill/>
          </a:ln>
        </p:spPr>
      </p:sp>
      <p:grpSp>
        <p:nvGrpSpPr>
          <p:cNvPr id="329" name="Google Shape;329;p24"/>
          <p:cNvGrpSpPr/>
          <p:nvPr/>
        </p:nvGrpSpPr>
        <p:grpSpPr>
          <a:xfrm>
            <a:off x="586800" y="3100000"/>
            <a:ext cx="7828882" cy="388985"/>
            <a:chOff x="0" y="0"/>
            <a:chExt cx="1948210" cy="102448"/>
          </a:xfrm>
        </p:grpSpPr>
        <p:sp>
          <p:nvSpPr>
            <p:cNvPr id="330" name="Google Shape;330;p24"/>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331" name="Google Shape;331;p24"/>
            <p:cNvSpPr txBox="1"/>
            <p:nvPr/>
          </p:nvSpPr>
          <p:spPr>
            <a:xfrm>
              <a:off x="0" y="80"/>
              <a:ext cx="1948200" cy="102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FDFDFD"/>
                  </a:solidFill>
                  <a:latin typeface="Open Sans"/>
                  <a:ea typeface="Open Sans"/>
                  <a:cs typeface="Open Sans"/>
                  <a:sym typeface="Open Sans"/>
                </a:rPr>
                <a:t>PASO 3. ACTIVIDADES</a:t>
              </a:r>
              <a:endParaRPr b="1" i="0" sz="1800" u="none" cap="none" strike="noStrike">
                <a:solidFill>
                  <a:srgbClr val="FDFDFD"/>
                </a:solidFill>
                <a:latin typeface="Open Sans"/>
                <a:ea typeface="Open Sans"/>
                <a:cs typeface="Open Sans"/>
                <a:sym typeface="Open Sans"/>
              </a:endParaRPr>
            </a:p>
          </p:txBody>
        </p:sp>
      </p:grpSp>
      <p:pic>
        <p:nvPicPr>
          <p:cNvPr id="332" name="Google Shape;332;p24"/>
          <p:cNvPicPr preferRelativeResize="0"/>
          <p:nvPr/>
        </p:nvPicPr>
        <p:blipFill rotWithShape="1">
          <a:blip r:embed="rId4">
            <a:alphaModFix/>
          </a:blip>
          <a:srcRect b="0" l="0" r="0" t="0"/>
          <a:stretch/>
        </p:blipFill>
        <p:spPr>
          <a:xfrm>
            <a:off x="13658001" y="3429000"/>
            <a:ext cx="2999996" cy="1999997"/>
          </a:xfrm>
          <a:prstGeom prst="rect">
            <a:avLst/>
          </a:prstGeom>
          <a:noFill/>
          <a:ln>
            <a:noFill/>
          </a:ln>
        </p:spPr>
      </p:pic>
      <p:pic>
        <p:nvPicPr>
          <p:cNvPr id="333" name="Google Shape;333;p24" title="ChatGPT Image 27 oct 2025, 15_39_19.png"/>
          <p:cNvPicPr preferRelativeResize="0"/>
          <p:nvPr/>
        </p:nvPicPr>
        <p:blipFill rotWithShape="1">
          <a:blip r:embed="rId5">
            <a:alphaModFix/>
          </a:blip>
          <a:srcRect b="0" l="0" r="51300" t="45672"/>
          <a:stretch/>
        </p:blipFill>
        <p:spPr>
          <a:xfrm flipH="1">
            <a:off x="14663328" y="4234111"/>
            <a:ext cx="908308" cy="1013292"/>
          </a:xfrm>
          <a:prstGeom prst="rect">
            <a:avLst/>
          </a:prstGeom>
          <a:noFill/>
          <a:ln>
            <a:noFill/>
          </a:ln>
        </p:spPr>
      </p:pic>
      <p:pic>
        <p:nvPicPr>
          <p:cNvPr id="334" name="Google Shape;334;p24" title="ChatGPT Image 27 oct 2025, 15_35_54.png"/>
          <p:cNvPicPr preferRelativeResize="0"/>
          <p:nvPr/>
        </p:nvPicPr>
        <p:blipFill rotWithShape="1">
          <a:blip r:embed="rId6">
            <a:alphaModFix/>
          </a:blip>
          <a:srcRect b="30935" l="4146" r="65202" t="55387"/>
          <a:stretch/>
        </p:blipFill>
        <p:spPr>
          <a:xfrm>
            <a:off x="14829214" y="4437288"/>
            <a:ext cx="276733" cy="123479"/>
          </a:xfrm>
          <a:prstGeom prst="rect">
            <a:avLst/>
          </a:prstGeom>
          <a:noFill/>
          <a:ln>
            <a:noFill/>
          </a:ln>
        </p:spPr>
      </p:pic>
      <p:pic>
        <p:nvPicPr>
          <p:cNvPr id="335" name="Google Shape;335;p24" title="ChatGPT Image 27 oct 2025, 15_45_21.png"/>
          <p:cNvPicPr preferRelativeResize="0"/>
          <p:nvPr/>
        </p:nvPicPr>
        <p:blipFill rotWithShape="1">
          <a:blip r:embed="rId5">
            <a:alphaModFix/>
          </a:blip>
          <a:srcRect b="57383" l="0" r="54214" t="0"/>
          <a:stretch/>
        </p:blipFill>
        <p:spPr>
          <a:xfrm>
            <a:off x="15911028" y="4665986"/>
            <a:ext cx="205967" cy="191716"/>
          </a:xfrm>
          <a:prstGeom prst="rect">
            <a:avLst/>
          </a:prstGeom>
          <a:noFill/>
          <a:ln>
            <a:noFill/>
          </a:ln>
        </p:spPr>
      </p:pic>
      <p:pic>
        <p:nvPicPr>
          <p:cNvPr id="336" name="Google Shape;336;p24" title="ChatGPT Image 27 oct 2025, 15_35_54.png"/>
          <p:cNvPicPr preferRelativeResize="0"/>
          <p:nvPr/>
        </p:nvPicPr>
        <p:blipFill rotWithShape="1">
          <a:blip r:embed="rId6">
            <a:alphaModFix/>
          </a:blip>
          <a:srcRect b="0" l="41916" r="42521" t="70551"/>
          <a:stretch/>
        </p:blipFill>
        <p:spPr>
          <a:xfrm>
            <a:off x="16084192" y="4644898"/>
            <a:ext cx="101315" cy="191716"/>
          </a:xfrm>
          <a:prstGeom prst="rect">
            <a:avLst/>
          </a:prstGeom>
          <a:noFill/>
          <a:ln>
            <a:noFill/>
          </a:ln>
        </p:spPr>
      </p:pic>
      <p:pic>
        <p:nvPicPr>
          <p:cNvPr id="337" name="Google Shape;337;p24" title="ChatGPT Image 27 oct 2025, 15_55_18.png"/>
          <p:cNvPicPr preferRelativeResize="0"/>
          <p:nvPr/>
        </p:nvPicPr>
        <p:blipFill rotWithShape="1">
          <a:blip r:embed="rId7">
            <a:alphaModFix/>
          </a:blip>
          <a:srcRect b="0" l="11590" r="0" t="0"/>
          <a:stretch/>
        </p:blipFill>
        <p:spPr>
          <a:xfrm>
            <a:off x="13658000" y="3975144"/>
            <a:ext cx="653509" cy="739185"/>
          </a:xfrm>
          <a:prstGeom prst="rect">
            <a:avLst/>
          </a:prstGeom>
          <a:noFill/>
          <a:ln>
            <a:noFill/>
          </a:ln>
        </p:spPr>
      </p:pic>
      <p:pic>
        <p:nvPicPr>
          <p:cNvPr id="338" name="Google Shape;338;p24" title="ChatGPT Image 27 oct 2025, 15_46_36.png"/>
          <p:cNvPicPr preferRelativeResize="0"/>
          <p:nvPr/>
        </p:nvPicPr>
        <p:blipFill rotWithShape="1">
          <a:blip r:embed="rId8">
            <a:alphaModFix/>
          </a:blip>
          <a:srcRect b="0" l="0" r="0" t="0"/>
          <a:stretch/>
        </p:blipFill>
        <p:spPr>
          <a:xfrm>
            <a:off x="13658002" y="5596372"/>
            <a:ext cx="2999996" cy="1999997"/>
          </a:xfrm>
          <a:prstGeom prst="rect">
            <a:avLst/>
          </a:prstGeom>
          <a:noFill/>
          <a:ln>
            <a:noFill/>
          </a:ln>
        </p:spPr>
      </p:pic>
      <p:pic>
        <p:nvPicPr>
          <p:cNvPr id="339" name="Google Shape;339;p24" title="image (11).png"/>
          <p:cNvPicPr preferRelativeResize="0"/>
          <p:nvPr/>
        </p:nvPicPr>
        <p:blipFill rotWithShape="1">
          <a:blip r:embed="rId9">
            <a:alphaModFix/>
          </a:blip>
          <a:srcRect b="25979" l="45326" r="32295" t="53890"/>
          <a:stretch/>
        </p:blipFill>
        <p:spPr>
          <a:xfrm>
            <a:off x="14483106" y="6655980"/>
            <a:ext cx="450982" cy="608521"/>
          </a:xfrm>
          <a:prstGeom prst="rect">
            <a:avLst/>
          </a:prstGeom>
          <a:noFill/>
          <a:ln>
            <a:noFill/>
          </a:ln>
        </p:spPr>
      </p:pic>
      <p:pic>
        <p:nvPicPr>
          <p:cNvPr id="340" name="Google Shape;340;p24" title="ChatGPT Image 27 oct 2025, 15_50_54.png"/>
          <p:cNvPicPr preferRelativeResize="0"/>
          <p:nvPr/>
        </p:nvPicPr>
        <p:blipFill rotWithShape="1">
          <a:blip r:embed="rId10">
            <a:alphaModFix/>
          </a:blip>
          <a:srcRect b="27560" l="71809" r="7688" t="25093"/>
          <a:stretch/>
        </p:blipFill>
        <p:spPr>
          <a:xfrm rot="-663157">
            <a:off x="14209686" y="6979426"/>
            <a:ext cx="164668" cy="253520"/>
          </a:xfrm>
          <a:prstGeom prst="rect">
            <a:avLst/>
          </a:prstGeom>
          <a:noFill/>
          <a:ln>
            <a:noFill/>
          </a:ln>
        </p:spPr>
      </p:pic>
      <p:pic>
        <p:nvPicPr>
          <p:cNvPr id="341" name="Google Shape;341;p24" title="ChatGPT Image 27 oct 2025, 15_35_54.png"/>
          <p:cNvPicPr preferRelativeResize="0"/>
          <p:nvPr/>
        </p:nvPicPr>
        <p:blipFill rotWithShape="1">
          <a:blip r:embed="rId6">
            <a:alphaModFix/>
          </a:blip>
          <a:srcRect b="30935" l="4146" r="65202" t="55387"/>
          <a:stretch/>
        </p:blipFill>
        <p:spPr>
          <a:xfrm>
            <a:off x="14280486" y="7219571"/>
            <a:ext cx="202619" cy="90412"/>
          </a:xfrm>
          <a:prstGeom prst="rect">
            <a:avLst/>
          </a:prstGeom>
          <a:noFill/>
          <a:ln>
            <a:noFill/>
          </a:ln>
        </p:spPr>
      </p:pic>
      <p:pic>
        <p:nvPicPr>
          <p:cNvPr id="342" name="Google Shape;342;p24" title="ChatGPT Image 27 oct 2025, 16_29_03.png"/>
          <p:cNvPicPr preferRelativeResize="0"/>
          <p:nvPr/>
        </p:nvPicPr>
        <p:blipFill rotWithShape="1">
          <a:blip r:embed="rId11">
            <a:alphaModFix/>
          </a:blip>
          <a:srcRect b="19691" l="0" r="52205" t="0"/>
          <a:stretch/>
        </p:blipFill>
        <p:spPr>
          <a:xfrm rot="-239865">
            <a:off x="14210821" y="6699964"/>
            <a:ext cx="221916" cy="248587"/>
          </a:xfrm>
          <a:prstGeom prst="rect">
            <a:avLst/>
          </a:prstGeom>
          <a:noFill/>
          <a:ln>
            <a:noFill/>
          </a:ln>
        </p:spPr>
      </p:pic>
      <p:pic>
        <p:nvPicPr>
          <p:cNvPr id="343" name="Google Shape;343;p24" title="ChatGPT Image 27 oct 2025, 16_33_20.png"/>
          <p:cNvPicPr preferRelativeResize="0"/>
          <p:nvPr/>
        </p:nvPicPr>
        <p:blipFill rotWithShape="1">
          <a:blip r:embed="rId12">
            <a:alphaModFix/>
          </a:blip>
          <a:srcRect b="0" l="0" r="0" t="0"/>
          <a:stretch/>
        </p:blipFill>
        <p:spPr>
          <a:xfrm>
            <a:off x="13658000" y="7763749"/>
            <a:ext cx="3000004" cy="2000000"/>
          </a:xfrm>
          <a:prstGeom prst="rect">
            <a:avLst/>
          </a:prstGeom>
          <a:noFill/>
          <a:ln>
            <a:noFill/>
          </a:ln>
        </p:spPr>
      </p:pic>
      <p:pic>
        <p:nvPicPr>
          <p:cNvPr id="344" name="Google Shape;344;p24" title="ChatGPT Image 27 oct 2025, 15_35_54.png"/>
          <p:cNvPicPr preferRelativeResize="0"/>
          <p:nvPr/>
        </p:nvPicPr>
        <p:blipFill rotWithShape="1">
          <a:blip r:embed="rId6">
            <a:alphaModFix/>
          </a:blip>
          <a:srcRect b="48775" l="49940" r="29087" t="0"/>
          <a:stretch/>
        </p:blipFill>
        <p:spPr>
          <a:xfrm>
            <a:off x="14139782" y="8526968"/>
            <a:ext cx="436283" cy="1065664"/>
          </a:xfrm>
          <a:prstGeom prst="rect">
            <a:avLst/>
          </a:prstGeom>
          <a:noFill/>
          <a:ln>
            <a:noFill/>
          </a:ln>
        </p:spPr>
      </p:pic>
      <p:pic>
        <p:nvPicPr>
          <p:cNvPr id="345" name="Google Shape;345;p24" title="ChatGPT Image 27 oct 2025, 15_39_19.png"/>
          <p:cNvPicPr preferRelativeResize="0"/>
          <p:nvPr/>
        </p:nvPicPr>
        <p:blipFill rotWithShape="1">
          <a:blip r:embed="rId5">
            <a:alphaModFix/>
          </a:blip>
          <a:srcRect b="55793" l="50787" r="0" t="0"/>
          <a:stretch/>
        </p:blipFill>
        <p:spPr>
          <a:xfrm>
            <a:off x="14461983" y="9436256"/>
            <a:ext cx="271644" cy="244001"/>
          </a:xfrm>
          <a:prstGeom prst="rect">
            <a:avLst/>
          </a:prstGeom>
          <a:noFill/>
          <a:ln>
            <a:noFill/>
          </a:ln>
        </p:spPr>
      </p:pic>
      <p:pic>
        <p:nvPicPr>
          <p:cNvPr id="346" name="Google Shape;346;p24" title="ChatGPT Image 27 oct 2025, 15_35_54.png"/>
          <p:cNvPicPr preferRelativeResize="0"/>
          <p:nvPr/>
        </p:nvPicPr>
        <p:blipFill rotWithShape="1">
          <a:blip r:embed="rId6">
            <a:alphaModFix/>
          </a:blip>
          <a:srcRect b="48775" l="70560" r="0" t="0"/>
          <a:stretch/>
        </p:blipFill>
        <p:spPr>
          <a:xfrm>
            <a:off x="14564635" y="8534593"/>
            <a:ext cx="612442" cy="1065664"/>
          </a:xfrm>
          <a:prstGeom prst="rect">
            <a:avLst/>
          </a:prstGeom>
          <a:noFill/>
          <a:ln>
            <a:noFill/>
          </a:ln>
        </p:spPr>
      </p:pic>
      <p:pic>
        <p:nvPicPr>
          <p:cNvPr id="347" name="Google Shape;347;p24" title="ChatGPT Image 27 oct 2025, 15_35_54.png"/>
          <p:cNvPicPr preferRelativeResize="0"/>
          <p:nvPr/>
        </p:nvPicPr>
        <p:blipFill rotWithShape="1">
          <a:blip r:embed="rId6">
            <a:alphaModFix/>
          </a:blip>
          <a:srcRect b="30935" l="4146" r="65202" t="55387"/>
          <a:stretch/>
        </p:blipFill>
        <p:spPr>
          <a:xfrm>
            <a:off x="14290846" y="8790742"/>
            <a:ext cx="253944" cy="113311"/>
          </a:xfrm>
          <a:prstGeom prst="rect">
            <a:avLst/>
          </a:prstGeom>
          <a:noFill/>
          <a:ln>
            <a:noFill/>
          </a:ln>
        </p:spPr>
      </p:pic>
      <p:pic>
        <p:nvPicPr>
          <p:cNvPr id="348" name="Google Shape;348;p24" title="ChatGPT Image 27 oct 2025, 15_35_54.png"/>
          <p:cNvPicPr preferRelativeResize="0"/>
          <p:nvPr/>
        </p:nvPicPr>
        <p:blipFill rotWithShape="1">
          <a:blip r:embed="rId6">
            <a:alphaModFix/>
          </a:blip>
          <a:srcRect b="30935" l="4146" r="65202" t="55387"/>
          <a:stretch/>
        </p:blipFill>
        <p:spPr>
          <a:xfrm flipH="1">
            <a:off x="14704449" y="8790742"/>
            <a:ext cx="253944" cy="113311"/>
          </a:xfrm>
          <a:prstGeom prst="rect">
            <a:avLst/>
          </a:prstGeom>
          <a:noFill/>
          <a:ln>
            <a:noFill/>
          </a:ln>
        </p:spPr>
      </p:pic>
      <p:sp>
        <p:nvSpPr>
          <p:cNvPr id="349" name="Google Shape;349;p24"/>
          <p:cNvSpPr/>
          <p:nvPr/>
        </p:nvSpPr>
        <p:spPr>
          <a:xfrm>
            <a:off x="14254400" y="8442850"/>
            <a:ext cx="492900" cy="102300"/>
          </a:xfrm>
          <a:prstGeom prst="rect">
            <a:avLst/>
          </a:prstGeom>
          <a:solidFill>
            <a:srgbClr val="FDECB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grpSp>
        <p:nvGrpSpPr>
          <p:cNvPr id="354" name="Google Shape;354;p25"/>
          <p:cNvGrpSpPr/>
          <p:nvPr/>
        </p:nvGrpSpPr>
        <p:grpSpPr>
          <a:xfrm>
            <a:off x="512975" y="2299700"/>
            <a:ext cx="17419344" cy="533025"/>
            <a:chOff x="-1" y="-147"/>
            <a:chExt cx="2061900" cy="140388"/>
          </a:xfrm>
        </p:grpSpPr>
        <p:sp>
          <p:nvSpPr>
            <p:cNvPr id="355" name="Google Shape;355;p25"/>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356" name="Google Shape;356;p25"/>
            <p:cNvSpPr txBox="1"/>
            <p:nvPr/>
          </p:nvSpPr>
          <p:spPr>
            <a:xfrm>
              <a:off x="-1" y="-147"/>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Detalle de la sesión</a:t>
              </a:r>
              <a:endParaRPr b="1" i="0" sz="1999" u="none" cap="none" strike="noStrike">
                <a:solidFill>
                  <a:srgbClr val="FDFDFD"/>
                </a:solidFill>
                <a:latin typeface="Open Sans"/>
                <a:ea typeface="Open Sans"/>
                <a:cs typeface="Open Sans"/>
                <a:sym typeface="Open Sans"/>
              </a:endParaRPr>
            </a:p>
          </p:txBody>
        </p:sp>
      </p:grpSp>
      <p:sp>
        <p:nvSpPr>
          <p:cNvPr id="357" name="Google Shape;357;p25"/>
          <p:cNvSpPr txBox="1"/>
          <p:nvPr/>
        </p:nvSpPr>
        <p:spPr>
          <a:xfrm>
            <a:off x="586800" y="3806150"/>
            <a:ext cx="9300900" cy="6437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F49E5C"/>
                </a:solidFill>
                <a:latin typeface="Open Sans"/>
                <a:ea typeface="Open Sans"/>
                <a:cs typeface="Open Sans"/>
                <a:sym typeface="Open Sans"/>
              </a:rPr>
              <a:t>Actividad 2. LA RUTINA SOLAR</a:t>
            </a:r>
            <a:endParaRPr b="1" i="0" sz="1800" u="none" cap="none" strike="noStrike">
              <a:solidFill>
                <a:srgbClr val="F49E5C"/>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Las ilustraciones </a:t>
            </a:r>
            <a:r>
              <a:rPr b="0" i="0" lang="en-US" sz="1500" u="none" cap="none" strike="noStrike">
                <a:solidFill>
                  <a:srgbClr val="50535B"/>
                </a:solidFill>
                <a:latin typeface="Open Sans"/>
                <a:ea typeface="Open Sans"/>
                <a:cs typeface="Open Sans"/>
                <a:sym typeface="Open Sans"/>
              </a:rPr>
              <a:t>están disponibles en el apartado “3. Materiales formativos</a:t>
            </a:r>
            <a:r>
              <a:rPr b="0" i="0" lang="en-US" sz="1500" u="none" cap="none" strike="noStrike">
                <a:solidFill>
                  <a:srgbClr val="50535B"/>
                </a:solidFill>
                <a:latin typeface="Open Sans"/>
                <a:ea typeface="Open Sans"/>
                <a:cs typeface="Open Sans"/>
                <a:sym typeface="Open Sans"/>
              </a:rPr>
              <a:t>”. Se pueden mostrar proyectadas en la pantalla del aula o entregarse impresas a cada alumno. En cada secuencia aparecen diferentes acciones relacionadas con la exposición al sol. La tarea de los alumnos será observar con atención las imágenes y decidir el orden correcto en que deben realizarse para protegerse adecuadamente del sol.</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000"/>
              <a:buFont typeface="Arial"/>
              <a:buNone/>
            </a:pPr>
            <a:r>
              <a:t/>
            </a:r>
            <a:endParaRPr b="1"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Objetivo del juego: </a:t>
            </a:r>
            <a:r>
              <a:rPr b="0" i="0" lang="en-US" sz="1500" u="none" cap="none" strike="noStrike">
                <a:solidFill>
                  <a:srgbClr val="50535B"/>
                </a:solidFill>
                <a:latin typeface="Open Sans"/>
                <a:ea typeface="Open Sans"/>
                <a:cs typeface="Open Sans"/>
                <a:sym typeface="Open Sans"/>
              </a:rPr>
              <a:t>Comprender el orden correcto de las acciones necesarias para protegerse del sol antes, durante y después de una actividad al aire libre. Los alumnos y alumnas deberán observar con atención las imágenes y decidir la secuencia adecuada para mantener una correcta rutina de fotoprotección e hidratación.</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000"/>
              <a:buFont typeface="Arial"/>
              <a:buNone/>
            </a:pPr>
            <a:r>
              <a:t/>
            </a:r>
            <a:endParaRPr b="0"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Objetivo curricular:</a:t>
            </a:r>
            <a:r>
              <a:rPr b="0" i="0" lang="en-US" sz="1500" u="none" cap="none" strike="noStrike">
                <a:solidFill>
                  <a:srgbClr val="50535B"/>
                </a:solidFill>
                <a:latin typeface="Open Sans"/>
                <a:ea typeface="Open Sans"/>
                <a:cs typeface="Open Sans"/>
                <a:sym typeface="Open Sans"/>
              </a:rPr>
              <a:t> Fomentar la adquisición de hábitos saludables relacionados con la exposición solar a través del reconocimiento y la práctica de rutinas de cuidado personal. Desarrollar la observación, el razonamiento lógico y la capacidad de secuenciación en contextos cotidianos. Potenciar la comprensión de la importancia de la fotoprotección y la hidratación como medidas esenciales de autocuidado y prevención desde las primeras etapas educativas.</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000"/>
              <a:buFont typeface="Arial"/>
              <a:buNone/>
            </a:pPr>
            <a:r>
              <a:t/>
            </a:r>
            <a:endParaRPr b="0"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Respuestas:</a:t>
            </a:r>
            <a:r>
              <a:rPr b="0" i="0" lang="en-US" sz="1500" u="none" cap="none" strike="noStrike">
                <a:solidFill>
                  <a:srgbClr val="50535B"/>
                </a:solidFill>
                <a:latin typeface="Open Sans"/>
                <a:ea typeface="Open Sans"/>
                <a:cs typeface="Open Sans"/>
                <a:sym typeface="Open Sans"/>
              </a:rPr>
              <a:t> 1. Ponerse la crema de sol/ fotoprotector, 2. Ponerse las gafas de sol y la gorra, 3. Jugar, 4. Beber agua, 5. Descansar a la sombra. </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1" sz="1500" u="none" cap="none" strike="noStrike">
              <a:solidFill>
                <a:srgbClr val="50535B"/>
              </a:solidFill>
              <a:latin typeface="Open Sans"/>
              <a:ea typeface="Open Sans"/>
              <a:cs typeface="Open Sans"/>
              <a:sym typeface="Open Sans"/>
            </a:endParaRPr>
          </a:p>
        </p:txBody>
      </p:sp>
      <p:grpSp>
        <p:nvGrpSpPr>
          <p:cNvPr id="358" name="Google Shape;358;p25"/>
          <p:cNvGrpSpPr/>
          <p:nvPr/>
        </p:nvGrpSpPr>
        <p:grpSpPr>
          <a:xfrm>
            <a:off x="0" y="-144662"/>
            <a:ext cx="18288118" cy="1668817"/>
            <a:chOff x="0" y="-38100"/>
            <a:chExt cx="4816592" cy="439521"/>
          </a:xfrm>
        </p:grpSpPr>
        <p:sp>
          <p:nvSpPr>
            <p:cNvPr id="359" name="Google Shape;359;p25"/>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360" name="Google Shape;360;p25"/>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61" name="Google Shape;361;p25"/>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362" name="Google Shape;362;p25"/>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1</a:t>
            </a:r>
            <a:endParaRPr b="0" i="0" sz="1400" u="none" cap="none" strike="noStrike">
              <a:solidFill>
                <a:srgbClr val="000000"/>
              </a:solidFill>
              <a:latin typeface="Arial"/>
              <a:ea typeface="Arial"/>
              <a:cs typeface="Arial"/>
              <a:sym typeface="Arial"/>
            </a:endParaRPr>
          </a:p>
        </p:txBody>
      </p:sp>
      <p:sp>
        <p:nvSpPr>
          <p:cNvPr id="363" name="Google Shape;363;p25"/>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4" t="0"/>
            </a:stretch>
          </a:blipFill>
          <a:ln>
            <a:noFill/>
          </a:ln>
        </p:spPr>
      </p:sp>
      <p:grpSp>
        <p:nvGrpSpPr>
          <p:cNvPr id="364" name="Google Shape;364;p25"/>
          <p:cNvGrpSpPr/>
          <p:nvPr/>
        </p:nvGrpSpPr>
        <p:grpSpPr>
          <a:xfrm>
            <a:off x="586800" y="3100000"/>
            <a:ext cx="7828882" cy="388985"/>
            <a:chOff x="0" y="0"/>
            <a:chExt cx="1948210" cy="102448"/>
          </a:xfrm>
        </p:grpSpPr>
        <p:sp>
          <p:nvSpPr>
            <p:cNvPr id="365" name="Google Shape;365;p25"/>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366" name="Google Shape;366;p25"/>
            <p:cNvSpPr txBox="1"/>
            <p:nvPr/>
          </p:nvSpPr>
          <p:spPr>
            <a:xfrm>
              <a:off x="0" y="80"/>
              <a:ext cx="1948200" cy="102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FDFDFD"/>
                  </a:solidFill>
                  <a:latin typeface="Open Sans"/>
                  <a:ea typeface="Open Sans"/>
                  <a:cs typeface="Open Sans"/>
                  <a:sym typeface="Open Sans"/>
                </a:rPr>
                <a:t>PASO 3. ACTIVIDADES</a:t>
              </a:r>
              <a:endParaRPr b="1" i="0" sz="1800" u="none" cap="none" strike="noStrike">
                <a:solidFill>
                  <a:srgbClr val="FDFDFD"/>
                </a:solidFill>
                <a:latin typeface="Open Sans"/>
                <a:ea typeface="Open Sans"/>
                <a:cs typeface="Open Sans"/>
                <a:sym typeface="Open Sans"/>
              </a:endParaRPr>
            </a:p>
          </p:txBody>
        </p:sp>
      </p:grpSp>
      <p:pic>
        <p:nvPicPr>
          <p:cNvPr id="367" name="Google Shape;367;p25"/>
          <p:cNvPicPr preferRelativeResize="0"/>
          <p:nvPr/>
        </p:nvPicPr>
        <p:blipFill rotWithShape="1">
          <a:blip r:embed="rId4">
            <a:alphaModFix/>
          </a:blip>
          <a:srcRect b="13412" l="0" r="40191" t="0"/>
          <a:stretch/>
        </p:blipFill>
        <p:spPr>
          <a:xfrm>
            <a:off x="11273600" y="3376916"/>
            <a:ext cx="5865348" cy="3249075"/>
          </a:xfrm>
          <a:prstGeom prst="rect">
            <a:avLst/>
          </a:prstGeom>
          <a:noFill/>
          <a:ln>
            <a:noFill/>
          </a:ln>
        </p:spPr>
      </p:pic>
      <p:pic>
        <p:nvPicPr>
          <p:cNvPr id="368" name="Google Shape;368;p25"/>
          <p:cNvPicPr preferRelativeResize="0"/>
          <p:nvPr/>
        </p:nvPicPr>
        <p:blipFill rotWithShape="1">
          <a:blip r:embed="rId4">
            <a:alphaModFix/>
          </a:blip>
          <a:srcRect b="13412" l="60076" r="0" t="0"/>
          <a:stretch/>
        </p:blipFill>
        <p:spPr>
          <a:xfrm>
            <a:off x="12248669" y="6625990"/>
            <a:ext cx="3915208" cy="3249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26"/>
          <p:cNvSpPr txBox="1"/>
          <p:nvPr/>
        </p:nvSpPr>
        <p:spPr>
          <a:xfrm>
            <a:off x="586800" y="3806150"/>
            <a:ext cx="8033700" cy="6760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F49E5C"/>
                </a:solidFill>
                <a:latin typeface="Open Sans"/>
                <a:ea typeface="Open Sans"/>
                <a:cs typeface="Open Sans"/>
                <a:sym typeface="Open Sans"/>
              </a:rPr>
              <a:t>Actividad 3. ¿QUÉ HEMOS APRENDIDO?</a:t>
            </a:r>
            <a:endParaRPr b="1" i="0" sz="1800" u="none" cap="none" strike="noStrike">
              <a:solidFill>
                <a:srgbClr val="F49E5C"/>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La ilustración </a:t>
            </a:r>
            <a:r>
              <a:rPr b="0" i="0" lang="en-US" sz="1500" u="none" cap="none" strike="noStrike">
                <a:solidFill>
                  <a:srgbClr val="50535B"/>
                </a:solidFill>
                <a:latin typeface="Open Sans"/>
                <a:ea typeface="Open Sans"/>
                <a:cs typeface="Open Sans"/>
                <a:sym typeface="Open Sans"/>
              </a:rPr>
              <a:t>está disponible en el apartado “3. Materiales formativos</a:t>
            </a:r>
            <a:r>
              <a:rPr b="0" i="0" lang="en-US" sz="1500" u="none" cap="none" strike="noStrike">
                <a:solidFill>
                  <a:srgbClr val="50535B"/>
                </a:solidFill>
                <a:latin typeface="Open Sans"/>
                <a:ea typeface="Open Sans"/>
                <a:cs typeface="Open Sans"/>
                <a:sym typeface="Open Sans"/>
              </a:rPr>
              <a:t>”. Puede proyectarse en la pantalla del aula o repartirse impresa a cada alumno. A partir de las imágenes, los estudiantes deberán observar con atención y analizarlas para luego clasificarlas en tres categorías:</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Beneficios del sol</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Peligros del sol</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Elementos de protección que debemos llevar en la mochila</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Objetivo</a:t>
            </a:r>
            <a:r>
              <a:rPr b="0" i="0" lang="en-US" sz="1500" u="none" cap="none" strike="noStrike">
                <a:solidFill>
                  <a:srgbClr val="50535B"/>
                </a:solidFill>
                <a:latin typeface="Open Sans"/>
                <a:ea typeface="Open Sans"/>
                <a:cs typeface="Open Sans"/>
                <a:sym typeface="Open Sans"/>
              </a:rPr>
              <a:t> </a:t>
            </a:r>
            <a:r>
              <a:rPr b="1" i="0" lang="en-US" sz="1500" u="none" cap="none" strike="noStrike">
                <a:solidFill>
                  <a:srgbClr val="50535B"/>
                </a:solidFill>
                <a:latin typeface="Open Sans"/>
                <a:ea typeface="Open Sans"/>
                <a:cs typeface="Open Sans"/>
                <a:sym typeface="Open Sans"/>
              </a:rPr>
              <a:t>del juego:</a:t>
            </a:r>
            <a:r>
              <a:rPr b="0" i="0" lang="en-US" sz="1500" u="none" cap="none" strike="noStrike">
                <a:solidFill>
                  <a:srgbClr val="50535B"/>
                </a:solidFill>
                <a:latin typeface="Open Sans"/>
                <a:ea typeface="Open Sans"/>
                <a:cs typeface="Open Sans"/>
                <a:sym typeface="Open Sans"/>
              </a:rPr>
              <a:t> Identificar y clasificar los efectos positivos y negativos del sol, y reconocer los elementos necesarios para protegerse y cuidarse cuando se realizan actividades al aire libre. Los alumnos/as agruparán las imágenes por colores según lo aprendido: verde (beneficios), rojo (peligros) y azul (protección).</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Objetivo curricular:  </a:t>
            </a:r>
            <a:r>
              <a:rPr b="0" i="0" lang="en-US" sz="1500" u="none" cap="none" strike="noStrike">
                <a:solidFill>
                  <a:srgbClr val="50535B"/>
                </a:solidFill>
                <a:latin typeface="Open Sans"/>
                <a:ea typeface="Open Sans"/>
                <a:cs typeface="Open Sans"/>
                <a:sym typeface="Open Sans"/>
              </a:rPr>
              <a:t>Comprender los beneficios y riesgos de la exposición solar. Adquirir hábitos básicos de fotoprotección e hidratación. Desarrollar la capacidad de observación, clasificación y asociación visual. Fomentar el pensamiento lógico a través de la agrupación de conceptos relacionados. Potenciar la autonomía en el autocuidado en actividades cotidianas.</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500" u="none" cap="none" strike="noStrike">
              <a:solidFill>
                <a:srgbClr val="50535B"/>
              </a:solidFill>
              <a:latin typeface="Open Sans"/>
              <a:ea typeface="Open Sans"/>
              <a:cs typeface="Open Sans"/>
              <a:sym typeface="Open Sans"/>
            </a:endParaRPr>
          </a:p>
        </p:txBody>
      </p:sp>
      <p:grpSp>
        <p:nvGrpSpPr>
          <p:cNvPr id="374" name="Google Shape;374;p26"/>
          <p:cNvGrpSpPr/>
          <p:nvPr/>
        </p:nvGrpSpPr>
        <p:grpSpPr>
          <a:xfrm>
            <a:off x="512975" y="2299723"/>
            <a:ext cx="17419344" cy="533002"/>
            <a:chOff x="-1" y="-141"/>
            <a:chExt cx="2061900" cy="140382"/>
          </a:xfrm>
        </p:grpSpPr>
        <p:sp>
          <p:nvSpPr>
            <p:cNvPr id="375" name="Google Shape;375;p26"/>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376" name="Google Shape;376;p26"/>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Detalle de la sesión</a:t>
              </a:r>
              <a:endParaRPr b="1" i="0" sz="1999" u="none" cap="none" strike="noStrike">
                <a:solidFill>
                  <a:srgbClr val="FDFDFD"/>
                </a:solidFill>
                <a:latin typeface="Open Sans"/>
                <a:ea typeface="Open Sans"/>
                <a:cs typeface="Open Sans"/>
                <a:sym typeface="Open Sans"/>
              </a:endParaRPr>
            </a:p>
          </p:txBody>
        </p:sp>
      </p:grpSp>
      <p:grpSp>
        <p:nvGrpSpPr>
          <p:cNvPr id="377" name="Google Shape;377;p26"/>
          <p:cNvGrpSpPr/>
          <p:nvPr/>
        </p:nvGrpSpPr>
        <p:grpSpPr>
          <a:xfrm>
            <a:off x="0" y="-144662"/>
            <a:ext cx="18288118" cy="1668817"/>
            <a:chOff x="0" y="-38100"/>
            <a:chExt cx="4816592" cy="439521"/>
          </a:xfrm>
        </p:grpSpPr>
        <p:sp>
          <p:nvSpPr>
            <p:cNvPr id="378" name="Google Shape;378;p26"/>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379" name="Google Shape;379;p26"/>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80" name="Google Shape;380;p26"/>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381" name="Google Shape;381;p26"/>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1</a:t>
            </a:r>
            <a:endParaRPr b="0" i="0" sz="1400" u="none" cap="none" strike="noStrike">
              <a:solidFill>
                <a:srgbClr val="000000"/>
              </a:solidFill>
              <a:latin typeface="Arial"/>
              <a:ea typeface="Arial"/>
              <a:cs typeface="Arial"/>
              <a:sym typeface="Arial"/>
            </a:endParaRPr>
          </a:p>
        </p:txBody>
      </p:sp>
      <p:pic>
        <p:nvPicPr>
          <p:cNvPr id="382" name="Google Shape;382;p26"/>
          <p:cNvPicPr preferRelativeResize="0"/>
          <p:nvPr/>
        </p:nvPicPr>
        <p:blipFill rotWithShape="1">
          <a:blip r:embed="rId3">
            <a:alphaModFix/>
          </a:blip>
          <a:srcRect b="0" l="0" r="0" t="7740"/>
          <a:stretch/>
        </p:blipFill>
        <p:spPr>
          <a:xfrm>
            <a:off x="9977475" y="5663650"/>
            <a:ext cx="7151250" cy="4203125"/>
          </a:xfrm>
          <a:prstGeom prst="rect">
            <a:avLst/>
          </a:prstGeom>
          <a:noFill/>
          <a:ln>
            <a:noFill/>
          </a:ln>
        </p:spPr>
      </p:pic>
      <p:sp>
        <p:nvSpPr>
          <p:cNvPr id="383" name="Google Shape;383;p26"/>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4">
              <a:alphaModFix/>
            </a:blip>
            <a:stretch>
              <a:fillRect b="0" l="0" r="-101804" t="0"/>
            </a:stretch>
          </a:blipFill>
          <a:ln>
            <a:noFill/>
          </a:ln>
        </p:spPr>
      </p:sp>
      <p:sp>
        <p:nvSpPr>
          <p:cNvPr id="384" name="Google Shape;384;p26"/>
          <p:cNvSpPr txBox="1"/>
          <p:nvPr/>
        </p:nvSpPr>
        <p:spPr>
          <a:xfrm>
            <a:off x="9299710" y="3631749"/>
            <a:ext cx="8619300" cy="20319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Respuestas: </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sng" cap="none" strike="noStrike">
                <a:solidFill>
                  <a:srgbClr val="50535B"/>
                </a:solidFill>
                <a:latin typeface="Open Sans"/>
                <a:ea typeface="Open Sans"/>
                <a:cs typeface="Open Sans"/>
                <a:sym typeface="Open Sans"/>
              </a:rPr>
              <a:t>Conjunto verde – Beneficios del sol:</a:t>
            </a:r>
            <a:r>
              <a:rPr b="0" i="0" lang="en-US" sz="1500" u="none" cap="none" strike="noStrike">
                <a:solidFill>
                  <a:srgbClr val="50535B"/>
                </a:solidFill>
                <a:latin typeface="Open Sans"/>
                <a:ea typeface="Open Sans"/>
                <a:cs typeface="Open Sans"/>
                <a:sym typeface="Open Sans"/>
              </a:rPr>
              <a:t> sol contento, huesos fuertes, niños contentos, planta sana</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sng" cap="none" strike="noStrike">
                <a:solidFill>
                  <a:srgbClr val="50535B"/>
                </a:solidFill>
                <a:latin typeface="Open Sans"/>
                <a:ea typeface="Open Sans"/>
                <a:cs typeface="Open Sans"/>
                <a:sym typeface="Open Sans"/>
              </a:rPr>
              <a:t>Conjunto rojo – Peligros del sol:</a:t>
            </a:r>
            <a:r>
              <a:rPr b="0" i="0" lang="en-US" sz="1500" u="none" cap="none" strike="noStrike">
                <a:solidFill>
                  <a:srgbClr val="50535B"/>
                </a:solidFill>
                <a:latin typeface="Open Sans"/>
                <a:ea typeface="Open Sans"/>
                <a:cs typeface="Open Sans"/>
                <a:sym typeface="Open Sans"/>
              </a:rPr>
              <a:t> sol enfadado, niño sediento, mano con quemadura, planta marchita</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sng" cap="none" strike="noStrike">
                <a:solidFill>
                  <a:srgbClr val="50535B"/>
                </a:solidFill>
                <a:latin typeface="Open Sans"/>
                <a:ea typeface="Open Sans"/>
                <a:cs typeface="Open Sans"/>
                <a:sym typeface="Open Sans"/>
              </a:rPr>
              <a:t>Conjunto azul – Elementos de protección para llevar en la mochila:</a:t>
            </a:r>
            <a:r>
              <a:rPr b="0" i="0" lang="en-US" sz="1500" u="none" cap="none" strike="noStrike">
                <a:solidFill>
                  <a:srgbClr val="50535B"/>
                </a:solidFill>
                <a:latin typeface="Open Sans"/>
                <a:ea typeface="Open Sans"/>
                <a:cs typeface="Open Sans"/>
                <a:sym typeface="Open Sans"/>
              </a:rPr>
              <a:t> gafas de sol, fotoprotector, gorra, camiseta, cantimplora</a:t>
            </a:r>
            <a:endParaRPr b="0" i="0" sz="1400" u="none" cap="none" strike="noStrike">
              <a:solidFill>
                <a:srgbClr val="000000"/>
              </a:solidFill>
              <a:latin typeface="Arial"/>
              <a:ea typeface="Arial"/>
              <a:cs typeface="Arial"/>
              <a:sym typeface="Arial"/>
            </a:endParaRPr>
          </a:p>
        </p:txBody>
      </p:sp>
      <p:grpSp>
        <p:nvGrpSpPr>
          <p:cNvPr id="385" name="Google Shape;385;p26"/>
          <p:cNvGrpSpPr/>
          <p:nvPr/>
        </p:nvGrpSpPr>
        <p:grpSpPr>
          <a:xfrm>
            <a:off x="586800" y="3100000"/>
            <a:ext cx="7828882" cy="388985"/>
            <a:chOff x="0" y="0"/>
            <a:chExt cx="1948210" cy="102448"/>
          </a:xfrm>
        </p:grpSpPr>
        <p:sp>
          <p:nvSpPr>
            <p:cNvPr id="386" name="Google Shape;386;p26"/>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387" name="Google Shape;387;p26"/>
            <p:cNvSpPr txBox="1"/>
            <p:nvPr/>
          </p:nvSpPr>
          <p:spPr>
            <a:xfrm>
              <a:off x="0" y="80"/>
              <a:ext cx="1948200" cy="102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FDFDFD"/>
                  </a:solidFill>
                  <a:latin typeface="Open Sans"/>
                  <a:ea typeface="Open Sans"/>
                  <a:cs typeface="Open Sans"/>
                  <a:sym typeface="Open Sans"/>
                </a:rPr>
                <a:t>PASO 3. ACTIVIDADES</a:t>
              </a:r>
              <a:endParaRPr b="1" i="0" sz="1800" u="none" cap="none" strike="noStrike">
                <a:solidFill>
                  <a:srgbClr val="FDFDFD"/>
                </a:solidFill>
                <a:latin typeface="Open Sans"/>
                <a:ea typeface="Open Sans"/>
                <a:cs typeface="Open Sans"/>
                <a:sym typeface="Open Sans"/>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grpSp>
        <p:nvGrpSpPr>
          <p:cNvPr id="392" name="Google Shape;392;p27"/>
          <p:cNvGrpSpPr/>
          <p:nvPr/>
        </p:nvGrpSpPr>
        <p:grpSpPr>
          <a:xfrm>
            <a:off x="586775" y="2252173"/>
            <a:ext cx="17419344" cy="533002"/>
            <a:chOff x="-1" y="-141"/>
            <a:chExt cx="2061900" cy="140382"/>
          </a:xfrm>
        </p:grpSpPr>
        <p:sp>
          <p:nvSpPr>
            <p:cNvPr id="393" name="Google Shape;393;p27"/>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394" name="Google Shape;394;p27"/>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2000"/>
                <a:buFont typeface="Arial"/>
                <a:buNone/>
              </a:pPr>
              <a:r>
                <a:rPr b="1" i="0" lang="en-US" sz="2000" u="none" cap="none" strike="noStrike">
                  <a:solidFill>
                    <a:srgbClr val="FDFDFD"/>
                  </a:solidFill>
                  <a:latin typeface="Open Sans"/>
                  <a:ea typeface="Open Sans"/>
                  <a:cs typeface="Open Sans"/>
                  <a:sym typeface="Open Sans"/>
                </a:rPr>
                <a:t>Detalle de la sesión</a:t>
              </a:r>
              <a:endParaRPr b="1" i="0" sz="2000" u="none" cap="none" strike="noStrike">
                <a:solidFill>
                  <a:srgbClr val="FDFDFD"/>
                </a:solidFill>
                <a:latin typeface="Open Sans"/>
                <a:ea typeface="Open Sans"/>
                <a:cs typeface="Open Sans"/>
                <a:sym typeface="Open Sans"/>
              </a:endParaRPr>
            </a:p>
          </p:txBody>
        </p:sp>
      </p:grpSp>
      <p:grpSp>
        <p:nvGrpSpPr>
          <p:cNvPr id="395" name="Google Shape;395;p27"/>
          <p:cNvGrpSpPr/>
          <p:nvPr/>
        </p:nvGrpSpPr>
        <p:grpSpPr>
          <a:xfrm>
            <a:off x="0" y="-144666"/>
            <a:ext cx="18288600" cy="1668861"/>
            <a:chOff x="0" y="-38100"/>
            <a:chExt cx="4816592" cy="439521"/>
          </a:xfrm>
        </p:grpSpPr>
        <p:sp>
          <p:nvSpPr>
            <p:cNvPr id="396" name="Google Shape;396;p27"/>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397" name="Google Shape;397;p27"/>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98" name="Google Shape;398;p27"/>
          <p:cNvSpPr txBox="1"/>
          <p:nvPr/>
        </p:nvSpPr>
        <p:spPr>
          <a:xfrm>
            <a:off x="1028700" y="413775"/>
            <a:ext cx="3471000" cy="5541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00"/>
              <a:buFont typeface="Arial"/>
              <a:buNone/>
            </a:pPr>
            <a:r>
              <a:rPr b="1" i="0" lang="en-US" sz="3600"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399" name="Google Shape;399;p27"/>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0" t="0"/>
            </a:stretch>
          </a:blipFill>
          <a:ln>
            <a:noFill/>
          </a:ln>
        </p:spPr>
      </p:sp>
      <p:sp>
        <p:nvSpPr>
          <p:cNvPr id="400" name="Google Shape;400;p27"/>
          <p:cNvSpPr txBox="1"/>
          <p:nvPr/>
        </p:nvSpPr>
        <p:spPr>
          <a:xfrm>
            <a:off x="586800" y="4538450"/>
            <a:ext cx="8108400" cy="3737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1" lang="en-US" sz="1800">
                <a:solidFill>
                  <a:srgbClr val="434343"/>
                </a:solidFill>
                <a:latin typeface="Open Sans"/>
                <a:ea typeface="Open Sans"/>
                <a:cs typeface="Open Sans"/>
                <a:sym typeface="Open Sans"/>
              </a:rPr>
              <a:t>1. Taller de texturas</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lang="en-US" sz="1600">
                <a:solidFill>
                  <a:srgbClr val="434343"/>
                </a:solidFill>
                <a:latin typeface="Open Sans"/>
                <a:ea typeface="Open Sans"/>
                <a:cs typeface="Open Sans"/>
                <a:sym typeface="Open Sans"/>
              </a:rPr>
              <a:t>Actividad interactiva que permitirá a los niños descubrir las texturas agradables y diferenciales de los productos pediátricos de ISDIN.</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1800"/>
              <a:buFont typeface="Arial"/>
              <a:buNone/>
            </a:pPr>
            <a:r>
              <a:t/>
            </a:r>
            <a:endParaRPr sz="1600">
              <a:solidFill>
                <a:srgbClr val="434343"/>
              </a:solidFill>
              <a:latin typeface="Open Sans"/>
              <a:ea typeface="Open Sans"/>
              <a:cs typeface="Open Sans"/>
              <a:sym typeface="Open Sans"/>
            </a:endParaRPr>
          </a:p>
        </p:txBody>
      </p:sp>
      <p:sp>
        <p:nvSpPr>
          <p:cNvPr id="401" name="Google Shape;401;p27"/>
          <p:cNvSpPr txBox="1"/>
          <p:nvPr/>
        </p:nvSpPr>
        <p:spPr>
          <a:xfrm>
            <a:off x="9012675" y="3687200"/>
            <a:ext cx="8919600" cy="5547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1" lang="en-US" sz="1800">
                <a:solidFill>
                  <a:srgbClr val="434343"/>
                </a:solidFill>
                <a:latin typeface="Open Sans"/>
                <a:ea typeface="Open Sans"/>
                <a:cs typeface="Open Sans"/>
                <a:sym typeface="Open Sans"/>
              </a:rPr>
              <a:t>2. </a:t>
            </a:r>
            <a:r>
              <a:rPr b="1" lang="en-US" sz="1800">
                <a:solidFill>
                  <a:srgbClr val="434343"/>
                </a:solidFill>
                <a:latin typeface="Open Sans"/>
                <a:ea typeface="Open Sans"/>
                <a:cs typeface="Open Sans"/>
                <a:sym typeface="Open Sans"/>
              </a:rPr>
              <a:t>Aprende jugando: UV Tattoos</a:t>
            </a:r>
            <a:endParaRPr b="1" i="0" sz="18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lang="en-US" sz="1600">
                <a:solidFill>
                  <a:srgbClr val="434343"/>
                </a:solidFill>
                <a:latin typeface="Open Sans"/>
                <a:ea typeface="Open Sans"/>
                <a:cs typeface="Open Sans"/>
                <a:sym typeface="Open Sans"/>
              </a:rPr>
              <a:t>Entrega de muestras con un tattoo con tinta fotosensible para que los niños aprendan jugando con la nueva iniciativa de concienciación. Una herramienta educativa diseñada para romper las barreras de  la fotoprotección en familias, alineada con nuestra misión de erradicar el cáncer de piel.</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sz="1600">
              <a:solidFill>
                <a:srgbClr val="434343"/>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1800"/>
              <a:buFont typeface="Arial"/>
              <a:buNone/>
            </a:pPr>
            <a:r>
              <a:t/>
            </a:r>
            <a:endParaRPr b="1" sz="1800">
              <a:solidFill>
                <a:srgbClr val="434343"/>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1800"/>
              <a:buFont typeface="Arial"/>
              <a:buNone/>
            </a:pPr>
            <a:r>
              <a:rPr b="1" lang="en-US" sz="1800">
                <a:solidFill>
                  <a:srgbClr val="434343"/>
                </a:solidFill>
                <a:latin typeface="Open Sans"/>
                <a:ea typeface="Open Sans"/>
                <a:cs typeface="Open Sans"/>
                <a:sym typeface="Open Sans"/>
              </a:rPr>
              <a:t>3. Diploma superhéroe de fotoprotección</a:t>
            </a:r>
            <a:endParaRPr sz="1600">
              <a:solidFill>
                <a:srgbClr val="434343"/>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1800"/>
              <a:buFont typeface="Arial"/>
              <a:buNone/>
            </a:pPr>
            <a:r>
              <a:rPr lang="en-US" sz="1600">
                <a:solidFill>
                  <a:srgbClr val="434343"/>
                </a:solidFill>
                <a:latin typeface="Open Sans"/>
                <a:ea typeface="Open Sans"/>
                <a:cs typeface="Open Sans"/>
                <a:sym typeface="Open Sans"/>
              </a:rPr>
              <a:t>Entrega de los diplomas para que los niños sean </a:t>
            </a:r>
            <a:endParaRPr sz="1600">
              <a:solidFill>
                <a:srgbClr val="434343"/>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1800"/>
              <a:buFont typeface="Arial"/>
              <a:buNone/>
            </a:pPr>
            <a:r>
              <a:rPr lang="en-US" sz="1600">
                <a:solidFill>
                  <a:srgbClr val="434343"/>
                </a:solidFill>
                <a:latin typeface="Open Sans"/>
                <a:ea typeface="Open Sans"/>
                <a:cs typeface="Open Sans"/>
                <a:sym typeface="Open Sans"/>
              </a:rPr>
              <a:t>unos superhéroes de la fotoprotección </a:t>
            </a:r>
            <a:endParaRPr sz="1600">
              <a:solidFill>
                <a:srgbClr val="434343"/>
              </a:solidFill>
              <a:latin typeface="Open Sans"/>
              <a:ea typeface="Open Sans"/>
              <a:cs typeface="Open Sans"/>
              <a:sym typeface="Open Sans"/>
            </a:endParaRPr>
          </a:p>
          <a:p>
            <a:pPr indent="0" lvl="0" marL="0" rtl="0" algn="l">
              <a:lnSpc>
                <a:spcPct val="140000"/>
              </a:lnSpc>
              <a:spcBef>
                <a:spcPts val="0"/>
              </a:spcBef>
              <a:spcAft>
                <a:spcPts val="0"/>
              </a:spcAft>
              <a:buClr>
                <a:schemeClr val="dk1"/>
              </a:buClr>
              <a:buSzPts val="1800"/>
              <a:buFont typeface="Arial"/>
              <a:buNone/>
            </a:pPr>
            <a:r>
              <a:rPr lang="en-US" sz="1600">
                <a:solidFill>
                  <a:srgbClr val="434343"/>
                </a:solidFill>
                <a:latin typeface="Open Sans"/>
                <a:ea typeface="Open Sans"/>
                <a:cs typeface="Open Sans"/>
                <a:sym typeface="Open Sans"/>
              </a:rPr>
              <a:t>y trasladen el mensaje a sus padres y familiares.</a:t>
            </a:r>
            <a:endParaRPr sz="1600">
              <a:solidFill>
                <a:srgbClr val="434343"/>
              </a:solidFill>
              <a:latin typeface="Open Sans"/>
              <a:ea typeface="Open Sans"/>
              <a:cs typeface="Open Sans"/>
              <a:sym typeface="Open Sans"/>
            </a:endParaRPr>
          </a:p>
        </p:txBody>
      </p:sp>
      <p:grpSp>
        <p:nvGrpSpPr>
          <p:cNvPr id="402" name="Google Shape;402;p27"/>
          <p:cNvGrpSpPr/>
          <p:nvPr/>
        </p:nvGrpSpPr>
        <p:grpSpPr>
          <a:xfrm>
            <a:off x="586800" y="3100000"/>
            <a:ext cx="7829077" cy="388995"/>
            <a:chOff x="0" y="0"/>
            <a:chExt cx="1948210" cy="102448"/>
          </a:xfrm>
        </p:grpSpPr>
        <p:sp>
          <p:nvSpPr>
            <p:cNvPr id="403" name="Google Shape;403;p27"/>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404" name="Google Shape;404;p27"/>
            <p:cNvSpPr txBox="1"/>
            <p:nvPr/>
          </p:nvSpPr>
          <p:spPr>
            <a:xfrm>
              <a:off x="0" y="80"/>
              <a:ext cx="1948200" cy="102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FDFDFD"/>
                  </a:solidFill>
                  <a:latin typeface="Open Sans"/>
                  <a:ea typeface="Open Sans"/>
                  <a:cs typeface="Open Sans"/>
                  <a:sym typeface="Open Sans"/>
                </a:rPr>
                <a:t>PASO 4. </a:t>
              </a:r>
              <a:r>
                <a:rPr b="1" lang="en-US" sz="1800">
                  <a:solidFill>
                    <a:srgbClr val="FDFDFD"/>
                  </a:solidFill>
                  <a:latin typeface="Open Sans"/>
                  <a:ea typeface="Open Sans"/>
                  <a:cs typeface="Open Sans"/>
                  <a:sym typeface="Open Sans"/>
                </a:rPr>
                <a:t>EXPERIENCIAL Y CIERRE</a:t>
              </a:r>
              <a:endParaRPr b="1" i="0" sz="1800" u="none" cap="none" strike="noStrike">
                <a:solidFill>
                  <a:srgbClr val="FDFDFD"/>
                </a:solidFill>
                <a:latin typeface="Open Sans"/>
                <a:ea typeface="Open Sans"/>
                <a:cs typeface="Open Sans"/>
                <a:sym typeface="Open Sans"/>
              </a:endParaRPr>
            </a:p>
          </p:txBody>
        </p:sp>
      </p:grpSp>
      <p:pic>
        <p:nvPicPr>
          <p:cNvPr id="405" name="Google Shape;405;p27" title="STR06335.jpg"/>
          <p:cNvPicPr preferRelativeResize="0"/>
          <p:nvPr/>
        </p:nvPicPr>
        <p:blipFill rotWithShape="1">
          <a:blip r:embed="rId4">
            <a:alphaModFix/>
          </a:blip>
          <a:srcRect b="33989" l="28763" r="26808" t="32018"/>
          <a:stretch/>
        </p:blipFill>
        <p:spPr>
          <a:xfrm>
            <a:off x="10932399" y="5560414"/>
            <a:ext cx="1475251" cy="1693460"/>
          </a:xfrm>
          <a:prstGeom prst="rect">
            <a:avLst/>
          </a:prstGeom>
          <a:noFill/>
          <a:ln>
            <a:noFill/>
          </a:ln>
        </p:spPr>
      </p:pic>
      <p:pic>
        <p:nvPicPr>
          <p:cNvPr id="406" name="Google Shape;406;p27" title="REI_FUSION_WATER_MAGIC_PEDIATRICS_50ML_PS01_AWI-12-0673-K_AWI-81-1545-P.png"/>
          <p:cNvPicPr preferRelativeResize="0"/>
          <p:nvPr/>
        </p:nvPicPr>
        <p:blipFill rotWithShape="1">
          <a:blip r:embed="rId5">
            <a:alphaModFix/>
          </a:blip>
          <a:srcRect b="17701" l="51882" r="25485" t="23375"/>
          <a:stretch/>
        </p:blipFill>
        <p:spPr>
          <a:xfrm>
            <a:off x="5777954" y="5916050"/>
            <a:ext cx="694354" cy="1807596"/>
          </a:xfrm>
          <a:prstGeom prst="rect">
            <a:avLst/>
          </a:prstGeom>
          <a:noFill/>
          <a:ln>
            <a:noFill/>
          </a:ln>
        </p:spPr>
      </p:pic>
      <p:pic>
        <p:nvPicPr>
          <p:cNvPr id="407" name="Google Shape;407;p27" title="REI_LOTION_PEDIATRICS_SPF50_250ml_P01_AWI-41-0102-N (1).png"/>
          <p:cNvPicPr preferRelativeResize="0"/>
          <p:nvPr/>
        </p:nvPicPr>
        <p:blipFill rotWithShape="1">
          <a:blip r:embed="rId6">
            <a:alphaModFix/>
          </a:blip>
          <a:srcRect b="15111" l="35745" r="35204" t="15444"/>
          <a:stretch/>
        </p:blipFill>
        <p:spPr>
          <a:xfrm>
            <a:off x="6561500" y="5551178"/>
            <a:ext cx="639002" cy="2162125"/>
          </a:xfrm>
          <a:prstGeom prst="rect">
            <a:avLst/>
          </a:prstGeom>
          <a:noFill/>
          <a:ln>
            <a:noFill/>
          </a:ln>
        </p:spPr>
      </p:pic>
      <p:pic>
        <p:nvPicPr>
          <p:cNvPr id="408" name="Google Shape;408;p27"/>
          <p:cNvPicPr preferRelativeResize="0"/>
          <p:nvPr/>
        </p:nvPicPr>
        <p:blipFill>
          <a:blip r:embed="rId7">
            <a:alphaModFix/>
          </a:blip>
          <a:stretch>
            <a:fillRect/>
          </a:stretch>
        </p:blipFill>
        <p:spPr>
          <a:xfrm>
            <a:off x="13973254" y="7603101"/>
            <a:ext cx="3056798" cy="2167949"/>
          </a:xfrm>
          <a:prstGeom prst="rect">
            <a:avLst/>
          </a:prstGeom>
          <a:noFill/>
          <a:ln>
            <a:noFill/>
          </a:ln>
        </p:spPr>
      </p:pic>
      <p:pic>
        <p:nvPicPr>
          <p:cNvPr id="409" name="Google Shape;409;p27" title="3-01.png"/>
          <p:cNvPicPr preferRelativeResize="0"/>
          <p:nvPr/>
        </p:nvPicPr>
        <p:blipFill rotWithShape="1">
          <a:blip r:embed="rId8">
            <a:alphaModFix/>
          </a:blip>
          <a:srcRect b="13760" l="9412" r="8741" t="35928"/>
          <a:stretch/>
        </p:blipFill>
        <p:spPr>
          <a:xfrm>
            <a:off x="12807419" y="5503350"/>
            <a:ext cx="2940928" cy="1807596"/>
          </a:xfrm>
          <a:prstGeom prst="rect">
            <a:avLst/>
          </a:prstGeom>
          <a:noFill/>
          <a:ln>
            <a:noFill/>
          </a:ln>
        </p:spPr>
      </p:pic>
      <p:sp>
        <p:nvSpPr>
          <p:cNvPr id="410" name="Google Shape;410;p27"/>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grpSp>
        <p:nvGrpSpPr>
          <p:cNvPr id="415" name="Google Shape;415;p28"/>
          <p:cNvGrpSpPr/>
          <p:nvPr/>
        </p:nvGrpSpPr>
        <p:grpSpPr>
          <a:xfrm>
            <a:off x="512975" y="2299723"/>
            <a:ext cx="17419344" cy="533002"/>
            <a:chOff x="-1" y="-141"/>
            <a:chExt cx="2061900" cy="140382"/>
          </a:xfrm>
        </p:grpSpPr>
        <p:sp>
          <p:nvSpPr>
            <p:cNvPr id="416" name="Google Shape;416;p28"/>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417" name="Google Shape;417;p28"/>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2000"/>
                <a:buFont typeface="Arial"/>
                <a:buNone/>
              </a:pPr>
              <a:r>
                <a:rPr b="1" i="0" lang="en-US" sz="2000" u="none" cap="none" strike="noStrike">
                  <a:solidFill>
                    <a:srgbClr val="FDFDFD"/>
                  </a:solidFill>
                  <a:latin typeface="Open Sans"/>
                  <a:ea typeface="Open Sans"/>
                  <a:cs typeface="Open Sans"/>
                  <a:sym typeface="Open Sans"/>
                </a:rPr>
                <a:t>Detalle de la sesión</a:t>
              </a:r>
              <a:endParaRPr b="1" i="0" sz="2000" u="none" cap="none" strike="noStrike">
                <a:solidFill>
                  <a:srgbClr val="FDFDFD"/>
                </a:solidFill>
                <a:latin typeface="Open Sans"/>
                <a:ea typeface="Open Sans"/>
                <a:cs typeface="Open Sans"/>
                <a:sym typeface="Open Sans"/>
              </a:endParaRPr>
            </a:p>
          </p:txBody>
        </p:sp>
      </p:grpSp>
      <p:grpSp>
        <p:nvGrpSpPr>
          <p:cNvPr id="418" name="Google Shape;418;p28"/>
          <p:cNvGrpSpPr/>
          <p:nvPr/>
        </p:nvGrpSpPr>
        <p:grpSpPr>
          <a:xfrm>
            <a:off x="0" y="-144666"/>
            <a:ext cx="18288600" cy="1668861"/>
            <a:chOff x="0" y="-38100"/>
            <a:chExt cx="4816592" cy="439521"/>
          </a:xfrm>
        </p:grpSpPr>
        <p:sp>
          <p:nvSpPr>
            <p:cNvPr id="419" name="Google Shape;419;p28"/>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420" name="Google Shape;420;p28"/>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21" name="Google Shape;421;p28"/>
          <p:cNvSpPr txBox="1"/>
          <p:nvPr/>
        </p:nvSpPr>
        <p:spPr>
          <a:xfrm>
            <a:off x="1028700" y="413775"/>
            <a:ext cx="3471000" cy="5541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00"/>
              <a:buFont typeface="Arial"/>
              <a:buNone/>
            </a:pPr>
            <a:r>
              <a:rPr b="1" i="0" lang="en-US" sz="3600"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422" name="Google Shape;422;p28"/>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00" t="0"/>
            </a:stretch>
          </a:blipFill>
          <a:ln>
            <a:noFill/>
          </a:ln>
        </p:spPr>
      </p:sp>
      <p:sp>
        <p:nvSpPr>
          <p:cNvPr id="423" name="Google Shape;423;p28"/>
          <p:cNvSpPr txBox="1"/>
          <p:nvPr/>
        </p:nvSpPr>
        <p:spPr>
          <a:xfrm>
            <a:off x="586800" y="3806150"/>
            <a:ext cx="8108400" cy="4038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0" i="0" lang="en-US" sz="1600" u="none" cap="none" strike="noStrike">
                <a:solidFill>
                  <a:srgbClr val="434343"/>
                </a:solidFill>
                <a:latin typeface="Open Sans"/>
                <a:ea typeface="Open Sans"/>
                <a:cs typeface="Open Sans"/>
                <a:sym typeface="Open Sans"/>
              </a:rPr>
              <a:t>Al finalizar la campaña, se recuerda a los alumnos/as que han aprendido muchas cosas importantes sobre el sol: sus beneficios, sus riesgos y las formas de cuidarse correctamente para poder seguir jugando, explorando y disfrutando al aire libre de forma segura. Se les reconoce como verdaderos héroes y heroínas de la fotoprotección, por haber completado todas las actividades y retos propuestos. </a:t>
            </a:r>
            <a:endParaRPr b="0" i="0" sz="16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b="0" i="0" lang="en-US" sz="1600" u="none" cap="none" strike="noStrike">
                <a:solidFill>
                  <a:srgbClr val="434343"/>
                </a:solidFill>
                <a:latin typeface="Open Sans"/>
                <a:ea typeface="Open Sans"/>
                <a:cs typeface="Open Sans"/>
                <a:sym typeface="Open Sans"/>
              </a:rPr>
              <a:t>Como parte de esta misión, se les explica que su papel ahora es recordar y compartir con otros los</a:t>
            </a:r>
            <a:r>
              <a:rPr b="1" i="0" lang="en-US" sz="1600" u="none" cap="none" strike="noStrike">
                <a:solidFill>
                  <a:srgbClr val="434343"/>
                </a:solidFill>
                <a:latin typeface="Open Sans"/>
                <a:ea typeface="Open Sans"/>
                <a:cs typeface="Open Sans"/>
                <a:sym typeface="Open Sans"/>
              </a:rPr>
              <a:t> 10 consejos fundamentales para proteger la piel del sol cada día</a:t>
            </a:r>
            <a:r>
              <a:rPr b="0" i="0" lang="en-US" sz="1600" u="none" cap="none" strike="noStrike">
                <a:solidFill>
                  <a:srgbClr val="434343"/>
                </a:solidFill>
                <a:latin typeface="Open Sans"/>
                <a:ea typeface="Open Sans"/>
                <a:cs typeface="Open Sans"/>
                <a:sym typeface="Open Sans"/>
              </a:rPr>
              <a:t>, aplicando lo aprendido tanto en el colegio como en casa, en el parque, en la playa o en cualquier actividad al aire libre.</a:t>
            </a:r>
            <a:endParaRPr b="0" i="0" sz="16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b="0" i="0" sz="16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b="0" i="0" lang="en-US" sz="1600" u="none" cap="none" strike="noStrike">
                <a:solidFill>
                  <a:srgbClr val="434343"/>
                </a:solidFill>
                <a:latin typeface="Open Sans"/>
                <a:ea typeface="Open Sans"/>
                <a:cs typeface="Open Sans"/>
                <a:sym typeface="Open Sans"/>
              </a:rPr>
              <a:t>Este cierre de sesión se puede complementar con otros materiales adicionales de apoyo a la sesión, en caso de disponer de ellos.</a:t>
            </a:r>
            <a:endParaRPr b="0" i="1" sz="1600" u="none" cap="none" strike="noStrike">
              <a:solidFill>
                <a:srgbClr val="434343"/>
              </a:solidFill>
              <a:latin typeface="Open Sans"/>
              <a:ea typeface="Open Sans"/>
              <a:cs typeface="Open Sans"/>
              <a:sym typeface="Open Sans"/>
            </a:endParaRPr>
          </a:p>
        </p:txBody>
      </p:sp>
      <p:sp>
        <p:nvSpPr>
          <p:cNvPr id="424" name="Google Shape;424;p28"/>
          <p:cNvSpPr txBox="1"/>
          <p:nvPr/>
        </p:nvSpPr>
        <p:spPr>
          <a:xfrm>
            <a:off x="9013025" y="3114250"/>
            <a:ext cx="8919600" cy="5986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434343"/>
                </a:solidFill>
                <a:latin typeface="Open Sans"/>
                <a:ea typeface="Open Sans"/>
                <a:cs typeface="Open Sans"/>
                <a:sym typeface="Open Sans"/>
              </a:rPr>
              <a:t>Los 10 consejos para protegernos del sol</a:t>
            </a:r>
            <a:endParaRPr b="1" i="0" sz="1800" u="none" cap="none" strike="noStrike">
              <a:solidFill>
                <a:srgbClr val="434343"/>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b="1" i="0" sz="18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Tu piel es muy sensible al sol, así que usa un </a:t>
            </a:r>
            <a:r>
              <a:rPr b="0" i="0" lang="en-US" sz="1600" u="none" cap="none" strike="noStrike">
                <a:solidFill>
                  <a:srgbClr val="434343"/>
                </a:solidFill>
                <a:latin typeface="Open Sans"/>
                <a:ea typeface="Open Sans"/>
                <a:cs typeface="Open Sans"/>
                <a:sym typeface="Open Sans"/>
              </a:rPr>
              <a:t>protector solar con una muy alta protección SPF50 </a:t>
            </a:r>
            <a:r>
              <a:rPr b="0" i="0" lang="en-US" sz="1600" u="none" cap="none" strike="noStrike">
                <a:solidFill>
                  <a:srgbClr val="434343"/>
                </a:solidFill>
                <a:latin typeface="Open Sans"/>
                <a:ea typeface="Open Sans"/>
                <a:cs typeface="Open Sans"/>
                <a:sym typeface="Open Sans"/>
              </a:rPr>
              <a:t>adecuado para ti.</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Ponte la crema 30 minutos antes de salir de casa, ¡y no te olvides de repetirla cada 2 horas!</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Después de jugar, bañarte o sudar, hay que volver a aplicar el fotoprotector.</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Pon mucha cantidad y no olvides zonas como la cara, orejas, cuello o pies.</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000000"/>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Regla de los dos dedos: Para proteger bien tu cara y tu cuello, haz dos rayitas de crema, una en tu dedo índice y otra en tu dedo del medio, ¡es la cantidad que necesitas!</a:t>
            </a:r>
            <a:endParaRPr b="0" i="0" sz="1600" u="none" cap="none" strike="noStrike">
              <a:solidFill>
                <a:srgbClr val="000000"/>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Incluso en los días nublados, hay que protegerse, porque los rayos del sol también están ahí.</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Bebe agua a menudo y lleva siempre contigo tu cantimplora.</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Evita jugar al sol entre las 12 y las 16 horas, cuando el sol es más fuerte.</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En la montaña, en la nieve o en el agua, también hay que usar protector solar.</a:t>
            </a:r>
            <a:endParaRPr b="0" i="0" sz="1600" u="none" cap="none" strike="noStrike">
              <a:solidFill>
                <a:srgbClr val="434343"/>
              </a:solidFill>
              <a:latin typeface="Open Sans"/>
              <a:ea typeface="Open Sans"/>
              <a:cs typeface="Open Sans"/>
              <a:sym typeface="Open Sans"/>
            </a:endParaRPr>
          </a:p>
          <a:p>
            <a:pPr indent="-330200" lvl="0" marL="457200" marR="0" rtl="0" algn="l">
              <a:lnSpc>
                <a:spcPct val="115000"/>
              </a:lnSpc>
              <a:spcBef>
                <a:spcPts val="1000"/>
              </a:spcBef>
              <a:spcAft>
                <a:spcPts val="0"/>
              </a:spcAft>
              <a:buClr>
                <a:srgbClr val="434343"/>
              </a:buClr>
              <a:buSzPts val="1600"/>
              <a:buFont typeface="Open Sans"/>
              <a:buAutoNum type="arabicPeriod"/>
            </a:pPr>
            <a:r>
              <a:rPr b="0" i="0" lang="en-US" sz="1600" u="none" cap="none" strike="noStrike">
                <a:solidFill>
                  <a:srgbClr val="434343"/>
                </a:solidFill>
                <a:latin typeface="Open Sans"/>
                <a:ea typeface="Open Sans"/>
                <a:cs typeface="Open Sans"/>
                <a:sym typeface="Open Sans"/>
              </a:rPr>
              <a:t>Ponte camiseta, gorra y gafas de sol para cubrir bien tu cuerpo y tus ojos.</a:t>
            </a:r>
            <a:endParaRPr b="0" i="1" sz="1600" u="none" cap="none" strike="noStrike">
              <a:solidFill>
                <a:srgbClr val="434343"/>
              </a:solidFill>
              <a:latin typeface="Open Sans"/>
              <a:ea typeface="Open Sans"/>
              <a:cs typeface="Open Sans"/>
              <a:sym typeface="Open Sans"/>
            </a:endParaRPr>
          </a:p>
        </p:txBody>
      </p:sp>
      <p:grpSp>
        <p:nvGrpSpPr>
          <p:cNvPr id="425" name="Google Shape;425;p28"/>
          <p:cNvGrpSpPr/>
          <p:nvPr/>
        </p:nvGrpSpPr>
        <p:grpSpPr>
          <a:xfrm>
            <a:off x="586800" y="3100000"/>
            <a:ext cx="7829077" cy="388995"/>
            <a:chOff x="0" y="0"/>
            <a:chExt cx="1948210" cy="102448"/>
          </a:xfrm>
        </p:grpSpPr>
        <p:sp>
          <p:nvSpPr>
            <p:cNvPr id="426" name="Google Shape;426;p28"/>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427" name="Google Shape;427;p28"/>
            <p:cNvSpPr txBox="1"/>
            <p:nvPr/>
          </p:nvSpPr>
          <p:spPr>
            <a:xfrm>
              <a:off x="0" y="80"/>
              <a:ext cx="1948200" cy="102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FDFDFD"/>
                  </a:solidFill>
                  <a:latin typeface="Open Sans"/>
                  <a:ea typeface="Open Sans"/>
                  <a:cs typeface="Open Sans"/>
                  <a:sym typeface="Open Sans"/>
                </a:rPr>
                <a:t>PASO 4. </a:t>
              </a:r>
              <a:r>
                <a:rPr b="1" lang="en-US" sz="1800">
                  <a:solidFill>
                    <a:srgbClr val="FDFDFD"/>
                  </a:solidFill>
                  <a:latin typeface="Open Sans"/>
                  <a:ea typeface="Open Sans"/>
                  <a:cs typeface="Open Sans"/>
                  <a:sym typeface="Open Sans"/>
                </a:rPr>
                <a:t>EXPERIENCIAL Y CIERRE</a:t>
              </a:r>
              <a:endParaRPr b="1" sz="1800">
                <a:solidFill>
                  <a:srgbClr val="FDFDFD"/>
                </a:solidFill>
                <a:latin typeface="Open Sans"/>
                <a:ea typeface="Open Sans"/>
                <a:cs typeface="Open Sans"/>
                <a:sym typeface="Open Sans"/>
              </a:endParaRPr>
            </a:p>
          </p:txBody>
        </p:sp>
      </p:grpSp>
      <p:sp>
        <p:nvSpPr>
          <p:cNvPr id="428" name="Google Shape;428;p28"/>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432" name="Shape 432"/>
        <p:cNvGrpSpPr/>
        <p:nvPr/>
      </p:nvGrpSpPr>
      <p:grpSpPr>
        <a:xfrm>
          <a:off x="0" y="0"/>
          <a:ext cx="0" cy="0"/>
          <a:chOff x="0" y="0"/>
          <a:chExt cx="0" cy="0"/>
        </a:xfrm>
      </p:grpSpPr>
      <p:grpSp>
        <p:nvGrpSpPr>
          <p:cNvPr id="433" name="Google Shape;433;p29"/>
          <p:cNvGrpSpPr/>
          <p:nvPr/>
        </p:nvGrpSpPr>
        <p:grpSpPr>
          <a:xfrm>
            <a:off x="0" y="7011529"/>
            <a:ext cx="18288118" cy="3275965"/>
            <a:chOff x="0" y="-38100"/>
            <a:chExt cx="4816592" cy="862800"/>
          </a:xfrm>
        </p:grpSpPr>
        <p:sp>
          <p:nvSpPr>
            <p:cNvPr id="434" name="Google Shape;434;p29"/>
            <p:cNvSpPr/>
            <p:nvPr/>
          </p:nvSpPr>
          <p:spPr>
            <a:xfrm>
              <a:off x="0" y="0"/>
              <a:ext cx="4816592" cy="824575"/>
            </a:xfrm>
            <a:custGeom>
              <a:rect b="b" l="l" r="r" t="t"/>
              <a:pathLst>
                <a:path extrusionOk="0" h="824575" w="4816592">
                  <a:moveTo>
                    <a:pt x="0" y="0"/>
                  </a:moveTo>
                  <a:lnTo>
                    <a:pt x="4816592" y="0"/>
                  </a:lnTo>
                  <a:lnTo>
                    <a:pt x="4816592" y="824575"/>
                  </a:lnTo>
                  <a:lnTo>
                    <a:pt x="0" y="824575"/>
                  </a:lnTo>
                  <a:close/>
                </a:path>
              </a:pathLst>
            </a:custGeom>
            <a:solidFill>
              <a:srgbClr val="FDFDFD"/>
            </a:solidFill>
            <a:ln>
              <a:noFill/>
            </a:ln>
          </p:spPr>
        </p:sp>
        <p:sp>
          <p:nvSpPr>
            <p:cNvPr id="435" name="Google Shape;435;p29"/>
            <p:cNvSpPr txBox="1"/>
            <p:nvPr/>
          </p:nvSpPr>
          <p:spPr>
            <a:xfrm>
              <a:off x="0" y="-38100"/>
              <a:ext cx="4816500" cy="862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36" name="Google Shape;436;p29"/>
          <p:cNvSpPr/>
          <p:nvPr/>
        </p:nvSpPr>
        <p:spPr>
          <a:xfrm>
            <a:off x="13722256" y="8390196"/>
            <a:ext cx="3537044" cy="1193661"/>
          </a:xfrm>
          <a:custGeom>
            <a:rect b="b" l="l" r="r" t="t"/>
            <a:pathLst>
              <a:path extrusionOk="0" h="1193661" w="3537044">
                <a:moveTo>
                  <a:pt x="0" y="0"/>
                </a:moveTo>
                <a:lnTo>
                  <a:pt x="3537044" y="0"/>
                </a:lnTo>
                <a:lnTo>
                  <a:pt x="3537044" y="1193661"/>
                </a:lnTo>
                <a:lnTo>
                  <a:pt x="0" y="1193661"/>
                </a:lnTo>
                <a:lnTo>
                  <a:pt x="0" y="0"/>
                </a:lnTo>
                <a:close/>
              </a:path>
            </a:pathLst>
          </a:custGeom>
          <a:blipFill rotWithShape="1">
            <a:blip r:embed="rId3">
              <a:alphaModFix/>
            </a:blip>
            <a:stretch>
              <a:fillRect b="0" l="0" r="0" t="0"/>
            </a:stretch>
          </a:blipFill>
          <a:ln>
            <a:noFill/>
          </a:ln>
        </p:spPr>
      </p:sp>
      <p:sp>
        <p:nvSpPr>
          <p:cNvPr id="437" name="Google Shape;437;p29"/>
          <p:cNvSpPr/>
          <p:nvPr/>
        </p:nvSpPr>
        <p:spPr>
          <a:xfrm>
            <a:off x="0" y="5869396"/>
            <a:ext cx="4107957" cy="4107957"/>
          </a:xfrm>
          <a:custGeom>
            <a:rect b="b" l="l" r="r" t="t"/>
            <a:pathLst>
              <a:path extrusionOk="0" h="4107957" w="4107957">
                <a:moveTo>
                  <a:pt x="0" y="0"/>
                </a:moveTo>
                <a:lnTo>
                  <a:pt x="4107957" y="0"/>
                </a:lnTo>
                <a:lnTo>
                  <a:pt x="4107957" y="4107957"/>
                </a:lnTo>
                <a:lnTo>
                  <a:pt x="0" y="4107957"/>
                </a:lnTo>
                <a:lnTo>
                  <a:pt x="0" y="0"/>
                </a:lnTo>
                <a:close/>
              </a:path>
            </a:pathLst>
          </a:custGeom>
          <a:blipFill rotWithShape="1">
            <a:blip r:embed="rId4">
              <a:alphaModFix/>
            </a:blip>
            <a:stretch>
              <a:fillRect b="0" l="0" r="0" t="0"/>
            </a:stretch>
          </a:blipFill>
          <a:ln>
            <a:noFill/>
          </a:ln>
        </p:spPr>
      </p:sp>
      <p:sp>
        <p:nvSpPr>
          <p:cNvPr id="438" name="Google Shape;438;p29"/>
          <p:cNvSpPr txBox="1"/>
          <p:nvPr/>
        </p:nvSpPr>
        <p:spPr>
          <a:xfrm>
            <a:off x="1066800" y="457200"/>
            <a:ext cx="16802400" cy="738900"/>
          </a:xfrm>
          <a:prstGeom prst="rect">
            <a:avLst/>
          </a:prstGeom>
          <a:solidFill>
            <a:srgbClr val="F49E5C"/>
          </a:solidFill>
          <a:ln>
            <a:noFill/>
          </a:ln>
        </p:spPr>
        <p:txBody>
          <a:bodyPr anchorCtr="0" anchor="ctr" bIns="91425" lIns="91425" spcFirstLastPara="1" rIns="91425" wrap="square" tIns="91425">
            <a:noAutofit/>
          </a:bodyPr>
          <a:lstStyle/>
          <a:p>
            <a:pPr indent="0" lvl="0" marL="0" marR="0" rtl="0" algn="l">
              <a:lnSpc>
                <a:spcPct val="25930"/>
              </a:lnSpc>
              <a:spcBef>
                <a:spcPts val="0"/>
              </a:spcBef>
              <a:spcAft>
                <a:spcPts val="0"/>
              </a:spcAft>
              <a:buClr>
                <a:srgbClr val="000000"/>
              </a:buClr>
              <a:buSzPts val="4000"/>
              <a:buFont typeface="Arial"/>
              <a:buNone/>
            </a:pPr>
            <a:r>
              <a:t/>
            </a:r>
            <a:endParaRPr b="1" i="0" sz="4000"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4000"/>
              <a:buFont typeface="Arial"/>
              <a:buNone/>
            </a:pPr>
            <a:r>
              <a:rPr b="1" i="0" lang="en-US" sz="4000" u="none" cap="none" strike="noStrike">
                <a:solidFill>
                  <a:srgbClr val="50535B"/>
                </a:solidFill>
                <a:latin typeface="Open Sans"/>
                <a:ea typeface="Open Sans"/>
                <a:cs typeface="Open Sans"/>
                <a:sym typeface="Open Sans"/>
              </a:rPr>
              <a:t>Nivel </a:t>
            </a:r>
            <a:r>
              <a:rPr b="1" lang="en-US" sz="4000">
                <a:solidFill>
                  <a:srgbClr val="50535B"/>
                </a:solidFill>
                <a:latin typeface="Open Sans"/>
                <a:ea typeface="Open Sans"/>
                <a:cs typeface="Open Sans"/>
                <a:sym typeface="Open Sans"/>
              </a:rPr>
              <a:t>1</a:t>
            </a:r>
            <a:endParaRPr b="0" i="0" sz="4000" u="none" cap="none" strike="noStrike">
              <a:solidFill>
                <a:srgbClr val="000000"/>
              </a:solidFill>
              <a:latin typeface="Arial"/>
              <a:ea typeface="Arial"/>
              <a:cs typeface="Arial"/>
              <a:sym typeface="Arial"/>
            </a:endParaRPr>
          </a:p>
        </p:txBody>
      </p:sp>
      <p:sp>
        <p:nvSpPr>
          <p:cNvPr id="439" name="Google Shape;439;p29"/>
          <p:cNvSpPr/>
          <p:nvPr/>
        </p:nvSpPr>
        <p:spPr>
          <a:xfrm>
            <a:off x="11616421" y="634715"/>
            <a:ext cx="5993803" cy="7666084"/>
          </a:xfrm>
          <a:custGeom>
            <a:rect b="b" l="l" r="r" t="t"/>
            <a:pathLst>
              <a:path extrusionOk="0" h="7666084" w="5993803">
                <a:moveTo>
                  <a:pt x="0" y="0"/>
                </a:moveTo>
                <a:lnTo>
                  <a:pt x="5993803" y="0"/>
                </a:lnTo>
                <a:lnTo>
                  <a:pt x="5993803" y="7666084"/>
                </a:lnTo>
                <a:lnTo>
                  <a:pt x="0" y="7666084"/>
                </a:lnTo>
                <a:lnTo>
                  <a:pt x="0" y="0"/>
                </a:lnTo>
                <a:close/>
              </a:path>
            </a:pathLst>
          </a:custGeom>
          <a:blipFill rotWithShape="1">
            <a:blip r:embed="rId5">
              <a:alphaModFix/>
            </a:blip>
            <a:stretch>
              <a:fillRect b="-5198" l="0" r="-101812" t="0"/>
            </a:stretch>
          </a:blipFill>
          <a:ln>
            <a:noFill/>
          </a:ln>
        </p:spPr>
      </p:sp>
      <p:sp>
        <p:nvSpPr>
          <p:cNvPr id="440" name="Google Shape;440;p29"/>
          <p:cNvSpPr txBox="1"/>
          <p:nvPr/>
        </p:nvSpPr>
        <p:spPr>
          <a:xfrm>
            <a:off x="1066800" y="2512088"/>
            <a:ext cx="9987300" cy="3201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1000"/>
              </a:spcBef>
              <a:spcAft>
                <a:spcPts val="0"/>
              </a:spcAft>
              <a:buClr>
                <a:srgbClr val="000000"/>
              </a:buClr>
              <a:buSzPts val="4699"/>
              <a:buFont typeface="Arial"/>
              <a:buNone/>
            </a:pPr>
            <a:r>
              <a:rPr b="1" i="0" lang="en-US" sz="4699" u="none" cap="none" strike="noStrike">
                <a:solidFill>
                  <a:srgbClr val="F49E5C"/>
                </a:solidFill>
                <a:latin typeface="Open Sans"/>
                <a:ea typeface="Open Sans"/>
                <a:cs typeface="Open Sans"/>
                <a:sym typeface="Open Sans"/>
              </a:rPr>
              <a:t>3. Materiales formativos</a:t>
            </a:r>
            <a:endParaRPr b="1" i="0" sz="4699" u="none" cap="none" strike="noStrike">
              <a:solidFill>
                <a:srgbClr val="F49E5C"/>
              </a:solidFill>
              <a:latin typeface="Open Sans"/>
              <a:ea typeface="Open Sans"/>
              <a:cs typeface="Open Sans"/>
              <a:sym typeface="Open Sans"/>
            </a:endParaRPr>
          </a:p>
          <a:p>
            <a:pPr indent="0" lvl="0" marL="914400" marR="0" rtl="0" algn="l">
              <a:lnSpc>
                <a:spcPct val="100000"/>
              </a:lnSpc>
              <a:spcBef>
                <a:spcPts val="1000"/>
              </a:spcBef>
              <a:spcAft>
                <a:spcPts val="0"/>
              </a:spcAft>
              <a:buClr>
                <a:srgbClr val="000000"/>
              </a:buClr>
              <a:buSzPts val="2000"/>
              <a:buFont typeface="Arial"/>
              <a:buNone/>
            </a:pPr>
            <a:r>
              <a:t/>
            </a:r>
            <a:endParaRPr b="1" i="0" sz="2000" u="none" cap="none" strike="noStrike">
              <a:solidFill>
                <a:srgbClr val="F49E5C"/>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Video </a:t>
            </a:r>
            <a:endParaRPr b="1" i="0" sz="3000" u="none" cap="none" strike="noStrike">
              <a:solidFill>
                <a:srgbClr val="50535B"/>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Actividades</a:t>
            </a:r>
            <a:endParaRPr b="1" i="0" sz="3000" u="none" cap="none" strike="noStrike">
              <a:solidFill>
                <a:srgbClr val="50535B"/>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Cuento</a:t>
            </a:r>
            <a:endParaRPr b="1" i="0" sz="3000" u="none" cap="none" strike="noStrike">
              <a:solidFill>
                <a:srgbClr val="50535B"/>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lang="en-US" sz="3000">
                <a:solidFill>
                  <a:srgbClr val="50535B"/>
                </a:solidFill>
                <a:latin typeface="Open Sans"/>
                <a:ea typeface="Open Sans"/>
                <a:cs typeface="Open Sans"/>
                <a:sym typeface="Open Sans"/>
              </a:rPr>
              <a:t>Diploma</a:t>
            </a:r>
            <a:endParaRPr b="1" sz="3000">
              <a:solidFill>
                <a:srgbClr val="50535B"/>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4699"/>
              <a:buFont typeface="Arial"/>
              <a:buNone/>
            </a:pPr>
            <a:r>
              <a:t/>
            </a:r>
            <a:endParaRPr b="1" i="0" sz="4699"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44" name="Shape 444"/>
        <p:cNvGrpSpPr/>
        <p:nvPr/>
      </p:nvGrpSpPr>
      <p:grpSpPr>
        <a:xfrm>
          <a:off x="0" y="0"/>
          <a:ext cx="0" cy="0"/>
          <a:chOff x="0" y="0"/>
          <a:chExt cx="0" cy="0"/>
        </a:xfrm>
      </p:grpSpPr>
      <p:pic>
        <p:nvPicPr>
          <p:cNvPr descr="Forma a los más pequeños con esta formación, adecuada desde 3º de Infantil hasta 1º de Primaria." id="445" name="Google Shape;445;p30" title="Formación de la campaña escolar de 2025 para el nivel infantil">
            <a:hlinkClick r:id="rId3"/>
          </p:cNvPr>
          <p:cNvPicPr preferRelativeResize="0"/>
          <p:nvPr/>
        </p:nvPicPr>
        <p:blipFill rotWithShape="1">
          <a:blip r:embed="rId4">
            <a:alphaModFix/>
          </a:blip>
          <a:srcRect b="0" l="0" r="0" t="0"/>
          <a:stretch/>
        </p:blipFill>
        <p:spPr>
          <a:xfrm>
            <a:off x="3647171" y="3145175"/>
            <a:ext cx="10993734" cy="6183975"/>
          </a:xfrm>
          <a:prstGeom prst="rect">
            <a:avLst/>
          </a:prstGeom>
          <a:noFill/>
          <a:ln>
            <a:noFill/>
          </a:ln>
        </p:spPr>
      </p:pic>
      <p:sp>
        <p:nvSpPr>
          <p:cNvPr id="446" name="Google Shape;446;p30"/>
          <p:cNvSpPr txBox="1"/>
          <p:nvPr/>
        </p:nvSpPr>
        <p:spPr>
          <a:xfrm>
            <a:off x="1066800" y="457200"/>
            <a:ext cx="16802400" cy="738900"/>
          </a:xfrm>
          <a:prstGeom prst="rect">
            <a:avLst/>
          </a:prstGeom>
          <a:solidFill>
            <a:srgbClr val="F49E5C"/>
          </a:solidFill>
          <a:ln>
            <a:noFill/>
          </a:ln>
        </p:spPr>
        <p:txBody>
          <a:bodyPr anchorCtr="0" anchor="ctr" bIns="91425" lIns="91425" spcFirstLastPara="1" rIns="91425" wrap="square" tIns="91425">
            <a:noAutofit/>
          </a:bodyPr>
          <a:lstStyle/>
          <a:p>
            <a:pPr indent="0" lvl="0" marL="0" marR="0" rtl="0" algn="l">
              <a:lnSpc>
                <a:spcPct val="25930"/>
              </a:lnSpc>
              <a:spcBef>
                <a:spcPts val="0"/>
              </a:spcBef>
              <a:spcAft>
                <a:spcPts val="0"/>
              </a:spcAft>
              <a:buClr>
                <a:srgbClr val="000000"/>
              </a:buClr>
              <a:buSzPts val="4000"/>
              <a:buFont typeface="Arial"/>
              <a:buNone/>
            </a:pPr>
            <a:r>
              <a:t/>
            </a:r>
            <a:endParaRPr b="1" i="0" sz="4000"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4000"/>
              <a:buFont typeface="Arial"/>
              <a:buNone/>
            </a:pPr>
            <a:r>
              <a:rPr b="1" i="0" lang="en-US" sz="4000" u="none" cap="none" strike="noStrike">
                <a:solidFill>
                  <a:srgbClr val="50535B"/>
                </a:solidFill>
                <a:latin typeface="Open Sans"/>
                <a:ea typeface="Open Sans"/>
                <a:cs typeface="Open Sans"/>
                <a:sym typeface="Open Sans"/>
              </a:rPr>
              <a:t>Nivel </a:t>
            </a:r>
            <a:r>
              <a:rPr b="1" lang="en-US" sz="4000">
                <a:solidFill>
                  <a:srgbClr val="50535B"/>
                </a:solidFill>
                <a:latin typeface="Open Sans"/>
                <a:ea typeface="Open Sans"/>
                <a:cs typeface="Open Sans"/>
                <a:sym typeface="Open Sans"/>
              </a:rPr>
              <a:t>1</a:t>
            </a:r>
            <a:endParaRPr b="0" i="0" sz="4000" u="none" cap="none" strike="noStrike">
              <a:solidFill>
                <a:srgbClr val="000000"/>
              </a:solidFill>
              <a:latin typeface="Arial"/>
              <a:ea typeface="Arial"/>
              <a:cs typeface="Arial"/>
              <a:sym typeface="Arial"/>
            </a:endParaRPr>
          </a:p>
        </p:txBody>
      </p:sp>
      <p:sp>
        <p:nvSpPr>
          <p:cNvPr id="447" name="Google Shape;447;p30"/>
          <p:cNvSpPr txBox="1"/>
          <p:nvPr/>
        </p:nvSpPr>
        <p:spPr>
          <a:xfrm>
            <a:off x="1066800" y="1850775"/>
            <a:ext cx="8108100" cy="1169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0" i="0" lang="en-US" sz="2000" u="none" cap="none" strike="noStrike">
                <a:solidFill>
                  <a:srgbClr val="50535B"/>
                </a:solidFill>
                <a:latin typeface="Open Sans"/>
                <a:ea typeface="Open Sans"/>
                <a:cs typeface="Open Sans"/>
                <a:sym typeface="Open Sans"/>
              </a:rPr>
              <a:t>Link al video formativo: </a:t>
            </a:r>
            <a:endParaRPr b="0" i="0" sz="2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000"/>
              <a:buFont typeface="Arial"/>
              <a:buNone/>
            </a:pPr>
            <a:r>
              <a:rPr b="0" i="0" lang="en-US" sz="2000" u="sng" cap="none" strike="noStrike">
                <a:solidFill>
                  <a:srgbClr val="50535B"/>
                </a:solidFill>
                <a:latin typeface="Open Sans"/>
                <a:ea typeface="Open Sans"/>
                <a:cs typeface="Open Sans"/>
                <a:sym typeface="Open Sans"/>
                <a:hlinkClick r:id="rId5">
                  <a:extLst>
                    <a:ext uri="{A12FA001-AC4F-418D-AE19-62706E023703}">
                      <ahyp:hlinkClr val="tx"/>
                    </a:ext>
                  </a:extLst>
                </a:hlinkClick>
              </a:rPr>
              <a:t>https://www.youtube.com/watch?v=bHEwjCXuCvg</a:t>
            </a:r>
            <a:endParaRPr b="0" i="0" sz="2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000"/>
              <a:buFont typeface="Arial"/>
              <a:buNone/>
            </a:pPr>
            <a:r>
              <a:t/>
            </a:r>
            <a:endParaRPr b="0" i="0" sz="2000" u="none" cap="none" strike="noStrike">
              <a:solidFill>
                <a:srgbClr val="50535B"/>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31"/>
          <p:cNvSpPr txBox="1"/>
          <p:nvPr/>
        </p:nvSpPr>
        <p:spPr>
          <a:xfrm>
            <a:off x="76200" y="237650"/>
            <a:ext cx="18288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LOS DETECTIVES DEL SOL. El parque</a:t>
            </a:r>
            <a:endParaRPr b="1" i="0" sz="2800" u="none" cap="none" strike="noStrike">
              <a:solidFill>
                <a:srgbClr val="F49E5C"/>
              </a:solidFill>
              <a:latin typeface="Open Sans"/>
              <a:ea typeface="Open Sans"/>
              <a:cs typeface="Open Sans"/>
              <a:sym typeface="Open Sans"/>
            </a:endParaRPr>
          </a:p>
        </p:txBody>
      </p:sp>
      <p:pic>
        <p:nvPicPr>
          <p:cNvPr id="453" name="Google Shape;453;p31"/>
          <p:cNvPicPr preferRelativeResize="0"/>
          <p:nvPr/>
        </p:nvPicPr>
        <p:blipFill rotWithShape="1">
          <a:blip r:embed="rId3">
            <a:alphaModFix/>
          </a:blip>
          <a:srcRect b="0" l="0" r="0" t="0"/>
          <a:stretch/>
        </p:blipFill>
        <p:spPr>
          <a:xfrm>
            <a:off x="3094430" y="1656325"/>
            <a:ext cx="12099149" cy="8066099"/>
          </a:xfrm>
          <a:prstGeom prst="rect">
            <a:avLst/>
          </a:prstGeom>
          <a:noFill/>
          <a:ln>
            <a:noFill/>
          </a:ln>
        </p:spPr>
      </p:pic>
      <p:pic>
        <p:nvPicPr>
          <p:cNvPr id="454" name="Google Shape;454;p31" title="ChatGPT Image 27 oct 2025, 15_39_19.png"/>
          <p:cNvPicPr preferRelativeResize="0"/>
          <p:nvPr/>
        </p:nvPicPr>
        <p:blipFill rotWithShape="1">
          <a:blip r:embed="rId4">
            <a:alphaModFix/>
          </a:blip>
          <a:srcRect b="0" l="0" r="51300" t="45672"/>
          <a:stretch/>
        </p:blipFill>
        <p:spPr>
          <a:xfrm flipH="1">
            <a:off x="7148955" y="4903375"/>
            <a:ext cx="3663245" cy="4086651"/>
          </a:xfrm>
          <a:prstGeom prst="rect">
            <a:avLst/>
          </a:prstGeom>
          <a:noFill/>
          <a:ln>
            <a:noFill/>
          </a:ln>
        </p:spPr>
      </p:pic>
      <p:pic>
        <p:nvPicPr>
          <p:cNvPr id="455" name="Google Shape;455;p31" title="ChatGPT Image 27 oct 2025, 15_35_54.png"/>
          <p:cNvPicPr preferRelativeResize="0"/>
          <p:nvPr/>
        </p:nvPicPr>
        <p:blipFill rotWithShape="1">
          <a:blip r:embed="rId5">
            <a:alphaModFix/>
          </a:blip>
          <a:srcRect b="30935" l="4146" r="65202" t="55387"/>
          <a:stretch/>
        </p:blipFill>
        <p:spPr>
          <a:xfrm>
            <a:off x="7817981" y="5722800"/>
            <a:ext cx="1116076" cy="497999"/>
          </a:xfrm>
          <a:prstGeom prst="rect">
            <a:avLst/>
          </a:prstGeom>
          <a:noFill/>
          <a:ln>
            <a:noFill/>
          </a:ln>
        </p:spPr>
      </p:pic>
      <p:pic>
        <p:nvPicPr>
          <p:cNvPr id="456" name="Google Shape;456;p31" title="ChatGPT Image 27 oct 2025, 15_45_21.png"/>
          <p:cNvPicPr preferRelativeResize="0"/>
          <p:nvPr/>
        </p:nvPicPr>
        <p:blipFill rotWithShape="1">
          <a:blip r:embed="rId4">
            <a:alphaModFix/>
          </a:blip>
          <a:srcRect b="57383" l="0" r="54214" t="0"/>
          <a:stretch/>
        </p:blipFill>
        <p:spPr>
          <a:xfrm>
            <a:off x="12180980" y="6645150"/>
            <a:ext cx="830674" cy="773199"/>
          </a:xfrm>
          <a:prstGeom prst="rect">
            <a:avLst/>
          </a:prstGeom>
          <a:noFill/>
          <a:ln>
            <a:noFill/>
          </a:ln>
        </p:spPr>
      </p:pic>
      <p:pic>
        <p:nvPicPr>
          <p:cNvPr id="457" name="Google Shape;457;p31" title="ChatGPT Image 27 oct 2025, 15_35_54.png"/>
          <p:cNvPicPr preferRelativeResize="0"/>
          <p:nvPr/>
        </p:nvPicPr>
        <p:blipFill rotWithShape="1">
          <a:blip r:embed="rId5">
            <a:alphaModFix/>
          </a:blip>
          <a:srcRect b="0" l="41916" r="42521" t="70551"/>
          <a:stretch/>
        </p:blipFill>
        <p:spPr>
          <a:xfrm>
            <a:off x="12879355" y="6560100"/>
            <a:ext cx="408602" cy="773199"/>
          </a:xfrm>
          <a:prstGeom prst="rect">
            <a:avLst/>
          </a:prstGeom>
          <a:noFill/>
          <a:ln>
            <a:noFill/>
          </a:ln>
        </p:spPr>
      </p:pic>
      <p:pic>
        <p:nvPicPr>
          <p:cNvPr id="458" name="Google Shape;458;p31" title="ChatGPT Image 27 oct 2025, 15_55_18.png"/>
          <p:cNvPicPr preferRelativeResize="0"/>
          <p:nvPr/>
        </p:nvPicPr>
        <p:blipFill rotWithShape="1">
          <a:blip r:embed="rId6">
            <a:alphaModFix/>
          </a:blip>
          <a:srcRect b="0" l="11590" r="0" t="0"/>
          <a:stretch/>
        </p:blipFill>
        <p:spPr>
          <a:xfrm>
            <a:off x="3094425" y="3858950"/>
            <a:ext cx="2635625" cy="29811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grpSp>
        <p:nvGrpSpPr>
          <p:cNvPr id="99" name="Google Shape;99;p14"/>
          <p:cNvGrpSpPr/>
          <p:nvPr/>
        </p:nvGrpSpPr>
        <p:grpSpPr>
          <a:xfrm>
            <a:off x="0" y="-144662"/>
            <a:ext cx="18288118" cy="1668817"/>
            <a:chOff x="0" y="-38100"/>
            <a:chExt cx="4816592" cy="439521"/>
          </a:xfrm>
        </p:grpSpPr>
        <p:sp>
          <p:nvSpPr>
            <p:cNvPr id="100" name="Google Shape;100;p14"/>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101" name="Google Shape;101;p14"/>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02" name="Google Shape;102;p14"/>
          <p:cNvGrpSpPr/>
          <p:nvPr/>
        </p:nvGrpSpPr>
        <p:grpSpPr>
          <a:xfrm>
            <a:off x="9423098" y="1850368"/>
            <a:ext cx="7828828" cy="677143"/>
            <a:chOff x="0" y="-38100"/>
            <a:chExt cx="2061900" cy="178341"/>
          </a:xfrm>
        </p:grpSpPr>
        <p:sp>
          <p:nvSpPr>
            <p:cNvPr id="103" name="Google Shape;103;p14"/>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F49E5C"/>
            </a:solidFill>
            <a:ln>
              <a:noFill/>
            </a:ln>
          </p:spPr>
        </p:sp>
        <p:sp>
          <p:nvSpPr>
            <p:cNvPr id="104" name="Google Shape;104;p14"/>
            <p:cNvSpPr txBox="1"/>
            <p:nvPr/>
          </p:nvSpPr>
          <p:spPr>
            <a:xfrm>
              <a:off x="0" y="-38100"/>
              <a:ext cx="2061900" cy="178200"/>
            </a:xfrm>
            <a:prstGeom prst="rect">
              <a:avLst/>
            </a:prstGeom>
            <a:solidFill>
              <a:srgbClr val="F49E5C"/>
            </a:solid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Índice</a:t>
              </a:r>
              <a:endParaRPr b="0" i="0" sz="1400" u="none" cap="none" strike="noStrike">
                <a:solidFill>
                  <a:srgbClr val="000000"/>
                </a:solidFill>
                <a:latin typeface="Arial"/>
                <a:ea typeface="Arial"/>
                <a:cs typeface="Arial"/>
                <a:sym typeface="Arial"/>
              </a:endParaRPr>
            </a:p>
          </p:txBody>
        </p:sp>
      </p:grpSp>
      <p:sp>
        <p:nvSpPr>
          <p:cNvPr id="105" name="Google Shape;105;p14"/>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106" name="Google Shape;106;p14"/>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1</a:t>
            </a:r>
            <a:endParaRPr b="0" i="0" sz="1400" u="none" cap="none" strike="noStrike">
              <a:solidFill>
                <a:srgbClr val="000000"/>
              </a:solidFill>
              <a:latin typeface="Arial"/>
              <a:ea typeface="Arial"/>
              <a:cs typeface="Arial"/>
              <a:sym typeface="Arial"/>
            </a:endParaRPr>
          </a:p>
        </p:txBody>
      </p:sp>
      <p:grpSp>
        <p:nvGrpSpPr>
          <p:cNvPr id="107" name="Google Shape;107;p14"/>
          <p:cNvGrpSpPr/>
          <p:nvPr/>
        </p:nvGrpSpPr>
        <p:grpSpPr>
          <a:xfrm>
            <a:off x="527648" y="1850368"/>
            <a:ext cx="7828828" cy="677143"/>
            <a:chOff x="0" y="-38100"/>
            <a:chExt cx="2061900" cy="178341"/>
          </a:xfrm>
        </p:grpSpPr>
        <p:sp>
          <p:nvSpPr>
            <p:cNvPr id="108" name="Google Shape;108;p14"/>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F49E5C"/>
            </a:solidFill>
            <a:ln>
              <a:noFill/>
            </a:ln>
          </p:spPr>
        </p:sp>
        <p:sp>
          <p:nvSpPr>
            <p:cNvPr id="109" name="Google Shape;109;p14"/>
            <p:cNvSpPr txBox="1"/>
            <p:nvPr/>
          </p:nvSpPr>
          <p:spPr>
            <a:xfrm>
              <a:off x="0" y="-38100"/>
              <a:ext cx="2061900" cy="178200"/>
            </a:xfrm>
            <a:prstGeom prst="rect">
              <a:avLst/>
            </a:prstGeom>
            <a:solidFill>
              <a:srgbClr val="F49E5C"/>
            </a:solid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Presentación</a:t>
              </a:r>
              <a:endParaRPr b="0" i="0" sz="1400" u="none" cap="none" strike="noStrike">
                <a:solidFill>
                  <a:srgbClr val="000000"/>
                </a:solidFill>
                <a:latin typeface="Arial"/>
                <a:ea typeface="Arial"/>
                <a:cs typeface="Arial"/>
                <a:sym typeface="Arial"/>
              </a:endParaRPr>
            </a:p>
          </p:txBody>
        </p:sp>
      </p:grpSp>
      <p:sp>
        <p:nvSpPr>
          <p:cNvPr id="110" name="Google Shape;110;p14"/>
          <p:cNvSpPr txBox="1"/>
          <p:nvPr/>
        </p:nvSpPr>
        <p:spPr>
          <a:xfrm>
            <a:off x="527650" y="2765625"/>
            <a:ext cx="7794600" cy="3463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En ISDIN estamos comprometidos con la prevención del daño solar y el cáncer de piel.</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La exposición a los rayos ultravioleta y las quemaduras en edades tempranas constituyen un factor de riesgo importante para el desarrollo de cáncer de piel en el futuro. Por esto, enseñar a los más pequeños a protegerse del sol se ha convertido en una de las estrategias más efectivas.</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La Campaña escolar de fotoprotección busca sensibilizar acerca de la importancia de</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protegernos adecuadamente del sol. De esta forma, nos unimos a los colegios para concienciar a niños y niñas,  madres y padres sobre la eficacia de una correcta protección solar. </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Creada en 1995 en España, la Campaña escolar de fotoprotección se ha consolidado como una de las campañas de concienciación más relevantes a nivel mundial.</a:t>
            </a:r>
            <a:endParaRPr b="0" i="0" sz="1500" u="none" cap="none" strike="noStrike">
              <a:solidFill>
                <a:srgbClr val="50535B"/>
              </a:solidFill>
              <a:latin typeface="Open Sans"/>
              <a:ea typeface="Open Sans"/>
              <a:cs typeface="Open Sans"/>
              <a:sym typeface="Open Sans"/>
            </a:endParaRPr>
          </a:p>
        </p:txBody>
      </p:sp>
      <p:sp>
        <p:nvSpPr>
          <p:cNvPr id="111" name="Google Shape;111;p14"/>
          <p:cNvSpPr txBox="1"/>
          <p:nvPr/>
        </p:nvSpPr>
        <p:spPr>
          <a:xfrm>
            <a:off x="9423125" y="2765625"/>
            <a:ext cx="8865000" cy="71367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40000"/>
              </a:lnSpc>
              <a:spcBef>
                <a:spcPts val="0"/>
              </a:spcBef>
              <a:spcAft>
                <a:spcPts val="0"/>
              </a:spcAft>
              <a:buClr>
                <a:srgbClr val="FF9900"/>
              </a:buClr>
              <a:buSzPts val="1800"/>
              <a:buFont typeface="Open Sans"/>
              <a:buAutoNum type="arabicPeriod"/>
            </a:pPr>
            <a:r>
              <a:rPr b="1" i="0" lang="en-US" sz="1800" u="none" cap="none" strike="noStrike">
                <a:solidFill>
                  <a:srgbClr val="FF9900"/>
                </a:solidFill>
                <a:latin typeface="Open Sans"/>
                <a:ea typeface="Open Sans"/>
                <a:cs typeface="Open Sans"/>
                <a:sym typeface="Open Sans"/>
              </a:rPr>
              <a:t>Contenido de interés para el docente o centro educativo</a:t>
            </a:r>
            <a:endParaRPr b="1" sz="1800">
              <a:solidFill>
                <a:srgbClr val="FF9900"/>
              </a:solidFill>
              <a:latin typeface="Open Sans"/>
              <a:ea typeface="Open Sans"/>
              <a:cs typeface="Open Sans"/>
              <a:sym typeface="Open Sans"/>
            </a:endParaRPr>
          </a:p>
          <a:p>
            <a:pPr indent="0" lvl="0" marL="0" rtl="0" algn="l">
              <a:lnSpc>
                <a:spcPct val="140000"/>
              </a:lnSpc>
              <a:spcBef>
                <a:spcPts val="0"/>
              </a:spcBef>
              <a:spcAft>
                <a:spcPts val="0"/>
              </a:spcAft>
              <a:buNone/>
            </a:pPr>
            <a:r>
              <a:rPr lang="en-US" sz="1500">
                <a:solidFill>
                  <a:srgbClr val="50535B"/>
                </a:solidFill>
                <a:latin typeface="Open Sans"/>
                <a:ea typeface="Open Sans"/>
                <a:cs typeface="Open Sans"/>
                <a:sym typeface="Open Sans"/>
              </a:rPr>
              <a:t>Objetivos didácticos</a:t>
            </a:r>
            <a:endParaRPr sz="1500">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None/>
            </a:pPr>
            <a:r>
              <a:rPr lang="en-US" sz="1500">
                <a:solidFill>
                  <a:srgbClr val="50535B"/>
                </a:solidFill>
                <a:latin typeface="Open Sans"/>
                <a:ea typeface="Open Sans"/>
                <a:cs typeface="Open Sans"/>
                <a:sym typeface="Open Sans"/>
              </a:rPr>
              <a:t>Tablas de vinculación curricular</a:t>
            </a:r>
            <a:endParaRPr sz="1500">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None/>
            </a:pPr>
            <a:r>
              <a:t/>
            </a:r>
            <a:endParaRPr sz="1500">
              <a:solidFill>
                <a:srgbClr val="50535B"/>
              </a:solidFill>
              <a:latin typeface="Open Sans"/>
              <a:ea typeface="Open Sans"/>
              <a:cs typeface="Open Sans"/>
              <a:sym typeface="Open Sans"/>
            </a:endParaRPr>
          </a:p>
          <a:p>
            <a:pPr indent="-342900" lvl="0" marL="457200" rtl="0" algn="l">
              <a:lnSpc>
                <a:spcPct val="140000"/>
              </a:lnSpc>
              <a:spcBef>
                <a:spcPts val="0"/>
              </a:spcBef>
              <a:spcAft>
                <a:spcPts val="0"/>
              </a:spcAft>
              <a:buClr>
                <a:srgbClr val="FF9900"/>
              </a:buClr>
              <a:buSzPts val="1800"/>
              <a:buFont typeface="Open Sans"/>
              <a:buAutoNum type="arabicPeriod"/>
            </a:pPr>
            <a:r>
              <a:rPr b="1" lang="en-US" sz="1800">
                <a:solidFill>
                  <a:srgbClr val="FF9900"/>
                </a:solidFill>
                <a:latin typeface="Open Sans"/>
                <a:ea typeface="Open Sans"/>
                <a:cs typeface="Open Sans"/>
                <a:sym typeface="Open Sans"/>
              </a:rPr>
              <a:t>Contenido para el </a:t>
            </a:r>
            <a:r>
              <a:rPr b="1" lang="en-US" sz="1800">
                <a:solidFill>
                  <a:srgbClr val="FF9900"/>
                </a:solidFill>
                <a:latin typeface="Open Sans"/>
                <a:ea typeface="Open Sans"/>
                <a:cs typeface="Open Sans"/>
                <a:sym typeface="Open Sans"/>
              </a:rPr>
              <a:t>formador</a:t>
            </a:r>
            <a:endParaRPr b="1" sz="1800">
              <a:solidFill>
                <a:srgbClr val="FF9900"/>
              </a:solidFill>
              <a:latin typeface="Open Sans"/>
              <a:ea typeface="Open Sans"/>
              <a:cs typeface="Open Sans"/>
              <a:sym typeface="Open Sans"/>
            </a:endParaRPr>
          </a:p>
          <a:p>
            <a:pPr indent="0" lvl="0" marL="0" rtl="0" algn="l">
              <a:lnSpc>
                <a:spcPct val="140000"/>
              </a:lnSpc>
              <a:spcBef>
                <a:spcPts val="0"/>
              </a:spcBef>
              <a:spcAft>
                <a:spcPts val="0"/>
              </a:spcAft>
              <a:buNone/>
            </a:pPr>
            <a:r>
              <a:rPr lang="en-US" sz="1500">
                <a:solidFill>
                  <a:srgbClr val="50535B"/>
                </a:solidFill>
                <a:latin typeface="Open Sans"/>
                <a:ea typeface="Open Sans"/>
                <a:cs typeface="Open Sans"/>
                <a:sym typeface="Open Sans"/>
              </a:rPr>
              <a:t>Introducción</a:t>
            </a:r>
            <a:endParaRPr sz="1500">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None/>
            </a:pPr>
            <a:r>
              <a:rPr lang="en-US" sz="1500">
                <a:solidFill>
                  <a:srgbClr val="50535B"/>
                </a:solidFill>
                <a:latin typeface="Open Sans"/>
                <a:ea typeface="Open Sans"/>
                <a:cs typeface="Open Sans"/>
                <a:sym typeface="Open Sans"/>
              </a:rPr>
              <a:t>Tipos de sesiones</a:t>
            </a:r>
            <a:endParaRPr sz="1500">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None/>
            </a:pPr>
            <a:r>
              <a:rPr lang="en-US" sz="1500">
                <a:solidFill>
                  <a:srgbClr val="50535B"/>
                </a:solidFill>
                <a:latin typeface="Open Sans"/>
                <a:ea typeface="Open Sans"/>
                <a:cs typeface="Open Sans"/>
                <a:sym typeface="Open Sans"/>
              </a:rPr>
              <a:t>Esquema de la sesión</a:t>
            </a:r>
            <a:endParaRPr sz="1500">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None/>
            </a:pPr>
            <a:r>
              <a:rPr lang="en-US" sz="1500">
                <a:solidFill>
                  <a:srgbClr val="50535B"/>
                </a:solidFill>
                <a:latin typeface="Open Sans"/>
                <a:ea typeface="Open Sans"/>
                <a:cs typeface="Open Sans"/>
                <a:sym typeface="Open Sans"/>
              </a:rPr>
              <a:t>Detalle de la sesión</a:t>
            </a:r>
            <a:endParaRPr sz="1500">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None/>
            </a:pPr>
            <a:r>
              <a:t/>
            </a:r>
            <a:endParaRPr sz="1500">
              <a:solidFill>
                <a:srgbClr val="50535B"/>
              </a:solidFill>
              <a:latin typeface="Open Sans"/>
              <a:ea typeface="Open Sans"/>
              <a:cs typeface="Open Sans"/>
              <a:sym typeface="Open Sans"/>
            </a:endParaRPr>
          </a:p>
          <a:p>
            <a:pPr indent="-342900" lvl="0" marL="457200" rtl="0" algn="l">
              <a:lnSpc>
                <a:spcPct val="140000"/>
              </a:lnSpc>
              <a:spcBef>
                <a:spcPts val="0"/>
              </a:spcBef>
              <a:spcAft>
                <a:spcPts val="0"/>
              </a:spcAft>
              <a:buClr>
                <a:srgbClr val="FF9900"/>
              </a:buClr>
              <a:buSzPts val="1800"/>
              <a:buFont typeface="Open Sans"/>
              <a:buAutoNum type="arabicPeriod"/>
            </a:pPr>
            <a:r>
              <a:rPr b="1" lang="en-US" sz="1800">
                <a:solidFill>
                  <a:srgbClr val="FF9900"/>
                </a:solidFill>
                <a:latin typeface="Open Sans"/>
                <a:ea typeface="Open Sans"/>
                <a:cs typeface="Open Sans"/>
                <a:sym typeface="Open Sans"/>
              </a:rPr>
              <a:t>Materiales formativos</a:t>
            </a:r>
            <a:endParaRPr sz="1500">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Video </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Actividades</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Cuento </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500" u="none" cap="none" strike="noStrike">
              <a:solidFill>
                <a:schemeClr val="dk1"/>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b="1" i="0" sz="1800" u="none" cap="none" strike="noStrike">
              <a:solidFill>
                <a:schemeClr val="dk1"/>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500" u="none" cap="none" strike="noStrike">
              <a:solidFill>
                <a:srgbClr val="0000FF"/>
              </a:solidFill>
              <a:latin typeface="Open Sans"/>
              <a:ea typeface="Open Sans"/>
              <a:cs typeface="Open Sans"/>
              <a:sym typeface="Open Sans"/>
            </a:endParaRPr>
          </a:p>
        </p:txBody>
      </p:sp>
      <p:sp>
        <p:nvSpPr>
          <p:cNvPr id="112" name="Google Shape;112;p14"/>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12"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32"/>
          <p:cNvSpPr txBox="1"/>
          <p:nvPr/>
        </p:nvSpPr>
        <p:spPr>
          <a:xfrm>
            <a:off x="76200" y="237650"/>
            <a:ext cx="18288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LOS DETECTIVES DEL SOL. El parque</a:t>
            </a:r>
            <a:endParaRPr b="1" i="0" sz="2800" u="none" cap="none" strike="noStrike">
              <a:solidFill>
                <a:srgbClr val="F49E5C"/>
              </a:solidFill>
              <a:latin typeface="Open Sans"/>
              <a:ea typeface="Open Sans"/>
              <a:cs typeface="Open Sans"/>
              <a:sym typeface="Open Sans"/>
            </a:endParaRPr>
          </a:p>
        </p:txBody>
      </p:sp>
      <p:pic>
        <p:nvPicPr>
          <p:cNvPr id="464" name="Google Shape;464;p32"/>
          <p:cNvPicPr preferRelativeResize="0"/>
          <p:nvPr/>
        </p:nvPicPr>
        <p:blipFill rotWithShape="1">
          <a:blip r:embed="rId3">
            <a:alphaModFix/>
          </a:blip>
          <a:srcRect b="0" l="0" r="0" t="0"/>
          <a:stretch/>
        </p:blipFill>
        <p:spPr>
          <a:xfrm>
            <a:off x="595830" y="2242600"/>
            <a:ext cx="10681386" cy="7120924"/>
          </a:xfrm>
          <a:prstGeom prst="rect">
            <a:avLst/>
          </a:prstGeom>
          <a:noFill/>
          <a:ln>
            <a:noFill/>
          </a:ln>
        </p:spPr>
      </p:pic>
      <p:pic>
        <p:nvPicPr>
          <p:cNvPr id="465" name="Google Shape;465;p32" title="ChatGPT Image 27 oct 2025, 15_39_19.png"/>
          <p:cNvPicPr preferRelativeResize="0"/>
          <p:nvPr/>
        </p:nvPicPr>
        <p:blipFill rotWithShape="1">
          <a:blip r:embed="rId4">
            <a:alphaModFix/>
          </a:blip>
          <a:srcRect b="0" l="0" r="51300" t="45672"/>
          <a:stretch/>
        </p:blipFill>
        <p:spPr>
          <a:xfrm flipH="1">
            <a:off x="4175252" y="5109165"/>
            <a:ext cx="3233994" cy="3607782"/>
          </a:xfrm>
          <a:prstGeom prst="rect">
            <a:avLst/>
          </a:prstGeom>
          <a:noFill/>
          <a:ln>
            <a:noFill/>
          </a:ln>
        </p:spPr>
      </p:pic>
      <p:pic>
        <p:nvPicPr>
          <p:cNvPr id="466" name="Google Shape;466;p32" title="ChatGPT Image 27 oct 2025, 15_35_54.png"/>
          <p:cNvPicPr preferRelativeResize="0"/>
          <p:nvPr/>
        </p:nvPicPr>
        <p:blipFill rotWithShape="1">
          <a:blip r:embed="rId5">
            <a:alphaModFix/>
          </a:blip>
          <a:srcRect b="30935" l="4146" r="65202" t="55387"/>
          <a:stretch/>
        </p:blipFill>
        <p:spPr>
          <a:xfrm>
            <a:off x="4765884" y="5832571"/>
            <a:ext cx="985295" cy="439644"/>
          </a:xfrm>
          <a:prstGeom prst="rect">
            <a:avLst/>
          </a:prstGeom>
          <a:noFill/>
          <a:ln>
            <a:noFill/>
          </a:ln>
        </p:spPr>
      </p:pic>
      <p:pic>
        <p:nvPicPr>
          <p:cNvPr id="467" name="Google Shape;467;p32" title="ChatGPT Image 27 oct 2025, 15_45_21.png"/>
          <p:cNvPicPr preferRelativeResize="0"/>
          <p:nvPr/>
        </p:nvPicPr>
        <p:blipFill rotWithShape="1">
          <a:blip r:embed="rId4">
            <a:alphaModFix/>
          </a:blip>
          <a:srcRect b="57383" l="0" r="54214" t="0"/>
          <a:stretch/>
        </p:blipFill>
        <p:spPr>
          <a:xfrm>
            <a:off x="8617636" y="6646841"/>
            <a:ext cx="733338" cy="682596"/>
          </a:xfrm>
          <a:prstGeom prst="rect">
            <a:avLst/>
          </a:prstGeom>
          <a:noFill/>
          <a:ln>
            <a:noFill/>
          </a:ln>
        </p:spPr>
      </p:pic>
      <p:pic>
        <p:nvPicPr>
          <p:cNvPr id="468" name="Google Shape;468;p32" title="ChatGPT Image 27 oct 2025, 15_35_54.png"/>
          <p:cNvPicPr preferRelativeResize="0"/>
          <p:nvPr/>
        </p:nvPicPr>
        <p:blipFill rotWithShape="1">
          <a:blip r:embed="rId5">
            <a:alphaModFix/>
          </a:blip>
          <a:srcRect b="0" l="41916" r="42521" t="70551"/>
          <a:stretch/>
        </p:blipFill>
        <p:spPr>
          <a:xfrm>
            <a:off x="9234177" y="6571758"/>
            <a:ext cx="360722" cy="682596"/>
          </a:xfrm>
          <a:prstGeom prst="rect">
            <a:avLst/>
          </a:prstGeom>
          <a:noFill/>
          <a:ln>
            <a:noFill/>
          </a:ln>
        </p:spPr>
      </p:pic>
      <p:pic>
        <p:nvPicPr>
          <p:cNvPr id="469" name="Google Shape;469;p32" title="ChatGPT Image 27 oct 2025, 15_55_18.png"/>
          <p:cNvPicPr preferRelativeResize="0"/>
          <p:nvPr/>
        </p:nvPicPr>
        <p:blipFill rotWithShape="1">
          <a:blip r:embed="rId6">
            <a:alphaModFix/>
          </a:blip>
          <a:srcRect b="0" l="11590" r="0" t="0"/>
          <a:stretch/>
        </p:blipFill>
        <p:spPr>
          <a:xfrm>
            <a:off x="595825" y="4187124"/>
            <a:ext cx="2326787" cy="2631844"/>
          </a:xfrm>
          <a:prstGeom prst="rect">
            <a:avLst/>
          </a:prstGeom>
          <a:noFill/>
          <a:ln>
            <a:noFill/>
          </a:ln>
        </p:spPr>
      </p:pic>
      <p:sp>
        <p:nvSpPr>
          <p:cNvPr id="470" name="Google Shape;470;p32"/>
          <p:cNvSpPr txBox="1"/>
          <p:nvPr/>
        </p:nvSpPr>
        <p:spPr>
          <a:xfrm>
            <a:off x="595825" y="1394013"/>
            <a:ext cx="81081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1" i="0" lang="en-US" sz="2000" u="none" cap="none" strike="noStrike">
                <a:solidFill>
                  <a:srgbClr val="50535B"/>
                </a:solidFill>
                <a:latin typeface="Open Sans"/>
                <a:ea typeface="Open Sans"/>
                <a:cs typeface="Open Sans"/>
                <a:sym typeface="Open Sans"/>
              </a:rPr>
              <a:t>Situación:</a:t>
            </a:r>
            <a:r>
              <a:rPr b="0" i="0" lang="en-US" sz="2000" u="none" cap="none" strike="noStrike">
                <a:solidFill>
                  <a:srgbClr val="50535B"/>
                </a:solidFill>
                <a:latin typeface="Open Sans"/>
                <a:ea typeface="Open Sans"/>
                <a:cs typeface="Open Sans"/>
                <a:sym typeface="Open Sans"/>
              </a:rPr>
              <a:t> Una niña está jugando al fútbol en el parque bajo el sol.</a:t>
            </a:r>
            <a:endParaRPr b="0" i="0" sz="2000" u="none" cap="none" strike="noStrike">
              <a:solidFill>
                <a:srgbClr val="50535B"/>
              </a:solidFill>
              <a:latin typeface="Open Sans"/>
              <a:ea typeface="Open Sans"/>
              <a:cs typeface="Open Sans"/>
              <a:sym typeface="Open Sans"/>
            </a:endParaRPr>
          </a:p>
        </p:txBody>
      </p:sp>
      <p:sp>
        <p:nvSpPr>
          <p:cNvPr id="471" name="Google Shape;471;p32"/>
          <p:cNvSpPr txBox="1"/>
          <p:nvPr/>
        </p:nvSpPr>
        <p:spPr>
          <a:xfrm>
            <a:off x="11580925" y="2242600"/>
            <a:ext cx="6322500" cy="36510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000"/>
              <a:buFont typeface="Arial"/>
              <a:buNone/>
            </a:pPr>
            <a:r>
              <a:rPr b="1" i="0" lang="en-US" sz="2000" u="none" cap="none" strike="noStrike">
                <a:solidFill>
                  <a:srgbClr val="50535B"/>
                </a:solidFill>
                <a:latin typeface="Open Sans"/>
                <a:ea typeface="Open Sans"/>
                <a:cs typeface="Open Sans"/>
                <a:sym typeface="Open Sans"/>
              </a:rPr>
              <a:t>Preguntas para los niños:</a:t>
            </a:r>
            <a:endParaRPr b="1" i="0" sz="2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b="1" i="0" sz="2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b="0" i="0" lang="en-US" sz="1800" u="none" cap="none" strike="noStrike">
                <a:solidFill>
                  <a:srgbClr val="50535B"/>
                </a:solidFill>
                <a:latin typeface="Open Sans"/>
                <a:ea typeface="Open Sans"/>
                <a:cs typeface="Open Sans"/>
                <a:sym typeface="Open Sans"/>
              </a:rPr>
              <a:t>¿Qué está haciendo la</a:t>
            </a:r>
            <a:r>
              <a:rPr b="0" i="0" lang="en-US" sz="1800" u="none" cap="none" strike="noStrike">
                <a:solidFill>
                  <a:srgbClr val="50535B"/>
                </a:solidFill>
                <a:latin typeface="Open Sans"/>
                <a:ea typeface="Open Sans"/>
                <a:cs typeface="Open Sans"/>
                <a:sym typeface="Open Sans"/>
              </a:rPr>
              <a:t> niña?</a:t>
            </a:r>
            <a:br>
              <a:rPr b="0" i="0" lang="en-US" sz="1800" u="none" cap="none" strike="noStrike">
                <a:solidFill>
                  <a:srgbClr val="50535B"/>
                </a:solidFill>
                <a:latin typeface="Open Sans"/>
                <a:ea typeface="Open Sans"/>
                <a:cs typeface="Open Sans"/>
                <a:sym typeface="Open Sans"/>
              </a:rPr>
            </a:br>
            <a:endParaRPr b="0"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b="0" i="0" lang="en-US" sz="1800" u="none" cap="none" strike="noStrike">
                <a:solidFill>
                  <a:srgbClr val="50535B"/>
                </a:solidFill>
                <a:latin typeface="Open Sans"/>
                <a:ea typeface="Open Sans"/>
                <a:cs typeface="Open Sans"/>
                <a:sym typeface="Open Sans"/>
              </a:rPr>
              <a:t>¿Creéis que el sol le da directamente?</a:t>
            </a:r>
            <a:br>
              <a:rPr b="0" i="0" lang="en-US" sz="1800" u="none" cap="none" strike="noStrike">
                <a:solidFill>
                  <a:srgbClr val="50535B"/>
                </a:solidFill>
                <a:latin typeface="Open Sans"/>
                <a:ea typeface="Open Sans"/>
                <a:cs typeface="Open Sans"/>
                <a:sym typeface="Open Sans"/>
              </a:rPr>
            </a:br>
            <a:endParaRPr b="0"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b="0" i="0" lang="en-US" sz="1800" u="none" cap="none" strike="noStrike">
                <a:solidFill>
                  <a:srgbClr val="50535B"/>
                </a:solidFill>
                <a:latin typeface="Open Sans"/>
                <a:ea typeface="Open Sans"/>
                <a:cs typeface="Open Sans"/>
                <a:sym typeface="Open Sans"/>
              </a:rPr>
              <a:t>¿Qué cosas ha hecho bien para protegerse del sol?</a:t>
            </a:r>
            <a:br>
              <a:rPr b="0" i="0" lang="en-US" sz="1800" u="none" cap="none" strike="noStrike">
                <a:solidFill>
                  <a:srgbClr val="50535B"/>
                </a:solidFill>
                <a:latin typeface="Open Sans"/>
                <a:ea typeface="Open Sans"/>
                <a:cs typeface="Open Sans"/>
                <a:sym typeface="Open Sans"/>
              </a:rPr>
            </a:br>
            <a:endParaRPr b="0"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b="0" i="0" lang="en-US" sz="1800" u="none" cap="none" strike="noStrike">
                <a:solidFill>
                  <a:srgbClr val="50535B"/>
                </a:solidFill>
                <a:latin typeface="Open Sans"/>
                <a:ea typeface="Open Sans"/>
                <a:cs typeface="Open Sans"/>
                <a:sym typeface="Open Sans"/>
              </a:rPr>
              <a:t>¿Qué le falta para estar más </a:t>
            </a:r>
            <a:r>
              <a:rPr b="0" i="0" lang="en-US" sz="1800" u="none" cap="none" strike="noStrike">
                <a:solidFill>
                  <a:srgbClr val="50535B"/>
                </a:solidFill>
                <a:latin typeface="Open Sans"/>
                <a:ea typeface="Open Sans"/>
                <a:cs typeface="Open Sans"/>
                <a:sym typeface="Open Sans"/>
              </a:rPr>
              <a:t>protegida?</a:t>
            </a:r>
            <a:endParaRPr b="0" i="0" sz="1800" u="none" cap="none" strike="noStrike">
              <a:solidFill>
                <a:srgbClr val="50535B"/>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id="476" name="Google Shape;476;p33"/>
          <p:cNvPicPr preferRelativeResize="0"/>
          <p:nvPr/>
        </p:nvPicPr>
        <p:blipFill rotWithShape="1">
          <a:blip r:embed="rId3">
            <a:alphaModFix/>
          </a:blip>
          <a:srcRect b="0" l="0" r="0" t="0"/>
          <a:stretch/>
        </p:blipFill>
        <p:spPr>
          <a:xfrm>
            <a:off x="1894955" y="1746975"/>
            <a:ext cx="12099149" cy="8066099"/>
          </a:xfrm>
          <a:prstGeom prst="rect">
            <a:avLst/>
          </a:prstGeom>
          <a:noFill/>
          <a:ln>
            <a:noFill/>
          </a:ln>
        </p:spPr>
      </p:pic>
      <p:pic>
        <p:nvPicPr>
          <p:cNvPr id="477" name="Google Shape;477;p33" title="ChatGPT Image 27 oct 2025, 15_39_19.png"/>
          <p:cNvPicPr preferRelativeResize="0"/>
          <p:nvPr/>
        </p:nvPicPr>
        <p:blipFill rotWithShape="1">
          <a:blip r:embed="rId4">
            <a:alphaModFix/>
          </a:blip>
          <a:srcRect b="0" l="0" r="51300" t="45672"/>
          <a:stretch/>
        </p:blipFill>
        <p:spPr>
          <a:xfrm flipH="1">
            <a:off x="5949480" y="4994025"/>
            <a:ext cx="3663245" cy="4086651"/>
          </a:xfrm>
          <a:prstGeom prst="rect">
            <a:avLst/>
          </a:prstGeom>
          <a:noFill/>
          <a:ln>
            <a:noFill/>
          </a:ln>
        </p:spPr>
      </p:pic>
      <p:pic>
        <p:nvPicPr>
          <p:cNvPr id="478" name="Google Shape;478;p33" title="ChatGPT Image 27 oct 2025, 15_35_54.png"/>
          <p:cNvPicPr preferRelativeResize="0"/>
          <p:nvPr/>
        </p:nvPicPr>
        <p:blipFill rotWithShape="1">
          <a:blip r:embed="rId5">
            <a:alphaModFix/>
          </a:blip>
          <a:srcRect b="30935" l="4146" r="65202" t="55387"/>
          <a:stretch/>
        </p:blipFill>
        <p:spPr>
          <a:xfrm>
            <a:off x="6618506" y="5813450"/>
            <a:ext cx="1116076" cy="497999"/>
          </a:xfrm>
          <a:prstGeom prst="rect">
            <a:avLst/>
          </a:prstGeom>
          <a:noFill/>
          <a:ln>
            <a:noFill/>
          </a:ln>
        </p:spPr>
      </p:pic>
      <p:pic>
        <p:nvPicPr>
          <p:cNvPr id="479" name="Google Shape;479;p33" title="ChatGPT Image 27 oct 2025, 15_45_21.png"/>
          <p:cNvPicPr preferRelativeResize="0"/>
          <p:nvPr/>
        </p:nvPicPr>
        <p:blipFill rotWithShape="1">
          <a:blip r:embed="rId4">
            <a:alphaModFix/>
          </a:blip>
          <a:srcRect b="57383" l="0" r="54214" t="0"/>
          <a:stretch/>
        </p:blipFill>
        <p:spPr>
          <a:xfrm>
            <a:off x="10981505" y="6735800"/>
            <a:ext cx="830674" cy="773199"/>
          </a:xfrm>
          <a:prstGeom prst="rect">
            <a:avLst/>
          </a:prstGeom>
          <a:noFill/>
          <a:ln>
            <a:noFill/>
          </a:ln>
        </p:spPr>
      </p:pic>
      <p:pic>
        <p:nvPicPr>
          <p:cNvPr id="480" name="Google Shape;480;p33" title="ChatGPT Image 27 oct 2025, 15_35_54.png"/>
          <p:cNvPicPr preferRelativeResize="0"/>
          <p:nvPr/>
        </p:nvPicPr>
        <p:blipFill rotWithShape="1">
          <a:blip r:embed="rId5">
            <a:alphaModFix/>
          </a:blip>
          <a:srcRect b="0" l="41916" r="42521" t="70551"/>
          <a:stretch/>
        </p:blipFill>
        <p:spPr>
          <a:xfrm>
            <a:off x="11679880" y="6650750"/>
            <a:ext cx="408602" cy="773199"/>
          </a:xfrm>
          <a:prstGeom prst="rect">
            <a:avLst/>
          </a:prstGeom>
          <a:noFill/>
          <a:ln>
            <a:noFill/>
          </a:ln>
        </p:spPr>
      </p:pic>
      <p:sp>
        <p:nvSpPr>
          <p:cNvPr id="481" name="Google Shape;481;p33"/>
          <p:cNvSpPr/>
          <p:nvPr/>
        </p:nvSpPr>
        <p:spPr>
          <a:xfrm>
            <a:off x="14967627" y="2813464"/>
            <a:ext cx="1971300" cy="1906800"/>
          </a:xfrm>
          <a:prstGeom prst="ellipse">
            <a:avLst/>
          </a:prstGeom>
          <a:solidFill>
            <a:srgbClr val="58AF4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82" name="Google Shape;482;p33"/>
          <p:cNvSpPr/>
          <p:nvPr/>
        </p:nvSpPr>
        <p:spPr>
          <a:xfrm>
            <a:off x="14967627" y="6079297"/>
            <a:ext cx="1971300" cy="1906800"/>
          </a:xfrm>
          <a:prstGeom prst="ellipse">
            <a:avLst/>
          </a:prstGeom>
          <a:solidFill>
            <a:srgbClr val="58AF4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483" name="Google Shape;483;p33" title="ChatGPT Image 27 oct 2025, 15_50_54.png"/>
          <p:cNvPicPr preferRelativeResize="0"/>
          <p:nvPr/>
        </p:nvPicPr>
        <p:blipFill rotWithShape="1">
          <a:blip r:embed="rId6">
            <a:alphaModFix/>
          </a:blip>
          <a:srcRect b="27560" l="71809" r="7688" t="25093"/>
          <a:stretch/>
        </p:blipFill>
        <p:spPr>
          <a:xfrm>
            <a:off x="15483700" y="6309755"/>
            <a:ext cx="939149" cy="1445901"/>
          </a:xfrm>
          <a:prstGeom prst="rect">
            <a:avLst/>
          </a:prstGeom>
          <a:noFill/>
          <a:ln>
            <a:noFill/>
          </a:ln>
        </p:spPr>
      </p:pic>
      <p:pic>
        <p:nvPicPr>
          <p:cNvPr id="484" name="Google Shape;484;p33" title="ChatGPT Image 27 oct 2025, 15_55_18.png"/>
          <p:cNvPicPr preferRelativeResize="0"/>
          <p:nvPr/>
        </p:nvPicPr>
        <p:blipFill rotWithShape="1">
          <a:blip r:embed="rId7">
            <a:alphaModFix/>
          </a:blip>
          <a:srcRect b="0" l="11590" r="0" t="0"/>
          <a:stretch/>
        </p:blipFill>
        <p:spPr>
          <a:xfrm>
            <a:off x="1894950" y="3949600"/>
            <a:ext cx="2635625" cy="2981174"/>
          </a:xfrm>
          <a:prstGeom prst="rect">
            <a:avLst/>
          </a:prstGeom>
          <a:noFill/>
          <a:ln>
            <a:noFill/>
          </a:ln>
        </p:spPr>
      </p:pic>
      <p:pic>
        <p:nvPicPr>
          <p:cNvPr id="485" name="Google Shape;485;p33" title="ChatGPT Image 27 oct 2025, 15_35_54.png"/>
          <p:cNvPicPr preferRelativeResize="0"/>
          <p:nvPr/>
        </p:nvPicPr>
        <p:blipFill rotWithShape="1">
          <a:blip r:embed="rId5">
            <a:alphaModFix/>
          </a:blip>
          <a:srcRect b="30295" l="35996" r="33702" t="51592"/>
          <a:stretch/>
        </p:blipFill>
        <p:spPr>
          <a:xfrm>
            <a:off x="15074375" y="3063270"/>
            <a:ext cx="1971300" cy="1178414"/>
          </a:xfrm>
          <a:prstGeom prst="rect">
            <a:avLst/>
          </a:prstGeom>
          <a:noFill/>
          <a:ln>
            <a:noFill/>
          </a:ln>
        </p:spPr>
      </p:pic>
      <p:sp>
        <p:nvSpPr>
          <p:cNvPr id="486" name="Google Shape;486;p33"/>
          <p:cNvSpPr txBox="1"/>
          <p:nvPr/>
        </p:nvSpPr>
        <p:spPr>
          <a:xfrm>
            <a:off x="14324725" y="2220876"/>
            <a:ext cx="32571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000"/>
              <a:buFont typeface="Arial"/>
              <a:buNone/>
            </a:pPr>
            <a:r>
              <a:rPr b="1" i="0" lang="en-US" sz="2000" u="none" cap="none" strike="noStrike">
                <a:solidFill>
                  <a:srgbClr val="50535B"/>
                </a:solidFill>
                <a:latin typeface="Open Sans"/>
                <a:ea typeface="Open Sans"/>
                <a:cs typeface="Open Sans"/>
                <a:sym typeface="Open Sans"/>
              </a:rPr>
              <a:t>Gorra/ Sombrero</a:t>
            </a:r>
            <a:endParaRPr b="1" i="1" sz="2000" u="none" cap="none" strike="noStrike">
              <a:solidFill>
                <a:srgbClr val="50535B"/>
              </a:solidFill>
              <a:latin typeface="Open Sans"/>
              <a:ea typeface="Open Sans"/>
              <a:cs typeface="Open Sans"/>
              <a:sym typeface="Open Sans"/>
            </a:endParaRPr>
          </a:p>
        </p:txBody>
      </p:sp>
      <p:sp>
        <p:nvSpPr>
          <p:cNvPr id="487" name="Google Shape;487;p33"/>
          <p:cNvSpPr txBox="1"/>
          <p:nvPr/>
        </p:nvSpPr>
        <p:spPr>
          <a:xfrm>
            <a:off x="14324725" y="5120745"/>
            <a:ext cx="3257100" cy="738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000"/>
              <a:buFont typeface="Arial"/>
              <a:buNone/>
            </a:pPr>
            <a:r>
              <a:rPr b="1" i="0" lang="en-US" sz="2000" u="none" cap="none" strike="noStrike">
                <a:solidFill>
                  <a:srgbClr val="50535B"/>
                </a:solidFill>
                <a:latin typeface="Open Sans"/>
                <a:ea typeface="Open Sans"/>
                <a:cs typeface="Open Sans"/>
                <a:sym typeface="Open Sans"/>
              </a:rPr>
              <a:t>Fotoprotector / </a:t>
            </a:r>
            <a:endParaRPr b="1" i="0" sz="2000" u="none" cap="none" strike="noStrike">
              <a:solidFill>
                <a:srgbClr val="50535B"/>
              </a:solidFill>
              <a:latin typeface="Open Sans"/>
              <a:ea typeface="Open Sans"/>
              <a:cs typeface="Open Sans"/>
              <a:sym typeface="Open Sans"/>
            </a:endParaRPr>
          </a:p>
          <a:p>
            <a:pPr indent="0" lvl="0" marL="0" marR="0" rtl="0" algn="ctr">
              <a:lnSpc>
                <a:spcPct val="140000"/>
              </a:lnSpc>
              <a:spcBef>
                <a:spcPts val="0"/>
              </a:spcBef>
              <a:spcAft>
                <a:spcPts val="0"/>
              </a:spcAft>
              <a:buClr>
                <a:srgbClr val="000000"/>
              </a:buClr>
              <a:buSzPts val="2000"/>
              <a:buFont typeface="Arial"/>
              <a:buNone/>
            </a:pPr>
            <a:r>
              <a:rPr b="1" i="0" lang="en-US" sz="2000" u="none" cap="none" strike="noStrike">
                <a:solidFill>
                  <a:srgbClr val="50535B"/>
                </a:solidFill>
                <a:latin typeface="Open Sans"/>
                <a:ea typeface="Open Sans"/>
                <a:cs typeface="Open Sans"/>
                <a:sym typeface="Open Sans"/>
              </a:rPr>
              <a:t>Crema de sol</a:t>
            </a:r>
            <a:endParaRPr b="1" i="1" sz="2000" u="none" cap="none" strike="noStrike">
              <a:solidFill>
                <a:srgbClr val="50535B"/>
              </a:solidFill>
              <a:latin typeface="Open Sans"/>
              <a:ea typeface="Open Sans"/>
              <a:cs typeface="Open Sans"/>
              <a:sym typeface="Open Sans"/>
            </a:endParaRPr>
          </a:p>
        </p:txBody>
      </p:sp>
      <p:sp>
        <p:nvSpPr>
          <p:cNvPr id="488" name="Google Shape;488;p33"/>
          <p:cNvSpPr txBox="1"/>
          <p:nvPr/>
        </p:nvSpPr>
        <p:spPr>
          <a:xfrm>
            <a:off x="76200" y="237650"/>
            <a:ext cx="18288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LOS DETECTIVES DEL SOL. El parque</a:t>
            </a:r>
            <a:endParaRPr b="1" i="0" sz="2800" u="none" cap="none" strike="noStrike">
              <a:solidFill>
                <a:srgbClr val="F49E5C"/>
              </a:solidFill>
              <a:latin typeface="Open Sans"/>
              <a:ea typeface="Open Sans"/>
              <a:cs typeface="Open Sans"/>
              <a:sym typeface="Open Sans"/>
            </a:endParaRPr>
          </a:p>
        </p:txBody>
      </p:sp>
      <p:sp>
        <p:nvSpPr>
          <p:cNvPr id="489" name="Google Shape;489;p33"/>
          <p:cNvSpPr txBox="1"/>
          <p:nvPr/>
        </p:nvSpPr>
        <p:spPr>
          <a:xfrm>
            <a:off x="14324725" y="1659250"/>
            <a:ext cx="32571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000"/>
              <a:buFont typeface="Arial"/>
              <a:buNone/>
            </a:pPr>
            <a:r>
              <a:rPr b="1" i="0" lang="en-US" sz="2000" u="none" cap="none" strike="noStrike">
                <a:solidFill>
                  <a:srgbClr val="50535B"/>
                </a:solidFill>
                <a:latin typeface="Open Sans"/>
                <a:ea typeface="Open Sans"/>
                <a:cs typeface="Open Sans"/>
                <a:sym typeface="Open Sans"/>
              </a:rPr>
              <a:t>RESPUESTAS:</a:t>
            </a:r>
            <a:endParaRPr b="1" i="1" sz="2000" u="none" cap="none" strike="noStrike">
              <a:solidFill>
                <a:srgbClr val="50535B"/>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p34" title="ChatGPT Image 27 oct 2025, 15_46_36.png"/>
          <p:cNvPicPr preferRelativeResize="0"/>
          <p:nvPr/>
        </p:nvPicPr>
        <p:blipFill rotWithShape="1">
          <a:blip r:embed="rId3">
            <a:alphaModFix/>
          </a:blip>
          <a:srcRect b="0" l="0" r="0" t="0"/>
          <a:stretch/>
        </p:blipFill>
        <p:spPr>
          <a:xfrm>
            <a:off x="3094425" y="1656325"/>
            <a:ext cx="12099137" cy="8066099"/>
          </a:xfrm>
          <a:prstGeom prst="rect">
            <a:avLst/>
          </a:prstGeom>
          <a:noFill/>
          <a:ln>
            <a:noFill/>
          </a:ln>
        </p:spPr>
      </p:pic>
      <p:sp>
        <p:nvSpPr>
          <p:cNvPr id="495" name="Google Shape;495;p34"/>
          <p:cNvSpPr txBox="1"/>
          <p:nvPr/>
        </p:nvSpPr>
        <p:spPr>
          <a:xfrm>
            <a:off x="76200" y="237650"/>
            <a:ext cx="18288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LOS DETECTIVES DEL SOL. La playa</a:t>
            </a:r>
            <a:endParaRPr b="1" i="0" sz="2800" u="none" cap="none" strike="noStrike">
              <a:solidFill>
                <a:srgbClr val="F49E5C"/>
              </a:solidFill>
              <a:latin typeface="Open Sans"/>
              <a:ea typeface="Open Sans"/>
              <a:cs typeface="Open Sans"/>
              <a:sym typeface="Open Sans"/>
            </a:endParaRPr>
          </a:p>
        </p:txBody>
      </p:sp>
      <p:pic>
        <p:nvPicPr>
          <p:cNvPr id="496" name="Google Shape;496;p34" title="image (11).png"/>
          <p:cNvPicPr preferRelativeResize="0"/>
          <p:nvPr/>
        </p:nvPicPr>
        <p:blipFill rotWithShape="1">
          <a:blip r:embed="rId4">
            <a:alphaModFix/>
          </a:blip>
          <a:srcRect b="25979" l="45326" r="32295" t="53890"/>
          <a:stretch/>
        </p:blipFill>
        <p:spPr>
          <a:xfrm>
            <a:off x="6422100" y="5929750"/>
            <a:ext cx="1818826" cy="2454175"/>
          </a:xfrm>
          <a:prstGeom prst="rect">
            <a:avLst/>
          </a:prstGeom>
          <a:noFill/>
          <a:ln>
            <a:noFill/>
          </a:ln>
        </p:spPr>
      </p:pic>
      <p:pic>
        <p:nvPicPr>
          <p:cNvPr id="497" name="Google Shape;497;p34" title="ChatGPT Image 27 oct 2025, 15_50_54.png"/>
          <p:cNvPicPr preferRelativeResize="0"/>
          <p:nvPr/>
        </p:nvPicPr>
        <p:blipFill rotWithShape="1">
          <a:blip r:embed="rId5">
            <a:alphaModFix/>
          </a:blip>
          <a:srcRect b="27560" l="71809" r="7688" t="25093"/>
          <a:stretch/>
        </p:blipFill>
        <p:spPr>
          <a:xfrm rot="-663096">
            <a:off x="5319387" y="7234222"/>
            <a:ext cx="664102" cy="1022457"/>
          </a:xfrm>
          <a:prstGeom prst="rect">
            <a:avLst/>
          </a:prstGeom>
          <a:noFill/>
          <a:ln>
            <a:noFill/>
          </a:ln>
        </p:spPr>
      </p:pic>
      <p:pic>
        <p:nvPicPr>
          <p:cNvPr id="498" name="Google Shape;498;p34" title="ChatGPT Image 27 oct 2025, 15_35_54.png"/>
          <p:cNvPicPr preferRelativeResize="0"/>
          <p:nvPr/>
        </p:nvPicPr>
        <p:blipFill rotWithShape="1">
          <a:blip r:embed="rId6">
            <a:alphaModFix/>
          </a:blip>
          <a:srcRect b="30935" l="4146" r="65202" t="55387"/>
          <a:stretch/>
        </p:blipFill>
        <p:spPr>
          <a:xfrm>
            <a:off x="5604926" y="8202725"/>
            <a:ext cx="817167" cy="364626"/>
          </a:xfrm>
          <a:prstGeom prst="rect">
            <a:avLst/>
          </a:prstGeom>
          <a:noFill/>
          <a:ln>
            <a:noFill/>
          </a:ln>
        </p:spPr>
      </p:pic>
      <p:pic>
        <p:nvPicPr>
          <p:cNvPr id="499" name="Google Shape;499;p34" title="ChatGPT Image 27 oct 2025, 16_29_03.png"/>
          <p:cNvPicPr preferRelativeResize="0"/>
          <p:nvPr/>
        </p:nvPicPr>
        <p:blipFill rotWithShape="1">
          <a:blip r:embed="rId7">
            <a:alphaModFix/>
          </a:blip>
          <a:srcRect b="19691" l="0" r="52205" t="0"/>
          <a:stretch/>
        </p:blipFill>
        <p:spPr>
          <a:xfrm rot="-239908">
            <a:off x="5298119" y="6197784"/>
            <a:ext cx="894994" cy="100255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p35" title="ChatGPT Image 27 oct 2025, 15_46_36.png"/>
          <p:cNvPicPr preferRelativeResize="0"/>
          <p:nvPr/>
        </p:nvPicPr>
        <p:blipFill rotWithShape="1">
          <a:blip r:embed="rId3">
            <a:alphaModFix/>
          </a:blip>
          <a:srcRect b="0" l="0" r="0" t="0"/>
          <a:stretch/>
        </p:blipFill>
        <p:spPr>
          <a:xfrm>
            <a:off x="595826" y="2242600"/>
            <a:ext cx="10681402" cy="7120940"/>
          </a:xfrm>
          <a:prstGeom prst="rect">
            <a:avLst/>
          </a:prstGeom>
          <a:noFill/>
          <a:ln>
            <a:noFill/>
          </a:ln>
        </p:spPr>
      </p:pic>
      <p:sp>
        <p:nvSpPr>
          <p:cNvPr id="505" name="Google Shape;505;p35"/>
          <p:cNvSpPr txBox="1"/>
          <p:nvPr/>
        </p:nvSpPr>
        <p:spPr>
          <a:xfrm>
            <a:off x="76200" y="237650"/>
            <a:ext cx="18288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LOS DETECTIVES DEL SOL. La playa</a:t>
            </a:r>
            <a:endParaRPr b="1" i="0" sz="2800" u="none" cap="none" strike="noStrike">
              <a:solidFill>
                <a:srgbClr val="F49E5C"/>
              </a:solidFill>
              <a:latin typeface="Open Sans"/>
              <a:ea typeface="Open Sans"/>
              <a:cs typeface="Open Sans"/>
              <a:sym typeface="Open Sans"/>
            </a:endParaRPr>
          </a:p>
        </p:txBody>
      </p:sp>
      <p:pic>
        <p:nvPicPr>
          <p:cNvPr id="506" name="Google Shape;506;p35" title="image (11).png"/>
          <p:cNvPicPr preferRelativeResize="0"/>
          <p:nvPr/>
        </p:nvPicPr>
        <p:blipFill rotWithShape="1">
          <a:blip r:embed="rId4">
            <a:alphaModFix/>
          </a:blip>
          <a:srcRect b="25979" l="45326" r="32295" t="53890"/>
          <a:stretch/>
        </p:blipFill>
        <p:spPr>
          <a:xfrm>
            <a:off x="3533575" y="6015283"/>
            <a:ext cx="1605701" cy="2166605"/>
          </a:xfrm>
          <a:prstGeom prst="rect">
            <a:avLst/>
          </a:prstGeom>
          <a:noFill/>
          <a:ln>
            <a:noFill/>
          </a:ln>
        </p:spPr>
      </p:pic>
      <p:pic>
        <p:nvPicPr>
          <p:cNvPr id="507" name="Google Shape;507;p35" title="ChatGPT Image 27 oct 2025, 15_50_54.png"/>
          <p:cNvPicPr preferRelativeResize="0"/>
          <p:nvPr/>
        </p:nvPicPr>
        <p:blipFill rotWithShape="1">
          <a:blip r:embed="rId5">
            <a:alphaModFix/>
          </a:blip>
          <a:srcRect b="27560" l="71809" r="7688" t="25093"/>
          <a:stretch/>
        </p:blipFill>
        <p:spPr>
          <a:xfrm rot="-663088">
            <a:off x="2560075" y="7166904"/>
            <a:ext cx="586285" cy="902649"/>
          </a:xfrm>
          <a:prstGeom prst="rect">
            <a:avLst/>
          </a:prstGeom>
          <a:noFill/>
          <a:ln>
            <a:noFill/>
          </a:ln>
        </p:spPr>
      </p:pic>
      <p:pic>
        <p:nvPicPr>
          <p:cNvPr id="508" name="Google Shape;508;p35" title="ChatGPT Image 27 oct 2025, 15_35_54.png"/>
          <p:cNvPicPr preferRelativeResize="0"/>
          <p:nvPr/>
        </p:nvPicPr>
        <p:blipFill rotWithShape="1">
          <a:blip r:embed="rId6">
            <a:alphaModFix/>
          </a:blip>
          <a:srcRect b="30935" l="4146" r="65202" t="55387"/>
          <a:stretch/>
        </p:blipFill>
        <p:spPr>
          <a:xfrm>
            <a:off x="2812155" y="8021921"/>
            <a:ext cx="721413" cy="321900"/>
          </a:xfrm>
          <a:prstGeom prst="rect">
            <a:avLst/>
          </a:prstGeom>
          <a:noFill/>
          <a:ln>
            <a:noFill/>
          </a:ln>
        </p:spPr>
      </p:pic>
      <p:pic>
        <p:nvPicPr>
          <p:cNvPr id="509" name="Google Shape;509;p35" title="ChatGPT Image 27 oct 2025, 16_29_03.png"/>
          <p:cNvPicPr preferRelativeResize="0"/>
          <p:nvPr/>
        </p:nvPicPr>
        <p:blipFill rotWithShape="1">
          <a:blip r:embed="rId7">
            <a:alphaModFix/>
          </a:blip>
          <a:srcRect b="19691" l="0" r="52205" t="0"/>
          <a:stretch/>
        </p:blipFill>
        <p:spPr>
          <a:xfrm rot="-239914">
            <a:off x="2541299" y="6251909"/>
            <a:ext cx="790122" cy="885083"/>
          </a:xfrm>
          <a:prstGeom prst="rect">
            <a:avLst/>
          </a:prstGeom>
          <a:noFill/>
          <a:ln>
            <a:noFill/>
          </a:ln>
        </p:spPr>
      </p:pic>
      <p:sp>
        <p:nvSpPr>
          <p:cNvPr id="510" name="Google Shape;510;p35"/>
          <p:cNvSpPr txBox="1"/>
          <p:nvPr/>
        </p:nvSpPr>
        <p:spPr>
          <a:xfrm>
            <a:off x="595825" y="1394025"/>
            <a:ext cx="91032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1" i="0" lang="en-US" sz="2000" u="none" cap="none" strike="noStrike">
                <a:solidFill>
                  <a:srgbClr val="50535B"/>
                </a:solidFill>
                <a:latin typeface="Open Sans"/>
                <a:ea typeface="Open Sans"/>
                <a:cs typeface="Open Sans"/>
                <a:sym typeface="Open Sans"/>
              </a:rPr>
              <a:t>Situación:</a:t>
            </a:r>
            <a:r>
              <a:rPr b="0" i="0" lang="en-US" sz="2000" u="none" cap="none" strike="noStrike">
                <a:solidFill>
                  <a:srgbClr val="50535B"/>
                </a:solidFill>
                <a:latin typeface="Open Sans"/>
                <a:ea typeface="Open Sans"/>
                <a:cs typeface="Open Sans"/>
                <a:sym typeface="Open Sans"/>
              </a:rPr>
              <a:t> Una niña está disfrutando de la playa debajo de la sombrilla. </a:t>
            </a:r>
            <a:endParaRPr b="0" i="0" sz="2000" u="none" cap="none" strike="noStrike">
              <a:solidFill>
                <a:srgbClr val="50535B"/>
              </a:solidFill>
              <a:latin typeface="Open Sans"/>
              <a:ea typeface="Open Sans"/>
              <a:cs typeface="Open Sans"/>
              <a:sym typeface="Open Sans"/>
            </a:endParaRPr>
          </a:p>
        </p:txBody>
      </p:sp>
      <p:sp>
        <p:nvSpPr>
          <p:cNvPr id="511" name="Google Shape;511;p35"/>
          <p:cNvSpPr txBox="1"/>
          <p:nvPr/>
        </p:nvSpPr>
        <p:spPr>
          <a:xfrm>
            <a:off x="11580925" y="2242600"/>
            <a:ext cx="6322500" cy="28752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000"/>
              <a:buFont typeface="Arial"/>
              <a:buNone/>
            </a:pPr>
            <a:r>
              <a:rPr b="1" i="0" lang="en-US" sz="2000" u="none" cap="none" strike="noStrike">
                <a:solidFill>
                  <a:srgbClr val="50535B"/>
                </a:solidFill>
                <a:latin typeface="Open Sans"/>
                <a:ea typeface="Open Sans"/>
                <a:cs typeface="Open Sans"/>
                <a:sym typeface="Open Sans"/>
              </a:rPr>
              <a:t>Preguntas para los niños:</a:t>
            </a:r>
            <a:endParaRPr b="1" i="0" sz="2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000"/>
              <a:buFont typeface="Arial"/>
              <a:buNone/>
            </a:pPr>
            <a:r>
              <a:t/>
            </a:r>
            <a:endParaRPr b="1" i="0" sz="2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b="0" i="0" lang="en-US" sz="1800" u="none" cap="none" strike="noStrike">
                <a:solidFill>
                  <a:srgbClr val="50535B"/>
                </a:solidFill>
                <a:latin typeface="Open Sans"/>
                <a:ea typeface="Open Sans"/>
                <a:cs typeface="Open Sans"/>
                <a:sym typeface="Open Sans"/>
              </a:rPr>
              <a:t>¿Dónde está el personaje?</a:t>
            </a:r>
            <a:endParaRPr b="0"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b="0"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b="0" i="0" lang="en-US" sz="1800" u="none" cap="none" strike="noStrike">
                <a:solidFill>
                  <a:srgbClr val="50535B"/>
                </a:solidFill>
                <a:latin typeface="Open Sans"/>
                <a:ea typeface="Open Sans"/>
                <a:cs typeface="Open Sans"/>
                <a:sym typeface="Open Sans"/>
              </a:rPr>
              <a:t>¿Qué cosas buenas está haciendo para cuidarse del sol?</a:t>
            </a:r>
            <a:endParaRPr b="0"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b="0"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b="0" i="0" lang="en-US" sz="1800" u="none" cap="none" strike="noStrike">
                <a:solidFill>
                  <a:srgbClr val="50535B"/>
                </a:solidFill>
                <a:latin typeface="Open Sans"/>
                <a:ea typeface="Open Sans"/>
                <a:cs typeface="Open Sans"/>
                <a:sym typeface="Open Sans"/>
              </a:rPr>
              <a:t>¿Qué debería tener para estar más protegido?</a:t>
            </a:r>
            <a:endParaRPr b="0" i="0" sz="1800" u="none" cap="none" strike="noStrike">
              <a:solidFill>
                <a:srgbClr val="50535B"/>
              </a:solidFill>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pic>
        <p:nvPicPr>
          <p:cNvPr id="516" name="Google Shape;516;p36" title="ChatGPT Image 27 oct 2025, 15_46_36.png"/>
          <p:cNvPicPr preferRelativeResize="0"/>
          <p:nvPr/>
        </p:nvPicPr>
        <p:blipFill rotWithShape="1">
          <a:blip r:embed="rId3">
            <a:alphaModFix/>
          </a:blip>
          <a:srcRect b="0" l="0" r="0" t="0"/>
          <a:stretch/>
        </p:blipFill>
        <p:spPr>
          <a:xfrm>
            <a:off x="1894963" y="1746975"/>
            <a:ext cx="12099137" cy="8066099"/>
          </a:xfrm>
          <a:prstGeom prst="rect">
            <a:avLst/>
          </a:prstGeom>
          <a:noFill/>
          <a:ln>
            <a:noFill/>
          </a:ln>
        </p:spPr>
      </p:pic>
      <p:sp>
        <p:nvSpPr>
          <p:cNvPr id="517" name="Google Shape;517;p36"/>
          <p:cNvSpPr/>
          <p:nvPr/>
        </p:nvSpPr>
        <p:spPr>
          <a:xfrm>
            <a:off x="14989777" y="2771888"/>
            <a:ext cx="1971300" cy="1906800"/>
          </a:xfrm>
          <a:prstGeom prst="ellipse">
            <a:avLst/>
          </a:prstGeom>
          <a:solidFill>
            <a:srgbClr val="58AF4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18" name="Google Shape;518;p36"/>
          <p:cNvSpPr txBox="1"/>
          <p:nvPr/>
        </p:nvSpPr>
        <p:spPr>
          <a:xfrm>
            <a:off x="14346875" y="2179300"/>
            <a:ext cx="32571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000"/>
              <a:buFont typeface="Arial"/>
              <a:buNone/>
            </a:pPr>
            <a:r>
              <a:rPr b="1" i="0" lang="en-US" sz="2000" u="none" cap="none" strike="noStrike">
                <a:solidFill>
                  <a:srgbClr val="50535B"/>
                </a:solidFill>
                <a:latin typeface="Open Sans"/>
                <a:ea typeface="Open Sans"/>
                <a:cs typeface="Open Sans"/>
                <a:sym typeface="Open Sans"/>
              </a:rPr>
              <a:t>Cantimplora/ Agua</a:t>
            </a:r>
            <a:endParaRPr b="1" i="1" sz="2000" u="none" cap="none" strike="noStrike">
              <a:solidFill>
                <a:srgbClr val="50535B"/>
              </a:solidFill>
              <a:latin typeface="Open Sans"/>
              <a:ea typeface="Open Sans"/>
              <a:cs typeface="Open Sans"/>
              <a:sym typeface="Open Sans"/>
            </a:endParaRPr>
          </a:p>
        </p:txBody>
      </p:sp>
      <p:pic>
        <p:nvPicPr>
          <p:cNvPr id="519" name="Google Shape;519;p36" title="image (11).png"/>
          <p:cNvPicPr preferRelativeResize="0"/>
          <p:nvPr/>
        </p:nvPicPr>
        <p:blipFill rotWithShape="1">
          <a:blip r:embed="rId4">
            <a:alphaModFix/>
          </a:blip>
          <a:srcRect b="25979" l="45326" r="32295" t="53890"/>
          <a:stretch/>
        </p:blipFill>
        <p:spPr>
          <a:xfrm>
            <a:off x="5222638" y="6020400"/>
            <a:ext cx="1818826" cy="2454175"/>
          </a:xfrm>
          <a:prstGeom prst="rect">
            <a:avLst/>
          </a:prstGeom>
          <a:noFill/>
          <a:ln>
            <a:noFill/>
          </a:ln>
        </p:spPr>
      </p:pic>
      <p:pic>
        <p:nvPicPr>
          <p:cNvPr id="520" name="Google Shape;520;p36" title="ChatGPT Image 27 oct 2025, 15_50_54.png"/>
          <p:cNvPicPr preferRelativeResize="0"/>
          <p:nvPr/>
        </p:nvPicPr>
        <p:blipFill rotWithShape="1">
          <a:blip r:embed="rId5">
            <a:alphaModFix/>
          </a:blip>
          <a:srcRect b="27560" l="71809" r="7688" t="25093"/>
          <a:stretch/>
        </p:blipFill>
        <p:spPr>
          <a:xfrm rot="-663096">
            <a:off x="4119925" y="7324872"/>
            <a:ext cx="664102" cy="1022457"/>
          </a:xfrm>
          <a:prstGeom prst="rect">
            <a:avLst/>
          </a:prstGeom>
          <a:noFill/>
          <a:ln>
            <a:noFill/>
          </a:ln>
        </p:spPr>
      </p:pic>
      <p:pic>
        <p:nvPicPr>
          <p:cNvPr id="521" name="Google Shape;521;p36" title="ChatGPT Image 27 oct 2025, 15_35_54.png"/>
          <p:cNvPicPr preferRelativeResize="0"/>
          <p:nvPr/>
        </p:nvPicPr>
        <p:blipFill rotWithShape="1">
          <a:blip r:embed="rId6">
            <a:alphaModFix/>
          </a:blip>
          <a:srcRect b="30935" l="4146" r="65202" t="55387"/>
          <a:stretch/>
        </p:blipFill>
        <p:spPr>
          <a:xfrm>
            <a:off x="4405464" y="8293375"/>
            <a:ext cx="817167" cy="364626"/>
          </a:xfrm>
          <a:prstGeom prst="rect">
            <a:avLst/>
          </a:prstGeom>
          <a:noFill/>
          <a:ln>
            <a:noFill/>
          </a:ln>
        </p:spPr>
      </p:pic>
      <p:pic>
        <p:nvPicPr>
          <p:cNvPr id="522" name="Google Shape;522;p36" title="ChatGPT Image 27 oct 2025, 15_35_54.png"/>
          <p:cNvPicPr preferRelativeResize="0"/>
          <p:nvPr/>
        </p:nvPicPr>
        <p:blipFill rotWithShape="1">
          <a:blip r:embed="rId6">
            <a:alphaModFix/>
          </a:blip>
          <a:srcRect b="0" l="41916" r="42521" t="70551"/>
          <a:stretch/>
        </p:blipFill>
        <p:spPr>
          <a:xfrm>
            <a:off x="15534276" y="2944683"/>
            <a:ext cx="882299" cy="1669576"/>
          </a:xfrm>
          <a:prstGeom prst="rect">
            <a:avLst/>
          </a:prstGeom>
          <a:noFill/>
          <a:ln>
            <a:noFill/>
          </a:ln>
        </p:spPr>
      </p:pic>
      <p:pic>
        <p:nvPicPr>
          <p:cNvPr id="523" name="Google Shape;523;p36" title="ChatGPT Image 27 oct 2025, 16_29_03.png"/>
          <p:cNvPicPr preferRelativeResize="0"/>
          <p:nvPr/>
        </p:nvPicPr>
        <p:blipFill rotWithShape="1">
          <a:blip r:embed="rId7">
            <a:alphaModFix/>
          </a:blip>
          <a:srcRect b="19691" l="0" r="52205" t="0"/>
          <a:stretch/>
        </p:blipFill>
        <p:spPr>
          <a:xfrm rot="-239908">
            <a:off x="4124503" y="6197784"/>
            <a:ext cx="894994" cy="1002558"/>
          </a:xfrm>
          <a:prstGeom prst="rect">
            <a:avLst/>
          </a:prstGeom>
          <a:noFill/>
          <a:ln>
            <a:noFill/>
          </a:ln>
        </p:spPr>
      </p:pic>
      <p:sp>
        <p:nvSpPr>
          <p:cNvPr id="524" name="Google Shape;524;p36"/>
          <p:cNvSpPr txBox="1"/>
          <p:nvPr/>
        </p:nvSpPr>
        <p:spPr>
          <a:xfrm>
            <a:off x="76200" y="237650"/>
            <a:ext cx="18288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LOS DETECTIVES DEL SOL. La playa</a:t>
            </a:r>
            <a:endParaRPr b="1" i="0" sz="2800" u="none" cap="none" strike="noStrike">
              <a:solidFill>
                <a:srgbClr val="F49E5C"/>
              </a:solidFill>
              <a:latin typeface="Open Sans"/>
              <a:ea typeface="Open Sans"/>
              <a:cs typeface="Open Sans"/>
              <a:sym typeface="Open Sans"/>
            </a:endParaRPr>
          </a:p>
        </p:txBody>
      </p:sp>
      <p:sp>
        <p:nvSpPr>
          <p:cNvPr id="525" name="Google Shape;525;p36"/>
          <p:cNvSpPr txBox="1"/>
          <p:nvPr/>
        </p:nvSpPr>
        <p:spPr>
          <a:xfrm>
            <a:off x="14346875" y="1611400"/>
            <a:ext cx="32571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000"/>
              <a:buFont typeface="Arial"/>
              <a:buNone/>
            </a:pPr>
            <a:r>
              <a:rPr b="1" i="0" lang="en-US" sz="2000" u="none" cap="none" strike="noStrike">
                <a:solidFill>
                  <a:srgbClr val="50535B"/>
                </a:solidFill>
                <a:latin typeface="Open Sans"/>
                <a:ea typeface="Open Sans"/>
                <a:cs typeface="Open Sans"/>
                <a:sym typeface="Open Sans"/>
              </a:rPr>
              <a:t>RESPUESTAS:</a:t>
            </a:r>
            <a:endParaRPr b="1" i="1" sz="2000" u="none" cap="none" strike="noStrike">
              <a:solidFill>
                <a:srgbClr val="50535B"/>
              </a:solidFill>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id="530" name="Google Shape;530;p37" title="ChatGPT Image 27 oct 2025, 16_33_20.png"/>
          <p:cNvPicPr preferRelativeResize="0"/>
          <p:nvPr/>
        </p:nvPicPr>
        <p:blipFill rotWithShape="1">
          <a:blip r:embed="rId3">
            <a:alphaModFix/>
          </a:blip>
          <a:srcRect b="0" l="0" r="0" t="0"/>
          <a:stretch/>
        </p:blipFill>
        <p:spPr>
          <a:xfrm>
            <a:off x="3094375" y="1656325"/>
            <a:ext cx="12099164" cy="8066099"/>
          </a:xfrm>
          <a:prstGeom prst="rect">
            <a:avLst/>
          </a:prstGeom>
          <a:noFill/>
          <a:ln>
            <a:noFill/>
          </a:ln>
        </p:spPr>
      </p:pic>
      <p:sp>
        <p:nvSpPr>
          <p:cNvPr id="531" name="Google Shape;531;p37"/>
          <p:cNvSpPr txBox="1"/>
          <p:nvPr/>
        </p:nvSpPr>
        <p:spPr>
          <a:xfrm>
            <a:off x="228600" y="390050"/>
            <a:ext cx="18288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LOS DETECTIVES DEL SOL. El recreo</a:t>
            </a:r>
            <a:endParaRPr b="1" i="0" sz="2800" u="none" cap="none" strike="noStrike">
              <a:solidFill>
                <a:srgbClr val="F49E5C"/>
              </a:solidFill>
              <a:latin typeface="Open Sans"/>
              <a:ea typeface="Open Sans"/>
              <a:cs typeface="Open Sans"/>
              <a:sym typeface="Open Sans"/>
            </a:endParaRPr>
          </a:p>
        </p:txBody>
      </p:sp>
      <p:pic>
        <p:nvPicPr>
          <p:cNvPr id="532" name="Google Shape;532;p37" title="ChatGPT Image 27 oct 2025, 15_35_54.png"/>
          <p:cNvPicPr preferRelativeResize="0"/>
          <p:nvPr/>
        </p:nvPicPr>
        <p:blipFill rotWithShape="1">
          <a:blip r:embed="rId4">
            <a:alphaModFix/>
          </a:blip>
          <a:srcRect b="48775" l="49940" r="29087" t="0"/>
          <a:stretch/>
        </p:blipFill>
        <p:spPr>
          <a:xfrm>
            <a:off x="5037425" y="4734425"/>
            <a:ext cx="1759549" cy="4297874"/>
          </a:xfrm>
          <a:prstGeom prst="rect">
            <a:avLst/>
          </a:prstGeom>
          <a:noFill/>
          <a:ln>
            <a:noFill/>
          </a:ln>
        </p:spPr>
      </p:pic>
      <p:pic>
        <p:nvPicPr>
          <p:cNvPr id="533" name="Google Shape;533;p37" title="ChatGPT Image 27 oct 2025, 15_39_19.png"/>
          <p:cNvPicPr preferRelativeResize="0"/>
          <p:nvPr/>
        </p:nvPicPr>
        <p:blipFill rotWithShape="1">
          <a:blip r:embed="rId5">
            <a:alphaModFix/>
          </a:blip>
          <a:srcRect b="55793" l="50787" r="0" t="0"/>
          <a:stretch/>
        </p:blipFill>
        <p:spPr>
          <a:xfrm>
            <a:off x="6336875" y="8401625"/>
            <a:ext cx="1095549" cy="984074"/>
          </a:xfrm>
          <a:prstGeom prst="rect">
            <a:avLst/>
          </a:prstGeom>
          <a:noFill/>
          <a:ln>
            <a:noFill/>
          </a:ln>
        </p:spPr>
      </p:pic>
      <p:pic>
        <p:nvPicPr>
          <p:cNvPr id="534" name="Google Shape;534;p37" title="ChatGPT Image 27 oct 2025, 15_35_54.png"/>
          <p:cNvPicPr preferRelativeResize="0"/>
          <p:nvPr/>
        </p:nvPicPr>
        <p:blipFill rotWithShape="1">
          <a:blip r:embed="rId4">
            <a:alphaModFix/>
          </a:blip>
          <a:srcRect b="48775" l="70560" r="0" t="0"/>
          <a:stretch/>
        </p:blipFill>
        <p:spPr>
          <a:xfrm>
            <a:off x="6750876" y="4765175"/>
            <a:ext cx="2470001" cy="4297874"/>
          </a:xfrm>
          <a:prstGeom prst="rect">
            <a:avLst/>
          </a:prstGeom>
          <a:noFill/>
          <a:ln>
            <a:noFill/>
          </a:ln>
        </p:spPr>
      </p:pic>
      <p:pic>
        <p:nvPicPr>
          <p:cNvPr id="535" name="Google Shape;535;p37" title="ChatGPT Image 27 oct 2025, 15_35_54.png"/>
          <p:cNvPicPr preferRelativeResize="0"/>
          <p:nvPr/>
        </p:nvPicPr>
        <p:blipFill rotWithShape="1">
          <a:blip r:embed="rId4">
            <a:alphaModFix/>
          </a:blip>
          <a:srcRect b="30935" l="4146" r="65202" t="55387"/>
          <a:stretch/>
        </p:blipFill>
        <p:spPr>
          <a:xfrm>
            <a:off x="5646675" y="5798238"/>
            <a:ext cx="1024174" cy="456988"/>
          </a:xfrm>
          <a:prstGeom prst="rect">
            <a:avLst/>
          </a:prstGeom>
          <a:noFill/>
          <a:ln>
            <a:noFill/>
          </a:ln>
        </p:spPr>
      </p:pic>
      <p:pic>
        <p:nvPicPr>
          <p:cNvPr id="536" name="Google Shape;536;p37" title="ChatGPT Image 27 oct 2025, 15_35_54.png"/>
          <p:cNvPicPr preferRelativeResize="0"/>
          <p:nvPr/>
        </p:nvPicPr>
        <p:blipFill rotWithShape="1">
          <a:blip r:embed="rId4">
            <a:alphaModFix/>
          </a:blip>
          <a:srcRect b="30935" l="4146" r="65202" t="55387"/>
          <a:stretch/>
        </p:blipFill>
        <p:spPr>
          <a:xfrm flipH="1">
            <a:off x="7314750" y="5798238"/>
            <a:ext cx="1024174" cy="456988"/>
          </a:xfrm>
          <a:prstGeom prst="rect">
            <a:avLst/>
          </a:prstGeom>
          <a:noFill/>
          <a:ln>
            <a:noFill/>
          </a:ln>
        </p:spPr>
      </p:pic>
      <p:sp>
        <p:nvSpPr>
          <p:cNvPr id="537" name="Google Shape;537;p37"/>
          <p:cNvSpPr/>
          <p:nvPr/>
        </p:nvSpPr>
        <p:spPr>
          <a:xfrm>
            <a:off x="5577000" y="4403375"/>
            <a:ext cx="1965300" cy="411600"/>
          </a:xfrm>
          <a:prstGeom prst="rect">
            <a:avLst/>
          </a:prstGeom>
          <a:solidFill>
            <a:srgbClr val="FDECB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id="542" name="Google Shape;542;p38" title="ChatGPT Image 27 oct 2025, 16_33_20.png"/>
          <p:cNvPicPr preferRelativeResize="0"/>
          <p:nvPr/>
        </p:nvPicPr>
        <p:blipFill rotWithShape="1">
          <a:blip r:embed="rId3">
            <a:alphaModFix/>
          </a:blip>
          <a:srcRect b="0" l="0" r="0" t="0"/>
          <a:stretch/>
        </p:blipFill>
        <p:spPr>
          <a:xfrm>
            <a:off x="595825" y="2242600"/>
            <a:ext cx="10681390" cy="7120919"/>
          </a:xfrm>
          <a:prstGeom prst="rect">
            <a:avLst/>
          </a:prstGeom>
          <a:noFill/>
          <a:ln>
            <a:noFill/>
          </a:ln>
        </p:spPr>
      </p:pic>
      <p:sp>
        <p:nvSpPr>
          <p:cNvPr id="543" name="Google Shape;543;p38"/>
          <p:cNvSpPr txBox="1"/>
          <p:nvPr/>
        </p:nvSpPr>
        <p:spPr>
          <a:xfrm>
            <a:off x="228600" y="390050"/>
            <a:ext cx="18288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LOS DETECTIVES DEL SOL. El recreo</a:t>
            </a:r>
            <a:endParaRPr b="1" i="0" sz="2800" u="none" cap="none" strike="noStrike">
              <a:solidFill>
                <a:srgbClr val="F49E5C"/>
              </a:solidFill>
              <a:latin typeface="Open Sans"/>
              <a:ea typeface="Open Sans"/>
              <a:cs typeface="Open Sans"/>
              <a:sym typeface="Open Sans"/>
            </a:endParaRPr>
          </a:p>
        </p:txBody>
      </p:sp>
      <p:pic>
        <p:nvPicPr>
          <p:cNvPr id="544" name="Google Shape;544;p38" title="ChatGPT Image 27 oct 2025, 15_35_54.png"/>
          <p:cNvPicPr preferRelativeResize="0"/>
          <p:nvPr/>
        </p:nvPicPr>
        <p:blipFill rotWithShape="1">
          <a:blip r:embed="rId4">
            <a:alphaModFix/>
          </a:blip>
          <a:srcRect b="48775" l="49940" r="29087" t="0"/>
          <a:stretch/>
        </p:blipFill>
        <p:spPr>
          <a:xfrm>
            <a:off x="2311191" y="4960010"/>
            <a:ext cx="1553367" cy="3794253"/>
          </a:xfrm>
          <a:prstGeom prst="rect">
            <a:avLst/>
          </a:prstGeom>
          <a:noFill/>
          <a:ln>
            <a:noFill/>
          </a:ln>
        </p:spPr>
      </p:pic>
      <p:pic>
        <p:nvPicPr>
          <p:cNvPr id="545" name="Google Shape;545;p38" title="ChatGPT Image 27 oct 2025, 15_39_19.png"/>
          <p:cNvPicPr preferRelativeResize="0"/>
          <p:nvPr/>
        </p:nvPicPr>
        <p:blipFill rotWithShape="1">
          <a:blip r:embed="rId5">
            <a:alphaModFix/>
          </a:blip>
          <a:srcRect b="55793" l="50787" r="0" t="0"/>
          <a:stretch/>
        </p:blipFill>
        <p:spPr>
          <a:xfrm>
            <a:off x="3458373" y="8197490"/>
            <a:ext cx="967173" cy="868762"/>
          </a:xfrm>
          <a:prstGeom prst="rect">
            <a:avLst/>
          </a:prstGeom>
          <a:noFill/>
          <a:ln>
            <a:noFill/>
          </a:ln>
        </p:spPr>
      </p:pic>
      <p:pic>
        <p:nvPicPr>
          <p:cNvPr id="546" name="Google Shape;546;p38" title="ChatGPT Image 27 oct 2025, 15_35_54.png"/>
          <p:cNvPicPr preferRelativeResize="0"/>
          <p:nvPr/>
        </p:nvPicPr>
        <p:blipFill rotWithShape="1">
          <a:blip r:embed="rId4">
            <a:alphaModFix/>
          </a:blip>
          <a:srcRect b="48775" l="70560" r="0" t="0"/>
          <a:stretch/>
        </p:blipFill>
        <p:spPr>
          <a:xfrm>
            <a:off x="3823862" y="4987157"/>
            <a:ext cx="2180570" cy="3794253"/>
          </a:xfrm>
          <a:prstGeom prst="rect">
            <a:avLst/>
          </a:prstGeom>
          <a:noFill/>
          <a:ln>
            <a:noFill/>
          </a:ln>
        </p:spPr>
      </p:pic>
      <p:pic>
        <p:nvPicPr>
          <p:cNvPr id="547" name="Google Shape;547;p38" title="ChatGPT Image 27 oct 2025, 15_35_54.png"/>
          <p:cNvPicPr preferRelativeResize="0"/>
          <p:nvPr/>
        </p:nvPicPr>
        <p:blipFill rotWithShape="1">
          <a:blip r:embed="rId4">
            <a:alphaModFix/>
          </a:blip>
          <a:srcRect b="30935" l="4146" r="65202" t="55387"/>
          <a:stretch/>
        </p:blipFill>
        <p:spPr>
          <a:xfrm>
            <a:off x="2849050" y="5899166"/>
            <a:ext cx="904164" cy="403438"/>
          </a:xfrm>
          <a:prstGeom prst="rect">
            <a:avLst/>
          </a:prstGeom>
          <a:noFill/>
          <a:ln>
            <a:noFill/>
          </a:ln>
        </p:spPr>
      </p:pic>
      <p:pic>
        <p:nvPicPr>
          <p:cNvPr id="548" name="Google Shape;548;p38" title="ChatGPT Image 27 oct 2025, 15_35_54.png"/>
          <p:cNvPicPr preferRelativeResize="0"/>
          <p:nvPr/>
        </p:nvPicPr>
        <p:blipFill rotWithShape="1">
          <a:blip r:embed="rId4">
            <a:alphaModFix/>
          </a:blip>
          <a:srcRect b="30935" l="4146" r="65202" t="55387"/>
          <a:stretch/>
        </p:blipFill>
        <p:spPr>
          <a:xfrm flipH="1">
            <a:off x="4321661" y="5899166"/>
            <a:ext cx="904164" cy="403438"/>
          </a:xfrm>
          <a:prstGeom prst="rect">
            <a:avLst/>
          </a:prstGeom>
          <a:noFill/>
          <a:ln>
            <a:noFill/>
          </a:ln>
        </p:spPr>
      </p:pic>
      <p:sp>
        <p:nvSpPr>
          <p:cNvPr id="549" name="Google Shape;549;p38"/>
          <p:cNvSpPr txBox="1"/>
          <p:nvPr/>
        </p:nvSpPr>
        <p:spPr>
          <a:xfrm>
            <a:off x="595825" y="1394025"/>
            <a:ext cx="99591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1" i="0" lang="en-US" sz="2000" u="none" cap="none" strike="noStrike">
                <a:solidFill>
                  <a:srgbClr val="50535B"/>
                </a:solidFill>
                <a:latin typeface="Open Sans"/>
                <a:ea typeface="Open Sans"/>
                <a:cs typeface="Open Sans"/>
                <a:sym typeface="Open Sans"/>
              </a:rPr>
              <a:t>Situación:</a:t>
            </a:r>
            <a:r>
              <a:rPr b="0" i="0" lang="en-US" sz="2000" u="none" cap="none" strike="noStrike">
                <a:solidFill>
                  <a:srgbClr val="50535B"/>
                </a:solidFill>
                <a:latin typeface="Open Sans"/>
                <a:ea typeface="Open Sans"/>
                <a:cs typeface="Open Sans"/>
                <a:sym typeface="Open Sans"/>
              </a:rPr>
              <a:t> Dos amigos están charlando y jugando durante el recreo, bajo el sol.</a:t>
            </a:r>
            <a:endParaRPr b="0" i="0" sz="2000" u="none" cap="none" strike="noStrike">
              <a:solidFill>
                <a:srgbClr val="50535B"/>
              </a:solidFill>
              <a:latin typeface="Open Sans"/>
              <a:ea typeface="Open Sans"/>
              <a:cs typeface="Open Sans"/>
              <a:sym typeface="Open Sans"/>
            </a:endParaRPr>
          </a:p>
        </p:txBody>
      </p:sp>
      <p:sp>
        <p:nvSpPr>
          <p:cNvPr id="550" name="Google Shape;550;p38"/>
          <p:cNvSpPr txBox="1"/>
          <p:nvPr/>
        </p:nvSpPr>
        <p:spPr>
          <a:xfrm>
            <a:off x="11580925" y="2242600"/>
            <a:ext cx="6322500" cy="44268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000"/>
              <a:buFont typeface="Arial"/>
              <a:buNone/>
            </a:pPr>
            <a:r>
              <a:rPr b="1" i="0" lang="en-US" sz="2000" u="none" cap="none" strike="noStrike">
                <a:solidFill>
                  <a:srgbClr val="50535B"/>
                </a:solidFill>
                <a:latin typeface="Open Sans"/>
                <a:ea typeface="Open Sans"/>
                <a:cs typeface="Open Sans"/>
                <a:sym typeface="Open Sans"/>
              </a:rPr>
              <a:t>Preguntas para los niños:</a:t>
            </a:r>
            <a:endParaRPr b="1" i="0" sz="2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000"/>
              <a:buFont typeface="Arial"/>
              <a:buNone/>
            </a:pPr>
            <a:r>
              <a:t/>
            </a:r>
            <a:endParaRPr b="1" i="0" sz="2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b="0" i="0" lang="en-US" sz="1800" u="none" cap="none" strike="noStrike">
                <a:solidFill>
                  <a:srgbClr val="50535B"/>
                </a:solidFill>
                <a:latin typeface="Open Sans"/>
                <a:ea typeface="Open Sans"/>
                <a:cs typeface="Open Sans"/>
                <a:sym typeface="Open Sans"/>
              </a:rPr>
              <a:t>¿Qué están haciendo los niños?</a:t>
            </a:r>
            <a:endParaRPr b="0"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b="0"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b="0" i="0" lang="en-US" sz="1800" u="none" cap="none" strike="noStrike">
                <a:solidFill>
                  <a:srgbClr val="50535B"/>
                </a:solidFill>
                <a:latin typeface="Open Sans"/>
                <a:ea typeface="Open Sans"/>
                <a:cs typeface="Open Sans"/>
                <a:sym typeface="Open Sans"/>
              </a:rPr>
              <a:t>¿Están bien protegidos del sol?</a:t>
            </a:r>
            <a:endParaRPr b="0"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b="0"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b="0" i="0" lang="en-US" sz="1800" u="none" cap="none" strike="noStrike">
                <a:solidFill>
                  <a:srgbClr val="50535B"/>
                </a:solidFill>
                <a:latin typeface="Open Sans"/>
                <a:ea typeface="Open Sans"/>
                <a:cs typeface="Open Sans"/>
                <a:sym typeface="Open Sans"/>
              </a:rPr>
              <a:t>¿Qué podrían hacer antes de salir al recreo para cuidarse?</a:t>
            </a:r>
            <a:endParaRPr b="0"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t/>
            </a:r>
            <a:endParaRPr b="0"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b="0" i="0" lang="en-US" sz="1800" u="none" cap="none" strike="noStrike">
                <a:solidFill>
                  <a:srgbClr val="50535B"/>
                </a:solidFill>
                <a:latin typeface="Open Sans"/>
                <a:ea typeface="Open Sans"/>
                <a:cs typeface="Open Sans"/>
                <a:sym typeface="Open Sans"/>
              </a:rPr>
              <a:t>¿Qué objetos o accesorios les ayudarían a protegerse mejor?</a:t>
            </a:r>
            <a:endParaRPr b="0" i="0" sz="1800" u="none" cap="none" strike="noStrike">
              <a:solidFill>
                <a:srgbClr val="50535B"/>
              </a:solidFill>
              <a:latin typeface="Open Sans"/>
              <a:ea typeface="Open Sans"/>
              <a:cs typeface="Open Sans"/>
              <a:sym typeface="Open Sans"/>
            </a:endParaRPr>
          </a:p>
        </p:txBody>
      </p:sp>
      <p:sp>
        <p:nvSpPr>
          <p:cNvPr id="551" name="Google Shape;551;p38"/>
          <p:cNvSpPr/>
          <p:nvPr/>
        </p:nvSpPr>
        <p:spPr>
          <a:xfrm>
            <a:off x="2737825" y="4668475"/>
            <a:ext cx="1749300" cy="361800"/>
          </a:xfrm>
          <a:prstGeom prst="rect">
            <a:avLst/>
          </a:prstGeom>
          <a:solidFill>
            <a:srgbClr val="FDECB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pic>
        <p:nvPicPr>
          <p:cNvPr id="556" name="Google Shape;556;p39" title="ChatGPT Image 27 oct 2025, 16_33_20.png"/>
          <p:cNvPicPr preferRelativeResize="0"/>
          <p:nvPr/>
        </p:nvPicPr>
        <p:blipFill rotWithShape="1">
          <a:blip r:embed="rId3">
            <a:alphaModFix/>
          </a:blip>
          <a:srcRect b="0" l="0" r="0" t="0"/>
          <a:stretch/>
        </p:blipFill>
        <p:spPr>
          <a:xfrm>
            <a:off x="1894950" y="1746975"/>
            <a:ext cx="12099164" cy="8066099"/>
          </a:xfrm>
          <a:prstGeom prst="rect">
            <a:avLst/>
          </a:prstGeom>
          <a:noFill/>
          <a:ln>
            <a:noFill/>
          </a:ln>
        </p:spPr>
      </p:pic>
      <p:sp>
        <p:nvSpPr>
          <p:cNvPr id="557" name="Google Shape;557;p39"/>
          <p:cNvSpPr/>
          <p:nvPr/>
        </p:nvSpPr>
        <p:spPr>
          <a:xfrm>
            <a:off x="14989777" y="2296351"/>
            <a:ext cx="1971300" cy="1906800"/>
          </a:xfrm>
          <a:prstGeom prst="ellipse">
            <a:avLst/>
          </a:prstGeom>
          <a:solidFill>
            <a:srgbClr val="58AF4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58" name="Google Shape;558;p39"/>
          <p:cNvSpPr txBox="1"/>
          <p:nvPr/>
        </p:nvSpPr>
        <p:spPr>
          <a:xfrm>
            <a:off x="14346875" y="1883481"/>
            <a:ext cx="32571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000"/>
              <a:buFont typeface="Arial"/>
              <a:buNone/>
            </a:pPr>
            <a:r>
              <a:rPr b="1" i="0" lang="en-US" sz="2000" u="none" cap="none" strike="noStrike">
                <a:solidFill>
                  <a:srgbClr val="50535B"/>
                </a:solidFill>
                <a:latin typeface="Open Sans"/>
                <a:ea typeface="Open Sans"/>
                <a:cs typeface="Open Sans"/>
                <a:sym typeface="Open Sans"/>
              </a:rPr>
              <a:t>Cantimplora/ Agua</a:t>
            </a:r>
            <a:endParaRPr b="1" i="1" sz="2000" u="none" cap="none" strike="noStrike">
              <a:solidFill>
                <a:srgbClr val="50535B"/>
              </a:solidFill>
              <a:latin typeface="Open Sans"/>
              <a:ea typeface="Open Sans"/>
              <a:cs typeface="Open Sans"/>
              <a:sym typeface="Open Sans"/>
            </a:endParaRPr>
          </a:p>
        </p:txBody>
      </p:sp>
      <p:pic>
        <p:nvPicPr>
          <p:cNvPr id="559" name="Google Shape;559;p39" title="ChatGPT Image 27 oct 2025, 15_35_54.png"/>
          <p:cNvPicPr preferRelativeResize="0"/>
          <p:nvPr/>
        </p:nvPicPr>
        <p:blipFill rotWithShape="1">
          <a:blip r:embed="rId4">
            <a:alphaModFix/>
          </a:blip>
          <a:srcRect b="0" l="41916" r="42521" t="70551"/>
          <a:stretch/>
        </p:blipFill>
        <p:spPr>
          <a:xfrm>
            <a:off x="15534276" y="2469147"/>
            <a:ext cx="882299" cy="1669576"/>
          </a:xfrm>
          <a:prstGeom prst="rect">
            <a:avLst/>
          </a:prstGeom>
          <a:noFill/>
          <a:ln>
            <a:noFill/>
          </a:ln>
        </p:spPr>
      </p:pic>
      <p:sp>
        <p:nvSpPr>
          <p:cNvPr id="560" name="Google Shape;560;p39"/>
          <p:cNvSpPr txBox="1"/>
          <p:nvPr/>
        </p:nvSpPr>
        <p:spPr>
          <a:xfrm>
            <a:off x="14346875" y="1269938"/>
            <a:ext cx="32571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000"/>
              <a:buFont typeface="Arial"/>
              <a:buNone/>
            </a:pPr>
            <a:r>
              <a:rPr b="1" i="0" lang="en-US" sz="2000" u="none" cap="none" strike="noStrike">
                <a:solidFill>
                  <a:srgbClr val="50535B"/>
                </a:solidFill>
                <a:latin typeface="Open Sans"/>
                <a:ea typeface="Open Sans"/>
                <a:cs typeface="Open Sans"/>
                <a:sym typeface="Open Sans"/>
              </a:rPr>
              <a:t>RESPUESTAS:</a:t>
            </a:r>
            <a:endParaRPr b="1" i="1" sz="2000" u="none" cap="none" strike="noStrike">
              <a:solidFill>
                <a:srgbClr val="50535B"/>
              </a:solidFill>
              <a:latin typeface="Open Sans"/>
              <a:ea typeface="Open Sans"/>
              <a:cs typeface="Open Sans"/>
              <a:sym typeface="Open Sans"/>
            </a:endParaRPr>
          </a:p>
        </p:txBody>
      </p:sp>
      <p:pic>
        <p:nvPicPr>
          <p:cNvPr id="561" name="Google Shape;561;p39" title="ChatGPT Image 27 oct 2025, 15_35_54.png"/>
          <p:cNvPicPr preferRelativeResize="0"/>
          <p:nvPr/>
        </p:nvPicPr>
        <p:blipFill rotWithShape="1">
          <a:blip r:embed="rId4">
            <a:alphaModFix/>
          </a:blip>
          <a:srcRect b="48775" l="49940" r="29087" t="0"/>
          <a:stretch/>
        </p:blipFill>
        <p:spPr>
          <a:xfrm>
            <a:off x="3838000" y="4825075"/>
            <a:ext cx="1759549" cy="4297874"/>
          </a:xfrm>
          <a:prstGeom prst="rect">
            <a:avLst/>
          </a:prstGeom>
          <a:noFill/>
          <a:ln>
            <a:noFill/>
          </a:ln>
        </p:spPr>
      </p:pic>
      <p:pic>
        <p:nvPicPr>
          <p:cNvPr id="562" name="Google Shape;562;p39" title="ChatGPT Image 27 oct 2025, 15_39_19.png"/>
          <p:cNvPicPr preferRelativeResize="0"/>
          <p:nvPr/>
        </p:nvPicPr>
        <p:blipFill rotWithShape="1">
          <a:blip r:embed="rId5">
            <a:alphaModFix/>
          </a:blip>
          <a:srcRect b="55793" l="50787" r="0" t="0"/>
          <a:stretch/>
        </p:blipFill>
        <p:spPr>
          <a:xfrm>
            <a:off x="5137450" y="8492275"/>
            <a:ext cx="1095549" cy="984074"/>
          </a:xfrm>
          <a:prstGeom prst="rect">
            <a:avLst/>
          </a:prstGeom>
          <a:noFill/>
          <a:ln>
            <a:noFill/>
          </a:ln>
        </p:spPr>
      </p:pic>
      <p:pic>
        <p:nvPicPr>
          <p:cNvPr id="563" name="Google Shape;563;p39" title="ChatGPT Image 27 oct 2025, 15_35_54.png"/>
          <p:cNvPicPr preferRelativeResize="0"/>
          <p:nvPr/>
        </p:nvPicPr>
        <p:blipFill rotWithShape="1">
          <a:blip r:embed="rId4">
            <a:alphaModFix/>
          </a:blip>
          <a:srcRect b="48775" l="70560" r="0" t="0"/>
          <a:stretch/>
        </p:blipFill>
        <p:spPr>
          <a:xfrm>
            <a:off x="5551451" y="4855825"/>
            <a:ext cx="2470001" cy="4297874"/>
          </a:xfrm>
          <a:prstGeom prst="rect">
            <a:avLst/>
          </a:prstGeom>
          <a:noFill/>
          <a:ln>
            <a:noFill/>
          </a:ln>
        </p:spPr>
      </p:pic>
      <p:sp>
        <p:nvSpPr>
          <p:cNvPr id="564" name="Google Shape;564;p39"/>
          <p:cNvSpPr/>
          <p:nvPr/>
        </p:nvSpPr>
        <p:spPr>
          <a:xfrm>
            <a:off x="14989777" y="4900834"/>
            <a:ext cx="1971300" cy="1906800"/>
          </a:xfrm>
          <a:prstGeom prst="ellipse">
            <a:avLst/>
          </a:prstGeom>
          <a:solidFill>
            <a:srgbClr val="58AF4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65" name="Google Shape;565;p39"/>
          <p:cNvSpPr txBox="1"/>
          <p:nvPr/>
        </p:nvSpPr>
        <p:spPr>
          <a:xfrm>
            <a:off x="14346875" y="4487964"/>
            <a:ext cx="32571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000"/>
              <a:buFont typeface="Arial"/>
              <a:buNone/>
            </a:pPr>
            <a:r>
              <a:rPr b="1" i="0" lang="en-US" sz="2000" u="none" cap="none" strike="noStrike">
                <a:solidFill>
                  <a:srgbClr val="50535B"/>
                </a:solidFill>
                <a:latin typeface="Open Sans"/>
                <a:ea typeface="Open Sans"/>
                <a:cs typeface="Open Sans"/>
                <a:sym typeface="Open Sans"/>
              </a:rPr>
              <a:t>Gorra/ Sombrero</a:t>
            </a:r>
            <a:endParaRPr b="1" i="1" sz="2000" u="none" cap="none" strike="noStrike">
              <a:solidFill>
                <a:srgbClr val="50535B"/>
              </a:solidFill>
              <a:latin typeface="Open Sans"/>
              <a:ea typeface="Open Sans"/>
              <a:cs typeface="Open Sans"/>
              <a:sym typeface="Open Sans"/>
            </a:endParaRPr>
          </a:p>
        </p:txBody>
      </p:sp>
      <p:pic>
        <p:nvPicPr>
          <p:cNvPr id="566" name="Google Shape;566;p39" title="ChatGPT Image 27 oct 2025, 15_35_54.png"/>
          <p:cNvPicPr preferRelativeResize="0"/>
          <p:nvPr/>
        </p:nvPicPr>
        <p:blipFill rotWithShape="1">
          <a:blip r:embed="rId4">
            <a:alphaModFix/>
          </a:blip>
          <a:srcRect b="30295" l="35996" r="33702" t="51592"/>
          <a:stretch/>
        </p:blipFill>
        <p:spPr>
          <a:xfrm>
            <a:off x="15123125" y="5155415"/>
            <a:ext cx="1971300" cy="1178414"/>
          </a:xfrm>
          <a:prstGeom prst="rect">
            <a:avLst/>
          </a:prstGeom>
          <a:noFill/>
          <a:ln>
            <a:noFill/>
          </a:ln>
        </p:spPr>
      </p:pic>
      <p:sp>
        <p:nvSpPr>
          <p:cNvPr id="567" name="Google Shape;567;p39"/>
          <p:cNvSpPr txBox="1"/>
          <p:nvPr/>
        </p:nvSpPr>
        <p:spPr>
          <a:xfrm>
            <a:off x="228600" y="390050"/>
            <a:ext cx="18288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1. LOS DETECTIVES DEL SOL. </a:t>
            </a:r>
            <a:r>
              <a:rPr b="1" lang="en-US" sz="2800">
                <a:solidFill>
                  <a:srgbClr val="F49E5C"/>
                </a:solidFill>
                <a:latin typeface="Open Sans"/>
                <a:ea typeface="Open Sans"/>
                <a:cs typeface="Open Sans"/>
                <a:sym typeface="Open Sans"/>
              </a:rPr>
              <a:t>El recreo</a:t>
            </a:r>
            <a:endParaRPr b="1" i="0" sz="2800" u="none" cap="none" strike="noStrike">
              <a:solidFill>
                <a:srgbClr val="F49E5C"/>
              </a:solidFill>
              <a:latin typeface="Open Sans"/>
              <a:ea typeface="Open Sans"/>
              <a:cs typeface="Open Sans"/>
              <a:sym typeface="Open Sans"/>
            </a:endParaRPr>
          </a:p>
        </p:txBody>
      </p:sp>
      <p:sp>
        <p:nvSpPr>
          <p:cNvPr id="568" name="Google Shape;568;p39"/>
          <p:cNvSpPr/>
          <p:nvPr/>
        </p:nvSpPr>
        <p:spPr>
          <a:xfrm>
            <a:off x="14967627" y="7930449"/>
            <a:ext cx="1971300" cy="1906800"/>
          </a:xfrm>
          <a:prstGeom prst="ellipse">
            <a:avLst/>
          </a:prstGeom>
          <a:solidFill>
            <a:srgbClr val="58AF4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569" name="Google Shape;569;p39" title="ChatGPT Image 27 oct 2025, 15_50_54.png"/>
          <p:cNvPicPr preferRelativeResize="0"/>
          <p:nvPr/>
        </p:nvPicPr>
        <p:blipFill rotWithShape="1">
          <a:blip r:embed="rId6">
            <a:alphaModFix/>
          </a:blip>
          <a:srcRect b="27560" l="71809" r="7688" t="25093"/>
          <a:stretch/>
        </p:blipFill>
        <p:spPr>
          <a:xfrm>
            <a:off x="15483700" y="8160908"/>
            <a:ext cx="939149" cy="1445901"/>
          </a:xfrm>
          <a:prstGeom prst="rect">
            <a:avLst/>
          </a:prstGeom>
          <a:noFill/>
          <a:ln>
            <a:noFill/>
          </a:ln>
        </p:spPr>
      </p:pic>
      <p:sp>
        <p:nvSpPr>
          <p:cNvPr id="570" name="Google Shape;570;p39"/>
          <p:cNvSpPr txBox="1"/>
          <p:nvPr/>
        </p:nvSpPr>
        <p:spPr>
          <a:xfrm>
            <a:off x="14324725" y="6971897"/>
            <a:ext cx="3257100" cy="738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2000"/>
              <a:buFont typeface="Arial"/>
              <a:buNone/>
            </a:pPr>
            <a:r>
              <a:rPr b="1" i="0" lang="en-US" sz="2000" u="none" cap="none" strike="noStrike">
                <a:solidFill>
                  <a:srgbClr val="50535B"/>
                </a:solidFill>
                <a:latin typeface="Open Sans"/>
                <a:ea typeface="Open Sans"/>
                <a:cs typeface="Open Sans"/>
                <a:sym typeface="Open Sans"/>
              </a:rPr>
              <a:t>Fotoprotector / </a:t>
            </a:r>
            <a:endParaRPr b="1" i="0" sz="2000" u="none" cap="none" strike="noStrike">
              <a:solidFill>
                <a:srgbClr val="50535B"/>
              </a:solidFill>
              <a:latin typeface="Open Sans"/>
              <a:ea typeface="Open Sans"/>
              <a:cs typeface="Open Sans"/>
              <a:sym typeface="Open Sans"/>
            </a:endParaRPr>
          </a:p>
          <a:p>
            <a:pPr indent="0" lvl="0" marL="0" marR="0" rtl="0" algn="ctr">
              <a:lnSpc>
                <a:spcPct val="140000"/>
              </a:lnSpc>
              <a:spcBef>
                <a:spcPts val="0"/>
              </a:spcBef>
              <a:spcAft>
                <a:spcPts val="0"/>
              </a:spcAft>
              <a:buClr>
                <a:srgbClr val="000000"/>
              </a:buClr>
              <a:buSzPts val="2000"/>
              <a:buFont typeface="Arial"/>
              <a:buNone/>
            </a:pPr>
            <a:r>
              <a:rPr b="1" i="0" lang="en-US" sz="2000" u="none" cap="none" strike="noStrike">
                <a:solidFill>
                  <a:srgbClr val="50535B"/>
                </a:solidFill>
                <a:latin typeface="Open Sans"/>
                <a:ea typeface="Open Sans"/>
                <a:cs typeface="Open Sans"/>
                <a:sym typeface="Open Sans"/>
              </a:rPr>
              <a:t>Crema de sol</a:t>
            </a:r>
            <a:endParaRPr b="1" i="1" sz="2000" u="none" cap="none" strike="noStrike">
              <a:solidFill>
                <a:srgbClr val="50535B"/>
              </a:solidFill>
              <a:latin typeface="Open Sans"/>
              <a:ea typeface="Open Sans"/>
              <a:cs typeface="Open Sans"/>
              <a:sym typeface="Open Sans"/>
            </a:endParaRPr>
          </a:p>
        </p:txBody>
      </p:sp>
      <p:pic>
        <p:nvPicPr>
          <p:cNvPr id="571" name="Google Shape;571;p39" title="ChatGPT Image 27 oct 2025, 15_35_54.png"/>
          <p:cNvPicPr preferRelativeResize="0"/>
          <p:nvPr/>
        </p:nvPicPr>
        <p:blipFill rotWithShape="1">
          <a:blip r:embed="rId4">
            <a:alphaModFix/>
          </a:blip>
          <a:srcRect b="30935" l="4146" r="65202" t="55387"/>
          <a:stretch/>
        </p:blipFill>
        <p:spPr>
          <a:xfrm>
            <a:off x="4429950" y="5892489"/>
            <a:ext cx="1024174" cy="456988"/>
          </a:xfrm>
          <a:prstGeom prst="rect">
            <a:avLst/>
          </a:prstGeom>
          <a:noFill/>
          <a:ln>
            <a:noFill/>
          </a:ln>
        </p:spPr>
      </p:pic>
      <p:pic>
        <p:nvPicPr>
          <p:cNvPr id="572" name="Google Shape;572;p39" title="ChatGPT Image 27 oct 2025, 15_35_54.png"/>
          <p:cNvPicPr preferRelativeResize="0"/>
          <p:nvPr/>
        </p:nvPicPr>
        <p:blipFill rotWithShape="1">
          <a:blip r:embed="rId4">
            <a:alphaModFix/>
          </a:blip>
          <a:srcRect b="30935" l="4146" r="65202" t="55387"/>
          <a:stretch/>
        </p:blipFill>
        <p:spPr>
          <a:xfrm flipH="1">
            <a:off x="6098025" y="5892489"/>
            <a:ext cx="1024174" cy="456988"/>
          </a:xfrm>
          <a:prstGeom prst="rect">
            <a:avLst/>
          </a:prstGeom>
          <a:noFill/>
          <a:ln>
            <a:noFill/>
          </a:ln>
        </p:spPr>
      </p:pic>
      <p:sp>
        <p:nvSpPr>
          <p:cNvPr id="573" name="Google Shape;573;p39"/>
          <p:cNvSpPr/>
          <p:nvPr/>
        </p:nvSpPr>
        <p:spPr>
          <a:xfrm>
            <a:off x="4418450" y="4517350"/>
            <a:ext cx="1895700" cy="361800"/>
          </a:xfrm>
          <a:prstGeom prst="rect">
            <a:avLst/>
          </a:prstGeom>
          <a:solidFill>
            <a:srgbClr val="FDECB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40"/>
          <p:cNvSpPr txBox="1"/>
          <p:nvPr/>
        </p:nvSpPr>
        <p:spPr>
          <a:xfrm>
            <a:off x="76200" y="20040"/>
            <a:ext cx="18288000" cy="18225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2. LA RUTINA SOLAR</a:t>
            </a:r>
            <a:endParaRPr b="1" i="0" sz="2800" u="none" cap="none" strike="noStrike">
              <a:solidFill>
                <a:srgbClr val="F49E5C"/>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Indicar el orden correcto de las acciones necesarias para protegerse del sol antes y durante una actividad al aire libre.</a:t>
            </a:r>
            <a:endParaRPr b="0" i="0" sz="2800" u="none" cap="none" strike="noStrike">
              <a:solidFill>
                <a:srgbClr val="000000"/>
              </a:solidFill>
              <a:latin typeface="Arial"/>
              <a:ea typeface="Arial"/>
              <a:cs typeface="Arial"/>
              <a:sym typeface="Arial"/>
            </a:endParaRPr>
          </a:p>
        </p:txBody>
      </p:sp>
      <p:sp>
        <p:nvSpPr>
          <p:cNvPr id="579" name="Google Shape;579;p40"/>
          <p:cNvSpPr/>
          <p:nvPr/>
        </p:nvSpPr>
        <p:spPr>
          <a:xfrm>
            <a:off x="440600" y="2806409"/>
            <a:ext cx="3373500" cy="5643000"/>
          </a:xfrm>
          <a:prstGeom prst="roundRect">
            <a:avLst>
              <a:gd fmla="val 16667" name="adj"/>
            </a:avLst>
          </a:prstGeom>
          <a:solidFill>
            <a:srgbClr val="97CDEE"/>
          </a:solidFill>
          <a:ln>
            <a:noFill/>
          </a:ln>
        </p:spPr>
        <p:txBody>
          <a:bodyPr anchorCtr="0" anchor="ctr" bIns="82150" lIns="82150" spcFirstLastPara="1" rIns="82150" wrap="square" tIns="82150">
            <a:noAutofit/>
          </a:bodyPr>
          <a:lstStyle/>
          <a:p>
            <a:pPr indent="0" lvl="0" marL="0" marR="0" rtl="0" algn="ctr">
              <a:lnSpc>
                <a:spcPct val="100000"/>
              </a:lnSpc>
              <a:spcBef>
                <a:spcPts val="0"/>
              </a:spcBef>
              <a:spcAft>
                <a:spcPts val="0"/>
              </a:spcAft>
              <a:buClr>
                <a:srgbClr val="000000"/>
              </a:buClr>
              <a:buSzPts val="1257"/>
              <a:buFont typeface="Arial"/>
              <a:buNone/>
            </a:pPr>
            <a:r>
              <a:t/>
            </a:r>
            <a:endParaRPr b="0" i="0" sz="1257" u="none" cap="none" strike="noStrike">
              <a:solidFill>
                <a:srgbClr val="000000"/>
              </a:solidFill>
              <a:latin typeface="Calibri"/>
              <a:ea typeface="Calibri"/>
              <a:cs typeface="Calibri"/>
              <a:sym typeface="Calibri"/>
            </a:endParaRPr>
          </a:p>
        </p:txBody>
      </p:sp>
      <p:sp>
        <p:nvSpPr>
          <p:cNvPr id="580" name="Google Shape;580;p40"/>
          <p:cNvSpPr/>
          <p:nvPr/>
        </p:nvSpPr>
        <p:spPr>
          <a:xfrm>
            <a:off x="3987025" y="2806409"/>
            <a:ext cx="3373500" cy="5643000"/>
          </a:xfrm>
          <a:prstGeom prst="roundRect">
            <a:avLst>
              <a:gd fmla="val 16667" name="adj"/>
            </a:avLst>
          </a:prstGeom>
          <a:solidFill>
            <a:srgbClr val="97CDEE"/>
          </a:solidFill>
          <a:ln>
            <a:noFill/>
          </a:ln>
        </p:spPr>
        <p:txBody>
          <a:bodyPr anchorCtr="0" anchor="ctr" bIns="82150" lIns="82150" spcFirstLastPara="1" rIns="82150" wrap="square" tIns="82150">
            <a:noAutofit/>
          </a:bodyPr>
          <a:lstStyle/>
          <a:p>
            <a:pPr indent="0" lvl="0" marL="0" marR="0" rtl="0" algn="ctr">
              <a:lnSpc>
                <a:spcPct val="100000"/>
              </a:lnSpc>
              <a:spcBef>
                <a:spcPts val="0"/>
              </a:spcBef>
              <a:spcAft>
                <a:spcPts val="0"/>
              </a:spcAft>
              <a:buClr>
                <a:srgbClr val="000000"/>
              </a:buClr>
              <a:buSzPts val="1257"/>
              <a:buFont typeface="Arial"/>
              <a:buNone/>
            </a:pPr>
            <a:r>
              <a:t/>
            </a:r>
            <a:endParaRPr b="0" i="0" sz="1257" u="none" cap="none" strike="noStrike">
              <a:solidFill>
                <a:srgbClr val="000000"/>
              </a:solidFill>
              <a:latin typeface="Calibri"/>
              <a:ea typeface="Calibri"/>
              <a:cs typeface="Calibri"/>
              <a:sym typeface="Calibri"/>
            </a:endParaRPr>
          </a:p>
        </p:txBody>
      </p:sp>
      <p:sp>
        <p:nvSpPr>
          <p:cNvPr id="581" name="Google Shape;581;p40"/>
          <p:cNvSpPr/>
          <p:nvPr/>
        </p:nvSpPr>
        <p:spPr>
          <a:xfrm>
            <a:off x="7533450" y="2856519"/>
            <a:ext cx="3373500" cy="5643000"/>
          </a:xfrm>
          <a:prstGeom prst="roundRect">
            <a:avLst>
              <a:gd fmla="val 16667" name="adj"/>
            </a:avLst>
          </a:prstGeom>
          <a:solidFill>
            <a:srgbClr val="97CDEE"/>
          </a:solidFill>
          <a:ln>
            <a:noFill/>
          </a:ln>
        </p:spPr>
        <p:txBody>
          <a:bodyPr anchorCtr="0" anchor="ctr" bIns="82150" lIns="82150" spcFirstLastPara="1" rIns="82150" wrap="square" tIns="82150">
            <a:noAutofit/>
          </a:bodyPr>
          <a:lstStyle/>
          <a:p>
            <a:pPr indent="0" lvl="0" marL="0" marR="0" rtl="0" algn="ctr">
              <a:lnSpc>
                <a:spcPct val="100000"/>
              </a:lnSpc>
              <a:spcBef>
                <a:spcPts val="0"/>
              </a:spcBef>
              <a:spcAft>
                <a:spcPts val="0"/>
              </a:spcAft>
              <a:buClr>
                <a:srgbClr val="000000"/>
              </a:buClr>
              <a:buSzPts val="1257"/>
              <a:buFont typeface="Arial"/>
              <a:buNone/>
            </a:pPr>
            <a:r>
              <a:t/>
            </a:r>
            <a:endParaRPr b="0" i="0" sz="1257" u="none" cap="none" strike="noStrike">
              <a:solidFill>
                <a:srgbClr val="000000"/>
              </a:solidFill>
              <a:latin typeface="Calibri"/>
              <a:ea typeface="Calibri"/>
              <a:cs typeface="Calibri"/>
              <a:sym typeface="Calibri"/>
            </a:endParaRPr>
          </a:p>
        </p:txBody>
      </p:sp>
      <p:sp>
        <p:nvSpPr>
          <p:cNvPr id="582" name="Google Shape;582;p40"/>
          <p:cNvSpPr/>
          <p:nvPr/>
        </p:nvSpPr>
        <p:spPr>
          <a:xfrm>
            <a:off x="11079874" y="2856519"/>
            <a:ext cx="3373500" cy="5643000"/>
          </a:xfrm>
          <a:prstGeom prst="roundRect">
            <a:avLst>
              <a:gd fmla="val 16667" name="adj"/>
            </a:avLst>
          </a:prstGeom>
          <a:solidFill>
            <a:srgbClr val="97CDEE"/>
          </a:solidFill>
          <a:ln>
            <a:noFill/>
          </a:ln>
        </p:spPr>
        <p:txBody>
          <a:bodyPr anchorCtr="0" anchor="ctr" bIns="82150" lIns="82150" spcFirstLastPara="1" rIns="82150" wrap="square" tIns="82150">
            <a:noAutofit/>
          </a:bodyPr>
          <a:lstStyle/>
          <a:p>
            <a:pPr indent="0" lvl="0" marL="0" marR="0" rtl="0" algn="ctr">
              <a:lnSpc>
                <a:spcPct val="100000"/>
              </a:lnSpc>
              <a:spcBef>
                <a:spcPts val="0"/>
              </a:spcBef>
              <a:spcAft>
                <a:spcPts val="0"/>
              </a:spcAft>
              <a:buClr>
                <a:srgbClr val="000000"/>
              </a:buClr>
              <a:buSzPts val="1257"/>
              <a:buFont typeface="Arial"/>
              <a:buNone/>
            </a:pPr>
            <a:r>
              <a:t/>
            </a:r>
            <a:endParaRPr b="0" i="0" sz="1257" u="none" cap="none" strike="noStrike">
              <a:solidFill>
                <a:srgbClr val="000000"/>
              </a:solidFill>
              <a:latin typeface="Calibri"/>
              <a:ea typeface="Calibri"/>
              <a:cs typeface="Calibri"/>
              <a:sym typeface="Calibri"/>
            </a:endParaRPr>
          </a:p>
        </p:txBody>
      </p:sp>
      <p:sp>
        <p:nvSpPr>
          <p:cNvPr id="583" name="Google Shape;583;p40"/>
          <p:cNvSpPr/>
          <p:nvPr/>
        </p:nvSpPr>
        <p:spPr>
          <a:xfrm>
            <a:off x="14626299" y="2806409"/>
            <a:ext cx="3373500" cy="5643000"/>
          </a:xfrm>
          <a:prstGeom prst="roundRect">
            <a:avLst>
              <a:gd fmla="val 16667" name="adj"/>
            </a:avLst>
          </a:prstGeom>
          <a:solidFill>
            <a:srgbClr val="97CDEE"/>
          </a:solidFill>
          <a:ln>
            <a:noFill/>
          </a:ln>
        </p:spPr>
        <p:txBody>
          <a:bodyPr anchorCtr="0" anchor="ctr" bIns="82150" lIns="82150" spcFirstLastPara="1" rIns="82150" wrap="square" tIns="82150">
            <a:noAutofit/>
          </a:bodyPr>
          <a:lstStyle/>
          <a:p>
            <a:pPr indent="0" lvl="0" marL="0" marR="0" rtl="0" algn="ctr">
              <a:lnSpc>
                <a:spcPct val="100000"/>
              </a:lnSpc>
              <a:spcBef>
                <a:spcPts val="0"/>
              </a:spcBef>
              <a:spcAft>
                <a:spcPts val="0"/>
              </a:spcAft>
              <a:buClr>
                <a:srgbClr val="000000"/>
              </a:buClr>
              <a:buSzPts val="1257"/>
              <a:buFont typeface="Arial"/>
              <a:buNone/>
            </a:pPr>
            <a:r>
              <a:t/>
            </a:r>
            <a:endParaRPr b="0" i="0" sz="1257" u="none" cap="none" strike="noStrike">
              <a:solidFill>
                <a:srgbClr val="000000"/>
              </a:solidFill>
              <a:latin typeface="Calibri"/>
              <a:ea typeface="Calibri"/>
              <a:cs typeface="Calibri"/>
              <a:sym typeface="Calibri"/>
            </a:endParaRPr>
          </a:p>
        </p:txBody>
      </p:sp>
      <p:sp>
        <p:nvSpPr>
          <p:cNvPr id="584" name="Google Shape;584;p40"/>
          <p:cNvSpPr/>
          <p:nvPr/>
        </p:nvSpPr>
        <p:spPr>
          <a:xfrm>
            <a:off x="716600" y="3084367"/>
            <a:ext cx="2821500" cy="5137200"/>
          </a:xfrm>
          <a:prstGeom prst="roundRect">
            <a:avLst>
              <a:gd fmla="val 16667" name="adj"/>
            </a:avLst>
          </a:prstGeom>
          <a:solidFill>
            <a:srgbClr val="FDFDFD"/>
          </a:solidFill>
          <a:ln>
            <a:noFill/>
          </a:ln>
        </p:spPr>
        <p:txBody>
          <a:bodyPr anchorCtr="0" anchor="ctr" bIns="82150" lIns="82150" spcFirstLastPara="1" rIns="82150" wrap="square" tIns="82150">
            <a:noAutofit/>
          </a:bodyPr>
          <a:lstStyle/>
          <a:p>
            <a:pPr indent="0" lvl="0" marL="0" marR="0" rtl="0" algn="ctr">
              <a:lnSpc>
                <a:spcPct val="100000"/>
              </a:lnSpc>
              <a:spcBef>
                <a:spcPts val="0"/>
              </a:spcBef>
              <a:spcAft>
                <a:spcPts val="0"/>
              </a:spcAft>
              <a:buClr>
                <a:srgbClr val="000000"/>
              </a:buClr>
              <a:buSzPts val="1257"/>
              <a:buFont typeface="Arial"/>
              <a:buNone/>
            </a:pPr>
            <a:r>
              <a:t/>
            </a:r>
            <a:endParaRPr b="0" i="0" sz="1257" u="none" cap="none" strike="noStrike">
              <a:solidFill>
                <a:srgbClr val="000000"/>
              </a:solidFill>
              <a:latin typeface="Calibri"/>
              <a:ea typeface="Calibri"/>
              <a:cs typeface="Calibri"/>
              <a:sym typeface="Calibri"/>
            </a:endParaRPr>
          </a:p>
        </p:txBody>
      </p:sp>
      <p:sp>
        <p:nvSpPr>
          <p:cNvPr id="585" name="Google Shape;585;p40"/>
          <p:cNvSpPr/>
          <p:nvPr/>
        </p:nvSpPr>
        <p:spPr>
          <a:xfrm>
            <a:off x="4263025" y="3084367"/>
            <a:ext cx="2821500" cy="5137200"/>
          </a:xfrm>
          <a:prstGeom prst="roundRect">
            <a:avLst>
              <a:gd fmla="val 16667" name="adj"/>
            </a:avLst>
          </a:prstGeom>
          <a:solidFill>
            <a:srgbClr val="FDFDFD"/>
          </a:solidFill>
          <a:ln>
            <a:noFill/>
          </a:ln>
        </p:spPr>
        <p:txBody>
          <a:bodyPr anchorCtr="0" anchor="ctr" bIns="82150" lIns="82150" spcFirstLastPara="1" rIns="82150" wrap="square" tIns="82150">
            <a:noAutofit/>
          </a:bodyPr>
          <a:lstStyle/>
          <a:p>
            <a:pPr indent="0" lvl="0" marL="0" marR="0" rtl="0" algn="ctr">
              <a:lnSpc>
                <a:spcPct val="100000"/>
              </a:lnSpc>
              <a:spcBef>
                <a:spcPts val="0"/>
              </a:spcBef>
              <a:spcAft>
                <a:spcPts val="0"/>
              </a:spcAft>
              <a:buClr>
                <a:srgbClr val="000000"/>
              </a:buClr>
              <a:buSzPts val="1257"/>
              <a:buFont typeface="Arial"/>
              <a:buNone/>
            </a:pPr>
            <a:r>
              <a:t/>
            </a:r>
            <a:endParaRPr b="0" i="0" sz="1257" u="none" cap="none" strike="noStrike">
              <a:solidFill>
                <a:srgbClr val="000000"/>
              </a:solidFill>
              <a:latin typeface="Calibri"/>
              <a:ea typeface="Calibri"/>
              <a:cs typeface="Calibri"/>
              <a:sym typeface="Calibri"/>
            </a:endParaRPr>
          </a:p>
        </p:txBody>
      </p:sp>
      <p:sp>
        <p:nvSpPr>
          <p:cNvPr id="586" name="Google Shape;586;p40"/>
          <p:cNvSpPr/>
          <p:nvPr/>
        </p:nvSpPr>
        <p:spPr>
          <a:xfrm>
            <a:off x="7809450" y="3084367"/>
            <a:ext cx="2821500" cy="5137200"/>
          </a:xfrm>
          <a:prstGeom prst="roundRect">
            <a:avLst>
              <a:gd fmla="val 16667" name="adj"/>
            </a:avLst>
          </a:prstGeom>
          <a:solidFill>
            <a:srgbClr val="FDFDFD"/>
          </a:solidFill>
          <a:ln>
            <a:noFill/>
          </a:ln>
        </p:spPr>
        <p:txBody>
          <a:bodyPr anchorCtr="0" anchor="ctr" bIns="82150" lIns="82150" spcFirstLastPara="1" rIns="82150" wrap="square" tIns="82150">
            <a:noAutofit/>
          </a:bodyPr>
          <a:lstStyle/>
          <a:p>
            <a:pPr indent="0" lvl="0" marL="0" marR="0" rtl="0" algn="ctr">
              <a:lnSpc>
                <a:spcPct val="100000"/>
              </a:lnSpc>
              <a:spcBef>
                <a:spcPts val="0"/>
              </a:spcBef>
              <a:spcAft>
                <a:spcPts val="0"/>
              </a:spcAft>
              <a:buClr>
                <a:srgbClr val="000000"/>
              </a:buClr>
              <a:buSzPts val="1257"/>
              <a:buFont typeface="Arial"/>
              <a:buNone/>
            </a:pPr>
            <a:r>
              <a:t/>
            </a:r>
            <a:endParaRPr b="0" i="0" sz="1257" u="none" cap="none" strike="noStrike">
              <a:solidFill>
                <a:srgbClr val="000000"/>
              </a:solidFill>
              <a:latin typeface="Calibri"/>
              <a:ea typeface="Calibri"/>
              <a:cs typeface="Calibri"/>
              <a:sym typeface="Calibri"/>
            </a:endParaRPr>
          </a:p>
        </p:txBody>
      </p:sp>
      <p:sp>
        <p:nvSpPr>
          <p:cNvPr id="587" name="Google Shape;587;p40"/>
          <p:cNvSpPr/>
          <p:nvPr/>
        </p:nvSpPr>
        <p:spPr>
          <a:xfrm>
            <a:off x="11355875" y="3084367"/>
            <a:ext cx="2821500" cy="5137200"/>
          </a:xfrm>
          <a:prstGeom prst="roundRect">
            <a:avLst>
              <a:gd fmla="val 16667" name="adj"/>
            </a:avLst>
          </a:prstGeom>
          <a:solidFill>
            <a:srgbClr val="FDFDFD"/>
          </a:solidFill>
          <a:ln>
            <a:noFill/>
          </a:ln>
        </p:spPr>
        <p:txBody>
          <a:bodyPr anchorCtr="0" anchor="ctr" bIns="82150" lIns="82150" spcFirstLastPara="1" rIns="82150" wrap="square" tIns="82150">
            <a:noAutofit/>
          </a:bodyPr>
          <a:lstStyle/>
          <a:p>
            <a:pPr indent="0" lvl="0" marL="0" marR="0" rtl="0" algn="ctr">
              <a:lnSpc>
                <a:spcPct val="100000"/>
              </a:lnSpc>
              <a:spcBef>
                <a:spcPts val="0"/>
              </a:spcBef>
              <a:spcAft>
                <a:spcPts val="0"/>
              </a:spcAft>
              <a:buClr>
                <a:srgbClr val="000000"/>
              </a:buClr>
              <a:buSzPts val="1257"/>
              <a:buFont typeface="Arial"/>
              <a:buNone/>
            </a:pPr>
            <a:r>
              <a:t/>
            </a:r>
            <a:endParaRPr b="0" i="0" sz="1257" u="none" cap="none" strike="noStrike">
              <a:solidFill>
                <a:srgbClr val="000000"/>
              </a:solidFill>
              <a:latin typeface="Calibri"/>
              <a:ea typeface="Calibri"/>
              <a:cs typeface="Calibri"/>
              <a:sym typeface="Calibri"/>
            </a:endParaRPr>
          </a:p>
        </p:txBody>
      </p:sp>
      <p:sp>
        <p:nvSpPr>
          <p:cNvPr id="588" name="Google Shape;588;p40"/>
          <p:cNvSpPr/>
          <p:nvPr/>
        </p:nvSpPr>
        <p:spPr>
          <a:xfrm>
            <a:off x="14902300" y="3084367"/>
            <a:ext cx="2821500" cy="5137200"/>
          </a:xfrm>
          <a:prstGeom prst="roundRect">
            <a:avLst>
              <a:gd fmla="val 16667" name="adj"/>
            </a:avLst>
          </a:prstGeom>
          <a:solidFill>
            <a:srgbClr val="FDFDFD"/>
          </a:solidFill>
          <a:ln>
            <a:noFill/>
          </a:ln>
        </p:spPr>
        <p:txBody>
          <a:bodyPr anchorCtr="0" anchor="ctr" bIns="82150" lIns="82150" spcFirstLastPara="1" rIns="82150" wrap="square" tIns="82150">
            <a:noAutofit/>
          </a:bodyPr>
          <a:lstStyle/>
          <a:p>
            <a:pPr indent="0" lvl="0" marL="0" marR="0" rtl="0" algn="ctr">
              <a:lnSpc>
                <a:spcPct val="100000"/>
              </a:lnSpc>
              <a:spcBef>
                <a:spcPts val="0"/>
              </a:spcBef>
              <a:spcAft>
                <a:spcPts val="0"/>
              </a:spcAft>
              <a:buClr>
                <a:srgbClr val="000000"/>
              </a:buClr>
              <a:buSzPts val="1257"/>
              <a:buFont typeface="Arial"/>
              <a:buNone/>
            </a:pPr>
            <a:r>
              <a:t/>
            </a:r>
            <a:endParaRPr b="0" i="0" sz="1257" u="none" cap="none" strike="noStrike">
              <a:solidFill>
                <a:srgbClr val="000000"/>
              </a:solidFill>
              <a:latin typeface="Calibri"/>
              <a:ea typeface="Calibri"/>
              <a:cs typeface="Calibri"/>
              <a:sym typeface="Calibri"/>
            </a:endParaRPr>
          </a:p>
        </p:txBody>
      </p:sp>
      <p:pic>
        <p:nvPicPr>
          <p:cNvPr id="589" name="Google Shape;589;p40" title="ChatGPT Image 27 oct 2025, 17_09_16.png"/>
          <p:cNvPicPr preferRelativeResize="0"/>
          <p:nvPr/>
        </p:nvPicPr>
        <p:blipFill rotWithShape="1">
          <a:blip r:embed="rId3">
            <a:alphaModFix/>
          </a:blip>
          <a:srcRect b="0" l="845" r="12880" t="0"/>
          <a:stretch/>
        </p:blipFill>
        <p:spPr>
          <a:xfrm>
            <a:off x="7809450" y="3084342"/>
            <a:ext cx="2821500" cy="5137200"/>
          </a:xfrm>
          <a:prstGeom prst="roundRect">
            <a:avLst>
              <a:gd fmla="val 16667" name="adj"/>
            </a:avLst>
          </a:prstGeom>
          <a:noFill/>
          <a:ln>
            <a:noFill/>
          </a:ln>
        </p:spPr>
      </p:pic>
      <p:sp>
        <p:nvSpPr>
          <p:cNvPr id="590" name="Google Shape;590;p40"/>
          <p:cNvSpPr/>
          <p:nvPr/>
        </p:nvSpPr>
        <p:spPr>
          <a:xfrm>
            <a:off x="4636650" y="6198117"/>
            <a:ext cx="123600" cy="143400"/>
          </a:xfrm>
          <a:prstGeom prst="rect">
            <a:avLst/>
          </a:prstGeom>
          <a:solidFill>
            <a:srgbClr val="F9F4E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591" name="Google Shape;591;p40" title="ChatGPT Image 27 oct 2025, 17_14_44.png"/>
          <p:cNvPicPr preferRelativeResize="0"/>
          <p:nvPr/>
        </p:nvPicPr>
        <p:blipFill rotWithShape="1">
          <a:blip r:embed="rId4">
            <a:alphaModFix/>
          </a:blip>
          <a:srcRect b="0" l="33694" r="27325" t="0"/>
          <a:stretch/>
        </p:blipFill>
        <p:spPr>
          <a:xfrm>
            <a:off x="14902300" y="3084354"/>
            <a:ext cx="2884200" cy="5137200"/>
          </a:xfrm>
          <a:prstGeom prst="roundRect">
            <a:avLst>
              <a:gd fmla="val 16667" name="adj"/>
            </a:avLst>
          </a:prstGeom>
          <a:noFill/>
          <a:ln>
            <a:noFill/>
          </a:ln>
        </p:spPr>
      </p:pic>
      <p:pic>
        <p:nvPicPr>
          <p:cNvPr id="592" name="Google Shape;592;p40" title="ChatGPT Image 27 oct 2025, 15_39_19.png"/>
          <p:cNvPicPr preferRelativeResize="0"/>
          <p:nvPr/>
        </p:nvPicPr>
        <p:blipFill rotWithShape="1">
          <a:blip r:embed="rId5">
            <a:alphaModFix/>
          </a:blip>
          <a:srcRect b="55793" l="50787" r="0" t="0"/>
          <a:stretch/>
        </p:blipFill>
        <p:spPr>
          <a:xfrm>
            <a:off x="15407500" y="6108654"/>
            <a:ext cx="636349" cy="571599"/>
          </a:xfrm>
          <a:prstGeom prst="rect">
            <a:avLst/>
          </a:prstGeom>
          <a:noFill/>
          <a:ln>
            <a:noFill/>
          </a:ln>
        </p:spPr>
      </p:pic>
      <p:pic>
        <p:nvPicPr>
          <p:cNvPr id="593" name="Google Shape;593;p40" title="ChatGPT Image 27 oct 2025, 15_35_54.png"/>
          <p:cNvPicPr preferRelativeResize="0"/>
          <p:nvPr/>
        </p:nvPicPr>
        <p:blipFill rotWithShape="1">
          <a:blip r:embed="rId6">
            <a:alphaModFix/>
          </a:blip>
          <a:srcRect b="0" l="41916" r="42521" t="70551"/>
          <a:stretch/>
        </p:blipFill>
        <p:spPr>
          <a:xfrm rot="820102">
            <a:off x="17104654" y="6861375"/>
            <a:ext cx="408665" cy="773282"/>
          </a:xfrm>
          <a:prstGeom prst="rect">
            <a:avLst/>
          </a:prstGeom>
          <a:noFill/>
          <a:ln>
            <a:noFill/>
          </a:ln>
        </p:spPr>
      </p:pic>
      <p:pic>
        <p:nvPicPr>
          <p:cNvPr id="594" name="Google Shape;594;p40" title="ChatGPT Image 27 oct 2025, 15_50_54.png"/>
          <p:cNvPicPr preferRelativeResize="0"/>
          <p:nvPr/>
        </p:nvPicPr>
        <p:blipFill rotWithShape="1">
          <a:blip r:embed="rId7">
            <a:alphaModFix/>
          </a:blip>
          <a:srcRect b="27560" l="71809" r="7688" t="25093"/>
          <a:stretch/>
        </p:blipFill>
        <p:spPr>
          <a:xfrm rot="849656">
            <a:off x="17376600" y="7223493"/>
            <a:ext cx="333386" cy="513273"/>
          </a:xfrm>
          <a:prstGeom prst="rect">
            <a:avLst/>
          </a:prstGeom>
          <a:noFill/>
          <a:ln>
            <a:noFill/>
          </a:ln>
        </p:spPr>
      </p:pic>
      <p:pic>
        <p:nvPicPr>
          <p:cNvPr id="595" name="Google Shape;595;p40" title="ChatGPT Image 27 oct 2025, 17_21_44.png"/>
          <p:cNvPicPr preferRelativeResize="0"/>
          <p:nvPr/>
        </p:nvPicPr>
        <p:blipFill rotWithShape="1">
          <a:blip r:embed="rId8">
            <a:alphaModFix/>
          </a:blip>
          <a:srcRect b="0" l="27177" r="36186" t="7493"/>
          <a:stretch/>
        </p:blipFill>
        <p:spPr>
          <a:xfrm>
            <a:off x="716600" y="3084354"/>
            <a:ext cx="2821500" cy="5137200"/>
          </a:xfrm>
          <a:prstGeom prst="roundRect">
            <a:avLst>
              <a:gd fmla="val 16667" name="adj"/>
            </a:avLst>
          </a:prstGeom>
          <a:noFill/>
          <a:ln>
            <a:noFill/>
          </a:ln>
        </p:spPr>
      </p:pic>
      <p:pic>
        <p:nvPicPr>
          <p:cNvPr id="596" name="Google Shape;596;p40" title="ChatGPT Image 27 oct 2025, 15_35_54.png"/>
          <p:cNvPicPr preferRelativeResize="0"/>
          <p:nvPr/>
        </p:nvPicPr>
        <p:blipFill rotWithShape="1">
          <a:blip r:embed="rId6">
            <a:alphaModFix/>
          </a:blip>
          <a:srcRect b="30295" l="35996" r="33702" t="51592"/>
          <a:stretch/>
        </p:blipFill>
        <p:spPr>
          <a:xfrm flipH="1">
            <a:off x="1428450" y="4671429"/>
            <a:ext cx="1648550" cy="847949"/>
          </a:xfrm>
          <a:prstGeom prst="rect">
            <a:avLst/>
          </a:prstGeom>
          <a:noFill/>
          <a:ln>
            <a:noFill/>
          </a:ln>
        </p:spPr>
      </p:pic>
      <p:pic>
        <p:nvPicPr>
          <p:cNvPr id="597" name="Google Shape;597;p40" title="ChatGPT Image 27 oct 2025, 17_28_24.png"/>
          <p:cNvPicPr preferRelativeResize="0"/>
          <p:nvPr/>
        </p:nvPicPr>
        <p:blipFill rotWithShape="1">
          <a:blip r:embed="rId9">
            <a:alphaModFix/>
          </a:blip>
          <a:srcRect b="0" l="27460" r="28972" t="0"/>
          <a:stretch/>
        </p:blipFill>
        <p:spPr>
          <a:xfrm>
            <a:off x="4263025" y="3084379"/>
            <a:ext cx="2821500" cy="5148600"/>
          </a:xfrm>
          <a:prstGeom prst="roundRect">
            <a:avLst>
              <a:gd fmla="val 16667" name="adj"/>
            </a:avLst>
          </a:prstGeom>
          <a:noFill/>
          <a:ln>
            <a:noFill/>
          </a:ln>
        </p:spPr>
      </p:pic>
      <p:pic>
        <p:nvPicPr>
          <p:cNvPr id="598" name="Google Shape;598;p40" title="ChatGPT Image 27 oct 2025, 17_34_32.png"/>
          <p:cNvPicPr preferRelativeResize="0"/>
          <p:nvPr/>
        </p:nvPicPr>
        <p:blipFill rotWithShape="1">
          <a:blip r:embed="rId10">
            <a:alphaModFix/>
          </a:blip>
          <a:srcRect b="0" l="34970" r="26138" t="0"/>
          <a:stretch/>
        </p:blipFill>
        <p:spPr>
          <a:xfrm>
            <a:off x="11355875" y="3084379"/>
            <a:ext cx="2821500" cy="5148600"/>
          </a:xfrm>
          <a:prstGeom prst="roundRect">
            <a:avLst>
              <a:gd fmla="val 16667" name="adj"/>
            </a:avLst>
          </a:prstGeom>
          <a:noFill/>
          <a:ln>
            <a:noFill/>
          </a:ln>
        </p:spPr>
      </p:pic>
      <p:pic>
        <p:nvPicPr>
          <p:cNvPr id="599" name="Google Shape;599;p40"/>
          <p:cNvPicPr preferRelativeResize="0"/>
          <p:nvPr/>
        </p:nvPicPr>
        <p:blipFill rotWithShape="1">
          <a:blip r:embed="rId11">
            <a:alphaModFix/>
          </a:blip>
          <a:srcRect b="0" l="0" r="0" t="0"/>
          <a:stretch/>
        </p:blipFill>
        <p:spPr>
          <a:xfrm>
            <a:off x="2699750" y="2730875"/>
            <a:ext cx="688725" cy="668050"/>
          </a:xfrm>
          <a:prstGeom prst="rect">
            <a:avLst/>
          </a:prstGeom>
          <a:noFill/>
          <a:ln>
            <a:noFill/>
          </a:ln>
        </p:spPr>
      </p:pic>
      <p:pic>
        <p:nvPicPr>
          <p:cNvPr id="600" name="Google Shape;600;p40" title="ChatGPT Image 27 oct 2025, 15_35_54.png"/>
          <p:cNvPicPr preferRelativeResize="0"/>
          <p:nvPr/>
        </p:nvPicPr>
        <p:blipFill rotWithShape="1">
          <a:blip r:embed="rId6">
            <a:alphaModFix/>
          </a:blip>
          <a:srcRect b="30295" l="35996" r="33702" t="51592"/>
          <a:stretch/>
        </p:blipFill>
        <p:spPr>
          <a:xfrm flipH="1" rot="1415219">
            <a:off x="12002490" y="3890038"/>
            <a:ext cx="2044369" cy="957707"/>
          </a:xfrm>
          <a:prstGeom prst="rect">
            <a:avLst/>
          </a:prstGeom>
          <a:noFill/>
          <a:ln>
            <a:noFill/>
          </a:ln>
        </p:spPr>
      </p:pic>
      <p:sp>
        <p:nvSpPr>
          <p:cNvPr id="601" name="Google Shape;601;p40"/>
          <p:cNvSpPr/>
          <p:nvPr/>
        </p:nvSpPr>
        <p:spPr>
          <a:xfrm>
            <a:off x="8179200" y="6198125"/>
            <a:ext cx="139200" cy="143400"/>
          </a:xfrm>
          <a:prstGeom prst="rect">
            <a:avLst/>
          </a:prstGeom>
          <a:solidFill>
            <a:srgbClr val="F9F4E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41"/>
          <p:cNvSpPr/>
          <p:nvPr/>
        </p:nvSpPr>
        <p:spPr>
          <a:xfrm>
            <a:off x="440600" y="2668199"/>
            <a:ext cx="3373500" cy="5643000"/>
          </a:xfrm>
          <a:prstGeom prst="roundRect">
            <a:avLst>
              <a:gd fmla="val 16667" name="adj"/>
            </a:avLst>
          </a:prstGeom>
          <a:solidFill>
            <a:srgbClr val="97CDEE"/>
          </a:solidFill>
          <a:ln>
            <a:noFill/>
          </a:ln>
        </p:spPr>
        <p:txBody>
          <a:bodyPr anchorCtr="0" anchor="ctr" bIns="82150" lIns="82150" spcFirstLastPara="1" rIns="82150" wrap="square" tIns="82150">
            <a:noAutofit/>
          </a:bodyPr>
          <a:lstStyle/>
          <a:p>
            <a:pPr indent="0" lvl="0" marL="0" marR="0" rtl="0" algn="ctr">
              <a:lnSpc>
                <a:spcPct val="100000"/>
              </a:lnSpc>
              <a:spcBef>
                <a:spcPts val="0"/>
              </a:spcBef>
              <a:spcAft>
                <a:spcPts val="0"/>
              </a:spcAft>
              <a:buClr>
                <a:srgbClr val="000000"/>
              </a:buClr>
              <a:buSzPts val="1257"/>
              <a:buFont typeface="Arial"/>
              <a:buNone/>
            </a:pPr>
            <a:r>
              <a:t/>
            </a:r>
            <a:endParaRPr b="0" i="0" sz="1257" u="none" cap="none" strike="noStrike">
              <a:solidFill>
                <a:srgbClr val="000000"/>
              </a:solidFill>
              <a:latin typeface="Calibri"/>
              <a:ea typeface="Calibri"/>
              <a:cs typeface="Calibri"/>
              <a:sym typeface="Calibri"/>
            </a:endParaRPr>
          </a:p>
        </p:txBody>
      </p:sp>
      <p:sp>
        <p:nvSpPr>
          <p:cNvPr id="607" name="Google Shape;607;p41"/>
          <p:cNvSpPr/>
          <p:nvPr/>
        </p:nvSpPr>
        <p:spPr>
          <a:xfrm>
            <a:off x="3987025" y="2668199"/>
            <a:ext cx="3373500" cy="5643000"/>
          </a:xfrm>
          <a:prstGeom prst="roundRect">
            <a:avLst>
              <a:gd fmla="val 16667" name="adj"/>
            </a:avLst>
          </a:prstGeom>
          <a:solidFill>
            <a:srgbClr val="97CDEE"/>
          </a:solidFill>
          <a:ln>
            <a:noFill/>
          </a:ln>
        </p:spPr>
        <p:txBody>
          <a:bodyPr anchorCtr="0" anchor="ctr" bIns="82150" lIns="82150" spcFirstLastPara="1" rIns="82150" wrap="square" tIns="82150">
            <a:noAutofit/>
          </a:bodyPr>
          <a:lstStyle/>
          <a:p>
            <a:pPr indent="0" lvl="0" marL="0" marR="0" rtl="0" algn="ctr">
              <a:lnSpc>
                <a:spcPct val="100000"/>
              </a:lnSpc>
              <a:spcBef>
                <a:spcPts val="0"/>
              </a:spcBef>
              <a:spcAft>
                <a:spcPts val="0"/>
              </a:spcAft>
              <a:buClr>
                <a:srgbClr val="000000"/>
              </a:buClr>
              <a:buSzPts val="1257"/>
              <a:buFont typeface="Arial"/>
              <a:buNone/>
            </a:pPr>
            <a:r>
              <a:t/>
            </a:r>
            <a:endParaRPr b="0" i="0" sz="1257" u="none" cap="none" strike="noStrike">
              <a:solidFill>
                <a:srgbClr val="000000"/>
              </a:solidFill>
              <a:latin typeface="Calibri"/>
              <a:ea typeface="Calibri"/>
              <a:cs typeface="Calibri"/>
              <a:sym typeface="Calibri"/>
            </a:endParaRPr>
          </a:p>
        </p:txBody>
      </p:sp>
      <p:sp>
        <p:nvSpPr>
          <p:cNvPr id="608" name="Google Shape;608;p41"/>
          <p:cNvSpPr/>
          <p:nvPr/>
        </p:nvSpPr>
        <p:spPr>
          <a:xfrm>
            <a:off x="7533450" y="2718309"/>
            <a:ext cx="3373500" cy="5643000"/>
          </a:xfrm>
          <a:prstGeom prst="roundRect">
            <a:avLst>
              <a:gd fmla="val 16667" name="adj"/>
            </a:avLst>
          </a:prstGeom>
          <a:solidFill>
            <a:srgbClr val="97CDEE"/>
          </a:solidFill>
          <a:ln>
            <a:noFill/>
          </a:ln>
        </p:spPr>
        <p:txBody>
          <a:bodyPr anchorCtr="0" anchor="ctr" bIns="82150" lIns="82150" spcFirstLastPara="1" rIns="82150" wrap="square" tIns="82150">
            <a:noAutofit/>
          </a:bodyPr>
          <a:lstStyle/>
          <a:p>
            <a:pPr indent="0" lvl="0" marL="0" marR="0" rtl="0" algn="ctr">
              <a:lnSpc>
                <a:spcPct val="100000"/>
              </a:lnSpc>
              <a:spcBef>
                <a:spcPts val="0"/>
              </a:spcBef>
              <a:spcAft>
                <a:spcPts val="0"/>
              </a:spcAft>
              <a:buClr>
                <a:srgbClr val="000000"/>
              </a:buClr>
              <a:buSzPts val="1257"/>
              <a:buFont typeface="Arial"/>
              <a:buNone/>
            </a:pPr>
            <a:r>
              <a:t/>
            </a:r>
            <a:endParaRPr b="0" i="0" sz="1257" u="none" cap="none" strike="noStrike">
              <a:solidFill>
                <a:srgbClr val="000000"/>
              </a:solidFill>
              <a:latin typeface="Calibri"/>
              <a:ea typeface="Calibri"/>
              <a:cs typeface="Calibri"/>
              <a:sym typeface="Calibri"/>
            </a:endParaRPr>
          </a:p>
        </p:txBody>
      </p:sp>
      <p:sp>
        <p:nvSpPr>
          <p:cNvPr id="609" name="Google Shape;609;p41"/>
          <p:cNvSpPr/>
          <p:nvPr/>
        </p:nvSpPr>
        <p:spPr>
          <a:xfrm>
            <a:off x="11079874" y="2718309"/>
            <a:ext cx="3373500" cy="5643000"/>
          </a:xfrm>
          <a:prstGeom prst="roundRect">
            <a:avLst>
              <a:gd fmla="val 16667" name="adj"/>
            </a:avLst>
          </a:prstGeom>
          <a:solidFill>
            <a:srgbClr val="97CDEE"/>
          </a:solidFill>
          <a:ln>
            <a:noFill/>
          </a:ln>
        </p:spPr>
        <p:txBody>
          <a:bodyPr anchorCtr="0" anchor="ctr" bIns="82150" lIns="82150" spcFirstLastPara="1" rIns="82150" wrap="square" tIns="82150">
            <a:noAutofit/>
          </a:bodyPr>
          <a:lstStyle/>
          <a:p>
            <a:pPr indent="0" lvl="0" marL="0" marR="0" rtl="0" algn="ctr">
              <a:lnSpc>
                <a:spcPct val="100000"/>
              </a:lnSpc>
              <a:spcBef>
                <a:spcPts val="0"/>
              </a:spcBef>
              <a:spcAft>
                <a:spcPts val="0"/>
              </a:spcAft>
              <a:buClr>
                <a:srgbClr val="000000"/>
              </a:buClr>
              <a:buSzPts val="1257"/>
              <a:buFont typeface="Arial"/>
              <a:buNone/>
            </a:pPr>
            <a:r>
              <a:t/>
            </a:r>
            <a:endParaRPr b="0" i="0" sz="1257" u="none" cap="none" strike="noStrike">
              <a:solidFill>
                <a:srgbClr val="000000"/>
              </a:solidFill>
              <a:latin typeface="Calibri"/>
              <a:ea typeface="Calibri"/>
              <a:cs typeface="Calibri"/>
              <a:sym typeface="Calibri"/>
            </a:endParaRPr>
          </a:p>
        </p:txBody>
      </p:sp>
      <p:sp>
        <p:nvSpPr>
          <p:cNvPr id="610" name="Google Shape;610;p41"/>
          <p:cNvSpPr/>
          <p:nvPr/>
        </p:nvSpPr>
        <p:spPr>
          <a:xfrm>
            <a:off x="14626299" y="2668199"/>
            <a:ext cx="3373500" cy="5643000"/>
          </a:xfrm>
          <a:prstGeom prst="roundRect">
            <a:avLst>
              <a:gd fmla="val 16667" name="adj"/>
            </a:avLst>
          </a:prstGeom>
          <a:solidFill>
            <a:srgbClr val="97CDEE"/>
          </a:solidFill>
          <a:ln>
            <a:noFill/>
          </a:ln>
        </p:spPr>
        <p:txBody>
          <a:bodyPr anchorCtr="0" anchor="ctr" bIns="82150" lIns="82150" spcFirstLastPara="1" rIns="82150" wrap="square" tIns="82150">
            <a:noAutofit/>
          </a:bodyPr>
          <a:lstStyle/>
          <a:p>
            <a:pPr indent="0" lvl="0" marL="0" marR="0" rtl="0" algn="ctr">
              <a:lnSpc>
                <a:spcPct val="100000"/>
              </a:lnSpc>
              <a:spcBef>
                <a:spcPts val="0"/>
              </a:spcBef>
              <a:spcAft>
                <a:spcPts val="0"/>
              </a:spcAft>
              <a:buClr>
                <a:srgbClr val="000000"/>
              </a:buClr>
              <a:buSzPts val="1257"/>
              <a:buFont typeface="Arial"/>
              <a:buNone/>
            </a:pPr>
            <a:r>
              <a:t/>
            </a:r>
            <a:endParaRPr b="0" i="0" sz="1257" u="none" cap="none" strike="noStrike">
              <a:solidFill>
                <a:srgbClr val="000000"/>
              </a:solidFill>
              <a:latin typeface="Calibri"/>
              <a:ea typeface="Calibri"/>
              <a:cs typeface="Calibri"/>
              <a:sym typeface="Calibri"/>
            </a:endParaRPr>
          </a:p>
        </p:txBody>
      </p:sp>
      <p:sp>
        <p:nvSpPr>
          <p:cNvPr id="611" name="Google Shape;611;p41"/>
          <p:cNvSpPr/>
          <p:nvPr/>
        </p:nvSpPr>
        <p:spPr>
          <a:xfrm>
            <a:off x="7809450" y="2942041"/>
            <a:ext cx="2821500" cy="5137200"/>
          </a:xfrm>
          <a:prstGeom prst="roundRect">
            <a:avLst>
              <a:gd fmla="val 16667" name="adj"/>
            </a:avLst>
          </a:prstGeom>
          <a:solidFill>
            <a:srgbClr val="FDFDFD"/>
          </a:solidFill>
          <a:ln>
            <a:noFill/>
          </a:ln>
        </p:spPr>
        <p:txBody>
          <a:bodyPr anchorCtr="0" anchor="ctr" bIns="82150" lIns="82150" spcFirstLastPara="1" rIns="82150" wrap="square" tIns="82150">
            <a:noAutofit/>
          </a:bodyPr>
          <a:lstStyle/>
          <a:p>
            <a:pPr indent="0" lvl="0" marL="0" marR="0" rtl="0" algn="ctr">
              <a:lnSpc>
                <a:spcPct val="100000"/>
              </a:lnSpc>
              <a:spcBef>
                <a:spcPts val="0"/>
              </a:spcBef>
              <a:spcAft>
                <a:spcPts val="0"/>
              </a:spcAft>
              <a:buClr>
                <a:srgbClr val="000000"/>
              </a:buClr>
              <a:buSzPts val="1257"/>
              <a:buFont typeface="Arial"/>
              <a:buNone/>
            </a:pPr>
            <a:r>
              <a:t/>
            </a:r>
            <a:endParaRPr b="0" i="0" sz="1257" u="none" cap="none" strike="noStrike">
              <a:solidFill>
                <a:srgbClr val="000000"/>
              </a:solidFill>
              <a:latin typeface="Calibri"/>
              <a:ea typeface="Calibri"/>
              <a:cs typeface="Calibri"/>
              <a:sym typeface="Calibri"/>
            </a:endParaRPr>
          </a:p>
        </p:txBody>
      </p:sp>
      <p:sp>
        <p:nvSpPr>
          <p:cNvPr id="612" name="Google Shape;612;p41"/>
          <p:cNvSpPr/>
          <p:nvPr/>
        </p:nvSpPr>
        <p:spPr>
          <a:xfrm>
            <a:off x="4263025" y="2946156"/>
            <a:ext cx="2821500" cy="5137200"/>
          </a:xfrm>
          <a:prstGeom prst="roundRect">
            <a:avLst>
              <a:gd fmla="val 16667" name="adj"/>
            </a:avLst>
          </a:prstGeom>
          <a:solidFill>
            <a:srgbClr val="FDFDFD"/>
          </a:solidFill>
          <a:ln>
            <a:noFill/>
          </a:ln>
        </p:spPr>
        <p:txBody>
          <a:bodyPr anchorCtr="0" anchor="ctr" bIns="82150" lIns="82150" spcFirstLastPara="1" rIns="82150" wrap="square" tIns="82150">
            <a:noAutofit/>
          </a:bodyPr>
          <a:lstStyle/>
          <a:p>
            <a:pPr indent="0" lvl="0" marL="0" marR="0" rtl="0" algn="ctr">
              <a:lnSpc>
                <a:spcPct val="100000"/>
              </a:lnSpc>
              <a:spcBef>
                <a:spcPts val="0"/>
              </a:spcBef>
              <a:spcAft>
                <a:spcPts val="0"/>
              </a:spcAft>
              <a:buClr>
                <a:srgbClr val="000000"/>
              </a:buClr>
              <a:buSzPts val="1257"/>
              <a:buFont typeface="Arial"/>
              <a:buNone/>
            </a:pPr>
            <a:r>
              <a:t/>
            </a:r>
            <a:endParaRPr b="0" i="0" sz="1257" u="none" cap="none" strike="noStrike">
              <a:solidFill>
                <a:srgbClr val="000000"/>
              </a:solidFill>
              <a:latin typeface="Calibri"/>
              <a:ea typeface="Calibri"/>
              <a:cs typeface="Calibri"/>
              <a:sym typeface="Calibri"/>
            </a:endParaRPr>
          </a:p>
        </p:txBody>
      </p:sp>
      <p:sp>
        <p:nvSpPr>
          <p:cNvPr id="613" name="Google Shape;613;p41"/>
          <p:cNvSpPr/>
          <p:nvPr/>
        </p:nvSpPr>
        <p:spPr>
          <a:xfrm>
            <a:off x="7809450" y="2946156"/>
            <a:ext cx="2821500" cy="5137200"/>
          </a:xfrm>
          <a:prstGeom prst="roundRect">
            <a:avLst>
              <a:gd fmla="val 16667" name="adj"/>
            </a:avLst>
          </a:prstGeom>
          <a:solidFill>
            <a:srgbClr val="FDFDFD"/>
          </a:solidFill>
          <a:ln>
            <a:noFill/>
          </a:ln>
        </p:spPr>
        <p:txBody>
          <a:bodyPr anchorCtr="0" anchor="ctr" bIns="82150" lIns="82150" spcFirstLastPara="1" rIns="82150" wrap="square" tIns="82150">
            <a:noAutofit/>
          </a:bodyPr>
          <a:lstStyle/>
          <a:p>
            <a:pPr indent="0" lvl="0" marL="0" marR="0" rtl="0" algn="ctr">
              <a:lnSpc>
                <a:spcPct val="100000"/>
              </a:lnSpc>
              <a:spcBef>
                <a:spcPts val="0"/>
              </a:spcBef>
              <a:spcAft>
                <a:spcPts val="0"/>
              </a:spcAft>
              <a:buClr>
                <a:srgbClr val="000000"/>
              </a:buClr>
              <a:buSzPts val="1257"/>
              <a:buFont typeface="Arial"/>
              <a:buNone/>
            </a:pPr>
            <a:r>
              <a:t/>
            </a:r>
            <a:endParaRPr b="0" i="0" sz="1257" u="none" cap="none" strike="noStrike">
              <a:solidFill>
                <a:srgbClr val="000000"/>
              </a:solidFill>
              <a:latin typeface="Calibri"/>
              <a:ea typeface="Calibri"/>
              <a:cs typeface="Calibri"/>
              <a:sym typeface="Calibri"/>
            </a:endParaRPr>
          </a:p>
        </p:txBody>
      </p:sp>
      <p:sp>
        <p:nvSpPr>
          <p:cNvPr id="614" name="Google Shape;614;p41"/>
          <p:cNvSpPr/>
          <p:nvPr/>
        </p:nvSpPr>
        <p:spPr>
          <a:xfrm>
            <a:off x="11355875" y="2946156"/>
            <a:ext cx="2821500" cy="5137200"/>
          </a:xfrm>
          <a:prstGeom prst="roundRect">
            <a:avLst>
              <a:gd fmla="val 16667" name="adj"/>
            </a:avLst>
          </a:prstGeom>
          <a:solidFill>
            <a:srgbClr val="FDFDFD"/>
          </a:solidFill>
          <a:ln>
            <a:noFill/>
          </a:ln>
        </p:spPr>
        <p:txBody>
          <a:bodyPr anchorCtr="0" anchor="ctr" bIns="82150" lIns="82150" spcFirstLastPara="1" rIns="82150" wrap="square" tIns="82150">
            <a:noAutofit/>
          </a:bodyPr>
          <a:lstStyle/>
          <a:p>
            <a:pPr indent="0" lvl="0" marL="0" marR="0" rtl="0" algn="ctr">
              <a:lnSpc>
                <a:spcPct val="100000"/>
              </a:lnSpc>
              <a:spcBef>
                <a:spcPts val="0"/>
              </a:spcBef>
              <a:spcAft>
                <a:spcPts val="0"/>
              </a:spcAft>
              <a:buClr>
                <a:srgbClr val="000000"/>
              </a:buClr>
              <a:buSzPts val="1257"/>
              <a:buFont typeface="Arial"/>
              <a:buNone/>
            </a:pPr>
            <a:r>
              <a:t/>
            </a:r>
            <a:endParaRPr b="0" i="0" sz="1257" u="none" cap="none" strike="noStrike">
              <a:solidFill>
                <a:srgbClr val="000000"/>
              </a:solidFill>
              <a:latin typeface="Calibri"/>
              <a:ea typeface="Calibri"/>
              <a:cs typeface="Calibri"/>
              <a:sym typeface="Calibri"/>
            </a:endParaRPr>
          </a:p>
        </p:txBody>
      </p:sp>
      <p:sp>
        <p:nvSpPr>
          <p:cNvPr id="615" name="Google Shape;615;p41"/>
          <p:cNvSpPr/>
          <p:nvPr/>
        </p:nvSpPr>
        <p:spPr>
          <a:xfrm>
            <a:off x="14902300" y="2946156"/>
            <a:ext cx="2821500" cy="5137200"/>
          </a:xfrm>
          <a:prstGeom prst="roundRect">
            <a:avLst>
              <a:gd fmla="val 16667" name="adj"/>
            </a:avLst>
          </a:prstGeom>
          <a:solidFill>
            <a:srgbClr val="FDFDFD"/>
          </a:solidFill>
          <a:ln>
            <a:noFill/>
          </a:ln>
        </p:spPr>
        <p:txBody>
          <a:bodyPr anchorCtr="0" anchor="ctr" bIns="82150" lIns="82150" spcFirstLastPara="1" rIns="82150" wrap="square" tIns="82150">
            <a:noAutofit/>
          </a:bodyPr>
          <a:lstStyle/>
          <a:p>
            <a:pPr indent="0" lvl="0" marL="0" marR="0" rtl="0" algn="ctr">
              <a:lnSpc>
                <a:spcPct val="100000"/>
              </a:lnSpc>
              <a:spcBef>
                <a:spcPts val="0"/>
              </a:spcBef>
              <a:spcAft>
                <a:spcPts val="0"/>
              </a:spcAft>
              <a:buClr>
                <a:srgbClr val="000000"/>
              </a:buClr>
              <a:buSzPts val="1257"/>
              <a:buFont typeface="Arial"/>
              <a:buNone/>
            </a:pPr>
            <a:r>
              <a:t/>
            </a:r>
            <a:endParaRPr b="0" i="0" sz="1257" u="none" cap="none" strike="noStrike">
              <a:solidFill>
                <a:srgbClr val="000000"/>
              </a:solidFill>
              <a:latin typeface="Calibri"/>
              <a:ea typeface="Calibri"/>
              <a:cs typeface="Calibri"/>
              <a:sym typeface="Calibri"/>
            </a:endParaRPr>
          </a:p>
        </p:txBody>
      </p:sp>
      <p:pic>
        <p:nvPicPr>
          <p:cNvPr id="616" name="Google Shape;616;p41" title="ChatGPT Image 27 oct 2025, 17_09_16.png"/>
          <p:cNvPicPr preferRelativeResize="0"/>
          <p:nvPr/>
        </p:nvPicPr>
        <p:blipFill rotWithShape="1">
          <a:blip r:embed="rId3">
            <a:alphaModFix/>
          </a:blip>
          <a:srcRect b="0" l="845" r="12880" t="0"/>
          <a:stretch/>
        </p:blipFill>
        <p:spPr>
          <a:xfrm>
            <a:off x="716600" y="2951781"/>
            <a:ext cx="2821500" cy="5137200"/>
          </a:xfrm>
          <a:prstGeom prst="roundRect">
            <a:avLst>
              <a:gd fmla="val 16667" name="adj"/>
            </a:avLst>
          </a:prstGeom>
          <a:noFill/>
          <a:ln>
            <a:noFill/>
          </a:ln>
        </p:spPr>
      </p:pic>
      <p:sp>
        <p:nvSpPr>
          <p:cNvPr id="617" name="Google Shape;617;p41"/>
          <p:cNvSpPr/>
          <p:nvPr/>
        </p:nvSpPr>
        <p:spPr>
          <a:xfrm>
            <a:off x="4636650" y="6059906"/>
            <a:ext cx="123600" cy="143400"/>
          </a:xfrm>
          <a:prstGeom prst="rect">
            <a:avLst/>
          </a:prstGeom>
          <a:solidFill>
            <a:srgbClr val="F9F4E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618" name="Google Shape;618;p41" title="ChatGPT Image 27 oct 2025, 17_14_44.png"/>
          <p:cNvPicPr preferRelativeResize="0"/>
          <p:nvPr/>
        </p:nvPicPr>
        <p:blipFill rotWithShape="1">
          <a:blip r:embed="rId4">
            <a:alphaModFix/>
          </a:blip>
          <a:srcRect b="0" l="33694" r="27325" t="0"/>
          <a:stretch/>
        </p:blipFill>
        <p:spPr>
          <a:xfrm>
            <a:off x="14902300" y="2946144"/>
            <a:ext cx="2884200" cy="5137200"/>
          </a:xfrm>
          <a:prstGeom prst="roundRect">
            <a:avLst>
              <a:gd fmla="val 16667" name="adj"/>
            </a:avLst>
          </a:prstGeom>
          <a:noFill/>
          <a:ln>
            <a:noFill/>
          </a:ln>
        </p:spPr>
      </p:pic>
      <p:pic>
        <p:nvPicPr>
          <p:cNvPr id="619" name="Google Shape;619;p41" title="ChatGPT Image 27 oct 2025, 15_39_19.png"/>
          <p:cNvPicPr preferRelativeResize="0"/>
          <p:nvPr/>
        </p:nvPicPr>
        <p:blipFill rotWithShape="1">
          <a:blip r:embed="rId5">
            <a:alphaModFix/>
          </a:blip>
          <a:srcRect b="55793" l="50787" r="0" t="0"/>
          <a:stretch/>
        </p:blipFill>
        <p:spPr>
          <a:xfrm>
            <a:off x="15407500" y="5970444"/>
            <a:ext cx="636349" cy="571599"/>
          </a:xfrm>
          <a:prstGeom prst="rect">
            <a:avLst/>
          </a:prstGeom>
          <a:noFill/>
          <a:ln>
            <a:noFill/>
          </a:ln>
        </p:spPr>
      </p:pic>
      <p:pic>
        <p:nvPicPr>
          <p:cNvPr id="620" name="Google Shape;620;p41" title="ChatGPT Image 27 oct 2025, 15_35_54.png"/>
          <p:cNvPicPr preferRelativeResize="0"/>
          <p:nvPr/>
        </p:nvPicPr>
        <p:blipFill rotWithShape="1">
          <a:blip r:embed="rId6">
            <a:alphaModFix/>
          </a:blip>
          <a:srcRect b="0" l="41916" r="42521" t="70551"/>
          <a:stretch/>
        </p:blipFill>
        <p:spPr>
          <a:xfrm rot="820102">
            <a:off x="17104654" y="6726929"/>
            <a:ext cx="408665" cy="773282"/>
          </a:xfrm>
          <a:prstGeom prst="rect">
            <a:avLst/>
          </a:prstGeom>
          <a:noFill/>
          <a:ln>
            <a:noFill/>
          </a:ln>
        </p:spPr>
      </p:pic>
      <p:pic>
        <p:nvPicPr>
          <p:cNvPr id="621" name="Google Shape;621;p41" title="ChatGPT Image 27 oct 2025, 15_50_54.png"/>
          <p:cNvPicPr preferRelativeResize="0"/>
          <p:nvPr/>
        </p:nvPicPr>
        <p:blipFill rotWithShape="1">
          <a:blip r:embed="rId7">
            <a:alphaModFix/>
          </a:blip>
          <a:srcRect b="27560" l="71809" r="7688" t="25093"/>
          <a:stretch/>
        </p:blipFill>
        <p:spPr>
          <a:xfrm rot="849656">
            <a:off x="17376600" y="7089047"/>
            <a:ext cx="333386" cy="513273"/>
          </a:xfrm>
          <a:prstGeom prst="rect">
            <a:avLst/>
          </a:prstGeom>
          <a:noFill/>
          <a:ln>
            <a:noFill/>
          </a:ln>
        </p:spPr>
      </p:pic>
      <p:sp>
        <p:nvSpPr>
          <p:cNvPr id="622" name="Google Shape;622;p41"/>
          <p:cNvSpPr txBox="1"/>
          <p:nvPr/>
        </p:nvSpPr>
        <p:spPr>
          <a:xfrm>
            <a:off x="1589000" y="8724394"/>
            <a:ext cx="10767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40000"/>
              </a:lnSpc>
              <a:spcBef>
                <a:spcPts val="0"/>
              </a:spcBef>
              <a:spcAft>
                <a:spcPts val="0"/>
              </a:spcAft>
              <a:buClr>
                <a:srgbClr val="000000"/>
              </a:buClr>
              <a:buSzPts val="6000"/>
              <a:buFont typeface="Arial"/>
              <a:buNone/>
            </a:pPr>
            <a:r>
              <a:rPr b="1" i="0" lang="en-US" sz="6000" u="none" cap="none" strike="noStrike">
                <a:solidFill>
                  <a:srgbClr val="F49E5C"/>
                </a:solidFill>
                <a:latin typeface="Open Sans"/>
                <a:ea typeface="Open Sans"/>
                <a:cs typeface="Open Sans"/>
                <a:sym typeface="Open Sans"/>
              </a:rPr>
              <a:t>1</a:t>
            </a:r>
            <a:endParaRPr b="1" i="0" sz="6000" u="none" cap="none" strike="noStrike">
              <a:solidFill>
                <a:srgbClr val="F49E5C"/>
              </a:solidFill>
              <a:latin typeface="Open Sans"/>
              <a:ea typeface="Open Sans"/>
              <a:cs typeface="Open Sans"/>
              <a:sym typeface="Open Sans"/>
            </a:endParaRPr>
          </a:p>
        </p:txBody>
      </p:sp>
      <p:sp>
        <p:nvSpPr>
          <p:cNvPr id="623" name="Google Shape;623;p41"/>
          <p:cNvSpPr txBox="1"/>
          <p:nvPr/>
        </p:nvSpPr>
        <p:spPr>
          <a:xfrm>
            <a:off x="5135425" y="8724394"/>
            <a:ext cx="10767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40000"/>
              </a:lnSpc>
              <a:spcBef>
                <a:spcPts val="0"/>
              </a:spcBef>
              <a:spcAft>
                <a:spcPts val="0"/>
              </a:spcAft>
              <a:buClr>
                <a:srgbClr val="000000"/>
              </a:buClr>
              <a:buSzPts val="6000"/>
              <a:buFont typeface="Arial"/>
              <a:buNone/>
            </a:pPr>
            <a:r>
              <a:rPr b="1" i="0" lang="en-US" sz="6000" u="none" cap="none" strike="noStrike">
                <a:solidFill>
                  <a:srgbClr val="F49E5C"/>
                </a:solidFill>
                <a:latin typeface="Open Sans"/>
                <a:ea typeface="Open Sans"/>
                <a:cs typeface="Open Sans"/>
                <a:sym typeface="Open Sans"/>
              </a:rPr>
              <a:t>2</a:t>
            </a:r>
            <a:endParaRPr b="1" i="0" sz="6000" u="none" cap="none" strike="noStrike">
              <a:solidFill>
                <a:srgbClr val="F49E5C"/>
              </a:solidFill>
              <a:latin typeface="Open Sans"/>
              <a:ea typeface="Open Sans"/>
              <a:cs typeface="Open Sans"/>
              <a:sym typeface="Open Sans"/>
            </a:endParaRPr>
          </a:p>
        </p:txBody>
      </p:sp>
      <p:sp>
        <p:nvSpPr>
          <p:cNvPr id="624" name="Google Shape;624;p41"/>
          <p:cNvSpPr txBox="1"/>
          <p:nvPr/>
        </p:nvSpPr>
        <p:spPr>
          <a:xfrm>
            <a:off x="8605650" y="8724394"/>
            <a:ext cx="10767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40000"/>
              </a:lnSpc>
              <a:spcBef>
                <a:spcPts val="0"/>
              </a:spcBef>
              <a:spcAft>
                <a:spcPts val="0"/>
              </a:spcAft>
              <a:buClr>
                <a:srgbClr val="000000"/>
              </a:buClr>
              <a:buSzPts val="6000"/>
              <a:buFont typeface="Arial"/>
              <a:buNone/>
            </a:pPr>
            <a:r>
              <a:rPr b="1" i="0" lang="en-US" sz="6000" u="none" cap="none" strike="noStrike">
                <a:solidFill>
                  <a:srgbClr val="F49E5C"/>
                </a:solidFill>
                <a:latin typeface="Open Sans"/>
                <a:ea typeface="Open Sans"/>
                <a:cs typeface="Open Sans"/>
                <a:sym typeface="Open Sans"/>
              </a:rPr>
              <a:t>3</a:t>
            </a:r>
            <a:endParaRPr b="1" i="0" sz="6000" u="none" cap="none" strike="noStrike">
              <a:solidFill>
                <a:srgbClr val="F49E5C"/>
              </a:solidFill>
              <a:latin typeface="Open Sans"/>
              <a:ea typeface="Open Sans"/>
              <a:cs typeface="Open Sans"/>
              <a:sym typeface="Open Sans"/>
            </a:endParaRPr>
          </a:p>
        </p:txBody>
      </p:sp>
      <p:sp>
        <p:nvSpPr>
          <p:cNvPr id="625" name="Google Shape;625;p41"/>
          <p:cNvSpPr txBox="1"/>
          <p:nvPr/>
        </p:nvSpPr>
        <p:spPr>
          <a:xfrm>
            <a:off x="12228275" y="8724394"/>
            <a:ext cx="10767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40000"/>
              </a:lnSpc>
              <a:spcBef>
                <a:spcPts val="0"/>
              </a:spcBef>
              <a:spcAft>
                <a:spcPts val="0"/>
              </a:spcAft>
              <a:buClr>
                <a:srgbClr val="000000"/>
              </a:buClr>
              <a:buSzPts val="6000"/>
              <a:buFont typeface="Arial"/>
              <a:buNone/>
            </a:pPr>
            <a:r>
              <a:rPr b="1" i="0" lang="en-US" sz="6000" u="none" cap="none" strike="noStrike">
                <a:solidFill>
                  <a:srgbClr val="F49E5C"/>
                </a:solidFill>
                <a:latin typeface="Open Sans"/>
                <a:ea typeface="Open Sans"/>
                <a:cs typeface="Open Sans"/>
                <a:sym typeface="Open Sans"/>
              </a:rPr>
              <a:t>4</a:t>
            </a:r>
            <a:endParaRPr b="1" i="0" sz="6000" u="none" cap="none" strike="noStrike">
              <a:solidFill>
                <a:srgbClr val="F49E5C"/>
              </a:solidFill>
              <a:latin typeface="Open Sans"/>
              <a:ea typeface="Open Sans"/>
              <a:cs typeface="Open Sans"/>
              <a:sym typeface="Open Sans"/>
            </a:endParaRPr>
          </a:p>
        </p:txBody>
      </p:sp>
      <p:sp>
        <p:nvSpPr>
          <p:cNvPr id="626" name="Google Shape;626;p41"/>
          <p:cNvSpPr txBox="1"/>
          <p:nvPr/>
        </p:nvSpPr>
        <p:spPr>
          <a:xfrm>
            <a:off x="15774700" y="8724394"/>
            <a:ext cx="10767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40000"/>
              </a:lnSpc>
              <a:spcBef>
                <a:spcPts val="0"/>
              </a:spcBef>
              <a:spcAft>
                <a:spcPts val="0"/>
              </a:spcAft>
              <a:buClr>
                <a:srgbClr val="000000"/>
              </a:buClr>
              <a:buSzPts val="6000"/>
              <a:buFont typeface="Arial"/>
              <a:buNone/>
            </a:pPr>
            <a:r>
              <a:rPr b="1" i="0" lang="en-US" sz="6000" u="none" cap="none" strike="noStrike">
                <a:solidFill>
                  <a:srgbClr val="F49E5C"/>
                </a:solidFill>
                <a:latin typeface="Open Sans"/>
                <a:ea typeface="Open Sans"/>
                <a:cs typeface="Open Sans"/>
                <a:sym typeface="Open Sans"/>
              </a:rPr>
              <a:t>5</a:t>
            </a:r>
            <a:endParaRPr b="1" i="0" sz="6000" u="none" cap="none" strike="noStrike">
              <a:solidFill>
                <a:srgbClr val="F49E5C"/>
              </a:solidFill>
              <a:latin typeface="Open Sans"/>
              <a:ea typeface="Open Sans"/>
              <a:cs typeface="Open Sans"/>
              <a:sym typeface="Open Sans"/>
            </a:endParaRPr>
          </a:p>
        </p:txBody>
      </p:sp>
      <p:pic>
        <p:nvPicPr>
          <p:cNvPr id="627" name="Google Shape;627;p41" title="ChatGPT Image 27 oct 2025, 17_21_44.png"/>
          <p:cNvPicPr preferRelativeResize="0"/>
          <p:nvPr/>
        </p:nvPicPr>
        <p:blipFill rotWithShape="1">
          <a:blip r:embed="rId8">
            <a:alphaModFix/>
          </a:blip>
          <a:srcRect b="0" l="27177" r="36186" t="7493"/>
          <a:stretch/>
        </p:blipFill>
        <p:spPr>
          <a:xfrm>
            <a:off x="7808325" y="2940894"/>
            <a:ext cx="2829000" cy="5137200"/>
          </a:xfrm>
          <a:prstGeom prst="roundRect">
            <a:avLst>
              <a:gd fmla="val 16667" name="adj"/>
            </a:avLst>
          </a:prstGeom>
          <a:noFill/>
          <a:ln>
            <a:noFill/>
          </a:ln>
        </p:spPr>
      </p:pic>
      <p:pic>
        <p:nvPicPr>
          <p:cNvPr id="628" name="Google Shape;628;p41" title="ChatGPT Image 27 oct 2025, 15_35_54.png"/>
          <p:cNvPicPr preferRelativeResize="0"/>
          <p:nvPr/>
        </p:nvPicPr>
        <p:blipFill rotWithShape="1">
          <a:blip r:embed="rId6">
            <a:alphaModFix/>
          </a:blip>
          <a:srcRect b="30295" l="35996" r="33702" t="51592"/>
          <a:stretch/>
        </p:blipFill>
        <p:spPr>
          <a:xfrm flipH="1">
            <a:off x="8521300" y="4529103"/>
            <a:ext cx="1648550" cy="847949"/>
          </a:xfrm>
          <a:prstGeom prst="rect">
            <a:avLst/>
          </a:prstGeom>
          <a:noFill/>
          <a:ln>
            <a:noFill/>
          </a:ln>
        </p:spPr>
      </p:pic>
      <p:pic>
        <p:nvPicPr>
          <p:cNvPr id="629" name="Google Shape;629;p41" title="ChatGPT Image 27 oct 2025, 17_28_24.png"/>
          <p:cNvPicPr preferRelativeResize="0"/>
          <p:nvPr/>
        </p:nvPicPr>
        <p:blipFill rotWithShape="1">
          <a:blip r:embed="rId9">
            <a:alphaModFix/>
          </a:blip>
          <a:srcRect b="0" l="27460" r="28972" t="0"/>
          <a:stretch/>
        </p:blipFill>
        <p:spPr>
          <a:xfrm>
            <a:off x="4263025" y="2940444"/>
            <a:ext cx="2821500" cy="5148600"/>
          </a:xfrm>
          <a:prstGeom prst="roundRect">
            <a:avLst>
              <a:gd fmla="val 16667" name="adj"/>
            </a:avLst>
          </a:prstGeom>
          <a:noFill/>
          <a:ln>
            <a:noFill/>
          </a:ln>
        </p:spPr>
      </p:pic>
      <p:pic>
        <p:nvPicPr>
          <p:cNvPr id="630" name="Google Shape;630;p41" title="ChatGPT Image 27 oct 2025, 17_34_32.png"/>
          <p:cNvPicPr preferRelativeResize="0"/>
          <p:nvPr/>
        </p:nvPicPr>
        <p:blipFill rotWithShape="1">
          <a:blip r:embed="rId10">
            <a:alphaModFix/>
          </a:blip>
          <a:srcRect b="0" l="34970" r="26138" t="0"/>
          <a:stretch/>
        </p:blipFill>
        <p:spPr>
          <a:xfrm>
            <a:off x="11355875" y="2946169"/>
            <a:ext cx="2821500" cy="5148600"/>
          </a:xfrm>
          <a:prstGeom prst="roundRect">
            <a:avLst>
              <a:gd fmla="val 16667" name="adj"/>
            </a:avLst>
          </a:prstGeom>
          <a:noFill/>
          <a:ln>
            <a:noFill/>
          </a:ln>
        </p:spPr>
      </p:pic>
      <p:pic>
        <p:nvPicPr>
          <p:cNvPr id="631" name="Google Shape;631;p41"/>
          <p:cNvPicPr preferRelativeResize="0"/>
          <p:nvPr/>
        </p:nvPicPr>
        <p:blipFill rotWithShape="1">
          <a:blip r:embed="rId11">
            <a:alphaModFix/>
          </a:blip>
          <a:srcRect b="0" l="0" r="0" t="0"/>
          <a:stretch/>
        </p:blipFill>
        <p:spPr>
          <a:xfrm>
            <a:off x="9792600" y="3144603"/>
            <a:ext cx="688725" cy="668050"/>
          </a:xfrm>
          <a:prstGeom prst="rect">
            <a:avLst/>
          </a:prstGeom>
          <a:noFill/>
          <a:ln>
            <a:noFill/>
          </a:ln>
        </p:spPr>
      </p:pic>
      <p:pic>
        <p:nvPicPr>
          <p:cNvPr id="632" name="Google Shape;632;p41" title="ChatGPT Image 27 oct 2025, 15_35_54.png"/>
          <p:cNvPicPr preferRelativeResize="0"/>
          <p:nvPr/>
        </p:nvPicPr>
        <p:blipFill rotWithShape="1">
          <a:blip r:embed="rId6">
            <a:alphaModFix/>
          </a:blip>
          <a:srcRect b="30295" l="35996" r="33702" t="51592"/>
          <a:stretch/>
        </p:blipFill>
        <p:spPr>
          <a:xfrm flipH="1" rot="1415219">
            <a:off x="12002490" y="3751828"/>
            <a:ext cx="2044369" cy="957707"/>
          </a:xfrm>
          <a:prstGeom prst="rect">
            <a:avLst/>
          </a:prstGeom>
          <a:noFill/>
          <a:ln>
            <a:noFill/>
          </a:ln>
        </p:spPr>
      </p:pic>
      <p:sp>
        <p:nvSpPr>
          <p:cNvPr id="633" name="Google Shape;633;p41"/>
          <p:cNvSpPr txBox="1"/>
          <p:nvPr/>
        </p:nvSpPr>
        <p:spPr>
          <a:xfrm>
            <a:off x="440600" y="2176054"/>
            <a:ext cx="32571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1" i="0" lang="en-US" sz="2000" u="none" cap="none" strike="noStrike">
                <a:solidFill>
                  <a:srgbClr val="50535B"/>
                </a:solidFill>
                <a:latin typeface="Open Sans"/>
                <a:ea typeface="Open Sans"/>
                <a:cs typeface="Open Sans"/>
                <a:sym typeface="Open Sans"/>
              </a:rPr>
              <a:t>RESPUESTA:</a:t>
            </a:r>
            <a:endParaRPr b="1" i="1" sz="2000" u="none" cap="none" strike="noStrike">
              <a:solidFill>
                <a:srgbClr val="50535B"/>
              </a:solidFill>
              <a:latin typeface="Open Sans"/>
              <a:ea typeface="Open Sans"/>
              <a:cs typeface="Open Sans"/>
              <a:sym typeface="Open Sans"/>
            </a:endParaRPr>
          </a:p>
        </p:txBody>
      </p:sp>
      <p:sp>
        <p:nvSpPr>
          <p:cNvPr id="634" name="Google Shape;634;p41"/>
          <p:cNvSpPr txBox="1"/>
          <p:nvPr/>
        </p:nvSpPr>
        <p:spPr>
          <a:xfrm>
            <a:off x="76200" y="20040"/>
            <a:ext cx="18288000" cy="18225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2. LA RUTINA SOLAR</a:t>
            </a:r>
            <a:endParaRPr b="1" i="0" sz="2800" u="none" cap="none" strike="noStrike">
              <a:solidFill>
                <a:srgbClr val="F49E5C"/>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Indicar el orden correcto de las acciones necesarias para protegerse del sol antes y durante una actividad al aire libre.</a:t>
            </a:r>
            <a:endParaRPr b="0" i="0" sz="2800" u="none" cap="none" strike="noStrike">
              <a:solidFill>
                <a:srgbClr val="000000"/>
              </a:solidFill>
              <a:latin typeface="Arial"/>
              <a:ea typeface="Arial"/>
              <a:cs typeface="Arial"/>
              <a:sym typeface="Arial"/>
            </a:endParaRPr>
          </a:p>
        </p:txBody>
      </p:sp>
      <p:sp>
        <p:nvSpPr>
          <p:cNvPr id="635" name="Google Shape;635;p41"/>
          <p:cNvSpPr/>
          <p:nvPr/>
        </p:nvSpPr>
        <p:spPr>
          <a:xfrm>
            <a:off x="1079825" y="6061675"/>
            <a:ext cx="139200" cy="143400"/>
          </a:xfrm>
          <a:prstGeom prst="rect">
            <a:avLst/>
          </a:prstGeom>
          <a:solidFill>
            <a:srgbClr val="F9F4E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116" name="Shape 116"/>
        <p:cNvGrpSpPr/>
        <p:nvPr/>
      </p:nvGrpSpPr>
      <p:grpSpPr>
        <a:xfrm>
          <a:off x="0" y="0"/>
          <a:ext cx="0" cy="0"/>
          <a:chOff x="0" y="0"/>
          <a:chExt cx="0" cy="0"/>
        </a:xfrm>
      </p:grpSpPr>
      <p:grpSp>
        <p:nvGrpSpPr>
          <p:cNvPr id="117" name="Google Shape;117;p15"/>
          <p:cNvGrpSpPr/>
          <p:nvPr/>
        </p:nvGrpSpPr>
        <p:grpSpPr>
          <a:xfrm>
            <a:off x="0" y="7011529"/>
            <a:ext cx="18288118" cy="3275965"/>
            <a:chOff x="0" y="-38100"/>
            <a:chExt cx="4816592" cy="862800"/>
          </a:xfrm>
        </p:grpSpPr>
        <p:sp>
          <p:nvSpPr>
            <p:cNvPr id="118" name="Google Shape;118;p15"/>
            <p:cNvSpPr/>
            <p:nvPr/>
          </p:nvSpPr>
          <p:spPr>
            <a:xfrm>
              <a:off x="0" y="0"/>
              <a:ext cx="4816592" cy="824575"/>
            </a:xfrm>
            <a:custGeom>
              <a:rect b="b" l="l" r="r" t="t"/>
              <a:pathLst>
                <a:path extrusionOk="0" h="824575" w="4816592">
                  <a:moveTo>
                    <a:pt x="0" y="0"/>
                  </a:moveTo>
                  <a:lnTo>
                    <a:pt x="4816592" y="0"/>
                  </a:lnTo>
                  <a:lnTo>
                    <a:pt x="4816592" y="824575"/>
                  </a:lnTo>
                  <a:lnTo>
                    <a:pt x="0" y="824575"/>
                  </a:lnTo>
                  <a:close/>
                </a:path>
              </a:pathLst>
            </a:custGeom>
            <a:solidFill>
              <a:srgbClr val="FDFDFD"/>
            </a:solidFill>
            <a:ln>
              <a:noFill/>
            </a:ln>
          </p:spPr>
        </p:sp>
        <p:sp>
          <p:nvSpPr>
            <p:cNvPr id="119" name="Google Shape;119;p15"/>
            <p:cNvSpPr txBox="1"/>
            <p:nvPr/>
          </p:nvSpPr>
          <p:spPr>
            <a:xfrm>
              <a:off x="0" y="-38100"/>
              <a:ext cx="4816500" cy="862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0" name="Google Shape;120;p15"/>
          <p:cNvSpPr/>
          <p:nvPr/>
        </p:nvSpPr>
        <p:spPr>
          <a:xfrm>
            <a:off x="13722256" y="8390196"/>
            <a:ext cx="3537044" cy="1193661"/>
          </a:xfrm>
          <a:custGeom>
            <a:rect b="b" l="l" r="r" t="t"/>
            <a:pathLst>
              <a:path extrusionOk="0" h="1193661" w="3537044">
                <a:moveTo>
                  <a:pt x="0" y="0"/>
                </a:moveTo>
                <a:lnTo>
                  <a:pt x="3537044" y="0"/>
                </a:lnTo>
                <a:lnTo>
                  <a:pt x="3537044" y="1193661"/>
                </a:lnTo>
                <a:lnTo>
                  <a:pt x="0" y="1193661"/>
                </a:lnTo>
                <a:lnTo>
                  <a:pt x="0" y="0"/>
                </a:lnTo>
                <a:close/>
              </a:path>
            </a:pathLst>
          </a:custGeom>
          <a:blipFill rotWithShape="1">
            <a:blip r:embed="rId3">
              <a:alphaModFix/>
            </a:blip>
            <a:stretch>
              <a:fillRect b="0" l="0" r="0" t="0"/>
            </a:stretch>
          </a:blipFill>
          <a:ln>
            <a:noFill/>
          </a:ln>
        </p:spPr>
      </p:sp>
      <p:sp>
        <p:nvSpPr>
          <p:cNvPr id="121" name="Google Shape;121;p15"/>
          <p:cNvSpPr/>
          <p:nvPr/>
        </p:nvSpPr>
        <p:spPr>
          <a:xfrm>
            <a:off x="0" y="5869396"/>
            <a:ext cx="4107957" cy="4107957"/>
          </a:xfrm>
          <a:custGeom>
            <a:rect b="b" l="l" r="r" t="t"/>
            <a:pathLst>
              <a:path extrusionOk="0" h="4107957" w="4107957">
                <a:moveTo>
                  <a:pt x="0" y="0"/>
                </a:moveTo>
                <a:lnTo>
                  <a:pt x="4107957" y="0"/>
                </a:lnTo>
                <a:lnTo>
                  <a:pt x="4107957" y="4107957"/>
                </a:lnTo>
                <a:lnTo>
                  <a:pt x="0" y="4107957"/>
                </a:lnTo>
                <a:lnTo>
                  <a:pt x="0" y="0"/>
                </a:lnTo>
                <a:close/>
              </a:path>
            </a:pathLst>
          </a:custGeom>
          <a:blipFill rotWithShape="1">
            <a:blip r:embed="rId4">
              <a:alphaModFix/>
            </a:blip>
            <a:stretch>
              <a:fillRect b="0" l="0" r="0" t="0"/>
            </a:stretch>
          </a:blipFill>
          <a:ln>
            <a:noFill/>
          </a:ln>
        </p:spPr>
      </p:sp>
      <p:sp>
        <p:nvSpPr>
          <p:cNvPr id="122" name="Google Shape;122;p15"/>
          <p:cNvSpPr txBox="1"/>
          <p:nvPr/>
        </p:nvSpPr>
        <p:spPr>
          <a:xfrm>
            <a:off x="1066800" y="457200"/>
            <a:ext cx="16802400" cy="738900"/>
          </a:xfrm>
          <a:prstGeom prst="rect">
            <a:avLst/>
          </a:prstGeom>
          <a:solidFill>
            <a:srgbClr val="F49E5C"/>
          </a:solidFill>
          <a:ln>
            <a:noFill/>
          </a:ln>
        </p:spPr>
        <p:txBody>
          <a:bodyPr anchorCtr="0" anchor="ctr" bIns="91425" lIns="91425" spcFirstLastPara="1" rIns="91425" wrap="square" tIns="91425">
            <a:noAutofit/>
          </a:bodyPr>
          <a:lstStyle/>
          <a:p>
            <a:pPr indent="0" lvl="0" marL="0" marR="0" rtl="0" algn="l">
              <a:lnSpc>
                <a:spcPct val="25930"/>
              </a:lnSpc>
              <a:spcBef>
                <a:spcPts val="0"/>
              </a:spcBef>
              <a:spcAft>
                <a:spcPts val="0"/>
              </a:spcAft>
              <a:buClr>
                <a:srgbClr val="000000"/>
              </a:buClr>
              <a:buSzPts val="4000"/>
              <a:buFont typeface="Arial"/>
              <a:buNone/>
            </a:pPr>
            <a:r>
              <a:t/>
            </a:r>
            <a:endParaRPr b="1" i="0" sz="4000"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4000"/>
              <a:buFont typeface="Arial"/>
              <a:buNone/>
            </a:pPr>
            <a:r>
              <a:rPr b="1" i="0" lang="en-US" sz="4000" u="none" cap="none" strike="noStrike">
                <a:solidFill>
                  <a:srgbClr val="50535B"/>
                </a:solidFill>
                <a:latin typeface="Open Sans"/>
                <a:ea typeface="Open Sans"/>
                <a:cs typeface="Open Sans"/>
                <a:sym typeface="Open Sans"/>
              </a:rPr>
              <a:t>Nivel </a:t>
            </a:r>
            <a:r>
              <a:rPr b="1" lang="en-US" sz="4000">
                <a:solidFill>
                  <a:srgbClr val="50535B"/>
                </a:solidFill>
                <a:latin typeface="Open Sans"/>
                <a:ea typeface="Open Sans"/>
                <a:cs typeface="Open Sans"/>
                <a:sym typeface="Open Sans"/>
              </a:rPr>
              <a:t>1</a:t>
            </a:r>
            <a:endParaRPr b="0" i="0" sz="4000" u="none" cap="none" strike="noStrike">
              <a:solidFill>
                <a:srgbClr val="000000"/>
              </a:solidFill>
              <a:latin typeface="Arial"/>
              <a:ea typeface="Arial"/>
              <a:cs typeface="Arial"/>
              <a:sym typeface="Arial"/>
            </a:endParaRPr>
          </a:p>
        </p:txBody>
      </p:sp>
      <p:sp>
        <p:nvSpPr>
          <p:cNvPr id="123" name="Google Shape;123;p15"/>
          <p:cNvSpPr/>
          <p:nvPr/>
        </p:nvSpPr>
        <p:spPr>
          <a:xfrm>
            <a:off x="11616421" y="634715"/>
            <a:ext cx="5993803" cy="7666084"/>
          </a:xfrm>
          <a:custGeom>
            <a:rect b="b" l="l" r="r" t="t"/>
            <a:pathLst>
              <a:path extrusionOk="0" h="7666084" w="5993803">
                <a:moveTo>
                  <a:pt x="0" y="0"/>
                </a:moveTo>
                <a:lnTo>
                  <a:pt x="5993803" y="0"/>
                </a:lnTo>
                <a:lnTo>
                  <a:pt x="5993803" y="7666084"/>
                </a:lnTo>
                <a:lnTo>
                  <a:pt x="0" y="7666084"/>
                </a:lnTo>
                <a:lnTo>
                  <a:pt x="0" y="0"/>
                </a:lnTo>
                <a:close/>
              </a:path>
            </a:pathLst>
          </a:custGeom>
          <a:blipFill rotWithShape="1">
            <a:blip r:embed="rId5">
              <a:alphaModFix/>
            </a:blip>
            <a:stretch>
              <a:fillRect b="-5198" l="0" r="-101812" t="0"/>
            </a:stretch>
          </a:blipFill>
          <a:ln>
            <a:noFill/>
          </a:ln>
        </p:spPr>
      </p:sp>
      <p:sp>
        <p:nvSpPr>
          <p:cNvPr id="124" name="Google Shape;124;p15"/>
          <p:cNvSpPr txBox="1"/>
          <p:nvPr/>
        </p:nvSpPr>
        <p:spPr>
          <a:xfrm>
            <a:off x="1066800" y="2512088"/>
            <a:ext cx="9987300" cy="3201300"/>
          </a:xfrm>
          <a:prstGeom prst="rect">
            <a:avLst/>
          </a:prstGeom>
          <a:noFill/>
          <a:ln>
            <a:noFill/>
          </a:ln>
        </p:spPr>
        <p:txBody>
          <a:bodyPr anchorCtr="0" anchor="ctr" bIns="0" lIns="0" spcFirstLastPara="1" rIns="0" wrap="square" tIns="0">
            <a:noAutofit/>
          </a:bodyPr>
          <a:lstStyle/>
          <a:p>
            <a:pPr indent="-457200" lvl="0" marL="457200" marR="0" rtl="0" algn="l">
              <a:lnSpc>
                <a:spcPct val="100000"/>
              </a:lnSpc>
              <a:spcBef>
                <a:spcPts val="1000"/>
              </a:spcBef>
              <a:spcAft>
                <a:spcPts val="0"/>
              </a:spcAft>
              <a:buClr>
                <a:srgbClr val="F49E5C"/>
              </a:buClr>
              <a:buSzPts val="4699"/>
              <a:buFont typeface="Open Sans"/>
              <a:buAutoNum type="arabicPeriod"/>
            </a:pPr>
            <a:r>
              <a:rPr b="1" i="0" lang="en-US" sz="4699" u="none" cap="none" strike="noStrike">
                <a:solidFill>
                  <a:srgbClr val="F49E5C"/>
                </a:solidFill>
                <a:latin typeface="Open Sans"/>
                <a:ea typeface="Open Sans"/>
                <a:cs typeface="Open Sans"/>
                <a:sym typeface="Open Sans"/>
              </a:rPr>
              <a:t>Contenido de interés para el docente o centro educativo</a:t>
            </a:r>
            <a:endParaRPr b="1" i="0" sz="4699" u="none" cap="none" strike="noStrike">
              <a:solidFill>
                <a:srgbClr val="F49E5C"/>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000"/>
              <a:buFont typeface="Arial"/>
              <a:buNone/>
            </a:pPr>
            <a:r>
              <a:t/>
            </a:r>
            <a:endParaRPr b="1" i="0" sz="2000" u="none" cap="none" strike="noStrike">
              <a:solidFill>
                <a:srgbClr val="F49E5C"/>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Objetivos didácticos</a:t>
            </a:r>
            <a:endParaRPr b="1" i="0" sz="3000" u="none" cap="none" strike="noStrike">
              <a:solidFill>
                <a:srgbClr val="50535B"/>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Tablas de vinculación curricular</a:t>
            </a:r>
            <a:endParaRPr b="1" i="0" sz="3000" u="none" cap="none" strike="noStrike">
              <a:solidFill>
                <a:srgbClr val="50535B"/>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4699"/>
              <a:buFont typeface="Arial"/>
              <a:buNone/>
            </a:pPr>
            <a:r>
              <a:t/>
            </a:r>
            <a:endParaRPr b="1" i="0" sz="4699"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42"/>
          <p:cNvSpPr txBox="1"/>
          <p:nvPr/>
        </p:nvSpPr>
        <p:spPr>
          <a:xfrm>
            <a:off x="76200" y="237650"/>
            <a:ext cx="18288000" cy="18225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Actividad 3. ¿QUÉ HEMOS APRENDIDO? </a:t>
            </a:r>
            <a:endParaRPr b="1" i="0" sz="2800" u="none" cap="none" strike="noStrike">
              <a:solidFill>
                <a:srgbClr val="F49E5C"/>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F49E5C"/>
                </a:solidFill>
                <a:latin typeface="Open Sans"/>
                <a:ea typeface="Open Sans"/>
                <a:cs typeface="Open Sans"/>
                <a:sym typeface="Open Sans"/>
              </a:rPr>
              <a:t>De todos los objetos, ¿cuáles representan los beneficios del sol? ¿cuáles representan los peligros del sol? ¿Y cuáles debes llevar en la mochila cuando vas a realizar una actividad al aire libre?</a:t>
            </a:r>
            <a:endParaRPr b="1" i="0" sz="2800" u="none" cap="none" strike="noStrike">
              <a:solidFill>
                <a:srgbClr val="F49E5C"/>
              </a:solidFill>
              <a:latin typeface="Open Sans"/>
              <a:ea typeface="Open Sans"/>
              <a:cs typeface="Open Sans"/>
              <a:sym typeface="Open Sans"/>
            </a:endParaRPr>
          </a:p>
        </p:txBody>
      </p:sp>
      <p:pic>
        <p:nvPicPr>
          <p:cNvPr id="641" name="Google Shape;641;p42"/>
          <p:cNvPicPr preferRelativeResize="0"/>
          <p:nvPr/>
        </p:nvPicPr>
        <p:blipFill rotWithShape="1">
          <a:blip r:embed="rId3">
            <a:alphaModFix/>
          </a:blip>
          <a:srcRect b="0" l="0" r="0" t="0"/>
          <a:stretch/>
        </p:blipFill>
        <p:spPr>
          <a:xfrm>
            <a:off x="2245352" y="2244075"/>
            <a:ext cx="13764971" cy="80429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pic>
        <p:nvPicPr>
          <p:cNvPr id="646" name="Google Shape;646;p43"/>
          <p:cNvPicPr preferRelativeResize="0"/>
          <p:nvPr/>
        </p:nvPicPr>
        <p:blipFill rotWithShape="1">
          <a:blip r:embed="rId3">
            <a:alphaModFix/>
          </a:blip>
          <a:srcRect b="0" l="0" r="0" t="0"/>
          <a:stretch/>
        </p:blipFill>
        <p:spPr>
          <a:xfrm>
            <a:off x="1833600" y="0"/>
            <a:ext cx="14620803" cy="102869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id="651" name="Google Shape;651;p44"/>
          <p:cNvPicPr preferRelativeResize="0"/>
          <p:nvPr/>
        </p:nvPicPr>
        <p:blipFill rotWithShape="1">
          <a:blip r:embed="rId3">
            <a:alphaModFix/>
          </a:blip>
          <a:srcRect b="0" l="0" r="0" t="0"/>
          <a:stretch/>
        </p:blipFill>
        <p:spPr>
          <a:xfrm>
            <a:off x="1652250" y="0"/>
            <a:ext cx="14476202" cy="102869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pic>
        <p:nvPicPr>
          <p:cNvPr id="656" name="Google Shape;656;p45"/>
          <p:cNvPicPr preferRelativeResize="0"/>
          <p:nvPr/>
        </p:nvPicPr>
        <p:blipFill rotWithShape="1">
          <a:blip r:embed="rId3">
            <a:alphaModFix/>
          </a:blip>
          <a:srcRect b="0" l="0" r="0" t="0"/>
          <a:stretch/>
        </p:blipFill>
        <p:spPr>
          <a:xfrm>
            <a:off x="1847675" y="0"/>
            <a:ext cx="14518993" cy="102869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id="661" name="Google Shape;661;p46"/>
          <p:cNvPicPr preferRelativeResize="0"/>
          <p:nvPr/>
        </p:nvPicPr>
        <p:blipFill rotWithShape="1">
          <a:blip r:embed="rId3">
            <a:alphaModFix/>
          </a:blip>
          <a:srcRect b="0" l="0" r="0" t="0"/>
          <a:stretch/>
        </p:blipFill>
        <p:spPr>
          <a:xfrm>
            <a:off x="1791346" y="0"/>
            <a:ext cx="14584105" cy="102869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pic>
        <p:nvPicPr>
          <p:cNvPr id="666" name="Google Shape;666;p47"/>
          <p:cNvPicPr preferRelativeResize="0"/>
          <p:nvPr/>
        </p:nvPicPr>
        <p:blipFill rotWithShape="1">
          <a:blip r:embed="rId3">
            <a:alphaModFix/>
          </a:blip>
          <a:srcRect b="0" l="0" r="0" t="0"/>
          <a:stretch/>
        </p:blipFill>
        <p:spPr>
          <a:xfrm>
            <a:off x="1782050" y="0"/>
            <a:ext cx="14637304" cy="102869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pic>
        <p:nvPicPr>
          <p:cNvPr id="671" name="Google Shape;671;p48"/>
          <p:cNvPicPr preferRelativeResize="0"/>
          <p:nvPr/>
        </p:nvPicPr>
        <p:blipFill rotWithShape="1">
          <a:blip r:embed="rId3">
            <a:alphaModFix/>
          </a:blip>
          <a:srcRect b="0" l="0" r="0" t="0"/>
          <a:stretch/>
        </p:blipFill>
        <p:spPr>
          <a:xfrm>
            <a:off x="1748075" y="0"/>
            <a:ext cx="14509399" cy="102870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pic>
        <p:nvPicPr>
          <p:cNvPr id="676" name="Google Shape;676;p49"/>
          <p:cNvPicPr preferRelativeResize="0"/>
          <p:nvPr/>
        </p:nvPicPr>
        <p:blipFill rotWithShape="1">
          <a:blip r:embed="rId3">
            <a:alphaModFix/>
          </a:blip>
          <a:srcRect b="0" l="0" r="0" t="0"/>
          <a:stretch/>
        </p:blipFill>
        <p:spPr>
          <a:xfrm>
            <a:off x="1815975" y="0"/>
            <a:ext cx="14544811" cy="10287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pic>
        <p:nvPicPr>
          <p:cNvPr id="681" name="Google Shape;681;p50"/>
          <p:cNvPicPr preferRelativeResize="0"/>
          <p:nvPr/>
        </p:nvPicPr>
        <p:blipFill rotWithShape="1">
          <a:blip r:embed="rId3">
            <a:alphaModFix/>
          </a:blip>
          <a:srcRect b="0" l="0" r="0" t="0"/>
          <a:stretch/>
        </p:blipFill>
        <p:spPr>
          <a:xfrm>
            <a:off x="1875575" y="0"/>
            <a:ext cx="14561062" cy="10287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id="686" name="Google Shape;686;p51"/>
          <p:cNvPicPr preferRelativeResize="0"/>
          <p:nvPr/>
        </p:nvPicPr>
        <p:blipFill rotWithShape="1">
          <a:blip r:embed="rId3">
            <a:alphaModFix/>
          </a:blip>
          <a:srcRect b="0" l="0" r="0" t="0"/>
          <a:stretch/>
        </p:blipFill>
        <p:spPr>
          <a:xfrm>
            <a:off x="1544375" y="0"/>
            <a:ext cx="14658153" cy="10287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128" name="Shape 128"/>
        <p:cNvGrpSpPr/>
        <p:nvPr/>
      </p:nvGrpSpPr>
      <p:grpSpPr>
        <a:xfrm>
          <a:off x="0" y="0"/>
          <a:ext cx="0" cy="0"/>
          <a:chOff x="0" y="0"/>
          <a:chExt cx="0" cy="0"/>
        </a:xfrm>
      </p:grpSpPr>
      <p:grpSp>
        <p:nvGrpSpPr>
          <p:cNvPr id="129" name="Google Shape;129;p16"/>
          <p:cNvGrpSpPr/>
          <p:nvPr/>
        </p:nvGrpSpPr>
        <p:grpSpPr>
          <a:xfrm>
            <a:off x="527652" y="1850375"/>
            <a:ext cx="17613280" cy="677125"/>
            <a:chOff x="0" y="-38100"/>
            <a:chExt cx="2061769" cy="178341"/>
          </a:xfrm>
        </p:grpSpPr>
        <p:sp>
          <p:nvSpPr>
            <p:cNvPr id="130" name="Google Shape;130;p16"/>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F49E5C"/>
            </a:solidFill>
            <a:ln>
              <a:noFill/>
            </a:ln>
          </p:spPr>
        </p:sp>
        <p:sp>
          <p:nvSpPr>
            <p:cNvPr id="131" name="Google Shape;131;p16"/>
            <p:cNvSpPr txBox="1"/>
            <p:nvPr/>
          </p:nvSpPr>
          <p:spPr>
            <a:xfrm>
              <a:off x="0" y="-38100"/>
              <a:ext cx="2061769" cy="178341"/>
            </a:xfrm>
            <a:prstGeom prst="rect">
              <a:avLst/>
            </a:prstGeom>
            <a:solidFill>
              <a:srgbClr val="F49E5C"/>
            </a:solid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chemeClr val="dk1"/>
                </a:buClr>
                <a:buSzPts val="1999"/>
                <a:buFont typeface="Arial"/>
                <a:buNone/>
              </a:pPr>
              <a:r>
                <a:rPr b="1" i="0" lang="en-US" sz="1999" u="none" cap="none" strike="noStrike">
                  <a:solidFill>
                    <a:srgbClr val="FDFDFD"/>
                  </a:solidFill>
                  <a:latin typeface="Open Sans"/>
                  <a:ea typeface="Open Sans"/>
                  <a:cs typeface="Open Sans"/>
                  <a:sym typeface="Open Sans"/>
                </a:rPr>
                <a:t>Contenido de interés para el docente o centro educativo</a:t>
              </a:r>
              <a:endParaRPr b="0" i="0" sz="1400" u="none" cap="none" strike="noStrike">
                <a:solidFill>
                  <a:srgbClr val="000000"/>
                </a:solidFill>
                <a:latin typeface="Arial"/>
                <a:ea typeface="Arial"/>
                <a:cs typeface="Arial"/>
                <a:sym typeface="Arial"/>
              </a:endParaRPr>
            </a:p>
          </p:txBody>
        </p:sp>
      </p:grpSp>
      <p:grpSp>
        <p:nvGrpSpPr>
          <p:cNvPr id="132" name="Google Shape;132;p16"/>
          <p:cNvGrpSpPr/>
          <p:nvPr/>
        </p:nvGrpSpPr>
        <p:grpSpPr>
          <a:xfrm>
            <a:off x="0" y="-144661"/>
            <a:ext cx="18288000" cy="1668807"/>
            <a:chOff x="0" y="-38100"/>
            <a:chExt cx="4816593" cy="439521"/>
          </a:xfrm>
        </p:grpSpPr>
        <p:sp>
          <p:nvSpPr>
            <p:cNvPr id="133" name="Google Shape;133;p16"/>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134" name="Google Shape;134;p16"/>
            <p:cNvSpPr txBox="1"/>
            <p:nvPr/>
          </p:nvSpPr>
          <p:spPr>
            <a:xfrm>
              <a:off x="0" y="-38100"/>
              <a:ext cx="4816593" cy="43952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35" name="Google Shape;135;p16"/>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16" t="0"/>
            </a:stretch>
          </a:blipFill>
          <a:ln>
            <a:noFill/>
          </a:ln>
        </p:spPr>
      </p:sp>
      <p:sp>
        <p:nvSpPr>
          <p:cNvPr id="136" name="Google Shape;136;p16"/>
          <p:cNvSpPr txBox="1"/>
          <p:nvPr/>
        </p:nvSpPr>
        <p:spPr>
          <a:xfrm>
            <a:off x="1028700" y="413775"/>
            <a:ext cx="3471014" cy="629921"/>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137" name="Google Shape;137;p16"/>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1</a:t>
            </a:r>
            <a:endParaRPr b="0" i="0" sz="1400" u="none" cap="none" strike="noStrike">
              <a:solidFill>
                <a:srgbClr val="000000"/>
              </a:solidFill>
              <a:latin typeface="Arial"/>
              <a:ea typeface="Arial"/>
              <a:cs typeface="Arial"/>
              <a:sym typeface="Arial"/>
            </a:endParaRPr>
          </a:p>
        </p:txBody>
      </p:sp>
      <p:sp>
        <p:nvSpPr>
          <p:cNvPr id="138" name="Google Shape;138;p16"/>
          <p:cNvSpPr txBox="1"/>
          <p:nvPr/>
        </p:nvSpPr>
        <p:spPr>
          <a:xfrm>
            <a:off x="527675" y="3643750"/>
            <a:ext cx="15137400" cy="3324600"/>
          </a:xfrm>
          <a:prstGeom prst="rect">
            <a:avLst/>
          </a:prstGeom>
          <a:noFill/>
          <a:ln>
            <a:noFill/>
          </a:ln>
        </p:spPr>
        <p:txBody>
          <a:bodyPr anchorCtr="0" anchor="t" bIns="91425" lIns="91425" spcFirstLastPara="1" rIns="91425" wrap="square" tIns="91425">
            <a:noAutofit/>
          </a:bodyPr>
          <a:lstStyle/>
          <a:p>
            <a:pPr indent="0" lvl="0" marL="0" marR="0" rtl="0" algn="l">
              <a:lnSpc>
                <a:spcPct val="140000"/>
              </a:lnSpc>
              <a:spcBef>
                <a:spcPts val="100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Los objetivos generales son los siguientes:</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100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Analizar los beneficios del sol para los seres vivos, identificando sus funciones vitales y comprendiendo su papel en el desarrollo de la vida en la Tierra. </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100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Reconocer los riesgos de la exposición solar sin protección, identificando las consecuencias para la salud y valorando la importancia de la prevención para el bienestar personal. </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100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Aplicar hábitos y conductas de fotoprotección responsable, utilizando herramientas de seguridad como cremas solares y ropa adecuada, para promover una cultura de cuidado personal.</a:t>
            </a:r>
            <a:endParaRPr b="0" i="0" sz="1500" u="none" cap="none" strike="noStrike">
              <a:solidFill>
                <a:srgbClr val="50535B"/>
              </a:solidFill>
              <a:latin typeface="Open Sans"/>
              <a:ea typeface="Open Sans"/>
              <a:cs typeface="Open Sans"/>
              <a:sym typeface="Open Sans"/>
            </a:endParaRPr>
          </a:p>
        </p:txBody>
      </p:sp>
      <p:grpSp>
        <p:nvGrpSpPr>
          <p:cNvPr id="139" name="Google Shape;139;p16"/>
          <p:cNvGrpSpPr/>
          <p:nvPr/>
        </p:nvGrpSpPr>
        <p:grpSpPr>
          <a:xfrm>
            <a:off x="513000" y="2985525"/>
            <a:ext cx="8098937" cy="532997"/>
            <a:chOff x="-3" y="-140"/>
            <a:chExt cx="2061900" cy="140381"/>
          </a:xfrm>
        </p:grpSpPr>
        <p:sp>
          <p:nvSpPr>
            <p:cNvPr id="140" name="Google Shape;140;p16"/>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141" name="Google Shape;141;p16"/>
            <p:cNvSpPr txBox="1"/>
            <p:nvPr/>
          </p:nvSpPr>
          <p:spPr>
            <a:xfrm>
              <a:off x="-3" y="-140"/>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Objetivos didácticos</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690" name="Shape 690"/>
        <p:cNvGrpSpPr/>
        <p:nvPr/>
      </p:nvGrpSpPr>
      <p:grpSpPr>
        <a:xfrm>
          <a:off x="0" y="0"/>
          <a:ext cx="0" cy="0"/>
          <a:chOff x="0" y="0"/>
          <a:chExt cx="0" cy="0"/>
        </a:xfrm>
      </p:grpSpPr>
      <p:grpSp>
        <p:nvGrpSpPr>
          <p:cNvPr id="691" name="Google Shape;691;p52"/>
          <p:cNvGrpSpPr/>
          <p:nvPr/>
        </p:nvGrpSpPr>
        <p:grpSpPr>
          <a:xfrm>
            <a:off x="0" y="7011529"/>
            <a:ext cx="18288118" cy="3275965"/>
            <a:chOff x="0" y="-38100"/>
            <a:chExt cx="4816592" cy="862800"/>
          </a:xfrm>
        </p:grpSpPr>
        <p:sp>
          <p:nvSpPr>
            <p:cNvPr id="692" name="Google Shape;692;p52"/>
            <p:cNvSpPr/>
            <p:nvPr/>
          </p:nvSpPr>
          <p:spPr>
            <a:xfrm>
              <a:off x="0" y="0"/>
              <a:ext cx="4816592" cy="824575"/>
            </a:xfrm>
            <a:custGeom>
              <a:rect b="b" l="l" r="r" t="t"/>
              <a:pathLst>
                <a:path extrusionOk="0" h="824575" w="4816592">
                  <a:moveTo>
                    <a:pt x="0" y="0"/>
                  </a:moveTo>
                  <a:lnTo>
                    <a:pt x="4816592" y="0"/>
                  </a:lnTo>
                  <a:lnTo>
                    <a:pt x="4816592" y="824575"/>
                  </a:lnTo>
                  <a:lnTo>
                    <a:pt x="0" y="824575"/>
                  </a:lnTo>
                  <a:close/>
                </a:path>
              </a:pathLst>
            </a:custGeom>
            <a:solidFill>
              <a:srgbClr val="FDFDFD"/>
            </a:solidFill>
            <a:ln>
              <a:noFill/>
            </a:ln>
          </p:spPr>
        </p:sp>
        <p:sp>
          <p:nvSpPr>
            <p:cNvPr id="693" name="Google Shape;693;p52"/>
            <p:cNvSpPr txBox="1"/>
            <p:nvPr/>
          </p:nvSpPr>
          <p:spPr>
            <a:xfrm>
              <a:off x="0" y="-38100"/>
              <a:ext cx="4816500" cy="862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94" name="Google Shape;694;p52"/>
          <p:cNvSpPr/>
          <p:nvPr/>
        </p:nvSpPr>
        <p:spPr>
          <a:xfrm>
            <a:off x="13722256" y="8390196"/>
            <a:ext cx="3537044" cy="1193661"/>
          </a:xfrm>
          <a:custGeom>
            <a:rect b="b" l="l" r="r" t="t"/>
            <a:pathLst>
              <a:path extrusionOk="0" h="1193661" w="3537044">
                <a:moveTo>
                  <a:pt x="0" y="0"/>
                </a:moveTo>
                <a:lnTo>
                  <a:pt x="3537044" y="0"/>
                </a:lnTo>
                <a:lnTo>
                  <a:pt x="3537044" y="1193661"/>
                </a:lnTo>
                <a:lnTo>
                  <a:pt x="0" y="1193661"/>
                </a:lnTo>
                <a:lnTo>
                  <a:pt x="0" y="0"/>
                </a:lnTo>
                <a:close/>
              </a:path>
            </a:pathLst>
          </a:custGeom>
          <a:blipFill rotWithShape="1">
            <a:blip r:embed="rId3">
              <a:alphaModFix/>
            </a:blip>
            <a:stretch>
              <a:fillRect b="0" l="0" r="0" t="0"/>
            </a:stretch>
          </a:blipFill>
          <a:ln>
            <a:noFill/>
          </a:ln>
        </p:spPr>
      </p:sp>
      <p:sp>
        <p:nvSpPr>
          <p:cNvPr id="695" name="Google Shape;695;p52"/>
          <p:cNvSpPr/>
          <p:nvPr/>
        </p:nvSpPr>
        <p:spPr>
          <a:xfrm>
            <a:off x="0" y="5869396"/>
            <a:ext cx="4107957" cy="4107957"/>
          </a:xfrm>
          <a:custGeom>
            <a:rect b="b" l="l" r="r" t="t"/>
            <a:pathLst>
              <a:path extrusionOk="0" h="4107957" w="4107957">
                <a:moveTo>
                  <a:pt x="0" y="0"/>
                </a:moveTo>
                <a:lnTo>
                  <a:pt x="4107957" y="0"/>
                </a:lnTo>
                <a:lnTo>
                  <a:pt x="4107957" y="4107957"/>
                </a:lnTo>
                <a:lnTo>
                  <a:pt x="0" y="4107957"/>
                </a:lnTo>
                <a:lnTo>
                  <a:pt x="0" y="0"/>
                </a:lnTo>
                <a:close/>
              </a:path>
            </a:pathLst>
          </a:custGeom>
          <a:blipFill rotWithShape="1">
            <a:blip r:embed="rId4">
              <a:alphaModFix/>
            </a:blip>
            <a:stretch>
              <a:fillRect b="0" l="0" r="0" t="0"/>
            </a:stretch>
          </a:blipFill>
          <a:ln>
            <a:noFill/>
          </a:ln>
        </p:spPr>
      </p:sp>
      <p:sp>
        <p:nvSpPr>
          <p:cNvPr id="696" name="Google Shape;696;p52"/>
          <p:cNvSpPr txBox="1"/>
          <p:nvPr/>
        </p:nvSpPr>
        <p:spPr>
          <a:xfrm>
            <a:off x="1066800" y="457200"/>
            <a:ext cx="16802400" cy="738900"/>
          </a:xfrm>
          <a:prstGeom prst="rect">
            <a:avLst/>
          </a:prstGeom>
          <a:solidFill>
            <a:srgbClr val="F49E5C"/>
          </a:solidFill>
          <a:ln>
            <a:noFill/>
          </a:ln>
        </p:spPr>
        <p:txBody>
          <a:bodyPr anchorCtr="0" anchor="ctr" bIns="91425" lIns="91425" spcFirstLastPara="1" rIns="91425" wrap="square" tIns="91425">
            <a:noAutofit/>
          </a:bodyPr>
          <a:lstStyle/>
          <a:p>
            <a:pPr indent="0" lvl="0" marL="0" marR="0" rtl="0" algn="l">
              <a:lnSpc>
                <a:spcPct val="25930"/>
              </a:lnSpc>
              <a:spcBef>
                <a:spcPts val="0"/>
              </a:spcBef>
              <a:spcAft>
                <a:spcPts val="0"/>
              </a:spcAft>
              <a:buClr>
                <a:srgbClr val="000000"/>
              </a:buClr>
              <a:buSzPts val="4000"/>
              <a:buFont typeface="Arial"/>
              <a:buNone/>
            </a:pPr>
            <a:r>
              <a:t/>
            </a:r>
            <a:endParaRPr b="1" i="0" sz="4000"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4000"/>
              <a:buFont typeface="Arial"/>
              <a:buNone/>
            </a:pPr>
            <a:r>
              <a:rPr b="1" i="0" lang="en-US" sz="4000" u="none" cap="none" strike="noStrike">
                <a:solidFill>
                  <a:srgbClr val="50535B"/>
                </a:solidFill>
                <a:latin typeface="Open Sans"/>
                <a:ea typeface="Open Sans"/>
                <a:cs typeface="Open Sans"/>
                <a:sym typeface="Open Sans"/>
              </a:rPr>
              <a:t>Nivel </a:t>
            </a:r>
            <a:r>
              <a:rPr b="1" lang="en-US" sz="4000">
                <a:solidFill>
                  <a:srgbClr val="50535B"/>
                </a:solidFill>
                <a:latin typeface="Open Sans"/>
                <a:ea typeface="Open Sans"/>
                <a:cs typeface="Open Sans"/>
                <a:sym typeface="Open Sans"/>
              </a:rPr>
              <a:t>1</a:t>
            </a:r>
            <a:endParaRPr b="0" i="0" sz="4000" u="none" cap="none" strike="noStrike">
              <a:solidFill>
                <a:srgbClr val="000000"/>
              </a:solidFill>
              <a:latin typeface="Arial"/>
              <a:ea typeface="Arial"/>
              <a:cs typeface="Arial"/>
              <a:sym typeface="Arial"/>
            </a:endParaRPr>
          </a:p>
        </p:txBody>
      </p:sp>
      <p:sp>
        <p:nvSpPr>
          <p:cNvPr id="697" name="Google Shape;697;p52"/>
          <p:cNvSpPr/>
          <p:nvPr/>
        </p:nvSpPr>
        <p:spPr>
          <a:xfrm>
            <a:off x="11616421" y="634715"/>
            <a:ext cx="5993803" cy="7666084"/>
          </a:xfrm>
          <a:custGeom>
            <a:rect b="b" l="l" r="r" t="t"/>
            <a:pathLst>
              <a:path extrusionOk="0" h="7666084" w="5993803">
                <a:moveTo>
                  <a:pt x="0" y="0"/>
                </a:moveTo>
                <a:lnTo>
                  <a:pt x="5993803" y="0"/>
                </a:lnTo>
                <a:lnTo>
                  <a:pt x="5993803" y="7666084"/>
                </a:lnTo>
                <a:lnTo>
                  <a:pt x="0" y="7666084"/>
                </a:lnTo>
                <a:lnTo>
                  <a:pt x="0" y="0"/>
                </a:lnTo>
                <a:close/>
              </a:path>
            </a:pathLst>
          </a:custGeom>
          <a:blipFill rotWithShape="1">
            <a:blip r:embed="rId5">
              <a:alphaModFix/>
            </a:blip>
            <a:stretch>
              <a:fillRect b="-5200" l="0" r="-101808" t="0"/>
            </a:stretch>
          </a:blipFill>
          <a:ln>
            <a:noFill/>
          </a:ln>
        </p:spPr>
      </p:sp>
      <p:sp>
        <p:nvSpPr>
          <p:cNvPr id="698" name="Google Shape;698;p52"/>
          <p:cNvSpPr txBox="1"/>
          <p:nvPr/>
        </p:nvSpPr>
        <p:spPr>
          <a:xfrm>
            <a:off x="1066800" y="2512100"/>
            <a:ext cx="11512800" cy="3201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1000"/>
              </a:spcBef>
              <a:spcAft>
                <a:spcPts val="0"/>
              </a:spcAft>
              <a:buClr>
                <a:srgbClr val="000000"/>
              </a:buClr>
              <a:buSzPts val="4699"/>
              <a:buFont typeface="Arial"/>
              <a:buNone/>
            </a:pPr>
            <a:r>
              <a:rPr b="1" lang="en-US" sz="4699">
                <a:solidFill>
                  <a:srgbClr val="F49E5C"/>
                </a:solidFill>
                <a:latin typeface="Open Sans"/>
                <a:ea typeface="Open Sans"/>
                <a:cs typeface="Open Sans"/>
                <a:sym typeface="Open Sans"/>
              </a:rPr>
              <a:t>Diploma</a:t>
            </a:r>
            <a:endParaRPr b="1" i="0" sz="4699" u="none" cap="none" strike="noStrike">
              <a:solidFill>
                <a:srgbClr val="F49E5C"/>
              </a:solidFill>
              <a:latin typeface="Open Sans"/>
              <a:ea typeface="Open Sans"/>
              <a:cs typeface="Open Sans"/>
              <a:sym typeface="Open Sans"/>
            </a:endParaRPr>
          </a:p>
          <a:p>
            <a:pPr indent="0" lvl="0" marL="914400" marR="0" rtl="0" algn="l">
              <a:lnSpc>
                <a:spcPct val="100000"/>
              </a:lnSpc>
              <a:spcBef>
                <a:spcPts val="1000"/>
              </a:spcBef>
              <a:spcAft>
                <a:spcPts val="0"/>
              </a:spcAft>
              <a:buClr>
                <a:srgbClr val="000000"/>
              </a:buClr>
              <a:buSzPts val="2000"/>
              <a:buFont typeface="Arial"/>
              <a:buNone/>
            </a:pPr>
            <a:r>
              <a:t/>
            </a:r>
            <a:endParaRPr b="1" i="0" sz="2000" u="none" cap="none" strike="noStrike">
              <a:solidFill>
                <a:srgbClr val="F49E5C"/>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lang="en-US" sz="3000">
                <a:solidFill>
                  <a:srgbClr val="50535B"/>
                </a:solidFill>
                <a:latin typeface="Open Sans"/>
                <a:ea typeface="Open Sans"/>
                <a:cs typeface="Open Sans"/>
                <a:sym typeface="Open Sans"/>
              </a:rPr>
              <a:t>Link de descarga</a:t>
            </a:r>
            <a:br>
              <a:rPr b="1" lang="en-US" sz="3000">
                <a:solidFill>
                  <a:srgbClr val="50535B"/>
                </a:solidFill>
                <a:latin typeface="Open Sans"/>
                <a:ea typeface="Open Sans"/>
                <a:cs typeface="Open Sans"/>
                <a:sym typeface="Open Sans"/>
              </a:rPr>
            </a:br>
            <a:br>
              <a:rPr b="1" lang="en-US" sz="3000">
                <a:solidFill>
                  <a:srgbClr val="50535B"/>
                </a:solidFill>
                <a:latin typeface="Open Sans"/>
                <a:ea typeface="Open Sans"/>
                <a:cs typeface="Open Sans"/>
                <a:sym typeface="Open Sans"/>
              </a:rPr>
            </a:br>
            <a:r>
              <a:rPr b="1" lang="en-US" sz="3000" u="sng">
                <a:solidFill>
                  <a:schemeClr val="hlink"/>
                </a:solidFill>
                <a:latin typeface="Open Sans"/>
                <a:ea typeface="Open Sans"/>
                <a:cs typeface="Open Sans"/>
                <a:sym typeface="Open Sans"/>
                <a:hlinkClick r:id="rId6"/>
              </a:rPr>
              <a:t>https://dam.isdin.com/asset/8656ff00-3df3-44c3-a4ad-59497b21cfe4/_AAFF-Diploma-A5-v08_TR.pdf </a:t>
            </a:r>
            <a:br>
              <a:rPr b="1" lang="en-US" sz="3000" u="sng">
                <a:solidFill>
                  <a:schemeClr val="hlink"/>
                </a:solidFill>
                <a:latin typeface="Open Sans"/>
                <a:ea typeface="Open Sans"/>
                <a:cs typeface="Open Sans"/>
                <a:sym typeface="Open Sans"/>
                <a:hlinkClick r:id="rId7"/>
              </a:rPr>
            </a:br>
            <a:endParaRPr b="1" sz="3000">
              <a:solidFill>
                <a:srgbClr val="50535B"/>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4699"/>
              <a:buFont typeface="Arial"/>
              <a:buNone/>
            </a:pPr>
            <a:r>
              <a:t/>
            </a:r>
            <a:endParaRPr b="1" i="0" sz="4699"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145" name="Shape 145"/>
        <p:cNvGrpSpPr/>
        <p:nvPr/>
      </p:nvGrpSpPr>
      <p:grpSpPr>
        <a:xfrm>
          <a:off x="0" y="0"/>
          <a:ext cx="0" cy="0"/>
          <a:chOff x="0" y="0"/>
          <a:chExt cx="0" cy="0"/>
        </a:xfrm>
      </p:grpSpPr>
      <p:grpSp>
        <p:nvGrpSpPr>
          <p:cNvPr id="146" name="Google Shape;146;p17"/>
          <p:cNvGrpSpPr/>
          <p:nvPr/>
        </p:nvGrpSpPr>
        <p:grpSpPr>
          <a:xfrm>
            <a:off x="527652" y="1850375"/>
            <a:ext cx="17614399" cy="677125"/>
            <a:chOff x="0" y="-38100"/>
            <a:chExt cx="2061900" cy="178341"/>
          </a:xfrm>
        </p:grpSpPr>
        <p:sp>
          <p:nvSpPr>
            <p:cNvPr id="147" name="Google Shape;147;p17"/>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F49E5C"/>
            </a:solidFill>
            <a:ln>
              <a:noFill/>
            </a:ln>
          </p:spPr>
        </p:sp>
        <p:sp>
          <p:nvSpPr>
            <p:cNvPr id="148" name="Google Shape;148;p17"/>
            <p:cNvSpPr txBox="1"/>
            <p:nvPr/>
          </p:nvSpPr>
          <p:spPr>
            <a:xfrm>
              <a:off x="0" y="-38100"/>
              <a:ext cx="2061900" cy="178200"/>
            </a:xfrm>
            <a:prstGeom prst="rect">
              <a:avLst/>
            </a:prstGeom>
            <a:solidFill>
              <a:srgbClr val="F49E5C"/>
            </a:solid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chemeClr val="dk1"/>
                </a:buClr>
                <a:buSzPts val="1999"/>
                <a:buFont typeface="Arial"/>
                <a:buNone/>
              </a:pPr>
              <a:r>
                <a:rPr b="1" i="0" lang="en-US" sz="1999" u="none" cap="none" strike="noStrike">
                  <a:solidFill>
                    <a:srgbClr val="FDFDFD"/>
                  </a:solidFill>
                  <a:latin typeface="Open Sans"/>
                  <a:ea typeface="Open Sans"/>
                  <a:cs typeface="Open Sans"/>
                  <a:sym typeface="Open Sans"/>
                </a:rPr>
                <a:t>Contenido de interés para el docente o centro educativo</a:t>
              </a:r>
              <a:endParaRPr b="0" i="0" sz="1400" u="none" cap="none" strike="noStrike">
                <a:solidFill>
                  <a:srgbClr val="000000"/>
                </a:solidFill>
                <a:latin typeface="Arial"/>
                <a:ea typeface="Arial"/>
                <a:cs typeface="Arial"/>
                <a:sym typeface="Arial"/>
              </a:endParaRPr>
            </a:p>
          </p:txBody>
        </p:sp>
      </p:grpSp>
      <p:grpSp>
        <p:nvGrpSpPr>
          <p:cNvPr id="149" name="Google Shape;149;p17"/>
          <p:cNvGrpSpPr/>
          <p:nvPr/>
        </p:nvGrpSpPr>
        <p:grpSpPr>
          <a:xfrm>
            <a:off x="0" y="-144662"/>
            <a:ext cx="18288118" cy="1668817"/>
            <a:chOff x="0" y="-38100"/>
            <a:chExt cx="4816592" cy="439521"/>
          </a:xfrm>
        </p:grpSpPr>
        <p:sp>
          <p:nvSpPr>
            <p:cNvPr id="150" name="Google Shape;150;p17"/>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151" name="Google Shape;151;p17"/>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52" name="Google Shape;152;p17"/>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12" t="0"/>
            </a:stretch>
          </a:blipFill>
          <a:ln>
            <a:noFill/>
          </a:ln>
        </p:spPr>
      </p:sp>
      <p:sp>
        <p:nvSpPr>
          <p:cNvPr id="153" name="Google Shape;153;p17"/>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154" name="Google Shape;154;p17"/>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1</a:t>
            </a:r>
            <a:endParaRPr b="0" i="0" sz="1400" u="none" cap="none" strike="noStrike">
              <a:solidFill>
                <a:srgbClr val="000000"/>
              </a:solidFill>
              <a:latin typeface="Arial"/>
              <a:ea typeface="Arial"/>
              <a:cs typeface="Arial"/>
              <a:sym typeface="Arial"/>
            </a:endParaRPr>
          </a:p>
        </p:txBody>
      </p:sp>
      <p:sp>
        <p:nvSpPr>
          <p:cNvPr id="155" name="Google Shape;155;p17"/>
          <p:cNvSpPr txBox="1"/>
          <p:nvPr/>
        </p:nvSpPr>
        <p:spPr>
          <a:xfrm>
            <a:off x="527653" y="3717019"/>
            <a:ext cx="7729500" cy="677100"/>
          </a:xfrm>
          <a:prstGeom prst="rect">
            <a:avLst/>
          </a:prstGeom>
          <a:noFill/>
          <a:ln>
            <a:noFill/>
          </a:ln>
        </p:spPr>
        <p:txBody>
          <a:bodyPr anchorCtr="0" anchor="t" bIns="91425" lIns="91425" spcFirstLastPara="1" rIns="91425" wrap="square" tIns="91425">
            <a:noAutofit/>
          </a:bodyPr>
          <a:lstStyle/>
          <a:p>
            <a:pPr indent="0" lvl="0" marL="0" marR="0" rtl="0" algn="l">
              <a:lnSpc>
                <a:spcPct val="140000"/>
              </a:lnSpc>
              <a:spcBef>
                <a:spcPts val="0"/>
              </a:spcBef>
              <a:spcAft>
                <a:spcPts val="0"/>
              </a:spcAft>
              <a:buClr>
                <a:srgbClr val="000000"/>
              </a:buClr>
              <a:buSzPts val="1700"/>
              <a:buFont typeface="Arial"/>
              <a:buNone/>
            </a:pPr>
            <a:r>
              <a:rPr b="1" i="0" lang="en-US" sz="1700" u="none" cap="none" strike="noStrike">
                <a:solidFill>
                  <a:srgbClr val="50535B"/>
                </a:solidFill>
                <a:latin typeface="Open Sans"/>
                <a:ea typeface="Open Sans"/>
                <a:cs typeface="Open Sans"/>
                <a:sym typeface="Open Sans"/>
              </a:rPr>
              <a:t>Conocimiento del medio natural, social y cultural</a:t>
            </a:r>
            <a:endParaRPr b="1" i="0" sz="1700" u="none" cap="none" strike="noStrike">
              <a:solidFill>
                <a:srgbClr val="50535B"/>
              </a:solidFill>
              <a:latin typeface="Open Sans"/>
              <a:ea typeface="Open Sans"/>
              <a:cs typeface="Open Sans"/>
              <a:sym typeface="Open Sans"/>
            </a:endParaRPr>
          </a:p>
        </p:txBody>
      </p:sp>
      <p:grpSp>
        <p:nvGrpSpPr>
          <p:cNvPr id="156" name="Google Shape;156;p17"/>
          <p:cNvGrpSpPr/>
          <p:nvPr/>
        </p:nvGrpSpPr>
        <p:grpSpPr>
          <a:xfrm>
            <a:off x="527653" y="2967525"/>
            <a:ext cx="10165837" cy="569520"/>
            <a:chOff x="-5303" y="-4880"/>
            <a:chExt cx="2819614" cy="150000"/>
          </a:xfrm>
        </p:grpSpPr>
        <p:sp>
          <p:nvSpPr>
            <p:cNvPr id="157" name="Google Shape;157;p17"/>
            <p:cNvSpPr/>
            <p:nvPr/>
          </p:nvSpPr>
          <p:spPr>
            <a:xfrm>
              <a:off x="-4" y="-1"/>
              <a:ext cx="2814315"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158" name="Google Shape;158;p17"/>
            <p:cNvSpPr txBox="1"/>
            <p:nvPr/>
          </p:nvSpPr>
          <p:spPr>
            <a:xfrm>
              <a:off x="-5303" y="-4880"/>
              <a:ext cx="2522700" cy="1500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Tablas de vinculación curricular - Primer ciclo de educación primaria</a:t>
              </a:r>
              <a:endParaRPr b="1" i="0" sz="1999" u="none" cap="none" strike="noStrike">
                <a:solidFill>
                  <a:srgbClr val="FDFDFD"/>
                </a:solidFill>
                <a:latin typeface="Open Sans"/>
                <a:ea typeface="Open Sans"/>
                <a:cs typeface="Open Sans"/>
                <a:sym typeface="Open Sans"/>
              </a:endParaRPr>
            </a:p>
          </p:txBody>
        </p:sp>
      </p:grpSp>
      <p:graphicFrame>
        <p:nvGraphicFramePr>
          <p:cNvPr id="159" name="Google Shape;159;p17"/>
          <p:cNvGraphicFramePr/>
          <p:nvPr/>
        </p:nvGraphicFramePr>
        <p:xfrm>
          <a:off x="527653" y="4238067"/>
          <a:ext cx="3000000" cy="3000000"/>
        </p:xfrm>
        <a:graphic>
          <a:graphicData uri="http://schemas.openxmlformats.org/drawingml/2006/table">
            <a:tbl>
              <a:tblPr>
                <a:noFill/>
                <a:tableStyleId>{5D7B8A62-4D26-4BD3-82F0-EEB5C4002E6A}</a:tableStyleId>
              </a:tblPr>
              <a:tblGrid>
                <a:gridCol w="4859325"/>
                <a:gridCol w="4704375"/>
                <a:gridCol w="7100425"/>
              </a:tblGrid>
              <a:tr h="597150">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50535B"/>
                          </a:solidFill>
                          <a:latin typeface="Open Sans"/>
                          <a:ea typeface="Open Sans"/>
                          <a:cs typeface="Open Sans"/>
                          <a:sym typeface="Open Sans"/>
                        </a:rPr>
                        <a:t>Competencias específicas</a:t>
                      </a:r>
                      <a:endParaRPr b="1" sz="1600" u="none" cap="none" strike="noStrike">
                        <a:solidFill>
                          <a:srgbClr val="50535B"/>
                        </a:solidFill>
                        <a:latin typeface="Open Sans"/>
                        <a:ea typeface="Open Sans"/>
                        <a:cs typeface="Open Sans"/>
                        <a:sym typeface="Open Sans"/>
                      </a:endParaRPr>
                    </a:p>
                  </a:txBody>
                  <a:tcPr marT="91425" marB="91425" marR="91425" marL="91425" anchor="ct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50535B"/>
                          </a:solidFill>
                          <a:latin typeface="Open Sans"/>
                          <a:ea typeface="Open Sans"/>
                          <a:cs typeface="Open Sans"/>
                          <a:sym typeface="Open Sans"/>
                        </a:rPr>
                        <a:t>Criterios de evaluación</a:t>
                      </a:r>
                      <a:endParaRPr b="1" sz="1600" u="none" cap="none" strike="noStrike">
                        <a:solidFill>
                          <a:srgbClr val="50535B"/>
                        </a:solidFill>
                        <a:latin typeface="Open Sans"/>
                        <a:ea typeface="Open Sans"/>
                        <a:cs typeface="Open Sans"/>
                        <a:sym typeface="Open Sans"/>
                      </a:endParaRPr>
                    </a:p>
                  </a:txBody>
                  <a:tcPr marT="91425" marB="91425" marR="91425" marL="91425" anchor="ct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50535B"/>
                          </a:solidFill>
                          <a:latin typeface="Open Sans"/>
                          <a:ea typeface="Open Sans"/>
                          <a:cs typeface="Open Sans"/>
                          <a:sym typeface="Open Sans"/>
                        </a:rPr>
                        <a:t>Saberes</a:t>
                      </a:r>
                      <a:endParaRPr b="1" sz="1600" u="none" cap="none" strike="noStrike">
                        <a:solidFill>
                          <a:srgbClr val="50535B"/>
                        </a:solidFill>
                        <a:latin typeface="Open Sans"/>
                        <a:ea typeface="Open Sans"/>
                        <a:cs typeface="Open Sans"/>
                        <a:sym typeface="Open Sans"/>
                      </a:endParaRPr>
                    </a:p>
                  </a:txBody>
                  <a:tcPr marT="91425" marB="91425" marR="91425" marL="91425" anchor="ctr"/>
                </a:tc>
              </a:tr>
              <a:tr h="1884975">
                <a:tc>
                  <a:txBody>
                    <a:bodyPr/>
                    <a:lstStyle/>
                    <a:p>
                      <a:pPr indent="0" lvl="0" marL="0" marR="0" rtl="0" algn="l">
                        <a:lnSpc>
                          <a:spcPct val="140000"/>
                        </a:lnSpc>
                        <a:spcBef>
                          <a:spcPts val="0"/>
                        </a:spcBef>
                        <a:spcAft>
                          <a:spcPts val="0"/>
                        </a:spcAft>
                        <a:buClr>
                          <a:srgbClr val="000000"/>
                        </a:buClr>
                        <a:buSzPts val="1500"/>
                        <a:buFont typeface="Arial"/>
                        <a:buNone/>
                      </a:pPr>
                      <a:r>
                        <a:rPr b="1" lang="en-US" sz="1500" u="none" cap="none" strike="noStrike">
                          <a:solidFill>
                            <a:srgbClr val="50535B"/>
                          </a:solidFill>
                          <a:latin typeface="Open Sans"/>
                          <a:ea typeface="Open Sans"/>
                          <a:cs typeface="Open Sans"/>
                          <a:sym typeface="Open Sans"/>
                        </a:rPr>
                        <a:t>4. </a:t>
                      </a:r>
                      <a:r>
                        <a:rPr lang="en-US" sz="1500" u="none" cap="none" strike="noStrike">
                          <a:solidFill>
                            <a:srgbClr val="50535B"/>
                          </a:solidFill>
                          <a:latin typeface="Open Sans"/>
                          <a:ea typeface="Open Sans"/>
                          <a:cs typeface="Open Sans"/>
                          <a:sym typeface="Open Sans"/>
                        </a:rPr>
                        <a:t>Conocer y tomar conciencia del propio cuerpo, así como de las emociones y sentimientos propios y ajenos, aplicando el conocimiento científico, para desarrollar hábitos saludables y para conseguir el bienestar físico, emocional y social.</a:t>
                      </a:r>
                      <a:endParaRPr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sz="1500" u="none" cap="none" strike="noStrike">
                        <a:solidFill>
                          <a:srgbClr val="50535B"/>
                        </a:solidFill>
                        <a:latin typeface="Open Sans"/>
                        <a:ea typeface="Open Sans"/>
                        <a:cs typeface="Open Sans"/>
                        <a:sym typeface="Open Sans"/>
                      </a:endParaRPr>
                    </a:p>
                  </a:txBody>
                  <a:tcPr marT="91425" marB="91425" marR="91425" marL="91425"/>
                </a:tc>
                <a:tc>
                  <a:txBody>
                    <a:bodyPr/>
                    <a:lstStyle/>
                    <a:p>
                      <a:pPr indent="0" lvl="0" marL="0" marR="0" rtl="0" algn="l">
                        <a:lnSpc>
                          <a:spcPct val="140000"/>
                        </a:lnSpc>
                        <a:spcBef>
                          <a:spcPts val="0"/>
                        </a:spcBef>
                        <a:spcAft>
                          <a:spcPts val="0"/>
                        </a:spcAft>
                        <a:buClr>
                          <a:srgbClr val="000000"/>
                        </a:buClr>
                        <a:buSzPts val="1500"/>
                        <a:buFont typeface="Arial"/>
                        <a:buNone/>
                      </a:pPr>
                      <a:r>
                        <a:rPr b="1" lang="en-US" sz="1500" u="none" cap="none" strike="noStrike">
                          <a:solidFill>
                            <a:srgbClr val="50535B"/>
                          </a:solidFill>
                          <a:latin typeface="Open Sans"/>
                          <a:ea typeface="Open Sans"/>
                          <a:cs typeface="Open Sans"/>
                          <a:sym typeface="Open Sans"/>
                        </a:rPr>
                        <a:t>CE4.2</a:t>
                      </a:r>
                      <a:r>
                        <a:rPr lang="en-US" sz="1500" u="none" cap="none" strike="noStrike">
                          <a:solidFill>
                            <a:srgbClr val="50535B"/>
                          </a:solidFill>
                          <a:latin typeface="Open Sans"/>
                          <a:ea typeface="Open Sans"/>
                          <a:cs typeface="Open Sans"/>
                          <a:sym typeface="Open Sans"/>
                        </a:rPr>
                        <a:t> Reconocer estilos de vida saludables valorando la importancia de una alimentación variada, equilibrada y sostenible, la higiene, el ejercicio físico, el contacto con la naturaleza, el</a:t>
                      </a:r>
                      <a:endParaRPr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lang="en-US" sz="1500" u="none" cap="none" strike="noStrike">
                          <a:solidFill>
                            <a:srgbClr val="50535B"/>
                          </a:solidFill>
                          <a:latin typeface="Open Sans"/>
                          <a:ea typeface="Open Sans"/>
                          <a:cs typeface="Open Sans"/>
                          <a:sym typeface="Open Sans"/>
                        </a:rPr>
                        <a:t>descanso y el uso adecuado de las tecnologías.</a:t>
                      </a:r>
                      <a:endParaRPr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sz="1500" u="none" cap="none" strike="noStrike">
                        <a:solidFill>
                          <a:srgbClr val="50535B"/>
                        </a:solidFill>
                        <a:latin typeface="Open Sans"/>
                        <a:ea typeface="Open Sans"/>
                        <a:cs typeface="Open Sans"/>
                        <a:sym typeface="Open Sans"/>
                      </a:endParaRPr>
                    </a:p>
                  </a:txBody>
                  <a:tcPr marT="91425" marB="91425" marR="91425" marL="91425"/>
                </a:tc>
                <a:tc>
                  <a:txBody>
                    <a:bodyPr/>
                    <a:lstStyle/>
                    <a:p>
                      <a:pPr indent="0" lvl="0" marL="0" marR="0" rtl="0" algn="l">
                        <a:lnSpc>
                          <a:spcPct val="140000"/>
                        </a:lnSpc>
                        <a:spcBef>
                          <a:spcPts val="0"/>
                        </a:spcBef>
                        <a:spcAft>
                          <a:spcPts val="0"/>
                        </a:spcAft>
                        <a:buClr>
                          <a:srgbClr val="000000"/>
                        </a:buClr>
                        <a:buSzPts val="1500"/>
                        <a:buFont typeface="Arial"/>
                        <a:buNone/>
                      </a:pPr>
                      <a:r>
                        <a:rPr b="1" lang="en-US" sz="1500" u="none" cap="none" strike="noStrike">
                          <a:solidFill>
                            <a:srgbClr val="50535B"/>
                          </a:solidFill>
                          <a:latin typeface="Open Sans"/>
                          <a:ea typeface="Open Sans"/>
                          <a:cs typeface="Open Sans"/>
                          <a:sym typeface="Open Sans"/>
                        </a:rPr>
                        <a:t>A.</a:t>
                      </a:r>
                      <a:r>
                        <a:rPr lang="en-US" sz="1500" u="none" cap="none" strike="noStrike">
                          <a:solidFill>
                            <a:srgbClr val="50535B"/>
                          </a:solidFill>
                          <a:latin typeface="Open Sans"/>
                          <a:ea typeface="Open Sans"/>
                          <a:cs typeface="Open Sans"/>
                          <a:sym typeface="Open Sans"/>
                        </a:rPr>
                        <a:t> Cultura científica</a:t>
                      </a:r>
                      <a:endParaRPr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lang="en-US" sz="1500" u="none" cap="none" strike="noStrike">
                          <a:solidFill>
                            <a:srgbClr val="50535B"/>
                          </a:solidFill>
                          <a:latin typeface="Open Sans"/>
                          <a:ea typeface="Open Sans"/>
                          <a:cs typeface="Open Sans"/>
                          <a:sym typeface="Open Sans"/>
                        </a:rPr>
                        <a:t>2. </a:t>
                      </a:r>
                      <a:r>
                        <a:rPr lang="en-US" sz="1500" u="none" cap="none" strike="noStrike">
                          <a:solidFill>
                            <a:srgbClr val="50535B"/>
                          </a:solidFill>
                          <a:latin typeface="Open Sans"/>
                          <a:ea typeface="Open Sans"/>
                          <a:cs typeface="Open Sans"/>
                          <a:sym typeface="Open Sans"/>
                        </a:rPr>
                        <a:t>La vida en nuestro planeta.</a:t>
                      </a:r>
                      <a:endParaRPr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0"/>
                        </a:spcBef>
                        <a:spcAft>
                          <a:spcPts val="0"/>
                        </a:spcAft>
                        <a:buClr>
                          <a:srgbClr val="50535B"/>
                        </a:buClr>
                        <a:buSzPts val="1500"/>
                        <a:buFont typeface="Open Sans"/>
                        <a:buChar char="-"/>
                      </a:pPr>
                      <a:r>
                        <a:rPr lang="en-US" sz="1500" u="none" cap="none" strike="noStrike">
                          <a:solidFill>
                            <a:srgbClr val="50535B"/>
                          </a:solidFill>
                          <a:latin typeface="Open Sans"/>
                          <a:ea typeface="Open Sans"/>
                          <a:cs typeface="Open Sans"/>
                          <a:sym typeface="Open Sans"/>
                        </a:rPr>
                        <a:t>Hábitos saludables relacionados con el bienestar físico del ser humano: higiene, alimentación variada, equilibrada y sostenible, ejercicio físico, contacto con la naturaleza, descanso y cuidado del  cuerpo como medio para prevenir posibles enfermedades.</a:t>
                      </a:r>
                      <a:endParaRPr sz="1500" u="none" cap="none" strike="noStrike">
                        <a:solidFill>
                          <a:srgbClr val="50535B"/>
                        </a:solidFill>
                        <a:latin typeface="Open Sans"/>
                        <a:ea typeface="Open Sans"/>
                        <a:cs typeface="Open Sans"/>
                        <a:sym typeface="Open Sans"/>
                      </a:endParaRPr>
                    </a:p>
                  </a:txBody>
                  <a:tcPr marT="91425" marB="91425" marR="91425" marL="91425"/>
                </a:tc>
              </a:tr>
            </a:tbl>
          </a:graphicData>
        </a:graphic>
      </p:graphicFrame>
      <p:sp>
        <p:nvSpPr>
          <p:cNvPr id="160" name="Google Shape;160;p17"/>
          <p:cNvSpPr txBox="1"/>
          <p:nvPr/>
        </p:nvSpPr>
        <p:spPr>
          <a:xfrm>
            <a:off x="527653" y="7060592"/>
            <a:ext cx="7729500" cy="677100"/>
          </a:xfrm>
          <a:prstGeom prst="rect">
            <a:avLst/>
          </a:prstGeom>
          <a:noFill/>
          <a:ln>
            <a:noFill/>
          </a:ln>
        </p:spPr>
        <p:txBody>
          <a:bodyPr anchorCtr="0" anchor="t" bIns="91425" lIns="91425" spcFirstLastPara="1" rIns="91425" wrap="square" tIns="91425">
            <a:noAutofit/>
          </a:bodyPr>
          <a:lstStyle/>
          <a:p>
            <a:pPr indent="0" lvl="0" marL="0" marR="0" rtl="0" algn="l">
              <a:lnSpc>
                <a:spcPct val="140000"/>
              </a:lnSpc>
              <a:spcBef>
                <a:spcPts val="0"/>
              </a:spcBef>
              <a:spcAft>
                <a:spcPts val="0"/>
              </a:spcAft>
              <a:buClr>
                <a:srgbClr val="000000"/>
              </a:buClr>
              <a:buSzPts val="1700"/>
              <a:buFont typeface="Arial"/>
              <a:buNone/>
            </a:pPr>
            <a:r>
              <a:rPr b="1" i="0" lang="en-US" sz="1700" u="none" cap="none" strike="noStrike">
                <a:solidFill>
                  <a:srgbClr val="50535B"/>
                </a:solidFill>
                <a:latin typeface="Open Sans"/>
                <a:ea typeface="Open Sans"/>
                <a:cs typeface="Open Sans"/>
                <a:sym typeface="Open Sans"/>
              </a:rPr>
              <a:t>Educación física</a:t>
            </a:r>
            <a:endParaRPr b="1" i="0" sz="1700" u="none" cap="none" strike="noStrike">
              <a:solidFill>
                <a:srgbClr val="50535B"/>
              </a:solidFill>
              <a:latin typeface="Open Sans"/>
              <a:ea typeface="Open Sans"/>
              <a:cs typeface="Open Sans"/>
              <a:sym typeface="Open Sans"/>
            </a:endParaRPr>
          </a:p>
        </p:txBody>
      </p:sp>
      <p:graphicFrame>
        <p:nvGraphicFramePr>
          <p:cNvPr id="161" name="Google Shape;161;p17"/>
          <p:cNvGraphicFramePr/>
          <p:nvPr/>
        </p:nvGraphicFramePr>
        <p:xfrm>
          <a:off x="527653" y="7581639"/>
          <a:ext cx="3000000" cy="3000000"/>
        </p:xfrm>
        <a:graphic>
          <a:graphicData uri="http://schemas.openxmlformats.org/drawingml/2006/table">
            <a:tbl>
              <a:tblPr>
                <a:noFill/>
                <a:tableStyleId>{5D7B8A62-4D26-4BD3-82F0-EEB5C4002E6A}</a:tableStyleId>
              </a:tblPr>
              <a:tblGrid>
                <a:gridCol w="7191450"/>
                <a:gridCol w="3501025"/>
                <a:gridCol w="5971650"/>
              </a:tblGrid>
              <a:tr h="542175">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50535B"/>
                          </a:solidFill>
                          <a:latin typeface="Open Sans"/>
                          <a:ea typeface="Open Sans"/>
                          <a:cs typeface="Open Sans"/>
                          <a:sym typeface="Open Sans"/>
                        </a:rPr>
                        <a:t>Competencias específicas</a:t>
                      </a:r>
                      <a:endParaRPr b="1" sz="1600" u="none" cap="none" strike="noStrike">
                        <a:solidFill>
                          <a:srgbClr val="50535B"/>
                        </a:solidFill>
                        <a:latin typeface="Open Sans"/>
                        <a:ea typeface="Open Sans"/>
                        <a:cs typeface="Open Sans"/>
                        <a:sym typeface="Open Sans"/>
                      </a:endParaRPr>
                    </a:p>
                  </a:txBody>
                  <a:tcPr marT="91425" marB="91425" marR="91425" marL="91425" anchor="ct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50535B"/>
                          </a:solidFill>
                          <a:latin typeface="Open Sans"/>
                          <a:ea typeface="Open Sans"/>
                          <a:cs typeface="Open Sans"/>
                          <a:sym typeface="Open Sans"/>
                        </a:rPr>
                        <a:t>Criterios de evaluación</a:t>
                      </a:r>
                      <a:endParaRPr b="1" sz="1600" u="none" cap="none" strike="noStrike">
                        <a:solidFill>
                          <a:srgbClr val="50535B"/>
                        </a:solidFill>
                        <a:latin typeface="Open Sans"/>
                        <a:ea typeface="Open Sans"/>
                        <a:cs typeface="Open Sans"/>
                        <a:sym typeface="Open Sans"/>
                      </a:endParaRPr>
                    </a:p>
                  </a:txBody>
                  <a:tcPr marT="91425" marB="91425" marR="91425" marL="91425" anchor="ctr"/>
                </a:tc>
                <a:tc>
                  <a:txBody>
                    <a:bodyPr/>
                    <a:lstStyle/>
                    <a:p>
                      <a:pPr indent="0" lvl="0" marL="0" marR="0" rtl="0" algn="l">
                        <a:lnSpc>
                          <a:spcPct val="140000"/>
                        </a:lnSpc>
                        <a:spcBef>
                          <a:spcPts val="0"/>
                        </a:spcBef>
                        <a:spcAft>
                          <a:spcPts val="0"/>
                        </a:spcAft>
                        <a:buClr>
                          <a:srgbClr val="000000"/>
                        </a:buClr>
                        <a:buSzPts val="1600"/>
                        <a:buFont typeface="Arial"/>
                        <a:buNone/>
                      </a:pPr>
                      <a:r>
                        <a:rPr b="1" lang="en-US" sz="1600" u="none" cap="none" strike="noStrike">
                          <a:solidFill>
                            <a:srgbClr val="50535B"/>
                          </a:solidFill>
                          <a:latin typeface="Open Sans"/>
                          <a:ea typeface="Open Sans"/>
                          <a:cs typeface="Open Sans"/>
                          <a:sym typeface="Open Sans"/>
                        </a:rPr>
                        <a:t>Saberes</a:t>
                      </a:r>
                      <a:endParaRPr b="1" sz="1600" u="none" cap="none" strike="noStrike">
                        <a:solidFill>
                          <a:srgbClr val="50535B"/>
                        </a:solidFill>
                        <a:latin typeface="Open Sans"/>
                        <a:ea typeface="Open Sans"/>
                        <a:cs typeface="Open Sans"/>
                        <a:sym typeface="Open Sans"/>
                      </a:endParaRPr>
                    </a:p>
                  </a:txBody>
                  <a:tcPr marT="91425" marB="91425" marR="91425" marL="91425" anchor="ctr"/>
                </a:tc>
              </a:tr>
              <a:tr h="1796825">
                <a:tc>
                  <a:txBody>
                    <a:bodyPr/>
                    <a:lstStyle/>
                    <a:p>
                      <a:pPr indent="0" lvl="0" marL="0" marR="0" rtl="0" algn="l">
                        <a:lnSpc>
                          <a:spcPct val="140000"/>
                        </a:lnSpc>
                        <a:spcBef>
                          <a:spcPts val="0"/>
                        </a:spcBef>
                        <a:spcAft>
                          <a:spcPts val="0"/>
                        </a:spcAft>
                        <a:buClr>
                          <a:srgbClr val="000000"/>
                        </a:buClr>
                        <a:buSzPts val="1500"/>
                        <a:buFont typeface="Arial"/>
                        <a:buNone/>
                      </a:pPr>
                      <a:r>
                        <a:rPr b="1" lang="en-US" sz="1500" u="none" cap="none" strike="noStrike">
                          <a:solidFill>
                            <a:srgbClr val="50535B"/>
                          </a:solidFill>
                          <a:latin typeface="Open Sans"/>
                          <a:ea typeface="Open Sans"/>
                          <a:cs typeface="Open Sans"/>
                          <a:sym typeface="Open Sans"/>
                        </a:rPr>
                        <a:t>1. </a:t>
                      </a:r>
                      <a:r>
                        <a:rPr lang="en-US" sz="1500" u="none" cap="none" strike="noStrike">
                          <a:solidFill>
                            <a:srgbClr val="50535B"/>
                          </a:solidFill>
                          <a:latin typeface="Open Sans"/>
                          <a:ea typeface="Open Sans"/>
                          <a:cs typeface="Open Sans"/>
                          <a:sym typeface="Open Sans"/>
                        </a:rPr>
                        <a:t>Adoptar un estilo de vida activo y saludable, practicando regularmente actividades físicas, lúdicas y deportivas, adoptando comportamientos que potencien la salud física, mental y social, así como medidas de responsabilidad individual y colectiva durante la práctica motriz, para interiorizar e integrar hábitos de actividad física sistemática que contribuyan al bienestar.</a:t>
                      </a:r>
                      <a:endParaRPr sz="1500" u="none" cap="none" strike="noStrike">
                        <a:solidFill>
                          <a:srgbClr val="50535B"/>
                        </a:solidFill>
                        <a:latin typeface="Open Sans"/>
                        <a:ea typeface="Open Sans"/>
                        <a:cs typeface="Open Sans"/>
                        <a:sym typeface="Open Sans"/>
                      </a:endParaRPr>
                    </a:p>
                  </a:txBody>
                  <a:tcPr marT="91425" marB="91425" marR="91425" marL="91425"/>
                </a:tc>
                <a:tc>
                  <a:txBody>
                    <a:bodyPr/>
                    <a:lstStyle/>
                    <a:p>
                      <a:pPr indent="0" lvl="0" marL="0" marR="0" rtl="0" algn="l">
                        <a:lnSpc>
                          <a:spcPct val="140000"/>
                        </a:lnSpc>
                        <a:spcBef>
                          <a:spcPts val="0"/>
                        </a:spcBef>
                        <a:spcAft>
                          <a:spcPts val="0"/>
                        </a:spcAft>
                        <a:buClr>
                          <a:srgbClr val="000000"/>
                        </a:buClr>
                        <a:buSzPts val="1500"/>
                        <a:buFont typeface="Arial"/>
                        <a:buNone/>
                      </a:pPr>
                      <a:r>
                        <a:rPr b="1" lang="en-US" sz="1500" u="none" cap="none" strike="noStrike">
                          <a:solidFill>
                            <a:srgbClr val="50535B"/>
                          </a:solidFill>
                          <a:latin typeface="Open Sans"/>
                          <a:ea typeface="Open Sans"/>
                          <a:cs typeface="Open Sans"/>
                          <a:sym typeface="Open Sans"/>
                        </a:rPr>
                        <a:t>CE1.1 </a:t>
                      </a:r>
                      <a:r>
                        <a:rPr lang="en-US" sz="1500" u="none" cap="none" strike="noStrike">
                          <a:solidFill>
                            <a:srgbClr val="50535B"/>
                          </a:solidFill>
                          <a:latin typeface="Open Sans"/>
                          <a:ea typeface="Open Sans"/>
                          <a:cs typeface="Open Sans"/>
                          <a:sym typeface="Open Sans"/>
                        </a:rPr>
                        <a:t>Identificar los desplazamientos</a:t>
                      </a:r>
                      <a:endParaRPr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lang="en-US" sz="1500" u="none" cap="none" strike="noStrike">
                          <a:solidFill>
                            <a:srgbClr val="50535B"/>
                          </a:solidFill>
                          <a:latin typeface="Open Sans"/>
                          <a:ea typeface="Open Sans"/>
                          <a:cs typeface="Open Sans"/>
                          <a:sym typeface="Open Sans"/>
                        </a:rPr>
                        <a:t>activos como práctica saludable,</a:t>
                      </a:r>
                      <a:endParaRPr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lang="en-US" sz="1500" u="none" cap="none" strike="noStrike">
                          <a:solidFill>
                            <a:srgbClr val="50535B"/>
                          </a:solidFill>
                          <a:latin typeface="Open Sans"/>
                          <a:ea typeface="Open Sans"/>
                          <a:cs typeface="Open Sans"/>
                          <a:sym typeface="Open Sans"/>
                        </a:rPr>
                        <a:t>conociendo sus beneficios físicos para el establecimiento de un estilo de vida activo.</a:t>
                      </a:r>
                      <a:endParaRPr sz="1500" u="none" cap="none" strike="noStrike">
                        <a:solidFill>
                          <a:srgbClr val="50535B"/>
                        </a:solidFill>
                        <a:latin typeface="Open Sans"/>
                        <a:ea typeface="Open Sans"/>
                        <a:cs typeface="Open Sans"/>
                        <a:sym typeface="Open Sans"/>
                      </a:endParaRPr>
                    </a:p>
                  </a:txBody>
                  <a:tcPr marT="91425" marB="91425" marR="91425" marL="91425"/>
                </a:tc>
                <a:tc>
                  <a:txBody>
                    <a:bodyPr/>
                    <a:lstStyle/>
                    <a:p>
                      <a:pPr indent="0" lvl="0" marL="0" marR="0" rtl="0" algn="l">
                        <a:lnSpc>
                          <a:spcPct val="140000"/>
                        </a:lnSpc>
                        <a:spcBef>
                          <a:spcPts val="0"/>
                        </a:spcBef>
                        <a:spcAft>
                          <a:spcPts val="0"/>
                        </a:spcAft>
                        <a:buClr>
                          <a:srgbClr val="000000"/>
                        </a:buClr>
                        <a:buSzPts val="1500"/>
                        <a:buFont typeface="Arial"/>
                        <a:buNone/>
                      </a:pPr>
                      <a:r>
                        <a:rPr b="1" lang="en-US" sz="1500" u="none" cap="none" strike="noStrike">
                          <a:solidFill>
                            <a:srgbClr val="50535B"/>
                          </a:solidFill>
                          <a:latin typeface="Open Sans"/>
                          <a:ea typeface="Open Sans"/>
                          <a:cs typeface="Open Sans"/>
                          <a:sym typeface="Open Sans"/>
                        </a:rPr>
                        <a:t>A. </a:t>
                      </a:r>
                      <a:r>
                        <a:rPr lang="en-US" sz="1500" u="none" cap="none" strike="noStrike">
                          <a:solidFill>
                            <a:srgbClr val="50535B"/>
                          </a:solidFill>
                          <a:latin typeface="Open Sans"/>
                          <a:ea typeface="Open Sans"/>
                          <a:cs typeface="Open Sans"/>
                          <a:sym typeface="Open Sans"/>
                        </a:rPr>
                        <a:t>Vida activa y saludable.</a:t>
                      </a:r>
                      <a:endParaRPr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0"/>
                        </a:spcBef>
                        <a:spcAft>
                          <a:spcPts val="0"/>
                        </a:spcAft>
                        <a:buClr>
                          <a:srgbClr val="50535B"/>
                        </a:buClr>
                        <a:buSzPts val="1500"/>
                        <a:buFont typeface="Open Sans"/>
                        <a:buChar char="-"/>
                      </a:pPr>
                      <a:r>
                        <a:rPr lang="en-US" sz="1500" u="none" cap="none" strike="noStrike">
                          <a:solidFill>
                            <a:srgbClr val="50535B"/>
                          </a:solidFill>
                          <a:latin typeface="Open Sans"/>
                          <a:ea typeface="Open Sans"/>
                          <a:cs typeface="Open Sans"/>
                          <a:sym typeface="Open Sans"/>
                        </a:rPr>
                        <a:t>Salud física: efectos físicos beneficiosos de un estilo de vida activo. Alimentación saludable e hidratación. Educación postural en situaciones cotidianas. Cuidado del cuerpo: higiene personal y el descanso tras la actividad física.</a:t>
                      </a:r>
                      <a:endParaRPr sz="1500" u="none" cap="none" strike="noStrike">
                        <a:solidFill>
                          <a:srgbClr val="50535B"/>
                        </a:solidFill>
                        <a:latin typeface="Open Sans"/>
                        <a:ea typeface="Open Sans"/>
                        <a:cs typeface="Open Sans"/>
                        <a:sym typeface="Open Sans"/>
                      </a:endParaRPr>
                    </a:p>
                  </a:txBody>
                  <a:tcPr marT="91425" marB="91425" marR="91425" marL="91425"/>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FF0"/>
        </a:solidFill>
      </p:bgPr>
    </p:bg>
    <p:spTree>
      <p:nvGrpSpPr>
        <p:cNvPr id="165" name="Shape 165"/>
        <p:cNvGrpSpPr/>
        <p:nvPr/>
      </p:nvGrpSpPr>
      <p:grpSpPr>
        <a:xfrm>
          <a:off x="0" y="0"/>
          <a:ext cx="0" cy="0"/>
          <a:chOff x="0" y="0"/>
          <a:chExt cx="0" cy="0"/>
        </a:xfrm>
      </p:grpSpPr>
      <p:grpSp>
        <p:nvGrpSpPr>
          <p:cNvPr id="166" name="Google Shape;166;p18"/>
          <p:cNvGrpSpPr/>
          <p:nvPr/>
        </p:nvGrpSpPr>
        <p:grpSpPr>
          <a:xfrm>
            <a:off x="0" y="7011529"/>
            <a:ext cx="18288118" cy="3275965"/>
            <a:chOff x="0" y="-38100"/>
            <a:chExt cx="4816592" cy="862800"/>
          </a:xfrm>
        </p:grpSpPr>
        <p:sp>
          <p:nvSpPr>
            <p:cNvPr id="167" name="Google Shape;167;p18"/>
            <p:cNvSpPr/>
            <p:nvPr/>
          </p:nvSpPr>
          <p:spPr>
            <a:xfrm>
              <a:off x="0" y="0"/>
              <a:ext cx="4816592" cy="824575"/>
            </a:xfrm>
            <a:custGeom>
              <a:rect b="b" l="l" r="r" t="t"/>
              <a:pathLst>
                <a:path extrusionOk="0" h="824575" w="4816592">
                  <a:moveTo>
                    <a:pt x="0" y="0"/>
                  </a:moveTo>
                  <a:lnTo>
                    <a:pt x="4816592" y="0"/>
                  </a:lnTo>
                  <a:lnTo>
                    <a:pt x="4816592" y="824575"/>
                  </a:lnTo>
                  <a:lnTo>
                    <a:pt x="0" y="824575"/>
                  </a:lnTo>
                  <a:close/>
                </a:path>
              </a:pathLst>
            </a:custGeom>
            <a:solidFill>
              <a:srgbClr val="FDFDFD"/>
            </a:solidFill>
            <a:ln>
              <a:noFill/>
            </a:ln>
          </p:spPr>
        </p:sp>
        <p:sp>
          <p:nvSpPr>
            <p:cNvPr id="168" name="Google Shape;168;p18"/>
            <p:cNvSpPr txBox="1"/>
            <p:nvPr/>
          </p:nvSpPr>
          <p:spPr>
            <a:xfrm>
              <a:off x="0" y="-38100"/>
              <a:ext cx="4816500" cy="862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69" name="Google Shape;169;p18"/>
          <p:cNvSpPr/>
          <p:nvPr/>
        </p:nvSpPr>
        <p:spPr>
          <a:xfrm>
            <a:off x="13722256" y="8390196"/>
            <a:ext cx="3537044" cy="1193661"/>
          </a:xfrm>
          <a:custGeom>
            <a:rect b="b" l="l" r="r" t="t"/>
            <a:pathLst>
              <a:path extrusionOk="0" h="1193661" w="3537044">
                <a:moveTo>
                  <a:pt x="0" y="0"/>
                </a:moveTo>
                <a:lnTo>
                  <a:pt x="3537044" y="0"/>
                </a:lnTo>
                <a:lnTo>
                  <a:pt x="3537044" y="1193661"/>
                </a:lnTo>
                <a:lnTo>
                  <a:pt x="0" y="1193661"/>
                </a:lnTo>
                <a:lnTo>
                  <a:pt x="0" y="0"/>
                </a:lnTo>
                <a:close/>
              </a:path>
            </a:pathLst>
          </a:custGeom>
          <a:blipFill rotWithShape="1">
            <a:blip r:embed="rId3">
              <a:alphaModFix/>
            </a:blip>
            <a:stretch>
              <a:fillRect b="0" l="0" r="0" t="0"/>
            </a:stretch>
          </a:blipFill>
          <a:ln>
            <a:noFill/>
          </a:ln>
        </p:spPr>
      </p:sp>
      <p:sp>
        <p:nvSpPr>
          <p:cNvPr id="170" name="Google Shape;170;p18"/>
          <p:cNvSpPr/>
          <p:nvPr/>
        </p:nvSpPr>
        <p:spPr>
          <a:xfrm>
            <a:off x="0" y="5869396"/>
            <a:ext cx="4107957" cy="4107957"/>
          </a:xfrm>
          <a:custGeom>
            <a:rect b="b" l="l" r="r" t="t"/>
            <a:pathLst>
              <a:path extrusionOk="0" h="4107957" w="4107957">
                <a:moveTo>
                  <a:pt x="0" y="0"/>
                </a:moveTo>
                <a:lnTo>
                  <a:pt x="4107957" y="0"/>
                </a:lnTo>
                <a:lnTo>
                  <a:pt x="4107957" y="4107957"/>
                </a:lnTo>
                <a:lnTo>
                  <a:pt x="0" y="4107957"/>
                </a:lnTo>
                <a:lnTo>
                  <a:pt x="0" y="0"/>
                </a:lnTo>
                <a:close/>
              </a:path>
            </a:pathLst>
          </a:custGeom>
          <a:blipFill rotWithShape="1">
            <a:blip r:embed="rId4">
              <a:alphaModFix/>
            </a:blip>
            <a:stretch>
              <a:fillRect b="0" l="0" r="0" t="0"/>
            </a:stretch>
          </a:blipFill>
          <a:ln>
            <a:noFill/>
          </a:ln>
        </p:spPr>
      </p:sp>
      <p:sp>
        <p:nvSpPr>
          <p:cNvPr id="171" name="Google Shape;171;p18"/>
          <p:cNvSpPr txBox="1"/>
          <p:nvPr/>
        </p:nvSpPr>
        <p:spPr>
          <a:xfrm>
            <a:off x="1066800" y="457200"/>
            <a:ext cx="16802400" cy="738900"/>
          </a:xfrm>
          <a:prstGeom prst="rect">
            <a:avLst/>
          </a:prstGeom>
          <a:solidFill>
            <a:srgbClr val="F49E5C"/>
          </a:solidFill>
          <a:ln>
            <a:noFill/>
          </a:ln>
        </p:spPr>
        <p:txBody>
          <a:bodyPr anchorCtr="0" anchor="ctr" bIns="91425" lIns="91425" spcFirstLastPara="1" rIns="91425" wrap="square" tIns="91425">
            <a:noAutofit/>
          </a:bodyPr>
          <a:lstStyle/>
          <a:p>
            <a:pPr indent="0" lvl="0" marL="0" marR="0" rtl="0" algn="l">
              <a:lnSpc>
                <a:spcPct val="25930"/>
              </a:lnSpc>
              <a:spcBef>
                <a:spcPts val="0"/>
              </a:spcBef>
              <a:spcAft>
                <a:spcPts val="0"/>
              </a:spcAft>
              <a:buClr>
                <a:srgbClr val="000000"/>
              </a:buClr>
              <a:buSzPts val="4000"/>
              <a:buFont typeface="Arial"/>
              <a:buNone/>
            </a:pPr>
            <a:r>
              <a:t/>
            </a:r>
            <a:endParaRPr b="1" i="0" sz="4000"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4000"/>
              <a:buFont typeface="Arial"/>
              <a:buNone/>
            </a:pPr>
            <a:r>
              <a:rPr b="1" i="0" lang="en-US" sz="4000" u="none" cap="none" strike="noStrike">
                <a:solidFill>
                  <a:srgbClr val="50535B"/>
                </a:solidFill>
                <a:latin typeface="Open Sans"/>
                <a:ea typeface="Open Sans"/>
                <a:cs typeface="Open Sans"/>
                <a:sym typeface="Open Sans"/>
              </a:rPr>
              <a:t>Nivel </a:t>
            </a:r>
            <a:r>
              <a:rPr b="1" lang="en-US" sz="4000">
                <a:solidFill>
                  <a:srgbClr val="50535B"/>
                </a:solidFill>
                <a:latin typeface="Open Sans"/>
                <a:ea typeface="Open Sans"/>
                <a:cs typeface="Open Sans"/>
                <a:sym typeface="Open Sans"/>
              </a:rPr>
              <a:t>1</a:t>
            </a:r>
            <a:endParaRPr b="0" i="0" sz="4000" u="none" cap="none" strike="noStrike">
              <a:solidFill>
                <a:srgbClr val="000000"/>
              </a:solidFill>
              <a:latin typeface="Arial"/>
              <a:ea typeface="Arial"/>
              <a:cs typeface="Arial"/>
              <a:sym typeface="Arial"/>
            </a:endParaRPr>
          </a:p>
        </p:txBody>
      </p:sp>
      <p:sp>
        <p:nvSpPr>
          <p:cNvPr id="172" name="Google Shape;172;p18"/>
          <p:cNvSpPr/>
          <p:nvPr/>
        </p:nvSpPr>
        <p:spPr>
          <a:xfrm>
            <a:off x="11616421" y="634715"/>
            <a:ext cx="5993803" cy="7666084"/>
          </a:xfrm>
          <a:custGeom>
            <a:rect b="b" l="l" r="r" t="t"/>
            <a:pathLst>
              <a:path extrusionOk="0" h="7666084" w="5993803">
                <a:moveTo>
                  <a:pt x="0" y="0"/>
                </a:moveTo>
                <a:lnTo>
                  <a:pt x="5993803" y="0"/>
                </a:lnTo>
                <a:lnTo>
                  <a:pt x="5993803" y="7666084"/>
                </a:lnTo>
                <a:lnTo>
                  <a:pt x="0" y="7666084"/>
                </a:lnTo>
                <a:lnTo>
                  <a:pt x="0" y="0"/>
                </a:lnTo>
                <a:close/>
              </a:path>
            </a:pathLst>
          </a:custGeom>
          <a:blipFill rotWithShape="1">
            <a:blip r:embed="rId5">
              <a:alphaModFix/>
            </a:blip>
            <a:stretch>
              <a:fillRect b="-5198" l="0" r="-101812" t="0"/>
            </a:stretch>
          </a:blipFill>
          <a:ln>
            <a:noFill/>
          </a:ln>
        </p:spPr>
      </p:sp>
      <p:sp>
        <p:nvSpPr>
          <p:cNvPr id="173" name="Google Shape;173;p18"/>
          <p:cNvSpPr txBox="1"/>
          <p:nvPr/>
        </p:nvSpPr>
        <p:spPr>
          <a:xfrm>
            <a:off x="1066800" y="2512088"/>
            <a:ext cx="9987300" cy="3201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1000"/>
              </a:spcBef>
              <a:spcAft>
                <a:spcPts val="0"/>
              </a:spcAft>
              <a:buClr>
                <a:srgbClr val="000000"/>
              </a:buClr>
              <a:buSzPts val="4699"/>
              <a:buFont typeface="Arial"/>
              <a:buNone/>
            </a:pPr>
            <a:r>
              <a:rPr b="1" i="0" lang="en-US" sz="4699" u="none" cap="none" strike="noStrike">
                <a:solidFill>
                  <a:srgbClr val="F49E5C"/>
                </a:solidFill>
                <a:latin typeface="Open Sans"/>
                <a:ea typeface="Open Sans"/>
                <a:cs typeface="Open Sans"/>
                <a:sym typeface="Open Sans"/>
              </a:rPr>
              <a:t>2. Contenido para el formador</a:t>
            </a:r>
            <a:endParaRPr b="1" i="0" sz="4699" u="none" cap="none" strike="noStrike">
              <a:solidFill>
                <a:srgbClr val="F49E5C"/>
              </a:solidFill>
              <a:latin typeface="Open Sans"/>
              <a:ea typeface="Open Sans"/>
              <a:cs typeface="Open Sans"/>
              <a:sym typeface="Open Sans"/>
            </a:endParaRPr>
          </a:p>
          <a:p>
            <a:pPr indent="0" lvl="0" marL="0" marR="0" rtl="0" algn="l">
              <a:lnSpc>
                <a:spcPct val="100000"/>
              </a:lnSpc>
              <a:spcBef>
                <a:spcPts val="1000"/>
              </a:spcBef>
              <a:spcAft>
                <a:spcPts val="0"/>
              </a:spcAft>
              <a:buClr>
                <a:srgbClr val="000000"/>
              </a:buClr>
              <a:buSzPts val="2000"/>
              <a:buFont typeface="Arial"/>
              <a:buNone/>
            </a:pPr>
            <a:r>
              <a:t/>
            </a:r>
            <a:endParaRPr b="1" i="0" sz="2000" u="none" cap="none" strike="noStrike">
              <a:solidFill>
                <a:srgbClr val="F49E5C"/>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Introducción</a:t>
            </a:r>
            <a:endParaRPr b="1" i="0" sz="3000" u="none" cap="none" strike="noStrike">
              <a:solidFill>
                <a:srgbClr val="50535B"/>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Tipos de sesiones</a:t>
            </a:r>
            <a:endParaRPr b="1" i="0" sz="3000" u="none" cap="none" strike="noStrike">
              <a:solidFill>
                <a:srgbClr val="50535B"/>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Esquema de la sesión</a:t>
            </a:r>
            <a:endParaRPr b="1" i="0" sz="3000" u="none" cap="none" strike="noStrike">
              <a:solidFill>
                <a:srgbClr val="50535B"/>
              </a:solidFill>
              <a:latin typeface="Open Sans"/>
              <a:ea typeface="Open Sans"/>
              <a:cs typeface="Open Sans"/>
              <a:sym typeface="Open Sans"/>
            </a:endParaRPr>
          </a:p>
          <a:p>
            <a:pPr indent="-419100" lvl="0" marL="1371600" marR="0" rtl="0" algn="l">
              <a:lnSpc>
                <a:spcPct val="100000"/>
              </a:lnSpc>
              <a:spcBef>
                <a:spcPts val="1000"/>
              </a:spcBef>
              <a:spcAft>
                <a:spcPts val="0"/>
              </a:spcAft>
              <a:buClr>
                <a:srgbClr val="50535B"/>
              </a:buClr>
              <a:buSzPts val="3000"/>
              <a:buFont typeface="Open Sans"/>
              <a:buChar char="●"/>
            </a:pPr>
            <a:r>
              <a:rPr b="1" i="0" lang="en-US" sz="3000" u="none" cap="none" strike="noStrike">
                <a:solidFill>
                  <a:srgbClr val="50535B"/>
                </a:solidFill>
                <a:latin typeface="Open Sans"/>
                <a:ea typeface="Open Sans"/>
                <a:cs typeface="Open Sans"/>
                <a:sym typeface="Open Sans"/>
              </a:rPr>
              <a:t>Detalle de la sesión</a:t>
            </a:r>
            <a:endParaRPr b="1" i="0" sz="3000" u="none" cap="none" strike="noStrike">
              <a:solidFill>
                <a:srgbClr val="50535B"/>
              </a:solidFill>
              <a:latin typeface="Open Sans"/>
              <a:ea typeface="Open Sans"/>
              <a:cs typeface="Open Sans"/>
              <a:sym typeface="Open Sans"/>
            </a:endParaRPr>
          </a:p>
          <a:p>
            <a:pPr indent="0" lvl="0" marL="914400" marR="0" rtl="0" algn="l">
              <a:lnSpc>
                <a:spcPct val="100000"/>
              </a:lnSpc>
              <a:spcBef>
                <a:spcPts val="0"/>
              </a:spcBef>
              <a:spcAft>
                <a:spcPts val="0"/>
              </a:spcAft>
              <a:buClr>
                <a:srgbClr val="000000"/>
              </a:buClr>
              <a:buSzPts val="4699"/>
              <a:buFont typeface="Arial"/>
              <a:buNone/>
            </a:pPr>
            <a:r>
              <a:t/>
            </a:r>
            <a:endParaRPr b="1" i="0" sz="4699" u="none" cap="none" strike="noStrike">
              <a:solidFill>
                <a:srgbClr val="50535B"/>
              </a:solidFill>
              <a:latin typeface="Open Sans"/>
              <a:ea typeface="Open Sans"/>
              <a:cs typeface="Open Sans"/>
              <a:sym typeface="Open Sans"/>
            </a:endParaRPr>
          </a:p>
          <a:p>
            <a:pPr indent="0" lvl="0" marL="0" marR="0" rtl="0" algn="l">
              <a:lnSpc>
                <a:spcPct val="140008"/>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177" name="Shape 177"/>
        <p:cNvGrpSpPr/>
        <p:nvPr/>
      </p:nvGrpSpPr>
      <p:grpSpPr>
        <a:xfrm>
          <a:off x="0" y="0"/>
          <a:ext cx="0" cy="0"/>
          <a:chOff x="0" y="0"/>
          <a:chExt cx="0" cy="0"/>
        </a:xfrm>
      </p:grpSpPr>
      <p:grpSp>
        <p:nvGrpSpPr>
          <p:cNvPr id="178" name="Google Shape;178;p19"/>
          <p:cNvGrpSpPr/>
          <p:nvPr/>
        </p:nvGrpSpPr>
        <p:grpSpPr>
          <a:xfrm>
            <a:off x="527652" y="1850375"/>
            <a:ext cx="17614399" cy="677125"/>
            <a:chOff x="0" y="-38100"/>
            <a:chExt cx="2061900" cy="178341"/>
          </a:xfrm>
        </p:grpSpPr>
        <p:sp>
          <p:nvSpPr>
            <p:cNvPr id="179" name="Google Shape;179;p19"/>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F49E5C"/>
            </a:solidFill>
            <a:ln>
              <a:noFill/>
            </a:ln>
          </p:spPr>
        </p:sp>
        <p:sp>
          <p:nvSpPr>
            <p:cNvPr id="180" name="Google Shape;180;p19"/>
            <p:cNvSpPr txBox="1"/>
            <p:nvPr/>
          </p:nvSpPr>
          <p:spPr>
            <a:xfrm>
              <a:off x="0" y="-38100"/>
              <a:ext cx="2061900" cy="178200"/>
            </a:xfrm>
            <a:prstGeom prst="rect">
              <a:avLst/>
            </a:prstGeom>
            <a:solidFill>
              <a:srgbClr val="F49E5C"/>
            </a:solid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Contenido para el formador</a:t>
              </a:r>
              <a:endParaRPr b="0" i="0" sz="1400" u="none" cap="none" strike="noStrike">
                <a:solidFill>
                  <a:srgbClr val="000000"/>
                </a:solidFill>
                <a:latin typeface="Arial"/>
                <a:ea typeface="Arial"/>
                <a:cs typeface="Arial"/>
                <a:sym typeface="Arial"/>
              </a:endParaRPr>
            </a:p>
          </p:txBody>
        </p:sp>
      </p:grpSp>
      <p:grpSp>
        <p:nvGrpSpPr>
          <p:cNvPr id="181" name="Google Shape;181;p19"/>
          <p:cNvGrpSpPr/>
          <p:nvPr/>
        </p:nvGrpSpPr>
        <p:grpSpPr>
          <a:xfrm>
            <a:off x="0" y="-144662"/>
            <a:ext cx="18288118" cy="1668817"/>
            <a:chOff x="0" y="-38100"/>
            <a:chExt cx="4816592" cy="439521"/>
          </a:xfrm>
        </p:grpSpPr>
        <p:sp>
          <p:nvSpPr>
            <p:cNvPr id="182" name="Google Shape;182;p19"/>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183" name="Google Shape;183;p19"/>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4" name="Google Shape;184;p19"/>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12" t="0"/>
            </a:stretch>
          </a:blipFill>
          <a:ln>
            <a:noFill/>
          </a:ln>
        </p:spPr>
      </p:sp>
      <p:sp>
        <p:nvSpPr>
          <p:cNvPr id="185" name="Google Shape;185;p19"/>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186" name="Google Shape;186;p19"/>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1</a:t>
            </a:r>
            <a:endParaRPr b="0" i="0" sz="1400" u="none" cap="none" strike="noStrike">
              <a:solidFill>
                <a:srgbClr val="000000"/>
              </a:solidFill>
              <a:latin typeface="Arial"/>
              <a:ea typeface="Arial"/>
              <a:cs typeface="Arial"/>
              <a:sym typeface="Arial"/>
            </a:endParaRPr>
          </a:p>
        </p:txBody>
      </p:sp>
      <p:sp>
        <p:nvSpPr>
          <p:cNvPr id="187" name="Google Shape;187;p19"/>
          <p:cNvSpPr txBox="1"/>
          <p:nvPr/>
        </p:nvSpPr>
        <p:spPr>
          <a:xfrm>
            <a:off x="498285" y="3680033"/>
            <a:ext cx="7828800" cy="54798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50535B"/>
                </a:solidFill>
                <a:latin typeface="Open Sans"/>
                <a:ea typeface="Open Sans"/>
                <a:cs typeface="Open Sans"/>
                <a:sym typeface="Open Sans"/>
              </a:rPr>
              <a:t>Objetivo general de la sesión</a:t>
            </a:r>
            <a:endParaRPr b="1"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000"/>
              <a:buFont typeface="Arial"/>
              <a:buNone/>
            </a:pPr>
            <a:r>
              <a:t/>
            </a:r>
            <a:endParaRPr b="0"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Concienciar al alumnado sobre la importancia de la fotoprotección y fomentar hábitos saludables frente al sol, contribuyendo a la prevención del daño solar y la reducción del riesgo de cáncer de piel.</a:t>
            </a:r>
            <a:endParaRPr b="0" i="0" sz="1500" u="none" cap="none" strike="sng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500" u="none" cap="none" strike="sng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50535B"/>
                </a:solidFill>
                <a:latin typeface="Open Sans"/>
                <a:ea typeface="Open Sans"/>
                <a:cs typeface="Open Sans"/>
                <a:sym typeface="Open Sans"/>
              </a:rPr>
              <a:t>Contenidos de la sesión</a:t>
            </a:r>
            <a:endParaRPr b="1"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100"/>
              <a:buFont typeface="Arial"/>
              <a:buNone/>
            </a:pPr>
            <a:r>
              <a:t/>
            </a:r>
            <a:endParaRPr b="1" i="0" sz="1100" u="none" cap="none" strike="noStrike">
              <a:solidFill>
                <a:srgbClr val="50535B"/>
              </a:solidFill>
              <a:latin typeface="Open Sans"/>
              <a:ea typeface="Open Sans"/>
              <a:cs typeface="Open Sans"/>
              <a:sym typeface="Open Sans"/>
            </a:endParaRPr>
          </a:p>
          <a:p>
            <a:pPr indent="-161926" lvl="1" marL="323852" marR="0" rtl="0" algn="l">
              <a:lnSpc>
                <a:spcPct val="140000"/>
              </a:lnSpc>
              <a:spcBef>
                <a:spcPts val="0"/>
              </a:spcBef>
              <a:spcAft>
                <a:spcPts val="0"/>
              </a:spcAft>
              <a:buClr>
                <a:srgbClr val="50535B"/>
              </a:buClr>
              <a:buSzPts val="1500"/>
              <a:buFont typeface="Arial"/>
              <a:buChar char="•"/>
            </a:pPr>
            <a:r>
              <a:rPr b="0" i="0" lang="en-US" sz="1500" u="none" cap="none" strike="noStrike">
                <a:solidFill>
                  <a:srgbClr val="50535B"/>
                </a:solidFill>
                <a:latin typeface="Open Sans"/>
                <a:ea typeface="Open Sans"/>
                <a:cs typeface="Open Sans"/>
                <a:sym typeface="Open Sans"/>
              </a:rPr>
              <a:t>El sol es necesario para la vida</a:t>
            </a:r>
            <a:endParaRPr b="0" i="0" sz="1400" u="none" cap="none" strike="noStrike">
              <a:solidFill>
                <a:srgbClr val="50535B"/>
              </a:solidFill>
              <a:latin typeface="Arial"/>
              <a:ea typeface="Arial"/>
              <a:cs typeface="Arial"/>
              <a:sym typeface="Arial"/>
            </a:endParaRPr>
          </a:p>
          <a:p>
            <a:pPr indent="-161926" lvl="1" marL="323852" marR="0" rtl="0" algn="l">
              <a:lnSpc>
                <a:spcPct val="140000"/>
              </a:lnSpc>
              <a:spcBef>
                <a:spcPts val="0"/>
              </a:spcBef>
              <a:spcAft>
                <a:spcPts val="0"/>
              </a:spcAft>
              <a:buClr>
                <a:srgbClr val="50535B"/>
              </a:buClr>
              <a:buSzPts val="1500"/>
              <a:buFont typeface="Arial"/>
              <a:buChar char="•"/>
            </a:pPr>
            <a:r>
              <a:rPr b="0" i="0" lang="en-US" sz="1500" u="none" cap="none" strike="noStrike">
                <a:solidFill>
                  <a:srgbClr val="50535B"/>
                </a:solidFill>
                <a:latin typeface="Open Sans"/>
                <a:ea typeface="Open Sans"/>
                <a:cs typeface="Open Sans"/>
                <a:sym typeface="Open Sans"/>
              </a:rPr>
              <a:t>Peligros del sol</a:t>
            </a:r>
            <a:endParaRPr b="0" i="0" sz="1400" u="none" cap="none" strike="noStrike">
              <a:solidFill>
                <a:srgbClr val="50535B"/>
              </a:solidFill>
              <a:latin typeface="Arial"/>
              <a:ea typeface="Arial"/>
              <a:cs typeface="Arial"/>
              <a:sym typeface="Arial"/>
            </a:endParaRPr>
          </a:p>
          <a:p>
            <a:pPr indent="-161926" lvl="1" marL="323852" marR="0" rtl="0" algn="l">
              <a:lnSpc>
                <a:spcPct val="140000"/>
              </a:lnSpc>
              <a:spcBef>
                <a:spcPts val="0"/>
              </a:spcBef>
              <a:spcAft>
                <a:spcPts val="0"/>
              </a:spcAft>
              <a:buClr>
                <a:srgbClr val="50535B"/>
              </a:buClr>
              <a:buSzPts val="1500"/>
              <a:buFont typeface="Arial"/>
              <a:buChar char="•"/>
            </a:pPr>
            <a:r>
              <a:rPr b="0" i="0" lang="en-US" sz="1500" u="none" cap="none" strike="noStrike">
                <a:solidFill>
                  <a:srgbClr val="50535B"/>
                </a:solidFill>
                <a:latin typeface="Open Sans"/>
                <a:ea typeface="Open Sans"/>
                <a:cs typeface="Open Sans"/>
                <a:sym typeface="Open Sans"/>
              </a:rPr>
              <a:t>Conocimientos básicos sobre la piel</a:t>
            </a:r>
            <a:endParaRPr b="0" i="0" sz="1400" u="none" cap="none" strike="noStrike">
              <a:solidFill>
                <a:srgbClr val="50535B"/>
              </a:solidFill>
              <a:latin typeface="Arial"/>
              <a:ea typeface="Arial"/>
              <a:cs typeface="Arial"/>
              <a:sym typeface="Arial"/>
            </a:endParaRPr>
          </a:p>
          <a:p>
            <a:pPr indent="-161926" lvl="1" marL="323852" marR="0" rtl="0" algn="l">
              <a:lnSpc>
                <a:spcPct val="140000"/>
              </a:lnSpc>
              <a:spcBef>
                <a:spcPts val="0"/>
              </a:spcBef>
              <a:spcAft>
                <a:spcPts val="0"/>
              </a:spcAft>
              <a:buClr>
                <a:srgbClr val="50535B"/>
              </a:buClr>
              <a:buSzPts val="1500"/>
              <a:buFont typeface="Arial"/>
              <a:buChar char="•"/>
            </a:pPr>
            <a:r>
              <a:rPr b="0" i="0" lang="en-US" sz="1500" u="none" cap="none" strike="noStrike">
                <a:solidFill>
                  <a:srgbClr val="50535B"/>
                </a:solidFill>
                <a:latin typeface="Open Sans"/>
                <a:ea typeface="Open Sans"/>
                <a:cs typeface="Open Sans"/>
                <a:sym typeface="Open Sans"/>
              </a:rPr>
              <a:t>Consejos para fotoprotegerse bien</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50535B"/>
                </a:solidFill>
                <a:latin typeface="Open Sans"/>
                <a:ea typeface="Open Sans"/>
                <a:cs typeface="Open Sans"/>
                <a:sym typeface="Open Sans"/>
              </a:rPr>
              <a:t>Duración total de la sesión</a:t>
            </a:r>
            <a:endParaRPr b="1" i="0" sz="18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000"/>
              <a:buFont typeface="Arial"/>
              <a:buNone/>
            </a:pPr>
            <a:r>
              <a:t/>
            </a:r>
            <a:endParaRPr b="1" i="0" sz="10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De 25 a 55 minutos: el formador puede hacer más o menos extensa la sesión en función de la disponibilidad temporal del colegio</a:t>
            </a:r>
            <a:endParaRPr b="0" i="0" sz="1500" u="none" cap="none" strike="noStrike">
              <a:solidFill>
                <a:srgbClr val="50535B"/>
              </a:solidFill>
              <a:latin typeface="Open Sans"/>
              <a:ea typeface="Open Sans"/>
              <a:cs typeface="Open Sans"/>
              <a:sym typeface="Open Sans"/>
            </a:endParaRPr>
          </a:p>
        </p:txBody>
      </p:sp>
      <p:grpSp>
        <p:nvGrpSpPr>
          <p:cNvPr id="188" name="Google Shape;188;p19"/>
          <p:cNvGrpSpPr/>
          <p:nvPr/>
        </p:nvGrpSpPr>
        <p:grpSpPr>
          <a:xfrm>
            <a:off x="513000" y="2985525"/>
            <a:ext cx="7828828" cy="533011"/>
            <a:chOff x="-3" y="-140"/>
            <a:chExt cx="2061900" cy="140381"/>
          </a:xfrm>
        </p:grpSpPr>
        <p:sp>
          <p:nvSpPr>
            <p:cNvPr id="189" name="Google Shape;189;p19"/>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190" name="Google Shape;190;p19"/>
            <p:cNvSpPr txBox="1"/>
            <p:nvPr/>
          </p:nvSpPr>
          <p:spPr>
            <a:xfrm>
              <a:off x="-3" y="-140"/>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Introducción</a:t>
              </a:r>
              <a:endParaRPr b="1" i="0" sz="1999" u="none" cap="none" strike="noStrike">
                <a:solidFill>
                  <a:srgbClr val="FDFDFD"/>
                </a:solidFill>
                <a:latin typeface="Open Sans"/>
                <a:ea typeface="Open Sans"/>
                <a:cs typeface="Open Sans"/>
                <a:sym typeface="Open Sans"/>
              </a:endParaRPr>
            </a:p>
          </p:txBody>
        </p:sp>
      </p:grpSp>
      <p:grpSp>
        <p:nvGrpSpPr>
          <p:cNvPr id="191" name="Google Shape;191;p19"/>
          <p:cNvGrpSpPr/>
          <p:nvPr/>
        </p:nvGrpSpPr>
        <p:grpSpPr>
          <a:xfrm>
            <a:off x="9663775" y="2997825"/>
            <a:ext cx="7828828" cy="533011"/>
            <a:chOff x="-3" y="-140"/>
            <a:chExt cx="2061900" cy="140381"/>
          </a:xfrm>
        </p:grpSpPr>
        <p:sp>
          <p:nvSpPr>
            <p:cNvPr id="192" name="Google Shape;192;p19"/>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193" name="Google Shape;193;p19"/>
            <p:cNvSpPr txBox="1"/>
            <p:nvPr/>
          </p:nvSpPr>
          <p:spPr>
            <a:xfrm>
              <a:off x="-3" y="-140"/>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Tipos de sesiones</a:t>
              </a:r>
              <a:endParaRPr b="0" i="0" sz="1400" u="none" cap="none" strike="noStrike">
                <a:solidFill>
                  <a:srgbClr val="000000"/>
                </a:solidFill>
                <a:latin typeface="Arial"/>
                <a:ea typeface="Arial"/>
                <a:cs typeface="Arial"/>
                <a:sym typeface="Arial"/>
              </a:endParaRPr>
            </a:p>
          </p:txBody>
        </p:sp>
      </p:grpSp>
      <p:sp>
        <p:nvSpPr>
          <p:cNvPr id="194" name="Google Shape;194;p19"/>
          <p:cNvSpPr txBox="1"/>
          <p:nvPr/>
        </p:nvSpPr>
        <p:spPr>
          <a:xfrm>
            <a:off x="9587609" y="3692333"/>
            <a:ext cx="7828800" cy="10620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Existen dos modalidades de sesión adaptadas a las condiciones técnicas de cada centro:</a:t>
            </a:r>
            <a:endParaRPr b="0" i="0" sz="1500" u="none" cap="none" strike="noStrike">
              <a:solidFill>
                <a:srgbClr val="50535B"/>
              </a:solidFill>
              <a:latin typeface="Open Sans"/>
              <a:ea typeface="Open Sans"/>
              <a:cs typeface="Open Sans"/>
              <a:sym typeface="Open Sans"/>
            </a:endParaRPr>
          </a:p>
          <a:p>
            <a:pPr indent="0" lvl="0" marL="457200" marR="0" rtl="0" algn="l">
              <a:lnSpc>
                <a:spcPct val="140000"/>
              </a:lnSpc>
              <a:spcBef>
                <a:spcPts val="0"/>
              </a:spcBef>
              <a:spcAft>
                <a:spcPts val="0"/>
              </a:spcAft>
              <a:buClr>
                <a:srgbClr val="000000"/>
              </a:buClr>
              <a:buSzPts val="1500"/>
              <a:buFont typeface="Arial"/>
              <a:buNone/>
            </a:pPr>
            <a:r>
              <a:t/>
            </a:r>
            <a:endParaRPr b="0" i="0" sz="1500" u="none" cap="none" strike="noStrike">
              <a:solidFill>
                <a:srgbClr val="50535B"/>
              </a:solidFill>
              <a:latin typeface="Open Sans"/>
              <a:ea typeface="Open Sans"/>
              <a:cs typeface="Open Sans"/>
              <a:sym typeface="Open Sans"/>
            </a:endParaRPr>
          </a:p>
        </p:txBody>
      </p:sp>
      <p:grpSp>
        <p:nvGrpSpPr>
          <p:cNvPr id="195" name="Google Shape;195;p19"/>
          <p:cNvGrpSpPr/>
          <p:nvPr/>
        </p:nvGrpSpPr>
        <p:grpSpPr>
          <a:xfrm>
            <a:off x="9682461" y="4552921"/>
            <a:ext cx="3645345" cy="4424504"/>
            <a:chOff x="5796013" y="6914925"/>
            <a:chExt cx="2247300" cy="3237600"/>
          </a:xfrm>
        </p:grpSpPr>
        <p:sp>
          <p:nvSpPr>
            <p:cNvPr id="196" name="Google Shape;196;p19"/>
            <p:cNvSpPr/>
            <p:nvPr/>
          </p:nvSpPr>
          <p:spPr>
            <a:xfrm>
              <a:off x="5796013" y="6914925"/>
              <a:ext cx="2247300" cy="3237600"/>
            </a:xfrm>
            <a:prstGeom prst="rect">
              <a:avLst/>
            </a:prstGeom>
            <a:solidFill>
              <a:srgbClr val="FFAB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sng" cap="none" strike="noStrike">
                <a:solidFill>
                  <a:srgbClr val="FFFFFF"/>
                </a:solidFill>
                <a:latin typeface="Raleway"/>
                <a:ea typeface="Raleway"/>
                <a:cs typeface="Raleway"/>
                <a:sym typeface="Raleway"/>
              </a:endParaRPr>
            </a:p>
          </p:txBody>
        </p:sp>
        <p:sp>
          <p:nvSpPr>
            <p:cNvPr id="197" name="Google Shape;197;p19"/>
            <p:cNvSpPr txBox="1"/>
            <p:nvPr/>
          </p:nvSpPr>
          <p:spPr>
            <a:xfrm>
              <a:off x="5796025" y="6914925"/>
              <a:ext cx="1072500" cy="709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100"/>
                <a:buFont typeface="Arial"/>
                <a:buNone/>
              </a:pPr>
              <a:r>
                <a:rPr b="1" i="0" lang="en-US" sz="5100" u="none" cap="none" strike="noStrike">
                  <a:solidFill>
                    <a:srgbClr val="FFFFFF"/>
                  </a:solidFill>
                  <a:latin typeface="Arial"/>
                  <a:ea typeface="Arial"/>
                  <a:cs typeface="Arial"/>
                  <a:sym typeface="Arial"/>
                </a:rPr>
                <a:t>1.</a:t>
              </a:r>
              <a:endParaRPr b="1" i="0" sz="5100" u="none" cap="none" strike="noStrike">
                <a:solidFill>
                  <a:srgbClr val="FFFFFF"/>
                </a:solidFill>
                <a:latin typeface="Arial"/>
                <a:ea typeface="Arial"/>
                <a:cs typeface="Arial"/>
                <a:sym typeface="Arial"/>
              </a:endParaRPr>
            </a:p>
          </p:txBody>
        </p:sp>
      </p:grpSp>
      <p:grpSp>
        <p:nvGrpSpPr>
          <p:cNvPr id="198" name="Google Shape;198;p19"/>
          <p:cNvGrpSpPr/>
          <p:nvPr/>
        </p:nvGrpSpPr>
        <p:grpSpPr>
          <a:xfrm>
            <a:off x="13511130" y="4552921"/>
            <a:ext cx="3645345" cy="4424504"/>
            <a:chOff x="8156329" y="6914925"/>
            <a:chExt cx="2247300" cy="3237600"/>
          </a:xfrm>
        </p:grpSpPr>
        <p:sp>
          <p:nvSpPr>
            <p:cNvPr id="199" name="Google Shape;199;p19"/>
            <p:cNvSpPr/>
            <p:nvPr/>
          </p:nvSpPr>
          <p:spPr>
            <a:xfrm>
              <a:off x="8156329" y="6914925"/>
              <a:ext cx="2247300" cy="3237600"/>
            </a:xfrm>
            <a:prstGeom prst="rect">
              <a:avLst/>
            </a:prstGeom>
            <a:solidFill>
              <a:srgbClr val="FFAB40"/>
            </a:solid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Raleway"/>
                <a:ea typeface="Raleway"/>
                <a:cs typeface="Raleway"/>
                <a:sym typeface="Raleway"/>
              </a:endParaRPr>
            </a:p>
          </p:txBody>
        </p:sp>
        <p:sp>
          <p:nvSpPr>
            <p:cNvPr id="200" name="Google Shape;200;p19"/>
            <p:cNvSpPr txBox="1"/>
            <p:nvPr/>
          </p:nvSpPr>
          <p:spPr>
            <a:xfrm>
              <a:off x="8158225" y="6914925"/>
              <a:ext cx="1072500" cy="70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100"/>
                <a:buFont typeface="Arial"/>
                <a:buNone/>
              </a:pPr>
              <a:r>
                <a:rPr b="1" i="0" lang="en-US" sz="5100" u="none" cap="none" strike="noStrike">
                  <a:solidFill>
                    <a:srgbClr val="FFFFFF"/>
                  </a:solidFill>
                  <a:latin typeface="Arial"/>
                  <a:ea typeface="Arial"/>
                  <a:cs typeface="Arial"/>
                  <a:sym typeface="Arial"/>
                </a:rPr>
                <a:t>2.</a:t>
              </a:r>
              <a:endParaRPr b="1" i="0" sz="5100" u="none" cap="none" strike="noStrike">
                <a:solidFill>
                  <a:srgbClr val="FFFFFF"/>
                </a:solidFill>
                <a:latin typeface="Arial"/>
                <a:ea typeface="Arial"/>
                <a:cs typeface="Arial"/>
                <a:sym typeface="Arial"/>
              </a:endParaRPr>
            </a:p>
          </p:txBody>
        </p:sp>
      </p:grpSp>
      <p:sp>
        <p:nvSpPr>
          <p:cNvPr id="201" name="Google Shape;201;p19"/>
          <p:cNvSpPr txBox="1"/>
          <p:nvPr/>
        </p:nvSpPr>
        <p:spPr>
          <a:xfrm>
            <a:off x="9833975" y="5429550"/>
            <a:ext cx="3361200" cy="2602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US" sz="2000" u="none" cap="none" strike="noStrike">
                <a:solidFill>
                  <a:schemeClr val="lt1"/>
                </a:solidFill>
                <a:latin typeface="Raleway"/>
                <a:ea typeface="Raleway"/>
                <a:cs typeface="Raleway"/>
                <a:sym typeface="Raleway"/>
              </a:rPr>
              <a:t>Sesión con pantalla y proyector (</a:t>
            </a:r>
            <a:r>
              <a:rPr b="1" i="0" lang="en-US" sz="2000" u="sng" cap="none" strike="noStrike">
                <a:solidFill>
                  <a:schemeClr val="lt1"/>
                </a:solidFill>
                <a:latin typeface="Raleway"/>
                <a:ea typeface="Raleway"/>
                <a:cs typeface="Raleway"/>
                <a:sym typeface="Raleway"/>
              </a:rPr>
              <a:t>recomendada</a:t>
            </a:r>
            <a:r>
              <a:rPr b="1" i="0" lang="en-US" sz="2000" u="none" cap="none" strike="noStrike">
                <a:solidFill>
                  <a:schemeClr val="lt1"/>
                </a:solidFill>
                <a:latin typeface="Raleway"/>
                <a:ea typeface="Raleway"/>
                <a:cs typeface="Raleway"/>
                <a:sym typeface="Raleway"/>
              </a:rPr>
              <a:t>): </a:t>
            </a:r>
            <a:r>
              <a:rPr b="0" i="0" lang="en-US" sz="1500" u="none" cap="none" strike="noStrike">
                <a:solidFill>
                  <a:schemeClr val="lt1"/>
                </a:solidFill>
                <a:latin typeface="Raleway"/>
                <a:ea typeface="Raleway"/>
                <a:cs typeface="Raleway"/>
                <a:sym typeface="Raleway"/>
              </a:rPr>
              <a:t>combina la proyección de un video de concienciación con juegos participativos para reforzar los mensajes clave de manera lúdica.</a:t>
            </a:r>
            <a:endParaRPr b="0" i="0" sz="1500" u="sng" cap="none" strike="noStrike">
              <a:solidFill>
                <a:schemeClr val="lt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5100"/>
              <a:buFont typeface="Arial"/>
              <a:buNone/>
            </a:pPr>
            <a:r>
              <a:t/>
            </a:r>
            <a:endParaRPr b="1" i="0" sz="5100" u="none" cap="none" strike="noStrike">
              <a:solidFill>
                <a:srgbClr val="FFFFFF"/>
              </a:solidFill>
              <a:latin typeface="Arial"/>
              <a:ea typeface="Arial"/>
              <a:cs typeface="Arial"/>
              <a:sym typeface="Arial"/>
            </a:endParaRPr>
          </a:p>
        </p:txBody>
      </p:sp>
      <p:sp>
        <p:nvSpPr>
          <p:cNvPr id="202" name="Google Shape;202;p19"/>
          <p:cNvSpPr txBox="1"/>
          <p:nvPr/>
        </p:nvSpPr>
        <p:spPr>
          <a:xfrm>
            <a:off x="13649850" y="5353350"/>
            <a:ext cx="3361200" cy="357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Raleway"/>
                <a:ea typeface="Raleway"/>
                <a:cs typeface="Raleway"/>
                <a:sym typeface="Raleway"/>
              </a:rPr>
              <a:t>Sesión con materiales impresos (</a:t>
            </a:r>
            <a:r>
              <a:rPr b="1" i="0" lang="en-US" sz="2000" u="sng" cap="none" strike="noStrike">
                <a:solidFill>
                  <a:schemeClr val="lt1"/>
                </a:solidFill>
                <a:latin typeface="Raleway"/>
                <a:ea typeface="Raleway"/>
                <a:cs typeface="Raleway"/>
                <a:sym typeface="Raleway"/>
              </a:rPr>
              <a:t>opción alternativa en caso de no disponer de pantalla y proyector</a:t>
            </a:r>
            <a:r>
              <a:rPr b="1" i="0" lang="en-US" sz="2000" u="none" cap="none" strike="noStrike">
                <a:solidFill>
                  <a:schemeClr val="lt1"/>
                </a:solidFill>
                <a:latin typeface="Raleway"/>
                <a:ea typeface="Raleway"/>
                <a:cs typeface="Raleway"/>
                <a:sym typeface="Raleway"/>
              </a:rPr>
              <a:t>): </a:t>
            </a:r>
            <a:endParaRPr b="1" i="0" sz="2000" u="none" cap="none" strike="noStrike">
              <a:solidFill>
                <a:schemeClr val="lt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lt1"/>
                </a:solidFill>
                <a:latin typeface="Raleway"/>
                <a:ea typeface="Raleway"/>
                <a:cs typeface="Raleway"/>
                <a:sym typeface="Raleway"/>
              </a:rPr>
              <a:t>basada en un cuento ilustrado (a imprimir) que pretende motivar a los pequeños y recalcar la importancia de la fotoprotección entre sus hábitos de cuidado. Con juegos participativos, el niño/a refuerza los mensajes clave de manera lúdica.</a:t>
            </a:r>
            <a:endParaRPr b="0" i="0" sz="1500" u="none" cap="none" strike="noStrike">
              <a:solidFill>
                <a:schemeClr val="lt1"/>
              </a:solidFill>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206" name="Shape 206"/>
        <p:cNvGrpSpPr/>
        <p:nvPr/>
      </p:nvGrpSpPr>
      <p:grpSpPr>
        <a:xfrm>
          <a:off x="0" y="0"/>
          <a:ext cx="0" cy="0"/>
          <a:chOff x="0" y="0"/>
          <a:chExt cx="0" cy="0"/>
        </a:xfrm>
      </p:grpSpPr>
      <p:grpSp>
        <p:nvGrpSpPr>
          <p:cNvPr id="207" name="Google Shape;207;p20"/>
          <p:cNvGrpSpPr/>
          <p:nvPr/>
        </p:nvGrpSpPr>
        <p:grpSpPr>
          <a:xfrm>
            <a:off x="527652" y="1850375"/>
            <a:ext cx="17614399" cy="677125"/>
            <a:chOff x="0" y="-38100"/>
            <a:chExt cx="2061900" cy="178341"/>
          </a:xfrm>
        </p:grpSpPr>
        <p:sp>
          <p:nvSpPr>
            <p:cNvPr id="208" name="Google Shape;208;p20"/>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F49E5C"/>
            </a:solidFill>
            <a:ln>
              <a:noFill/>
            </a:ln>
          </p:spPr>
        </p:sp>
        <p:sp>
          <p:nvSpPr>
            <p:cNvPr id="209" name="Google Shape;209;p20"/>
            <p:cNvSpPr txBox="1"/>
            <p:nvPr/>
          </p:nvSpPr>
          <p:spPr>
            <a:xfrm>
              <a:off x="0" y="-38100"/>
              <a:ext cx="2061900" cy="178200"/>
            </a:xfrm>
            <a:prstGeom prst="rect">
              <a:avLst/>
            </a:prstGeom>
            <a:solidFill>
              <a:srgbClr val="F49E5C"/>
            </a:solid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Contenido para el formador</a:t>
              </a:r>
              <a:endParaRPr b="0" i="0" sz="1400" u="none" cap="none" strike="noStrike">
                <a:solidFill>
                  <a:srgbClr val="000000"/>
                </a:solidFill>
                <a:latin typeface="Arial"/>
                <a:ea typeface="Arial"/>
                <a:cs typeface="Arial"/>
                <a:sym typeface="Arial"/>
              </a:endParaRPr>
            </a:p>
          </p:txBody>
        </p:sp>
      </p:grpSp>
      <p:grpSp>
        <p:nvGrpSpPr>
          <p:cNvPr id="210" name="Google Shape;210;p20"/>
          <p:cNvGrpSpPr/>
          <p:nvPr/>
        </p:nvGrpSpPr>
        <p:grpSpPr>
          <a:xfrm>
            <a:off x="0" y="-144662"/>
            <a:ext cx="18288118" cy="1668817"/>
            <a:chOff x="0" y="-38100"/>
            <a:chExt cx="4816592" cy="439521"/>
          </a:xfrm>
        </p:grpSpPr>
        <p:sp>
          <p:nvSpPr>
            <p:cNvPr id="211" name="Google Shape;211;p20"/>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212" name="Google Shape;212;p20"/>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13" name="Google Shape;213;p20"/>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12" t="0"/>
            </a:stretch>
          </a:blipFill>
          <a:ln>
            <a:noFill/>
          </a:ln>
        </p:spPr>
      </p:sp>
      <p:sp>
        <p:nvSpPr>
          <p:cNvPr id="214" name="Google Shape;214;p20"/>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215" name="Google Shape;215;p20"/>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1</a:t>
            </a:r>
            <a:endParaRPr b="0" i="0" sz="1400" u="none" cap="none" strike="noStrike">
              <a:solidFill>
                <a:srgbClr val="000000"/>
              </a:solidFill>
              <a:latin typeface="Arial"/>
              <a:ea typeface="Arial"/>
              <a:cs typeface="Arial"/>
              <a:sym typeface="Arial"/>
            </a:endParaRPr>
          </a:p>
        </p:txBody>
      </p:sp>
      <p:grpSp>
        <p:nvGrpSpPr>
          <p:cNvPr id="216" name="Google Shape;216;p20"/>
          <p:cNvGrpSpPr/>
          <p:nvPr/>
        </p:nvGrpSpPr>
        <p:grpSpPr>
          <a:xfrm>
            <a:off x="513000" y="2756925"/>
            <a:ext cx="7828828" cy="533011"/>
            <a:chOff x="-3" y="-140"/>
            <a:chExt cx="2061900" cy="140381"/>
          </a:xfrm>
        </p:grpSpPr>
        <p:sp>
          <p:nvSpPr>
            <p:cNvPr id="217" name="Google Shape;217;p20"/>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218" name="Google Shape;218;p20"/>
            <p:cNvSpPr txBox="1"/>
            <p:nvPr/>
          </p:nvSpPr>
          <p:spPr>
            <a:xfrm>
              <a:off x="-3" y="-140"/>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chemeClr val="dk1"/>
                </a:buClr>
                <a:buSzPts val="1999"/>
                <a:buFont typeface="Arial"/>
                <a:buNone/>
              </a:pPr>
              <a:r>
                <a:rPr b="1" i="0" lang="en-US" sz="1999" u="none" cap="none" strike="noStrike">
                  <a:solidFill>
                    <a:srgbClr val="FDFDFD"/>
                  </a:solidFill>
                  <a:latin typeface="Open Sans"/>
                  <a:ea typeface="Open Sans"/>
                  <a:cs typeface="Open Sans"/>
                  <a:sym typeface="Open Sans"/>
                </a:rPr>
                <a:t>Esquema de la sesión</a:t>
              </a:r>
              <a:endParaRPr b="1" i="0" sz="1999" u="none" cap="none" strike="noStrike">
                <a:solidFill>
                  <a:srgbClr val="FDFDFD"/>
                </a:solidFill>
                <a:latin typeface="Open Sans"/>
                <a:ea typeface="Open Sans"/>
                <a:cs typeface="Open Sans"/>
                <a:sym typeface="Open Sans"/>
              </a:endParaRPr>
            </a:p>
          </p:txBody>
        </p:sp>
      </p:grpSp>
      <p:sp>
        <p:nvSpPr>
          <p:cNvPr id="219" name="Google Shape;219;p20"/>
          <p:cNvSpPr txBox="1"/>
          <p:nvPr/>
        </p:nvSpPr>
        <p:spPr>
          <a:xfrm>
            <a:off x="2744649" y="4475750"/>
            <a:ext cx="3656400" cy="52581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40000"/>
              </a:lnSpc>
              <a:spcBef>
                <a:spcPts val="0"/>
              </a:spcBef>
              <a:spcAft>
                <a:spcPts val="0"/>
              </a:spcAft>
              <a:buClr>
                <a:srgbClr val="000000"/>
              </a:buClr>
              <a:buSzPts val="1400"/>
              <a:buFont typeface="Arial"/>
              <a:buNone/>
            </a:pPr>
            <a:r>
              <a:rPr b="1" i="0" lang="en-US" sz="1400" u="sng" cap="none" strike="noStrike">
                <a:solidFill>
                  <a:srgbClr val="50535B"/>
                </a:solidFill>
                <a:latin typeface="Open Sans"/>
                <a:ea typeface="Open Sans"/>
                <a:cs typeface="Open Sans"/>
                <a:sym typeface="Open Sans"/>
              </a:rPr>
              <a:t>Transversal a los dos tipos de sesiones</a:t>
            </a:r>
            <a:endParaRPr b="1" i="0" sz="1400" u="sng"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rPr b="1" i="0" lang="en-US" sz="1400" u="sng" cap="none" strike="noStrike">
                <a:solidFill>
                  <a:srgbClr val="50535B"/>
                </a:solidFill>
                <a:latin typeface="Open Sans"/>
                <a:ea typeface="Open Sans"/>
                <a:cs typeface="Open Sans"/>
                <a:sym typeface="Open Sans"/>
              </a:rPr>
              <a:t> </a:t>
            </a:r>
            <a:endParaRPr b="1" i="0" sz="1400" u="sng"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rPr b="0" i="0" lang="en-US" sz="1400" u="none" cap="none" strike="noStrike">
                <a:solidFill>
                  <a:srgbClr val="50535B"/>
                </a:solidFill>
                <a:latin typeface="Open Sans"/>
                <a:ea typeface="Open Sans"/>
                <a:cs typeface="Open Sans"/>
                <a:sym typeface="Open Sans"/>
              </a:rPr>
              <a:t>Incluye la</a:t>
            </a:r>
            <a:r>
              <a:rPr b="1" i="0" lang="en-US" sz="1400" u="none" cap="none" strike="noStrike">
                <a:solidFill>
                  <a:srgbClr val="50535B"/>
                </a:solidFill>
                <a:latin typeface="Open Sans"/>
                <a:ea typeface="Open Sans"/>
                <a:cs typeface="Open Sans"/>
                <a:sym typeface="Open Sans"/>
              </a:rPr>
              <a:t> bienvenida y presentación </a:t>
            </a:r>
            <a:r>
              <a:rPr b="0" i="0" lang="en-US" sz="1400" u="none" cap="none" strike="noStrike">
                <a:solidFill>
                  <a:srgbClr val="50535B"/>
                </a:solidFill>
                <a:latin typeface="Open Sans"/>
                <a:ea typeface="Open Sans"/>
                <a:cs typeface="Open Sans"/>
                <a:sym typeface="Open Sans"/>
              </a:rPr>
              <a:t>del formador es externo y la </a:t>
            </a:r>
            <a:r>
              <a:rPr b="1" i="0" lang="en-US" sz="1400" u="none" cap="none" strike="noStrike">
                <a:solidFill>
                  <a:srgbClr val="50535B"/>
                </a:solidFill>
                <a:latin typeface="Open Sans"/>
                <a:ea typeface="Open Sans"/>
                <a:cs typeface="Open Sans"/>
                <a:sym typeface="Open Sans"/>
              </a:rPr>
              <a:t>introducción al tema de la fotoprotección </a:t>
            </a:r>
            <a:r>
              <a:rPr b="0" i="0" lang="en-US" sz="1400" u="none" cap="none" strike="noStrike">
                <a:solidFill>
                  <a:srgbClr val="50535B"/>
                </a:solidFill>
                <a:latin typeface="Open Sans"/>
                <a:ea typeface="Open Sans"/>
                <a:cs typeface="Open Sans"/>
                <a:sym typeface="Open Sans"/>
              </a:rPr>
              <a:t>con preguntas para activar conocimientos previos:</a:t>
            </a:r>
            <a:endParaRPr b="0" i="0" sz="1400" u="none" cap="none" strike="noStrike">
              <a:solidFill>
                <a:srgbClr val="50535B"/>
              </a:solidFill>
              <a:latin typeface="Open Sans"/>
              <a:ea typeface="Open Sans"/>
              <a:cs typeface="Open Sans"/>
              <a:sym typeface="Open Sans"/>
            </a:endParaRPr>
          </a:p>
          <a:p>
            <a:pPr indent="-317500" lvl="0" marL="457200" marR="0" rtl="0" algn="l">
              <a:lnSpc>
                <a:spcPct val="140000"/>
              </a:lnSpc>
              <a:spcBef>
                <a:spcPts val="0"/>
              </a:spcBef>
              <a:spcAft>
                <a:spcPts val="0"/>
              </a:spcAft>
              <a:buClr>
                <a:srgbClr val="50535B"/>
              </a:buClr>
              <a:buSzPts val="1400"/>
              <a:buFont typeface="Open Sans"/>
              <a:buChar char="●"/>
            </a:pPr>
            <a:r>
              <a:rPr b="0" i="0" lang="en-US" sz="1400" u="none" cap="none" strike="noStrike">
                <a:solidFill>
                  <a:srgbClr val="50535B"/>
                </a:solidFill>
                <a:latin typeface="Open Sans"/>
                <a:ea typeface="Open Sans"/>
                <a:cs typeface="Open Sans"/>
                <a:sym typeface="Open Sans"/>
              </a:rPr>
              <a:t>¿Quién cree que el sol es bueno?</a:t>
            </a:r>
            <a:endParaRPr b="0" i="0" sz="1400" u="none" cap="none" strike="noStrike">
              <a:solidFill>
                <a:srgbClr val="50535B"/>
              </a:solidFill>
              <a:latin typeface="Open Sans"/>
              <a:ea typeface="Open Sans"/>
              <a:cs typeface="Open Sans"/>
              <a:sym typeface="Open Sans"/>
            </a:endParaRPr>
          </a:p>
          <a:p>
            <a:pPr indent="-317500" lvl="0" marL="457200" marR="0" rtl="0" algn="l">
              <a:lnSpc>
                <a:spcPct val="140000"/>
              </a:lnSpc>
              <a:spcBef>
                <a:spcPts val="0"/>
              </a:spcBef>
              <a:spcAft>
                <a:spcPts val="0"/>
              </a:spcAft>
              <a:buClr>
                <a:srgbClr val="50535B"/>
              </a:buClr>
              <a:buSzPts val="1400"/>
              <a:buFont typeface="Open Sans"/>
              <a:buChar char="●"/>
            </a:pPr>
            <a:r>
              <a:rPr b="0" i="0" lang="en-US" sz="1400" u="none" cap="none" strike="noStrike">
                <a:solidFill>
                  <a:srgbClr val="50535B"/>
                </a:solidFill>
                <a:latin typeface="Open Sans"/>
                <a:ea typeface="Open Sans"/>
                <a:cs typeface="Open Sans"/>
                <a:sym typeface="Open Sans"/>
              </a:rPr>
              <a:t>¿Alguien usa protección solar cuando está al aire libre?</a:t>
            </a:r>
            <a:endParaRPr b="0" i="0" sz="1400" u="none" cap="none" strike="noStrike">
              <a:solidFill>
                <a:srgbClr val="50535B"/>
              </a:solidFill>
              <a:latin typeface="Open Sans"/>
              <a:ea typeface="Open Sans"/>
              <a:cs typeface="Open Sans"/>
              <a:sym typeface="Open Sans"/>
            </a:endParaRPr>
          </a:p>
          <a:p>
            <a:pPr indent="-317500" lvl="0" marL="457200" marR="0" rtl="0" algn="l">
              <a:lnSpc>
                <a:spcPct val="140000"/>
              </a:lnSpc>
              <a:spcBef>
                <a:spcPts val="0"/>
              </a:spcBef>
              <a:spcAft>
                <a:spcPts val="0"/>
              </a:spcAft>
              <a:buClr>
                <a:srgbClr val="50535B"/>
              </a:buClr>
              <a:buSzPts val="1400"/>
              <a:buFont typeface="Open Sans"/>
              <a:buChar char="●"/>
            </a:pPr>
            <a:r>
              <a:rPr b="0" i="0" lang="en-US" sz="1400" u="none" cap="none" strike="noStrike">
                <a:solidFill>
                  <a:srgbClr val="50535B"/>
                </a:solidFill>
                <a:latin typeface="Open Sans"/>
                <a:ea typeface="Open Sans"/>
                <a:cs typeface="Open Sans"/>
                <a:sym typeface="Open Sans"/>
              </a:rPr>
              <a:t>¿Sabéis para qué sirve la fotoprotección?</a:t>
            </a:r>
            <a:endParaRPr b="0"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rPr b="0" i="1" lang="en-US" sz="1400" u="none" cap="none" strike="noStrike">
                <a:solidFill>
                  <a:srgbClr val="50535B"/>
                </a:solidFill>
                <a:latin typeface="Open Sans"/>
                <a:ea typeface="Open Sans"/>
                <a:cs typeface="Open Sans"/>
                <a:sym typeface="Open Sans"/>
              </a:rPr>
              <a:t>(5-10 min)</a:t>
            </a:r>
            <a:endParaRPr b="0"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100"/>
              <a:buFont typeface="Arial"/>
              <a:buNone/>
            </a:pPr>
            <a:r>
              <a:t/>
            </a:r>
            <a:endParaRPr b="1" i="0" sz="1400" u="none" cap="none" strike="noStrike">
              <a:solidFill>
                <a:srgbClr val="50535B"/>
              </a:solidFill>
              <a:latin typeface="Open Sans"/>
              <a:ea typeface="Open Sans"/>
              <a:cs typeface="Open Sans"/>
              <a:sym typeface="Open Sans"/>
            </a:endParaRPr>
          </a:p>
        </p:txBody>
      </p:sp>
      <p:sp>
        <p:nvSpPr>
          <p:cNvPr id="220" name="Google Shape;220;p20"/>
          <p:cNvSpPr txBox="1"/>
          <p:nvPr/>
        </p:nvSpPr>
        <p:spPr>
          <a:xfrm>
            <a:off x="2744239" y="3527625"/>
            <a:ext cx="3656400" cy="849600"/>
          </a:xfrm>
          <a:prstGeom prst="rect">
            <a:avLst/>
          </a:prstGeom>
          <a:solidFill>
            <a:srgbClr val="FFAB4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PASO 1</a:t>
            </a:r>
            <a:endParaRPr b="1" i="0" sz="22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Open Sans"/>
                <a:ea typeface="Open Sans"/>
                <a:cs typeface="Open Sans"/>
                <a:sym typeface="Open Sans"/>
              </a:rPr>
              <a:t>BIENVENIDA E INTRODUCCIÓN</a:t>
            </a:r>
            <a:endParaRPr b="0" i="0" sz="1800" u="none" cap="none" strike="noStrike">
              <a:solidFill>
                <a:srgbClr val="FFFFFF"/>
              </a:solidFill>
              <a:latin typeface="Open Sans"/>
              <a:ea typeface="Open Sans"/>
              <a:cs typeface="Open Sans"/>
              <a:sym typeface="Open Sans"/>
            </a:endParaRPr>
          </a:p>
        </p:txBody>
      </p:sp>
      <p:sp>
        <p:nvSpPr>
          <p:cNvPr id="221" name="Google Shape;221;p20"/>
          <p:cNvSpPr txBox="1"/>
          <p:nvPr/>
        </p:nvSpPr>
        <p:spPr>
          <a:xfrm>
            <a:off x="6554913" y="6155850"/>
            <a:ext cx="3656400" cy="6771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40000"/>
              </a:lnSpc>
              <a:spcBef>
                <a:spcPts val="0"/>
              </a:spcBef>
              <a:spcAft>
                <a:spcPts val="0"/>
              </a:spcAft>
              <a:buClr>
                <a:srgbClr val="000000"/>
              </a:buClr>
              <a:buSzPts val="1400"/>
              <a:buFont typeface="Arial"/>
              <a:buNone/>
            </a:pPr>
            <a:r>
              <a:rPr b="1" i="0" lang="en-US" sz="1400" u="none" cap="none" strike="noStrike">
                <a:solidFill>
                  <a:srgbClr val="50535B"/>
                </a:solidFill>
                <a:latin typeface="Open Sans"/>
                <a:ea typeface="Open Sans"/>
                <a:cs typeface="Open Sans"/>
                <a:sym typeface="Open Sans"/>
              </a:rPr>
              <a:t>Visualización del video</a:t>
            </a:r>
            <a:r>
              <a:rPr b="0" i="0" lang="en-US" sz="1400" u="none" cap="none" strike="noStrike">
                <a:solidFill>
                  <a:srgbClr val="50535B"/>
                </a:solidFill>
                <a:latin typeface="Open Sans"/>
                <a:ea typeface="Open Sans"/>
                <a:cs typeface="Open Sans"/>
                <a:sym typeface="Open Sans"/>
              </a:rPr>
              <a:t> y repaso del contenido del video </a:t>
            </a:r>
            <a:r>
              <a:rPr b="0" i="1" lang="en-US" sz="1400" u="none" cap="none" strike="noStrike">
                <a:solidFill>
                  <a:srgbClr val="50535B"/>
                </a:solidFill>
                <a:latin typeface="Open Sans"/>
                <a:ea typeface="Open Sans"/>
                <a:cs typeface="Open Sans"/>
                <a:sym typeface="Open Sans"/>
              </a:rPr>
              <a:t>(5-10 min)</a:t>
            </a:r>
            <a:endParaRPr b="0" i="1"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0" i="0" sz="1400" u="none" cap="none" strike="noStrike">
              <a:solidFill>
                <a:srgbClr val="50535B"/>
              </a:solidFill>
              <a:latin typeface="Open Sans"/>
              <a:ea typeface="Open Sans"/>
              <a:cs typeface="Open Sans"/>
              <a:sym typeface="Open Sans"/>
            </a:endParaRPr>
          </a:p>
        </p:txBody>
      </p:sp>
      <p:sp>
        <p:nvSpPr>
          <p:cNvPr id="222" name="Google Shape;222;p20"/>
          <p:cNvSpPr txBox="1"/>
          <p:nvPr/>
        </p:nvSpPr>
        <p:spPr>
          <a:xfrm>
            <a:off x="6639652" y="3527625"/>
            <a:ext cx="3656400" cy="849600"/>
          </a:xfrm>
          <a:prstGeom prst="rect">
            <a:avLst/>
          </a:prstGeom>
          <a:solidFill>
            <a:srgbClr val="FFAB4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Open Sans"/>
                <a:ea typeface="Open Sans"/>
                <a:cs typeface="Open Sans"/>
                <a:sym typeface="Open Sans"/>
              </a:rPr>
              <a:t>PASO 2</a:t>
            </a:r>
            <a:endParaRPr b="1" i="0" sz="18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Open Sans"/>
                <a:ea typeface="Open Sans"/>
                <a:cs typeface="Open Sans"/>
                <a:sym typeface="Open Sans"/>
              </a:rPr>
              <a:t>CONTENIDO PRINCIPAL</a:t>
            </a:r>
            <a:endParaRPr b="0" i="0" sz="1800" u="none" cap="none" strike="noStrike">
              <a:solidFill>
                <a:srgbClr val="FFFFFF"/>
              </a:solidFill>
              <a:latin typeface="Open Sans"/>
              <a:ea typeface="Open Sans"/>
              <a:cs typeface="Open Sans"/>
              <a:sym typeface="Open Sans"/>
            </a:endParaRPr>
          </a:p>
        </p:txBody>
      </p:sp>
      <p:sp>
        <p:nvSpPr>
          <p:cNvPr id="223" name="Google Shape;223;p20"/>
          <p:cNvSpPr txBox="1"/>
          <p:nvPr/>
        </p:nvSpPr>
        <p:spPr>
          <a:xfrm>
            <a:off x="10535064" y="3527625"/>
            <a:ext cx="3656400" cy="849600"/>
          </a:xfrm>
          <a:prstGeom prst="rect">
            <a:avLst/>
          </a:prstGeom>
          <a:solidFill>
            <a:srgbClr val="FFAB4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US" sz="2200" u="none" cap="none" strike="noStrike">
                <a:solidFill>
                  <a:srgbClr val="FFFFFF"/>
                </a:solidFill>
                <a:latin typeface="Open Sans"/>
                <a:ea typeface="Open Sans"/>
                <a:cs typeface="Open Sans"/>
                <a:sym typeface="Open Sans"/>
              </a:rPr>
              <a:t>PASO 3</a:t>
            </a:r>
            <a:endParaRPr b="1" i="0" sz="1800" u="none" cap="none" strike="noStrike">
              <a:solidFill>
                <a:srgbClr val="FFFFFF"/>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FFFF"/>
                </a:solidFill>
                <a:latin typeface="Open Sans"/>
                <a:ea typeface="Open Sans"/>
                <a:cs typeface="Open Sans"/>
                <a:sym typeface="Open Sans"/>
              </a:rPr>
              <a:t>ACTIVIDADES</a:t>
            </a:r>
            <a:endParaRPr b="0" i="0" sz="1800" u="none" cap="none" strike="noStrike">
              <a:solidFill>
                <a:srgbClr val="FFFFFF"/>
              </a:solidFill>
              <a:latin typeface="Open Sans"/>
              <a:ea typeface="Open Sans"/>
              <a:cs typeface="Open Sans"/>
              <a:sym typeface="Open Sans"/>
            </a:endParaRPr>
          </a:p>
        </p:txBody>
      </p:sp>
      <p:sp>
        <p:nvSpPr>
          <p:cNvPr id="224" name="Google Shape;224;p20"/>
          <p:cNvSpPr txBox="1"/>
          <p:nvPr/>
        </p:nvSpPr>
        <p:spPr>
          <a:xfrm>
            <a:off x="10535075" y="4425225"/>
            <a:ext cx="3656400" cy="5258100"/>
          </a:xfrm>
          <a:prstGeom prst="rect">
            <a:avLst/>
          </a:prstGeom>
          <a:no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40000"/>
              </a:lnSpc>
              <a:spcBef>
                <a:spcPts val="0"/>
              </a:spcBef>
              <a:spcAft>
                <a:spcPts val="0"/>
              </a:spcAft>
              <a:buClr>
                <a:srgbClr val="000000"/>
              </a:buClr>
              <a:buSzPts val="1400"/>
              <a:buFont typeface="Arial"/>
              <a:buNone/>
            </a:pPr>
            <a:r>
              <a:rPr b="1" i="0" lang="en-US" sz="1400" u="sng" cap="none" strike="noStrike">
                <a:solidFill>
                  <a:srgbClr val="50535B"/>
                </a:solidFill>
                <a:latin typeface="Open Sans"/>
                <a:ea typeface="Open Sans"/>
                <a:cs typeface="Open Sans"/>
                <a:sym typeface="Open Sans"/>
              </a:rPr>
              <a:t>Transversal a los dos tipos de sesiones</a:t>
            </a:r>
            <a:endParaRPr b="1" i="0" sz="1400" u="sng"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sng"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1"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rPr b="1" i="0" lang="en-US" sz="1400" u="none" cap="none" strike="noStrike">
                <a:solidFill>
                  <a:srgbClr val="50535B"/>
                </a:solidFill>
                <a:latin typeface="Open Sans"/>
                <a:ea typeface="Open Sans"/>
                <a:cs typeface="Open Sans"/>
                <a:sym typeface="Open Sans"/>
              </a:rPr>
              <a:t>3 juegos disponibles </a:t>
            </a:r>
            <a:r>
              <a:rPr b="0" i="0" lang="en-US" sz="1400" u="none" cap="none" strike="noStrike">
                <a:solidFill>
                  <a:srgbClr val="50535B"/>
                </a:solidFill>
                <a:latin typeface="Open Sans"/>
                <a:ea typeface="Open Sans"/>
                <a:cs typeface="Open Sans"/>
                <a:sym typeface="Open Sans"/>
              </a:rPr>
              <a:t>para proyectar en pantalla (opción recomendada) o imprimir (opción alternativa en caso de no disponer de  pantalla para proyectar).</a:t>
            </a:r>
            <a:endParaRPr b="0"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rPr b="0" i="0" lang="en-US" sz="1400" u="none" cap="none" strike="noStrike">
                <a:solidFill>
                  <a:srgbClr val="50535B"/>
                </a:solidFill>
                <a:latin typeface="Open Sans"/>
                <a:ea typeface="Open Sans"/>
                <a:cs typeface="Open Sans"/>
                <a:sym typeface="Open Sans"/>
              </a:rPr>
              <a:t>En función del tiempo disponible para hacer la sesión, el formador puede decidir hacer solo un juego, dos de ellos o hacer los tres.</a:t>
            </a:r>
            <a:endParaRPr b="0" i="0" sz="14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chemeClr val="dk1"/>
              </a:buClr>
              <a:buSzPts val="1100"/>
              <a:buFont typeface="Arial"/>
              <a:buNone/>
            </a:pPr>
            <a:r>
              <a:rPr b="0" i="1" lang="en-US" sz="1400" u="none" cap="none" strike="noStrike">
                <a:solidFill>
                  <a:srgbClr val="50535B"/>
                </a:solidFill>
                <a:latin typeface="Open Sans"/>
                <a:ea typeface="Open Sans"/>
                <a:cs typeface="Open Sans"/>
                <a:sym typeface="Open Sans"/>
              </a:rPr>
              <a:t>(Est. 5 min por juego, 15 min en total)</a:t>
            </a:r>
            <a:endParaRPr b="0" i="0" sz="1400" u="none" cap="none" strike="noStrike">
              <a:solidFill>
                <a:srgbClr val="50535B"/>
              </a:solidFill>
              <a:latin typeface="Open Sans"/>
              <a:ea typeface="Open Sans"/>
              <a:cs typeface="Open Sans"/>
              <a:sym typeface="Open Sans"/>
            </a:endParaRPr>
          </a:p>
          <a:p>
            <a:pPr indent="0" lvl="0" marL="457200" marR="0" rtl="0" algn="l">
              <a:lnSpc>
                <a:spcPct val="140000"/>
              </a:lnSpc>
              <a:spcBef>
                <a:spcPts val="0"/>
              </a:spcBef>
              <a:spcAft>
                <a:spcPts val="0"/>
              </a:spcAft>
              <a:buClr>
                <a:srgbClr val="000000"/>
              </a:buClr>
              <a:buSzPts val="1400"/>
              <a:buFont typeface="Arial"/>
              <a:buNone/>
            </a:pPr>
            <a:r>
              <a:t/>
            </a:r>
            <a:endParaRPr b="0" i="0" sz="1400" u="none" cap="none" strike="noStrike">
              <a:solidFill>
                <a:srgbClr val="50535B"/>
              </a:solidFill>
              <a:latin typeface="Open Sans"/>
              <a:ea typeface="Open Sans"/>
              <a:cs typeface="Open Sans"/>
              <a:sym typeface="Open Sans"/>
            </a:endParaRPr>
          </a:p>
        </p:txBody>
      </p:sp>
      <p:sp>
        <p:nvSpPr>
          <p:cNvPr id="225" name="Google Shape;225;p20"/>
          <p:cNvSpPr txBox="1"/>
          <p:nvPr/>
        </p:nvSpPr>
        <p:spPr>
          <a:xfrm>
            <a:off x="14430476" y="3499425"/>
            <a:ext cx="3656400" cy="849600"/>
          </a:xfrm>
          <a:prstGeom prst="rect">
            <a:avLst/>
          </a:prstGeom>
          <a:solidFill>
            <a:srgbClr val="FFAB4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US" sz="2200" u="none" cap="none" strike="noStrike">
                <a:solidFill>
                  <a:srgbClr val="FFFFFF"/>
                </a:solidFill>
                <a:latin typeface="Open Sans"/>
                <a:ea typeface="Open Sans"/>
                <a:cs typeface="Open Sans"/>
                <a:sym typeface="Open Sans"/>
              </a:rPr>
              <a:t>PASO 4</a:t>
            </a:r>
            <a:endParaRPr b="1" i="0" sz="1800" u="none" cap="none" strike="noStrike">
              <a:solidFill>
                <a:srgbClr val="FFFFFF"/>
              </a:solidFill>
              <a:latin typeface="Open Sans"/>
              <a:ea typeface="Open Sans"/>
              <a:cs typeface="Open Sans"/>
              <a:sym typeface="Open Sans"/>
            </a:endParaRPr>
          </a:p>
          <a:p>
            <a:pPr indent="0" lvl="0" marL="0" marR="0" rtl="0" algn="ctr">
              <a:lnSpc>
                <a:spcPct val="140000"/>
              </a:lnSpc>
              <a:spcBef>
                <a:spcPts val="0"/>
              </a:spcBef>
              <a:spcAft>
                <a:spcPts val="0"/>
              </a:spcAft>
              <a:buClr>
                <a:srgbClr val="000000"/>
              </a:buClr>
              <a:buSzPts val="1800"/>
              <a:buFont typeface="Arial"/>
              <a:buNone/>
            </a:pPr>
            <a:r>
              <a:rPr b="0" i="0" lang="en-US" sz="1800" u="none" cap="none" strike="noStrike">
                <a:solidFill>
                  <a:srgbClr val="FFFFFF"/>
                </a:solidFill>
                <a:latin typeface="Open Sans"/>
                <a:ea typeface="Open Sans"/>
                <a:cs typeface="Open Sans"/>
                <a:sym typeface="Open Sans"/>
              </a:rPr>
              <a:t>CIERRE DE SESIÓN</a:t>
            </a:r>
            <a:endParaRPr b="0" i="0" sz="1800" u="none" cap="none" strike="noStrike">
              <a:solidFill>
                <a:srgbClr val="FFFFFF"/>
              </a:solidFill>
              <a:latin typeface="Open Sans"/>
              <a:ea typeface="Open Sans"/>
              <a:cs typeface="Open Sans"/>
              <a:sym typeface="Open Sans"/>
            </a:endParaRPr>
          </a:p>
        </p:txBody>
      </p:sp>
      <p:grpSp>
        <p:nvGrpSpPr>
          <p:cNvPr id="226" name="Google Shape;226;p20"/>
          <p:cNvGrpSpPr/>
          <p:nvPr/>
        </p:nvGrpSpPr>
        <p:grpSpPr>
          <a:xfrm>
            <a:off x="573292" y="4504487"/>
            <a:ext cx="1953803" cy="2480973"/>
            <a:chOff x="5796013" y="6914925"/>
            <a:chExt cx="2247300" cy="3237600"/>
          </a:xfrm>
        </p:grpSpPr>
        <p:sp>
          <p:nvSpPr>
            <p:cNvPr id="227" name="Google Shape;227;p20"/>
            <p:cNvSpPr/>
            <p:nvPr/>
          </p:nvSpPr>
          <p:spPr>
            <a:xfrm>
              <a:off x="5796013" y="6914925"/>
              <a:ext cx="2247300" cy="3237600"/>
            </a:xfrm>
            <a:prstGeom prst="rect">
              <a:avLst/>
            </a:prstGeom>
            <a:solidFill>
              <a:srgbClr val="FFAB4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sng" cap="none" strike="noStrike">
                <a:solidFill>
                  <a:srgbClr val="FFFFFF"/>
                </a:solidFill>
                <a:latin typeface="Raleway"/>
                <a:ea typeface="Raleway"/>
                <a:cs typeface="Raleway"/>
                <a:sym typeface="Raleway"/>
              </a:endParaRPr>
            </a:p>
          </p:txBody>
        </p:sp>
        <p:sp>
          <p:nvSpPr>
            <p:cNvPr id="228" name="Google Shape;228;p20"/>
            <p:cNvSpPr txBox="1"/>
            <p:nvPr/>
          </p:nvSpPr>
          <p:spPr>
            <a:xfrm>
              <a:off x="5796025" y="6914925"/>
              <a:ext cx="1072500" cy="709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100"/>
                <a:buFont typeface="Arial"/>
                <a:buNone/>
              </a:pPr>
              <a:r>
                <a:rPr b="1" i="0" lang="en-US" sz="5100" u="none" cap="none" strike="noStrike">
                  <a:solidFill>
                    <a:srgbClr val="FFFFFF"/>
                  </a:solidFill>
                  <a:latin typeface="Arial"/>
                  <a:ea typeface="Arial"/>
                  <a:cs typeface="Arial"/>
                  <a:sym typeface="Arial"/>
                </a:rPr>
                <a:t>1.</a:t>
              </a:r>
              <a:endParaRPr b="1" i="0" sz="5100" u="none" cap="none" strike="noStrike">
                <a:solidFill>
                  <a:srgbClr val="FFFFFF"/>
                </a:solidFill>
                <a:latin typeface="Arial"/>
                <a:ea typeface="Arial"/>
                <a:cs typeface="Arial"/>
                <a:sym typeface="Arial"/>
              </a:endParaRPr>
            </a:p>
          </p:txBody>
        </p:sp>
      </p:grpSp>
      <p:sp>
        <p:nvSpPr>
          <p:cNvPr id="229" name="Google Shape;229;p20"/>
          <p:cNvSpPr txBox="1"/>
          <p:nvPr/>
        </p:nvSpPr>
        <p:spPr>
          <a:xfrm>
            <a:off x="573200" y="5119550"/>
            <a:ext cx="1907700" cy="12405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1400"/>
              <a:buFont typeface="Arial"/>
              <a:buNone/>
            </a:pPr>
            <a:r>
              <a:rPr b="1" i="0" lang="en-US" sz="1400" u="none" cap="none" strike="noStrike">
                <a:solidFill>
                  <a:srgbClr val="FFFFFF"/>
                </a:solidFill>
                <a:latin typeface="Open Sans"/>
                <a:ea typeface="Open Sans"/>
                <a:cs typeface="Open Sans"/>
                <a:sym typeface="Open Sans"/>
              </a:rPr>
              <a:t>Sesión con pantalla y proyector </a:t>
            </a:r>
            <a:r>
              <a:rPr b="0" i="0" lang="en-US" sz="1100" u="none" cap="none" strike="noStrike">
                <a:solidFill>
                  <a:srgbClr val="FFFFFF"/>
                </a:solidFill>
                <a:latin typeface="Open Sans"/>
                <a:ea typeface="Open Sans"/>
                <a:cs typeface="Open Sans"/>
                <a:sym typeface="Open Sans"/>
              </a:rPr>
              <a:t>(recomendada)</a:t>
            </a:r>
            <a:r>
              <a:rPr b="1" i="0" lang="en-US" sz="1100" u="none" cap="none" strike="noStrike">
                <a:solidFill>
                  <a:srgbClr val="FFFFFF"/>
                </a:solidFill>
                <a:latin typeface="Open Sans"/>
                <a:ea typeface="Open Sans"/>
                <a:cs typeface="Open Sans"/>
                <a:sym typeface="Open Sans"/>
              </a:rPr>
              <a:t>: </a:t>
            </a:r>
            <a:endParaRPr b="1" i="0" sz="1100" u="none" cap="none" strike="noStrike">
              <a:solidFill>
                <a:srgbClr val="FFFFFF"/>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400"/>
              <a:buFont typeface="Arial"/>
              <a:buNone/>
            </a:pPr>
            <a:r>
              <a:t/>
            </a:r>
            <a:endParaRPr b="0" i="0" sz="1400" u="none" cap="none" strike="noStrike">
              <a:solidFill>
                <a:srgbClr val="FFFFFF"/>
              </a:solidFill>
              <a:latin typeface="Open Sans"/>
              <a:ea typeface="Open Sans"/>
              <a:cs typeface="Open Sans"/>
              <a:sym typeface="Open Sans"/>
            </a:endParaRPr>
          </a:p>
        </p:txBody>
      </p:sp>
      <p:grpSp>
        <p:nvGrpSpPr>
          <p:cNvPr id="230" name="Google Shape;230;p20"/>
          <p:cNvGrpSpPr/>
          <p:nvPr/>
        </p:nvGrpSpPr>
        <p:grpSpPr>
          <a:xfrm>
            <a:off x="573292" y="7247687"/>
            <a:ext cx="1953803" cy="2480973"/>
            <a:chOff x="5796013" y="6914925"/>
            <a:chExt cx="2247300" cy="3237600"/>
          </a:xfrm>
        </p:grpSpPr>
        <p:sp>
          <p:nvSpPr>
            <p:cNvPr id="231" name="Google Shape;231;p20"/>
            <p:cNvSpPr/>
            <p:nvPr/>
          </p:nvSpPr>
          <p:spPr>
            <a:xfrm>
              <a:off x="5796013" y="6914925"/>
              <a:ext cx="2247300" cy="3237600"/>
            </a:xfrm>
            <a:prstGeom prst="rect">
              <a:avLst/>
            </a:prstGeom>
            <a:solidFill>
              <a:srgbClr val="FFAB4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sng" cap="none" strike="noStrike">
                <a:solidFill>
                  <a:srgbClr val="FFFFFF"/>
                </a:solidFill>
                <a:latin typeface="Raleway"/>
                <a:ea typeface="Raleway"/>
                <a:cs typeface="Raleway"/>
                <a:sym typeface="Raleway"/>
              </a:endParaRPr>
            </a:p>
          </p:txBody>
        </p:sp>
        <p:sp>
          <p:nvSpPr>
            <p:cNvPr id="232" name="Google Shape;232;p20"/>
            <p:cNvSpPr txBox="1"/>
            <p:nvPr/>
          </p:nvSpPr>
          <p:spPr>
            <a:xfrm>
              <a:off x="5796025" y="6914925"/>
              <a:ext cx="1072500" cy="709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100"/>
                <a:buFont typeface="Arial"/>
                <a:buNone/>
              </a:pPr>
              <a:r>
                <a:rPr b="1" i="0" lang="en-US" sz="5100" u="none" cap="none" strike="noStrike">
                  <a:solidFill>
                    <a:srgbClr val="FFFFFF"/>
                  </a:solidFill>
                  <a:latin typeface="Arial"/>
                  <a:ea typeface="Arial"/>
                  <a:cs typeface="Arial"/>
                  <a:sym typeface="Arial"/>
                </a:rPr>
                <a:t>2.</a:t>
              </a:r>
              <a:endParaRPr b="1" i="0" sz="5100" u="none" cap="none" strike="noStrike">
                <a:solidFill>
                  <a:srgbClr val="FFFFFF"/>
                </a:solidFill>
                <a:latin typeface="Arial"/>
                <a:ea typeface="Arial"/>
                <a:cs typeface="Arial"/>
                <a:sym typeface="Arial"/>
              </a:endParaRPr>
            </a:p>
          </p:txBody>
        </p:sp>
      </p:grpSp>
      <p:sp>
        <p:nvSpPr>
          <p:cNvPr id="233" name="Google Shape;233;p20"/>
          <p:cNvSpPr txBox="1"/>
          <p:nvPr/>
        </p:nvSpPr>
        <p:spPr>
          <a:xfrm>
            <a:off x="573300" y="7862750"/>
            <a:ext cx="1953900" cy="2207100"/>
          </a:xfrm>
          <a:prstGeom prst="rect">
            <a:avLst/>
          </a:prstGeom>
          <a:noFill/>
          <a:ln>
            <a:noFill/>
          </a:ln>
        </p:spPr>
        <p:txBody>
          <a:bodyPr anchorCtr="0" anchor="t" bIns="91425" lIns="91425" spcFirstLastPara="1" rIns="91425" wrap="square" tIns="91425">
            <a:spAutoFit/>
          </a:bodyPr>
          <a:lstStyle/>
          <a:p>
            <a:pPr indent="0" lvl="0" marL="0" marR="0" rtl="0" algn="l">
              <a:lnSpc>
                <a:spcPct val="140000"/>
              </a:lnSpc>
              <a:spcBef>
                <a:spcPts val="0"/>
              </a:spcBef>
              <a:spcAft>
                <a:spcPts val="0"/>
              </a:spcAft>
              <a:buClr>
                <a:srgbClr val="000000"/>
              </a:buClr>
              <a:buSzPts val="1400"/>
              <a:buFont typeface="Arial"/>
              <a:buNone/>
            </a:pPr>
            <a:r>
              <a:rPr b="1" i="0" lang="en-US" sz="1400" u="none" cap="none" strike="noStrike">
                <a:solidFill>
                  <a:srgbClr val="FFFFFF"/>
                </a:solidFill>
                <a:latin typeface="Open Sans"/>
                <a:ea typeface="Open Sans"/>
                <a:cs typeface="Open Sans"/>
                <a:sym typeface="Open Sans"/>
              </a:rPr>
              <a:t>Sesión con materiales impresos </a:t>
            </a:r>
            <a:r>
              <a:rPr b="0" i="0" lang="en-US" sz="1100" u="none" cap="none" strike="noStrike">
                <a:solidFill>
                  <a:srgbClr val="FFFFFF"/>
                </a:solidFill>
                <a:latin typeface="Open Sans"/>
                <a:ea typeface="Open Sans"/>
                <a:cs typeface="Open Sans"/>
                <a:sym typeface="Open Sans"/>
              </a:rPr>
              <a:t>(opción alternativa en caso de no disponer de  pantalla para proyectar):</a:t>
            </a:r>
            <a:endParaRPr b="0" i="0" sz="1100" u="none" cap="none" strike="noStrike">
              <a:solidFill>
                <a:srgbClr val="FFFFFF"/>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100"/>
              <a:buFont typeface="Arial"/>
              <a:buNone/>
            </a:pPr>
            <a:r>
              <a:t/>
            </a:r>
            <a:endParaRPr b="0" i="0" sz="1100" u="none" cap="none" strike="noStrike">
              <a:solidFill>
                <a:srgbClr val="FFFFFF"/>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100"/>
              <a:buFont typeface="Arial"/>
              <a:buNone/>
            </a:pPr>
            <a:r>
              <a:t/>
            </a:r>
            <a:endParaRPr b="0" i="0" sz="1100" u="none" cap="none" strike="noStrike">
              <a:solidFill>
                <a:srgbClr val="FFFFFF"/>
              </a:solidFill>
              <a:latin typeface="Open Sans"/>
              <a:ea typeface="Open Sans"/>
              <a:cs typeface="Open Sans"/>
              <a:sym typeface="Open Sans"/>
            </a:endParaRPr>
          </a:p>
        </p:txBody>
      </p:sp>
      <p:pic>
        <p:nvPicPr>
          <p:cNvPr id="234" name="Google Shape;234;p20"/>
          <p:cNvPicPr preferRelativeResize="0"/>
          <p:nvPr/>
        </p:nvPicPr>
        <p:blipFill rotWithShape="1">
          <a:blip r:embed="rId4">
            <a:alphaModFix/>
          </a:blip>
          <a:srcRect b="0" l="0" r="0" t="0"/>
          <a:stretch/>
        </p:blipFill>
        <p:spPr>
          <a:xfrm>
            <a:off x="6883850" y="4487050"/>
            <a:ext cx="2985183" cy="1668799"/>
          </a:xfrm>
          <a:prstGeom prst="rect">
            <a:avLst/>
          </a:prstGeom>
          <a:noFill/>
          <a:ln>
            <a:noFill/>
          </a:ln>
        </p:spPr>
      </p:pic>
      <p:pic>
        <p:nvPicPr>
          <p:cNvPr id="235" name="Google Shape;235;p20"/>
          <p:cNvPicPr preferRelativeResize="0"/>
          <p:nvPr/>
        </p:nvPicPr>
        <p:blipFill rotWithShape="1">
          <a:blip r:embed="rId5">
            <a:alphaModFix/>
          </a:blip>
          <a:srcRect b="22160" l="659" r="-660" t="0"/>
          <a:stretch/>
        </p:blipFill>
        <p:spPr>
          <a:xfrm>
            <a:off x="6783575" y="7299550"/>
            <a:ext cx="3199126" cy="1752001"/>
          </a:xfrm>
          <a:prstGeom prst="rect">
            <a:avLst/>
          </a:prstGeom>
          <a:noFill/>
          <a:ln>
            <a:noFill/>
          </a:ln>
        </p:spPr>
      </p:pic>
      <p:sp>
        <p:nvSpPr>
          <p:cNvPr id="236" name="Google Shape;236;p20"/>
          <p:cNvSpPr txBox="1"/>
          <p:nvPr/>
        </p:nvSpPr>
        <p:spPr>
          <a:xfrm>
            <a:off x="6554913" y="9051550"/>
            <a:ext cx="3656400" cy="677100"/>
          </a:xfrm>
          <a:prstGeom prst="rect">
            <a:avLst/>
          </a:prstGeom>
          <a:solidFill>
            <a:srgbClr val="FFFFFF"/>
          </a:solidFill>
          <a:ln cap="flat" cmpd="sng" w="9525">
            <a:solidFill>
              <a:srgbClr val="CCCCCC"/>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40000"/>
              </a:lnSpc>
              <a:spcBef>
                <a:spcPts val="0"/>
              </a:spcBef>
              <a:spcAft>
                <a:spcPts val="0"/>
              </a:spcAft>
              <a:buClr>
                <a:srgbClr val="000000"/>
              </a:buClr>
              <a:buSzPts val="1400"/>
              <a:buFont typeface="Arial"/>
              <a:buNone/>
            </a:pPr>
            <a:r>
              <a:rPr b="1" i="0" lang="en-US" sz="1400" u="none" cap="none" strike="noStrike">
                <a:solidFill>
                  <a:srgbClr val="50535B"/>
                </a:solidFill>
                <a:latin typeface="Open Sans"/>
                <a:ea typeface="Open Sans"/>
                <a:cs typeface="Open Sans"/>
                <a:sym typeface="Open Sans"/>
              </a:rPr>
              <a:t>Lectura del cuento</a:t>
            </a:r>
            <a:r>
              <a:rPr b="0" i="0" lang="en-US" sz="1400" u="none" cap="none" strike="noStrike">
                <a:solidFill>
                  <a:srgbClr val="50535B"/>
                </a:solidFill>
                <a:latin typeface="Open Sans"/>
                <a:ea typeface="Open Sans"/>
                <a:cs typeface="Open Sans"/>
                <a:sym typeface="Open Sans"/>
              </a:rPr>
              <a:t> y repaso de los conocimientos aprendidos </a:t>
            </a:r>
            <a:r>
              <a:rPr b="0" i="1" lang="en-US" sz="1400" u="none" cap="none" strike="noStrike">
                <a:solidFill>
                  <a:srgbClr val="50535B"/>
                </a:solidFill>
                <a:latin typeface="Open Sans"/>
                <a:ea typeface="Open Sans"/>
                <a:cs typeface="Open Sans"/>
                <a:sym typeface="Open Sans"/>
              </a:rPr>
              <a:t>(5-10 min)</a:t>
            </a:r>
            <a:endParaRPr b="0" i="0" sz="1400" u="none" cap="none" strike="noStrike">
              <a:solidFill>
                <a:srgbClr val="50535B"/>
              </a:solidFill>
              <a:latin typeface="Open Sans"/>
              <a:ea typeface="Open Sans"/>
              <a:cs typeface="Open Sans"/>
              <a:sym typeface="Open Sans"/>
            </a:endParaRPr>
          </a:p>
        </p:txBody>
      </p:sp>
      <p:pic>
        <p:nvPicPr>
          <p:cNvPr id="237" name="Google Shape;237;p20"/>
          <p:cNvPicPr preferRelativeResize="0"/>
          <p:nvPr/>
        </p:nvPicPr>
        <p:blipFill rotWithShape="1">
          <a:blip r:embed="rId6">
            <a:alphaModFix/>
          </a:blip>
          <a:srcRect b="0" l="0" r="0" t="0"/>
          <a:stretch/>
        </p:blipFill>
        <p:spPr>
          <a:xfrm>
            <a:off x="10795112" y="5904125"/>
            <a:ext cx="1454036" cy="849600"/>
          </a:xfrm>
          <a:prstGeom prst="rect">
            <a:avLst/>
          </a:prstGeom>
          <a:noFill/>
          <a:ln>
            <a:noFill/>
          </a:ln>
        </p:spPr>
      </p:pic>
      <p:pic>
        <p:nvPicPr>
          <p:cNvPr id="238" name="Google Shape;238;p20"/>
          <p:cNvPicPr preferRelativeResize="0"/>
          <p:nvPr/>
        </p:nvPicPr>
        <p:blipFill rotWithShape="1">
          <a:blip r:embed="rId7">
            <a:alphaModFix/>
          </a:blip>
          <a:srcRect b="0" l="0" r="0" t="0"/>
          <a:stretch/>
        </p:blipFill>
        <p:spPr>
          <a:xfrm>
            <a:off x="10814751" y="4896650"/>
            <a:ext cx="1454024" cy="969349"/>
          </a:xfrm>
          <a:prstGeom prst="rect">
            <a:avLst/>
          </a:prstGeom>
          <a:noFill/>
          <a:ln>
            <a:noFill/>
          </a:ln>
        </p:spPr>
      </p:pic>
      <p:pic>
        <p:nvPicPr>
          <p:cNvPr id="239" name="Google Shape;239;p20" title="ChatGPT Image 27 oct 2025, 15_39_19.png"/>
          <p:cNvPicPr preferRelativeResize="0"/>
          <p:nvPr/>
        </p:nvPicPr>
        <p:blipFill rotWithShape="1">
          <a:blip r:embed="rId8">
            <a:alphaModFix/>
          </a:blip>
          <a:srcRect b="0" l="0" r="51300" t="45672"/>
          <a:stretch/>
        </p:blipFill>
        <p:spPr>
          <a:xfrm flipH="1">
            <a:off x="11302006" y="5286867"/>
            <a:ext cx="440236" cy="491118"/>
          </a:xfrm>
          <a:prstGeom prst="rect">
            <a:avLst/>
          </a:prstGeom>
          <a:noFill/>
          <a:ln>
            <a:noFill/>
          </a:ln>
        </p:spPr>
      </p:pic>
      <p:pic>
        <p:nvPicPr>
          <p:cNvPr id="240" name="Google Shape;240;p20" title="ChatGPT Image 27 oct 2025, 15_35_54.png"/>
          <p:cNvPicPr preferRelativeResize="0"/>
          <p:nvPr/>
        </p:nvPicPr>
        <p:blipFill rotWithShape="1">
          <a:blip r:embed="rId9">
            <a:alphaModFix/>
          </a:blip>
          <a:srcRect b="30935" l="4146" r="65202" t="55387"/>
          <a:stretch/>
        </p:blipFill>
        <p:spPr>
          <a:xfrm>
            <a:off x="11382408" y="5385342"/>
            <a:ext cx="134124" cy="59848"/>
          </a:xfrm>
          <a:prstGeom prst="rect">
            <a:avLst/>
          </a:prstGeom>
          <a:noFill/>
          <a:ln>
            <a:noFill/>
          </a:ln>
        </p:spPr>
      </p:pic>
      <p:pic>
        <p:nvPicPr>
          <p:cNvPr id="241" name="Google Shape;241;p20" title="ChatGPT Image 27 oct 2025, 15_45_21.png"/>
          <p:cNvPicPr preferRelativeResize="0"/>
          <p:nvPr/>
        </p:nvPicPr>
        <p:blipFill rotWithShape="1">
          <a:blip r:embed="rId8">
            <a:alphaModFix/>
          </a:blip>
          <a:srcRect b="57383" l="0" r="54214" t="0"/>
          <a:stretch/>
        </p:blipFill>
        <p:spPr>
          <a:xfrm>
            <a:off x="11906737" y="5496186"/>
            <a:ext cx="99827" cy="92920"/>
          </a:xfrm>
          <a:prstGeom prst="rect">
            <a:avLst/>
          </a:prstGeom>
          <a:noFill/>
          <a:ln>
            <a:noFill/>
          </a:ln>
        </p:spPr>
      </p:pic>
      <p:pic>
        <p:nvPicPr>
          <p:cNvPr id="242" name="Google Shape;242;p20" title="ChatGPT Image 27 oct 2025, 15_35_54.png"/>
          <p:cNvPicPr preferRelativeResize="0"/>
          <p:nvPr/>
        </p:nvPicPr>
        <p:blipFill rotWithShape="1">
          <a:blip r:embed="rId9">
            <a:alphaModFix/>
          </a:blip>
          <a:srcRect b="0" l="41916" r="42521" t="70551"/>
          <a:stretch/>
        </p:blipFill>
        <p:spPr>
          <a:xfrm>
            <a:off x="11990665" y="5485965"/>
            <a:ext cx="49106" cy="92920"/>
          </a:xfrm>
          <a:prstGeom prst="rect">
            <a:avLst/>
          </a:prstGeom>
          <a:noFill/>
          <a:ln>
            <a:noFill/>
          </a:ln>
        </p:spPr>
      </p:pic>
      <p:pic>
        <p:nvPicPr>
          <p:cNvPr id="243" name="Google Shape;243;p20" title="ChatGPT Image 27 oct 2025, 15_55_18.png"/>
          <p:cNvPicPr preferRelativeResize="0"/>
          <p:nvPr/>
        </p:nvPicPr>
        <p:blipFill rotWithShape="1">
          <a:blip r:embed="rId10">
            <a:alphaModFix/>
          </a:blip>
          <a:srcRect b="0" l="11590" r="0" t="0"/>
          <a:stretch/>
        </p:blipFill>
        <p:spPr>
          <a:xfrm>
            <a:off x="10814750" y="5161352"/>
            <a:ext cx="316741" cy="358267"/>
          </a:xfrm>
          <a:prstGeom prst="rect">
            <a:avLst/>
          </a:prstGeom>
          <a:noFill/>
          <a:ln>
            <a:noFill/>
          </a:ln>
        </p:spPr>
      </p:pic>
      <p:pic>
        <p:nvPicPr>
          <p:cNvPr id="244" name="Google Shape;244;p20"/>
          <p:cNvPicPr preferRelativeResize="0"/>
          <p:nvPr/>
        </p:nvPicPr>
        <p:blipFill rotWithShape="1">
          <a:blip r:embed="rId11">
            <a:alphaModFix/>
          </a:blip>
          <a:srcRect b="0" l="0" r="40191" t="0"/>
          <a:stretch/>
        </p:blipFill>
        <p:spPr>
          <a:xfrm>
            <a:off x="12471538" y="4874487"/>
            <a:ext cx="1515138" cy="969349"/>
          </a:xfrm>
          <a:prstGeom prst="rect">
            <a:avLst/>
          </a:prstGeom>
          <a:noFill/>
          <a:ln>
            <a:noFill/>
          </a:ln>
        </p:spPr>
      </p:pic>
      <p:pic>
        <p:nvPicPr>
          <p:cNvPr id="245" name="Google Shape;245;p20"/>
          <p:cNvPicPr preferRelativeResize="0"/>
          <p:nvPr/>
        </p:nvPicPr>
        <p:blipFill rotWithShape="1">
          <a:blip r:embed="rId11">
            <a:alphaModFix/>
          </a:blip>
          <a:srcRect b="0" l="60076" r="0" t="0"/>
          <a:stretch/>
        </p:blipFill>
        <p:spPr>
          <a:xfrm>
            <a:off x="12731052" y="5828625"/>
            <a:ext cx="965196" cy="925101"/>
          </a:xfrm>
          <a:prstGeom prst="rect">
            <a:avLst/>
          </a:prstGeom>
          <a:noFill/>
          <a:ln>
            <a:noFill/>
          </a:ln>
        </p:spPr>
      </p:pic>
      <p:sp>
        <p:nvSpPr>
          <p:cNvPr id="246" name="Google Shape;246;p20"/>
          <p:cNvSpPr txBox="1"/>
          <p:nvPr/>
        </p:nvSpPr>
        <p:spPr>
          <a:xfrm>
            <a:off x="14418450" y="4444650"/>
            <a:ext cx="3656400" cy="5258100"/>
          </a:xfrm>
          <a:prstGeom prst="rect">
            <a:avLst/>
          </a:prstGeom>
          <a:noFill/>
          <a:ln cap="flat" cmpd="sng" w="4775">
            <a:solidFill>
              <a:srgbClr val="CCCCCC"/>
            </a:solidFill>
            <a:prstDash val="solid"/>
            <a:round/>
            <a:headEnd len="sm" w="sm" type="none"/>
            <a:tailEnd len="sm" w="sm" type="none"/>
          </a:ln>
        </p:spPr>
        <p:txBody>
          <a:bodyPr anchorCtr="0" anchor="t" bIns="45725" lIns="45725" spcFirstLastPara="1" rIns="45725" wrap="square" tIns="45725">
            <a:noAutofit/>
          </a:bodyPr>
          <a:lstStyle/>
          <a:p>
            <a:pPr indent="0" lvl="0" marL="0" rtl="0" algn="l">
              <a:lnSpc>
                <a:spcPct val="140000"/>
              </a:lnSpc>
              <a:spcBef>
                <a:spcPts val="0"/>
              </a:spcBef>
              <a:spcAft>
                <a:spcPts val="0"/>
              </a:spcAft>
              <a:buClr>
                <a:srgbClr val="000000"/>
              </a:buClr>
              <a:buSzPts val="700"/>
              <a:buFont typeface="Arial"/>
              <a:buNone/>
            </a:pPr>
            <a:r>
              <a:rPr b="1" lang="en-US" u="sng">
                <a:solidFill>
                  <a:srgbClr val="50535B"/>
                </a:solidFill>
                <a:latin typeface="Open Sans"/>
                <a:ea typeface="Open Sans"/>
                <a:cs typeface="Open Sans"/>
                <a:sym typeface="Open Sans"/>
              </a:rPr>
              <a:t>Transversal a los dos tipos de sesiones</a:t>
            </a:r>
            <a:endParaRPr b="1" u="sng">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600"/>
              <a:buFont typeface="Arial"/>
              <a:buNone/>
            </a:pPr>
            <a:r>
              <a:t/>
            </a:r>
            <a:endParaRPr b="1">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600"/>
              <a:buFont typeface="Arial"/>
              <a:buNone/>
            </a:pPr>
            <a:r>
              <a:rPr b="1" lang="en-US">
                <a:solidFill>
                  <a:srgbClr val="50535B"/>
                </a:solidFill>
                <a:latin typeface="Open Sans"/>
                <a:ea typeface="Open Sans"/>
                <a:cs typeface="Open Sans"/>
                <a:sym typeface="Open Sans"/>
              </a:rPr>
              <a:t>Taller de texturas: </a:t>
            </a:r>
            <a:r>
              <a:rPr lang="en-US">
                <a:solidFill>
                  <a:srgbClr val="50535B"/>
                </a:solidFill>
                <a:latin typeface="Open Sans"/>
                <a:ea typeface="Open Sans"/>
                <a:cs typeface="Open Sans"/>
                <a:sym typeface="Open Sans"/>
              </a:rPr>
              <a:t>Actividad interactiva que permitirá a los niños conocer la textura de los productos pediátricos de ISDIN.</a:t>
            </a:r>
            <a:endParaRPr>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Clr>
                <a:srgbClr val="000000"/>
              </a:buClr>
              <a:buSzPts val="600"/>
              <a:buFont typeface="Arial"/>
              <a:buNone/>
            </a:pPr>
            <a:r>
              <a:rPr b="1" lang="en-US">
                <a:solidFill>
                  <a:srgbClr val="50535B"/>
                </a:solidFill>
                <a:latin typeface="Open Sans"/>
                <a:ea typeface="Open Sans"/>
                <a:cs typeface="Open Sans"/>
                <a:sym typeface="Open Sans"/>
              </a:rPr>
              <a:t>Entregables</a:t>
            </a:r>
            <a:endParaRPr b="1">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Clr>
                <a:srgbClr val="000000"/>
              </a:buClr>
              <a:buSzPts val="600"/>
              <a:buFont typeface="Arial"/>
              <a:buNone/>
            </a:pPr>
            <a:r>
              <a:rPr b="1" lang="en-US">
                <a:solidFill>
                  <a:srgbClr val="50535B"/>
                </a:solidFill>
                <a:latin typeface="Open Sans"/>
                <a:ea typeface="Open Sans"/>
                <a:cs typeface="Open Sans"/>
                <a:sym typeface="Open Sans"/>
              </a:rPr>
              <a:t>1. Tattoos: </a:t>
            </a:r>
            <a:r>
              <a:rPr lang="en-US">
                <a:solidFill>
                  <a:srgbClr val="50535B"/>
                </a:solidFill>
                <a:latin typeface="Open Sans"/>
                <a:ea typeface="Open Sans"/>
                <a:cs typeface="Open Sans"/>
                <a:sym typeface="Open Sans"/>
              </a:rPr>
              <a:t>para que los niños aprendan jugando.</a:t>
            </a:r>
            <a:endParaRPr>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Clr>
                <a:srgbClr val="000000"/>
              </a:buClr>
              <a:buSzPts val="600"/>
              <a:buFont typeface="Arial"/>
              <a:buNone/>
            </a:pPr>
            <a:r>
              <a:t/>
            </a:r>
            <a:endParaRPr>
              <a:solidFill>
                <a:srgbClr val="50535B"/>
              </a:solidFill>
              <a:latin typeface="Open Sans"/>
              <a:ea typeface="Open Sans"/>
              <a:cs typeface="Open Sans"/>
              <a:sym typeface="Open Sans"/>
            </a:endParaRPr>
          </a:p>
          <a:p>
            <a:pPr indent="0" lvl="0" marL="0" rtl="0" algn="l">
              <a:lnSpc>
                <a:spcPct val="140000"/>
              </a:lnSpc>
              <a:spcBef>
                <a:spcPts val="0"/>
              </a:spcBef>
              <a:spcAft>
                <a:spcPts val="0"/>
              </a:spcAft>
              <a:buClr>
                <a:srgbClr val="000000"/>
              </a:buClr>
              <a:buSzPts val="600"/>
              <a:buFont typeface="Arial"/>
              <a:buNone/>
            </a:pPr>
            <a:r>
              <a:rPr b="1" lang="en-US">
                <a:solidFill>
                  <a:srgbClr val="50535B"/>
                </a:solidFill>
                <a:latin typeface="Open Sans"/>
                <a:ea typeface="Open Sans"/>
                <a:cs typeface="Open Sans"/>
                <a:sym typeface="Open Sans"/>
              </a:rPr>
              <a:t>2</a:t>
            </a:r>
            <a:r>
              <a:rPr b="1" lang="en-US">
                <a:solidFill>
                  <a:srgbClr val="50535B"/>
                </a:solidFill>
                <a:latin typeface="Open Sans"/>
                <a:ea typeface="Open Sans"/>
                <a:cs typeface="Open Sans"/>
                <a:sym typeface="Open Sans"/>
              </a:rPr>
              <a:t>. Diploma superhéroe de fotoprotección:</a:t>
            </a:r>
            <a:r>
              <a:rPr lang="en-US">
                <a:solidFill>
                  <a:srgbClr val="50535B"/>
                </a:solidFill>
                <a:latin typeface="Open Sans"/>
                <a:ea typeface="Open Sans"/>
                <a:cs typeface="Open Sans"/>
                <a:sym typeface="Open Sans"/>
              </a:rPr>
              <a:t> acreditando al niño que ha recibido la formación en fotoprotección.</a:t>
            </a:r>
            <a:endParaRPr>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700"/>
              <a:buFont typeface="Arial"/>
              <a:buNone/>
            </a:pPr>
            <a:r>
              <a:rPr b="1" lang="en-US">
                <a:solidFill>
                  <a:srgbClr val="50535B"/>
                </a:solidFill>
                <a:latin typeface="Open Sans"/>
                <a:ea typeface="Open Sans"/>
                <a:cs typeface="Open Sans"/>
                <a:sym typeface="Open Sans"/>
              </a:rPr>
              <a:t>Cierre</a:t>
            </a:r>
            <a:endParaRPr>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600"/>
              <a:buFont typeface="Arial"/>
              <a:buNone/>
            </a:pPr>
            <a:r>
              <a:rPr b="0" i="1" lang="en-US" u="none" cap="none" strike="noStrike">
                <a:solidFill>
                  <a:srgbClr val="50535B"/>
                </a:solidFill>
                <a:latin typeface="Open Sans"/>
                <a:ea typeface="Open Sans"/>
                <a:cs typeface="Open Sans"/>
                <a:sym typeface="Open Sans"/>
              </a:rPr>
              <a:t>(20-25 min)</a:t>
            </a:r>
            <a:endParaRPr b="0" i="0" u="none" cap="none" strike="noStrike">
              <a:solidFill>
                <a:srgbClr val="50535B"/>
              </a:solidFill>
              <a:latin typeface="Open Sans"/>
              <a:ea typeface="Open Sans"/>
              <a:cs typeface="Open Sans"/>
              <a:sym typeface="Open Sans"/>
            </a:endParaRPr>
          </a:p>
          <a:p>
            <a:pPr indent="0" lvl="0" marL="228600" marR="0" rtl="0" algn="l">
              <a:lnSpc>
                <a:spcPct val="140000"/>
              </a:lnSpc>
              <a:spcBef>
                <a:spcPts val="0"/>
              </a:spcBef>
              <a:spcAft>
                <a:spcPts val="0"/>
              </a:spcAft>
              <a:buClr>
                <a:srgbClr val="000000"/>
              </a:buClr>
              <a:buSzPts val="900"/>
              <a:buFont typeface="Arial"/>
              <a:buNone/>
            </a:pPr>
            <a:r>
              <a:t/>
            </a:r>
            <a:endParaRPr b="0" i="0" sz="1600" u="none" cap="none" strike="noStrike">
              <a:solidFill>
                <a:srgbClr val="50535B"/>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DFD"/>
        </a:solidFill>
      </p:bgPr>
    </p:bg>
    <p:spTree>
      <p:nvGrpSpPr>
        <p:cNvPr id="250" name="Shape 250"/>
        <p:cNvGrpSpPr/>
        <p:nvPr/>
      </p:nvGrpSpPr>
      <p:grpSpPr>
        <a:xfrm>
          <a:off x="0" y="0"/>
          <a:ext cx="0" cy="0"/>
          <a:chOff x="0" y="0"/>
          <a:chExt cx="0" cy="0"/>
        </a:xfrm>
      </p:grpSpPr>
      <p:sp>
        <p:nvSpPr>
          <p:cNvPr id="251" name="Google Shape;251;p21"/>
          <p:cNvSpPr txBox="1"/>
          <p:nvPr/>
        </p:nvSpPr>
        <p:spPr>
          <a:xfrm>
            <a:off x="586800" y="3806152"/>
            <a:ext cx="7828800" cy="6695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Presentación personal</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El/la formador/a se presenta con su nombre y saluda con alegría. Muestra entusiasmo por estar con el alumnado  y crea un ambiente cercano y de confianza.</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¿De qué vamos a hablar?</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Se explica que están participando en una campaña muy especial, como una misión, donde van a aprender a cuidar su piel del sol cuando juegan al aire libre.</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El objetivo es seguir divirtiéndose sin que el sol les haga daño.</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Preguntas para despertar su interés</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Se hacen preguntas para que participen y reflexionen sobre el sol:</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¿Quién cree que el sol es bueno?  “¡Sí! Nos da luz, calor y hace crecer las plantas.”</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¿Y quién cree que el sol puede ser malo?  “¡También! Si no nos protegemos, puede quemarnos la piel.”</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¿Quién usa fotoprotector en la playa o el parque? “¡Muy bien! La crema es como un escudo mágico.”</a:t>
            </a:r>
            <a:endParaRPr b="0" i="0" sz="1500" u="none" cap="none" strike="noStrike">
              <a:solidFill>
                <a:srgbClr val="50535B"/>
              </a:solidFill>
              <a:latin typeface="Open Sans"/>
              <a:ea typeface="Open Sans"/>
              <a:cs typeface="Open Sans"/>
              <a:sym typeface="Open Sans"/>
            </a:endParaRPr>
          </a:p>
          <a:p>
            <a:pPr indent="-323850" lvl="0" marL="457200" marR="0" rtl="0" algn="l">
              <a:lnSpc>
                <a:spcPct val="140000"/>
              </a:lnSpc>
              <a:spcBef>
                <a:spcPts val="0"/>
              </a:spcBef>
              <a:spcAft>
                <a:spcPts val="0"/>
              </a:spcAft>
              <a:buClr>
                <a:srgbClr val="50535B"/>
              </a:buClr>
              <a:buSzPts val="1500"/>
              <a:buFont typeface="Open Sans"/>
              <a:buChar char="-"/>
            </a:pPr>
            <a:r>
              <a:rPr b="0" i="0" lang="en-US" sz="1500" u="none" cap="none" strike="noStrike">
                <a:solidFill>
                  <a:srgbClr val="50535B"/>
                </a:solidFill>
                <a:latin typeface="Open Sans"/>
                <a:ea typeface="Open Sans"/>
                <a:cs typeface="Open Sans"/>
                <a:sym typeface="Open Sans"/>
              </a:rPr>
              <a:t>¿Sabéis para qué sirve? “¡Exacto! Para que el sol no nos dañe.”</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¿Qué haremos hoy? </a:t>
            </a:r>
            <a:r>
              <a:rPr b="0" i="0" lang="en-US" sz="1500" u="none" cap="none" strike="noStrike">
                <a:solidFill>
                  <a:srgbClr val="50535B"/>
                </a:solidFill>
                <a:latin typeface="Open Sans"/>
                <a:ea typeface="Open Sans"/>
                <a:cs typeface="Open Sans"/>
                <a:sym typeface="Open Sans"/>
              </a:rPr>
              <a:t>Se cuenta que aprenderán jugando: verán un vídeo </a:t>
            </a:r>
            <a:r>
              <a:rPr b="0" i="0" lang="en-US" sz="1500" u="none" cap="none" strike="noStrike">
                <a:solidFill>
                  <a:srgbClr val="50535B"/>
                </a:solidFill>
                <a:latin typeface="Open Sans"/>
                <a:ea typeface="Open Sans"/>
                <a:cs typeface="Open Sans"/>
                <a:sym typeface="Open Sans"/>
              </a:rPr>
              <a:t>(</a:t>
            </a:r>
            <a:r>
              <a:rPr b="0" i="0" lang="en-US" sz="1500" u="none" cap="none" strike="noStrike">
                <a:solidFill>
                  <a:srgbClr val="50535B"/>
                </a:solidFill>
                <a:latin typeface="Open Sans"/>
                <a:ea typeface="Open Sans"/>
                <a:cs typeface="Open Sans"/>
                <a:sym typeface="Open Sans"/>
              </a:rPr>
              <a:t>cuento</a:t>
            </a:r>
            <a:r>
              <a:rPr b="0" i="0" lang="en-US" sz="1500" u="none" cap="none" strike="noStrike">
                <a:solidFill>
                  <a:srgbClr val="50535B"/>
                </a:solidFill>
                <a:latin typeface="Open Sans"/>
                <a:ea typeface="Open Sans"/>
                <a:cs typeface="Open Sans"/>
                <a:sym typeface="Open Sans"/>
              </a:rPr>
              <a:t> si no dispones de pantalla y proyector),</a:t>
            </a:r>
            <a:r>
              <a:rPr b="0" i="0" lang="en-US" sz="1500" u="none" cap="none" strike="noStrike">
                <a:solidFill>
                  <a:srgbClr val="50535B"/>
                </a:solidFill>
                <a:latin typeface="Open Sans"/>
                <a:ea typeface="Open Sans"/>
                <a:cs typeface="Open Sans"/>
                <a:sym typeface="Open Sans"/>
              </a:rPr>
              <a:t> harán juegos y responderán a preguntas o retos divertidos. Se insiste en que lo pasarán muy bien mientras aprenden a protegerse del sol.</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t/>
            </a:r>
            <a:endParaRPr b="0" i="0" sz="1500" u="none" cap="none" strike="noStrike">
              <a:solidFill>
                <a:srgbClr val="50535B"/>
              </a:solidFill>
              <a:latin typeface="Open Sans"/>
              <a:ea typeface="Open Sans"/>
              <a:cs typeface="Open Sans"/>
              <a:sym typeface="Open Sans"/>
            </a:endParaRPr>
          </a:p>
        </p:txBody>
      </p:sp>
      <p:grpSp>
        <p:nvGrpSpPr>
          <p:cNvPr id="252" name="Google Shape;252;p21"/>
          <p:cNvGrpSpPr/>
          <p:nvPr/>
        </p:nvGrpSpPr>
        <p:grpSpPr>
          <a:xfrm>
            <a:off x="0" y="-144662"/>
            <a:ext cx="18288118" cy="1668817"/>
            <a:chOff x="0" y="-38100"/>
            <a:chExt cx="4816592" cy="439521"/>
          </a:xfrm>
        </p:grpSpPr>
        <p:sp>
          <p:nvSpPr>
            <p:cNvPr id="253" name="Google Shape;253;p21"/>
            <p:cNvSpPr/>
            <p:nvPr/>
          </p:nvSpPr>
          <p:spPr>
            <a:xfrm>
              <a:off x="0" y="0"/>
              <a:ext cx="4816592" cy="401421"/>
            </a:xfrm>
            <a:custGeom>
              <a:rect b="b" l="l" r="r" t="t"/>
              <a:pathLst>
                <a:path extrusionOk="0" h="401421" w="4816592">
                  <a:moveTo>
                    <a:pt x="0" y="0"/>
                  </a:moveTo>
                  <a:lnTo>
                    <a:pt x="4816592" y="0"/>
                  </a:lnTo>
                  <a:lnTo>
                    <a:pt x="4816592" y="401421"/>
                  </a:lnTo>
                  <a:lnTo>
                    <a:pt x="0" y="401421"/>
                  </a:lnTo>
                  <a:close/>
                </a:path>
              </a:pathLst>
            </a:custGeom>
            <a:solidFill>
              <a:srgbClr val="92CFF0"/>
            </a:solidFill>
            <a:ln>
              <a:noFill/>
            </a:ln>
          </p:spPr>
        </p:sp>
        <p:sp>
          <p:nvSpPr>
            <p:cNvPr id="254" name="Google Shape;254;p21"/>
            <p:cNvSpPr txBox="1"/>
            <p:nvPr/>
          </p:nvSpPr>
          <p:spPr>
            <a:xfrm>
              <a:off x="0" y="-38100"/>
              <a:ext cx="4816500" cy="439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55" name="Google Shape;255;p21"/>
          <p:cNvSpPr txBox="1"/>
          <p:nvPr/>
        </p:nvSpPr>
        <p:spPr>
          <a:xfrm>
            <a:off x="1028700" y="413775"/>
            <a:ext cx="3471000" cy="569400"/>
          </a:xfrm>
          <a:prstGeom prst="rect">
            <a:avLst/>
          </a:prstGeom>
          <a:noFill/>
          <a:ln>
            <a:noFill/>
          </a:ln>
        </p:spPr>
        <p:txBody>
          <a:bodyPr anchorCtr="0" anchor="t" bIns="0" lIns="0" spcFirstLastPara="1" rIns="0" wrap="square" tIns="0">
            <a:spAutoFit/>
          </a:bodyPr>
          <a:lstStyle/>
          <a:p>
            <a:pPr indent="0" lvl="0" marL="0" marR="0" rtl="0" algn="l">
              <a:lnSpc>
                <a:spcPct val="140010"/>
              </a:lnSpc>
              <a:spcBef>
                <a:spcPts val="0"/>
              </a:spcBef>
              <a:spcAft>
                <a:spcPts val="0"/>
              </a:spcAft>
              <a:buClr>
                <a:srgbClr val="000000"/>
              </a:buClr>
              <a:buSzPts val="3699"/>
              <a:buFont typeface="Arial"/>
              <a:buNone/>
            </a:pPr>
            <a:r>
              <a:rPr b="1" i="0" lang="en-US" sz="3699" u="none" cap="none" strike="noStrike">
                <a:solidFill>
                  <a:srgbClr val="50535B"/>
                </a:solidFill>
                <a:latin typeface="Open Sans"/>
                <a:ea typeface="Open Sans"/>
                <a:cs typeface="Open Sans"/>
                <a:sym typeface="Open Sans"/>
              </a:rPr>
              <a:t>Guía didáctica</a:t>
            </a:r>
            <a:endParaRPr b="0" i="0" sz="1400" u="none" cap="none" strike="noStrike">
              <a:solidFill>
                <a:srgbClr val="000000"/>
              </a:solidFill>
              <a:latin typeface="Arial"/>
              <a:ea typeface="Arial"/>
              <a:cs typeface="Arial"/>
              <a:sym typeface="Arial"/>
            </a:endParaRPr>
          </a:p>
        </p:txBody>
      </p:sp>
      <p:sp>
        <p:nvSpPr>
          <p:cNvPr id="256" name="Google Shape;256;p21"/>
          <p:cNvSpPr txBox="1"/>
          <p:nvPr/>
        </p:nvSpPr>
        <p:spPr>
          <a:xfrm>
            <a:off x="11010051" y="413775"/>
            <a:ext cx="4654800" cy="569400"/>
          </a:xfrm>
          <a:prstGeom prst="rect">
            <a:avLst/>
          </a:prstGeom>
          <a:noFill/>
          <a:ln>
            <a:noFill/>
          </a:ln>
        </p:spPr>
        <p:txBody>
          <a:bodyPr anchorCtr="0" anchor="t" bIns="0" lIns="0" spcFirstLastPara="1" rIns="0" wrap="square" tIns="0">
            <a:spAutoFit/>
          </a:bodyPr>
          <a:lstStyle/>
          <a:p>
            <a:pPr indent="0" lvl="0" marL="0" marR="0" rtl="0" algn="r">
              <a:lnSpc>
                <a:spcPct val="140010"/>
              </a:lnSpc>
              <a:spcBef>
                <a:spcPts val="0"/>
              </a:spcBef>
              <a:spcAft>
                <a:spcPts val="0"/>
              </a:spcAft>
              <a:buClr>
                <a:srgbClr val="000000"/>
              </a:buClr>
              <a:buSzPts val="3699"/>
              <a:buFont typeface="Arial"/>
              <a:buNone/>
            </a:pPr>
            <a:r>
              <a:rPr b="0" i="0" lang="en-US" sz="3699" u="none" cap="none" strike="noStrike">
                <a:solidFill>
                  <a:srgbClr val="50535B"/>
                </a:solidFill>
                <a:latin typeface="Open Sans"/>
                <a:ea typeface="Open Sans"/>
                <a:cs typeface="Open Sans"/>
                <a:sym typeface="Open Sans"/>
              </a:rPr>
              <a:t>Nivel </a:t>
            </a:r>
            <a:r>
              <a:rPr lang="en-US" sz="3699">
                <a:solidFill>
                  <a:srgbClr val="50535B"/>
                </a:solidFill>
                <a:latin typeface="Open Sans"/>
                <a:ea typeface="Open Sans"/>
                <a:cs typeface="Open Sans"/>
                <a:sym typeface="Open Sans"/>
              </a:rPr>
              <a:t>1</a:t>
            </a:r>
            <a:endParaRPr b="0" i="0" sz="1400" u="none" cap="none" strike="noStrike">
              <a:solidFill>
                <a:srgbClr val="000000"/>
              </a:solidFill>
              <a:latin typeface="Arial"/>
              <a:ea typeface="Arial"/>
              <a:cs typeface="Arial"/>
              <a:sym typeface="Arial"/>
            </a:endParaRPr>
          </a:p>
        </p:txBody>
      </p:sp>
      <p:grpSp>
        <p:nvGrpSpPr>
          <p:cNvPr id="257" name="Google Shape;257;p21"/>
          <p:cNvGrpSpPr/>
          <p:nvPr/>
        </p:nvGrpSpPr>
        <p:grpSpPr>
          <a:xfrm>
            <a:off x="512975" y="2299723"/>
            <a:ext cx="17419344" cy="533002"/>
            <a:chOff x="-1" y="-141"/>
            <a:chExt cx="2061900" cy="140382"/>
          </a:xfrm>
        </p:grpSpPr>
        <p:sp>
          <p:nvSpPr>
            <p:cNvPr id="258" name="Google Shape;258;p21"/>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259" name="Google Shape;259;p21"/>
            <p:cNvSpPr txBox="1"/>
            <p:nvPr/>
          </p:nvSpPr>
          <p:spPr>
            <a:xfrm>
              <a:off x="-1" y="-141"/>
              <a:ext cx="2061900" cy="1401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rgbClr val="000000"/>
                </a:buClr>
                <a:buSzPts val="1999"/>
                <a:buFont typeface="Arial"/>
                <a:buNone/>
              </a:pPr>
              <a:r>
                <a:rPr b="1" i="0" lang="en-US" sz="1999" u="none" cap="none" strike="noStrike">
                  <a:solidFill>
                    <a:srgbClr val="FDFDFD"/>
                  </a:solidFill>
                  <a:latin typeface="Open Sans"/>
                  <a:ea typeface="Open Sans"/>
                  <a:cs typeface="Open Sans"/>
                  <a:sym typeface="Open Sans"/>
                </a:rPr>
                <a:t>Detalle de la sesión</a:t>
              </a:r>
              <a:endParaRPr b="1" i="0" sz="1999" u="none" cap="none" strike="noStrike">
                <a:solidFill>
                  <a:srgbClr val="FDFDFD"/>
                </a:solidFill>
                <a:latin typeface="Open Sans"/>
                <a:ea typeface="Open Sans"/>
                <a:cs typeface="Open Sans"/>
                <a:sym typeface="Open Sans"/>
              </a:endParaRPr>
            </a:p>
          </p:txBody>
        </p:sp>
      </p:grpSp>
      <p:grpSp>
        <p:nvGrpSpPr>
          <p:cNvPr id="260" name="Google Shape;260;p21"/>
          <p:cNvGrpSpPr/>
          <p:nvPr/>
        </p:nvGrpSpPr>
        <p:grpSpPr>
          <a:xfrm>
            <a:off x="586800" y="3153075"/>
            <a:ext cx="8179755" cy="399907"/>
            <a:chOff x="0" y="-2877"/>
            <a:chExt cx="1948210" cy="105325"/>
          </a:xfrm>
        </p:grpSpPr>
        <p:sp>
          <p:nvSpPr>
            <p:cNvPr id="261" name="Google Shape;261;p21"/>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262" name="Google Shape;262;p21"/>
            <p:cNvSpPr txBox="1"/>
            <p:nvPr/>
          </p:nvSpPr>
          <p:spPr>
            <a:xfrm>
              <a:off x="0" y="-2877"/>
              <a:ext cx="1948200" cy="105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FDFDFD"/>
                  </a:solidFill>
                  <a:latin typeface="Open Sans"/>
                  <a:ea typeface="Open Sans"/>
                  <a:cs typeface="Open Sans"/>
                  <a:sym typeface="Open Sans"/>
                </a:rPr>
                <a:t>PASO 1. BIENVENIDA E INTRODUCCIÓN</a:t>
              </a:r>
              <a:endParaRPr b="0" i="0" sz="1800" u="none" cap="none" strike="noStrike">
                <a:solidFill>
                  <a:srgbClr val="000000"/>
                </a:solidFill>
                <a:latin typeface="Arial"/>
                <a:ea typeface="Arial"/>
                <a:cs typeface="Arial"/>
                <a:sym typeface="Arial"/>
              </a:endParaRPr>
            </a:p>
          </p:txBody>
        </p:sp>
      </p:grpSp>
      <p:grpSp>
        <p:nvGrpSpPr>
          <p:cNvPr id="263" name="Google Shape;263;p21"/>
          <p:cNvGrpSpPr/>
          <p:nvPr/>
        </p:nvGrpSpPr>
        <p:grpSpPr>
          <a:xfrm>
            <a:off x="9349800" y="3153075"/>
            <a:ext cx="8179756" cy="399907"/>
            <a:chOff x="0" y="-2877"/>
            <a:chExt cx="1948210" cy="105325"/>
          </a:xfrm>
        </p:grpSpPr>
        <p:sp>
          <p:nvSpPr>
            <p:cNvPr id="264" name="Google Shape;264;p21"/>
            <p:cNvSpPr/>
            <p:nvPr/>
          </p:nvSpPr>
          <p:spPr>
            <a:xfrm>
              <a:off x="0" y="0"/>
              <a:ext cx="1948210" cy="102448"/>
            </a:xfrm>
            <a:custGeom>
              <a:rect b="b" l="l" r="r" t="t"/>
              <a:pathLst>
                <a:path extrusionOk="0" h="102448" w="1948210">
                  <a:moveTo>
                    <a:pt x="0" y="0"/>
                  </a:moveTo>
                  <a:lnTo>
                    <a:pt x="1948210" y="0"/>
                  </a:lnTo>
                  <a:lnTo>
                    <a:pt x="1948210" y="102448"/>
                  </a:lnTo>
                  <a:lnTo>
                    <a:pt x="0" y="102448"/>
                  </a:lnTo>
                  <a:close/>
                </a:path>
              </a:pathLst>
            </a:custGeom>
            <a:solidFill>
              <a:srgbClr val="F49E5C"/>
            </a:solidFill>
            <a:ln>
              <a:noFill/>
            </a:ln>
          </p:spPr>
        </p:sp>
        <p:sp>
          <p:nvSpPr>
            <p:cNvPr id="265" name="Google Shape;265;p21"/>
            <p:cNvSpPr txBox="1"/>
            <p:nvPr/>
          </p:nvSpPr>
          <p:spPr>
            <a:xfrm>
              <a:off x="0" y="-2877"/>
              <a:ext cx="1948200" cy="105300"/>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1800"/>
                <a:buFont typeface="Arial"/>
                <a:buNone/>
              </a:pPr>
              <a:r>
                <a:rPr b="1" i="0" lang="en-US" sz="1800" u="none" cap="none" strike="noStrike">
                  <a:solidFill>
                    <a:srgbClr val="FDFDFD"/>
                  </a:solidFill>
                  <a:latin typeface="Open Sans"/>
                  <a:ea typeface="Open Sans"/>
                  <a:cs typeface="Open Sans"/>
                  <a:sym typeface="Open Sans"/>
                </a:rPr>
                <a:t>PASO 2. CONTENIDO PRINCIPAL</a:t>
              </a:r>
              <a:endParaRPr b="1" i="0" sz="1800" u="none" cap="none" strike="noStrike">
                <a:solidFill>
                  <a:srgbClr val="FDFDFD"/>
                </a:solidFill>
                <a:latin typeface="Open Sans"/>
                <a:ea typeface="Open Sans"/>
                <a:cs typeface="Open Sans"/>
                <a:sym typeface="Open Sans"/>
              </a:endParaRPr>
            </a:p>
          </p:txBody>
        </p:sp>
      </p:grpSp>
      <p:sp>
        <p:nvSpPr>
          <p:cNvPr id="266" name="Google Shape;266;p21"/>
          <p:cNvSpPr/>
          <p:nvPr/>
        </p:nvSpPr>
        <p:spPr>
          <a:xfrm>
            <a:off x="15583785" y="243905"/>
            <a:ext cx="2348537" cy="3159903"/>
          </a:xfrm>
          <a:custGeom>
            <a:rect b="b" l="l" r="r" t="t"/>
            <a:pathLst>
              <a:path extrusionOk="0" h="3159903" w="2348537">
                <a:moveTo>
                  <a:pt x="0" y="0"/>
                </a:moveTo>
                <a:lnTo>
                  <a:pt x="2348537" y="0"/>
                </a:lnTo>
                <a:lnTo>
                  <a:pt x="2348537" y="3159903"/>
                </a:lnTo>
                <a:lnTo>
                  <a:pt x="0" y="3159903"/>
                </a:lnTo>
                <a:lnTo>
                  <a:pt x="0" y="0"/>
                </a:lnTo>
                <a:close/>
              </a:path>
            </a:pathLst>
          </a:custGeom>
          <a:blipFill rotWithShape="1">
            <a:blip r:embed="rId3">
              <a:alphaModFix/>
            </a:blip>
            <a:stretch>
              <a:fillRect b="0" l="0" r="-101812" t="0"/>
            </a:stretch>
          </a:blipFill>
          <a:ln>
            <a:noFill/>
          </a:ln>
        </p:spPr>
      </p:sp>
      <p:sp>
        <p:nvSpPr>
          <p:cNvPr id="267" name="Google Shape;267;p21"/>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21"/>
          <p:cNvSpPr txBox="1"/>
          <p:nvPr/>
        </p:nvSpPr>
        <p:spPr>
          <a:xfrm>
            <a:off x="9386450" y="6924450"/>
            <a:ext cx="7902000" cy="34632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chemeClr val="dk1"/>
              </a:buClr>
              <a:buSzPts val="1500"/>
              <a:buFont typeface="Arial"/>
              <a:buNone/>
            </a:pPr>
            <a:r>
              <a:rPr b="0" i="0" lang="en-US" sz="1500" u="none" cap="none" strike="noStrike">
                <a:solidFill>
                  <a:srgbClr val="50535B"/>
                </a:solidFill>
                <a:latin typeface="Open Sans"/>
                <a:ea typeface="Open Sans"/>
                <a:cs typeface="Open Sans"/>
                <a:sym typeface="Open Sans"/>
              </a:rPr>
              <a:t>A través de la historia, los niños aprenden por qué es importante cuidarse cuando están al sol y qué hábitos saludables pueden seguir para jugar seguros. Además de enseñar fotoprotección, el vídeo ayuda a desarrollar la comprensión y el aprendizaje de rutinas diarias. Al finalizar el vídeo, aparece una pantalla resumen titulada “Repasa conmigo”, que recoge los conceptos más importantes sobre el sol y la fotoprotección. El docente utiliza esta imagen como apoyo para repasar con el grupo de forma dinámica y participativa. Este momento sirve para reforzar el aprendizaje, resolver dudas y consolidar hábitos saludables, animando a los niños a responder en voz alta o levantando la mano. </a:t>
            </a:r>
            <a:endParaRPr b="0" i="0" sz="1500" u="none" cap="none" strike="noStrike">
              <a:solidFill>
                <a:srgbClr val="50535B"/>
              </a:solidFill>
              <a:latin typeface="Open Sans"/>
              <a:ea typeface="Open Sans"/>
              <a:cs typeface="Open Sans"/>
              <a:sym typeface="Open Sans"/>
            </a:endParaRPr>
          </a:p>
          <a:p>
            <a:pPr indent="0" lvl="0" marL="0" marR="0" rtl="0" algn="just">
              <a:lnSpc>
                <a:spcPct val="140000"/>
              </a:lnSpc>
              <a:spcBef>
                <a:spcPts val="0"/>
              </a:spcBef>
              <a:spcAft>
                <a:spcPts val="0"/>
              </a:spcAft>
              <a:buClr>
                <a:schemeClr val="dk1"/>
              </a:buClr>
              <a:buSzPts val="1500"/>
              <a:buFont typeface="Arial"/>
              <a:buNone/>
            </a:pPr>
            <a:r>
              <a:t/>
            </a:r>
            <a:endParaRPr b="0" i="0" sz="1500" u="none" cap="none" strike="noStrike">
              <a:solidFill>
                <a:srgbClr val="50535B"/>
              </a:solidFill>
              <a:latin typeface="Open Sans"/>
              <a:ea typeface="Open Sans"/>
              <a:cs typeface="Open Sans"/>
              <a:sym typeface="Open Sans"/>
            </a:endParaRPr>
          </a:p>
          <a:p>
            <a:pPr indent="0" lvl="0" marL="0" marR="0" rtl="0" algn="just">
              <a:lnSpc>
                <a:spcPct val="140000"/>
              </a:lnSpc>
              <a:spcBef>
                <a:spcPts val="0"/>
              </a:spcBef>
              <a:spcAft>
                <a:spcPts val="0"/>
              </a:spcAft>
              <a:buClr>
                <a:schemeClr val="dk1"/>
              </a:buClr>
              <a:buSzPts val="1500"/>
              <a:buFont typeface="Arial"/>
              <a:buNone/>
            </a:pPr>
            <a:r>
              <a:t/>
            </a:r>
            <a:endParaRPr b="0" i="0" sz="1500" u="none" cap="none" strike="noStrike">
              <a:solidFill>
                <a:srgbClr val="50535B"/>
              </a:solidFill>
              <a:latin typeface="Open Sans"/>
              <a:ea typeface="Open Sans"/>
              <a:cs typeface="Open Sans"/>
              <a:sym typeface="Open Sans"/>
            </a:endParaRPr>
          </a:p>
        </p:txBody>
      </p:sp>
      <p:grpSp>
        <p:nvGrpSpPr>
          <p:cNvPr id="269" name="Google Shape;269;p21"/>
          <p:cNvGrpSpPr/>
          <p:nvPr/>
        </p:nvGrpSpPr>
        <p:grpSpPr>
          <a:xfrm>
            <a:off x="9423025" y="3812373"/>
            <a:ext cx="7828828" cy="569926"/>
            <a:chOff x="-3" y="-9862"/>
            <a:chExt cx="2061900" cy="150103"/>
          </a:xfrm>
        </p:grpSpPr>
        <p:sp>
          <p:nvSpPr>
            <p:cNvPr id="270" name="Google Shape;270;p21"/>
            <p:cNvSpPr/>
            <p:nvPr/>
          </p:nvSpPr>
          <p:spPr>
            <a:xfrm>
              <a:off x="0" y="0"/>
              <a:ext cx="2061769" cy="140241"/>
            </a:xfrm>
            <a:custGeom>
              <a:rect b="b" l="l" r="r" t="t"/>
              <a:pathLst>
                <a:path extrusionOk="0" h="140241" w="2061769">
                  <a:moveTo>
                    <a:pt x="0" y="0"/>
                  </a:moveTo>
                  <a:lnTo>
                    <a:pt x="2061769" y="0"/>
                  </a:lnTo>
                  <a:lnTo>
                    <a:pt x="2061769" y="140241"/>
                  </a:lnTo>
                  <a:lnTo>
                    <a:pt x="0" y="140241"/>
                  </a:lnTo>
                  <a:close/>
                </a:path>
              </a:pathLst>
            </a:custGeom>
            <a:solidFill>
              <a:srgbClr val="92CFF0"/>
            </a:solidFill>
            <a:ln>
              <a:noFill/>
            </a:ln>
          </p:spPr>
        </p:sp>
        <p:sp>
          <p:nvSpPr>
            <p:cNvPr id="271" name="Google Shape;271;p21"/>
            <p:cNvSpPr txBox="1"/>
            <p:nvPr/>
          </p:nvSpPr>
          <p:spPr>
            <a:xfrm>
              <a:off x="-3" y="-9862"/>
              <a:ext cx="2061900" cy="150000"/>
            </a:xfrm>
            <a:prstGeom prst="rect">
              <a:avLst/>
            </a:prstGeom>
            <a:noFill/>
            <a:ln>
              <a:noFill/>
            </a:ln>
          </p:spPr>
          <p:txBody>
            <a:bodyPr anchorCtr="0" anchor="ctr" bIns="50800" lIns="50800" spcFirstLastPara="1" rIns="50800" wrap="square" tIns="50800">
              <a:noAutofit/>
            </a:bodyPr>
            <a:lstStyle/>
            <a:p>
              <a:pPr indent="0" lvl="0" marL="0" marR="0" rtl="0" algn="l">
                <a:lnSpc>
                  <a:spcPct val="140020"/>
                </a:lnSpc>
                <a:spcBef>
                  <a:spcPts val="0"/>
                </a:spcBef>
                <a:spcAft>
                  <a:spcPts val="0"/>
                </a:spcAft>
                <a:buClr>
                  <a:schemeClr val="dk1"/>
                </a:buClr>
                <a:buSzPts val="1999"/>
                <a:buFont typeface="Arial"/>
                <a:buNone/>
              </a:pPr>
              <a:r>
                <a:rPr b="1" i="0" lang="en-US" sz="1999" u="none" cap="none" strike="noStrike">
                  <a:solidFill>
                    <a:srgbClr val="FDFDFD"/>
                  </a:solidFill>
                  <a:latin typeface="Open Sans"/>
                  <a:ea typeface="Open Sans"/>
                  <a:cs typeface="Open Sans"/>
                  <a:sym typeface="Open Sans"/>
                </a:rPr>
                <a:t>Sesión con pantalla y proyector (recomendada)</a:t>
              </a:r>
              <a:endParaRPr b="1" i="0" sz="1999" u="none" cap="none" strike="noStrike">
                <a:solidFill>
                  <a:srgbClr val="FDFDFD"/>
                </a:solidFill>
                <a:latin typeface="Open Sans"/>
                <a:ea typeface="Open Sans"/>
                <a:cs typeface="Open Sans"/>
                <a:sym typeface="Open Sans"/>
              </a:endParaRPr>
            </a:p>
          </p:txBody>
        </p:sp>
      </p:grpSp>
      <p:pic>
        <p:nvPicPr>
          <p:cNvPr id="272" name="Google Shape;272;p21"/>
          <p:cNvPicPr preferRelativeResize="0"/>
          <p:nvPr/>
        </p:nvPicPr>
        <p:blipFill rotWithShape="1">
          <a:blip r:embed="rId4">
            <a:alphaModFix/>
          </a:blip>
          <a:srcRect b="0" l="0" r="0" t="0"/>
          <a:stretch/>
        </p:blipFill>
        <p:spPr>
          <a:xfrm>
            <a:off x="9423025" y="4492075"/>
            <a:ext cx="3882104" cy="2170200"/>
          </a:xfrm>
          <a:prstGeom prst="rect">
            <a:avLst/>
          </a:prstGeom>
          <a:noFill/>
          <a:ln>
            <a:noFill/>
          </a:ln>
        </p:spPr>
      </p:pic>
      <p:sp>
        <p:nvSpPr>
          <p:cNvPr id="273" name="Google Shape;273;p21"/>
          <p:cNvSpPr txBox="1"/>
          <p:nvPr/>
        </p:nvSpPr>
        <p:spPr>
          <a:xfrm>
            <a:off x="13305125" y="4475875"/>
            <a:ext cx="3882000" cy="2355000"/>
          </a:xfrm>
          <a:prstGeom prst="rect">
            <a:avLst/>
          </a:prstGeom>
          <a:noFill/>
          <a:ln>
            <a:noFill/>
          </a:ln>
        </p:spPr>
        <p:txBody>
          <a:bodyPr anchorCtr="0" anchor="t" bIns="91425" lIns="91425" spcFirstLastPara="1" rIns="91425" wrap="square" tIns="91425">
            <a:spAutoFit/>
          </a:bodyPr>
          <a:lstStyle/>
          <a:p>
            <a:pPr indent="0" lvl="0" marL="0" marR="0" rtl="0" algn="just">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Proyección del video</a:t>
            </a:r>
            <a:endParaRPr b="1" i="0" sz="1500" u="none" cap="none" strike="noStrike">
              <a:solidFill>
                <a:srgbClr val="50535B"/>
              </a:solidFill>
              <a:latin typeface="Open Sans"/>
              <a:ea typeface="Open Sans"/>
              <a:cs typeface="Open Sans"/>
              <a:sym typeface="Open Sans"/>
            </a:endParaRPr>
          </a:p>
          <a:p>
            <a:pPr indent="0" lvl="0" marL="0" marR="0" rtl="0" algn="l">
              <a:lnSpc>
                <a:spcPct val="140000"/>
              </a:lnSpc>
              <a:spcBef>
                <a:spcPts val="0"/>
              </a:spcBef>
              <a:spcAft>
                <a:spcPts val="0"/>
              </a:spcAft>
              <a:buClr>
                <a:srgbClr val="000000"/>
              </a:buClr>
              <a:buSzPts val="1500"/>
              <a:buFont typeface="Arial"/>
              <a:buNone/>
            </a:pPr>
            <a:r>
              <a:rPr b="1" i="0" lang="en-US" sz="1500" u="none" cap="none" strike="noStrike">
                <a:solidFill>
                  <a:srgbClr val="50535B"/>
                </a:solidFill>
                <a:latin typeface="Open Sans"/>
                <a:ea typeface="Open Sans"/>
                <a:cs typeface="Open Sans"/>
                <a:sym typeface="Open Sans"/>
              </a:rPr>
              <a:t>(ver enlace en “3. Materiales formativos”)</a:t>
            </a:r>
            <a:endParaRPr b="1" i="0" sz="1500" u="none" cap="none" strike="noStrike">
              <a:solidFill>
                <a:srgbClr val="50535B"/>
              </a:solidFill>
              <a:latin typeface="Open Sans"/>
              <a:ea typeface="Open Sans"/>
              <a:cs typeface="Open Sans"/>
              <a:sym typeface="Open Sans"/>
            </a:endParaRPr>
          </a:p>
          <a:p>
            <a:pPr indent="0" lvl="0" marL="0" marR="0" rtl="0" algn="just">
              <a:lnSpc>
                <a:spcPct val="140000"/>
              </a:lnSpc>
              <a:spcBef>
                <a:spcPts val="0"/>
              </a:spcBef>
              <a:spcAft>
                <a:spcPts val="0"/>
              </a:spcAft>
              <a:buClr>
                <a:srgbClr val="000000"/>
              </a:buClr>
              <a:buSzPts val="1500"/>
              <a:buFont typeface="Arial"/>
              <a:buNone/>
            </a:pPr>
            <a:r>
              <a:t/>
            </a:r>
            <a:endParaRPr b="0" i="0" sz="1500" u="none" cap="none" strike="noStrike">
              <a:solidFill>
                <a:srgbClr val="50535B"/>
              </a:solidFill>
              <a:latin typeface="Open Sans"/>
              <a:ea typeface="Open Sans"/>
              <a:cs typeface="Open Sans"/>
              <a:sym typeface="Open Sans"/>
            </a:endParaRPr>
          </a:p>
          <a:p>
            <a:pPr indent="0" lvl="0" marL="0" marR="0" rtl="0" algn="just">
              <a:lnSpc>
                <a:spcPct val="140000"/>
              </a:lnSpc>
              <a:spcBef>
                <a:spcPts val="0"/>
              </a:spcBef>
              <a:spcAft>
                <a:spcPts val="0"/>
              </a:spcAft>
              <a:buClr>
                <a:srgbClr val="000000"/>
              </a:buClr>
              <a:buSzPts val="1500"/>
              <a:buFont typeface="Arial"/>
              <a:buNone/>
            </a:pPr>
            <a:r>
              <a:rPr b="0" i="0" lang="en-US" sz="1500" u="none" cap="none" strike="noStrike">
                <a:solidFill>
                  <a:srgbClr val="50535B"/>
                </a:solidFill>
                <a:latin typeface="Open Sans"/>
                <a:ea typeface="Open Sans"/>
                <a:cs typeface="Open Sans"/>
                <a:sym typeface="Open Sans"/>
              </a:rPr>
              <a:t>Se anima a los alumnos a conocer a DIN,  un superhéroe que enseña a protegerse del sol de forma divertida. </a:t>
            </a:r>
            <a:endParaRPr b="0" i="0" sz="1400" u="none" cap="none" strike="noStrike">
              <a:solidFill>
                <a:srgbClr val="50535B"/>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