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Lst>
  <p:sldSz cy="10287000" cx="18288000"/>
  <p:notesSz cx="6858000" cy="9144000"/>
  <p:embeddedFontLst>
    <p:embeddedFont>
      <p:font typeface="Raleway"/>
      <p:regular r:id="rId70"/>
      <p:bold r:id="rId71"/>
      <p:italic r:id="rId72"/>
      <p:boldItalic r:id="rId73"/>
    </p:embeddedFont>
    <p:embeddedFont>
      <p:font typeface="Open Sans"/>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7E6AD5-3C0E-4C51-848F-C9F47D58B91C}">
  <a:tblStyle styleId="{CC7E6AD5-3C0E-4C51-848F-C9F47D58B91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aleway-boldItalic.fntdata"/><Relationship Id="rId72" Type="http://schemas.openxmlformats.org/officeDocument/2006/relationships/font" Target="fonts/Raleway-italic.fntdata"/><Relationship Id="rId31" Type="http://schemas.openxmlformats.org/officeDocument/2006/relationships/slide" Target="slides/slide25.xml"/><Relationship Id="rId75" Type="http://schemas.openxmlformats.org/officeDocument/2006/relationships/font" Target="fonts/OpenSans-bold.fntdata"/><Relationship Id="rId30" Type="http://schemas.openxmlformats.org/officeDocument/2006/relationships/slide" Target="slides/slide24.xml"/><Relationship Id="rId74" Type="http://schemas.openxmlformats.org/officeDocument/2006/relationships/font" Target="fonts/OpenSans-regular.fntdata"/><Relationship Id="rId33" Type="http://schemas.openxmlformats.org/officeDocument/2006/relationships/slide" Target="slides/slide27.xml"/><Relationship Id="rId77" Type="http://schemas.openxmlformats.org/officeDocument/2006/relationships/font" Target="fonts/OpenSans-boldItalic.fntdata"/><Relationship Id="rId32" Type="http://schemas.openxmlformats.org/officeDocument/2006/relationships/slide" Target="slides/slide26.xml"/><Relationship Id="rId76" Type="http://schemas.openxmlformats.org/officeDocument/2006/relationships/font" Target="fonts/OpenSans-italic.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aleway-bold.fntdata"/><Relationship Id="rId70" Type="http://schemas.openxmlformats.org/officeDocument/2006/relationships/font" Target="fonts/Raleway-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6e2508677b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g36e2508677b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6c8357e46b_0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g36c8357e46b_0_2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708f788f9e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3708f788f9e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708f788f9e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3708f788f9e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6c8357e46b_0_3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0" name="Google Shape;350;g36c8357e46b_0_3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708f788f9e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g3708f788f9e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44e0a4dc59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g344e0a4dc59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44e0a4dc59_1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344e0a4dc59_1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b9000740c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3b9000740c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b9000740c5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3b9000740c5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6c8357e46b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g36c8357e46b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6c8357e46b_0_4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1" name="Google Shape;471;g36c8357e46b_0_4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6c8357e46b_0_3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3" name="Google Shape;483;g36c8357e46b_0_3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6c8357e46b_0_4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g36c8357e46b_0_4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63b92c44ff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g363b92c44ff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63b92c44ff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363b92c44ff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63b92c44ff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g363b92c44ff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63b92c44ff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g363b92c44ff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63b92c44ff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g363b92c44ff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63b92c44ff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g363b92c44ff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63b92c44ff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g363b92c44ff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6d74d26f37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g36d74d26f37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708f788f9e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g3708f788f9e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636cfc5f44_1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g3636cfc5f44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636cfc5f4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g3636cfc5f4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7faf454bc1_1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2" name="Google Shape;572;g37faf454bc1_1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7faf454bc1_1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37faf454bc1_1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7faf454bc1_1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g37faf454bc1_1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7faf454bc1_1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g37faf454bc1_1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7faf454bc1_1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8" name="Google Shape;608;g37faf454bc1_1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7faf454bc1_1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7" name="Google Shape;617;g37faf454bc1_1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7faf454bc1_1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g37faf454bc1_1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7faf454bc1_1_1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g37faf454bc1_1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7faf454bc1_1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g37faf454bc1_1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7faf454bc1_1_1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g37faf454bc1_1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7faf454bc1_1_1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g37faf454bc1_1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7faf454bc1_1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1" name="Google Shape;671;g37faf454bc1_1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7faf454bc1_1_1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37faf454bc1_1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7faf454bc1_1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g37faf454bc1_1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7faf454bc1_1_1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8" name="Google Shape;698;g37faf454bc1_1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7faf454bc1_1_2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7" name="Google Shape;707;g37faf454bc1_1_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7faf454bc1_1_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 name="Google Shape;716;g37faf454bc1_1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8d7bf2883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 name="Google Shape;143;g38d7bf2883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37faf454bc1_1_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 name="Google Shape;725;g37faf454bc1_1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6c8357e46b_0_4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4" name="Google Shape;734;g36c8357e46b_0_4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44e0a4dc59_1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g344e0a4dc59_1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344e0a4dc59_1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4" name="Google Shape;744;g344e0a4dc59_1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44e0a4dc59_1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9" name="Google Shape;749;g344e0a4dc59_1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44e0a4dc59_1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g344e0a4dc59_1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44e0a4dc59_1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g344e0a4dc59_1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44e0a4dc59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4" name="Google Shape;764;g344e0a4dc59_1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44e0a4dc59_1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g344e0a4dc59_1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44e0a4dc59_1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4" name="Google Shape;774;g344e0a4dc59_1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6d74d26f37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g36d74d26f37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44e0a4dc59_1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9" name="Google Shape;779;g344e0a4dc59_1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44e0a4dc59_1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4" name="Google Shape;784;g344e0a4dc59_1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44e0a4dc59_1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g344e0a4dc59_1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3f7a03621c8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4" name="Google Shape;794;g3f7a03621c8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6c8357e46b_0_3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g36c8357e46b_0_3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6c8357e46b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g36c8357e46b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6c8357e46b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 name="Google Shape;247;g36c8357e46b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18.png"/><Relationship Id="rId6" Type="http://schemas.openxmlformats.org/officeDocument/2006/relationships/image" Target="../media/image13.png"/><Relationship Id="rId7"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51.jp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youtube.com/watch?v=NUacG2tTkaw" TargetMode="External"/><Relationship Id="rId4" Type="http://schemas.openxmlformats.org/officeDocument/2006/relationships/image" Target="../media/image25.jpg"/><Relationship Id="rId5" Type="http://schemas.openxmlformats.org/officeDocument/2006/relationships/hyperlink" Target="https://www.youtube.com/watch?v=NUacG2tTkaw"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hyperlink" Target="https://dam.isdin.com/asset/8656ff00-3df3-44c3-a4ad-59497b21cfe4/_AAFF-Diploma-A5-v08_TR.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14.jpg"/><Relationship Id="rId7" Type="http://schemas.openxmlformats.org/officeDocument/2006/relationships/image" Target="../media/image23.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83" name="Shape 83"/>
        <p:cNvGrpSpPr/>
        <p:nvPr/>
      </p:nvGrpSpPr>
      <p:grpSpPr>
        <a:xfrm>
          <a:off x="0" y="0"/>
          <a:ext cx="0" cy="0"/>
          <a:chOff x="0" y="0"/>
          <a:chExt cx="0" cy="0"/>
        </a:xfrm>
      </p:grpSpPr>
      <p:grpSp>
        <p:nvGrpSpPr>
          <p:cNvPr id="84" name="Google Shape;84;p13"/>
          <p:cNvGrpSpPr/>
          <p:nvPr/>
        </p:nvGrpSpPr>
        <p:grpSpPr>
          <a:xfrm>
            <a:off x="0" y="7011530"/>
            <a:ext cx="18288000" cy="3275470"/>
            <a:chOff x="0" y="-38100"/>
            <a:chExt cx="4816593" cy="862675"/>
          </a:xfrm>
        </p:grpSpPr>
        <p:sp>
          <p:nvSpPr>
            <p:cNvPr id="85" name="Google Shape;85;p13"/>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86" name="Google Shape;86;p13"/>
            <p:cNvSpPr txBox="1"/>
            <p:nvPr/>
          </p:nvSpPr>
          <p:spPr>
            <a:xfrm>
              <a:off x="0" y="-38100"/>
              <a:ext cx="4816593" cy="8626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7" name="Google Shape;87;p13"/>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88" name="Google Shape;88;p13"/>
          <p:cNvSpPr txBox="1"/>
          <p:nvPr/>
        </p:nvSpPr>
        <p:spPr>
          <a:xfrm>
            <a:off x="1028700" y="1899725"/>
            <a:ext cx="99873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399"/>
              <a:buFont typeface="Arial"/>
              <a:buNone/>
            </a:pPr>
            <a:r>
              <a:rPr b="1" i="0" lang="en-US" sz="5399" u="none" cap="none" strike="noStrike">
                <a:solidFill>
                  <a:srgbClr val="50535B"/>
                </a:solidFill>
                <a:latin typeface="Open Sans"/>
                <a:ea typeface="Open Sans"/>
                <a:cs typeface="Open Sans"/>
                <a:sym typeface="Open Sans"/>
              </a:rPr>
              <a:t>Guía didáctica del formador de la Campaña Escolar de Fotoprotección</a:t>
            </a:r>
            <a:endParaRPr b="0" i="0" sz="1400" u="none" cap="none" strike="noStrike">
              <a:solidFill>
                <a:srgbClr val="000000"/>
              </a:solidFill>
              <a:latin typeface="Arial"/>
              <a:ea typeface="Arial"/>
              <a:cs typeface="Arial"/>
              <a:sym typeface="Arial"/>
            </a:endParaRPr>
          </a:p>
          <a:p>
            <a:pPr indent="0" lvl="0" marL="0" marR="0" rtl="0" algn="l">
              <a:lnSpc>
                <a:spcPct val="140008"/>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3"/>
          <p:cNvSpPr txBox="1"/>
          <p:nvPr/>
        </p:nvSpPr>
        <p:spPr>
          <a:xfrm>
            <a:off x="1028700" y="4759325"/>
            <a:ext cx="99873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50535B"/>
                </a:solidFill>
                <a:latin typeface="Open Sans"/>
                <a:ea typeface="Open Sans"/>
                <a:cs typeface="Open Sans"/>
                <a:sym typeface="Open Sans"/>
              </a:rPr>
              <a:t>Herramienta de apoyo para la preparación y dinamización de sesiones educativas sobre fotoprotección</a:t>
            </a:r>
            <a:endParaRPr b="0" i="0" sz="1400" u="none" cap="none" strike="noStrike">
              <a:solidFill>
                <a:srgbClr val="000000"/>
              </a:solidFill>
              <a:latin typeface="Arial"/>
              <a:ea typeface="Arial"/>
              <a:cs typeface="Arial"/>
              <a:sym typeface="Arial"/>
            </a:endParaRPr>
          </a:p>
        </p:txBody>
      </p:sp>
      <p:sp>
        <p:nvSpPr>
          <p:cNvPr id="90" name="Google Shape;90;p13"/>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2 - 2do y 3ro de Primaria</a:t>
            </a:r>
            <a:endParaRPr b="0" i="0" sz="4000" u="none" cap="none" strike="noStrike">
              <a:solidFill>
                <a:srgbClr val="000000"/>
              </a:solidFill>
              <a:latin typeface="Arial"/>
              <a:ea typeface="Arial"/>
              <a:cs typeface="Arial"/>
              <a:sym typeface="Arial"/>
            </a:endParaRPr>
          </a:p>
        </p:txBody>
      </p:sp>
      <p:sp>
        <p:nvSpPr>
          <p:cNvPr id="91" name="Google Shape;91;p13"/>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4">
              <a:alphaModFix/>
            </a:blip>
            <a:stretch>
              <a:fillRect b="-5193" l="0" r="-101812" t="0"/>
            </a:stretch>
          </a:blipFill>
          <a:ln>
            <a:noFill/>
          </a:ln>
        </p:spPr>
      </p:sp>
      <p:sp>
        <p:nvSpPr>
          <p:cNvPr id="92" name="Google Shape;92;p13"/>
          <p:cNvSpPr/>
          <p:nvPr/>
        </p:nvSpPr>
        <p:spPr>
          <a:xfrm>
            <a:off x="0" y="54502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5">
              <a:alphaModFix/>
            </a:blip>
            <a:stretch>
              <a:fillRect b="0" l="0" r="0" t="0"/>
            </a:stretch>
          </a:blipFill>
          <a:ln>
            <a:noFill/>
          </a:ln>
        </p:spPr>
      </p:sp>
      <p:sp>
        <p:nvSpPr>
          <p:cNvPr id="93" name="Google Shape;93;p13"/>
          <p:cNvSpPr txBox="1"/>
          <p:nvPr/>
        </p:nvSpPr>
        <p:spPr>
          <a:xfrm>
            <a:off x="417815" y="9328150"/>
            <a:ext cx="98319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50535B"/>
                </a:solidFill>
                <a:latin typeface="Open Sans"/>
                <a:ea typeface="Open Sans"/>
                <a:cs typeface="Open Sans"/>
                <a:sym typeface="Open Sans"/>
              </a:rPr>
              <a:t>Copyright © ISDIN All rights reserved.  </a:t>
            </a:r>
            <a:endParaRPr b="0" i="0" sz="1200" u="none" cap="none" strike="noStrike">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50535B"/>
                </a:solidFill>
                <a:latin typeface="Open Sans"/>
                <a:ea typeface="Open Sans"/>
                <a:cs typeface="Open Sans"/>
                <a:sym typeface="Open Sans"/>
              </a:rPr>
              <a:t>Queda prohibida la reproducción, distribución, comunicación pública y transformación de este material, en todo o en parte, por cualquier medio o procedimiento, sin la autorización previa y por escrito del titular de los derechos.</a:t>
            </a:r>
            <a:endParaRPr b="0" i="1" sz="1200" u="none" cap="none" strike="noStrike">
              <a:solidFill>
                <a:srgbClr val="22222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73" name="Shape 273"/>
        <p:cNvGrpSpPr/>
        <p:nvPr/>
      </p:nvGrpSpPr>
      <p:grpSpPr>
        <a:xfrm>
          <a:off x="0" y="0"/>
          <a:ext cx="0" cy="0"/>
          <a:chOff x="0" y="0"/>
          <a:chExt cx="0" cy="0"/>
        </a:xfrm>
      </p:grpSpPr>
      <p:grpSp>
        <p:nvGrpSpPr>
          <p:cNvPr id="274" name="Google Shape;274;p22"/>
          <p:cNvGrpSpPr/>
          <p:nvPr/>
        </p:nvGrpSpPr>
        <p:grpSpPr>
          <a:xfrm>
            <a:off x="0" y="-144662"/>
            <a:ext cx="18288118" cy="1668817"/>
            <a:chOff x="0" y="-38100"/>
            <a:chExt cx="4816592" cy="439521"/>
          </a:xfrm>
        </p:grpSpPr>
        <p:sp>
          <p:nvSpPr>
            <p:cNvPr id="275" name="Google Shape;275;p22"/>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76" name="Google Shape;276;p22"/>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77" name="Google Shape;277;p22"/>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78" name="Google Shape;278;p22"/>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grpSp>
        <p:nvGrpSpPr>
          <p:cNvPr id="279" name="Google Shape;279;p22"/>
          <p:cNvGrpSpPr/>
          <p:nvPr/>
        </p:nvGrpSpPr>
        <p:grpSpPr>
          <a:xfrm>
            <a:off x="512975" y="2299722"/>
            <a:ext cx="17419344" cy="533003"/>
            <a:chOff x="-1" y="-141"/>
            <a:chExt cx="2061900" cy="140382"/>
          </a:xfrm>
        </p:grpSpPr>
        <p:sp>
          <p:nvSpPr>
            <p:cNvPr id="280" name="Google Shape;280;p22"/>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81" name="Google Shape;281;p22"/>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282" name="Google Shape;282;p22"/>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8" t="0"/>
            </a:stretch>
          </a:blipFill>
          <a:ln>
            <a:noFill/>
          </a:ln>
        </p:spPr>
      </p:sp>
      <p:sp>
        <p:nvSpPr>
          <p:cNvPr id="283" name="Google Shape;283;p2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2"/>
          <p:cNvSpPr txBox="1"/>
          <p:nvPr/>
        </p:nvSpPr>
        <p:spPr>
          <a:xfrm>
            <a:off x="512975" y="3170075"/>
            <a:ext cx="7658400" cy="63726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 Repasa conmigo: Conceptos a repasar con los alumnos:</a:t>
            </a:r>
            <a:endParaRPr b="1" i="0" sz="1500" u="none" cap="none" strike="noStrike">
              <a:solidFill>
                <a:srgbClr val="50535B"/>
              </a:solidFill>
              <a:latin typeface="Open Sans"/>
              <a:ea typeface="Open Sans"/>
              <a:cs typeface="Open Sans"/>
              <a:sym typeface="Open Sans"/>
            </a:endParaRPr>
          </a:p>
          <a:p>
            <a:pPr indent="0" lvl="0" marL="457200" marR="0" rtl="0" algn="just">
              <a:lnSpc>
                <a:spcPct val="140000"/>
              </a:lnSpc>
              <a:spcBef>
                <a:spcPts val="0"/>
              </a:spcBef>
              <a:spcAft>
                <a:spcPts val="0"/>
              </a:spcAft>
              <a:buClr>
                <a:srgbClr val="000000"/>
              </a:buClr>
              <a:buSzPts val="1500"/>
              <a:buFont typeface="Arial"/>
              <a:buNone/>
            </a:pPr>
            <a:r>
              <a:t/>
            </a:r>
            <a:endParaRPr b="1"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¿Qué cosas buenas hace el sol en nuestro cuerpo y en la naturaleza? </a:t>
            </a:r>
            <a:r>
              <a:rPr b="0" i="0" lang="en-US" sz="1500" u="none" cap="none" strike="noStrike">
                <a:solidFill>
                  <a:srgbClr val="50535B"/>
                </a:solidFill>
                <a:latin typeface="Open Sans"/>
                <a:ea typeface="Open Sans"/>
                <a:cs typeface="Open Sans"/>
                <a:sym typeface="Open Sans"/>
              </a:rPr>
              <a:t>Nos da energía, fortalece huesos y dientes, nos alegra.</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¿Qué le pasa a la piel si estamos mucho tiempo al sol sin crema? </a:t>
            </a:r>
            <a:r>
              <a:rPr b="0" i="0" lang="en-US" sz="1500" u="none" cap="none" strike="noStrike">
                <a:solidFill>
                  <a:srgbClr val="50535B"/>
                </a:solidFill>
                <a:latin typeface="Open Sans"/>
                <a:ea typeface="Open Sans"/>
                <a:cs typeface="Open Sans"/>
                <a:sym typeface="Open Sans"/>
              </a:rPr>
              <a:t>Nos quemamos, pueden salir manchas o alergias y, con los años, arrugas.</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¿Cuándo nos afectan los rayos del sol?</a:t>
            </a:r>
            <a:r>
              <a:rPr b="0" i="0" lang="en-US" sz="1500" u="none" cap="none" strike="noStrike">
                <a:solidFill>
                  <a:srgbClr val="50535B"/>
                </a:solidFill>
                <a:latin typeface="Open Sans"/>
                <a:ea typeface="Open Sans"/>
                <a:cs typeface="Open Sans"/>
                <a:sym typeface="Open Sans"/>
              </a:rPr>
              <a:t> ¡Siempre! Aunque esté nublado o sea invierno, los rayos del sol siguen estando presentes.</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¿A qué tipos de piel afecta el sol?</a:t>
            </a:r>
            <a:r>
              <a:rPr b="0" i="0" lang="en-US" sz="1500" u="none" cap="none" strike="noStrike">
                <a:solidFill>
                  <a:srgbClr val="50535B"/>
                </a:solidFill>
                <a:latin typeface="Open Sans"/>
                <a:ea typeface="Open Sans"/>
                <a:cs typeface="Open Sans"/>
                <a:sym typeface="Open Sans"/>
              </a:rPr>
              <a:t> ¡A todos! El sol puede afectar a todos los tipos de piel, desde las más claras hasta las más oscuras.</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 ¿Qué cosas necesitamos llevar en la mochila para protegernos del sol?</a:t>
            </a:r>
            <a:endParaRPr b="1" i="0" sz="1500" u="none" cap="none" strike="noStrike">
              <a:solidFill>
                <a:srgbClr val="50535B"/>
              </a:solidFill>
              <a:latin typeface="Open Sans"/>
              <a:ea typeface="Open Sans"/>
              <a:cs typeface="Open Sans"/>
              <a:sym typeface="Open Sans"/>
            </a:endParaRPr>
          </a:p>
          <a:p>
            <a:pPr indent="0" lvl="0" marL="457200" marR="0" rtl="0" algn="just">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Gorra, gafas, camiseta, agua, crema</a:t>
            </a:r>
            <a:r>
              <a:rPr b="0" i="0" lang="en-US" sz="1500" u="none" cap="none" strike="noStrike">
                <a:solidFill>
                  <a:srgbClr val="50535B"/>
                </a:solidFill>
                <a:latin typeface="Open Sans"/>
                <a:ea typeface="Open Sans"/>
                <a:cs typeface="Open Sans"/>
                <a:sym typeface="Open Sans"/>
              </a:rPr>
              <a:t> solar.</a:t>
            </a:r>
            <a:endParaRPr b="1"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¿Qué tenemos que hacer con la crema solar para que nos proteja bien?</a:t>
            </a:r>
            <a:endParaRPr b="1" i="0" sz="1500" u="none" cap="none" strike="noStrike">
              <a:solidFill>
                <a:srgbClr val="50535B"/>
              </a:solidFill>
              <a:latin typeface="Open Sans"/>
              <a:ea typeface="Open Sans"/>
              <a:cs typeface="Open Sans"/>
              <a:sym typeface="Open Sans"/>
            </a:endParaRPr>
          </a:p>
          <a:p>
            <a:pPr indent="0" lvl="0" marL="457200" marR="0" rtl="0" algn="just">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Ponérnosla antes de salir </a:t>
            </a:r>
            <a:r>
              <a:rPr b="0" i="0" lang="en-US" sz="1500" u="none" cap="none" strike="noStrike">
                <a:solidFill>
                  <a:srgbClr val="50535B"/>
                </a:solidFill>
                <a:latin typeface="Open Sans"/>
                <a:ea typeface="Open Sans"/>
                <a:cs typeface="Open Sans"/>
                <a:sym typeface="Open Sans"/>
              </a:rPr>
              <a:t>al aire libre</a:t>
            </a:r>
            <a:r>
              <a:rPr b="0" i="0" lang="en-US" sz="1500" u="none" cap="none" strike="noStrike">
                <a:solidFill>
                  <a:srgbClr val="50535B"/>
                </a:solidFill>
                <a:latin typeface="Open Sans"/>
                <a:ea typeface="Open Sans"/>
                <a:cs typeface="Open Sans"/>
                <a:sym typeface="Open Sans"/>
              </a:rPr>
              <a:t>, en toda la piel, y repetir cada dos horas o después de bañarnos/jugar.</a:t>
            </a:r>
            <a:r>
              <a:rPr b="1" i="0" lang="en-US" sz="1500" u="none" cap="none" strike="noStrike">
                <a:solidFill>
                  <a:srgbClr val="50535B"/>
                </a:solidFill>
                <a:latin typeface="Open Sans"/>
                <a:ea typeface="Open Sans"/>
                <a:cs typeface="Open Sans"/>
                <a:sym typeface="Open Sans"/>
              </a:rPr>
              <a:t> </a:t>
            </a:r>
            <a:endParaRPr b="1"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chemeClr val="dk1"/>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El formador/a puede hacer preguntas tipo: ¿Qué parte del cuerpo no debemos olvidar al poner la crema </a:t>
            </a:r>
            <a:r>
              <a:rPr b="0" i="0" lang="en-US" sz="1500" u="none" cap="none" strike="noStrike">
                <a:solidFill>
                  <a:srgbClr val="50535B"/>
                </a:solidFill>
                <a:latin typeface="Open Sans"/>
                <a:ea typeface="Open Sans"/>
                <a:cs typeface="Open Sans"/>
                <a:sym typeface="Open Sans"/>
              </a:rPr>
              <a:t>solar?</a:t>
            </a:r>
            <a:r>
              <a:rPr b="0" i="0" lang="en-US" sz="1500" u="none" cap="none" strike="noStrike">
                <a:solidFill>
                  <a:srgbClr val="50535B"/>
                </a:solidFill>
                <a:latin typeface="Open Sans"/>
                <a:ea typeface="Open Sans"/>
                <a:cs typeface="Open Sans"/>
                <a:sym typeface="Open Sans"/>
              </a:rPr>
              <a:t> ¿Cada cuánto tiempo hay que volver a aplicarla? ¿Solo en verano hay que protegerse? ¿Quién lleva gorra cuando va al parque?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chemeClr val="dk1"/>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sp>
        <p:nvSpPr>
          <p:cNvPr id="285" name="Google Shape;285;p22"/>
          <p:cNvSpPr txBox="1"/>
          <p:nvPr/>
        </p:nvSpPr>
        <p:spPr>
          <a:xfrm>
            <a:off x="8642250" y="3474875"/>
            <a:ext cx="90795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Al final del repaso, se felicita a los niños por su participación y por haber completado su misión de fotoprotección junto a DIN, el superhéroe del sol.</a:t>
            </a:r>
            <a:endParaRPr b="0" i="0" sz="1400" u="none" cap="none" strike="noStrike">
              <a:solidFill>
                <a:srgbClr val="50535B"/>
              </a:solidFill>
              <a:latin typeface="Arial"/>
              <a:ea typeface="Arial"/>
              <a:cs typeface="Arial"/>
              <a:sym typeface="Arial"/>
            </a:endParaRPr>
          </a:p>
        </p:txBody>
      </p:sp>
      <p:pic>
        <p:nvPicPr>
          <p:cNvPr id="286" name="Google Shape;286;p22"/>
          <p:cNvPicPr preferRelativeResize="0"/>
          <p:nvPr/>
        </p:nvPicPr>
        <p:blipFill rotWithShape="1">
          <a:blip r:embed="rId4">
            <a:alphaModFix/>
          </a:blip>
          <a:srcRect b="0" l="0" r="0" t="0"/>
          <a:stretch/>
        </p:blipFill>
        <p:spPr>
          <a:xfrm>
            <a:off x="8642250" y="4404325"/>
            <a:ext cx="9079388" cy="50912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90" name="Shape 290"/>
        <p:cNvGrpSpPr/>
        <p:nvPr/>
      </p:nvGrpSpPr>
      <p:grpSpPr>
        <a:xfrm>
          <a:off x="0" y="0"/>
          <a:ext cx="0" cy="0"/>
          <a:chOff x="0" y="0"/>
          <a:chExt cx="0" cy="0"/>
        </a:xfrm>
      </p:grpSpPr>
      <p:grpSp>
        <p:nvGrpSpPr>
          <p:cNvPr id="291" name="Google Shape;291;p23"/>
          <p:cNvGrpSpPr/>
          <p:nvPr/>
        </p:nvGrpSpPr>
        <p:grpSpPr>
          <a:xfrm>
            <a:off x="0" y="-144662"/>
            <a:ext cx="18288118" cy="1668817"/>
            <a:chOff x="0" y="-38100"/>
            <a:chExt cx="4816592" cy="439521"/>
          </a:xfrm>
        </p:grpSpPr>
        <p:sp>
          <p:nvSpPr>
            <p:cNvPr id="292" name="Google Shape;292;p23"/>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93" name="Google Shape;293;p23"/>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23"/>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95" name="Google Shape;295;p23"/>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grpSp>
        <p:nvGrpSpPr>
          <p:cNvPr id="296" name="Google Shape;296;p23"/>
          <p:cNvGrpSpPr/>
          <p:nvPr/>
        </p:nvGrpSpPr>
        <p:grpSpPr>
          <a:xfrm>
            <a:off x="512975" y="2299723"/>
            <a:ext cx="17419344" cy="533002"/>
            <a:chOff x="-1" y="-141"/>
            <a:chExt cx="2061900" cy="140382"/>
          </a:xfrm>
        </p:grpSpPr>
        <p:sp>
          <p:nvSpPr>
            <p:cNvPr id="297" name="Google Shape;297;p23"/>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98" name="Google Shape;298;p23"/>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grpSp>
        <p:nvGrpSpPr>
          <p:cNvPr id="299" name="Google Shape;299;p23"/>
          <p:cNvGrpSpPr/>
          <p:nvPr/>
        </p:nvGrpSpPr>
        <p:grpSpPr>
          <a:xfrm>
            <a:off x="586800" y="3124947"/>
            <a:ext cx="7828882" cy="388985"/>
            <a:chOff x="0" y="0"/>
            <a:chExt cx="1948210" cy="102448"/>
          </a:xfrm>
        </p:grpSpPr>
        <p:sp>
          <p:nvSpPr>
            <p:cNvPr id="300" name="Google Shape;300;p23"/>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01" name="Google Shape;301;p23"/>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chemeClr val="dk1"/>
                </a:buClr>
                <a:buSzPts val="1500"/>
                <a:buFont typeface="Arial"/>
                <a:buNone/>
              </a:pPr>
              <a:r>
                <a:rPr b="1" i="0" lang="en-US" sz="1800" u="none" cap="none" strike="noStrike">
                  <a:solidFill>
                    <a:srgbClr val="FDFDFD"/>
                  </a:solidFill>
                  <a:latin typeface="Open Sans"/>
                  <a:ea typeface="Open Sans"/>
                  <a:cs typeface="Open Sans"/>
                  <a:sym typeface="Open Sans"/>
                </a:rPr>
                <a:t>PASO 3. ACTIVIDADES</a:t>
              </a:r>
              <a:endParaRPr b="1" i="0" sz="1800" u="none" cap="none" strike="noStrike">
                <a:solidFill>
                  <a:srgbClr val="FDFDFD"/>
                </a:solidFill>
                <a:latin typeface="Open Sans"/>
                <a:ea typeface="Open Sans"/>
                <a:cs typeface="Open Sans"/>
                <a:sym typeface="Open Sans"/>
              </a:endParaRPr>
            </a:p>
          </p:txBody>
        </p:sp>
      </p:grpSp>
      <p:sp>
        <p:nvSpPr>
          <p:cNvPr id="302" name="Google Shape;302;p23"/>
          <p:cNvSpPr txBox="1"/>
          <p:nvPr/>
        </p:nvSpPr>
        <p:spPr>
          <a:xfrm>
            <a:off x="586800" y="3806150"/>
            <a:ext cx="8538300" cy="6544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Los juegos son una de las herramientas más poderosas para consolidar aprendizajes en la infancia. A través de la diversión, los niños y niñas interiorizan conceptos de forma natural, activa y significativa. Por eso, después de ver el vídeo,</a:t>
            </a:r>
            <a:r>
              <a:rPr b="0" i="0" lang="en-US" sz="1500" u="none" cap="none" strike="noStrike">
                <a:solidFill>
                  <a:srgbClr val="FF0000"/>
                </a:solidFill>
                <a:latin typeface="Open Sans"/>
                <a:ea typeface="Open Sans"/>
                <a:cs typeface="Open Sans"/>
                <a:sym typeface="Open Sans"/>
              </a:rPr>
              <a:t> </a:t>
            </a:r>
            <a:r>
              <a:rPr b="0" i="0" lang="en-US" sz="1500" u="none" cap="none" strike="noStrike">
                <a:solidFill>
                  <a:srgbClr val="50535B"/>
                </a:solidFill>
                <a:latin typeface="Open Sans"/>
                <a:ea typeface="Open Sans"/>
                <a:cs typeface="Open Sans"/>
                <a:sym typeface="Open Sans"/>
              </a:rPr>
              <a:t>proponemos 2 actividades lúdicas diseñadas para reforzar los mensajes clave sobre la fotoprotección de manera amena, motivadora y duradera. En función del tiempo disponible para la sesión puedes hacer una de ellas o las dos.</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1. </a:t>
            </a:r>
            <a:r>
              <a:rPr b="1" i="0" lang="en-US" sz="1800" u="none" cap="none" strike="noStrike">
                <a:solidFill>
                  <a:srgbClr val="F49E5C"/>
                </a:solidFill>
                <a:latin typeface="Open Sans"/>
                <a:ea typeface="Open Sans"/>
                <a:cs typeface="Open Sans"/>
                <a:sym typeface="Open Sans"/>
              </a:rPr>
              <a:t>LOS DETECTIVES DEL SOL</a:t>
            </a:r>
            <a:endParaRPr b="0" i="0" sz="1800" u="none" cap="none" strike="noStrike">
              <a:solidFill>
                <a:srgbClr val="F49E5C"/>
              </a:solidFill>
              <a:latin typeface="Arial"/>
              <a:ea typeface="Arial"/>
              <a:cs typeface="Arial"/>
              <a:sym typeface="Arial"/>
            </a:endParaRPr>
          </a:p>
          <a:p>
            <a:pPr indent="0" lvl="0" marL="0" marR="0" rtl="0" algn="l">
              <a:lnSpc>
                <a:spcPct val="46666"/>
              </a:lnSpc>
              <a:spcBef>
                <a:spcPts val="0"/>
              </a:spcBef>
              <a:spcAft>
                <a:spcPts val="0"/>
              </a:spcAft>
              <a:buClr>
                <a:schemeClr val="dk1"/>
              </a:buClr>
              <a:buSzPts val="1500"/>
              <a:buFont typeface="Arial"/>
              <a:buNone/>
            </a:pPr>
            <a:r>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Las ilustraciones pueden proyectarse en la pantalla del aula o entregarse impresas a cada alumno. En cada una de ellas se representa una situación vinculada con la exposición al sol o con los hábitos de fotoprotección. Los estudiantes tienen que observar cada escena, analizar lo que ocurre y decidir si la conducta mostrada es adecuada o no, explicando con sus propias palabras el porqué de su respuesta.</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0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Objetivo</a:t>
            </a:r>
            <a:r>
              <a:rPr b="0" i="0" lang="en-US" sz="1500" u="none" cap="none" strike="noStrike">
                <a:solidFill>
                  <a:srgbClr val="50535B"/>
                </a:solidFill>
                <a:latin typeface="Open Sans"/>
                <a:ea typeface="Open Sans"/>
                <a:cs typeface="Open Sans"/>
                <a:sym typeface="Open Sans"/>
              </a:rPr>
              <a:t> </a:t>
            </a:r>
            <a:r>
              <a:rPr b="1" i="0" lang="en-US" sz="1500" u="none" cap="none" strike="noStrike">
                <a:solidFill>
                  <a:srgbClr val="50535B"/>
                </a:solidFill>
                <a:latin typeface="Open Sans"/>
                <a:ea typeface="Open Sans"/>
                <a:cs typeface="Open Sans"/>
                <a:sym typeface="Open Sans"/>
              </a:rPr>
              <a:t>del juego: </a:t>
            </a:r>
            <a:r>
              <a:rPr b="0" i="0" lang="en-US" sz="1500" u="none" cap="none" strike="noStrike">
                <a:solidFill>
                  <a:srgbClr val="50535B"/>
                </a:solidFill>
                <a:latin typeface="Open Sans"/>
                <a:ea typeface="Open Sans"/>
                <a:cs typeface="Open Sans"/>
                <a:sym typeface="Open Sans"/>
              </a:rPr>
              <a:t>Identificar los hábitos adecuados e inadecuados frente a la exposición solar</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Objetivo curricular: </a:t>
            </a:r>
            <a:r>
              <a:rPr b="0" i="0" lang="en-US" sz="1500" u="none" cap="none" strike="noStrike">
                <a:solidFill>
                  <a:srgbClr val="50535B"/>
                </a:solidFill>
                <a:latin typeface="Open Sans"/>
                <a:ea typeface="Open Sans"/>
                <a:cs typeface="Open Sans"/>
                <a:sym typeface="Open Sans"/>
              </a:rPr>
              <a:t>Fomentar hábitos saludables relacionados con el cuidado del cuerpo y la exposición al sol, promoviendo la adquisición de conductas responsables para la prevención de riesgos en el entorno.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sp>
        <p:nvSpPr>
          <p:cNvPr id="303" name="Google Shape;303;p2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23"/>
          <p:cNvSpPr txBox="1"/>
          <p:nvPr/>
        </p:nvSpPr>
        <p:spPr>
          <a:xfrm>
            <a:off x="9346850" y="3113202"/>
            <a:ext cx="78288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LOS DETECTIVES DEL SOL</a:t>
            </a:r>
            <a:endParaRPr b="1" i="1" sz="1800" u="none" cap="none" strike="noStrike">
              <a:solidFill>
                <a:srgbClr val="50535B"/>
              </a:solidFill>
              <a:latin typeface="Open Sans"/>
              <a:ea typeface="Open Sans"/>
              <a:cs typeface="Open Sans"/>
              <a:sym typeface="Open Sans"/>
            </a:endParaRPr>
          </a:p>
        </p:txBody>
      </p:sp>
      <p:sp>
        <p:nvSpPr>
          <p:cNvPr id="305" name="Google Shape;305;p23"/>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4" t="0"/>
            </a:stretch>
          </a:blipFill>
          <a:ln>
            <a:noFill/>
          </a:ln>
        </p:spPr>
      </p:sp>
      <p:pic>
        <p:nvPicPr>
          <p:cNvPr id="306" name="Google Shape;306;p23" title="9.png"/>
          <p:cNvPicPr preferRelativeResize="0"/>
          <p:nvPr/>
        </p:nvPicPr>
        <p:blipFill rotWithShape="1">
          <a:blip r:embed="rId4">
            <a:alphaModFix/>
          </a:blip>
          <a:srcRect b="15344" l="4750" r="4759" t="14813"/>
          <a:stretch/>
        </p:blipFill>
        <p:spPr>
          <a:xfrm>
            <a:off x="9154599" y="4325773"/>
            <a:ext cx="4405195" cy="1912456"/>
          </a:xfrm>
          <a:prstGeom prst="rect">
            <a:avLst/>
          </a:prstGeom>
          <a:noFill/>
          <a:ln>
            <a:noFill/>
          </a:ln>
        </p:spPr>
      </p:pic>
      <p:pic>
        <p:nvPicPr>
          <p:cNvPr id="307" name="Google Shape;307;p23" title="10.png"/>
          <p:cNvPicPr preferRelativeResize="0"/>
          <p:nvPr/>
        </p:nvPicPr>
        <p:blipFill rotWithShape="1">
          <a:blip r:embed="rId5">
            <a:alphaModFix/>
          </a:blip>
          <a:srcRect b="15080" l="4755" r="4836" t="14153"/>
          <a:stretch/>
        </p:blipFill>
        <p:spPr>
          <a:xfrm>
            <a:off x="13671847" y="4315008"/>
            <a:ext cx="4422787" cy="1947213"/>
          </a:xfrm>
          <a:prstGeom prst="rect">
            <a:avLst/>
          </a:prstGeom>
          <a:noFill/>
          <a:ln>
            <a:noFill/>
          </a:ln>
        </p:spPr>
      </p:pic>
      <p:pic>
        <p:nvPicPr>
          <p:cNvPr id="308" name="Google Shape;308;p23" title="11.png"/>
          <p:cNvPicPr preferRelativeResize="0"/>
          <p:nvPr/>
        </p:nvPicPr>
        <p:blipFill rotWithShape="1">
          <a:blip r:embed="rId6">
            <a:alphaModFix/>
          </a:blip>
          <a:srcRect b="14685" l="4914" r="4751" t="14812"/>
          <a:stretch/>
        </p:blipFill>
        <p:spPr>
          <a:xfrm>
            <a:off x="9124975" y="6319980"/>
            <a:ext cx="4464451" cy="1959787"/>
          </a:xfrm>
          <a:prstGeom prst="rect">
            <a:avLst/>
          </a:prstGeom>
          <a:noFill/>
          <a:ln>
            <a:noFill/>
          </a:ln>
        </p:spPr>
      </p:pic>
      <p:pic>
        <p:nvPicPr>
          <p:cNvPr id="309" name="Google Shape;309;p23" title="12.png"/>
          <p:cNvPicPr preferRelativeResize="0"/>
          <p:nvPr/>
        </p:nvPicPr>
        <p:blipFill rotWithShape="1">
          <a:blip r:embed="rId7">
            <a:alphaModFix/>
          </a:blip>
          <a:srcRect b="15207" l="4756" r="4982" t="13794"/>
          <a:stretch/>
        </p:blipFill>
        <p:spPr>
          <a:xfrm>
            <a:off x="13658382" y="6304546"/>
            <a:ext cx="4464442" cy="1975226"/>
          </a:xfrm>
          <a:prstGeom prst="rect">
            <a:avLst/>
          </a:prstGeom>
          <a:noFill/>
          <a:ln>
            <a:noFill/>
          </a:ln>
        </p:spPr>
      </p:pic>
      <p:sp>
        <p:nvSpPr>
          <p:cNvPr id="310" name="Google Shape;310;p23"/>
          <p:cNvSpPr txBox="1"/>
          <p:nvPr/>
        </p:nvSpPr>
        <p:spPr>
          <a:xfrm>
            <a:off x="9220725" y="3806150"/>
            <a:ext cx="7743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Respuestas:</a:t>
            </a:r>
            <a:r>
              <a:rPr b="0" i="0" lang="en-US" sz="1500" u="none" cap="none" strike="noStrike">
                <a:solidFill>
                  <a:srgbClr val="50535B"/>
                </a:solidFill>
                <a:latin typeface="Open Sans"/>
                <a:ea typeface="Open Sans"/>
                <a:cs typeface="Open Sans"/>
                <a:sym typeface="Open Sans"/>
              </a:rPr>
              <a:t> indicados con tick los hábitos correctos y con cruz los incorrectos</a:t>
            </a:r>
            <a:endParaRPr b="0" i="0" sz="1500" u="none" cap="none" strike="noStrike">
              <a:solidFill>
                <a:srgbClr val="50535B"/>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grpSp>
        <p:nvGrpSpPr>
          <p:cNvPr id="315" name="Google Shape;315;p24"/>
          <p:cNvGrpSpPr/>
          <p:nvPr/>
        </p:nvGrpSpPr>
        <p:grpSpPr>
          <a:xfrm>
            <a:off x="512975" y="2299723"/>
            <a:ext cx="17419344" cy="533002"/>
            <a:chOff x="-1" y="-141"/>
            <a:chExt cx="2061900" cy="140382"/>
          </a:xfrm>
        </p:grpSpPr>
        <p:sp>
          <p:nvSpPr>
            <p:cNvPr id="316" name="Google Shape;316;p24"/>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17" name="Google Shape;317;p24"/>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318" name="Google Shape;318;p24"/>
          <p:cNvSpPr txBox="1"/>
          <p:nvPr/>
        </p:nvSpPr>
        <p:spPr>
          <a:xfrm>
            <a:off x="586800" y="3800050"/>
            <a:ext cx="8927700" cy="514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2. EL ROSCO DE LA FOTOPROTECCIÓN</a:t>
            </a:r>
            <a:endParaRPr b="0" i="0" sz="1800" u="none" cap="none" strike="noStrike">
              <a:solidFill>
                <a:srgbClr val="50535B"/>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Los alumnos/as, con ayuda del profesor, se dividirán en dos equipos, equipo 1 y equipo 2.</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El profesor empezará el juego leyendo la pregunta de la letra A al equipo 1, luego leerá la pregunta de la letra B al equipo 2 y así sucesivamente hasta que haya completado todo el rosco. Cuando un grupo acierte una pregunta, ganará 1 punto. Si el grupo falla la pregunta, no se le sumará ningún punto. El equipo ganador es el que suma más puntos al final del rosco.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Objetivo</a:t>
            </a:r>
            <a:r>
              <a:rPr b="0" i="0" lang="en-US" sz="1500" u="none" cap="none" strike="noStrike">
                <a:solidFill>
                  <a:srgbClr val="50535B"/>
                </a:solidFill>
                <a:latin typeface="Open Sans"/>
                <a:ea typeface="Open Sans"/>
                <a:cs typeface="Open Sans"/>
                <a:sym typeface="Open Sans"/>
              </a:rPr>
              <a:t> </a:t>
            </a:r>
            <a:r>
              <a:rPr b="1" i="0" lang="en-US" sz="1500" u="none" cap="none" strike="noStrike">
                <a:solidFill>
                  <a:srgbClr val="50535B"/>
                </a:solidFill>
                <a:latin typeface="Open Sans"/>
                <a:ea typeface="Open Sans"/>
                <a:cs typeface="Open Sans"/>
                <a:sym typeface="Open Sans"/>
              </a:rPr>
              <a:t>del juego:</a:t>
            </a:r>
            <a:r>
              <a:rPr b="0" i="0" lang="en-US" sz="1500" u="none" cap="none" strike="noStrike">
                <a:solidFill>
                  <a:srgbClr val="50535B"/>
                </a:solidFill>
                <a:latin typeface="Open Sans"/>
                <a:ea typeface="Open Sans"/>
                <a:cs typeface="Open Sans"/>
                <a:sym typeface="Open Sans"/>
              </a:rPr>
              <a:t> Reforzar los conocimientos adquiridos sobre la fotoprotección identificando y recordando conceptos clave relacionados con el cuidado de la piel y los efectos del sol. Los alumnos/as deberán adivinar palabras a partir de definiciones, consolidando de forma divertida su aprendizaje sobre el sol, la piel y los hábitos de protección solar.</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Objetivo curricular: </a:t>
            </a:r>
            <a:r>
              <a:rPr b="0" i="0" lang="en-US" sz="1500" u="none" cap="none" strike="noStrike">
                <a:solidFill>
                  <a:srgbClr val="50535B"/>
                </a:solidFill>
                <a:latin typeface="Open Sans"/>
                <a:ea typeface="Open Sans"/>
                <a:cs typeface="Open Sans"/>
                <a:sym typeface="Open Sans"/>
              </a:rPr>
              <a:t>Ampliar el vocabulario específico relacionado con la fotoprotección y la salud de la piel. Potenciar la atención, la memoria y la comprensión de los efectos beneficiosos y dañinos del sol. Reforzar el aprendizaje de normas básicas de autocuidado y prevención</a:t>
            </a:r>
            <a:r>
              <a:rPr lang="en-US" sz="1500">
                <a:solidFill>
                  <a:srgbClr val="50535B"/>
                </a:solidFill>
                <a:latin typeface="Open Sans"/>
                <a:ea typeface="Open Sans"/>
                <a:cs typeface="Open Sans"/>
                <a:sym typeface="Open Sans"/>
              </a:rPr>
              <a:t>.</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Preguntas y respuestas: </a:t>
            </a:r>
            <a:r>
              <a:rPr b="0" i="0" lang="en-US" sz="1500" u="none" cap="none" strike="noStrike">
                <a:solidFill>
                  <a:srgbClr val="50535B"/>
                </a:solidFill>
                <a:latin typeface="Open Sans"/>
                <a:ea typeface="Open Sans"/>
                <a:cs typeface="Open Sans"/>
                <a:sym typeface="Open Sans"/>
              </a:rPr>
              <a:t>Indicadas en la siguiente página. </a:t>
            </a:r>
            <a:endParaRPr b="0" i="1" sz="1500" u="none" cap="none" strike="noStrike">
              <a:solidFill>
                <a:srgbClr val="50535B"/>
              </a:solidFill>
              <a:latin typeface="Open Sans"/>
              <a:ea typeface="Open Sans"/>
              <a:cs typeface="Open Sans"/>
              <a:sym typeface="Open Sans"/>
            </a:endParaRPr>
          </a:p>
        </p:txBody>
      </p:sp>
      <p:grpSp>
        <p:nvGrpSpPr>
          <p:cNvPr id="319" name="Google Shape;319;p24"/>
          <p:cNvGrpSpPr/>
          <p:nvPr/>
        </p:nvGrpSpPr>
        <p:grpSpPr>
          <a:xfrm>
            <a:off x="0" y="-144662"/>
            <a:ext cx="18288118" cy="1668817"/>
            <a:chOff x="0" y="-38100"/>
            <a:chExt cx="4816592" cy="439521"/>
          </a:xfrm>
        </p:grpSpPr>
        <p:sp>
          <p:nvSpPr>
            <p:cNvPr id="320" name="Google Shape;320;p24"/>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21" name="Google Shape;321;p24"/>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24"/>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23" name="Google Shape;323;p24"/>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grpSp>
        <p:nvGrpSpPr>
          <p:cNvPr id="324" name="Google Shape;324;p24"/>
          <p:cNvGrpSpPr/>
          <p:nvPr/>
        </p:nvGrpSpPr>
        <p:grpSpPr>
          <a:xfrm>
            <a:off x="586800" y="3121897"/>
            <a:ext cx="7828882" cy="388985"/>
            <a:chOff x="0" y="0"/>
            <a:chExt cx="1948210" cy="102448"/>
          </a:xfrm>
        </p:grpSpPr>
        <p:sp>
          <p:nvSpPr>
            <p:cNvPr id="325" name="Google Shape;325;p24"/>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26" name="Google Shape;326;p24"/>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3. ACTIVIDADES</a:t>
              </a:r>
              <a:endParaRPr b="1" i="0" sz="1800" u="none" cap="none" strike="noStrike">
                <a:solidFill>
                  <a:srgbClr val="FDFDFD"/>
                </a:solidFill>
                <a:latin typeface="Open Sans"/>
                <a:ea typeface="Open Sans"/>
                <a:cs typeface="Open Sans"/>
                <a:sym typeface="Open Sans"/>
              </a:endParaRPr>
            </a:p>
          </p:txBody>
        </p:sp>
      </p:grpSp>
      <p:sp>
        <p:nvSpPr>
          <p:cNvPr id="327" name="Google Shape;327;p24"/>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4" t="0"/>
            </a:stretch>
          </a:blipFill>
          <a:ln>
            <a:noFill/>
          </a:ln>
        </p:spPr>
      </p:sp>
      <p:pic>
        <p:nvPicPr>
          <p:cNvPr id="328" name="Google Shape;328;p24" title="Guía Didáctica del Fromador de la Campaña Escolar de Fotoprotección (1).jpg"/>
          <p:cNvPicPr preferRelativeResize="0"/>
          <p:nvPr/>
        </p:nvPicPr>
        <p:blipFill rotWithShape="1">
          <a:blip r:embed="rId4">
            <a:alphaModFix/>
          </a:blip>
          <a:srcRect b="2890" l="20784" r="24128" t="2645"/>
          <a:stretch/>
        </p:blipFill>
        <p:spPr>
          <a:xfrm>
            <a:off x="10144125" y="3092775"/>
            <a:ext cx="7112726" cy="68608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grpSp>
        <p:nvGrpSpPr>
          <p:cNvPr id="333" name="Google Shape;333;p25"/>
          <p:cNvGrpSpPr/>
          <p:nvPr/>
        </p:nvGrpSpPr>
        <p:grpSpPr>
          <a:xfrm>
            <a:off x="512975" y="2299723"/>
            <a:ext cx="17419344" cy="533002"/>
            <a:chOff x="-1" y="-141"/>
            <a:chExt cx="2061900" cy="140382"/>
          </a:xfrm>
        </p:grpSpPr>
        <p:sp>
          <p:nvSpPr>
            <p:cNvPr id="334" name="Google Shape;334;p25"/>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35" name="Google Shape;335;p25"/>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336" name="Google Shape;336;p25"/>
          <p:cNvSpPr txBox="1"/>
          <p:nvPr/>
        </p:nvSpPr>
        <p:spPr>
          <a:xfrm>
            <a:off x="586800" y="3806152"/>
            <a:ext cx="7828800" cy="834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2. EL ROSCO DE LA FOTOPROTECCIÓN</a:t>
            </a:r>
            <a:endParaRPr b="0" i="0" sz="1800" u="none" cap="none" strike="noStrike">
              <a:solidFill>
                <a:srgbClr val="50535B"/>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0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Preguntas y respuestas:</a:t>
            </a:r>
            <a:endParaRPr b="0" i="1" sz="1500" u="none" cap="none" strike="noStrike">
              <a:solidFill>
                <a:srgbClr val="50535B"/>
              </a:solidFill>
              <a:latin typeface="Open Sans"/>
              <a:ea typeface="Open Sans"/>
              <a:cs typeface="Open Sans"/>
              <a:sym typeface="Open Sans"/>
            </a:endParaRPr>
          </a:p>
        </p:txBody>
      </p:sp>
      <p:grpSp>
        <p:nvGrpSpPr>
          <p:cNvPr id="337" name="Google Shape;337;p25"/>
          <p:cNvGrpSpPr/>
          <p:nvPr/>
        </p:nvGrpSpPr>
        <p:grpSpPr>
          <a:xfrm>
            <a:off x="0" y="-144662"/>
            <a:ext cx="18288118" cy="1668817"/>
            <a:chOff x="0" y="-38100"/>
            <a:chExt cx="4816592" cy="439521"/>
          </a:xfrm>
        </p:grpSpPr>
        <p:sp>
          <p:nvSpPr>
            <p:cNvPr id="338" name="Google Shape;338;p25"/>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39" name="Google Shape;339;p25"/>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40" name="Google Shape;340;p25"/>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41" name="Google Shape;341;p25"/>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grpSp>
        <p:nvGrpSpPr>
          <p:cNvPr id="342" name="Google Shape;342;p25"/>
          <p:cNvGrpSpPr/>
          <p:nvPr/>
        </p:nvGrpSpPr>
        <p:grpSpPr>
          <a:xfrm>
            <a:off x="586800" y="3121897"/>
            <a:ext cx="7828882" cy="388985"/>
            <a:chOff x="0" y="0"/>
            <a:chExt cx="1948210" cy="102448"/>
          </a:xfrm>
        </p:grpSpPr>
        <p:sp>
          <p:nvSpPr>
            <p:cNvPr id="343" name="Google Shape;343;p25"/>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44" name="Google Shape;344;p25"/>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3. ACTIVIDADES</a:t>
              </a:r>
              <a:endParaRPr b="1" i="0" sz="1800" u="none" cap="none" strike="noStrike">
                <a:solidFill>
                  <a:srgbClr val="FDFDFD"/>
                </a:solidFill>
                <a:latin typeface="Open Sans"/>
                <a:ea typeface="Open Sans"/>
                <a:cs typeface="Open Sans"/>
                <a:sym typeface="Open Sans"/>
              </a:endParaRPr>
            </a:p>
          </p:txBody>
        </p:sp>
      </p:grpSp>
      <p:sp>
        <p:nvSpPr>
          <p:cNvPr id="345" name="Google Shape;345;p25"/>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4" t="0"/>
            </a:stretch>
          </a:blipFill>
          <a:ln>
            <a:noFill/>
          </a:ln>
        </p:spPr>
      </p:sp>
      <p:sp>
        <p:nvSpPr>
          <p:cNvPr id="346" name="Google Shape;346;p25"/>
          <p:cNvSpPr txBox="1"/>
          <p:nvPr/>
        </p:nvSpPr>
        <p:spPr>
          <a:xfrm>
            <a:off x="586800" y="4848025"/>
            <a:ext cx="8601900" cy="441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A</a:t>
            </a:r>
            <a:r>
              <a:rPr b="0" i="0" lang="en-US" sz="1500" u="none" cap="none" strike="noStrike">
                <a:solidFill>
                  <a:srgbClr val="50535B"/>
                </a:solidFill>
                <a:latin typeface="Open Sans"/>
                <a:ea typeface="Open Sans"/>
                <a:cs typeface="Open Sans"/>
                <a:sym typeface="Open Sans"/>
              </a:rPr>
              <a:t> – Empieza con A. Un líquido imprescindible que debemos llevar con nosotros siempre que nos expongamos al sol. Respuesta: </a:t>
            </a:r>
            <a:r>
              <a:rPr b="1" i="0" lang="en-US" sz="1500" u="none" cap="none" strike="noStrike">
                <a:solidFill>
                  <a:srgbClr val="50535B"/>
                </a:solidFill>
                <a:latin typeface="Open Sans"/>
                <a:ea typeface="Open Sans"/>
                <a:cs typeface="Open Sans"/>
                <a:sym typeface="Open Sans"/>
              </a:rPr>
              <a:t>Agua</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B</a:t>
            </a:r>
            <a:r>
              <a:rPr b="0" i="0" lang="en-US" sz="1500" u="none" cap="none" strike="noStrike">
                <a:solidFill>
                  <a:srgbClr val="50535B"/>
                </a:solidFill>
                <a:latin typeface="Open Sans"/>
                <a:ea typeface="Open Sans"/>
                <a:cs typeface="Open Sans"/>
                <a:sym typeface="Open Sans"/>
              </a:rPr>
              <a:t> – Contiene la B. Rayos que pueden causar efectos dañinos en la piel, como quemaduras.</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Respuesta: </a:t>
            </a:r>
            <a:r>
              <a:rPr b="1" i="0" lang="en-US" sz="1500" u="none" cap="none" strike="noStrike">
                <a:solidFill>
                  <a:srgbClr val="50535B"/>
                </a:solidFill>
                <a:latin typeface="Open Sans"/>
                <a:ea typeface="Open Sans"/>
                <a:cs typeface="Open Sans"/>
                <a:sym typeface="Open Sans"/>
              </a:rPr>
              <a:t>UVB</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C</a:t>
            </a:r>
            <a:r>
              <a:rPr b="0" i="0" lang="en-US" sz="1500" u="none" cap="none" strike="noStrike">
                <a:solidFill>
                  <a:srgbClr val="50535B"/>
                </a:solidFill>
                <a:latin typeface="Open Sans"/>
                <a:ea typeface="Open Sans"/>
                <a:cs typeface="Open Sans"/>
                <a:sym typeface="Open Sans"/>
              </a:rPr>
              <a:t> – Empieza con C. Parte del cuerpo que debemos proteger siempre. Respuesta: </a:t>
            </a:r>
            <a:r>
              <a:rPr b="1" i="0" lang="en-US" sz="1500" u="none" cap="none" strike="noStrike">
                <a:solidFill>
                  <a:srgbClr val="50535B"/>
                </a:solidFill>
                <a:latin typeface="Open Sans"/>
                <a:ea typeface="Open Sans"/>
                <a:cs typeface="Open Sans"/>
                <a:sym typeface="Open Sans"/>
              </a:rPr>
              <a:t>Cara</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D</a:t>
            </a:r>
            <a:r>
              <a:rPr b="0" i="0" lang="en-US" sz="1500" u="none" cap="none" strike="noStrike">
                <a:solidFill>
                  <a:srgbClr val="50535B"/>
                </a:solidFill>
                <a:latin typeface="Open Sans"/>
                <a:ea typeface="Open Sans"/>
                <a:cs typeface="Open Sans"/>
                <a:sym typeface="Open Sans"/>
              </a:rPr>
              <a:t> </a:t>
            </a:r>
            <a:r>
              <a:rPr b="0" i="0" lang="en-US" sz="1500" u="none" cap="none" strike="noStrike">
                <a:solidFill>
                  <a:srgbClr val="50535B"/>
                </a:solidFill>
                <a:latin typeface="Open Sans"/>
                <a:ea typeface="Open Sans"/>
                <a:cs typeface="Open Sans"/>
                <a:sym typeface="Open Sans"/>
              </a:rPr>
              <a:t>– Empieza con D. Es una de las capas de la piel. Respuesta: </a:t>
            </a:r>
            <a:r>
              <a:rPr b="1" i="0" lang="en-US" sz="1500" u="none" cap="none" strike="noStrike">
                <a:solidFill>
                  <a:srgbClr val="50535B"/>
                </a:solidFill>
                <a:latin typeface="Open Sans"/>
                <a:ea typeface="Open Sans"/>
                <a:cs typeface="Open Sans"/>
                <a:sym typeface="Open Sans"/>
              </a:rPr>
              <a:t>Dermis</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E</a:t>
            </a:r>
            <a:r>
              <a:rPr b="0" i="0" lang="en-US" sz="1500" u="none" cap="none" strike="noStrike">
                <a:solidFill>
                  <a:srgbClr val="50535B"/>
                </a:solidFill>
                <a:latin typeface="Open Sans"/>
                <a:ea typeface="Open Sans"/>
                <a:cs typeface="Open Sans"/>
                <a:sym typeface="Open Sans"/>
              </a:rPr>
              <a:t> – Empieza con E. Otra capa de la piel, la más externa. Respuesta: </a:t>
            </a:r>
            <a:r>
              <a:rPr b="1" i="0" lang="en-US" sz="1500" u="none" cap="none" strike="noStrike">
                <a:solidFill>
                  <a:srgbClr val="50535B"/>
                </a:solidFill>
                <a:latin typeface="Open Sans"/>
                <a:ea typeface="Open Sans"/>
                <a:cs typeface="Open Sans"/>
                <a:sym typeface="Open Sans"/>
              </a:rPr>
              <a:t>Epidermis</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F</a:t>
            </a:r>
            <a:r>
              <a:rPr b="0" i="0" lang="en-US" sz="1500" u="none" cap="none" strike="noStrike">
                <a:solidFill>
                  <a:srgbClr val="50535B"/>
                </a:solidFill>
                <a:latin typeface="Open Sans"/>
                <a:ea typeface="Open Sans"/>
                <a:cs typeface="Open Sans"/>
                <a:sym typeface="Open Sans"/>
              </a:rPr>
              <a:t> – Empieza con F. Es nuestro gran aliado contra el sol, nos lo ponemos antes de salir de casa.</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Respuesta: </a:t>
            </a:r>
            <a:r>
              <a:rPr b="1" i="0" lang="en-US" sz="1500" u="none" cap="none" strike="noStrike">
                <a:solidFill>
                  <a:srgbClr val="50535B"/>
                </a:solidFill>
                <a:latin typeface="Open Sans"/>
                <a:ea typeface="Open Sans"/>
                <a:cs typeface="Open Sans"/>
                <a:sym typeface="Open Sans"/>
              </a:rPr>
              <a:t>Fotoprotector</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G</a:t>
            </a:r>
            <a:r>
              <a:rPr b="0" i="0" lang="en-US" sz="1500" u="none" cap="none" strike="noStrike">
                <a:solidFill>
                  <a:srgbClr val="50535B"/>
                </a:solidFill>
                <a:latin typeface="Open Sans"/>
                <a:ea typeface="Open Sans"/>
                <a:cs typeface="Open Sans"/>
                <a:sym typeface="Open Sans"/>
              </a:rPr>
              <a:t> – Empieza con G. Nos protege los ojos del sol. Respuesta: </a:t>
            </a:r>
            <a:r>
              <a:rPr b="1" i="0" lang="en-US" sz="1500" u="none" cap="none" strike="noStrike">
                <a:solidFill>
                  <a:srgbClr val="50535B"/>
                </a:solidFill>
                <a:latin typeface="Open Sans"/>
                <a:ea typeface="Open Sans"/>
                <a:cs typeface="Open Sans"/>
                <a:sym typeface="Open Sans"/>
              </a:rPr>
              <a:t>Gafas de sol</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120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J</a:t>
            </a:r>
            <a:r>
              <a:rPr b="0" i="0" lang="en-US" sz="1500" u="none" cap="none" strike="noStrike">
                <a:solidFill>
                  <a:srgbClr val="50535B"/>
                </a:solidFill>
                <a:latin typeface="Open Sans"/>
                <a:ea typeface="Open Sans"/>
                <a:cs typeface="Open Sans"/>
                <a:sym typeface="Open Sans"/>
              </a:rPr>
              <a:t> – Empieza con J. Es lo que hacemos al aire libre y necesitamos fotoprotector para estar seguros. Respuesta: </a:t>
            </a:r>
            <a:r>
              <a:rPr b="1" i="0" lang="en-US" sz="1500" u="none" cap="none" strike="noStrike">
                <a:solidFill>
                  <a:srgbClr val="50535B"/>
                </a:solidFill>
                <a:latin typeface="Open Sans"/>
                <a:ea typeface="Open Sans"/>
                <a:cs typeface="Open Sans"/>
                <a:sym typeface="Open Sans"/>
              </a:rPr>
              <a:t>Jugar</a:t>
            </a:r>
            <a:endParaRPr b="0" i="0" sz="1500" u="none" cap="none" strike="noStrike">
              <a:solidFill>
                <a:srgbClr val="50535B"/>
              </a:solidFill>
              <a:latin typeface="Open Sans"/>
              <a:ea typeface="Open Sans"/>
              <a:cs typeface="Open Sans"/>
              <a:sym typeface="Open Sans"/>
            </a:endParaRPr>
          </a:p>
        </p:txBody>
      </p:sp>
      <p:sp>
        <p:nvSpPr>
          <p:cNvPr id="347" name="Google Shape;347;p25"/>
          <p:cNvSpPr txBox="1"/>
          <p:nvPr/>
        </p:nvSpPr>
        <p:spPr>
          <a:xfrm>
            <a:off x="9664125" y="3362575"/>
            <a:ext cx="8050200" cy="604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M </a:t>
            </a:r>
            <a:r>
              <a:rPr b="0" i="0" lang="en-US" sz="1500" u="none" cap="none" strike="noStrike">
                <a:solidFill>
                  <a:srgbClr val="50535B"/>
                </a:solidFill>
                <a:latin typeface="Open Sans"/>
                <a:ea typeface="Open Sans"/>
                <a:cs typeface="Open Sans"/>
                <a:sym typeface="Open Sans"/>
              </a:rPr>
              <a:t>– Empieza con M. La piel tiene ______ porque recuerda todas las veces que la exponemos al sol. Respuesta: </a:t>
            </a:r>
            <a:r>
              <a:rPr b="1" i="0" lang="en-US" sz="1500" u="none" cap="none" strike="noStrike">
                <a:solidFill>
                  <a:srgbClr val="50535B"/>
                </a:solidFill>
                <a:latin typeface="Open Sans"/>
                <a:ea typeface="Open Sans"/>
                <a:cs typeface="Open Sans"/>
                <a:sym typeface="Open Sans"/>
              </a:rPr>
              <a:t>Memoria</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N </a:t>
            </a:r>
            <a:r>
              <a:rPr b="0" i="0" lang="en-US" sz="1500" u="none" cap="none" strike="noStrike">
                <a:solidFill>
                  <a:srgbClr val="50535B"/>
                </a:solidFill>
                <a:latin typeface="Open Sans"/>
                <a:ea typeface="Open Sans"/>
                <a:cs typeface="Open Sans"/>
                <a:sym typeface="Open Sans"/>
              </a:rPr>
              <a:t>– Empieza con N. Zona de la cara que se quema con facilidad. Respuesta: </a:t>
            </a:r>
            <a:r>
              <a:rPr b="1" i="0" lang="en-US" sz="1500" u="none" cap="none" strike="noStrike">
                <a:solidFill>
                  <a:srgbClr val="50535B"/>
                </a:solidFill>
                <a:latin typeface="Open Sans"/>
                <a:ea typeface="Open Sans"/>
                <a:cs typeface="Open Sans"/>
                <a:sym typeface="Open Sans"/>
              </a:rPr>
              <a:t>Nariz</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a:t>
            </a:r>
            <a:r>
              <a:rPr b="0" i="0" lang="en-US" sz="1500" u="none" cap="none" strike="noStrike">
                <a:solidFill>
                  <a:srgbClr val="50535B"/>
                </a:solidFill>
                <a:latin typeface="Open Sans"/>
                <a:ea typeface="Open Sans"/>
                <a:cs typeface="Open Sans"/>
                <a:sym typeface="Open Sans"/>
              </a:rPr>
              <a:t> – Empieza con O. Parte del cuerpo que no debes olvidar proteger con fotoprotector.</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Respuesta: </a:t>
            </a:r>
            <a:r>
              <a:rPr b="1" i="0" lang="en-US" sz="1500" u="none" cap="none" strike="noStrike">
                <a:solidFill>
                  <a:srgbClr val="50535B"/>
                </a:solidFill>
                <a:latin typeface="Open Sans"/>
                <a:ea typeface="Open Sans"/>
                <a:cs typeface="Open Sans"/>
                <a:sym typeface="Open Sans"/>
              </a:rPr>
              <a:t>Orejas</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a:t>
            </a:r>
            <a:r>
              <a:rPr b="0" i="0" lang="en-US" sz="1500" u="none" cap="none" strike="noStrike">
                <a:solidFill>
                  <a:srgbClr val="50535B"/>
                </a:solidFill>
                <a:latin typeface="Open Sans"/>
                <a:ea typeface="Open Sans"/>
                <a:cs typeface="Open Sans"/>
                <a:sym typeface="Open Sans"/>
              </a:rPr>
              <a:t> – Empieza con P. Cuando nos exponemos al sol nos tenemos que ______ .      Respuesta: </a:t>
            </a:r>
            <a:r>
              <a:rPr b="1" i="0" lang="en-US" sz="1500" u="none" cap="none" strike="noStrike">
                <a:solidFill>
                  <a:srgbClr val="50535B"/>
                </a:solidFill>
                <a:latin typeface="Open Sans"/>
                <a:ea typeface="Open Sans"/>
                <a:cs typeface="Open Sans"/>
                <a:sym typeface="Open Sans"/>
              </a:rPr>
              <a:t>Proteger</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Q</a:t>
            </a:r>
            <a:r>
              <a:rPr b="0" i="0" lang="en-US" sz="1500" u="none" cap="none" strike="noStrike">
                <a:solidFill>
                  <a:srgbClr val="50535B"/>
                </a:solidFill>
                <a:latin typeface="Open Sans"/>
                <a:ea typeface="Open Sans"/>
                <a:cs typeface="Open Sans"/>
                <a:sym typeface="Open Sans"/>
              </a:rPr>
              <a:t> – Empieza con Q. Si tienes piel oscura también debes protegerte porque todas las pieles pueden sufrir _______. Respuesta: </a:t>
            </a:r>
            <a:r>
              <a:rPr b="1" i="0" lang="en-US" sz="1500" u="none" cap="none" strike="noStrike">
                <a:solidFill>
                  <a:srgbClr val="50535B"/>
                </a:solidFill>
                <a:latin typeface="Open Sans"/>
                <a:ea typeface="Open Sans"/>
                <a:cs typeface="Open Sans"/>
                <a:sym typeface="Open Sans"/>
              </a:rPr>
              <a:t>Quemaduras</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R </a:t>
            </a:r>
            <a:r>
              <a:rPr b="0" i="0" lang="en-US" sz="1500" u="none" cap="none" strike="noStrike">
                <a:solidFill>
                  <a:srgbClr val="50535B"/>
                </a:solidFill>
                <a:latin typeface="Open Sans"/>
                <a:ea typeface="Open Sans"/>
                <a:cs typeface="Open Sans"/>
                <a:sym typeface="Open Sans"/>
              </a:rPr>
              <a:t>– Empieza con R. Es lo que tenemos que hacer con el fotoprotector cada 2 horas o después de bañarnos, sudar o secarnos con la toalla. Respuesta: </a:t>
            </a:r>
            <a:r>
              <a:rPr b="1" i="0" lang="en-US" sz="1500" u="none" cap="none" strike="noStrike">
                <a:solidFill>
                  <a:srgbClr val="50535B"/>
                </a:solidFill>
                <a:latin typeface="Open Sans"/>
                <a:ea typeface="Open Sans"/>
                <a:cs typeface="Open Sans"/>
                <a:sym typeface="Open Sans"/>
              </a:rPr>
              <a:t>Reaplicar</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S</a:t>
            </a:r>
            <a:r>
              <a:rPr b="0" i="0" lang="en-US" sz="1500" u="none" cap="none" strike="noStrike">
                <a:solidFill>
                  <a:srgbClr val="50535B"/>
                </a:solidFill>
                <a:latin typeface="Open Sans"/>
                <a:ea typeface="Open Sans"/>
                <a:cs typeface="Open Sans"/>
                <a:sym typeface="Open Sans"/>
              </a:rPr>
              <a:t> – Empieza con S. Es nuestra estrella y fuente principal de energía. Respuesta: </a:t>
            </a:r>
            <a:r>
              <a:rPr b="1" i="0" lang="en-US" sz="1500" u="none" cap="none" strike="noStrike">
                <a:solidFill>
                  <a:srgbClr val="50535B"/>
                </a:solidFill>
                <a:latin typeface="Open Sans"/>
                <a:ea typeface="Open Sans"/>
                <a:cs typeface="Open Sans"/>
                <a:sym typeface="Open Sans"/>
              </a:rPr>
              <a:t>Sol</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T </a:t>
            </a:r>
            <a:r>
              <a:rPr b="0" i="0" lang="en-US" sz="1500" u="none" cap="none" strike="noStrike">
                <a:solidFill>
                  <a:srgbClr val="50535B"/>
                </a:solidFill>
                <a:latin typeface="Open Sans"/>
                <a:ea typeface="Open Sans"/>
                <a:cs typeface="Open Sans"/>
                <a:sym typeface="Open Sans"/>
              </a:rPr>
              <a:t>– Empieza con T. Después de bañarte o secarte con la ________, debes reaplicar fotoprotector. Respuesta: </a:t>
            </a:r>
            <a:r>
              <a:rPr b="1" i="0" lang="en-US" sz="1500" u="none" cap="none" strike="noStrike">
                <a:solidFill>
                  <a:srgbClr val="50535B"/>
                </a:solidFill>
                <a:latin typeface="Open Sans"/>
                <a:ea typeface="Open Sans"/>
                <a:cs typeface="Open Sans"/>
                <a:sym typeface="Open Sans"/>
              </a:rPr>
              <a:t>Toalla</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U</a:t>
            </a:r>
            <a:r>
              <a:rPr b="0" i="0" lang="en-US" sz="1500" u="none" cap="none" strike="noStrike">
                <a:solidFill>
                  <a:srgbClr val="50535B"/>
                </a:solidFill>
                <a:latin typeface="Open Sans"/>
                <a:ea typeface="Open Sans"/>
                <a:cs typeface="Open Sans"/>
                <a:sym typeface="Open Sans"/>
              </a:rPr>
              <a:t> – Empieza con U. Tipo de rayos solares peligrosos. Respuesta: </a:t>
            </a:r>
            <a:r>
              <a:rPr b="1" i="0" lang="en-US" sz="1500" u="none" cap="none" strike="noStrike">
                <a:solidFill>
                  <a:srgbClr val="50535B"/>
                </a:solidFill>
                <a:latin typeface="Open Sans"/>
                <a:ea typeface="Open Sans"/>
                <a:cs typeface="Open Sans"/>
                <a:sym typeface="Open Sans"/>
              </a:rPr>
              <a:t>Ultravioleta</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120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V</a:t>
            </a:r>
            <a:r>
              <a:rPr b="0" i="0" lang="en-US" sz="1500" u="none" cap="none" strike="noStrike">
                <a:solidFill>
                  <a:srgbClr val="50535B"/>
                </a:solidFill>
                <a:latin typeface="Open Sans"/>
                <a:ea typeface="Open Sans"/>
                <a:cs typeface="Open Sans"/>
                <a:sym typeface="Open Sans"/>
              </a:rPr>
              <a:t> – Empieza con V. Gracias al sol, nuestro cuerpo produce esta vitamina que fortalece huesos y dientes. Respuesta: </a:t>
            </a:r>
            <a:r>
              <a:rPr b="1" i="0" lang="en-US" sz="1500" u="none" cap="none" strike="noStrike">
                <a:solidFill>
                  <a:srgbClr val="50535B"/>
                </a:solidFill>
                <a:latin typeface="Open Sans"/>
                <a:ea typeface="Open Sans"/>
                <a:cs typeface="Open Sans"/>
                <a:sym typeface="Open Sans"/>
              </a:rPr>
              <a:t>Vitamina D</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51" name="Shape 351"/>
        <p:cNvGrpSpPr/>
        <p:nvPr/>
      </p:nvGrpSpPr>
      <p:grpSpPr>
        <a:xfrm>
          <a:off x="0" y="0"/>
          <a:ext cx="0" cy="0"/>
          <a:chOff x="0" y="0"/>
          <a:chExt cx="0" cy="0"/>
        </a:xfrm>
      </p:grpSpPr>
      <p:grpSp>
        <p:nvGrpSpPr>
          <p:cNvPr id="352" name="Google Shape;352;p26"/>
          <p:cNvGrpSpPr/>
          <p:nvPr/>
        </p:nvGrpSpPr>
        <p:grpSpPr>
          <a:xfrm>
            <a:off x="0" y="-144662"/>
            <a:ext cx="18288118" cy="1668817"/>
            <a:chOff x="0" y="-38100"/>
            <a:chExt cx="4816592" cy="439521"/>
          </a:xfrm>
        </p:grpSpPr>
        <p:sp>
          <p:nvSpPr>
            <p:cNvPr id="353" name="Google Shape;353;p26"/>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54" name="Google Shape;354;p26"/>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26"/>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56" name="Google Shape;356;p26"/>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sp>
        <p:nvSpPr>
          <p:cNvPr id="357" name="Google Shape;357;p2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26"/>
          <p:cNvSpPr txBox="1"/>
          <p:nvPr/>
        </p:nvSpPr>
        <p:spPr>
          <a:xfrm>
            <a:off x="539075" y="5538050"/>
            <a:ext cx="9225000" cy="4648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434343"/>
                </a:solidFill>
                <a:latin typeface="Open Sans"/>
                <a:ea typeface="Open Sans"/>
                <a:cs typeface="Open Sans"/>
                <a:sym typeface="Open Sans"/>
              </a:rPr>
              <a:t>El material creado para el nivel medio se trabaja a partir del cuento </a:t>
            </a:r>
            <a:r>
              <a:rPr b="1" i="0" lang="en-US" sz="1500" u="none" cap="none" strike="noStrike">
                <a:solidFill>
                  <a:srgbClr val="434343"/>
                </a:solidFill>
                <a:latin typeface="Open Sans"/>
                <a:ea typeface="Open Sans"/>
                <a:cs typeface="Open Sans"/>
                <a:sym typeface="Open Sans"/>
              </a:rPr>
              <a:t>«Villa Sombra»</a:t>
            </a:r>
            <a:r>
              <a:rPr b="0" i="0" lang="en-US" sz="1500" u="none" cap="none" strike="noStrike">
                <a:solidFill>
                  <a:srgbClr val="434343"/>
                </a:solidFill>
                <a:latin typeface="Open Sans"/>
                <a:ea typeface="Open Sans"/>
                <a:cs typeface="Open Sans"/>
                <a:sym typeface="Open Sans"/>
              </a:rPr>
              <a:t>, que pretende motivar a los niños/as y recalcar la importancia de la fotoprotección entre los hábitos de cuidado del niño/a además de integrar criterios de sostenibilidad con la incorporación de consejos de reciclaje.</a:t>
            </a:r>
            <a:endParaRPr b="0" i="0" sz="15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434343"/>
                </a:solidFill>
                <a:latin typeface="Open Sans"/>
                <a:ea typeface="Open Sans"/>
                <a:cs typeface="Open Sans"/>
                <a:sym typeface="Open Sans"/>
              </a:rPr>
              <a:t>El uso de cuentos en la etapa de infantil es la mejor forma de trabajar la adopción de hábitos de vida saludables y el aprendizaje de rutinas diarias. Al mismo tiempo, se fomenta el desarrollo de la comprensión lectora, ya que los alumnos aprenden estrategias de lectura, lo que facilita su evolución en el aprendizaje.</a:t>
            </a:r>
            <a:endParaRPr b="0" i="0" sz="15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0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434343"/>
                </a:solidFill>
                <a:latin typeface="Open Sans"/>
                <a:ea typeface="Open Sans"/>
                <a:cs typeface="Open Sans"/>
                <a:sym typeface="Open Sans"/>
              </a:rPr>
              <a:t>Tras la lectura del cuento, podréis realizar preguntas sobre la narración para, además de comprobar el nivel de comprensión de los alumnos/as, conocer los aspectos que han sido capaces de memorizar y entender correctamente.</a:t>
            </a:r>
            <a:endParaRPr b="0" i="0" sz="15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100"/>
              <a:buFont typeface="Arial"/>
              <a:buNone/>
            </a:pPr>
            <a:r>
              <a:rPr b="0" i="0" lang="en-US" sz="1500" u="none" cap="none" strike="noStrike">
                <a:solidFill>
                  <a:srgbClr val="434343"/>
                </a:solidFill>
                <a:latin typeface="Open Sans"/>
                <a:ea typeface="Open Sans"/>
                <a:cs typeface="Open Sans"/>
                <a:sym typeface="Open Sans"/>
              </a:rPr>
              <a:t>Con esta actividad se pretende que los alumnos/as trabajen la memoria y sean capaces de almacenar la mayor cantidad de información posible. Los alumnos/as deberán ser </a:t>
            </a:r>
            <a:r>
              <a:rPr b="1" i="0" lang="en-US" sz="1500" u="none" cap="none" strike="noStrike">
                <a:solidFill>
                  <a:srgbClr val="434343"/>
                </a:solidFill>
                <a:latin typeface="Open Sans"/>
                <a:ea typeface="Open Sans"/>
                <a:cs typeface="Open Sans"/>
                <a:sym typeface="Open Sans"/>
              </a:rPr>
              <a:t>capaces de concluir que es necesario fotoprotegerse cuando se va a pasar tiempo al aire libre y en contacto con el sol.</a:t>
            </a:r>
            <a:endParaRPr b="0" i="0" sz="15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1" i="0" sz="1500" u="none" cap="none" strike="noStrike">
              <a:solidFill>
                <a:srgbClr val="434343"/>
              </a:solidFill>
              <a:latin typeface="Open Sans"/>
              <a:ea typeface="Open Sans"/>
              <a:cs typeface="Open Sans"/>
              <a:sym typeface="Open Sans"/>
            </a:endParaRPr>
          </a:p>
        </p:txBody>
      </p:sp>
      <p:grpSp>
        <p:nvGrpSpPr>
          <p:cNvPr id="359" name="Google Shape;359;p26"/>
          <p:cNvGrpSpPr/>
          <p:nvPr/>
        </p:nvGrpSpPr>
        <p:grpSpPr>
          <a:xfrm>
            <a:off x="512975" y="2299723"/>
            <a:ext cx="17419344" cy="533002"/>
            <a:chOff x="-1" y="-141"/>
            <a:chExt cx="2061900" cy="140382"/>
          </a:xfrm>
        </p:grpSpPr>
        <p:sp>
          <p:nvSpPr>
            <p:cNvPr id="360" name="Google Shape;360;p26"/>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61" name="Google Shape;361;p26"/>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362" name="Google Shape;362;p26"/>
          <p:cNvSpPr txBox="1"/>
          <p:nvPr/>
        </p:nvSpPr>
        <p:spPr>
          <a:xfrm>
            <a:off x="9986025" y="7406850"/>
            <a:ext cx="7946400" cy="2355000"/>
          </a:xfrm>
          <a:prstGeom prst="rect">
            <a:avLst/>
          </a:prstGeom>
          <a:noFill/>
          <a:ln cap="flat" cmpd="sng" w="28575">
            <a:solidFill>
              <a:srgbClr val="FFAB4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Preguntas sugeridas para repasar con los alumnos:</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Se hacen preguntas para que participen y reflexionen sobre el cuento</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¿Qué cosas aprendieron a llevar los niños de Villa Sombra para protegerse del sol?</a:t>
            </a:r>
            <a:endParaRPr b="0" i="0" sz="1500" u="none" cap="none" strike="no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Gorra, gafas de sol, camiseta, cantimplora con agua y protector solar.</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¿Por qué es importante proteger la piel desde pequeños?</a:t>
            </a:r>
            <a:endParaRPr b="0" i="0" sz="1500" u="none" cap="none" strike="no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Porque la piel tiene memoria, y si nos quemamos ahora, puede hacernos daño más adelante.</a:t>
            </a:r>
            <a:endParaRPr b="0" i="0" sz="1500" u="none" cap="none" strike="noStrike">
              <a:solidFill>
                <a:srgbClr val="50535B"/>
              </a:solidFill>
              <a:latin typeface="Open Sans"/>
              <a:ea typeface="Open Sans"/>
              <a:cs typeface="Open Sans"/>
              <a:sym typeface="Open Sans"/>
            </a:endParaRPr>
          </a:p>
        </p:txBody>
      </p:sp>
      <p:pic>
        <p:nvPicPr>
          <p:cNvPr id="363" name="Google Shape;363;p26"/>
          <p:cNvPicPr preferRelativeResize="0"/>
          <p:nvPr/>
        </p:nvPicPr>
        <p:blipFill rotWithShape="1">
          <a:blip r:embed="rId3">
            <a:alphaModFix/>
          </a:blip>
          <a:srcRect b="3081" l="0" r="0" t="0"/>
          <a:stretch/>
        </p:blipFill>
        <p:spPr>
          <a:xfrm>
            <a:off x="10734875" y="3101600"/>
            <a:ext cx="5787601" cy="3949926"/>
          </a:xfrm>
          <a:prstGeom prst="rect">
            <a:avLst/>
          </a:prstGeom>
          <a:noFill/>
          <a:ln>
            <a:noFill/>
          </a:ln>
        </p:spPr>
      </p:pic>
      <p:sp>
        <p:nvSpPr>
          <p:cNvPr id="364" name="Google Shape;364;p26"/>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4">
              <a:alphaModFix/>
            </a:blip>
            <a:stretch>
              <a:fillRect b="0" l="0" r="-101808" t="0"/>
            </a:stretch>
          </a:blipFill>
          <a:ln>
            <a:noFill/>
          </a:ln>
        </p:spPr>
      </p:sp>
      <p:sp>
        <p:nvSpPr>
          <p:cNvPr id="365" name="Google Shape;365;p26"/>
          <p:cNvSpPr/>
          <p:nvPr/>
        </p:nvSpPr>
        <p:spPr>
          <a:xfrm>
            <a:off x="512975" y="2977700"/>
            <a:ext cx="8982900" cy="18804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5100"/>
              <a:buFont typeface="Arial"/>
              <a:buNone/>
            </a:pPr>
            <a:r>
              <a:rPr b="1" i="0" lang="en-US" sz="2000" u="none" cap="none" strike="noStrike">
                <a:solidFill>
                  <a:schemeClr val="lt1"/>
                </a:solidFill>
                <a:latin typeface="Raleway"/>
                <a:ea typeface="Raleway"/>
                <a:cs typeface="Raleway"/>
                <a:sym typeface="Raleway"/>
              </a:rPr>
              <a:t>         Sesión con materiales impresos (</a:t>
            </a:r>
            <a:r>
              <a:rPr b="1" i="0" lang="en-US" sz="2000" u="sng" cap="none" strike="noStrike">
                <a:solidFill>
                  <a:schemeClr val="lt1"/>
                </a:solidFill>
                <a:latin typeface="Raleway"/>
                <a:ea typeface="Raleway"/>
                <a:cs typeface="Raleway"/>
                <a:sym typeface="Raleway"/>
              </a:rPr>
              <a:t>opción alternativa en caso de no disponer de pantalla y proyector</a:t>
            </a:r>
            <a:r>
              <a:rPr b="1" i="0" lang="en-US" sz="2000" u="none" cap="none" strike="noStrike">
                <a:solidFill>
                  <a:schemeClr val="lt1"/>
                </a:solidFill>
                <a:latin typeface="Raleway"/>
                <a:ea typeface="Raleway"/>
                <a:cs typeface="Raleway"/>
                <a:sym typeface="Raleway"/>
              </a:rPr>
              <a:t>): </a:t>
            </a:r>
            <a:endParaRPr b="1" i="0" sz="2000" u="none" cap="none" strike="noStrike">
              <a:solidFill>
                <a:schemeClr val="lt1"/>
              </a:solidFill>
              <a:latin typeface="Raleway"/>
              <a:ea typeface="Raleway"/>
              <a:cs typeface="Raleway"/>
              <a:sym typeface="Raleway"/>
            </a:endParaRPr>
          </a:p>
          <a:p>
            <a:pPr indent="0" lvl="0" marL="0" marR="0" rtl="0" algn="l">
              <a:lnSpc>
                <a:spcPct val="100000"/>
              </a:lnSpc>
              <a:spcBef>
                <a:spcPts val="0"/>
              </a:spcBef>
              <a:spcAft>
                <a:spcPts val="0"/>
              </a:spcAft>
              <a:buClr>
                <a:schemeClr val="dk1"/>
              </a:buClr>
              <a:buSzPts val="5100"/>
              <a:buFont typeface="Arial"/>
              <a:buNone/>
            </a:pPr>
            <a:r>
              <a:rPr b="0" i="0" lang="en-US" sz="1500" u="none" cap="none" strike="noStrike">
                <a:solidFill>
                  <a:schemeClr val="lt1"/>
                </a:solidFill>
                <a:latin typeface="Raleway"/>
                <a:ea typeface="Raleway"/>
                <a:cs typeface="Raleway"/>
                <a:sym typeface="Raleway"/>
              </a:rPr>
              <a:t>basada en un cuento ilustrado (a imprimir) que pretende motivar a los </a:t>
            </a:r>
            <a:r>
              <a:rPr lang="en-US" sz="1500">
                <a:solidFill>
                  <a:schemeClr val="lt1"/>
                </a:solidFill>
                <a:latin typeface="Raleway"/>
                <a:ea typeface="Raleway"/>
                <a:cs typeface="Raleway"/>
                <a:sym typeface="Raleway"/>
              </a:rPr>
              <a:t>alumnos </a:t>
            </a:r>
            <a:r>
              <a:rPr b="0" i="0" lang="en-US" sz="1500" u="none" cap="none" strike="noStrike">
                <a:solidFill>
                  <a:schemeClr val="lt1"/>
                </a:solidFill>
                <a:latin typeface="Raleway"/>
                <a:ea typeface="Raleway"/>
                <a:cs typeface="Raleway"/>
                <a:sym typeface="Raleway"/>
              </a:rPr>
              <a:t>y recalcar la importancia de la fotoprotección entre sus hábitos de cuidado. Con juegos participativos, el niño/a refuerza los mensajes clave de manera lúdica.</a:t>
            </a:r>
            <a:endParaRPr b="0" i="0" sz="2000" u="none" cap="none" strike="noStrike">
              <a:solidFill>
                <a:schemeClr val="lt1"/>
              </a:solidFill>
              <a:latin typeface="Raleway"/>
              <a:ea typeface="Raleway"/>
              <a:cs typeface="Raleway"/>
              <a:sym typeface="Raleway"/>
            </a:endParaRPr>
          </a:p>
        </p:txBody>
      </p:sp>
      <p:sp>
        <p:nvSpPr>
          <p:cNvPr id="366" name="Google Shape;366;p26"/>
          <p:cNvSpPr txBox="1"/>
          <p:nvPr/>
        </p:nvSpPr>
        <p:spPr>
          <a:xfrm>
            <a:off x="539076" y="2848816"/>
            <a:ext cx="8586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lt1"/>
                </a:solidFill>
                <a:latin typeface="Raleway"/>
                <a:ea typeface="Raleway"/>
                <a:cs typeface="Raleway"/>
                <a:sym typeface="Raleway"/>
              </a:rPr>
              <a:t>2.</a:t>
            </a:r>
            <a:endParaRPr b="1" i="0" sz="6000" u="none" cap="none" strike="noStrike">
              <a:solidFill>
                <a:schemeClr val="dk1"/>
              </a:solidFill>
              <a:latin typeface="Calibri"/>
              <a:ea typeface="Calibri"/>
              <a:cs typeface="Calibri"/>
              <a:sym typeface="Calibri"/>
            </a:endParaRPr>
          </a:p>
        </p:txBody>
      </p:sp>
      <p:grpSp>
        <p:nvGrpSpPr>
          <p:cNvPr id="367" name="Google Shape;367;p26"/>
          <p:cNvGrpSpPr/>
          <p:nvPr/>
        </p:nvGrpSpPr>
        <p:grpSpPr>
          <a:xfrm>
            <a:off x="539075" y="4990017"/>
            <a:ext cx="8956895" cy="497774"/>
            <a:chOff x="0" y="-14829"/>
            <a:chExt cx="1948210" cy="131100"/>
          </a:xfrm>
        </p:grpSpPr>
        <p:sp>
          <p:nvSpPr>
            <p:cNvPr id="368" name="Google Shape;368;p26"/>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69" name="Google Shape;369;p26"/>
            <p:cNvSpPr txBox="1"/>
            <p:nvPr/>
          </p:nvSpPr>
          <p:spPr>
            <a:xfrm>
              <a:off x="0" y="-14829"/>
              <a:ext cx="1948200" cy="1311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2. CONTENIDO PRINCIPAL - </a:t>
              </a:r>
              <a:r>
                <a:rPr b="1" i="0" lang="en-US" sz="1300" u="none" cap="none" strike="noStrike">
                  <a:solidFill>
                    <a:srgbClr val="FDFDFD"/>
                  </a:solidFill>
                  <a:latin typeface="Open Sans"/>
                  <a:ea typeface="Open Sans"/>
                  <a:cs typeface="Open Sans"/>
                  <a:sym typeface="Open Sans"/>
                </a:rPr>
                <a:t>LECTURA DEL CUENTO</a:t>
              </a:r>
              <a:endParaRPr b="1" i="0" sz="1800" u="none" cap="none" strike="noStrike">
                <a:solidFill>
                  <a:srgbClr val="FDFDFD"/>
                </a:solidFill>
                <a:latin typeface="Open Sans"/>
                <a:ea typeface="Open Sans"/>
                <a:cs typeface="Open Sans"/>
                <a:sym typeface="Open San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grpSp>
        <p:nvGrpSpPr>
          <p:cNvPr id="374" name="Google Shape;374;p27"/>
          <p:cNvGrpSpPr/>
          <p:nvPr/>
        </p:nvGrpSpPr>
        <p:grpSpPr>
          <a:xfrm>
            <a:off x="512975" y="2299723"/>
            <a:ext cx="17419344" cy="533002"/>
            <a:chOff x="-1" y="-141"/>
            <a:chExt cx="2061900" cy="140382"/>
          </a:xfrm>
        </p:grpSpPr>
        <p:sp>
          <p:nvSpPr>
            <p:cNvPr id="375" name="Google Shape;375;p27"/>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76" name="Google Shape;376;p27"/>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377" name="Google Shape;377;p27"/>
          <p:cNvSpPr txBox="1"/>
          <p:nvPr/>
        </p:nvSpPr>
        <p:spPr>
          <a:xfrm>
            <a:off x="586800" y="3806152"/>
            <a:ext cx="7828800" cy="643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1. EL JUEGO DE LA FOTOPROTECCIÓN</a:t>
            </a:r>
            <a:endParaRPr b="1" i="0" sz="1800" u="none" cap="none" strike="noStrike">
              <a:solidFill>
                <a:srgbClr val="F49E5C"/>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Los alumnos/as, con ayuda del profesor, se dividirán en dos equipos: Villa </a:t>
            </a:r>
            <a:r>
              <a:rPr b="0" i="0" lang="en-US" sz="1500" u="none" cap="none" strike="noStrike">
                <a:solidFill>
                  <a:srgbClr val="50535B"/>
                </a:solidFill>
                <a:latin typeface="Open Sans"/>
                <a:ea typeface="Open Sans"/>
                <a:cs typeface="Open Sans"/>
                <a:sym typeface="Open Sans"/>
              </a:rPr>
              <a:t>Sombra</a:t>
            </a:r>
            <a:r>
              <a:rPr b="0" i="0" lang="en-US" sz="1500" u="none" cap="none" strike="noStrike">
                <a:solidFill>
                  <a:srgbClr val="50535B"/>
                </a:solidFill>
                <a:latin typeface="Open Sans"/>
                <a:ea typeface="Open Sans"/>
                <a:cs typeface="Open Sans"/>
                <a:sym typeface="Open Sans"/>
              </a:rPr>
              <a:t> y Villa Sol. Los equipos se colocan en la salida. El profesor leerá cada una de las preguntas del cuestionario (se muestran a continuación). Cada equipo tiene sus propias preguntas. El portavoz de cada equipo aprovechará su turno para responder en voz alta después de haber deliberado con los miembros de su equipo.</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lang="en-US" sz="1500">
                <a:solidFill>
                  <a:srgbClr val="50535B"/>
                </a:solidFill>
                <a:latin typeface="Open Sans"/>
                <a:ea typeface="Open Sans"/>
                <a:cs typeface="Open Sans"/>
                <a:sym typeface="Open Sans"/>
              </a:rPr>
              <a:t>Si la respuesta es correcta, el equipo suma un punto; si es incorrecta, no suma puntos. En cada casilla se formula una sola pregunta, y el equipo ganador será aquel que obtenga la mayor puntuación al final del recorrido.</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Objetivo</a:t>
            </a:r>
            <a:r>
              <a:rPr b="0" i="0" lang="en-US" sz="1500" u="none" cap="none" strike="noStrike">
                <a:solidFill>
                  <a:srgbClr val="50535B"/>
                </a:solidFill>
                <a:latin typeface="Open Sans"/>
                <a:ea typeface="Open Sans"/>
                <a:cs typeface="Open Sans"/>
                <a:sym typeface="Open Sans"/>
              </a:rPr>
              <a:t> </a:t>
            </a:r>
            <a:r>
              <a:rPr b="1" i="0" lang="en-US" sz="1500" u="none" cap="none" strike="noStrike">
                <a:solidFill>
                  <a:srgbClr val="50535B"/>
                </a:solidFill>
                <a:latin typeface="Open Sans"/>
                <a:ea typeface="Open Sans"/>
                <a:cs typeface="Open Sans"/>
                <a:sym typeface="Open Sans"/>
              </a:rPr>
              <a:t>del juego:</a:t>
            </a:r>
            <a:r>
              <a:rPr b="0" i="0" lang="en-US" sz="1500" u="none" cap="none" strike="noStrike">
                <a:solidFill>
                  <a:srgbClr val="50535B"/>
                </a:solidFill>
                <a:latin typeface="Open Sans"/>
                <a:ea typeface="Open Sans"/>
                <a:cs typeface="Open Sans"/>
                <a:sym typeface="Open Sans"/>
              </a:rPr>
              <a:t> Responder correctamente a preguntas relacionadas con la fotoprotección para avanzar en el circuito y</a:t>
            </a:r>
            <a:r>
              <a:rPr b="0" i="0" lang="en-US" sz="1500" u="none" cap="none" strike="noStrike">
                <a:solidFill>
                  <a:srgbClr val="50535B"/>
                </a:solidFill>
                <a:latin typeface="Open Sans"/>
                <a:ea typeface="Open Sans"/>
                <a:cs typeface="Open Sans"/>
                <a:sym typeface="Open Sans"/>
              </a:rPr>
              <a:t> llegar a la meta hab</a:t>
            </a:r>
            <a:r>
              <a:rPr lang="en-US" sz="1500">
                <a:solidFill>
                  <a:srgbClr val="50535B"/>
                </a:solidFill>
                <a:latin typeface="Open Sans"/>
                <a:ea typeface="Open Sans"/>
                <a:cs typeface="Open Sans"/>
                <a:sym typeface="Open Sans"/>
              </a:rPr>
              <a:t>iendo sumado más puntos que el equipo contrario.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Objetivo curricular: </a:t>
            </a:r>
            <a:r>
              <a:rPr b="0" i="0" lang="en-US" sz="1500" u="none" cap="none" strike="noStrike">
                <a:solidFill>
                  <a:srgbClr val="50535B"/>
                </a:solidFill>
                <a:latin typeface="Open Sans"/>
                <a:ea typeface="Open Sans"/>
                <a:cs typeface="Open Sans"/>
                <a:sym typeface="Open Sans"/>
              </a:rPr>
              <a:t>Potenciar habilidades de cooperación, comunicación y respeto de turnos en actividades grupales. Reforzar el aprendizaje de normas básicas de autocuidado y prevención </a:t>
            </a:r>
            <a:r>
              <a:rPr b="0" i="0" lang="en-US" sz="1500" u="none" cap="none" strike="noStrike">
                <a:solidFill>
                  <a:srgbClr val="50535B"/>
                </a:solidFill>
                <a:latin typeface="Open Sans"/>
                <a:ea typeface="Open Sans"/>
                <a:cs typeface="Open Sans"/>
                <a:sym typeface="Open Sans"/>
              </a:rPr>
              <a:t>desde la etapa infantil.</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Preguntas y respuestas: </a:t>
            </a:r>
            <a:r>
              <a:rPr b="0" i="0" lang="en-US" sz="1500" u="none" cap="none" strike="noStrike">
                <a:solidFill>
                  <a:srgbClr val="50535B"/>
                </a:solidFill>
                <a:latin typeface="Open Sans"/>
                <a:ea typeface="Open Sans"/>
                <a:cs typeface="Open Sans"/>
                <a:sym typeface="Open Sans"/>
              </a:rPr>
              <a:t>Indicadas en las siguientes páginas.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1" i="0" sz="1500" u="none" cap="none" strike="noStrike">
              <a:solidFill>
                <a:srgbClr val="50535B"/>
              </a:solidFill>
              <a:latin typeface="Open Sans"/>
              <a:ea typeface="Open Sans"/>
              <a:cs typeface="Open Sans"/>
              <a:sym typeface="Open Sans"/>
            </a:endParaRPr>
          </a:p>
        </p:txBody>
      </p:sp>
      <p:grpSp>
        <p:nvGrpSpPr>
          <p:cNvPr id="378" name="Google Shape;378;p27"/>
          <p:cNvGrpSpPr/>
          <p:nvPr/>
        </p:nvGrpSpPr>
        <p:grpSpPr>
          <a:xfrm>
            <a:off x="0" y="-144662"/>
            <a:ext cx="18288118" cy="1668817"/>
            <a:chOff x="0" y="-38100"/>
            <a:chExt cx="4816592" cy="439521"/>
          </a:xfrm>
        </p:grpSpPr>
        <p:sp>
          <p:nvSpPr>
            <p:cNvPr id="379" name="Google Shape;379;p27"/>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80" name="Google Shape;380;p27"/>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27"/>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82" name="Google Shape;382;p27"/>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grpSp>
        <p:nvGrpSpPr>
          <p:cNvPr id="383" name="Google Shape;383;p27"/>
          <p:cNvGrpSpPr/>
          <p:nvPr/>
        </p:nvGrpSpPr>
        <p:grpSpPr>
          <a:xfrm>
            <a:off x="586800" y="3121897"/>
            <a:ext cx="7828882" cy="388985"/>
            <a:chOff x="0" y="0"/>
            <a:chExt cx="1948210" cy="102448"/>
          </a:xfrm>
        </p:grpSpPr>
        <p:sp>
          <p:nvSpPr>
            <p:cNvPr id="384" name="Google Shape;384;p27"/>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85" name="Google Shape;385;p27"/>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3. ACTIVIDADES - </a:t>
              </a:r>
              <a:r>
                <a:rPr b="1" i="0" lang="en-US" sz="1300" u="none" cap="none" strike="noStrike">
                  <a:solidFill>
                    <a:srgbClr val="FDFDFD"/>
                  </a:solidFill>
                  <a:latin typeface="Open Sans"/>
                  <a:ea typeface="Open Sans"/>
                  <a:cs typeface="Open Sans"/>
                  <a:sym typeface="Open Sans"/>
                </a:rPr>
                <a:t>SI SE HA LEÍDO EL CUENTO</a:t>
              </a:r>
              <a:endParaRPr b="1" i="0" sz="1300" u="none" cap="none" strike="noStrike">
                <a:solidFill>
                  <a:srgbClr val="FDFDFD"/>
                </a:solidFill>
                <a:latin typeface="Open Sans"/>
                <a:ea typeface="Open Sans"/>
                <a:cs typeface="Open Sans"/>
                <a:sym typeface="Open Sans"/>
              </a:endParaRPr>
            </a:p>
          </p:txBody>
        </p:sp>
      </p:grpSp>
      <p:sp>
        <p:nvSpPr>
          <p:cNvPr id="386" name="Google Shape;386;p27"/>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4" t="0"/>
            </a:stretch>
          </a:blipFill>
          <a:ln>
            <a:noFill/>
          </a:ln>
        </p:spPr>
      </p:sp>
      <p:pic>
        <p:nvPicPr>
          <p:cNvPr id="387" name="Google Shape;387;p27" title="ChatGPT Image Jul 21, 2025, 11_15_09 AM.png"/>
          <p:cNvPicPr preferRelativeResize="0"/>
          <p:nvPr/>
        </p:nvPicPr>
        <p:blipFill rotWithShape="1">
          <a:blip r:embed="rId4">
            <a:alphaModFix/>
          </a:blip>
          <a:srcRect b="0" l="12233" r="4827" t="0"/>
          <a:stretch/>
        </p:blipFill>
        <p:spPr>
          <a:xfrm>
            <a:off x="9126890" y="3208425"/>
            <a:ext cx="8711635" cy="70023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grpSp>
        <p:nvGrpSpPr>
          <p:cNvPr id="392" name="Google Shape;392;p28"/>
          <p:cNvGrpSpPr/>
          <p:nvPr/>
        </p:nvGrpSpPr>
        <p:grpSpPr>
          <a:xfrm>
            <a:off x="512975" y="2299723"/>
            <a:ext cx="17419344" cy="533002"/>
            <a:chOff x="-1" y="-141"/>
            <a:chExt cx="2061900" cy="140382"/>
          </a:xfrm>
        </p:grpSpPr>
        <p:sp>
          <p:nvSpPr>
            <p:cNvPr id="393" name="Google Shape;393;p28"/>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94" name="Google Shape;394;p28"/>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395" name="Google Shape;395;p28"/>
          <p:cNvSpPr txBox="1"/>
          <p:nvPr/>
        </p:nvSpPr>
        <p:spPr>
          <a:xfrm>
            <a:off x="586800" y="3806152"/>
            <a:ext cx="7828800" cy="834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1. EL JUEGO DE LA FOTOPROTECCIÓN</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8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800"/>
              <a:buFont typeface="Arial"/>
              <a:buNone/>
            </a:pPr>
            <a:r>
              <a:rPr b="1" i="0" lang="en-US" sz="1500" u="none" cap="none" strike="noStrike">
                <a:solidFill>
                  <a:srgbClr val="50535B"/>
                </a:solidFill>
                <a:latin typeface="Open Sans"/>
                <a:ea typeface="Open Sans"/>
                <a:cs typeface="Open Sans"/>
                <a:sym typeface="Open Sans"/>
              </a:rPr>
              <a:t>Preguntas y respuestas:</a:t>
            </a:r>
            <a:endParaRPr b="0" i="1" sz="1500" u="none" cap="none" strike="noStrike">
              <a:solidFill>
                <a:srgbClr val="50535B"/>
              </a:solidFill>
              <a:latin typeface="Open Sans"/>
              <a:ea typeface="Open Sans"/>
              <a:cs typeface="Open Sans"/>
              <a:sym typeface="Open Sans"/>
            </a:endParaRPr>
          </a:p>
        </p:txBody>
      </p:sp>
      <p:grpSp>
        <p:nvGrpSpPr>
          <p:cNvPr id="396" name="Google Shape;396;p28"/>
          <p:cNvGrpSpPr/>
          <p:nvPr/>
        </p:nvGrpSpPr>
        <p:grpSpPr>
          <a:xfrm>
            <a:off x="0" y="-144662"/>
            <a:ext cx="18288118" cy="1668817"/>
            <a:chOff x="0" y="-38100"/>
            <a:chExt cx="4816592" cy="439521"/>
          </a:xfrm>
        </p:grpSpPr>
        <p:sp>
          <p:nvSpPr>
            <p:cNvPr id="397" name="Google Shape;397;p28"/>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98" name="Google Shape;398;p28"/>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28"/>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400" name="Google Shape;400;p28"/>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grpSp>
        <p:nvGrpSpPr>
          <p:cNvPr id="401" name="Google Shape;401;p28"/>
          <p:cNvGrpSpPr/>
          <p:nvPr/>
        </p:nvGrpSpPr>
        <p:grpSpPr>
          <a:xfrm>
            <a:off x="586800" y="3121897"/>
            <a:ext cx="7828882" cy="388985"/>
            <a:chOff x="0" y="0"/>
            <a:chExt cx="1948210" cy="102448"/>
          </a:xfrm>
        </p:grpSpPr>
        <p:sp>
          <p:nvSpPr>
            <p:cNvPr id="402" name="Google Shape;402;p28"/>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403" name="Google Shape;403;p28"/>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3. ACTIVIDADES - </a:t>
              </a:r>
              <a:r>
                <a:rPr b="1" i="0" lang="en-US" sz="1300" u="none" cap="none" strike="noStrike">
                  <a:solidFill>
                    <a:srgbClr val="FDFDFD"/>
                  </a:solidFill>
                  <a:latin typeface="Open Sans"/>
                  <a:ea typeface="Open Sans"/>
                  <a:cs typeface="Open Sans"/>
                  <a:sym typeface="Open Sans"/>
                </a:rPr>
                <a:t>SI SE HA LEÍDO EL CUENTO</a:t>
              </a:r>
              <a:endParaRPr b="1" i="0" sz="1800" u="none" cap="none" strike="noStrike">
                <a:solidFill>
                  <a:srgbClr val="FDFDFD"/>
                </a:solidFill>
                <a:latin typeface="Open Sans"/>
                <a:ea typeface="Open Sans"/>
                <a:cs typeface="Open Sans"/>
                <a:sym typeface="Open Sans"/>
              </a:endParaRPr>
            </a:p>
          </p:txBody>
        </p:sp>
      </p:grpSp>
      <p:sp>
        <p:nvSpPr>
          <p:cNvPr id="404" name="Google Shape;404;p28"/>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4" t="0"/>
            </a:stretch>
          </a:blipFill>
          <a:ln>
            <a:noFill/>
          </a:ln>
        </p:spPr>
      </p:sp>
      <p:sp>
        <p:nvSpPr>
          <p:cNvPr id="405" name="Google Shape;405;p28"/>
          <p:cNvSpPr txBox="1"/>
          <p:nvPr/>
        </p:nvSpPr>
        <p:spPr>
          <a:xfrm>
            <a:off x="586800" y="4848025"/>
            <a:ext cx="8429700" cy="552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1500"/>
              <a:buFont typeface="Arial"/>
              <a:buNone/>
            </a:pPr>
            <a:r>
              <a:rPr b="0" i="0" lang="en-US" sz="1500" u="sng" cap="none" strike="noStrike">
                <a:solidFill>
                  <a:srgbClr val="50535B"/>
                </a:solidFill>
                <a:latin typeface="Open Sans"/>
                <a:ea typeface="Open Sans"/>
                <a:cs typeface="Open Sans"/>
                <a:sym typeface="Open Sans"/>
              </a:rPr>
              <a:t>Pregunta Casilla de salida</a:t>
            </a:r>
            <a:endParaRPr b="0" i="0" sz="15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Villa Sol - ¿Qué objeto llevaban los habitantes de Villa Sombra cuando Tomás, Ainhoa y Helena llegaron al pueblo? Respuesta: </a:t>
            </a:r>
            <a:r>
              <a:rPr b="1" i="0" lang="en-US" sz="1500" u="none" cap="none" strike="noStrike">
                <a:solidFill>
                  <a:srgbClr val="50535B"/>
                </a:solidFill>
                <a:latin typeface="Open Sans"/>
                <a:ea typeface="Open Sans"/>
                <a:cs typeface="Open Sans"/>
                <a:sym typeface="Open Sans"/>
              </a:rPr>
              <a:t>Un paraguas.</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Villa Sombra – ¿Era un día lluvioso en Villa Sombra? ¿O soleado? Respuesta: </a:t>
            </a:r>
            <a:r>
              <a:rPr b="1" i="0" lang="en-US" sz="1500" u="none" cap="none" strike="noStrike">
                <a:solidFill>
                  <a:srgbClr val="50535B"/>
                </a:solidFill>
                <a:latin typeface="Open Sans"/>
                <a:ea typeface="Open Sans"/>
                <a:cs typeface="Open Sans"/>
                <a:sym typeface="Open Sans"/>
              </a:rPr>
              <a:t>Era un día soleado.</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500"/>
              <a:buFont typeface="Arial"/>
              <a:buNone/>
            </a:pPr>
            <a:r>
              <a:rPr b="0" i="0" lang="en-US" sz="1500" u="sng" cap="none" strike="noStrike">
                <a:solidFill>
                  <a:srgbClr val="50535B"/>
                </a:solidFill>
                <a:latin typeface="Open Sans"/>
                <a:ea typeface="Open Sans"/>
                <a:cs typeface="Open Sans"/>
                <a:sym typeface="Open Sans"/>
              </a:rPr>
              <a:t>Casilla 1</a:t>
            </a:r>
            <a:endParaRPr b="0" i="0" sz="15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Villa Sol - ¿Por qué es necesario el sol para las plantas? Respuesta: </a:t>
            </a:r>
            <a:r>
              <a:rPr b="1" i="0" lang="en-US" sz="1500" u="none" cap="none" strike="noStrike">
                <a:solidFill>
                  <a:srgbClr val="50535B"/>
                </a:solidFill>
                <a:latin typeface="Open Sans"/>
                <a:ea typeface="Open Sans"/>
                <a:cs typeface="Open Sans"/>
                <a:sym typeface="Open Sans"/>
              </a:rPr>
              <a:t>Porque las ayuda a crecer y producir oxígeno.</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Villa Sombra - ¿Por qué es importante el sol para las personas? Respuesta: </a:t>
            </a:r>
            <a:r>
              <a:rPr b="1" i="0" lang="en-US" sz="1500" u="none" cap="none" strike="noStrike">
                <a:solidFill>
                  <a:srgbClr val="50535B"/>
                </a:solidFill>
                <a:latin typeface="Open Sans"/>
                <a:ea typeface="Open Sans"/>
                <a:cs typeface="Open Sans"/>
                <a:sym typeface="Open Sans"/>
              </a:rPr>
              <a:t>Porque nos hace estar más contentos y fortalece los huesos y los dientes.</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0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500"/>
              <a:buFont typeface="Arial"/>
              <a:buNone/>
            </a:pPr>
            <a:r>
              <a:rPr b="0" i="0" lang="en-US" sz="1500" u="sng" cap="none" strike="noStrike">
                <a:solidFill>
                  <a:srgbClr val="50535B"/>
                </a:solidFill>
                <a:latin typeface="Open Sans"/>
                <a:ea typeface="Open Sans"/>
                <a:cs typeface="Open Sans"/>
                <a:sym typeface="Open Sans"/>
              </a:rPr>
              <a:t>Casilla 2</a:t>
            </a:r>
            <a:endParaRPr b="0" i="0" sz="15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Villa Sol - ¿De qué intentaban protegerse los habitantes con el paraguas? Respuesta: </a:t>
            </a:r>
            <a:r>
              <a:rPr b="1" i="0" lang="en-US" sz="1500" u="none" cap="none" strike="noStrike">
                <a:solidFill>
                  <a:srgbClr val="50535B"/>
                </a:solidFill>
                <a:latin typeface="Open Sans"/>
                <a:ea typeface="Open Sans"/>
                <a:cs typeface="Open Sans"/>
                <a:sym typeface="Open Sans"/>
              </a:rPr>
              <a:t>De las quemaduras del sol.</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Villa Sombra - ¿Les gustaba a Tomás, Ainhoa y Helena hacer deporte con los paraguas? Respuesta: </a:t>
            </a:r>
            <a:r>
              <a:rPr b="1" i="0" lang="en-US" sz="1500" u="none" cap="none" strike="noStrike">
                <a:solidFill>
                  <a:srgbClr val="50535B"/>
                </a:solidFill>
                <a:latin typeface="Open Sans"/>
                <a:ea typeface="Open Sans"/>
                <a:cs typeface="Open Sans"/>
                <a:sym typeface="Open Sans"/>
              </a:rPr>
              <a:t>No, no les hacía ninguna gracia.</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chemeClr val="dk1"/>
              </a:buClr>
              <a:buSzPts val="1100"/>
              <a:buFont typeface="Arial"/>
              <a:buNone/>
            </a:pPr>
            <a:r>
              <a:t/>
            </a:r>
            <a:endParaRPr b="0" i="0" sz="1000" u="none" cap="none" strike="noStrike">
              <a:solidFill>
                <a:srgbClr val="50535B"/>
              </a:solidFill>
              <a:latin typeface="Open Sans"/>
              <a:ea typeface="Open Sans"/>
              <a:cs typeface="Open Sans"/>
              <a:sym typeface="Open Sans"/>
            </a:endParaRPr>
          </a:p>
        </p:txBody>
      </p:sp>
      <p:sp>
        <p:nvSpPr>
          <p:cNvPr id="406" name="Google Shape;406;p28"/>
          <p:cNvSpPr txBox="1"/>
          <p:nvPr/>
        </p:nvSpPr>
        <p:spPr>
          <a:xfrm>
            <a:off x="9341100" y="3514975"/>
            <a:ext cx="8487600" cy="523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chemeClr val="dk1"/>
              </a:buClr>
              <a:buSzPts val="1100"/>
              <a:buFont typeface="Arial"/>
              <a:buNone/>
            </a:pPr>
            <a:r>
              <a:rPr b="0" i="0" lang="en-US" sz="1500" u="sng" cap="none" strike="noStrike">
                <a:solidFill>
                  <a:srgbClr val="50535B"/>
                </a:solidFill>
                <a:latin typeface="Open Sans"/>
                <a:ea typeface="Open Sans"/>
                <a:cs typeface="Open Sans"/>
                <a:sym typeface="Open Sans"/>
              </a:rPr>
              <a:t>Casilla 3</a:t>
            </a:r>
            <a:endParaRPr b="0" i="0" sz="15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Villa Sol - ¿Cómo se llaman los rayos del sol que pueden dañar la piel? Respuesta: </a:t>
            </a:r>
            <a:r>
              <a:rPr b="1" i="0" lang="en-US" sz="1500" u="none" cap="none" strike="noStrike">
                <a:solidFill>
                  <a:srgbClr val="50535B"/>
                </a:solidFill>
                <a:latin typeface="Open Sans"/>
                <a:ea typeface="Open Sans"/>
                <a:cs typeface="Open Sans"/>
                <a:sym typeface="Open Sans"/>
              </a:rPr>
              <a:t>Rayos ultravioleta.</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Villa Sombra - ¿Cómo podemos evitar que los rayos del sol nos dañen la piel? Respuesta: </a:t>
            </a:r>
            <a:r>
              <a:rPr b="1" i="0" lang="en-US" sz="1500" u="none" cap="none" strike="noStrike">
                <a:solidFill>
                  <a:srgbClr val="50535B"/>
                </a:solidFill>
                <a:latin typeface="Open Sans"/>
                <a:ea typeface="Open Sans"/>
                <a:cs typeface="Open Sans"/>
                <a:sym typeface="Open Sans"/>
              </a:rPr>
              <a:t>Utilizando camiseta, gorro y fotoprotector.</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sng" cap="none" strike="noStrike">
                <a:solidFill>
                  <a:srgbClr val="50535B"/>
                </a:solidFill>
                <a:latin typeface="Open Sans"/>
                <a:ea typeface="Open Sans"/>
                <a:cs typeface="Open Sans"/>
                <a:sym typeface="Open Sans"/>
              </a:rPr>
              <a:t>Casilla 4</a:t>
            </a:r>
            <a:endParaRPr b="0" i="0" sz="15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Villa Sol - ¿Quién tiene la piel más sensible, los rubios con la piel clara o los morenos con la piel oscura? Respuesta:</a:t>
            </a:r>
            <a:r>
              <a:rPr b="1" i="0" lang="en-US" sz="1500" u="none" cap="none" strike="noStrike">
                <a:solidFill>
                  <a:srgbClr val="50535B"/>
                </a:solidFill>
                <a:latin typeface="Open Sans"/>
                <a:ea typeface="Open Sans"/>
                <a:cs typeface="Open Sans"/>
                <a:sym typeface="Open Sans"/>
              </a:rPr>
              <a:t> Los rubios con la piel clara.</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Villa Sombra - ¿Los morenos con la piel oscura se pueden quemar con el sol? Respuesta: </a:t>
            </a:r>
            <a:r>
              <a:rPr b="1" i="0" lang="en-US" sz="1500" u="none" cap="none" strike="noStrike">
                <a:solidFill>
                  <a:srgbClr val="50535B"/>
                </a:solidFill>
                <a:latin typeface="Open Sans"/>
                <a:ea typeface="Open Sans"/>
                <a:cs typeface="Open Sans"/>
                <a:sym typeface="Open Sans"/>
              </a:rPr>
              <a:t>Sí, los morenos con la piel oscura también pueden quemarse.</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000"/>
              <a:buFont typeface="Arial"/>
              <a:buNone/>
            </a:pPr>
            <a:r>
              <a:t/>
            </a:r>
            <a:endParaRPr b="0" i="0" sz="10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500"/>
              <a:buFont typeface="Arial"/>
              <a:buNone/>
            </a:pPr>
            <a:r>
              <a:rPr b="0" i="0" lang="en-US" sz="1500" u="sng" cap="none" strike="noStrike">
                <a:solidFill>
                  <a:srgbClr val="50535B"/>
                </a:solidFill>
                <a:latin typeface="Open Sans"/>
                <a:ea typeface="Open Sans"/>
                <a:cs typeface="Open Sans"/>
                <a:sym typeface="Open Sans"/>
              </a:rPr>
              <a:t>Casilla 5</a:t>
            </a:r>
            <a:endParaRPr b="0" i="0" sz="15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Villa Sol - ¿Con una sola vez que te apliques fotoprotector es suficiente? Respuesta: </a:t>
            </a:r>
            <a:r>
              <a:rPr b="1" i="0" lang="en-US" sz="1500" u="none" cap="none" strike="noStrike">
                <a:solidFill>
                  <a:srgbClr val="50535B"/>
                </a:solidFill>
                <a:latin typeface="Open Sans"/>
                <a:ea typeface="Open Sans"/>
                <a:cs typeface="Open Sans"/>
                <a:sym typeface="Open Sans"/>
              </a:rPr>
              <a:t>No, hay que volver a aplicarlo cada dos horas.</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Villa Sombra - ¿Cuándo debemos aplicarnos el fotoprotector? Respuesta: </a:t>
            </a:r>
            <a:r>
              <a:rPr b="1" i="0" lang="en-US" sz="1500" u="none" cap="none" strike="noStrike">
                <a:solidFill>
                  <a:srgbClr val="50535B"/>
                </a:solidFill>
                <a:latin typeface="Open Sans"/>
                <a:ea typeface="Open Sans"/>
                <a:cs typeface="Open Sans"/>
                <a:sym typeface="Open Sans"/>
              </a:rPr>
              <a:t>Media hora antes de salir de casa.</a:t>
            </a:r>
            <a:endParaRPr b="1" i="0" sz="1500" u="none" cap="none" strike="noStrike">
              <a:solidFill>
                <a:srgbClr val="50535B"/>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grpSp>
        <p:nvGrpSpPr>
          <p:cNvPr id="411" name="Google Shape;411;p29"/>
          <p:cNvGrpSpPr/>
          <p:nvPr/>
        </p:nvGrpSpPr>
        <p:grpSpPr>
          <a:xfrm>
            <a:off x="512975" y="2299723"/>
            <a:ext cx="17419344" cy="533002"/>
            <a:chOff x="-1" y="-141"/>
            <a:chExt cx="2061900" cy="140382"/>
          </a:xfrm>
        </p:grpSpPr>
        <p:sp>
          <p:nvSpPr>
            <p:cNvPr id="412" name="Google Shape;412;p29"/>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413" name="Google Shape;413;p29"/>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414" name="Google Shape;414;p29"/>
          <p:cNvSpPr txBox="1"/>
          <p:nvPr/>
        </p:nvSpPr>
        <p:spPr>
          <a:xfrm>
            <a:off x="586800" y="3806152"/>
            <a:ext cx="7828800" cy="834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1. EL JUEGO DE LA FOTOPROTECCIÓN</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8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800"/>
              <a:buFont typeface="Arial"/>
              <a:buNone/>
            </a:pPr>
            <a:r>
              <a:rPr b="1" i="0" lang="en-US" sz="1500" u="none" cap="none" strike="noStrike">
                <a:solidFill>
                  <a:srgbClr val="50535B"/>
                </a:solidFill>
                <a:latin typeface="Open Sans"/>
                <a:ea typeface="Open Sans"/>
                <a:cs typeface="Open Sans"/>
                <a:sym typeface="Open Sans"/>
              </a:rPr>
              <a:t>Preguntas y respuestas:</a:t>
            </a:r>
            <a:endParaRPr b="0" i="1" sz="1500" u="none" cap="none" strike="noStrike">
              <a:solidFill>
                <a:srgbClr val="50535B"/>
              </a:solidFill>
              <a:latin typeface="Open Sans"/>
              <a:ea typeface="Open Sans"/>
              <a:cs typeface="Open Sans"/>
              <a:sym typeface="Open Sans"/>
            </a:endParaRPr>
          </a:p>
        </p:txBody>
      </p:sp>
      <p:grpSp>
        <p:nvGrpSpPr>
          <p:cNvPr id="415" name="Google Shape;415;p29"/>
          <p:cNvGrpSpPr/>
          <p:nvPr/>
        </p:nvGrpSpPr>
        <p:grpSpPr>
          <a:xfrm>
            <a:off x="0" y="-144662"/>
            <a:ext cx="18288118" cy="1668817"/>
            <a:chOff x="0" y="-38100"/>
            <a:chExt cx="4816592" cy="439521"/>
          </a:xfrm>
        </p:grpSpPr>
        <p:sp>
          <p:nvSpPr>
            <p:cNvPr id="416" name="Google Shape;416;p29"/>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417" name="Google Shape;417;p29"/>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18" name="Google Shape;418;p29"/>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419" name="Google Shape;419;p29"/>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grpSp>
        <p:nvGrpSpPr>
          <p:cNvPr id="420" name="Google Shape;420;p29"/>
          <p:cNvGrpSpPr/>
          <p:nvPr/>
        </p:nvGrpSpPr>
        <p:grpSpPr>
          <a:xfrm>
            <a:off x="586800" y="3121897"/>
            <a:ext cx="7828882" cy="388985"/>
            <a:chOff x="0" y="0"/>
            <a:chExt cx="1948210" cy="102448"/>
          </a:xfrm>
        </p:grpSpPr>
        <p:sp>
          <p:nvSpPr>
            <p:cNvPr id="421" name="Google Shape;421;p29"/>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422" name="Google Shape;422;p29"/>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3. ACTIVIDADES - </a:t>
              </a:r>
              <a:r>
                <a:rPr b="1" i="0" lang="en-US" sz="1300" u="none" cap="none" strike="noStrike">
                  <a:solidFill>
                    <a:srgbClr val="FDFDFD"/>
                  </a:solidFill>
                  <a:latin typeface="Open Sans"/>
                  <a:ea typeface="Open Sans"/>
                  <a:cs typeface="Open Sans"/>
                  <a:sym typeface="Open Sans"/>
                </a:rPr>
                <a:t>SI SE HA LEÍDO EL CUENTO</a:t>
              </a:r>
              <a:endParaRPr b="1" i="0" sz="1800" u="none" cap="none" strike="noStrike">
                <a:solidFill>
                  <a:srgbClr val="FDFDFD"/>
                </a:solidFill>
                <a:latin typeface="Open Sans"/>
                <a:ea typeface="Open Sans"/>
                <a:cs typeface="Open Sans"/>
                <a:sym typeface="Open Sans"/>
              </a:endParaRPr>
            </a:p>
          </p:txBody>
        </p:sp>
      </p:grpSp>
      <p:sp>
        <p:nvSpPr>
          <p:cNvPr id="423" name="Google Shape;423;p29"/>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4" t="0"/>
            </a:stretch>
          </a:blipFill>
          <a:ln>
            <a:noFill/>
          </a:ln>
        </p:spPr>
      </p:sp>
      <p:sp>
        <p:nvSpPr>
          <p:cNvPr id="424" name="Google Shape;424;p29"/>
          <p:cNvSpPr txBox="1"/>
          <p:nvPr/>
        </p:nvSpPr>
        <p:spPr>
          <a:xfrm>
            <a:off x="586800" y="4848025"/>
            <a:ext cx="8601900" cy="500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chemeClr val="dk1"/>
              </a:buClr>
              <a:buSzPts val="1100"/>
              <a:buFont typeface="Arial"/>
              <a:buNone/>
            </a:pPr>
            <a:r>
              <a:rPr b="0" i="0" lang="en-US" sz="1500" u="sng" cap="none" strike="noStrike">
                <a:solidFill>
                  <a:srgbClr val="50535B"/>
                </a:solidFill>
                <a:latin typeface="Open Sans"/>
                <a:ea typeface="Open Sans"/>
                <a:cs typeface="Open Sans"/>
                <a:sym typeface="Open Sans"/>
              </a:rPr>
              <a:t>Casilla 6</a:t>
            </a:r>
            <a:endParaRPr b="0" i="0" sz="15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Villa Sol - ¿Los días nublados debemos fotoprotegernos? Respuesta: </a:t>
            </a:r>
            <a:r>
              <a:rPr b="1" i="0" lang="en-US" sz="1500" u="none" cap="none" strike="noStrike">
                <a:solidFill>
                  <a:srgbClr val="50535B"/>
                </a:solidFill>
                <a:latin typeface="Open Sans"/>
                <a:ea typeface="Open Sans"/>
                <a:cs typeface="Open Sans"/>
                <a:sym typeface="Open Sans"/>
              </a:rPr>
              <a:t>Sí, ya que los rayos ultravioleta pasan a través de las nubes.</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Villa Sombra - ¿Qué zonas del cuerpo son más sensibles? Respuesta: </a:t>
            </a:r>
            <a:r>
              <a:rPr b="1" i="0" lang="en-US" sz="1500" u="none" cap="none" strike="noStrike">
                <a:solidFill>
                  <a:srgbClr val="50535B"/>
                </a:solidFill>
                <a:latin typeface="Open Sans"/>
                <a:ea typeface="Open Sans"/>
                <a:cs typeface="Open Sans"/>
                <a:sym typeface="Open Sans"/>
              </a:rPr>
              <a:t>La nariz, los labios y los pies.</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t/>
            </a:r>
            <a:endParaRPr b="0" i="0" sz="10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sng" cap="none" strike="noStrike">
                <a:solidFill>
                  <a:srgbClr val="50535B"/>
                </a:solidFill>
                <a:latin typeface="Open Sans"/>
                <a:ea typeface="Open Sans"/>
                <a:cs typeface="Open Sans"/>
                <a:sym typeface="Open Sans"/>
              </a:rPr>
              <a:t>Casilla 7</a:t>
            </a:r>
            <a:endParaRPr b="0" i="0" sz="15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Villa Sol - ¿Qué horas de sol debemos evitar? Respuesta: </a:t>
            </a:r>
            <a:r>
              <a:rPr b="1" i="0" lang="en-US" sz="1500" u="none" cap="none" strike="noStrike">
                <a:solidFill>
                  <a:srgbClr val="50535B"/>
                </a:solidFill>
                <a:latin typeface="Open Sans"/>
                <a:ea typeface="Open Sans"/>
                <a:cs typeface="Open Sans"/>
                <a:sym typeface="Open Sans"/>
              </a:rPr>
              <a:t>De las 12 del mediodía a las 4 de la tarde.</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Villa Sombra - Además de fotoprotector, ¿qué debemos llevar en la mochila cuando vamos a la playa o la montaña? Respuesta: </a:t>
            </a:r>
            <a:r>
              <a:rPr b="1" i="0" lang="en-US" sz="1500" u="none" cap="none" strike="noStrike">
                <a:solidFill>
                  <a:srgbClr val="50535B"/>
                </a:solidFill>
                <a:latin typeface="Open Sans"/>
                <a:ea typeface="Open Sans"/>
                <a:cs typeface="Open Sans"/>
                <a:sym typeface="Open Sans"/>
              </a:rPr>
              <a:t>Gorro, camiseta, gafas de sol y agua.</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sng" cap="none" strike="noStrike">
                <a:solidFill>
                  <a:srgbClr val="50535B"/>
                </a:solidFill>
                <a:latin typeface="Open Sans"/>
                <a:ea typeface="Open Sans"/>
                <a:cs typeface="Open Sans"/>
                <a:sym typeface="Open Sans"/>
              </a:rPr>
              <a:t>Casilla 8</a:t>
            </a:r>
            <a:endParaRPr b="0" i="0" sz="15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Villa Sol - ¿Qué aspecto tendrá tu piel de mayor si no la proteges correctamente del sol? Respuesta: </a:t>
            </a:r>
            <a:r>
              <a:rPr b="1" i="0" lang="en-US" sz="1500" u="none" cap="none" strike="noStrike">
                <a:solidFill>
                  <a:srgbClr val="50535B"/>
                </a:solidFill>
                <a:latin typeface="Open Sans"/>
                <a:ea typeface="Open Sans"/>
                <a:cs typeface="Open Sans"/>
                <a:sym typeface="Open Sans"/>
              </a:rPr>
              <a:t> Envejecida, con arrugas y manchas.</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Villa Sombra - ¿La piel tiene memoria? Respuesta: </a:t>
            </a:r>
            <a:r>
              <a:rPr b="1" i="0" lang="en-US" sz="1500" u="none" cap="none" strike="noStrike">
                <a:solidFill>
                  <a:srgbClr val="50535B"/>
                </a:solidFill>
                <a:latin typeface="Open Sans"/>
                <a:ea typeface="Open Sans"/>
                <a:cs typeface="Open Sans"/>
                <a:sym typeface="Open Sans"/>
              </a:rPr>
              <a:t>Sí, la piel tiene memoria.</a:t>
            </a:r>
            <a:endParaRPr b="0" i="0" sz="1000" u="none" cap="none" strike="noStrike">
              <a:solidFill>
                <a:srgbClr val="50535B"/>
              </a:solidFill>
              <a:latin typeface="Open Sans"/>
              <a:ea typeface="Open Sans"/>
              <a:cs typeface="Open Sans"/>
              <a:sym typeface="Open Sans"/>
            </a:endParaRPr>
          </a:p>
        </p:txBody>
      </p:sp>
      <p:sp>
        <p:nvSpPr>
          <p:cNvPr id="425" name="Google Shape;425;p29"/>
          <p:cNvSpPr txBox="1"/>
          <p:nvPr/>
        </p:nvSpPr>
        <p:spPr>
          <a:xfrm>
            <a:off x="9277875" y="3403800"/>
            <a:ext cx="8487600" cy="236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chemeClr val="dk1"/>
              </a:buClr>
              <a:buSzPts val="1100"/>
              <a:buFont typeface="Arial"/>
              <a:buNone/>
            </a:pPr>
            <a:r>
              <a:rPr b="0" i="0" lang="en-US" sz="1500" u="sng" cap="none" strike="noStrike">
                <a:solidFill>
                  <a:srgbClr val="50535B"/>
                </a:solidFill>
                <a:latin typeface="Open Sans"/>
                <a:ea typeface="Open Sans"/>
                <a:cs typeface="Open Sans"/>
                <a:sym typeface="Open Sans"/>
              </a:rPr>
              <a:t>Casilla 9</a:t>
            </a:r>
            <a:r>
              <a:rPr b="0" i="0" lang="en-US" sz="1500" u="sng" cap="none" strike="noStrike">
                <a:solidFill>
                  <a:srgbClr val="50535B"/>
                </a:solidFill>
                <a:latin typeface="Open Sans"/>
                <a:ea typeface="Open Sans"/>
                <a:cs typeface="Open Sans"/>
                <a:sym typeface="Open Sans"/>
              </a:rPr>
              <a:t> - Meta</a:t>
            </a:r>
            <a:endParaRPr b="0" i="0" sz="15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Villa Sol y Villa Sombra</a:t>
            </a:r>
            <a:endParaRPr b="0"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¿Cómo se llama la crema que debemos aplicarnos cuando salimos a jugar al exterior?                   - Crema sensible / - Crema hidratante / - Crema fotoprotector. Respuesta: </a:t>
            </a:r>
            <a:r>
              <a:rPr b="1" i="0" lang="en-US" sz="1500" u="none" cap="none" strike="noStrike">
                <a:solidFill>
                  <a:srgbClr val="50535B"/>
                </a:solidFill>
                <a:latin typeface="Open Sans"/>
                <a:ea typeface="Open Sans"/>
                <a:cs typeface="Open Sans"/>
                <a:sym typeface="Open Sans"/>
              </a:rPr>
              <a:t>Fotoprotector</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t/>
            </a:r>
            <a:endParaRPr b="0" i="0" sz="1500" u="sng"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chemeClr val="dk1"/>
              </a:buClr>
              <a:buSzPts val="11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500"/>
              <a:buFont typeface="Arial"/>
              <a:buNone/>
            </a:pPr>
            <a:r>
              <a:t/>
            </a:r>
            <a:endParaRPr b="1" i="0" sz="1500" u="none" cap="none" strike="noStrike">
              <a:solidFill>
                <a:srgbClr val="50535B"/>
              </a:solidFill>
              <a:latin typeface="Open Sans"/>
              <a:ea typeface="Open Sans"/>
              <a:cs typeface="Open Sans"/>
              <a:sym typeface="Open Sans"/>
            </a:endParaRPr>
          </a:p>
        </p:txBody>
      </p:sp>
      <p:pic>
        <p:nvPicPr>
          <p:cNvPr id="426" name="Google Shape;426;p29" title="ChatGPT Image Jul 21, 2025, 11_15_09 AM.png"/>
          <p:cNvPicPr preferRelativeResize="0"/>
          <p:nvPr/>
        </p:nvPicPr>
        <p:blipFill rotWithShape="1">
          <a:blip r:embed="rId4">
            <a:alphaModFix/>
          </a:blip>
          <a:srcRect b="0" l="12233" r="4827" t="0"/>
          <a:stretch/>
        </p:blipFill>
        <p:spPr>
          <a:xfrm>
            <a:off x="10326925" y="4976625"/>
            <a:ext cx="6389499" cy="5135849"/>
          </a:xfrm>
          <a:prstGeom prst="rect">
            <a:avLst/>
          </a:prstGeom>
          <a:noFill/>
          <a:ln>
            <a:noFill/>
          </a:ln>
        </p:spPr>
      </p:pic>
      <p:pic>
        <p:nvPicPr>
          <p:cNvPr id="427" name="Google Shape;427;p29" title="ChatGPT Image 21 jul 2025, 12_01_38.png"/>
          <p:cNvPicPr preferRelativeResize="0"/>
          <p:nvPr/>
        </p:nvPicPr>
        <p:blipFill rotWithShape="1">
          <a:blip r:embed="rId5">
            <a:alphaModFix/>
          </a:blip>
          <a:srcRect b="0" l="0" r="0" t="0"/>
          <a:stretch/>
        </p:blipFill>
        <p:spPr>
          <a:xfrm rot="-470927">
            <a:off x="15531350" y="5782250"/>
            <a:ext cx="1509051" cy="22635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grpSp>
        <p:nvGrpSpPr>
          <p:cNvPr id="432" name="Google Shape;432;p30"/>
          <p:cNvGrpSpPr/>
          <p:nvPr/>
        </p:nvGrpSpPr>
        <p:grpSpPr>
          <a:xfrm>
            <a:off x="586775" y="2252173"/>
            <a:ext cx="17419344" cy="533002"/>
            <a:chOff x="-1" y="-141"/>
            <a:chExt cx="2061900" cy="140382"/>
          </a:xfrm>
        </p:grpSpPr>
        <p:sp>
          <p:nvSpPr>
            <p:cNvPr id="433" name="Google Shape;433;p30"/>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434" name="Google Shape;434;p30"/>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2000"/>
                <a:buFont typeface="Arial"/>
                <a:buNone/>
              </a:pPr>
              <a:r>
                <a:rPr b="1" i="0" lang="en-US" sz="2000" u="none" cap="none" strike="noStrike">
                  <a:solidFill>
                    <a:srgbClr val="FDFDFD"/>
                  </a:solidFill>
                  <a:latin typeface="Open Sans"/>
                  <a:ea typeface="Open Sans"/>
                  <a:cs typeface="Open Sans"/>
                  <a:sym typeface="Open Sans"/>
                </a:rPr>
                <a:t>Detalle de la sesión</a:t>
              </a:r>
              <a:endParaRPr b="1" i="0" sz="2000" u="none" cap="none" strike="noStrike">
                <a:solidFill>
                  <a:srgbClr val="FDFDFD"/>
                </a:solidFill>
                <a:latin typeface="Open Sans"/>
                <a:ea typeface="Open Sans"/>
                <a:cs typeface="Open Sans"/>
                <a:sym typeface="Open Sans"/>
              </a:endParaRPr>
            </a:p>
          </p:txBody>
        </p:sp>
      </p:grpSp>
      <p:grpSp>
        <p:nvGrpSpPr>
          <p:cNvPr id="435" name="Google Shape;435;p30"/>
          <p:cNvGrpSpPr/>
          <p:nvPr/>
        </p:nvGrpSpPr>
        <p:grpSpPr>
          <a:xfrm>
            <a:off x="0" y="-144666"/>
            <a:ext cx="18288600" cy="1668861"/>
            <a:chOff x="0" y="-38100"/>
            <a:chExt cx="4816592" cy="439521"/>
          </a:xfrm>
        </p:grpSpPr>
        <p:sp>
          <p:nvSpPr>
            <p:cNvPr id="436" name="Google Shape;436;p30"/>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437" name="Google Shape;437;p30"/>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38" name="Google Shape;438;p30"/>
          <p:cNvSpPr txBox="1"/>
          <p:nvPr/>
        </p:nvSpPr>
        <p:spPr>
          <a:xfrm>
            <a:off x="1028700" y="413775"/>
            <a:ext cx="3471000" cy="55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00"/>
              <a:buFont typeface="Arial"/>
              <a:buNone/>
            </a:pPr>
            <a:r>
              <a:rPr b="1" i="0" lang="en-US" sz="3600"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439" name="Google Shape;439;p30"/>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0" t="0"/>
            </a:stretch>
          </a:blipFill>
          <a:ln>
            <a:noFill/>
          </a:ln>
        </p:spPr>
      </p:sp>
      <p:sp>
        <p:nvSpPr>
          <p:cNvPr id="440" name="Google Shape;440;p30"/>
          <p:cNvSpPr txBox="1"/>
          <p:nvPr/>
        </p:nvSpPr>
        <p:spPr>
          <a:xfrm>
            <a:off x="586800" y="4538450"/>
            <a:ext cx="8108400" cy="3737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lang="en-US" sz="1800">
                <a:solidFill>
                  <a:srgbClr val="434343"/>
                </a:solidFill>
                <a:latin typeface="Open Sans"/>
                <a:ea typeface="Open Sans"/>
                <a:cs typeface="Open Sans"/>
                <a:sym typeface="Open Sans"/>
              </a:rPr>
              <a:t>1. Taller de texturas</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lang="en-US" sz="1600">
                <a:solidFill>
                  <a:srgbClr val="434343"/>
                </a:solidFill>
                <a:latin typeface="Open Sans"/>
                <a:ea typeface="Open Sans"/>
                <a:cs typeface="Open Sans"/>
                <a:sym typeface="Open Sans"/>
              </a:rPr>
              <a:t>Actividad interactiva que permitirá a los niños descubrir las texturas agradables y diferenciales de los productos pediátricos de ISDIN.</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t/>
            </a:r>
            <a:endParaRPr sz="1600">
              <a:solidFill>
                <a:srgbClr val="434343"/>
              </a:solidFill>
              <a:latin typeface="Open Sans"/>
              <a:ea typeface="Open Sans"/>
              <a:cs typeface="Open Sans"/>
              <a:sym typeface="Open Sans"/>
            </a:endParaRPr>
          </a:p>
        </p:txBody>
      </p:sp>
      <p:sp>
        <p:nvSpPr>
          <p:cNvPr id="441" name="Google Shape;441;p30"/>
          <p:cNvSpPr txBox="1"/>
          <p:nvPr/>
        </p:nvSpPr>
        <p:spPr>
          <a:xfrm>
            <a:off x="9012675" y="3687200"/>
            <a:ext cx="8919600" cy="5547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lang="en-US" sz="1800">
                <a:solidFill>
                  <a:srgbClr val="434343"/>
                </a:solidFill>
                <a:latin typeface="Open Sans"/>
                <a:ea typeface="Open Sans"/>
                <a:cs typeface="Open Sans"/>
                <a:sym typeface="Open Sans"/>
              </a:rPr>
              <a:t>2. </a:t>
            </a:r>
            <a:r>
              <a:rPr b="1" lang="en-US" sz="1800">
                <a:solidFill>
                  <a:srgbClr val="434343"/>
                </a:solidFill>
                <a:latin typeface="Open Sans"/>
                <a:ea typeface="Open Sans"/>
                <a:cs typeface="Open Sans"/>
                <a:sym typeface="Open Sans"/>
              </a:rPr>
              <a:t>Aprende jugando: UV Tattoos</a:t>
            </a:r>
            <a:endParaRPr b="1" i="0" sz="18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lang="en-US" sz="1600">
                <a:solidFill>
                  <a:srgbClr val="434343"/>
                </a:solidFill>
                <a:latin typeface="Open Sans"/>
                <a:ea typeface="Open Sans"/>
                <a:cs typeface="Open Sans"/>
                <a:sym typeface="Open Sans"/>
              </a:rPr>
              <a:t>Entrega de muestras con un tattoo con tinta fotosensible para que los niños aprendan jugando con la nueva iniciativa de concienciación. Una herramienta educativa diseñada para romper las barreras de  la fotoprotección en familias, alineada con nuestra misión de erradicar el cáncer de piel.</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t/>
            </a:r>
            <a:endParaRPr b="1" sz="18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b="1" lang="en-US" sz="1800">
                <a:solidFill>
                  <a:srgbClr val="434343"/>
                </a:solidFill>
                <a:latin typeface="Open Sans"/>
                <a:ea typeface="Open Sans"/>
                <a:cs typeface="Open Sans"/>
                <a:sym typeface="Open Sans"/>
              </a:rPr>
              <a:t>3. Diploma superhéroe de fotoprotección</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lang="en-US" sz="1600">
                <a:solidFill>
                  <a:srgbClr val="434343"/>
                </a:solidFill>
                <a:latin typeface="Open Sans"/>
                <a:ea typeface="Open Sans"/>
                <a:cs typeface="Open Sans"/>
                <a:sym typeface="Open Sans"/>
              </a:rPr>
              <a:t>Entrega de los diplomas para que los niños sean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lang="en-US" sz="1600">
                <a:solidFill>
                  <a:srgbClr val="434343"/>
                </a:solidFill>
                <a:latin typeface="Open Sans"/>
                <a:ea typeface="Open Sans"/>
                <a:cs typeface="Open Sans"/>
                <a:sym typeface="Open Sans"/>
              </a:rPr>
              <a:t>unos superhéroes de la fotoprotección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lang="en-US" sz="1600">
                <a:solidFill>
                  <a:srgbClr val="434343"/>
                </a:solidFill>
                <a:latin typeface="Open Sans"/>
                <a:ea typeface="Open Sans"/>
                <a:cs typeface="Open Sans"/>
                <a:sym typeface="Open Sans"/>
              </a:rPr>
              <a:t>y trasladen el mensaje a sus padres y familiares.</a:t>
            </a:r>
            <a:endParaRPr sz="1600">
              <a:solidFill>
                <a:srgbClr val="434343"/>
              </a:solidFill>
              <a:latin typeface="Open Sans"/>
              <a:ea typeface="Open Sans"/>
              <a:cs typeface="Open Sans"/>
              <a:sym typeface="Open Sans"/>
            </a:endParaRPr>
          </a:p>
        </p:txBody>
      </p:sp>
      <p:grpSp>
        <p:nvGrpSpPr>
          <p:cNvPr id="442" name="Google Shape;442;p30"/>
          <p:cNvGrpSpPr/>
          <p:nvPr/>
        </p:nvGrpSpPr>
        <p:grpSpPr>
          <a:xfrm>
            <a:off x="586800" y="3100000"/>
            <a:ext cx="7829077" cy="388995"/>
            <a:chOff x="0" y="0"/>
            <a:chExt cx="1948210" cy="102448"/>
          </a:xfrm>
        </p:grpSpPr>
        <p:sp>
          <p:nvSpPr>
            <p:cNvPr id="443" name="Google Shape;443;p30"/>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444" name="Google Shape;444;p30"/>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4. </a:t>
              </a:r>
              <a:r>
                <a:rPr b="1" lang="en-US" sz="1800">
                  <a:solidFill>
                    <a:srgbClr val="FDFDFD"/>
                  </a:solidFill>
                  <a:latin typeface="Open Sans"/>
                  <a:ea typeface="Open Sans"/>
                  <a:cs typeface="Open Sans"/>
                  <a:sym typeface="Open Sans"/>
                </a:rPr>
                <a:t>EXPERIENCIAL Y CIERRE</a:t>
              </a:r>
              <a:endParaRPr b="1" i="0" sz="1800" u="none" cap="none" strike="noStrike">
                <a:solidFill>
                  <a:srgbClr val="FDFDFD"/>
                </a:solidFill>
                <a:latin typeface="Open Sans"/>
                <a:ea typeface="Open Sans"/>
                <a:cs typeface="Open Sans"/>
                <a:sym typeface="Open Sans"/>
              </a:endParaRPr>
            </a:p>
          </p:txBody>
        </p:sp>
      </p:grpSp>
      <p:pic>
        <p:nvPicPr>
          <p:cNvPr id="445" name="Google Shape;445;p30" title="STR06335.jpg"/>
          <p:cNvPicPr preferRelativeResize="0"/>
          <p:nvPr/>
        </p:nvPicPr>
        <p:blipFill rotWithShape="1">
          <a:blip r:embed="rId4">
            <a:alphaModFix/>
          </a:blip>
          <a:srcRect b="33989" l="28763" r="26808" t="32018"/>
          <a:stretch/>
        </p:blipFill>
        <p:spPr>
          <a:xfrm>
            <a:off x="10932399" y="5560414"/>
            <a:ext cx="1475251" cy="1693460"/>
          </a:xfrm>
          <a:prstGeom prst="rect">
            <a:avLst/>
          </a:prstGeom>
          <a:noFill/>
          <a:ln>
            <a:noFill/>
          </a:ln>
        </p:spPr>
      </p:pic>
      <p:pic>
        <p:nvPicPr>
          <p:cNvPr id="446" name="Google Shape;446;p30" title="REI_FUSION_WATER_MAGIC_PEDIATRICS_50ML_PS01_AWI-12-0673-K_AWI-81-1545-P.png"/>
          <p:cNvPicPr preferRelativeResize="0"/>
          <p:nvPr/>
        </p:nvPicPr>
        <p:blipFill rotWithShape="1">
          <a:blip r:embed="rId5">
            <a:alphaModFix/>
          </a:blip>
          <a:srcRect b="17701" l="51882" r="25485" t="23375"/>
          <a:stretch/>
        </p:blipFill>
        <p:spPr>
          <a:xfrm>
            <a:off x="5777954" y="5916050"/>
            <a:ext cx="694354" cy="1807596"/>
          </a:xfrm>
          <a:prstGeom prst="rect">
            <a:avLst/>
          </a:prstGeom>
          <a:noFill/>
          <a:ln>
            <a:noFill/>
          </a:ln>
        </p:spPr>
      </p:pic>
      <p:pic>
        <p:nvPicPr>
          <p:cNvPr id="447" name="Google Shape;447;p30" title="REI_LOTION_PEDIATRICS_SPF50_250ml_P01_AWI-41-0102-N (1).png"/>
          <p:cNvPicPr preferRelativeResize="0"/>
          <p:nvPr/>
        </p:nvPicPr>
        <p:blipFill rotWithShape="1">
          <a:blip r:embed="rId6">
            <a:alphaModFix/>
          </a:blip>
          <a:srcRect b="15111" l="35745" r="35204" t="15444"/>
          <a:stretch/>
        </p:blipFill>
        <p:spPr>
          <a:xfrm>
            <a:off x="6561500" y="5551178"/>
            <a:ext cx="639002" cy="2162125"/>
          </a:xfrm>
          <a:prstGeom prst="rect">
            <a:avLst/>
          </a:prstGeom>
          <a:noFill/>
          <a:ln>
            <a:noFill/>
          </a:ln>
        </p:spPr>
      </p:pic>
      <p:pic>
        <p:nvPicPr>
          <p:cNvPr id="448" name="Google Shape;448;p30"/>
          <p:cNvPicPr preferRelativeResize="0"/>
          <p:nvPr/>
        </p:nvPicPr>
        <p:blipFill>
          <a:blip r:embed="rId7">
            <a:alphaModFix/>
          </a:blip>
          <a:stretch>
            <a:fillRect/>
          </a:stretch>
        </p:blipFill>
        <p:spPr>
          <a:xfrm>
            <a:off x="13973254" y="7603101"/>
            <a:ext cx="3056798" cy="2167949"/>
          </a:xfrm>
          <a:prstGeom prst="rect">
            <a:avLst/>
          </a:prstGeom>
          <a:noFill/>
          <a:ln>
            <a:noFill/>
          </a:ln>
        </p:spPr>
      </p:pic>
      <p:pic>
        <p:nvPicPr>
          <p:cNvPr id="449" name="Google Shape;449;p30" title="3-01.png"/>
          <p:cNvPicPr preferRelativeResize="0"/>
          <p:nvPr/>
        </p:nvPicPr>
        <p:blipFill rotWithShape="1">
          <a:blip r:embed="rId8">
            <a:alphaModFix/>
          </a:blip>
          <a:srcRect b="13760" l="9412" r="8741" t="35928"/>
          <a:stretch/>
        </p:blipFill>
        <p:spPr>
          <a:xfrm>
            <a:off x="12807419" y="5503350"/>
            <a:ext cx="2940928" cy="1807596"/>
          </a:xfrm>
          <a:prstGeom prst="rect">
            <a:avLst/>
          </a:prstGeom>
          <a:noFill/>
          <a:ln>
            <a:noFill/>
          </a:ln>
        </p:spPr>
      </p:pic>
      <p:sp>
        <p:nvSpPr>
          <p:cNvPr id="450" name="Google Shape;450;p30"/>
          <p:cNvSpPr txBox="1"/>
          <p:nvPr/>
        </p:nvSpPr>
        <p:spPr>
          <a:xfrm>
            <a:off x="11010051" y="43329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grpSp>
        <p:nvGrpSpPr>
          <p:cNvPr id="455" name="Google Shape;455;p31"/>
          <p:cNvGrpSpPr/>
          <p:nvPr/>
        </p:nvGrpSpPr>
        <p:grpSpPr>
          <a:xfrm>
            <a:off x="512975" y="2299723"/>
            <a:ext cx="17419344" cy="533002"/>
            <a:chOff x="-1" y="-141"/>
            <a:chExt cx="2061900" cy="140382"/>
          </a:xfrm>
        </p:grpSpPr>
        <p:sp>
          <p:nvSpPr>
            <p:cNvPr id="456" name="Google Shape;456;p31"/>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457" name="Google Shape;457;p31"/>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2000"/>
                <a:buFont typeface="Arial"/>
                <a:buNone/>
              </a:pPr>
              <a:r>
                <a:rPr b="1" i="0" lang="en-US" sz="2000" u="none" cap="none" strike="noStrike">
                  <a:solidFill>
                    <a:srgbClr val="FDFDFD"/>
                  </a:solidFill>
                  <a:latin typeface="Open Sans"/>
                  <a:ea typeface="Open Sans"/>
                  <a:cs typeface="Open Sans"/>
                  <a:sym typeface="Open Sans"/>
                </a:rPr>
                <a:t>Detalle de la sesión</a:t>
              </a:r>
              <a:endParaRPr b="1" i="0" sz="2000" u="none" cap="none" strike="noStrike">
                <a:solidFill>
                  <a:srgbClr val="FDFDFD"/>
                </a:solidFill>
                <a:latin typeface="Open Sans"/>
                <a:ea typeface="Open Sans"/>
                <a:cs typeface="Open Sans"/>
                <a:sym typeface="Open Sans"/>
              </a:endParaRPr>
            </a:p>
          </p:txBody>
        </p:sp>
      </p:grpSp>
      <p:grpSp>
        <p:nvGrpSpPr>
          <p:cNvPr id="458" name="Google Shape;458;p31"/>
          <p:cNvGrpSpPr/>
          <p:nvPr/>
        </p:nvGrpSpPr>
        <p:grpSpPr>
          <a:xfrm>
            <a:off x="0" y="-144666"/>
            <a:ext cx="18288600" cy="1668861"/>
            <a:chOff x="0" y="-38100"/>
            <a:chExt cx="4816592" cy="439521"/>
          </a:xfrm>
        </p:grpSpPr>
        <p:sp>
          <p:nvSpPr>
            <p:cNvPr id="459" name="Google Shape;459;p31"/>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460" name="Google Shape;460;p31"/>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31"/>
          <p:cNvSpPr txBox="1"/>
          <p:nvPr/>
        </p:nvSpPr>
        <p:spPr>
          <a:xfrm>
            <a:off x="1028700" y="413775"/>
            <a:ext cx="3471000" cy="55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00"/>
              <a:buFont typeface="Arial"/>
              <a:buNone/>
            </a:pPr>
            <a:r>
              <a:rPr b="1" i="0" lang="en-US" sz="3600"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462" name="Google Shape;462;p31"/>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0" t="0"/>
            </a:stretch>
          </a:blipFill>
          <a:ln>
            <a:noFill/>
          </a:ln>
        </p:spPr>
      </p:sp>
      <p:sp>
        <p:nvSpPr>
          <p:cNvPr id="463" name="Google Shape;463;p31"/>
          <p:cNvSpPr txBox="1"/>
          <p:nvPr/>
        </p:nvSpPr>
        <p:spPr>
          <a:xfrm>
            <a:off x="586800" y="3806150"/>
            <a:ext cx="8108400" cy="40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US" sz="1600" u="none" cap="none" strike="noStrike">
                <a:solidFill>
                  <a:srgbClr val="434343"/>
                </a:solidFill>
                <a:latin typeface="Open Sans"/>
                <a:ea typeface="Open Sans"/>
                <a:cs typeface="Open Sans"/>
                <a:sym typeface="Open Sans"/>
              </a:rPr>
              <a:t>Al finalizar la campaña, se recuerda a los alumnos/as que han aprendido muchas cosas importantes sobre el sol: sus beneficios, sus riesgos y las formas de cuidarse correctamente para poder seguir jugando, explorando y disfrutando al aire libre de forma segura. Se les reconoce como verdaderos héroes y heroínas de la fotoprotección, por haber completado todas las actividades y retos propuestos. </a:t>
            </a:r>
            <a:endParaRPr b="0" i="0" sz="16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600" u="none" cap="none" strike="noStrike">
                <a:solidFill>
                  <a:srgbClr val="434343"/>
                </a:solidFill>
                <a:latin typeface="Open Sans"/>
                <a:ea typeface="Open Sans"/>
                <a:cs typeface="Open Sans"/>
                <a:sym typeface="Open Sans"/>
              </a:rPr>
              <a:t>Como parte de esta misión, se les explica que su papel ahora es recordar y compartir con otros los</a:t>
            </a:r>
            <a:r>
              <a:rPr b="1" i="0" lang="en-US" sz="1600" u="none" cap="none" strike="noStrike">
                <a:solidFill>
                  <a:srgbClr val="434343"/>
                </a:solidFill>
                <a:latin typeface="Open Sans"/>
                <a:ea typeface="Open Sans"/>
                <a:cs typeface="Open Sans"/>
                <a:sym typeface="Open Sans"/>
              </a:rPr>
              <a:t> 10 consejos fundamentales para proteger la piel del sol cada día</a:t>
            </a:r>
            <a:r>
              <a:rPr b="0" i="0" lang="en-US" sz="1600" u="none" cap="none" strike="noStrike">
                <a:solidFill>
                  <a:srgbClr val="434343"/>
                </a:solidFill>
                <a:latin typeface="Open Sans"/>
                <a:ea typeface="Open Sans"/>
                <a:cs typeface="Open Sans"/>
                <a:sym typeface="Open Sans"/>
              </a:rPr>
              <a:t>, aplicando lo aprendido tanto en el colegio como en casa, en el parque, en la playa o en cualquier actividad al aire libre.</a:t>
            </a:r>
            <a:endParaRPr b="0" i="0" sz="16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0" i="0" sz="16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600" u="none" cap="none" strike="noStrike">
                <a:solidFill>
                  <a:srgbClr val="434343"/>
                </a:solidFill>
                <a:latin typeface="Open Sans"/>
                <a:ea typeface="Open Sans"/>
                <a:cs typeface="Open Sans"/>
                <a:sym typeface="Open Sans"/>
              </a:rPr>
              <a:t>Este cierre de sesión se puede complementar con otros materiales adicionales de apoyo a la sesión, en caso de disponer de ellos.</a:t>
            </a:r>
            <a:endParaRPr b="0" i="1" sz="1600" u="none" cap="none" strike="noStrike">
              <a:solidFill>
                <a:srgbClr val="434343"/>
              </a:solidFill>
              <a:latin typeface="Open Sans"/>
              <a:ea typeface="Open Sans"/>
              <a:cs typeface="Open Sans"/>
              <a:sym typeface="Open Sans"/>
            </a:endParaRPr>
          </a:p>
        </p:txBody>
      </p:sp>
      <p:sp>
        <p:nvSpPr>
          <p:cNvPr id="464" name="Google Shape;464;p31"/>
          <p:cNvSpPr txBox="1"/>
          <p:nvPr/>
        </p:nvSpPr>
        <p:spPr>
          <a:xfrm>
            <a:off x="9013025" y="3114250"/>
            <a:ext cx="8919600" cy="598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434343"/>
                </a:solidFill>
                <a:latin typeface="Open Sans"/>
                <a:ea typeface="Open Sans"/>
                <a:cs typeface="Open Sans"/>
                <a:sym typeface="Open Sans"/>
              </a:rPr>
              <a:t>Los 10 consejos para protegernos del sol</a:t>
            </a:r>
            <a:endParaRPr b="1" i="0" sz="18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Tu piel es muy sensible al sol, así que usa un </a:t>
            </a:r>
            <a:r>
              <a:rPr b="0" i="0" lang="en-US" sz="1600" u="none" cap="none" strike="noStrike">
                <a:solidFill>
                  <a:srgbClr val="434343"/>
                </a:solidFill>
                <a:latin typeface="Open Sans"/>
                <a:ea typeface="Open Sans"/>
                <a:cs typeface="Open Sans"/>
                <a:sym typeface="Open Sans"/>
              </a:rPr>
              <a:t>protector solar con una muy alta protección SPF50 </a:t>
            </a:r>
            <a:r>
              <a:rPr b="0" i="0" lang="en-US" sz="1600" u="none" cap="none" strike="noStrike">
                <a:solidFill>
                  <a:srgbClr val="434343"/>
                </a:solidFill>
                <a:latin typeface="Open Sans"/>
                <a:ea typeface="Open Sans"/>
                <a:cs typeface="Open Sans"/>
                <a:sym typeface="Open Sans"/>
              </a:rPr>
              <a:t>adecuado para ti.</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Ponte la crema 30 minutos antes de salir de casa, ¡y no te olvides de repetirla cada 2 horas!</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Después de jugar, bañarte o sudar, hay que volver a aplicar el fotoprotector.</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Pon mucha cantidad y no olvides zonas como la cara, orejas, cuello o pies.</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000000"/>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Regla de los dos dedos: Para proteger bien tu cara y tu cuello, haz dos rayitas de crema, una en tu dedo índice y otra en tu dedo del medio, ¡es la cantidad que necesitas!</a:t>
            </a:r>
            <a:endParaRPr b="0" i="0" sz="1600" u="none" cap="none" strike="noStrike">
              <a:solidFill>
                <a:srgbClr val="000000"/>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Incluso en los días nublados, hay que protegerse, porque los rayos del sol también están ahí.</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Bebe agua a menudo y lleva siempre contigo tu cantimplora.</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Evita jugar al sol entre las 12 y las 16 horas, cuando el sol es más fuerte.</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En la montaña, en la nieve o en el agua, también hay que usar protector solar.</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Ponte camiseta, gorra y gafas de sol para cubrir bien tu cuerpo y tus ojos.</a:t>
            </a:r>
            <a:endParaRPr b="0" i="1" sz="1600" u="none" cap="none" strike="noStrike">
              <a:solidFill>
                <a:srgbClr val="434343"/>
              </a:solidFill>
              <a:latin typeface="Open Sans"/>
              <a:ea typeface="Open Sans"/>
              <a:cs typeface="Open Sans"/>
              <a:sym typeface="Open Sans"/>
            </a:endParaRPr>
          </a:p>
        </p:txBody>
      </p:sp>
      <p:grpSp>
        <p:nvGrpSpPr>
          <p:cNvPr id="465" name="Google Shape;465;p31"/>
          <p:cNvGrpSpPr/>
          <p:nvPr/>
        </p:nvGrpSpPr>
        <p:grpSpPr>
          <a:xfrm>
            <a:off x="586800" y="3100000"/>
            <a:ext cx="7829077" cy="388995"/>
            <a:chOff x="0" y="0"/>
            <a:chExt cx="1948210" cy="102448"/>
          </a:xfrm>
        </p:grpSpPr>
        <p:sp>
          <p:nvSpPr>
            <p:cNvPr id="466" name="Google Shape;466;p31"/>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467" name="Google Shape;467;p31"/>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4. </a:t>
              </a:r>
              <a:r>
                <a:rPr b="1" lang="en-US" sz="1800">
                  <a:solidFill>
                    <a:srgbClr val="FDFDFD"/>
                  </a:solidFill>
                  <a:latin typeface="Open Sans"/>
                  <a:ea typeface="Open Sans"/>
                  <a:cs typeface="Open Sans"/>
                  <a:sym typeface="Open Sans"/>
                </a:rPr>
                <a:t>EXPERIENCIAL Y CIERRE</a:t>
              </a:r>
              <a:endParaRPr b="1" sz="1800">
                <a:solidFill>
                  <a:srgbClr val="FDFDFD"/>
                </a:solidFill>
                <a:latin typeface="Open Sans"/>
                <a:ea typeface="Open Sans"/>
                <a:cs typeface="Open Sans"/>
                <a:sym typeface="Open Sans"/>
              </a:endParaRPr>
            </a:p>
          </p:txBody>
        </p:sp>
      </p:grpSp>
      <p:sp>
        <p:nvSpPr>
          <p:cNvPr id="468" name="Google Shape;468;p31"/>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grpSp>
        <p:nvGrpSpPr>
          <p:cNvPr id="98" name="Google Shape;98;p14"/>
          <p:cNvGrpSpPr/>
          <p:nvPr/>
        </p:nvGrpSpPr>
        <p:grpSpPr>
          <a:xfrm>
            <a:off x="0" y="-144662"/>
            <a:ext cx="18288118" cy="1668817"/>
            <a:chOff x="0" y="-38100"/>
            <a:chExt cx="4816592" cy="439521"/>
          </a:xfrm>
        </p:grpSpPr>
        <p:sp>
          <p:nvSpPr>
            <p:cNvPr id="99" name="Google Shape;99;p14"/>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00" name="Google Shape;100;p14"/>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14"/>
          <p:cNvGrpSpPr/>
          <p:nvPr/>
        </p:nvGrpSpPr>
        <p:grpSpPr>
          <a:xfrm>
            <a:off x="9423098" y="1850368"/>
            <a:ext cx="7828828" cy="677143"/>
            <a:chOff x="0" y="-38100"/>
            <a:chExt cx="2061900" cy="178341"/>
          </a:xfrm>
        </p:grpSpPr>
        <p:sp>
          <p:nvSpPr>
            <p:cNvPr id="102" name="Google Shape;102;p14"/>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03" name="Google Shape;103;p14"/>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Índice</a:t>
              </a:r>
              <a:endParaRPr b="0" i="0" sz="1400" u="none" cap="none" strike="noStrike">
                <a:solidFill>
                  <a:srgbClr val="000000"/>
                </a:solidFill>
                <a:latin typeface="Arial"/>
                <a:ea typeface="Arial"/>
                <a:cs typeface="Arial"/>
                <a:sym typeface="Arial"/>
              </a:endParaRPr>
            </a:p>
          </p:txBody>
        </p:sp>
      </p:grpSp>
      <p:sp>
        <p:nvSpPr>
          <p:cNvPr id="104" name="Google Shape;104;p14"/>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05" name="Google Shape;105;p14"/>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grpSp>
        <p:nvGrpSpPr>
          <p:cNvPr id="106" name="Google Shape;106;p14"/>
          <p:cNvGrpSpPr/>
          <p:nvPr/>
        </p:nvGrpSpPr>
        <p:grpSpPr>
          <a:xfrm>
            <a:off x="527648" y="1850368"/>
            <a:ext cx="7828828" cy="677143"/>
            <a:chOff x="0" y="-38100"/>
            <a:chExt cx="2061900" cy="178341"/>
          </a:xfrm>
        </p:grpSpPr>
        <p:sp>
          <p:nvSpPr>
            <p:cNvPr id="107" name="Google Shape;107;p14"/>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08" name="Google Shape;108;p14"/>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Presentación</a:t>
              </a:r>
              <a:endParaRPr b="0" i="0" sz="1400" u="none" cap="none" strike="noStrike">
                <a:solidFill>
                  <a:srgbClr val="000000"/>
                </a:solidFill>
                <a:latin typeface="Arial"/>
                <a:ea typeface="Arial"/>
                <a:cs typeface="Arial"/>
                <a:sym typeface="Arial"/>
              </a:endParaRPr>
            </a:p>
          </p:txBody>
        </p:sp>
      </p:grpSp>
      <p:sp>
        <p:nvSpPr>
          <p:cNvPr id="109" name="Google Shape;109;p14"/>
          <p:cNvSpPr txBox="1"/>
          <p:nvPr/>
        </p:nvSpPr>
        <p:spPr>
          <a:xfrm>
            <a:off x="527550" y="2841825"/>
            <a:ext cx="7828800" cy="346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En ISDIN estamos comprometidos con la prevención del daño solar y el cáncer de piel.</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La exposición a los rayos ultravioleta y las quemaduras en edades tempranas constituyen un factor de riesgo importante para el desarrollo de cáncer de piel en el futuro. Por esto, enseñar a los más pequeños a protegerse del sol se ha convertido en una de las estrategias más efectivas.</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La Campaña escolar de fotoprotección busca sensibilizar acerca de la importancia de</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protegernos adecuadamente del sol. De esta forma, nos unimos a los colegios para concienciar a niños y niñas,  madres y padres sobre la eficacia de una correcta protección solar.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Creada en 1995 en España, la Campaña escolar de fotoprotección se ha consolidado como una de las campañas de concienciación más relevantes a nivel mundial.</a:t>
            </a:r>
            <a:endParaRPr b="0" i="0" sz="1500" u="none" cap="none" strike="noStrike">
              <a:solidFill>
                <a:srgbClr val="50535B"/>
              </a:solidFill>
              <a:latin typeface="Open Sans"/>
              <a:ea typeface="Open Sans"/>
              <a:cs typeface="Open Sans"/>
              <a:sym typeface="Open Sans"/>
            </a:endParaRPr>
          </a:p>
        </p:txBody>
      </p:sp>
      <p:sp>
        <p:nvSpPr>
          <p:cNvPr id="110" name="Google Shape;110;p14"/>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8" t="0"/>
            </a:stretch>
          </a:blipFill>
          <a:ln>
            <a:noFill/>
          </a:ln>
        </p:spPr>
      </p:sp>
      <p:sp>
        <p:nvSpPr>
          <p:cNvPr id="111" name="Google Shape;111;p14"/>
          <p:cNvSpPr txBox="1"/>
          <p:nvPr/>
        </p:nvSpPr>
        <p:spPr>
          <a:xfrm>
            <a:off x="9423125" y="2765625"/>
            <a:ext cx="8865000" cy="71367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40000"/>
              </a:lnSpc>
              <a:spcBef>
                <a:spcPts val="0"/>
              </a:spcBef>
              <a:spcAft>
                <a:spcPts val="0"/>
              </a:spcAft>
              <a:buClr>
                <a:srgbClr val="FF9900"/>
              </a:buClr>
              <a:buSzPts val="1800"/>
              <a:buFont typeface="Open Sans"/>
              <a:buAutoNum type="arabicPeriod"/>
            </a:pPr>
            <a:r>
              <a:rPr b="1" i="0" lang="en-US" sz="1800" u="none" cap="none" strike="noStrike">
                <a:solidFill>
                  <a:srgbClr val="FF9900"/>
                </a:solidFill>
                <a:latin typeface="Open Sans"/>
                <a:ea typeface="Open Sans"/>
                <a:cs typeface="Open Sans"/>
                <a:sym typeface="Open Sans"/>
              </a:rPr>
              <a:t>Contenido de interés para el docente o centro educativo</a:t>
            </a:r>
            <a:endParaRPr b="1" sz="1800">
              <a:solidFill>
                <a:srgbClr val="FF9900"/>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Objetivos didácticos</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Tablas de vinculación curricular</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t/>
            </a:r>
            <a:endParaRPr sz="1500">
              <a:solidFill>
                <a:srgbClr val="50535B"/>
              </a:solidFill>
              <a:latin typeface="Open Sans"/>
              <a:ea typeface="Open Sans"/>
              <a:cs typeface="Open Sans"/>
              <a:sym typeface="Open Sans"/>
            </a:endParaRPr>
          </a:p>
          <a:p>
            <a:pPr indent="-342900" lvl="0" marL="457200" rtl="0" algn="l">
              <a:lnSpc>
                <a:spcPct val="140000"/>
              </a:lnSpc>
              <a:spcBef>
                <a:spcPts val="0"/>
              </a:spcBef>
              <a:spcAft>
                <a:spcPts val="0"/>
              </a:spcAft>
              <a:buClr>
                <a:srgbClr val="FF9900"/>
              </a:buClr>
              <a:buSzPts val="1800"/>
              <a:buFont typeface="Open Sans"/>
              <a:buAutoNum type="arabicPeriod"/>
            </a:pPr>
            <a:r>
              <a:rPr b="1" lang="en-US" sz="1800">
                <a:solidFill>
                  <a:srgbClr val="FF9900"/>
                </a:solidFill>
                <a:latin typeface="Open Sans"/>
                <a:ea typeface="Open Sans"/>
                <a:cs typeface="Open Sans"/>
                <a:sym typeface="Open Sans"/>
              </a:rPr>
              <a:t>Contenido para el </a:t>
            </a:r>
            <a:r>
              <a:rPr b="1" lang="en-US" sz="1800">
                <a:solidFill>
                  <a:srgbClr val="FF9900"/>
                </a:solidFill>
                <a:latin typeface="Open Sans"/>
                <a:ea typeface="Open Sans"/>
                <a:cs typeface="Open Sans"/>
                <a:sym typeface="Open Sans"/>
              </a:rPr>
              <a:t>formador</a:t>
            </a:r>
            <a:endParaRPr b="1" sz="1800">
              <a:solidFill>
                <a:srgbClr val="FF9900"/>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Introducción</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Tipos de sesiones</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Esquema de la sesión</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Detalle de la sesión</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t/>
            </a:r>
            <a:endParaRPr sz="1500">
              <a:solidFill>
                <a:srgbClr val="50535B"/>
              </a:solidFill>
              <a:latin typeface="Open Sans"/>
              <a:ea typeface="Open Sans"/>
              <a:cs typeface="Open Sans"/>
              <a:sym typeface="Open Sans"/>
            </a:endParaRPr>
          </a:p>
          <a:p>
            <a:pPr indent="-342900" lvl="0" marL="457200" rtl="0" algn="l">
              <a:lnSpc>
                <a:spcPct val="140000"/>
              </a:lnSpc>
              <a:spcBef>
                <a:spcPts val="0"/>
              </a:spcBef>
              <a:spcAft>
                <a:spcPts val="0"/>
              </a:spcAft>
              <a:buClr>
                <a:srgbClr val="FF9900"/>
              </a:buClr>
              <a:buSzPts val="1800"/>
              <a:buFont typeface="Open Sans"/>
              <a:buAutoNum type="arabicPeriod"/>
            </a:pPr>
            <a:r>
              <a:rPr b="1" lang="en-US" sz="1800">
                <a:solidFill>
                  <a:srgbClr val="FF9900"/>
                </a:solidFill>
                <a:latin typeface="Open Sans"/>
                <a:ea typeface="Open Sans"/>
                <a:cs typeface="Open Sans"/>
                <a:sym typeface="Open Sans"/>
              </a:rPr>
              <a:t>Materiales formativos</a:t>
            </a:r>
            <a:endParaRPr sz="1500">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Video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Actividades</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Cuento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00000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0000FF"/>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472" name="Shape 472"/>
        <p:cNvGrpSpPr/>
        <p:nvPr/>
      </p:nvGrpSpPr>
      <p:grpSpPr>
        <a:xfrm>
          <a:off x="0" y="0"/>
          <a:ext cx="0" cy="0"/>
          <a:chOff x="0" y="0"/>
          <a:chExt cx="0" cy="0"/>
        </a:xfrm>
      </p:grpSpPr>
      <p:grpSp>
        <p:nvGrpSpPr>
          <p:cNvPr id="473" name="Google Shape;473;p32"/>
          <p:cNvGrpSpPr/>
          <p:nvPr/>
        </p:nvGrpSpPr>
        <p:grpSpPr>
          <a:xfrm>
            <a:off x="0" y="7011529"/>
            <a:ext cx="18288118" cy="3275965"/>
            <a:chOff x="0" y="-38100"/>
            <a:chExt cx="4816592" cy="862800"/>
          </a:xfrm>
        </p:grpSpPr>
        <p:sp>
          <p:nvSpPr>
            <p:cNvPr id="474" name="Google Shape;474;p32"/>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475" name="Google Shape;475;p32"/>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76" name="Google Shape;476;p32"/>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477" name="Google Shape;477;p32"/>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478" name="Google Shape;478;p32"/>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2</a:t>
            </a:r>
            <a:endParaRPr b="0" i="0" sz="4000" u="none" cap="none" strike="noStrike">
              <a:solidFill>
                <a:srgbClr val="000000"/>
              </a:solidFill>
              <a:latin typeface="Arial"/>
              <a:ea typeface="Arial"/>
              <a:cs typeface="Arial"/>
              <a:sym typeface="Arial"/>
            </a:endParaRPr>
          </a:p>
        </p:txBody>
      </p:sp>
      <p:sp>
        <p:nvSpPr>
          <p:cNvPr id="479" name="Google Shape;479;p32"/>
          <p:cNvSpPr/>
          <p:nvPr/>
        </p:nvSpPr>
        <p:spPr>
          <a:xfrm>
            <a:off x="11605196" y="6011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196" l="0" r="-101808" t="0"/>
            </a:stretch>
          </a:blipFill>
          <a:ln>
            <a:noFill/>
          </a:ln>
        </p:spPr>
      </p:sp>
      <p:sp>
        <p:nvSpPr>
          <p:cNvPr id="480" name="Google Shape;480;p32"/>
          <p:cNvSpPr txBox="1"/>
          <p:nvPr/>
        </p:nvSpPr>
        <p:spPr>
          <a:xfrm>
            <a:off x="1066800" y="2512088"/>
            <a:ext cx="9987300" cy="320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1000"/>
              </a:spcBef>
              <a:spcAft>
                <a:spcPts val="0"/>
              </a:spcAft>
              <a:buClr>
                <a:srgbClr val="000000"/>
              </a:buClr>
              <a:buSzPts val="4699"/>
              <a:buFont typeface="Arial"/>
              <a:buNone/>
            </a:pPr>
            <a:r>
              <a:rPr b="1" i="0" lang="en-US" sz="4699" u="none" cap="none" strike="noStrike">
                <a:solidFill>
                  <a:srgbClr val="F49E5C"/>
                </a:solidFill>
                <a:latin typeface="Open Sans"/>
                <a:ea typeface="Open Sans"/>
                <a:cs typeface="Open Sans"/>
                <a:sym typeface="Open Sans"/>
              </a:rPr>
              <a:t>3. Materiales formativos</a:t>
            </a:r>
            <a:endParaRPr b="1" i="0" sz="4699" u="none" cap="none" strike="noStrike">
              <a:solidFill>
                <a:srgbClr val="F49E5C"/>
              </a:solidFill>
              <a:latin typeface="Open Sans"/>
              <a:ea typeface="Open Sans"/>
              <a:cs typeface="Open Sans"/>
              <a:sym typeface="Open Sans"/>
            </a:endParaRPr>
          </a:p>
          <a:p>
            <a:pPr indent="0" lvl="0" marL="91440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Video </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Actividades</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Cuento</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lang="en-US" sz="3000">
                <a:solidFill>
                  <a:srgbClr val="50535B"/>
                </a:solidFill>
                <a:latin typeface="Open Sans"/>
                <a:ea typeface="Open Sans"/>
                <a:cs typeface="Open Sans"/>
                <a:sym typeface="Open Sans"/>
              </a:rPr>
              <a:t>Diploma</a:t>
            </a:r>
            <a:endParaRPr b="1" sz="3000">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84" name="Shape 484"/>
        <p:cNvGrpSpPr/>
        <p:nvPr/>
      </p:nvGrpSpPr>
      <p:grpSpPr>
        <a:xfrm>
          <a:off x="0" y="0"/>
          <a:ext cx="0" cy="0"/>
          <a:chOff x="0" y="0"/>
          <a:chExt cx="0" cy="0"/>
        </a:xfrm>
      </p:grpSpPr>
      <p:pic>
        <p:nvPicPr>
          <p:cNvPr descr="Forma a los alumnos de 2º y 3º de Primaria con esta formación, especialmente diseñada para su nivel educativo." id="485" name="Google Shape;485;p33" title="Formación de la campaña escolar de 2025 para el nivel medio">
            <a:hlinkClick r:id="rId3"/>
          </p:cNvPr>
          <p:cNvPicPr preferRelativeResize="0"/>
          <p:nvPr/>
        </p:nvPicPr>
        <p:blipFill rotWithShape="1">
          <a:blip r:embed="rId4">
            <a:alphaModFix/>
          </a:blip>
          <a:srcRect b="0" l="0" r="0" t="0"/>
          <a:stretch/>
        </p:blipFill>
        <p:spPr>
          <a:xfrm>
            <a:off x="3647142" y="3145175"/>
            <a:ext cx="10993750" cy="6183984"/>
          </a:xfrm>
          <a:prstGeom prst="rect">
            <a:avLst/>
          </a:prstGeom>
          <a:noFill/>
          <a:ln>
            <a:noFill/>
          </a:ln>
        </p:spPr>
      </p:pic>
      <p:sp>
        <p:nvSpPr>
          <p:cNvPr id="486" name="Google Shape;486;p33"/>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2</a:t>
            </a:r>
            <a:endParaRPr b="0" i="0" sz="4000" u="none" cap="none" strike="noStrike">
              <a:solidFill>
                <a:srgbClr val="000000"/>
              </a:solidFill>
              <a:latin typeface="Arial"/>
              <a:ea typeface="Arial"/>
              <a:cs typeface="Arial"/>
              <a:sym typeface="Arial"/>
            </a:endParaRPr>
          </a:p>
        </p:txBody>
      </p:sp>
      <p:sp>
        <p:nvSpPr>
          <p:cNvPr id="487" name="Google Shape;487;p33"/>
          <p:cNvSpPr txBox="1"/>
          <p:nvPr/>
        </p:nvSpPr>
        <p:spPr>
          <a:xfrm>
            <a:off x="1066800" y="1850775"/>
            <a:ext cx="8108100" cy="1169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US" sz="2000" u="none" cap="none" strike="noStrike">
                <a:solidFill>
                  <a:srgbClr val="50535B"/>
                </a:solidFill>
                <a:latin typeface="Open Sans"/>
                <a:ea typeface="Open Sans"/>
                <a:cs typeface="Open Sans"/>
                <a:sym typeface="Open Sans"/>
              </a:rPr>
              <a:t>Link al video formativo: </a:t>
            </a:r>
            <a:endParaRPr b="0" i="0" sz="2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000"/>
              <a:buFont typeface="Arial"/>
              <a:buNone/>
            </a:pPr>
            <a:r>
              <a:rPr b="0" i="0" lang="en-US" sz="2000" u="sng" cap="none" strike="noStrike">
                <a:solidFill>
                  <a:srgbClr val="50535B"/>
                </a:solidFill>
                <a:latin typeface="Open Sans"/>
                <a:ea typeface="Open Sans"/>
                <a:cs typeface="Open Sans"/>
                <a:sym typeface="Open Sans"/>
                <a:hlinkClick r:id="rId5">
                  <a:extLst>
                    <a:ext uri="{A12FA001-AC4F-418D-AE19-62706E023703}">
                      <ahyp:hlinkClr val="tx"/>
                    </a:ext>
                  </a:extLst>
                </a:hlinkClick>
              </a:rPr>
              <a:t>https://www.youtube.com/watch?v=NUacG2tTkaw</a:t>
            </a:r>
            <a:endParaRPr b="0" i="0" sz="2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000"/>
              <a:buFont typeface="Arial"/>
              <a:buNone/>
            </a:pPr>
            <a:r>
              <a:t/>
            </a:r>
            <a:endParaRPr b="0" i="0" sz="2000" u="none" cap="none" strike="noStrike">
              <a:solidFill>
                <a:srgbClr val="50535B"/>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34" title="9.png"/>
          <p:cNvPicPr preferRelativeResize="0"/>
          <p:nvPr/>
        </p:nvPicPr>
        <p:blipFill rotWithShape="1">
          <a:blip r:embed="rId3">
            <a:alphaModFix/>
          </a:blip>
          <a:srcRect b="0" l="0" r="0" t="0"/>
          <a:stretch/>
        </p:blipFill>
        <p:spPr>
          <a:xfrm>
            <a:off x="0" y="0"/>
            <a:ext cx="18288000" cy="10287005"/>
          </a:xfrm>
          <a:prstGeom prst="rect">
            <a:avLst/>
          </a:prstGeom>
          <a:noFill/>
          <a:ln>
            <a:noFill/>
          </a:ln>
        </p:spPr>
      </p:pic>
      <p:sp>
        <p:nvSpPr>
          <p:cNvPr id="493" name="Google Shape;493;p34"/>
          <p:cNvSpPr/>
          <p:nvPr/>
        </p:nvSpPr>
        <p:spPr>
          <a:xfrm>
            <a:off x="4991600" y="7467650"/>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94" name="Google Shape;494;p34"/>
          <p:cNvSpPr/>
          <p:nvPr/>
        </p:nvSpPr>
        <p:spPr>
          <a:xfrm>
            <a:off x="10586850" y="7467650"/>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95" name="Google Shape;495;p34"/>
          <p:cNvSpPr/>
          <p:nvPr/>
        </p:nvSpPr>
        <p:spPr>
          <a:xfrm>
            <a:off x="16122775" y="7440575"/>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496" name="Google Shape;496;p34" title="image (11).png"/>
          <p:cNvPicPr preferRelativeResize="0"/>
          <p:nvPr/>
        </p:nvPicPr>
        <p:blipFill rotWithShape="1">
          <a:blip r:embed="rId4">
            <a:alphaModFix/>
          </a:blip>
          <a:srcRect b="25980" l="45327" r="32295" t="53890"/>
          <a:stretch/>
        </p:blipFill>
        <p:spPr>
          <a:xfrm>
            <a:off x="13518250" y="4144775"/>
            <a:ext cx="934374" cy="1260776"/>
          </a:xfrm>
          <a:prstGeom prst="rect">
            <a:avLst/>
          </a:prstGeom>
          <a:noFill/>
          <a:ln>
            <a:noFill/>
          </a:ln>
        </p:spPr>
      </p:pic>
      <p:sp>
        <p:nvSpPr>
          <p:cNvPr id="497" name="Google Shape;497;p34"/>
          <p:cNvSpPr txBox="1"/>
          <p:nvPr/>
        </p:nvSpPr>
        <p:spPr>
          <a:xfrm>
            <a:off x="76200" y="237650"/>
            <a:ext cx="18288000" cy="12189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92CFF0"/>
                </a:solidFill>
                <a:latin typeface="Open Sans"/>
                <a:ea typeface="Open Sans"/>
                <a:cs typeface="Open Sans"/>
                <a:sym typeface="Open Sans"/>
              </a:rPr>
              <a:t>Itinerario VIDEO</a:t>
            </a:r>
            <a:endParaRPr b="1" i="0" sz="2800" u="none" cap="none" strike="noStrike">
              <a:solidFill>
                <a:srgbClr val="92CFF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¿Es adecuada cada una de estas conductas?</a:t>
            </a:r>
            <a:endParaRPr b="1" i="0" sz="2800" u="none" cap="none" strike="noStrike">
              <a:solidFill>
                <a:srgbClr val="F49E5C"/>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35" title="9.png"/>
          <p:cNvPicPr preferRelativeResize="0"/>
          <p:nvPr/>
        </p:nvPicPr>
        <p:blipFill rotWithShape="1">
          <a:blip r:embed="rId3">
            <a:alphaModFix/>
          </a:blip>
          <a:srcRect b="0" l="0" r="0" t="0"/>
          <a:stretch/>
        </p:blipFill>
        <p:spPr>
          <a:xfrm>
            <a:off x="0" y="0"/>
            <a:ext cx="18288000" cy="10287005"/>
          </a:xfrm>
          <a:prstGeom prst="rect">
            <a:avLst/>
          </a:prstGeom>
          <a:noFill/>
          <a:ln>
            <a:noFill/>
          </a:ln>
        </p:spPr>
      </p:pic>
      <p:pic>
        <p:nvPicPr>
          <p:cNvPr id="503" name="Google Shape;503;p35" title="image (11).png"/>
          <p:cNvPicPr preferRelativeResize="0"/>
          <p:nvPr/>
        </p:nvPicPr>
        <p:blipFill rotWithShape="1">
          <a:blip r:embed="rId4">
            <a:alphaModFix/>
          </a:blip>
          <a:srcRect b="25980" l="45327" r="32295" t="53890"/>
          <a:stretch/>
        </p:blipFill>
        <p:spPr>
          <a:xfrm>
            <a:off x="13518250" y="4144775"/>
            <a:ext cx="934374" cy="1260776"/>
          </a:xfrm>
          <a:prstGeom prst="rect">
            <a:avLst/>
          </a:prstGeom>
          <a:noFill/>
          <a:ln>
            <a:noFill/>
          </a:ln>
        </p:spPr>
      </p:pic>
      <p:sp>
        <p:nvSpPr>
          <p:cNvPr id="504" name="Google Shape;504;p35"/>
          <p:cNvSpPr txBox="1"/>
          <p:nvPr/>
        </p:nvSpPr>
        <p:spPr>
          <a:xfrm>
            <a:off x="76200" y="237650"/>
            <a:ext cx="18288000" cy="12189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92CFF0"/>
                </a:solidFill>
                <a:latin typeface="Open Sans"/>
                <a:ea typeface="Open Sans"/>
                <a:cs typeface="Open Sans"/>
                <a:sym typeface="Open Sans"/>
              </a:rPr>
              <a:t>Itinerario VIDEO</a:t>
            </a:r>
            <a:endParaRPr b="1" i="0" sz="2800" u="none" cap="none" strike="noStrike">
              <a:solidFill>
                <a:srgbClr val="92CFF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¿Es adecuada cada una de estas conductas?</a:t>
            </a:r>
            <a:endParaRPr b="1" i="0" sz="2800" u="none" cap="none" strike="noStrike">
              <a:solidFill>
                <a:srgbClr val="F49E5C"/>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36" title="10.png"/>
          <p:cNvPicPr preferRelativeResize="0"/>
          <p:nvPr/>
        </p:nvPicPr>
        <p:blipFill rotWithShape="1">
          <a:blip r:embed="rId3">
            <a:alphaModFix/>
          </a:blip>
          <a:srcRect b="0" l="0" r="0" t="0"/>
          <a:stretch/>
        </p:blipFill>
        <p:spPr>
          <a:xfrm>
            <a:off x="0" y="0"/>
            <a:ext cx="18288000" cy="10287005"/>
          </a:xfrm>
          <a:prstGeom prst="rect">
            <a:avLst/>
          </a:prstGeom>
          <a:noFill/>
          <a:ln>
            <a:noFill/>
          </a:ln>
        </p:spPr>
      </p:pic>
      <p:sp>
        <p:nvSpPr>
          <p:cNvPr id="510" name="Google Shape;510;p36"/>
          <p:cNvSpPr/>
          <p:nvPr/>
        </p:nvSpPr>
        <p:spPr>
          <a:xfrm>
            <a:off x="4991600" y="7467650"/>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1" name="Google Shape;511;p36"/>
          <p:cNvSpPr/>
          <p:nvPr/>
        </p:nvSpPr>
        <p:spPr>
          <a:xfrm>
            <a:off x="10586850" y="7467650"/>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2" name="Google Shape;512;p36"/>
          <p:cNvSpPr/>
          <p:nvPr/>
        </p:nvSpPr>
        <p:spPr>
          <a:xfrm>
            <a:off x="16122775" y="7440575"/>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3" name="Google Shape;513;p36"/>
          <p:cNvSpPr txBox="1"/>
          <p:nvPr/>
        </p:nvSpPr>
        <p:spPr>
          <a:xfrm>
            <a:off x="76200" y="237650"/>
            <a:ext cx="18288000" cy="12189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92CFF0"/>
                </a:solidFill>
                <a:latin typeface="Open Sans"/>
                <a:ea typeface="Open Sans"/>
                <a:cs typeface="Open Sans"/>
                <a:sym typeface="Open Sans"/>
              </a:rPr>
              <a:t>Itinerario VIDEO</a:t>
            </a:r>
            <a:endParaRPr b="1" i="0" sz="2800" u="none" cap="none" strike="noStrike">
              <a:solidFill>
                <a:srgbClr val="92CFF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¿Es adecuada cada una de estas conductas?</a:t>
            </a:r>
            <a:endParaRPr b="1" i="0" sz="2800" u="none" cap="none" strike="noStrike">
              <a:solidFill>
                <a:srgbClr val="F49E5C"/>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37" title="10.png"/>
          <p:cNvPicPr preferRelativeResize="0"/>
          <p:nvPr/>
        </p:nvPicPr>
        <p:blipFill rotWithShape="1">
          <a:blip r:embed="rId3">
            <a:alphaModFix/>
          </a:blip>
          <a:srcRect b="0" l="0" r="0" t="0"/>
          <a:stretch/>
        </p:blipFill>
        <p:spPr>
          <a:xfrm>
            <a:off x="0" y="0"/>
            <a:ext cx="18288000" cy="10287005"/>
          </a:xfrm>
          <a:prstGeom prst="rect">
            <a:avLst/>
          </a:prstGeom>
          <a:noFill/>
          <a:ln>
            <a:noFill/>
          </a:ln>
        </p:spPr>
      </p:pic>
      <p:sp>
        <p:nvSpPr>
          <p:cNvPr id="519" name="Google Shape;519;p37"/>
          <p:cNvSpPr txBox="1"/>
          <p:nvPr/>
        </p:nvSpPr>
        <p:spPr>
          <a:xfrm>
            <a:off x="76200" y="237650"/>
            <a:ext cx="18288000" cy="12189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92CFF0"/>
                </a:solidFill>
                <a:latin typeface="Open Sans"/>
                <a:ea typeface="Open Sans"/>
                <a:cs typeface="Open Sans"/>
                <a:sym typeface="Open Sans"/>
              </a:rPr>
              <a:t>Itinerario VIDEO</a:t>
            </a:r>
            <a:endParaRPr b="1" i="0" sz="2800" u="none" cap="none" strike="noStrike">
              <a:solidFill>
                <a:srgbClr val="92CFF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¿Es adecuada cada una de estas conductas?</a:t>
            </a:r>
            <a:endParaRPr b="1" i="0" sz="2800" u="none" cap="none" strike="noStrike">
              <a:solidFill>
                <a:srgbClr val="F49E5C"/>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38" title="11.png"/>
          <p:cNvPicPr preferRelativeResize="0"/>
          <p:nvPr/>
        </p:nvPicPr>
        <p:blipFill rotWithShape="1">
          <a:blip r:embed="rId3">
            <a:alphaModFix/>
          </a:blip>
          <a:srcRect b="0" l="0" r="0" t="0"/>
          <a:stretch/>
        </p:blipFill>
        <p:spPr>
          <a:xfrm>
            <a:off x="0" y="0"/>
            <a:ext cx="18288000" cy="10287005"/>
          </a:xfrm>
          <a:prstGeom prst="rect">
            <a:avLst/>
          </a:prstGeom>
          <a:noFill/>
          <a:ln>
            <a:noFill/>
          </a:ln>
        </p:spPr>
      </p:pic>
      <p:sp>
        <p:nvSpPr>
          <p:cNvPr id="525" name="Google Shape;525;p38"/>
          <p:cNvSpPr/>
          <p:nvPr/>
        </p:nvSpPr>
        <p:spPr>
          <a:xfrm>
            <a:off x="4991600" y="7467650"/>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26" name="Google Shape;526;p38"/>
          <p:cNvSpPr/>
          <p:nvPr/>
        </p:nvSpPr>
        <p:spPr>
          <a:xfrm>
            <a:off x="10586850" y="7467650"/>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27" name="Google Shape;527;p38"/>
          <p:cNvSpPr/>
          <p:nvPr/>
        </p:nvSpPr>
        <p:spPr>
          <a:xfrm>
            <a:off x="16122775" y="7440575"/>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528" name="Google Shape;528;p38"/>
          <p:cNvPicPr preferRelativeResize="0"/>
          <p:nvPr/>
        </p:nvPicPr>
        <p:blipFill rotWithShape="1">
          <a:blip r:embed="rId4">
            <a:alphaModFix/>
          </a:blip>
          <a:srcRect b="0" l="0" r="0" t="0"/>
          <a:stretch/>
        </p:blipFill>
        <p:spPr>
          <a:xfrm>
            <a:off x="7344450" y="5952575"/>
            <a:ext cx="3599092" cy="1515075"/>
          </a:xfrm>
          <a:prstGeom prst="rect">
            <a:avLst/>
          </a:prstGeom>
          <a:noFill/>
          <a:ln>
            <a:noFill/>
          </a:ln>
        </p:spPr>
      </p:pic>
      <p:sp>
        <p:nvSpPr>
          <p:cNvPr id="529" name="Google Shape;529;p38"/>
          <p:cNvSpPr txBox="1"/>
          <p:nvPr/>
        </p:nvSpPr>
        <p:spPr>
          <a:xfrm>
            <a:off x="76200" y="237650"/>
            <a:ext cx="18288000" cy="12189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92CFF0"/>
                </a:solidFill>
                <a:latin typeface="Open Sans"/>
                <a:ea typeface="Open Sans"/>
                <a:cs typeface="Open Sans"/>
                <a:sym typeface="Open Sans"/>
              </a:rPr>
              <a:t>Itinerario VIDEO</a:t>
            </a:r>
            <a:endParaRPr b="1" i="0" sz="2800" u="none" cap="none" strike="noStrike">
              <a:solidFill>
                <a:srgbClr val="92CFF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¿Es adecuada cada una de estas conductas?</a:t>
            </a:r>
            <a:endParaRPr b="1" i="0" sz="2800" u="none" cap="none" strike="noStrike">
              <a:solidFill>
                <a:srgbClr val="F49E5C"/>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39" title="11.png"/>
          <p:cNvPicPr preferRelativeResize="0"/>
          <p:nvPr/>
        </p:nvPicPr>
        <p:blipFill rotWithShape="1">
          <a:blip r:embed="rId3">
            <a:alphaModFix/>
          </a:blip>
          <a:srcRect b="0" l="0" r="0" t="0"/>
          <a:stretch/>
        </p:blipFill>
        <p:spPr>
          <a:xfrm>
            <a:off x="0" y="0"/>
            <a:ext cx="18288000" cy="10287005"/>
          </a:xfrm>
          <a:prstGeom prst="rect">
            <a:avLst/>
          </a:prstGeom>
          <a:noFill/>
          <a:ln>
            <a:noFill/>
          </a:ln>
        </p:spPr>
      </p:pic>
      <p:pic>
        <p:nvPicPr>
          <p:cNvPr id="535" name="Google Shape;535;p39"/>
          <p:cNvPicPr preferRelativeResize="0"/>
          <p:nvPr/>
        </p:nvPicPr>
        <p:blipFill rotWithShape="1">
          <a:blip r:embed="rId4">
            <a:alphaModFix/>
          </a:blip>
          <a:srcRect b="0" l="0" r="0" t="0"/>
          <a:stretch/>
        </p:blipFill>
        <p:spPr>
          <a:xfrm>
            <a:off x="7344450" y="5952575"/>
            <a:ext cx="3599092" cy="1515075"/>
          </a:xfrm>
          <a:prstGeom prst="rect">
            <a:avLst/>
          </a:prstGeom>
          <a:noFill/>
          <a:ln>
            <a:noFill/>
          </a:ln>
        </p:spPr>
      </p:pic>
      <p:sp>
        <p:nvSpPr>
          <p:cNvPr id="536" name="Google Shape;536;p39"/>
          <p:cNvSpPr txBox="1"/>
          <p:nvPr/>
        </p:nvSpPr>
        <p:spPr>
          <a:xfrm>
            <a:off x="76200" y="237650"/>
            <a:ext cx="18288000" cy="12189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92CFF0"/>
                </a:solidFill>
                <a:latin typeface="Open Sans"/>
                <a:ea typeface="Open Sans"/>
                <a:cs typeface="Open Sans"/>
                <a:sym typeface="Open Sans"/>
              </a:rPr>
              <a:t>Itinerario VIDEO</a:t>
            </a:r>
            <a:endParaRPr b="1" i="0" sz="2800" u="none" cap="none" strike="noStrike">
              <a:solidFill>
                <a:srgbClr val="92CFF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¿Es adecuada cada una de estas conductas?</a:t>
            </a:r>
            <a:endParaRPr b="1" i="0" sz="2800" u="none" cap="none" strike="noStrike">
              <a:solidFill>
                <a:srgbClr val="F49E5C"/>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40" title="12.png"/>
          <p:cNvPicPr preferRelativeResize="0"/>
          <p:nvPr/>
        </p:nvPicPr>
        <p:blipFill rotWithShape="1">
          <a:blip r:embed="rId3">
            <a:alphaModFix/>
          </a:blip>
          <a:srcRect b="0" l="0" r="0" t="0"/>
          <a:stretch/>
        </p:blipFill>
        <p:spPr>
          <a:xfrm>
            <a:off x="0" y="0"/>
            <a:ext cx="18287990" cy="10287000"/>
          </a:xfrm>
          <a:prstGeom prst="rect">
            <a:avLst/>
          </a:prstGeom>
          <a:noFill/>
          <a:ln>
            <a:noFill/>
          </a:ln>
        </p:spPr>
      </p:pic>
      <p:sp>
        <p:nvSpPr>
          <p:cNvPr id="542" name="Google Shape;542;p40"/>
          <p:cNvSpPr/>
          <p:nvPr/>
        </p:nvSpPr>
        <p:spPr>
          <a:xfrm>
            <a:off x="4991600" y="7467650"/>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43" name="Google Shape;543;p40"/>
          <p:cNvSpPr/>
          <p:nvPr/>
        </p:nvSpPr>
        <p:spPr>
          <a:xfrm>
            <a:off x="10586850" y="7467650"/>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44" name="Google Shape;544;p40"/>
          <p:cNvSpPr/>
          <p:nvPr/>
        </p:nvSpPr>
        <p:spPr>
          <a:xfrm>
            <a:off x="16122775" y="7440575"/>
            <a:ext cx="637500" cy="69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45" name="Google Shape;545;p40"/>
          <p:cNvSpPr txBox="1"/>
          <p:nvPr/>
        </p:nvSpPr>
        <p:spPr>
          <a:xfrm>
            <a:off x="76200" y="237650"/>
            <a:ext cx="18288000" cy="12189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92CFF0"/>
                </a:solidFill>
                <a:latin typeface="Open Sans"/>
                <a:ea typeface="Open Sans"/>
                <a:cs typeface="Open Sans"/>
                <a:sym typeface="Open Sans"/>
              </a:rPr>
              <a:t>Itinerario VIDEO</a:t>
            </a:r>
            <a:endParaRPr b="1" i="0" sz="2800" u="none" cap="none" strike="noStrike">
              <a:solidFill>
                <a:srgbClr val="92CFF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¿Es adecuada cada una de estas conductas?</a:t>
            </a:r>
            <a:endParaRPr b="1" i="0" sz="2800" u="none" cap="none" strike="noStrike">
              <a:solidFill>
                <a:srgbClr val="F49E5C"/>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41" title="12.png"/>
          <p:cNvPicPr preferRelativeResize="0"/>
          <p:nvPr/>
        </p:nvPicPr>
        <p:blipFill rotWithShape="1">
          <a:blip r:embed="rId3">
            <a:alphaModFix/>
          </a:blip>
          <a:srcRect b="0" l="0" r="0" t="0"/>
          <a:stretch/>
        </p:blipFill>
        <p:spPr>
          <a:xfrm>
            <a:off x="0" y="0"/>
            <a:ext cx="18287990" cy="10287000"/>
          </a:xfrm>
          <a:prstGeom prst="rect">
            <a:avLst/>
          </a:prstGeom>
          <a:noFill/>
          <a:ln>
            <a:noFill/>
          </a:ln>
        </p:spPr>
      </p:pic>
      <p:sp>
        <p:nvSpPr>
          <p:cNvPr id="551" name="Google Shape;551;p41"/>
          <p:cNvSpPr txBox="1"/>
          <p:nvPr/>
        </p:nvSpPr>
        <p:spPr>
          <a:xfrm>
            <a:off x="76200" y="237650"/>
            <a:ext cx="18288000" cy="12189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92CFF0"/>
                </a:solidFill>
                <a:latin typeface="Open Sans"/>
                <a:ea typeface="Open Sans"/>
                <a:cs typeface="Open Sans"/>
                <a:sym typeface="Open Sans"/>
              </a:rPr>
              <a:t>Itinerario VIDEO</a:t>
            </a:r>
            <a:endParaRPr b="1" i="0" sz="2800" u="none" cap="none" strike="noStrike">
              <a:solidFill>
                <a:srgbClr val="92CFF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¿Es adecuada cada una de estas conductas?</a:t>
            </a:r>
            <a:endParaRPr b="1" i="0" sz="2800" u="none" cap="none" strike="noStrike">
              <a:solidFill>
                <a:srgbClr val="F49E5C"/>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115" name="Shape 115"/>
        <p:cNvGrpSpPr/>
        <p:nvPr/>
      </p:nvGrpSpPr>
      <p:grpSpPr>
        <a:xfrm>
          <a:off x="0" y="0"/>
          <a:ext cx="0" cy="0"/>
          <a:chOff x="0" y="0"/>
          <a:chExt cx="0" cy="0"/>
        </a:xfrm>
      </p:grpSpPr>
      <p:grpSp>
        <p:nvGrpSpPr>
          <p:cNvPr id="116" name="Google Shape;116;p15"/>
          <p:cNvGrpSpPr/>
          <p:nvPr/>
        </p:nvGrpSpPr>
        <p:grpSpPr>
          <a:xfrm>
            <a:off x="0" y="7011529"/>
            <a:ext cx="18288118" cy="3275965"/>
            <a:chOff x="0" y="-38100"/>
            <a:chExt cx="4816592" cy="862800"/>
          </a:xfrm>
        </p:grpSpPr>
        <p:sp>
          <p:nvSpPr>
            <p:cNvPr id="117" name="Google Shape;117;p15"/>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118" name="Google Shape;118;p15"/>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15"/>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120" name="Google Shape;120;p15"/>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121" name="Google Shape;121;p15"/>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2</a:t>
            </a:r>
            <a:endParaRPr b="0" i="0" sz="4000" u="none" cap="none" strike="noStrike">
              <a:solidFill>
                <a:srgbClr val="000000"/>
              </a:solidFill>
              <a:latin typeface="Arial"/>
              <a:ea typeface="Arial"/>
              <a:cs typeface="Arial"/>
              <a:sym typeface="Arial"/>
            </a:endParaRPr>
          </a:p>
        </p:txBody>
      </p:sp>
      <p:sp>
        <p:nvSpPr>
          <p:cNvPr id="122" name="Google Shape;122;p15"/>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196" l="0" r="-101808" t="0"/>
            </a:stretch>
          </a:blipFill>
          <a:ln>
            <a:noFill/>
          </a:ln>
        </p:spPr>
      </p:sp>
      <p:sp>
        <p:nvSpPr>
          <p:cNvPr id="123" name="Google Shape;123;p15"/>
          <p:cNvSpPr txBox="1"/>
          <p:nvPr/>
        </p:nvSpPr>
        <p:spPr>
          <a:xfrm>
            <a:off x="1066800" y="2512088"/>
            <a:ext cx="9987300" cy="3201300"/>
          </a:xfrm>
          <a:prstGeom prst="rect">
            <a:avLst/>
          </a:prstGeom>
          <a:noFill/>
          <a:ln>
            <a:noFill/>
          </a:ln>
        </p:spPr>
        <p:txBody>
          <a:bodyPr anchorCtr="0" anchor="ctr" bIns="0" lIns="0" spcFirstLastPara="1" rIns="0" wrap="square" tIns="0">
            <a:noAutofit/>
          </a:bodyPr>
          <a:lstStyle/>
          <a:p>
            <a:pPr indent="-457200" lvl="0" marL="457200" marR="0" rtl="0" algn="l">
              <a:lnSpc>
                <a:spcPct val="100000"/>
              </a:lnSpc>
              <a:spcBef>
                <a:spcPts val="1000"/>
              </a:spcBef>
              <a:spcAft>
                <a:spcPts val="0"/>
              </a:spcAft>
              <a:buClr>
                <a:srgbClr val="F49E5C"/>
              </a:buClr>
              <a:buSzPts val="4699"/>
              <a:buFont typeface="Open Sans"/>
              <a:buAutoNum type="arabicPeriod"/>
            </a:pPr>
            <a:r>
              <a:rPr b="1" i="0" lang="en-US" sz="4699" u="none" cap="none" strike="noStrike">
                <a:solidFill>
                  <a:srgbClr val="F49E5C"/>
                </a:solidFill>
                <a:latin typeface="Open Sans"/>
                <a:ea typeface="Open Sans"/>
                <a:cs typeface="Open Sans"/>
                <a:sym typeface="Open Sans"/>
              </a:rPr>
              <a:t>Contenido de interés para el docente o centro educativo</a:t>
            </a:r>
            <a:endParaRPr b="1" i="0" sz="4699" u="none" cap="none" strike="noStrike">
              <a:solidFill>
                <a:srgbClr val="F49E5C"/>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4572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Objetivos didácticos</a:t>
            </a:r>
            <a:endParaRPr b="1" i="0" sz="3000" u="none" cap="none" strike="noStrike">
              <a:solidFill>
                <a:srgbClr val="50535B"/>
              </a:solidFill>
              <a:latin typeface="Open Sans"/>
              <a:ea typeface="Open Sans"/>
              <a:cs typeface="Open Sans"/>
              <a:sym typeface="Open Sans"/>
            </a:endParaRPr>
          </a:p>
          <a:p>
            <a:pPr indent="-419100" lvl="0" marL="4572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Tablas de vinculación curricular</a:t>
            </a:r>
            <a:endParaRPr b="1" i="0" sz="3000" u="none" cap="none" strike="noStrike">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42" title="Guía Didáctica del Fromador de la Campaña Escolar de Fotoprotección.jpg"/>
          <p:cNvPicPr preferRelativeResize="0"/>
          <p:nvPr/>
        </p:nvPicPr>
        <p:blipFill rotWithShape="1">
          <a:blip r:embed="rId3">
            <a:alphaModFix/>
          </a:blip>
          <a:srcRect b="0" l="0" r="0" t="0"/>
          <a:stretch/>
        </p:blipFill>
        <p:spPr>
          <a:xfrm>
            <a:off x="0" y="0"/>
            <a:ext cx="18288000" cy="10287005"/>
          </a:xfrm>
          <a:prstGeom prst="rect">
            <a:avLst/>
          </a:prstGeom>
          <a:noFill/>
          <a:ln>
            <a:noFill/>
          </a:ln>
        </p:spPr>
      </p:pic>
      <p:sp>
        <p:nvSpPr>
          <p:cNvPr id="557" name="Google Shape;557;p42"/>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VIDEO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2. EL ROSCO DE LA FOTOPROTECCIÓN</a:t>
            </a:r>
            <a:endParaRPr b="1" i="0" sz="2800" u="none" cap="none" strike="noStrike">
              <a:solidFill>
                <a:srgbClr val="F49E5C"/>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FF1"/>
        </a:solidFill>
      </p:bgPr>
    </p:bg>
    <p:spTree>
      <p:nvGrpSpPr>
        <p:cNvPr id="561" name="Shape 561"/>
        <p:cNvGrpSpPr/>
        <p:nvPr/>
      </p:nvGrpSpPr>
      <p:grpSpPr>
        <a:xfrm>
          <a:off x="0" y="0"/>
          <a:ext cx="0" cy="0"/>
          <a:chOff x="0" y="0"/>
          <a:chExt cx="0" cy="0"/>
        </a:xfrm>
      </p:grpSpPr>
      <p:pic>
        <p:nvPicPr>
          <p:cNvPr id="562" name="Google Shape;562;p43" title="Guía Didáctica del Fromador de la Campaña Escolar de Fotoprotección.jpg"/>
          <p:cNvPicPr preferRelativeResize="0"/>
          <p:nvPr/>
        </p:nvPicPr>
        <p:blipFill rotWithShape="1">
          <a:blip r:embed="rId3">
            <a:alphaModFix/>
          </a:blip>
          <a:srcRect b="0" l="21803" r="25971" t="0"/>
          <a:stretch/>
        </p:blipFill>
        <p:spPr>
          <a:xfrm>
            <a:off x="423350" y="804175"/>
            <a:ext cx="8352677" cy="8996176"/>
          </a:xfrm>
          <a:prstGeom prst="rect">
            <a:avLst/>
          </a:prstGeom>
          <a:noFill/>
          <a:ln>
            <a:noFill/>
          </a:ln>
        </p:spPr>
      </p:pic>
      <p:sp>
        <p:nvSpPr>
          <p:cNvPr id="563" name="Google Shape;563;p43"/>
          <p:cNvSpPr txBox="1"/>
          <p:nvPr/>
        </p:nvSpPr>
        <p:spPr>
          <a:xfrm>
            <a:off x="8959025" y="1217075"/>
            <a:ext cx="9004500" cy="7881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A</a:t>
            </a:r>
            <a:r>
              <a:rPr b="0" i="0" lang="en-US" sz="1500" u="none" cap="none" strike="noStrike">
                <a:solidFill>
                  <a:srgbClr val="50535B"/>
                </a:solidFill>
                <a:latin typeface="Open Sans"/>
                <a:ea typeface="Open Sans"/>
                <a:cs typeface="Open Sans"/>
                <a:sym typeface="Open Sans"/>
              </a:rPr>
              <a:t> – Empieza con A. Un líquido imprescindible que debemos llevar con nosotros siempre que nos expongamos al sol. </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B</a:t>
            </a:r>
            <a:r>
              <a:rPr b="0" i="0" lang="en-US" sz="1500" u="none" cap="none" strike="noStrike">
                <a:solidFill>
                  <a:srgbClr val="50535B"/>
                </a:solidFill>
                <a:latin typeface="Open Sans"/>
                <a:ea typeface="Open Sans"/>
                <a:cs typeface="Open Sans"/>
                <a:sym typeface="Open Sans"/>
              </a:rPr>
              <a:t> – Contiene la B. Rayos que pueden causar efectos dañinos en la piel, como quemaduras.</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C</a:t>
            </a:r>
            <a:r>
              <a:rPr b="0" i="0" lang="en-US" sz="1500" u="none" cap="none" strike="noStrike">
                <a:solidFill>
                  <a:srgbClr val="50535B"/>
                </a:solidFill>
                <a:latin typeface="Open Sans"/>
                <a:ea typeface="Open Sans"/>
                <a:cs typeface="Open Sans"/>
                <a:sym typeface="Open Sans"/>
              </a:rPr>
              <a:t> – Empieza con C. Parte del cuerpo que debemos proteger siempre. </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D</a:t>
            </a:r>
            <a:r>
              <a:rPr b="0" i="0" lang="en-US" sz="1500" u="none" cap="none" strike="noStrike">
                <a:solidFill>
                  <a:srgbClr val="50535B"/>
                </a:solidFill>
                <a:latin typeface="Open Sans"/>
                <a:ea typeface="Open Sans"/>
                <a:cs typeface="Open Sans"/>
                <a:sym typeface="Open Sans"/>
              </a:rPr>
              <a:t> – Empieza con D. Es una de las capas de la piel. </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E</a:t>
            </a:r>
            <a:r>
              <a:rPr b="0" i="0" lang="en-US" sz="1500" u="none" cap="none" strike="noStrike">
                <a:solidFill>
                  <a:srgbClr val="50535B"/>
                </a:solidFill>
                <a:latin typeface="Open Sans"/>
                <a:ea typeface="Open Sans"/>
                <a:cs typeface="Open Sans"/>
                <a:sym typeface="Open Sans"/>
              </a:rPr>
              <a:t> – Empieza con E. Otra capa de la piel, la más externa. </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F</a:t>
            </a:r>
            <a:r>
              <a:rPr b="0" i="0" lang="en-US" sz="1500" u="none" cap="none" strike="noStrike">
                <a:solidFill>
                  <a:srgbClr val="50535B"/>
                </a:solidFill>
                <a:latin typeface="Open Sans"/>
                <a:ea typeface="Open Sans"/>
                <a:cs typeface="Open Sans"/>
                <a:sym typeface="Open Sans"/>
              </a:rPr>
              <a:t> – Empieza con F. Es nuestro gran aliado contra el sol, nos lo ponemos antes de salir de casa.</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G</a:t>
            </a:r>
            <a:r>
              <a:rPr b="0" i="0" lang="en-US" sz="1500" u="none" cap="none" strike="noStrike">
                <a:solidFill>
                  <a:srgbClr val="50535B"/>
                </a:solidFill>
                <a:latin typeface="Open Sans"/>
                <a:ea typeface="Open Sans"/>
                <a:cs typeface="Open Sans"/>
                <a:sym typeface="Open Sans"/>
              </a:rPr>
              <a:t> – Empieza con G. Nos protege los ojos del sol. </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J</a:t>
            </a:r>
            <a:r>
              <a:rPr b="0" i="0" lang="en-US" sz="1500" u="none" cap="none" strike="noStrike">
                <a:solidFill>
                  <a:srgbClr val="50535B"/>
                </a:solidFill>
                <a:latin typeface="Open Sans"/>
                <a:ea typeface="Open Sans"/>
                <a:cs typeface="Open Sans"/>
                <a:sym typeface="Open Sans"/>
              </a:rPr>
              <a:t> – Empieza con J. Es lo que hacemos al aire libre y necesitamos fotoprotector para estar seguros.</a:t>
            </a:r>
            <a:endParaRPr b="0"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M </a:t>
            </a:r>
            <a:r>
              <a:rPr b="0" i="0" lang="en-US" sz="1500" u="none" cap="none" strike="noStrike">
                <a:solidFill>
                  <a:srgbClr val="50535B"/>
                </a:solidFill>
                <a:latin typeface="Open Sans"/>
                <a:ea typeface="Open Sans"/>
                <a:cs typeface="Open Sans"/>
                <a:sym typeface="Open Sans"/>
              </a:rPr>
              <a:t>– Empieza con M. La piel tiene ______ porque recuerda todas las veces que la exponemos al sol. </a:t>
            </a:r>
            <a:endParaRPr b="0"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N </a:t>
            </a:r>
            <a:r>
              <a:rPr b="0" i="0" lang="en-US" sz="1500" u="none" cap="none" strike="noStrike">
                <a:solidFill>
                  <a:srgbClr val="50535B"/>
                </a:solidFill>
                <a:latin typeface="Open Sans"/>
                <a:ea typeface="Open Sans"/>
                <a:cs typeface="Open Sans"/>
                <a:sym typeface="Open Sans"/>
              </a:rPr>
              <a:t>– Empieza con N. Zona de la cara que se quema con facilidad. </a:t>
            </a:r>
            <a:endParaRPr b="0"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a:t>
            </a:r>
            <a:r>
              <a:rPr b="0" i="0" lang="en-US" sz="1500" u="none" cap="none" strike="noStrike">
                <a:solidFill>
                  <a:srgbClr val="50535B"/>
                </a:solidFill>
                <a:latin typeface="Open Sans"/>
                <a:ea typeface="Open Sans"/>
                <a:cs typeface="Open Sans"/>
                <a:sym typeface="Open Sans"/>
              </a:rPr>
              <a:t> – Empieza con O. Parte del cuerpo que no debes olvidar proteger con fotoprotector.</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a:t>
            </a:r>
            <a:r>
              <a:rPr b="0" i="0" lang="en-US" sz="1500" u="none" cap="none" strike="noStrike">
                <a:solidFill>
                  <a:srgbClr val="50535B"/>
                </a:solidFill>
                <a:latin typeface="Open Sans"/>
                <a:ea typeface="Open Sans"/>
                <a:cs typeface="Open Sans"/>
                <a:sym typeface="Open Sans"/>
              </a:rPr>
              <a:t> – Empieza con P. Cuando nos exponemos al sol nos tenemos que ______ .</a:t>
            </a:r>
            <a:endParaRPr b="0"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Q</a:t>
            </a:r>
            <a:r>
              <a:rPr b="0" i="0" lang="en-US" sz="1500" u="none" cap="none" strike="noStrike">
                <a:solidFill>
                  <a:srgbClr val="50535B"/>
                </a:solidFill>
                <a:latin typeface="Open Sans"/>
                <a:ea typeface="Open Sans"/>
                <a:cs typeface="Open Sans"/>
                <a:sym typeface="Open Sans"/>
              </a:rPr>
              <a:t> – Empieza con Q. Si tienes piel oscura también debes protegerte porque todas las pieles pueden sufrir _______. </a:t>
            </a:r>
            <a:endParaRPr b="0"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R </a:t>
            </a:r>
            <a:r>
              <a:rPr b="0" i="0" lang="en-US" sz="1500" u="none" cap="none" strike="noStrike">
                <a:solidFill>
                  <a:srgbClr val="50535B"/>
                </a:solidFill>
                <a:latin typeface="Open Sans"/>
                <a:ea typeface="Open Sans"/>
                <a:cs typeface="Open Sans"/>
                <a:sym typeface="Open Sans"/>
              </a:rPr>
              <a:t>– Empieza con R. Es lo que tenemos que hacer con el fotoprotector cada 2 horas o después de bañarnos, sudar o secarnos con la toalla.</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S</a:t>
            </a:r>
            <a:r>
              <a:rPr b="0" i="0" lang="en-US" sz="1500" u="none" cap="none" strike="noStrike">
                <a:solidFill>
                  <a:srgbClr val="50535B"/>
                </a:solidFill>
                <a:latin typeface="Open Sans"/>
                <a:ea typeface="Open Sans"/>
                <a:cs typeface="Open Sans"/>
                <a:sym typeface="Open Sans"/>
              </a:rPr>
              <a:t> – Empieza con S. Es nuestra estrella y fuente principal de energía. </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T </a:t>
            </a:r>
            <a:r>
              <a:rPr b="0" i="0" lang="en-US" sz="1500" u="none" cap="none" strike="noStrike">
                <a:solidFill>
                  <a:srgbClr val="50535B"/>
                </a:solidFill>
                <a:latin typeface="Open Sans"/>
                <a:ea typeface="Open Sans"/>
                <a:cs typeface="Open Sans"/>
                <a:sym typeface="Open Sans"/>
              </a:rPr>
              <a:t>– Empieza con T. Después de bañarte o secarte con la ________, debes reaplicar fotoprotector.</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U</a:t>
            </a:r>
            <a:r>
              <a:rPr b="0" i="0" lang="en-US" sz="1500" u="none" cap="none" strike="noStrike">
                <a:solidFill>
                  <a:srgbClr val="50535B"/>
                </a:solidFill>
                <a:latin typeface="Open Sans"/>
                <a:ea typeface="Open Sans"/>
                <a:cs typeface="Open Sans"/>
                <a:sym typeface="Open Sans"/>
              </a:rPr>
              <a:t> – Empieza con U. Tipo de rayos solares peligrosos.</a:t>
            </a:r>
            <a:endParaRPr b="1"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120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V</a:t>
            </a:r>
            <a:r>
              <a:rPr b="0" i="0" lang="en-US" sz="1500" u="none" cap="none" strike="noStrike">
                <a:solidFill>
                  <a:srgbClr val="50535B"/>
                </a:solidFill>
                <a:latin typeface="Open Sans"/>
                <a:ea typeface="Open Sans"/>
                <a:cs typeface="Open Sans"/>
                <a:sym typeface="Open Sans"/>
              </a:rPr>
              <a:t> – Empieza con V. Gracias al sol, nuestro cuerpo produce esta vitamina que fortalece huesos y dientes. </a:t>
            </a:r>
            <a:endParaRPr b="1" i="0" sz="1500" u="none" cap="none" strike="noStrike">
              <a:solidFill>
                <a:srgbClr val="50535B"/>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FF1"/>
        </a:solidFill>
      </p:bgPr>
    </p:bg>
    <p:spTree>
      <p:nvGrpSpPr>
        <p:cNvPr id="567" name="Shape 567"/>
        <p:cNvGrpSpPr/>
        <p:nvPr/>
      </p:nvGrpSpPr>
      <p:grpSpPr>
        <a:xfrm>
          <a:off x="0" y="0"/>
          <a:ext cx="0" cy="0"/>
          <a:chOff x="0" y="0"/>
          <a:chExt cx="0" cy="0"/>
        </a:xfrm>
      </p:grpSpPr>
      <p:pic>
        <p:nvPicPr>
          <p:cNvPr id="568" name="Google Shape;568;p44" title="Guía Didáctica del Fromador de la Campaña Escolar de Fotoprotección.jpg"/>
          <p:cNvPicPr preferRelativeResize="0"/>
          <p:nvPr/>
        </p:nvPicPr>
        <p:blipFill rotWithShape="1">
          <a:blip r:embed="rId3">
            <a:alphaModFix/>
          </a:blip>
          <a:srcRect b="0" l="21803" r="25971" t="0"/>
          <a:stretch/>
        </p:blipFill>
        <p:spPr>
          <a:xfrm>
            <a:off x="423350" y="804175"/>
            <a:ext cx="8352677" cy="8996176"/>
          </a:xfrm>
          <a:prstGeom prst="rect">
            <a:avLst/>
          </a:prstGeom>
          <a:noFill/>
          <a:ln>
            <a:noFill/>
          </a:ln>
        </p:spPr>
      </p:pic>
      <p:sp>
        <p:nvSpPr>
          <p:cNvPr id="569" name="Google Shape;569;p44"/>
          <p:cNvSpPr txBox="1"/>
          <p:nvPr/>
        </p:nvSpPr>
        <p:spPr>
          <a:xfrm>
            <a:off x="8969375" y="970650"/>
            <a:ext cx="9117000" cy="883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20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A</a:t>
            </a:r>
            <a:r>
              <a:rPr b="0" i="0" lang="en-US" sz="1400" u="none" cap="none" strike="noStrike">
                <a:solidFill>
                  <a:srgbClr val="50535B"/>
                </a:solidFill>
                <a:latin typeface="Open Sans"/>
                <a:ea typeface="Open Sans"/>
                <a:cs typeface="Open Sans"/>
                <a:sym typeface="Open Sans"/>
              </a:rPr>
              <a:t> – Empieza con A. Un líquido imprescindible que debemos llevar con nosotros siempre que nos expongamos al sol. Respuesta: </a:t>
            </a:r>
            <a:r>
              <a:rPr b="1" i="0" lang="en-US" sz="1400" u="none" cap="none" strike="noStrike">
                <a:solidFill>
                  <a:srgbClr val="50535B"/>
                </a:solidFill>
                <a:latin typeface="Open Sans"/>
                <a:ea typeface="Open Sans"/>
                <a:cs typeface="Open Sans"/>
                <a:sym typeface="Open Sans"/>
              </a:rPr>
              <a:t>Agua</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B</a:t>
            </a:r>
            <a:r>
              <a:rPr b="0" i="0" lang="en-US" sz="1400" u="none" cap="none" strike="noStrike">
                <a:solidFill>
                  <a:srgbClr val="50535B"/>
                </a:solidFill>
                <a:latin typeface="Open Sans"/>
                <a:ea typeface="Open Sans"/>
                <a:cs typeface="Open Sans"/>
                <a:sym typeface="Open Sans"/>
              </a:rPr>
              <a:t> – Contiene la B. Rayos que pueden causar efectos dañinos en la piel, como quemaduras.</a:t>
            </a:r>
            <a:br>
              <a:rPr b="0" i="0" lang="en-US" sz="1400" u="none" cap="none" strike="noStrike">
                <a:solidFill>
                  <a:srgbClr val="50535B"/>
                </a:solidFill>
                <a:latin typeface="Open Sans"/>
                <a:ea typeface="Open Sans"/>
                <a:cs typeface="Open Sans"/>
                <a:sym typeface="Open Sans"/>
              </a:rPr>
            </a:br>
            <a:r>
              <a:rPr b="0" i="0" lang="en-US" sz="1400" u="none" cap="none" strike="noStrike">
                <a:solidFill>
                  <a:srgbClr val="50535B"/>
                </a:solidFill>
                <a:latin typeface="Open Sans"/>
                <a:ea typeface="Open Sans"/>
                <a:cs typeface="Open Sans"/>
                <a:sym typeface="Open Sans"/>
              </a:rPr>
              <a:t>Respuesta: </a:t>
            </a:r>
            <a:r>
              <a:rPr b="1" i="0" lang="en-US" sz="1400" u="none" cap="none" strike="noStrike">
                <a:solidFill>
                  <a:srgbClr val="50535B"/>
                </a:solidFill>
                <a:latin typeface="Open Sans"/>
                <a:ea typeface="Open Sans"/>
                <a:cs typeface="Open Sans"/>
                <a:sym typeface="Open Sans"/>
              </a:rPr>
              <a:t>UVB</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C</a:t>
            </a:r>
            <a:r>
              <a:rPr b="0" i="0" lang="en-US" sz="1400" u="none" cap="none" strike="noStrike">
                <a:solidFill>
                  <a:srgbClr val="50535B"/>
                </a:solidFill>
                <a:latin typeface="Open Sans"/>
                <a:ea typeface="Open Sans"/>
                <a:cs typeface="Open Sans"/>
                <a:sym typeface="Open Sans"/>
              </a:rPr>
              <a:t> – Empieza con C. Parte del cuerpo que debemos proteger siempre. Respuesta: </a:t>
            </a:r>
            <a:r>
              <a:rPr b="1" i="0" lang="en-US" sz="1400" u="none" cap="none" strike="noStrike">
                <a:solidFill>
                  <a:srgbClr val="50535B"/>
                </a:solidFill>
                <a:latin typeface="Open Sans"/>
                <a:ea typeface="Open Sans"/>
                <a:cs typeface="Open Sans"/>
                <a:sym typeface="Open Sans"/>
              </a:rPr>
              <a:t>Cara</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D</a:t>
            </a:r>
            <a:r>
              <a:rPr b="0" i="0" lang="en-US" sz="1400" u="none" cap="none" strike="noStrike">
                <a:solidFill>
                  <a:srgbClr val="50535B"/>
                </a:solidFill>
                <a:latin typeface="Open Sans"/>
                <a:ea typeface="Open Sans"/>
                <a:cs typeface="Open Sans"/>
                <a:sym typeface="Open Sans"/>
              </a:rPr>
              <a:t> – Empieza con D. Es una de las capas de la piel. Respuesta: </a:t>
            </a:r>
            <a:r>
              <a:rPr b="1" i="0" lang="en-US" sz="1400" u="none" cap="none" strike="noStrike">
                <a:solidFill>
                  <a:srgbClr val="50535B"/>
                </a:solidFill>
                <a:latin typeface="Open Sans"/>
                <a:ea typeface="Open Sans"/>
                <a:cs typeface="Open Sans"/>
                <a:sym typeface="Open Sans"/>
              </a:rPr>
              <a:t>Dermis</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E</a:t>
            </a:r>
            <a:r>
              <a:rPr b="0" i="0" lang="en-US" sz="1400" u="none" cap="none" strike="noStrike">
                <a:solidFill>
                  <a:srgbClr val="50535B"/>
                </a:solidFill>
                <a:latin typeface="Open Sans"/>
                <a:ea typeface="Open Sans"/>
                <a:cs typeface="Open Sans"/>
                <a:sym typeface="Open Sans"/>
              </a:rPr>
              <a:t> – Empieza con E. Otra capa de la piel, la más externa. Respuesta: </a:t>
            </a:r>
            <a:r>
              <a:rPr b="1" i="0" lang="en-US" sz="1400" u="none" cap="none" strike="noStrike">
                <a:solidFill>
                  <a:srgbClr val="50535B"/>
                </a:solidFill>
                <a:latin typeface="Open Sans"/>
                <a:ea typeface="Open Sans"/>
                <a:cs typeface="Open Sans"/>
                <a:sym typeface="Open Sans"/>
              </a:rPr>
              <a:t>Epidermis</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F</a:t>
            </a:r>
            <a:r>
              <a:rPr b="0" i="0" lang="en-US" sz="1400" u="none" cap="none" strike="noStrike">
                <a:solidFill>
                  <a:srgbClr val="50535B"/>
                </a:solidFill>
                <a:latin typeface="Open Sans"/>
                <a:ea typeface="Open Sans"/>
                <a:cs typeface="Open Sans"/>
                <a:sym typeface="Open Sans"/>
              </a:rPr>
              <a:t> – Empieza con F. Es nuestro gran aliado contra el sol, nos lo ponemos antes de salir de casa.</a:t>
            </a:r>
            <a:br>
              <a:rPr b="0" i="0" lang="en-US" sz="1400" u="none" cap="none" strike="noStrike">
                <a:solidFill>
                  <a:srgbClr val="50535B"/>
                </a:solidFill>
                <a:latin typeface="Open Sans"/>
                <a:ea typeface="Open Sans"/>
                <a:cs typeface="Open Sans"/>
                <a:sym typeface="Open Sans"/>
              </a:rPr>
            </a:br>
            <a:r>
              <a:rPr b="0" i="0" lang="en-US" sz="1400" u="none" cap="none" strike="noStrike">
                <a:solidFill>
                  <a:srgbClr val="50535B"/>
                </a:solidFill>
                <a:latin typeface="Open Sans"/>
                <a:ea typeface="Open Sans"/>
                <a:cs typeface="Open Sans"/>
                <a:sym typeface="Open Sans"/>
              </a:rPr>
              <a:t>Respuesta: </a:t>
            </a:r>
            <a:r>
              <a:rPr b="1" i="0" lang="en-US" sz="1400" u="none" cap="none" strike="noStrike">
                <a:solidFill>
                  <a:srgbClr val="50535B"/>
                </a:solidFill>
                <a:latin typeface="Open Sans"/>
                <a:ea typeface="Open Sans"/>
                <a:cs typeface="Open Sans"/>
                <a:sym typeface="Open Sans"/>
              </a:rPr>
              <a:t>Fotoprotector</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G</a:t>
            </a:r>
            <a:r>
              <a:rPr b="0" i="0" lang="en-US" sz="1400" u="none" cap="none" strike="noStrike">
                <a:solidFill>
                  <a:srgbClr val="50535B"/>
                </a:solidFill>
                <a:latin typeface="Open Sans"/>
                <a:ea typeface="Open Sans"/>
                <a:cs typeface="Open Sans"/>
                <a:sym typeface="Open Sans"/>
              </a:rPr>
              <a:t> – Empieza con G. Nos protege los ojos del sol. Respuesta: </a:t>
            </a:r>
            <a:r>
              <a:rPr b="1" i="0" lang="en-US" sz="1400" u="none" cap="none" strike="noStrike">
                <a:solidFill>
                  <a:srgbClr val="50535B"/>
                </a:solidFill>
                <a:latin typeface="Open Sans"/>
                <a:ea typeface="Open Sans"/>
                <a:cs typeface="Open Sans"/>
                <a:sym typeface="Open Sans"/>
              </a:rPr>
              <a:t>Gafas de sol</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J</a:t>
            </a:r>
            <a:r>
              <a:rPr b="0" i="0" lang="en-US" sz="1400" u="none" cap="none" strike="noStrike">
                <a:solidFill>
                  <a:srgbClr val="50535B"/>
                </a:solidFill>
                <a:latin typeface="Open Sans"/>
                <a:ea typeface="Open Sans"/>
                <a:cs typeface="Open Sans"/>
                <a:sym typeface="Open Sans"/>
              </a:rPr>
              <a:t> – Empieza con J. Es lo que hacemos al aire libre y necesitamos fotoprotector para estar seguros. Respuesta: </a:t>
            </a:r>
            <a:r>
              <a:rPr b="1" i="0" lang="en-US" sz="1400" u="none" cap="none" strike="noStrike">
                <a:solidFill>
                  <a:srgbClr val="50535B"/>
                </a:solidFill>
                <a:latin typeface="Open Sans"/>
                <a:ea typeface="Open Sans"/>
                <a:cs typeface="Open Sans"/>
                <a:sym typeface="Open Sans"/>
              </a:rPr>
              <a:t>Jugar</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chemeClr val="dk1"/>
              </a:buClr>
              <a:buSzPts val="1100"/>
              <a:buFont typeface="Arial"/>
              <a:buNone/>
            </a:pPr>
            <a:r>
              <a:rPr b="1" i="0" lang="en-US" sz="1400" u="none" cap="none" strike="noStrike">
                <a:solidFill>
                  <a:srgbClr val="50535B"/>
                </a:solidFill>
                <a:latin typeface="Open Sans"/>
                <a:ea typeface="Open Sans"/>
                <a:cs typeface="Open Sans"/>
                <a:sym typeface="Open Sans"/>
              </a:rPr>
              <a:t>M </a:t>
            </a:r>
            <a:r>
              <a:rPr b="0" i="0" lang="en-US" sz="1400" u="none" cap="none" strike="noStrike">
                <a:solidFill>
                  <a:srgbClr val="50535B"/>
                </a:solidFill>
                <a:latin typeface="Open Sans"/>
                <a:ea typeface="Open Sans"/>
                <a:cs typeface="Open Sans"/>
                <a:sym typeface="Open Sans"/>
              </a:rPr>
              <a:t>– Empieza con M. La piel tiene ______ porque recuerda todas las veces que la exponemos al sol. Respuesta: </a:t>
            </a:r>
            <a:r>
              <a:rPr b="1" i="0" lang="en-US" sz="1400" u="none" cap="none" strike="noStrike">
                <a:solidFill>
                  <a:srgbClr val="50535B"/>
                </a:solidFill>
                <a:latin typeface="Open Sans"/>
                <a:ea typeface="Open Sans"/>
                <a:cs typeface="Open Sans"/>
                <a:sym typeface="Open Sans"/>
              </a:rPr>
              <a:t>Memoria</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chemeClr val="dk1"/>
              </a:buClr>
              <a:buSzPts val="1100"/>
              <a:buFont typeface="Arial"/>
              <a:buNone/>
            </a:pPr>
            <a:r>
              <a:rPr b="1" i="0" lang="en-US" sz="1400" u="none" cap="none" strike="noStrike">
                <a:solidFill>
                  <a:srgbClr val="50535B"/>
                </a:solidFill>
                <a:latin typeface="Open Sans"/>
                <a:ea typeface="Open Sans"/>
                <a:cs typeface="Open Sans"/>
                <a:sym typeface="Open Sans"/>
              </a:rPr>
              <a:t>N </a:t>
            </a:r>
            <a:r>
              <a:rPr b="0" i="0" lang="en-US" sz="1400" u="none" cap="none" strike="noStrike">
                <a:solidFill>
                  <a:srgbClr val="50535B"/>
                </a:solidFill>
                <a:latin typeface="Open Sans"/>
                <a:ea typeface="Open Sans"/>
                <a:cs typeface="Open Sans"/>
                <a:sym typeface="Open Sans"/>
              </a:rPr>
              <a:t>– Empieza con N. Zona de la cara que se quema con facilidad. Respuesta: </a:t>
            </a:r>
            <a:r>
              <a:rPr b="1" i="0" lang="en-US" sz="1400" u="none" cap="none" strike="noStrike">
                <a:solidFill>
                  <a:srgbClr val="50535B"/>
                </a:solidFill>
                <a:latin typeface="Open Sans"/>
                <a:ea typeface="Open Sans"/>
                <a:cs typeface="Open Sans"/>
                <a:sym typeface="Open Sans"/>
              </a:rPr>
              <a:t>Nariz</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chemeClr val="dk1"/>
              </a:buClr>
              <a:buSzPts val="1100"/>
              <a:buFont typeface="Arial"/>
              <a:buNone/>
            </a:pPr>
            <a:r>
              <a:rPr b="1" i="0" lang="en-US" sz="1400" u="none" cap="none" strike="noStrike">
                <a:solidFill>
                  <a:srgbClr val="50535B"/>
                </a:solidFill>
                <a:latin typeface="Open Sans"/>
                <a:ea typeface="Open Sans"/>
                <a:cs typeface="Open Sans"/>
                <a:sym typeface="Open Sans"/>
              </a:rPr>
              <a:t>O</a:t>
            </a:r>
            <a:r>
              <a:rPr b="0" i="0" lang="en-US" sz="1400" u="none" cap="none" strike="noStrike">
                <a:solidFill>
                  <a:srgbClr val="50535B"/>
                </a:solidFill>
                <a:latin typeface="Open Sans"/>
                <a:ea typeface="Open Sans"/>
                <a:cs typeface="Open Sans"/>
                <a:sym typeface="Open Sans"/>
              </a:rPr>
              <a:t> – Empieza con O. Parte del cuerpo que no debes olvidar proteger con fotoprotector.</a:t>
            </a:r>
            <a:br>
              <a:rPr b="0" i="0" lang="en-US" sz="1400" u="none" cap="none" strike="noStrike">
                <a:solidFill>
                  <a:srgbClr val="50535B"/>
                </a:solidFill>
                <a:latin typeface="Open Sans"/>
                <a:ea typeface="Open Sans"/>
                <a:cs typeface="Open Sans"/>
                <a:sym typeface="Open Sans"/>
              </a:rPr>
            </a:br>
            <a:r>
              <a:rPr b="0" i="0" lang="en-US" sz="1400" u="none" cap="none" strike="noStrike">
                <a:solidFill>
                  <a:srgbClr val="50535B"/>
                </a:solidFill>
                <a:latin typeface="Open Sans"/>
                <a:ea typeface="Open Sans"/>
                <a:cs typeface="Open Sans"/>
                <a:sym typeface="Open Sans"/>
              </a:rPr>
              <a:t>Respuesta: </a:t>
            </a:r>
            <a:r>
              <a:rPr b="1" i="0" lang="en-US" sz="1400" u="none" cap="none" strike="noStrike">
                <a:solidFill>
                  <a:srgbClr val="50535B"/>
                </a:solidFill>
                <a:latin typeface="Open Sans"/>
                <a:ea typeface="Open Sans"/>
                <a:cs typeface="Open Sans"/>
                <a:sym typeface="Open Sans"/>
              </a:rPr>
              <a:t>Orejas</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chemeClr val="dk1"/>
              </a:buClr>
              <a:buSzPts val="1100"/>
              <a:buFont typeface="Arial"/>
              <a:buNone/>
            </a:pPr>
            <a:r>
              <a:rPr b="1" i="0" lang="en-US" sz="1400" u="none" cap="none" strike="noStrike">
                <a:solidFill>
                  <a:srgbClr val="50535B"/>
                </a:solidFill>
                <a:latin typeface="Open Sans"/>
                <a:ea typeface="Open Sans"/>
                <a:cs typeface="Open Sans"/>
                <a:sym typeface="Open Sans"/>
              </a:rPr>
              <a:t>P</a:t>
            </a:r>
            <a:r>
              <a:rPr b="0" i="0" lang="en-US" sz="1400" u="none" cap="none" strike="noStrike">
                <a:solidFill>
                  <a:srgbClr val="50535B"/>
                </a:solidFill>
                <a:latin typeface="Open Sans"/>
                <a:ea typeface="Open Sans"/>
                <a:cs typeface="Open Sans"/>
                <a:sym typeface="Open Sans"/>
              </a:rPr>
              <a:t> – Empieza con P. Cuando nos exponemos al sol nos tenemos que ______ . Respuesta: </a:t>
            </a:r>
            <a:r>
              <a:rPr b="1" i="0" lang="en-US" sz="1400" u="none" cap="none" strike="noStrike">
                <a:solidFill>
                  <a:srgbClr val="50535B"/>
                </a:solidFill>
                <a:latin typeface="Open Sans"/>
                <a:ea typeface="Open Sans"/>
                <a:cs typeface="Open Sans"/>
                <a:sym typeface="Open Sans"/>
              </a:rPr>
              <a:t>Proteger</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chemeClr val="dk1"/>
              </a:buClr>
              <a:buSzPts val="1100"/>
              <a:buFont typeface="Arial"/>
              <a:buNone/>
            </a:pPr>
            <a:r>
              <a:rPr b="1" i="0" lang="en-US" sz="1400" u="none" cap="none" strike="noStrike">
                <a:solidFill>
                  <a:srgbClr val="50535B"/>
                </a:solidFill>
                <a:latin typeface="Open Sans"/>
                <a:ea typeface="Open Sans"/>
                <a:cs typeface="Open Sans"/>
                <a:sym typeface="Open Sans"/>
              </a:rPr>
              <a:t>Q</a:t>
            </a:r>
            <a:r>
              <a:rPr b="0" i="0" lang="en-US" sz="1400" u="none" cap="none" strike="noStrike">
                <a:solidFill>
                  <a:srgbClr val="50535B"/>
                </a:solidFill>
                <a:latin typeface="Open Sans"/>
                <a:ea typeface="Open Sans"/>
                <a:cs typeface="Open Sans"/>
                <a:sym typeface="Open Sans"/>
              </a:rPr>
              <a:t> – Empieza con Q. Si tienes piel oscura también debes protegerte porque todas las pieles pueden sufrir _______. Respuesta: </a:t>
            </a:r>
            <a:r>
              <a:rPr b="1" i="0" lang="en-US" sz="1400" u="none" cap="none" strike="noStrike">
                <a:solidFill>
                  <a:srgbClr val="50535B"/>
                </a:solidFill>
                <a:latin typeface="Open Sans"/>
                <a:ea typeface="Open Sans"/>
                <a:cs typeface="Open Sans"/>
                <a:sym typeface="Open Sans"/>
              </a:rPr>
              <a:t>Quemaduras</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chemeClr val="dk1"/>
              </a:buClr>
              <a:buSzPts val="1100"/>
              <a:buFont typeface="Arial"/>
              <a:buNone/>
            </a:pPr>
            <a:r>
              <a:rPr b="1" i="0" lang="en-US" sz="1400" u="none" cap="none" strike="noStrike">
                <a:solidFill>
                  <a:srgbClr val="50535B"/>
                </a:solidFill>
                <a:latin typeface="Open Sans"/>
                <a:ea typeface="Open Sans"/>
                <a:cs typeface="Open Sans"/>
                <a:sym typeface="Open Sans"/>
              </a:rPr>
              <a:t>R </a:t>
            </a:r>
            <a:r>
              <a:rPr b="0" i="0" lang="en-US" sz="1400" u="none" cap="none" strike="noStrike">
                <a:solidFill>
                  <a:srgbClr val="50535B"/>
                </a:solidFill>
                <a:latin typeface="Open Sans"/>
                <a:ea typeface="Open Sans"/>
                <a:cs typeface="Open Sans"/>
                <a:sym typeface="Open Sans"/>
              </a:rPr>
              <a:t>– Empieza con R. Es lo que tenemos que hacer con el fotoprotector cada 2 horas o después de bañarnos, sudar o secarnos con la toalla. Respuesta: </a:t>
            </a:r>
            <a:r>
              <a:rPr b="1" i="0" lang="en-US" sz="1400" u="none" cap="none" strike="noStrike">
                <a:solidFill>
                  <a:srgbClr val="50535B"/>
                </a:solidFill>
                <a:latin typeface="Open Sans"/>
                <a:ea typeface="Open Sans"/>
                <a:cs typeface="Open Sans"/>
                <a:sym typeface="Open Sans"/>
              </a:rPr>
              <a:t>Reaplicar</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chemeClr val="dk1"/>
              </a:buClr>
              <a:buSzPts val="1100"/>
              <a:buFont typeface="Arial"/>
              <a:buNone/>
            </a:pPr>
            <a:r>
              <a:rPr b="1" i="0" lang="en-US" sz="1400" u="none" cap="none" strike="noStrike">
                <a:solidFill>
                  <a:srgbClr val="50535B"/>
                </a:solidFill>
                <a:latin typeface="Open Sans"/>
                <a:ea typeface="Open Sans"/>
                <a:cs typeface="Open Sans"/>
                <a:sym typeface="Open Sans"/>
              </a:rPr>
              <a:t>S</a:t>
            </a:r>
            <a:r>
              <a:rPr b="0" i="0" lang="en-US" sz="1400" u="none" cap="none" strike="noStrike">
                <a:solidFill>
                  <a:srgbClr val="50535B"/>
                </a:solidFill>
                <a:latin typeface="Open Sans"/>
                <a:ea typeface="Open Sans"/>
                <a:cs typeface="Open Sans"/>
                <a:sym typeface="Open Sans"/>
              </a:rPr>
              <a:t> – Empieza con S. Es nuestra estrella y fuente principal de energía. Respuesta: </a:t>
            </a:r>
            <a:r>
              <a:rPr b="1" i="0" lang="en-US" sz="1400" u="none" cap="none" strike="noStrike">
                <a:solidFill>
                  <a:srgbClr val="50535B"/>
                </a:solidFill>
                <a:latin typeface="Open Sans"/>
                <a:ea typeface="Open Sans"/>
                <a:cs typeface="Open Sans"/>
                <a:sym typeface="Open Sans"/>
              </a:rPr>
              <a:t>Sol</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chemeClr val="dk1"/>
              </a:buClr>
              <a:buSzPts val="1100"/>
              <a:buFont typeface="Arial"/>
              <a:buNone/>
            </a:pPr>
            <a:r>
              <a:rPr b="1" i="0" lang="en-US" sz="1400" u="none" cap="none" strike="noStrike">
                <a:solidFill>
                  <a:srgbClr val="50535B"/>
                </a:solidFill>
                <a:latin typeface="Open Sans"/>
                <a:ea typeface="Open Sans"/>
                <a:cs typeface="Open Sans"/>
                <a:sym typeface="Open Sans"/>
              </a:rPr>
              <a:t>T </a:t>
            </a:r>
            <a:r>
              <a:rPr b="0" i="0" lang="en-US" sz="1400" u="none" cap="none" strike="noStrike">
                <a:solidFill>
                  <a:srgbClr val="50535B"/>
                </a:solidFill>
                <a:latin typeface="Open Sans"/>
                <a:ea typeface="Open Sans"/>
                <a:cs typeface="Open Sans"/>
                <a:sym typeface="Open Sans"/>
              </a:rPr>
              <a:t>– Empieza con T. Después de bañarte o secarte con la ________, debes reaplicar fotoprotector. Respuesta: </a:t>
            </a:r>
            <a:r>
              <a:rPr b="1" i="0" lang="en-US" sz="1400" u="none" cap="none" strike="noStrike">
                <a:solidFill>
                  <a:srgbClr val="50535B"/>
                </a:solidFill>
                <a:latin typeface="Open Sans"/>
                <a:ea typeface="Open Sans"/>
                <a:cs typeface="Open Sans"/>
                <a:sym typeface="Open Sans"/>
              </a:rPr>
              <a:t>Toalla</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0"/>
              </a:spcAft>
              <a:buClr>
                <a:schemeClr val="dk1"/>
              </a:buClr>
              <a:buSzPts val="1100"/>
              <a:buFont typeface="Arial"/>
              <a:buNone/>
            </a:pPr>
            <a:r>
              <a:rPr b="1" i="0" lang="en-US" sz="1400" u="none" cap="none" strike="noStrike">
                <a:solidFill>
                  <a:srgbClr val="50535B"/>
                </a:solidFill>
                <a:latin typeface="Open Sans"/>
                <a:ea typeface="Open Sans"/>
                <a:cs typeface="Open Sans"/>
                <a:sym typeface="Open Sans"/>
              </a:rPr>
              <a:t>U</a:t>
            </a:r>
            <a:r>
              <a:rPr b="0" i="0" lang="en-US" sz="1400" u="none" cap="none" strike="noStrike">
                <a:solidFill>
                  <a:srgbClr val="50535B"/>
                </a:solidFill>
                <a:latin typeface="Open Sans"/>
                <a:ea typeface="Open Sans"/>
                <a:cs typeface="Open Sans"/>
                <a:sym typeface="Open Sans"/>
              </a:rPr>
              <a:t> – Empieza con U. Tipo de rayos solares peligrosos. Respuesta: </a:t>
            </a:r>
            <a:r>
              <a:rPr b="1" i="0" lang="en-US" sz="1400" u="none" cap="none" strike="noStrike">
                <a:solidFill>
                  <a:srgbClr val="50535B"/>
                </a:solidFill>
                <a:latin typeface="Open Sans"/>
                <a:ea typeface="Open Sans"/>
                <a:cs typeface="Open Sans"/>
                <a:sym typeface="Open Sans"/>
              </a:rPr>
              <a:t>Ultravioleta</a:t>
            </a:r>
            <a:endParaRPr b="1" i="0" sz="1400" u="none" cap="none" strike="noStrike">
              <a:solidFill>
                <a:srgbClr val="50535B"/>
              </a:solidFill>
              <a:latin typeface="Open Sans"/>
              <a:ea typeface="Open Sans"/>
              <a:cs typeface="Open Sans"/>
              <a:sym typeface="Open Sans"/>
            </a:endParaRPr>
          </a:p>
          <a:p>
            <a:pPr indent="0" lvl="0" marL="0" marR="0" rtl="0" algn="l">
              <a:lnSpc>
                <a:spcPct val="100000"/>
              </a:lnSpc>
              <a:spcBef>
                <a:spcPts val="1200"/>
              </a:spcBef>
              <a:spcAft>
                <a:spcPts val="1200"/>
              </a:spcAft>
              <a:buClr>
                <a:schemeClr val="dk1"/>
              </a:buClr>
              <a:buSzPts val="1100"/>
              <a:buFont typeface="Arial"/>
              <a:buNone/>
            </a:pPr>
            <a:r>
              <a:rPr b="1" i="0" lang="en-US" sz="1400" u="none" cap="none" strike="noStrike">
                <a:solidFill>
                  <a:srgbClr val="50535B"/>
                </a:solidFill>
                <a:latin typeface="Open Sans"/>
                <a:ea typeface="Open Sans"/>
                <a:cs typeface="Open Sans"/>
                <a:sym typeface="Open Sans"/>
              </a:rPr>
              <a:t>V</a:t>
            </a:r>
            <a:r>
              <a:rPr b="0" i="0" lang="en-US" sz="1400" u="none" cap="none" strike="noStrike">
                <a:solidFill>
                  <a:srgbClr val="50535B"/>
                </a:solidFill>
                <a:latin typeface="Open Sans"/>
                <a:ea typeface="Open Sans"/>
                <a:cs typeface="Open Sans"/>
                <a:sym typeface="Open Sans"/>
              </a:rPr>
              <a:t> – Empieza con V. Gracias al sol, nuestro cuerpo produce esta vitamina que fortalece huesos y dientes. Respuesta: </a:t>
            </a:r>
            <a:r>
              <a:rPr b="1" i="0" lang="en-US" sz="1400" u="none" cap="none" strike="noStrike">
                <a:solidFill>
                  <a:srgbClr val="50535B"/>
                </a:solidFill>
                <a:latin typeface="Open Sans"/>
                <a:ea typeface="Open Sans"/>
                <a:cs typeface="Open Sans"/>
                <a:sym typeface="Open Sans"/>
              </a:rPr>
              <a:t>Vitamina D</a:t>
            </a:r>
            <a:endParaRPr b="1" i="0" sz="1400" u="none" cap="none" strike="noStrike">
              <a:solidFill>
                <a:srgbClr val="50535B"/>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573" name="Shape 573"/>
        <p:cNvGrpSpPr/>
        <p:nvPr/>
      </p:nvGrpSpPr>
      <p:grpSpPr>
        <a:xfrm>
          <a:off x="0" y="0"/>
          <a:ext cx="0" cy="0"/>
          <a:chOff x="0" y="0"/>
          <a:chExt cx="0" cy="0"/>
        </a:xfrm>
      </p:grpSpPr>
      <p:pic>
        <p:nvPicPr>
          <p:cNvPr id="574" name="Google Shape;574;p45"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575" name="Google Shape;575;p45"/>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576" name="Google Shape;576;p45"/>
          <p:cNvSpPr txBox="1"/>
          <p:nvPr/>
        </p:nvSpPr>
        <p:spPr>
          <a:xfrm>
            <a:off x="7566300" y="8338125"/>
            <a:ext cx="107217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 </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¿Por qué es necesario el sol para las plantas?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50535B"/>
                </a:solidFill>
                <a:latin typeface="Open Sans"/>
                <a:ea typeface="Open Sans"/>
                <a:cs typeface="Open Sans"/>
                <a:sym typeface="Open Sans"/>
              </a:rPr>
              <a:t> - ¿Por qué es importante el sol para las personas?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7" name="Google Shape;577;p45"/>
          <p:cNvSpPr/>
          <p:nvPr/>
        </p:nvSpPr>
        <p:spPr>
          <a:xfrm>
            <a:off x="8618850" y="7208850"/>
            <a:ext cx="456900" cy="1131900"/>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78" name="Google Shape;578;p45"/>
          <p:cNvSpPr/>
          <p:nvPr/>
        </p:nvSpPr>
        <p:spPr>
          <a:xfrm>
            <a:off x="8062800" y="6692436"/>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1</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582" name="Shape 582"/>
        <p:cNvGrpSpPr/>
        <p:nvPr/>
      </p:nvGrpSpPr>
      <p:grpSpPr>
        <a:xfrm>
          <a:off x="0" y="0"/>
          <a:ext cx="0" cy="0"/>
          <a:chOff x="0" y="0"/>
          <a:chExt cx="0" cy="0"/>
        </a:xfrm>
      </p:grpSpPr>
      <p:pic>
        <p:nvPicPr>
          <p:cNvPr id="583" name="Google Shape;583;p46"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584" name="Google Shape;584;p46"/>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585" name="Google Shape;585;p46"/>
          <p:cNvSpPr txBox="1"/>
          <p:nvPr/>
        </p:nvSpPr>
        <p:spPr>
          <a:xfrm>
            <a:off x="7566300" y="8338125"/>
            <a:ext cx="10721700" cy="189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 </a:t>
            </a:r>
            <a:r>
              <a:rPr b="1" i="0" lang="en-US" sz="1900" u="none" cap="none" strike="noStrike">
                <a:solidFill>
                  <a:srgbClr val="434343"/>
                </a:solidFill>
                <a:latin typeface="Open Sans"/>
                <a:ea typeface="Open Sans"/>
                <a:cs typeface="Open Sans"/>
                <a:sym typeface="Open Sans"/>
              </a:rPr>
              <a:t>- </a:t>
            </a:r>
            <a:r>
              <a:rPr b="0" i="0" lang="en-US" sz="1900" u="none" cap="none" strike="noStrike">
                <a:solidFill>
                  <a:srgbClr val="434343"/>
                </a:solidFill>
                <a:latin typeface="Open Sans"/>
                <a:ea typeface="Open Sans"/>
                <a:cs typeface="Open Sans"/>
                <a:sym typeface="Open Sans"/>
              </a:rPr>
              <a:t>¿Por qué es necesario el sol para las plantas? </a:t>
            </a:r>
            <a:endParaRPr b="0" i="0" sz="1900" u="none" cap="none" strike="noStrike">
              <a:solidFill>
                <a:srgbClr val="434343"/>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434343"/>
                </a:solidFill>
                <a:latin typeface="Open Sans"/>
                <a:ea typeface="Open Sans"/>
                <a:cs typeface="Open Sans"/>
                <a:sym typeface="Open Sans"/>
              </a:rPr>
              <a:t>Respuesta: </a:t>
            </a:r>
            <a:r>
              <a:rPr b="1" i="0" lang="en-US" sz="1900" u="none" cap="none" strike="noStrike">
                <a:solidFill>
                  <a:srgbClr val="434343"/>
                </a:solidFill>
                <a:latin typeface="Open Sans"/>
                <a:ea typeface="Open Sans"/>
                <a:cs typeface="Open Sans"/>
                <a:sym typeface="Open Sans"/>
              </a:rPr>
              <a:t>Porque las ayuda a crecer y producir oxígeno.</a:t>
            </a:r>
            <a:endParaRPr b="1" i="0" sz="1900" u="none" cap="none" strike="noStrike">
              <a:solidFill>
                <a:srgbClr val="434343"/>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434343"/>
                </a:solidFill>
                <a:latin typeface="Open Sans"/>
                <a:ea typeface="Open Sans"/>
                <a:cs typeface="Open Sans"/>
                <a:sym typeface="Open Sans"/>
              </a:rPr>
              <a:t> - ¿Por qué es importante el sol para las personas? </a:t>
            </a:r>
            <a:endParaRPr b="0" i="0" sz="1900" u="none" cap="none" strike="noStrike">
              <a:solidFill>
                <a:srgbClr val="434343"/>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900"/>
              <a:buFont typeface="Arial"/>
              <a:buNone/>
            </a:pPr>
            <a:r>
              <a:rPr b="0" i="0" lang="en-US" sz="1900" u="none" cap="none" strike="noStrike">
                <a:solidFill>
                  <a:srgbClr val="434343"/>
                </a:solidFill>
                <a:latin typeface="Open Sans"/>
                <a:ea typeface="Open Sans"/>
                <a:cs typeface="Open Sans"/>
                <a:sym typeface="Open Sans"/>
              </a:rPr>
              <a:t>Respuesta: </a:t>
            </a:r>
            <a:r>
              <a:rPr b="1" i="0" lang="en-US" sz="1900" u="none" cap="none" strike="noStrike">
                <a:solidFill>
                  <a:srgbClr val="434343"/>
                </a:solidFill>
                <a:latin typeface="Open Sans"/>
                <a:ea typeface="Open Sans"/>
                <a:cs typeface="Open Sans"/>
                <a:sym typeface="Open Sans"/>
              </a:rPr>
              <a:t>Porque nos hace estar más contentos y fortalece los huesos y los dientes.</a:t>
            </a:r>
            <a:endParaRPr b="0" i="0" sz="1800" u="none" cap="none" strike="noStrike">
              <a:solidFill>
                <a:srgbClr val="434343"/>
              </a:solidFill>
              <a:latin typeface="Arial"/>
              <a:ea typeface="Arial"/>
              <a:cs typeface="Arial"/>
              <a:sym typeface="Arial"/>
            </a:endParaRPr>
          </a:p>
        </p:txBody>
      </p:sp>
      <p:sp>
        <p:nvSpPr>
          <p:cNvPr id="586" name="Google Shape;586;p46"/>
          <p:cNvSpPr/>
          <p:nvPr/>
        </p:nvSpPr>
        <p:spPr>
          <a:xfrm>
            <a:off x="8618850" y="7208850"/>
            <a:ext cx="456900" cy="1131900"/>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87" name="Google Shape;587;p46"/>
          <p:cNvSpPr/>
          <p:nvPr/>
        </p:nvSpPr>
        <p:spPr>
          <a:xfrm>
            <a:off x="8062800" y="6692436"/>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1</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591" name="Shape 591"/>
        <p:cNvGrpSpPr/>
        <p:nvPr/>
      </p:nvGrpSpPr>
      <p:grpSpPr>
        <a:xfrm>
          <a:off x="0" y="0"/>
          <a:ext cx="0" cy="0"/>
          <a:chOff x="0" y="0"/>
          <a:chExt cx="0" cy="0"/>
        </a:xfrm>
      </p:grpSpPr>
      <p:pic>
        <p:nvPicPr>
          <p:cNvPr id="592" name="Google Shape;592;p47"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593" name="Google Shape;593;p47"/>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594" name="Google Shape;594;p47"/>
          <p:cNvSpPr txBox="1"/>
          <p:nvPr/>
        </p:nvSpPr>
        <p:spPr>
          <a:xfrm>
            <a:off x="7566300" y="8179252"/>
            <a:ext cx="10721700" cy="229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 </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¿De qué intentaban protegerse los habitantes con el paraguas?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¿Les gustaba a Tomás, Ainhoa y Helena hacer deporte con los paraguas?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5" name="Google Shape;595;p47"/>
          <p:cNvSpPr/>
          <p:nvPr/>
        </p:nvSpPr>
        <p:spPr>
          <a:xfrm>
            <a:off x="11021800" y="7087071"/>
            <a:ext cx="456900" cy="1131900"/>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96" name="Google Shape;596;p47"/>
          <p:cNvSpPr/>
          <p:nvPr/>
        </p:nvSpPr>
        <p:spPr>
          <a:xfrm>
            <a:off x="10167862" y="6692436"/>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2</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00" name="Shape 600"/>
        <p:cNvGrpSpPr/>
        <p:nvPr/>
      </p:nvGrpSpPr>
      <p:grpSpPr>
        <a:xfrm>
          <a:off x="0" y="0"/>
          <a:ext cx="0" cy="0"/>
          <a:chOff x="0" y="0"/>
          <a:chExt cx="0" cy="0"/>
        </a:xfrm>
      </p:grpSpPr>
      <p:pic>
        <p:nvPicPr>
          <p:cNvPr id="601" name="Google Shape;601;p48"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602" name="Google Shape;602;p48"/>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603" name="Google Shape;603;p48"/>
          <p:cNvSpPr txBox="1"/>
          <p:nvPr/>
        </p:nvSpPr>
        <p:spPr>
          <a:xfrm>
            <a:off x="7566300" y="8179252"/>
            <a:ext cx="10721700" cy="229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 </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¿De qué intentaban protegerse los habitantes con el paraguas?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 </a:t>
            </a:r>
            <a:r>
              <a:rPr b="1" i="0" lang="en-US" sz="1900" u="none" cap="none" strike="noStrike">
                <a:solidFill>
                  <a:srgbClr val="50535B"/>
                </a:solidFill>
                <a:latin typeface="Open Sans"/>
                <a:ea typeface="Open Sans"/>
                <a:cs typeface="Open Sans"/>
                <a:sym typeface="Open Sans"/>
              </a:rPr>
              <a:t>De las quemaduras del sol.</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¿Les gustaba a Tomás, Ainhoa y Helena hacer deporte con los paraguas?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a:t>
            </a:r>
            <a:r>
              <a:rPr b="1" i="0" lang="en-US" sz="1900" u="none" cap="none" strike="noStrike">
                <a:solidFill>
                  <a:srgbClr val="50535B"/>
                </a:solidFill>
                <a:latin typeface="Open Sans"/>
                <a:ea typeface="Open Sans"/>
                <a:cs typeface="Open Sans"/>
                <a:sym typeface="Open Sans"/>
              </a:rPr>
              <a:t> No, no les hacía ninguna gracia.</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4" name="Google Shape;604;p48"/>
          <p:cNvSpPr/>
          <p:nvPr/>
        </p:nvSpPr>
        <p:spPr>
          <a:xfrm>
            <a:off x="11021800" y="7087071"/>
            <a:ext cx="456900" cy="1131900"/>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5" name="Google Shape;605;p48"/>
          <p:cNvSpPr/>
          <p:nvPr/>
        </p:nvSpPr>
        <p:spPr>
          <a:xfrm>
            <a:off x="10167862" y="6692436"/>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2</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09" name="Shape 609"/>
        <p:cNvGrpSpPr/>
        <p:nvPr/>
      </p:nvGrpSpPr>
      <p:grpSpPr>
        <a:xfrm>
          <a:off x="0" y="0"/>
          <a:ext cx="0" cy="0"/>
          <a:chOff x="0" y="0"/>
          <a:chExt cx="0" cy="0"/>
        </a:xfrm>
      </p:grpSpPr>
      <p:pic>
        <p:nvPicPr>
          <p:cNvPr id="610" name="Google Shape;610;p49"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611" name="Google Shape;611;p49"/>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612" name="Google Shape;612;p49"/>
          <p:cNvSpPr/>
          <p:nvPr/>
        </p:nvSpPr>
        <p:spPr>
          <a:xfrm rot="-656457">
            <a:off x="12698760" y="6562186"/>
            <a:ext cx="456803" cy="1131771"/>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13" name="Google Shape;613;p49"/>
          <p:cNvSpPr txBox="1"/>
          <p:nvPr/>
        </p:nvSpPr>
        <p:spPr>
          <a:xfrm>
            <a:off x="7566300" y="8040239"/>
            <a:ext cx="10721700" cy="229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¿Cómo se llaman los rayos del sol que pueden dañar la piel?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¿Cómo podemos evitar que los rayos del sol nos dañen la piel?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4" name="Google Shape;614;p49"/>
          <p:cNvSpPr/>
          <p:nvPr/>
        </p:nvSpPr>
        <p:spPr>
          <a:xfrm>
            <a:off x="11756575" y="5838511"/>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3</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18" name="Shape 618"/>
        <p:cNvGrpSpPr/>
        <p:nvPr/>
      </p:nvGrpSpPr>
      <p:grpSpPr>
        <a:xfrm>
          <a:off x="0" y="0"/>
          <a:ext cx="0" cy="0"/>
          <a:chOff x="0" y="0"/>
          <a:chExt cx="0" cy="0"/>
        </a:xfrm>
      </p:grpSpPr>
      <p:pic>
        <p:nvPicPr>
          <p:cNvPr id="619" name="Google Shape;619;p50"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620" name="Google Shape;620;p50"/>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621" name="Google Shape;621;p50"/>
          <p:cNvSpPr txBox="1"/>
          <p:nvPr/>
        </p:nvSpPr>
        <p:spPr>
          <a:xfrm>
            <a:off x="7566300" y="8040239"/>
            <a:ext cx="10721700" cy="229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¿Cómo se llaman los rayos del sol que pueden dañar la piel?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 </a:t>
            </a:r>
            <a:r>
              <a:rPr b="1" i="0" lang="en-US" sz="1900" u="none" cap="none" strike="noStrike">
                <a:solidFill>
                  <a:srgbClr val="50535B"/>
                </a:solidFill>
                <a:latin typeface="Open Sans"/>
                <a:ea typeface="Open Sans"/>
                <a:cs typeface="Open Sans"/>
                <a:sym typeface="Open Sans"/>
              </a:rPr>
              <a:t>Rayos ultravioleta.</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¿Cómo podemos evitar que los rayos del sol nos dañen la piel?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a:t>
            </a:r>
            <a:r>
              <a:rPr b="1" i="0" lang="en-US" sz="1900" u="none" cap="none" strike="noStrike">
                <a:solidFill>
                  <a:srgbClr val="50535B"/>
                </a:solidFill>
                <a:latin typeface="Open Sans"/>
                <a:ea typeface="Open Sans"/>
                <a:cs typeface="Open Sans"/>
                <a:sym typeface="Open Sans"/>
              </a:rPr>
              <a:t> Utilizando camiseta, gorro y fotoprotector.</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2" name="Google Shape;622;p50"/>
          <p:cNvSpPr/>
          <p:nvPr/>
        </p:nvSpPr>
        <p:spPr>
          <a:xfrm rot="-656457">
            <a:off x="12698760" y="6562186"/>
            <a:ext cx="456803" cy="1131771"/>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3" name="Google Shape;623;p50"/>
          <p:cNvSpPr/>
          <p:nvPr/>
        </p:nvSpPr>
        <p:spPr>
          <a:xfrm>
            <a:off x="11756575" y="5838511"/>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3</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27" name="Shape 627"/>
        <p:cNvGrpSpPr/>
        <p:nvPr/>
      </p:nvGrpSpPr>
      <p:grpSpPr>
        <a:xfrm>
          <a:off x="0" y="0"/>
          <a:ext cx="0" cy="0"/>
          <a:chOff x="0" y="0"/>
          <a:chExt cx="0" cy="0"/>
        </a:xfrm>
      </p:grpSpPr>
      <p:pic>
        <p:nvPicPr>
          <p:cNvPr id="628" name="Google Shape;628;p51"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629" name="Google Shape;629;p51"/>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630" name="Google Shape;630;p51"/>
          <p:cNvSpPr/>
          <p:nvPr/>
        </p:nvSpPr>
        <p:spPr>
          <a:xfrm rot="-5400000">
            <a:off x="12416432" y="3971957"/>
            <a:ext cx="456900" cy="1131600"/>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1" name="Google Shape;631;p51"/>
          <p:cNvSpPr txBox="1"/>
          <p:nvPr/>
        </p:nvSpPr>
        <p:spPr>
          <a:xfrm>
            <a:off x="13652200" y="3473400"/>
            <a:ext cx="4300500" cy="376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 ¿Quién tiene la piel más sensible, los rubios con la piel clara o los morenos con la piel oscura?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50535B"/>
                </a:solidFill>
                <a:latin typeface="Open Sans"/>
                <a:ea typeface="Open Sans"/>
                <a:cs typeface="Open Sans"/>
                <a:sym typeface="Open Sans"/>
              </a:rPr>
              <a:t> - ¿Los morenos con la piel oscura se pueden quemar con el sol?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32" name="Google Shape;632;p51"/>
          <p:cNvSpPr/>
          <p:nvPr/>
        </p:nvSpPr>
        <p:spPr>
          <a:xfrm>
            <a:off x="10326725" y="4388811"/>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4</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27" name="Shape 127"/>
        <p:cNvGrpSpPr/>
        <p:nvPr/>
      </p:nvGrpSpPr>
      <p:grpSpPr>
        <a:xfrm>
          <a:off x="0" y="0"/>
          <a:ext cx="0" cy="0"/>
          <a:chOff x="0" y="0"/>
          <a:chExt cx="0" cy="0"/>
        </a:xfrm>
      </p:grpSpPr>
      <p:sp>
        <p:nvSpPr>
          <p:cNvPr id="128" name="Google Shape;128;p16"/>
          <p:cNvSpPr txBox="1"/>
          <p:nvPr/>
        </p:nvSpPr>
        <p:spPr>
          <a:xfrm>
            <a:off x="527675" y="3617625"/>
            <a:ext cx="15137400" cy="3050700"/>
          </a:xfrm>
          <a:prstGeom prst="rect">
            <a:avLst/>
          </a:prstGeom>
          <a:noFill/>
          <a:ln>
            <a:noFill/>
          </a:ln>
        </p:spPr>
        <p:txBody>
          <a:bodyPr anchorCtr="0" anchor="t" bIns="91425" lIns="91425" spcFirstLastPara="1" rIns="91425" wrap="square" tIns="91425">
            <a:noAutofit/>
          </a:bodyPr>
          <a:lstStyle/>
          <a:p>
            <a:pPr indent="0" lvl="0" marL="0" marR="0" rtl="0" algn="l">
              <a:lnSpc>
                <a:spcPct val="140000"/>
              </a:lnSpc>
              <a:spcBef>
                <a:spcPts val="100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Los objetivos generales son los siguientes:</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Analizar los beneficios del sol para los seres vivos, identificando sus funciones vitales y comprendiendo su papel en el desarrollo de la vida en la Tierra. </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Reconocer los riesgos de la exposición solar sin protección, identificando las consecuencias para la salud y valorando la importancia de la prevención para el bienestar personal. </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Aplicar hábitos y conductas de fotoprotección responsable, utilizando herramientas de seguridad como cremas solares y ropa adecuada, para promover una cultura de cuidado personal.</a:t>
            </a:r>
            <a:endParaRPr b="0" i="0" sz="1500" u="none" cap="none" strike="noStrike">
              <a:solidFill>
                <a:srgbClr val="50535B"/>
              </a:solidFill>
              <a:latin typeface="Open Sans"/>
              <a:ea typeface="Open Sans"/>
              <a:cs typeface="Open Sans"/>
              <a:sym typeface="Open Sans"/>
            </a:endParaRPr>
          </a:p>
        </p:txBody>
      </p:sp>
      <p:grpSp>
        <p:nvGrpSpPr>
          <p:cNvPr id="129" name="Google Shape;129;p16"/>
          <p:cNvGrpSpPr/>
          <p:nvPr/>
        </p:nvGrpSpPr>
        <p:grpSpPr>
          <a:xfrm>
            <a:off x="527652" y="1850375"/>
            <a:ext cx="17613280" cy="677125"/>
            <a:chOff x="0" y="-38100"/>
            <a:chExt cx="2061769" cy="178341"/>
          </a:xfrm>
        </p:grpSpPr>
        <p:sp>
          <p:nvSpPr>
            <p:cNvPr id="130" name="Google Shape;130;p16"/>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31" name="Google Shape;131;p16"/>
            <p:cNvSpPr txBox="1"/>
            <p:nvPr/>
          </p:nvSpPr>
          <p:spPr>
            <a:xfrm>
              <a:off x="0" y="-38100"/>
              <a:ext cx="2061769" cy="178341"/>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Contenido de interés para el docente o centro educativo</a:t>
              </a:r>
              <a:endParaRPr b="0" i="0" sz="1400" u="none" cap="none" strike="noStrike">
                <a:solidFill>
                  <a:srgbClr val="000000"/>
                </a:solidFill>
                <a:latin typeface="Arial"/>
                <a:ea typeface="Arial"/>
                <a:cs typeface="Arial"/>
                <a:sym typeface="Arial"/>
              </a:endParaRPr>
            </a:p>
          </p:txBody>
        </p:sp>
      </p:grpSp>
      <p:grpSp>
        <p:nvGrpSpPr>
          <p:cNvPr id="132" name="Google Shape;132;p16"/>
          <p:cNvGrpSpPr/>
          <p:nvPr/>
        </p:nvGrpSpPr>
        <p:grpSpPr>
          <a:xfrm>
            <a:off x="0" y="-144661"/>
            <a:ext cx="18288000" cy="1668807"/>
            <a:chOff x="0" y="-38100"/>
            <a:chExt cx="4816593" cy="439521"/>
          </a:xfrm>
        </p:grpSpPr>
        <p:sp>
          <p:nvSpPr>
            <p:cNvPr id="133" name="Google Shape;133;p16"/>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34" name="Google Shape;134;p16"/>
            <p:cNvSpPr txBox="1"/>
            <p:nvPr/>
          </p:nvSpPr>
          <p:spPr>
            <a:xfrm>
              <a:off x="0" y="-38100"/>
              <a:ext cx="4816593" cy="43952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6"/>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12" t="0"/>
            </a:stretch>
          </a:blipFill>
          <a:ln>
            <a:noFill/>
          </a:ln>
        </p:spPr>
      </p:sp>
      <p:sp>
        <p:nvSpPr>
          <p:cNvPr id="136" name="Google Shape;136;p16"/>
          <p:cNvSpPr txBox="1"/>
          <p:nvPr/>
        </p:nvSpPr>
        <p:spPr>
          <a:xfrm>
            <a:off x="1028700" y="413775"/>
            <a:ext cx="3471014" cy="629921"/>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37" name="Google Shape;137;p16"/>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grpSp>
        <p:nvGrpSpPr>
          <p:cNvPr id="138" name="Google Shape;138;p16"/>
          <p:cNvGrpSpPr/>
          <p:nvPr/>
        </p:nvGrpSpPr>
        <p:grpSpPr>
          <a:xfrm>
            <a:off x="513000" y="2985525"/>
            <a:ext cx="7828828" cy="533011"/>
            <a:chOff x="-3" y="-140"/>
            <a:chExt cx="2061900" cy="140381"/>
          </a:xfrm>
        </p:grpSpPr>
        <p:sp>
          <p:nvSpPr>
            <p:cNvPr id="139" name="Google Shape;139;p16"/>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40" name="Google Shape;140;p16"/>
            <p:cNvSpPr txBox="1"/>
            <p:nvPr/>
          </p:nvSpPr>
          <p:spPr>
            <a:xfrm>
              <a:off x="-3" y="-140"/>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Objetivos didácticos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36" name="Shape 636"/>
        <p:cNvGrpSpPr/>
        <p:nvPr/>
      </p:nvGrpSpPr>
      <p:grpSpPr>
        <a:xfrm>
          <a:off x="0" y="0"/>
          <a:ext cx="0" cy="0"/>
          <a:chOff x="0" y="0"/>
          <a:chExt cx="0" cy="0"/>
        </a:xfrm>
      </p:grpSpPr>
      <p:pic>
        <p:nvPicPr>
          <p:cNvPr id="637" name="Google Shape;637;p52"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638" name="Google Shape;638;p52"/>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639" name="Google Shape;639;p52"/>
          <p:cNvSpPr/>
          <p:nvPr/>
        </p:nvSpPr>
        <p:spPr>
          <a:xfrm rot="-5400000">
            <a:off x="12416432" y="3971957"/>
            <a:ext cx="456900" cy="1131600"/>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40" name="Google Shape;640;p52"/>
          <p:cNvSpPr txBox="1"/>
          <p:nvPr/>
        </p:nvSpPr>
        <p:spPr>
          <a:xfrm>
            <a:off x="13652200" y="3515075"/>
            <a:ext cx="4221000" cy="5479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 ¿Quién tiene la piel más sensible, los rubios con la piel clara o los morenos con la piel oscura?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a:t>
            </a:r>
            <a:r>
              <a:rPr b="1" i="0" lang="en-US" sz="1900" u="none" cap="none" strike="noStrike">
                <a:solidFill>
                  <a:srgbClr val="50535B"/>
                </a:solidFill>
                <a:latin typeface="Open Sans"/>
                <a:ea typeface="Open Sans"/>
                <a:cs typeface="Open Sans"/>
                <a:sym typeface="Open Sans"/>
              </a:rPr>
              <a:t> Los rubios con la piel clara.</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50535B"/>
                </a:solidFill>
                <a:latin typeface="Open Sans"/>
                <a:ea typeface="Open Sans"/>
                <a:cs typeface="Open Sans"/>
                <a:sym typeface="Open Sans"/>
              </a:rPr>
              <a:t> - ¿Los morenos con la piel oscura se pueden quemar con el sol?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 </a:t>
            </a:r>
            <a:r>
              <a:rPr b="1" i="0" lang="en-US" sz="1900" u="none" cap="none" strike="noStrike">
                <a:solidFill>
                  <a:srgbClr val="50535B"/>
                </a:solidFill>
                <a:latin typeface="Open Sans"/>
                <a:ea typeface="Open Sans"/>
                <a:cs typeface="Open Sans"/>
                <a:sym typeface="Open Sans"/>
              </a:rPr>
              <a:t>Sí, los morenos con la piel oscura también pueden quemarse.</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1" name="Google Shape;641;p52"/>
          <p:cNvSpPr/>
          <p:nvPr/>
        </p:nvSpPr>
        <p:spPr>
          <a:xfrm>
            <a:off x="10326725" y="4388811"/>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4</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45" name="Shape 645"/>
        <p:cNvGrpSpPr/>
        <p:nvPr/>
      </p:nvGrpSpPr>
      <p:grpSpPr>
        <a:xfrm>
          <a:off x="0" y="0"/>
          <a:ext cx="0" cy="0"/>
          <a:chOff x="0" y="0"/>
          <a:chExt cx="0" cy="0"/>
        </a:xfrm>
      </p:grpSpPr>
      <p:pic>
        <p:nvPicPr>
          <p:cNvPr id="646" name="Google Shape;646;p53"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647" name="Google Shape;647;p53"/>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648" name="Google Shape;648;p53"/>
          <p:cNvSpPr txBox="1"/>
          <p:nvPr/>
        </p:nvSpPr>
        <p:spPr>
          <a:xfrm>
            <a:off x="370859" y="3991693"/>
            <a:ext cx="5019900" cy="330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 ¿Con una sola vez que te apliques fotoprotector es suficiente?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50535B"/>
                </a:solidFill>
                <a:latin typeface="Open Sans"/>
                <a:ea typeface="Open Sans"/>
                <a:cs typeface="Open Sans"/>
                <a:sym typeface="Open Sans"/>
              </a:rPr>
              <a:t> - ¿Cuándo debemos aplicarnos el fotoprotector?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9" name="Google Shape;649;p53"/>
          <p:cNvSpPr/>
          <p:nvPr/>
        </p:nvSpPr>
        <p:spPr>
          <a:xfrm>
            <a:off x="7526575" y="4349061"/>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5</a:t>
            </a:r>
            <a:endParaRPr b="1" i="0" sz="2200" u="none" cap="none" strike="noStrike">
              <a:solidFill>
                <a:srgbClr val="FFFFFF"/>
              </a:solidFill>
              <a:latin typeface="Open Sans"/>
              <a:ea typeface="Open Sans"/>
              <a:cs typeface="Open Sans"/>
              <a:sym typeface="Open Sans"/>
            </a:endParaRPr>
          </a:p>
        </p:txBody>
      </p:sp>
      <p:sp>
        <p:nvSpPr>
          <p:cNvPr id="650" name="Google Shape;650;p53"/>
          <p:cNvSpPr/>
          <p:nvPr/>
        </p:nvSpPr>
        <p:spPr>
          <a:xfrm rot="5400000">
            <a:off x="5853126" y="4417019"/>
            <a:ext cx="456600" cy="1131600"/>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54" name="Shape 654"/>
        <p:cNvGrpSpPr/>
        <p:nvPr/>
      </p:nvGrpSpPr>
      <p:grpSpPr>
        <a:xfrm>
          <a:off x="0" y="0"/>
          <a:ext cx="0" cy="0"/>
          <a:chOff x="0" y="0"/>
          <a:chExt cx="0" cy="0"/>
        </a:xfrm>
      </p:grpSpPr>
      <p:pic>
        <p:nvPicPr>
          <p:cNvPr id="655" name="Google Shape;655;p54"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656" name="Google Shape;656;p54"/>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657" name="Google Shape;657;p54"/>
          <p:cNvSpPr/>
          <p:nvPr/>
        </p:nvSpPr>
        <p:spPr>
          <a:xfrm rot="5400000">
            <a:off x="5853126" y="4417019"/>
            <a:ext cx="456600" cy="1131600"/>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58" name="Google Shape;658;p54"/>
          <p:cNvSpPr txBox="1"/>
          <p:nvPr/>
        </p:nvSpPr>
        <p:spPr>
          <a:xfrm>
            <a:off x="251700" y="3574650"/>
            <a:ext cx="5263800" cy="418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 ¿Con una sola vez que te apliques fotoprotector es suficiente? Respuesta: </a:t>
            </a:r>
            <a:r>
              <a:rPr b="1" i="0" lang="en-US" sz="1900" u="none" cap="none" strike="noStrike">
                <a:solidFill>
                  <a:srgbClr val="50535B"/>
                </a:solidFill>
                <a:latin typeface="Open Sans"/>
                <a:ea typeface="Open Sans"/>
                <a:cs typeface="Open Sans"/>
                <a:sym typeface="Open Sans"/>
              </a:rPr>
              <a:t>No, hay que volver a aplicarlo cada dos horas.</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50535B"/>
                </a:solidFill>
                <a:latin typeface="Open Sans"/>
                <a:ea typeface="Open Sans"/>
                <a:cs typeface="Open Sans"/>
                <a:sym typeface="Open Sans"/>
              </a:rPr>
              <a:t> - ¿Cuándo debemos aplicarnos el fotoprotector?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a:t>
            </a:r>
            <a:r>
              <a:rPr b="1" i="0" lang="en-US" sz="1900" u="none" cap="none" strike="noStrike">
                <a:solidFill>
                  <a:srgbClr val="50535B"/>
                </a:solidFill>
                <a:latin typeface="Open Sans"/>
                <a:ea typeface="Open Sans"/>
                <a:cs typeface="Open Sans"/>
                <a:sym typeface="Open Sans"/>
              </a:rPr>
              <a:t> Media hora antes de salir de casa.</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9" name="Google Shape;659;p54"/>
          <p:cNvSpPr/>
          <p:nvPr/>
        </p:nvSpPr>
        <p:spPr>
          <a:xfrm>
            <a:off x="7526575" y="4349061"/>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5</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63" name="Shape 663"/>
        <p:cNvGrpSpPr/>
        <p:nvPr/>
      </p:nvGrpSpPr>
      <p:grpSpPr>
        <a:xfrm>
          <a:off x="0" y="0"/>
          <a:ext cx="0" cy="0"/>
          <a:chOff x="0" y="0"/>
          <a:chExt cx="0" cy="0"/>
        </a:xfrm>
      </p:grpSpPr>
      <p:pic>
        <p:nvPicPr>
          <p:cNvPr id="664" name="Google Shape;664;p55"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665" name="Google Shape;665;p55"/>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666" name="Google Shape;666;p55"/>
          <p:cNvSpPr/>
          <p:nvPr/>
        </p:nvSpPr>
        <p:spPr>
          <a:xfrm rot="2062134">
            <a:off x="5257434" y="3761682"/>
            <a:ext cx="456495" cy="1131666"/>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7" name="Google Shape;667;p55"/>
          <p:cNvSpPr txBox="1"/>
          <p:nvPr/>
        </p:nvSpPr>
        <p:spPr>
          <a:xfrm>
            <a:off x="251700" y="3574650"/>
            <a:ext cx="4931400" cy="372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 ¿Los días nublados debemos fotoprotegernos?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50535B"/>
                </a:solidFill>
                <a:latin typeface="Open Sans"/>
                <a:ea typeface="Open Sans"/>
                <a:cs typeface="Open Sans"/>
                <a:sym typeface="Open Sans"/>
              </a:rPr>
              <a:t> - ¿Qué zonas del cuerpo son más sensibles?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68" name="Google Shape;668;p55"/>
          <p:cNvSpPr/>
          <p:nvPr/>
        </p:nvSpPr>
        <p:spPr>
          <a:xfrm>
            <a:off x="5421525" y="3240311"/>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6</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72" name="Shape 672"/>
        <p:cNvGrpSpPr/>
        <p:nvPr/>
      </p:nvGrpSpPr>
      <p:grpSpPr>
        <a:xfrm>
          <a:off x="0" y="0"/>
          <a:ext cx="0" cy="0"/>
          <a:chOff x="0" y="0"/>
          <a:chExt cx="0" cy="0"/>
        </a:xfrm>
      </p:grpSpPr>
      <p:pic>
        <p:nvPicPr>
          <p:cNvPr id="673" name="Google Shape;673;p56"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674" name="Google Shape;674;p56"/>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675" name="Google Shape;675;p56"/>
          <p:cNvSpPr/>
          <p:nvPr/>
        </p:nvSpPr>
        <p:spPr>
          <a:xfrm rot="2062134">
            <a:off x="5257434" y="3761682"/>
            <a:ext cx="456495" cy="1131666"/>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76" name="Google Shape;676;p56"/>
          <p:cNvSpPr txBox="1"/>
          <p:nvPr/>
        </p:nvSpPr>
        <p:spPr>
          <a:xfrm>
            <a:off x="251700" y="3574650"/>
            <a:ext cx="4931400" cy="473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 ¿Los días nublados debemos fotoprotegernos?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 </a:t>
            </a:r>
            <a:r>
              <a:rPr b="1" i="0" lang="en-US" sz="1900" u="none" cap="none" strike="noStrike">
                <a:solidFill>
                  <a:srgbClr val="50535B"/>
                </a:solidFill>
                <a:latin typeface="Open Sans"/>
                <a:ea typeface="Open Sans"/>
                <a:cs typeface="Open Sans"/>
                <a:sym typeface="Open Sans"/>
              </a:rPr>
              <a:t>Sí, ya que los rayos ultravioleta pasan a través de las nubes.</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50535B"/>
                </a:solidFill>
                <a:latin typeface="Open Sans"/>
                <a:ea typeface="Open Sans"/>
                <a:cs typeface="Open Sans"/>
                <a:sym typeface="Open Sans"/>
              </a:rPr>
              <a:t> - ¿Qué zonas del cuerpo son más sensibles?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 </a:t>
            </a:r>
            <a:r>
              <a:rPr b="1" i="0" lang="en-US" sz="1900" u="none" cap="none" strike="noStrike">
                <a:solidFill>
                  <a:srgbClr val="50535B"/>
                </a:solidFill>
                <a:latin typeface="Open Sans"/>
                <a:ea typeface="Open Sans"/>
                <a:cs typeface="Open Sans"/>
                <a:sym typeface="Open Sans"/>
              </a:rPr>
              <a:t>La nariz, los labios y los pies.</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77" name="Google Shape;677;p56"/>
          <p:cNvSpPr/>
          <p:nvPr/>
        </p:nvSpPr>
        <p:spPr>
          <a:xfrm>
            <a:off x="5421525" y="3240311"/>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6</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81" name="Shape 681"/>
        <p:cNvGrpSpPr/>
        <p:nvPr/>
      </p:nvGrpSpPr>
      <p:grpSpPr>
        <a:xfrm>
          <a:off x="0" y="0"/>
          <a:ext cx="0" cy="0"/>
          <a:chOff x="0" y="0"/>
          <a:chExt cx="0" cy="0"/>
        </a:xfrm>
      </p:grpSpPr>
      <p:pic>
        <p:nvPicPr>
          <p:cNvPr id="682" name="Google Shape;682;p57"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683" name="Google Shape;683;p57"/>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684" name="Google Shape;684;p57"/>
          <p:cNvSpPr/>
          <p:nvPr/>
        </p:nvSpPr>
        <p:spPr>
          <a:xfrm rot="3566895">
            <a:off x="5256855" y="1905088"/>
            <a:ext cx="465065" cy="2468622"/>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85" name="Google Shape;685;p57"/>
          <p:cNvSpPr txBox="1"/>
          <p:nvPr/>
        </p:nvSpPr>
        <p:spPr>
          <a:xfrm>
            <a:off x="251700" y="3574650"/>
            <a:ext cx="4554300" cy="346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 ¿Qué horas de sol debemos evitar?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50535B"/>
                </a:solidFill>
                <a:latin typeface="Open Sans"/>
                <a:ea typeface="Open Sans"/>
                <a:cs typeface="Open Sans"/>
                <a:sym typeface="Open Sans"/>
              </a:rPr>
              <a:t> - Además de fotoprotector, ¿qué debemos llevar en la mochila cuando vamos a la playa o la montaña?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86" name="Google Shape;686;p57"/>
          <p:cNvSpPr/>
          <p:nvPr/>
        </p:nvSpPr>
        <p:spPr>
          <a:xfrm>
            <a:off x="6176175" y="1889886"/>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7</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90" name="Shape 690"/>
        <p:cNvGrpSpPr/>
        <p:nvPr/>
      </p:nvGrpSpPr>
      <p:grpSpPr>
        <a:xfrm>
          <a:off x="0" y="0"/>
          <a:ext cx="0" cy="0"/>
          <a:chOff x="0" y="0"/>
          <a:chExt cx="0" cy="0"/>
        </a:xfrm>
      </p:grpSpPr>
      <p:pic>
        <p:nvPicPr>
          <p:cNvPr id="691" name="Google Shape;691;p58"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692" name="Google Shape;692;p58"/>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693" name="Google Shape;693;p58"/>
          <p:cNvSpPr/>
          <p:nvPr/>
        </p:nvSpPr>
        <p:spPr>
          <a:xfrm rot="3566895">
            <a:off x="5256855" y="1905088"/>
            <a:ext cx="465065" cy="2468622"/>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94" name="Google Shape;694;p58"/>
          <p:cNvSpPr txBox="1"/>
          <p:nvPr/>
        </p:nvSpPr>
        <p:spPr>
          <a:xfrm>
            <a:off x="251700" y="3574650"/>
            <a:ext cx="4554300" cy="489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 ¿Qué horas de sol debemos evitar?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 </a:t>
            </a:r>
            <a:r>
              <a:rPr b="1" i="0" lang="en-US" sz="1900" u="none" cap="none" strike="noStrike">
                <a:solidFill>
                  <a:srgbClr val="50535B"/>
                </a:solidFill>
                <a:latin typeface="Open Sans"/>
                <a:ea typeface="Open Sans"/>
                <a:cs typeface="Open Sans"/>
                <a:sym typeface="Open Sans"/>
              </a:rPr>
              <a:t>De las 12 del mediodía a las 4 de la tarde.</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50535B"/>
                </a:solidFill>
                <a:latin typeface="Open Sans"/>
                <a:ea typeface="Open Sans"/>
                <a:cs typeface="Open Sans"/>
                <a:sym typeface="Open Sans"/>
              </a:rPr>
              <a:t> - Además de fotoprotector, ¿qué debemos llevar en la mochila cuando vamos a la playa o la montaña?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 </a:t>
            </a:r>
            <a:r>
              <a:rPr b="1" i="0" lang="en-US" sz="1900" u="none" cap="none" strike="noStrike">
                <a:solidFill>
                  <a:srgbClr val="50535B"/>
                </a:solidFill>
                <a:latin typeface="Open Sans"/>
                <a:ea typeface="Open Sans"/>
                <a:cs typeface="Open Sans"/>
                <a:sym typeface="Open Sans"/>
              </a:rPr>
              <a:t>Gorro, camiseta, gafas de sol y agua.</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95" name="Google Shape;695;p58"/>
          <p:cNvSpPr/>
          <p:nvPr/>
        </p:nvSpPr>
        <p:spPr>
          <a:xfrm>
            <a:off x="6176175" y="1889886"/>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7</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99" name="Shape 699"/>
        <p:cNvGrpSpPr/>
        <p:nvPr/>
      </p:nvGrpSpPr>
      <p:grpSpPr>
        <a:xfrm>
          <a:off x="0" y="0"/>
          <a:ext cx="0" cy="0"/>
          <a:chOff x="0" y="0"/>
          <a:chExt cx="0" cy="0"/>
        </a:xfrm>
      </p:grpSpPr>
      <p:pic>
        <p:nvPicPr>
          <p:cNvPr id="700" name="Google Shape;700;p59"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701" name="Google Shape;701;p59"/>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702" name="Google Shape;702;p59"/>
          <p:cNvSpPr/>
          <p:nvPr/>
        </p:nvSpPr>
        <p:spPr>
          <a:xfrm rot="-4541688">
            <a:off x="11367118" y="1109270"/>
            <a:ext cx="465019" cy="3943165"/>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03" name="Google Shape;703;p59"/>
          <p:cNvSpPr txBox="1"/>
          <p:nvPr/>
        </p:nvSpPr>
        <p:spPr>
          <a:xfrm>
            <a:off x="13356600" y="3793500"/>
            <a:ext cx="4931400" cy="401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 ¿Qué aspecto tendrá tu piel de mayor si no la proteges correctamente del sol?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50535B"/>
                </a:solidFill>
                <a:latin typeface="Open Sans"/>
                <a:ea typeface="Open Sans"/>
                <a:cs typeface="Open Sans"/>
                <a:sym typeface="Open Sans"/>
              </a:rPr>
              <a:t> - ¿La piel tiene memoria?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04" name="Google Shape;704;p59"/>
          <p:cNvSpPr/>
          <p:nvPr/>
        </p:nvSpPr>
        <p:spPr>
          <a:xfrm>
            <a:off x="8062775" y="1731011"/>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8</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708" name="Shape 708"/>
        <p:cNvGrpSpPr/>
        <p:nvPr/>
      </p:nvGrpSpPr>
      <p:grpSpPr>
        <a:xfrm>
          <a:off x="0" y="0"/>
          <a:ext cx="0" cy="0"/>
          <a:chOff x="0" y="0"/>
          <a:chExt cx="0" cy="0"/>
        </a:xfrm>
      </p:grpSpPr>
      <p:pic>
        <p:nvPicPr>
          <p:cNvPr id="709" name="Google Shape;709;p60"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710" name="Google Shape;710;p60"/>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711" name="Google Shape;711;p60"/>
          <p:cNvSpPr/>
          <p:nvPr/>
        </p:nvSpPr>
        <p:spPr>
          <a:xfrm rot="-4541688">
            <a:off x="11367118" y="1109270"/>
            <a:ext cx="465019" cy="3943165"/>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12" name="Google Shape;712;p60"/>
          <p:cNvSpPr txBox="1"/>
          <p:nvPr/>
        </p:nvSpPr>
        <p:spPr>
          <a:xfrm>
            <a:off x="13356600" y="3793500"/>
            <a:ext cx="4931400" cy="473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 - ¿Qué aspecto tendrá tu piel de mayor si no la proteges correctamente del sol?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  </a:t>
            </a:r>
            <a:r>
              <a:rPr b="1" i="0" lang="en-US" sz="1900" u="none" cap="none" strike="noStrike">
                <a:solidFill>
                  <a:srgbClr val="50535B"/>
                </a:solidFill>
                <a:latin typeface="Open Sans"/>
                <a:ea typeface="Open Sans"/>
                <a:cs typeface="Open Sans"/>
                <a:sym typeface="Open Sans"/>
              </a:rPr>
              <a:t>Envejecida, con arrugas y manchas.</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Sombra</a:t>
            </a:r>
            <a:r>
              <a:rPr b="0" i="0" lang="en-US" sz="1900" u="none" cap="none" strike="noStrike">
                <a:solidFill>
                  <a:srgbClr val="50535B"/>
                </a:solidFill>
                <a:latin typeface="Open Sans"/>
                <a:ea typeface="Open Sans"/>
                <a:cs typeface="Open Sans"/>
                <a:sym typeface="Open Sans"/>
              </a:rPr>
              <a:t> - ¿La piel tiene memoria?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 </a:t>
            </a:r>
            <a:r>
              <a:rPr b="1" i="0" lang="en-US" sz="1900" u="none" cap="none" strike="noStrike">
                <a:solidFill>
                  <a:srgbClr val="50535B"/>
                </a:solidFill>
                <a:latin typeface="Open Sans"/>
                <a:ea typeface="Open Sans"/>
                <a:cs typeface="Open Sans"/>
                <a:sym typeface="Open Sans"/>
              </a:rPr>
              <a:t>Sí, la piel tiene memoria.</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13" name="Google Shape;713;p60"/>
          <p:cNvSpPr/>
          <p:nvPr/>
        </p:nvSpPr>
        <p:spPr>
          <a:xfrm>
            <a:off x="8062775" y="1731011"/>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8</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717" name="Shape 717"/>
        <p:cNvGrpSpPr/>
        <p:nvPr/>
      </p:nvGrpSpPr>
      <p:grpSpPr>
        <a:xfrm>
          <a:off x="0" y="0"/>
          <a:ext cx="0" cy="0"/>
          <a:chOff x="0" y="0"/>
          <a:chExt cx="0" cy="0"/>
        </a:xfrm>
      </p:grpSpPr>
      <p:pic>
        <p:nvPicPr>
          <p:cNvPr id="718" name="Google Shape;718;p61"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719" name="Google Shape;719;p61"/>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720" name="Google Shape;720;p61"/>
          <p:cNvSpPr/>
          <p:nvPr/>
        </p:nvSpPr>
        <p:spPr>
          <a:xfrm rot="-2897243">
            <a:off x="12546411" y="2116397"/>
            <a:ext cx="451311" cy="2625203"/>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21" name="Google Shape;721;p61"/>
          <p:cNvSpPr txBox="1"/>
          <p:nvPr/>
        </p:nvSpPr>
        <p:spPr>
          <a:xfrm>
            <a:off x="13356600" y="4389275"/>
            <a:ext cx="49314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y </a:t>
            </a:r>
            <a:r>
              <a:rPr b="1" i="0" lang="en-US" sz="2400" u="none" cap="none" strike="noStrike">
                <a:solidFill>
                  <a:srgbClr val="434343"/>
                </a:solidFill>
                <a:latin typeface="Open Sans"/>
                <a:ea typeface="Open Sans"/>
                <a:cs typeface="Open Sans"/>
                <a:sym typeface="Open Sans"/>
              </a:rPr>
              <a:t>Villa Sombra</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¿Cómo se llama la crema que debemos aplicarnos cuando salimos a jugar al exterior?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 - Crema sensible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 - Crema hidratante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 - Crema fotoprotector.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sp>
        <p:nvSpPr>
          <p:cNvPr id="722" name="Google Shape;722;p61"/>
          <p:cNvSpPr/>
          <p:nvPr/>
        </p:nvSpPr>
        <p:spPr>
          <a:xfrm>
            <a:off x="10465725" y="1711136"/>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9</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44" name="Shape 144"/>
        <p:cNvGrpSpPr/>
        <p:nvPr/>
      </p:nvGrpSpPr>
      <p:grpSpPr>
        <a:xfrm>
          <a:off x="0" y="0"/>
          <a:ext cx="0" cy="0"/>
          <a:chOff x="0" y="0"/>
          <a:chExt cx="0" cy="0"/>
        </a:xfrm>
      </p:grpSpPr>
      <p:grpSp>
        <p:nvGrpSpPr>
          <p:cNvPr id="145" name="Google Shape;145;p17"/>
          <p:cNvGrpSpPr/>
          <p:nvPr/>
        </p:nvGrpSpPr>
        <p:grpSpPr>
          <a:xfrm>
            <a:off x="527652" y="1850375"/>
            <a:ext cx="17614399" cy="677125"/>
            <a:chOff x="0" y="-38100"/>
            <a:chExt cx="2061900" cy="178341"/>
          </a:xfrm>
        </p:grpSpPr>
        <p:sp>
          <p:nvSpPr>
            <p:cNvPr id="146" name="Google Shape;146;p17"/>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47" name="Google Shape;147;p17"/>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Contenido de interés para el docente o centro educativo</a:t>
              </a:r>
              <a:endParaRPr b="0" i="0" sz="1400" u="none" cap="none" strike="noStrike">
                <a:solidFill>
                  <a:srgbClr val="000000"/>
                </a:solidFill>
                <a:latin typeface="Arial"/>
                <a:ea typeface="Arial"/>
                <a:cs typeface="Arial"/>
                <a:sym typeface="Arial"/>
              </a:endParaRPr>
            </a:p>
          </p:txBody>
        </p:sp>
      </p:grpSp>
      <p:grpSp>
        <p:nvGrpSpPr>
          <p:cNvPr id="148" name="Google Shape;148;p17"/>
          <p:cNvGrpSpPr/>
          <p:nvPr/>
        </p:nvGrpSpPr>
        <p:grpSpPr>
          <a:xfrm>
            <a:off x="0" y="-144662"/>
            <a:ext cx="18288118" cy="1668817"/>
            <a:chOff x="0" y="-38100"/>
            <a:chExt cx="4816592" cy="439521"/>
          </a:xfrm>
        </p:grpSpPr>
        <p:sp>
          <p:nvSpPr>
            <p:cNvPr id="149" name="Google Shape;149;p17"/>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50" name="Google Shape;150;p17"/>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1" name="Google Shape;151;p17"/>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12" t="0"/>
            </a:stretch>
          </a:blipFill>
          <a:ln>
            <a:noFill/>
          </a:ln>
        </p:spPr>
      </p:sp>
      <p:sp>
        <p:nvSpPr>
          <p:cNvPr id="152" name="Google Shape;152;p17"/>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53" name="Google Shape;153;p17"/>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sp>
        <p:nvSpPr>
          <p:cNvPr id="154" name="Google Shape;154;p17"/>
          <p:cNvSpPr txBox="1"/>
          <p:nvPr/>
        </p:nvSpPr>
        <p:spPr>
          <a:xfrm>
            <a:off x="527653" y="3717023"/>
            <a:ext cx="7729500" cy="460200"/>
          </a:xfrm>
          <a:prstGeom prst="rect">
            <a:avLst/>
          </a:prstGeom>
          <a:noFill/>
          <a:ln>
            <a:noFill/>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700"/>
              <a:buFont typeface="Arial"/>
              <a:buNone/>
            </a:pPr>
            <a:r>
              <a:rPr b="1" i="0" lang="en-US" sz="1700" u="none" cap="none" strike="noStrike">
                <a:solidFill>
                  <a:srgbClr val="50535B"/>
                </a:solidFill>
                <a:latin typeface="Open Sans"/>
                <a:ea typeface="Open Sans"/>
                <a:cs typeface="Open Sans"/>
                <a:sym typeface="Open Sans"/>
              </a:rPr>
              <a:t>Conocimiento del medio natural, social y cultural</a:t>
            </a:r>
            <a:endParaRPr b="1" i="0" sz="1700" u="none" cap="none" strike="noStrike">
              <a:solidFill>
                <a:srgbClr val="50535B"/>
              </a:solidFill>
              <a:latin typeface="Open Sans"/>
              <a:ea typeface="Open Sans"/>
              <a:cs typeface="Open Sans"/>
              <a:sym typeface="Open Sans"/>
            </a:endParaRPr>
          </a:p>
        </p:txBody>
      </p:sp>
      <p:grpSp>
        <p:nvGrpSpPr>
          <p:cNvPr id="155" name="Google Shape;155;p17"/>
          <p:cNvGrpSpPr/>
          <p:nvPr/>
        </p:nvGrpSpPr>
        <p:grpSpPr>
          <a:xfrm>
            <a:off x="527653" y="2967525"/>
            <a:ext cx="10165837" cy="569520"/>
            <a:chOff x="-5303" y="-4880"/>
            <a:chExt cx="2819614" cy="150000"/>
          </a:xfrm>
        </p:grpSpPr>
        <p:sp>
          <p:nvSpPr>
            <p:cNvPr id="156" name="Google Shape;156;p17"/>
            <p:cNvSpPr/>
            <p:nvPr/>
          </p:nvSpPr>
          <p:spPr>
            <a:xfrm>
              <a:off x="-4" y="-1"/>
              <a:ext cx="2814315"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57" name="Google Shape;157;p17"/>
            <p:cNvSpPr txBox="1"/>
            <p:nvPr/>
          </p:nvSpPr>
          <p:spPr>
            <a:xfrm>
              <a:off x="-5303" y="-4880"/>
              <a:ext cx="2522700" cy="1500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Tablas de vinculación curricular - </a:t>
              </a:r>
              <a:r>
                <a:rPr b="1" i="0" lang="en-US" sz="1999" u="none" cap="none" strike="noStrike">
                  <a:solidFill>
                    <a:srgbClr val="FDFDFD"/>
                  </a:solidFill>
                  <a:latin typeface="Open Sans"/>
                  <a:ea typeface="Open Sans"/>
                  <a:cs typeface="Open Sans"/>
                  <a:sym typeface="Open Sans"/>
                </a:rPr>
                <a:t>Segundo ciclo de educación primaria</a:t>
              </a:r>
              <a:endParaRPr b="0" i="0" sz="1400" u="none" cap="none" strike="noStrike">
                <a:solidFill>
                  <a:srgbClr val="000000"/>
                </a:solidFill>
                <a:latin typeface="Arial"/>
                <a:ea typeface="Arial"/>
                <a:cs typeface="Arial"/>
                <a:sym typeface="Arial"/>
              </a:endParaRPr>
            </a:p>
          </p:txBody>
        </p:sp>
      </p:grpSp>
      <p:pic>
        <p:nvPicPr>
          <p:cNvPr id="158" name="Google Shape;158;p17"/>
          <p:cNvPicPr preferRelativeResize="0"/>
          <p:nvPr/>
        </p:nvPicPr>
        <p:blipFill rotWithShape="1">
          <a:blip r:embed="rId4">
            <a:alphaModFix/>
          </a:blip>
          <a:srcRect b="0" l="0" r="0" t="0"/>
          <a:stretch/>
        </p:blipFill>
        <p:spPr>
          <a:xfrm>
            <a:off x="30583000" y="653570"/>
            <a:ext cx="8839200" cy="1619250"/>
          </a:xfrm>
          <a:prstGeom prst="rect">
            <a:avLst/>
          </a:prstGeom>
          <a:noFill/>
          <a:ln>
            <a:noFill/>
          </a:ln>
        </p:spPr>
      </p:pic>
      <p:graphicFrame>
        <p:nvGraphicFramePr>
          <p:cNvPr id="159" name="Google Shape;159;p17"/>
          <p:cNvGraphicFramePr/>
          <p:nvPr/>
        </p:nvGraphicFramePr>
        <p:xfrm>
          <a:off x="527653" y="4362837"/>
          <a:ext cx="3000000" cy="3000000"/>
        </p:xfrm>
        <a:graphic>
          <a:graphicData uri="http://schemas.openxmlformats.org/drawingml/2006/table">
            <a:tbl>
              <a:tblPr>
                <a:noFill/>
                <a:tableStyleId>{CC7E6AD5-3C0E-4C51-848F-C9F47D58B91C}</a:tableStyleId>
              </a:tblPr>
              <a:tblGrid>
                <a:gridCol w="10903075"/>
              </a:tblGrid>
              <a:tr h="304800">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Competencias específicas</a:t>
                      </a:r>
                      <a:endParaRPr b="1" sz="1600" u="none" cap="none" strike="noStrike">
                        <a:solidFill>
                          <a:srgbClr val="50535B"/>
                        </a:solidFill>
                        <a:latin typeface="Open Sans"/>
                        <a:ea typeface="Open Sans"/>
                        <a:cs typeface="Open Sans"/>
                        <a:sym typeface="Open Sans"/>
                      </a:endParaRPr>
                    </a:p>
                  </a:txBody>
                  <a:tcPr marT="91425" marB="91425" marR="91425" marL="91425" anchor="ctr"/>
                </a:tc>
              </a:tr>
              <a:tr h="1059675">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4. </a:t>
                      </a:r>
                      <a:r>
                        <a:rPr lang="en-US" sz="1500" u="none" cap="none" strike="noStrike">
                          <a:solidFill>
                            <a:srgbClr val="50535B"/>
                          </a:solidFill>
                          <a:latin typeface="Open Sans"/>
                          <a:ea typeface="Open Sans"/>
                          <a:cs typeface="Open Sans"/>
                          <a:sym typeface="Open Sans"/>
                        </a:rPr>
                        <a:t>Conocer y tomar conciencia del propio cuerpo, así como de las emociones y sentimientos propios y ajenos, aplicando el conocimiento científico, para desarrollar hábitos saludables y para conseguir el bienestar físico, emocional y social.</a:t>
                      </a:r>
                      <a:endParaRPr sz="1500" u="none" cap="none" strike="noStrike">
                        <a:solidFill>
                          <a:srgbClr val="50535B"/>
                        </a:solidFill>
                        <a:latin typeface="Open Sans"/>
                        <a:ea typeface="Open Sans"/>
                        <a:cs typeface="Open Sans"/>
                        <a:sym typeface="Open Sans"/>
                      </a:endParaRPr>
                    </a:p>
                  </a:txBody>
                  <a:tcPr marT="91425" marB="91425" marR="91425" marL="91425" anchor="ctr"/>
                </a:tc>
              </a:tr>
            </a:tbl>
          </a:graphicData>
        </a:graphic>
      </p:graphicFrame>
      <p:sp>
        <p:nvSpPr>
          <p:cNvPr id="160" name="Google Shape;160;p17"/>
          <p:cNvSpPr txBox="1"/>
          <p:nvPr/>
        </p:nvSpPr>
        <p:spPr>
          <a:xfrm>
            <a:off x="527653" y="6125410"/>
            <a:ext cx="77295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700"/>
              <a:buFont typeface="Arial"/>
              <a:buNone/>
            </a:pPr>
            <a:r>
              <a:rPr b="1" i="0" lang="en-US" sz="1700" u="none" cap="none" strike="noStrike">
                <a:solidFill>
                  <a:srgbClr val="50535B"/>
                </a:solidFill>
                <a:latin typeface="Open Sans"/>
                <a:ea typeface="Open Sans"/>
                <a:cs typeface="Open Sans"/>
                <a:sym typeface="Open Sans"/>
              </a:rPr>
              <a:t>Educación física</a:t>
            </a:r>
            <a:endParaRPr b="1" i="0" sz="1700" u="none" cap="none" strike="noStrike">
              <a:solidFill>
                <a:srgbClr val="50535B"/>
              </a:solidFill>
              <a:latin typeface="Open Sans"/>
              <a:ea typeface="Open Sans"/>
              <a:cs typeface="Open Sans"/>
              <a:sym typeface="Open Sans"/>
            </a:endParaRPr>
          </a:p>
        </p:txBody>
      </p:sp>
      <p:graphicFrame>
        <p:nvGraphicFramePr>
          <p:cNvPr id="161" name="Google Shape;161;p17"/>
          <p:cNvGraphicFramePr/>
          <p:nvPr/>
        </p:nvGraphicFramePr>
        <p:xfrm>
          <a:off x="527653" y="6646457"/>
          <a:ext cx="3000000" cy="3000000"/>
        </p:xfrm>
        <a:graphic>
          <a:graphicData uri="http://schemas.openxmlformats.org/drawingml/2006/table">
            <a:tbl>
              <a:tblPr>
                <a:noFill/>
                <a:tableStyleId>{CC7E6AD5-3C0E-4C51-848F-C9F47D58B91C}</a:tableStyleId>
              </a:tblPr>
              <a:tblGrid>
                <a:gridCol w="6327125"/>
                <a:gridCol w="4365350"/>
                <a:gridCol w="5971650"/>
              </a:tblGrid>
              <a:tr h="5421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Competencias específicas</a:t>
                      </a:r>
                      <a:endParaRPr b="1" sz="1600" u="none" cap="none" strike="noStrike">
                        <a:solidFill>
                          <a:srgbClr val="50535B"/>
                        </a:solidFill>
                        <a:latin typeface="Open Sans"/>
                        <a:ea typeface="Open Sans"/>
                        <a:cs typeface="Open Sans"/>
                        <a:sym typeface="Open Sans"/>
                      </a:endParaRPr>
                    </a:p>
                  </a:txBody>
                  <a:tcPr marT="91425" marB="91425" marR="91425" marL="91425" anchor="ct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Criterios de evaluación</a:t>
                      </a:r>
                      <a:endParaRPr b="1" sz="1600" u="none" cap="none" strike="noStrike">
                        <a:solidFill>
                          <a:srgbClr val="50535B"/>
                        </a:solidFill>
                        <a:latin typeface="Open Sans"/>
                        <a:ea typeface="Open Sans"/>
                        <a:cs typeface="Open Sans"/>
                        <a:sym typeface="Open Sans"/>
                      </a:endParaRPr>
                    </a:p>
                  </a:txBody>
                  <a:tcPr marT="91425" marB="91425" marR="91425" marL="91425" anchor="ct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Saberes</a:t>
                      </a:r>
                      <a:endParaRPr b="1" sz="1600" u="none" cap="none" strike="noStrike">
                        <a:solidFill>
                          <a:srgbClr val="50535B"/>
                        </a:solidFill>
                        <a:latin typeface="Open Sans"/>
                        <a:ea typeface="Open Sans"/>
                        <a:cs typeface="Open Sans"/>
                        <a:sym typeface="Open Sans"/>
                      </a:endParaRPr>
                    </a:p>
                  </a:txBody>
                  <a:tcPr marT="91425" marB="91425" marR="91425" marL="91425" anchor="ctr"/>
                </a:tc>
              </a:tr>
              <a:tr h="1796825">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1. </a:t>
                      </a:r>
                      <a:r>
                        <a:rPr lang="en-US" sz="1500" u="none" cap="none" strike="noStrike">
                          <a:solidFill>
                            <a:srgbClr val="50535B"/>
                          </a:solidFill>
                          <a:latin typeface="Open Sans"/>
                          <a:ea typeface="Open Sans"/>
                          <a:cs typeface="Open Sans"/>
                          <a:sym typeface="Open Sans"/>
                        </a:rPr>
                        <a:t>Adoptar un estilo de vida activo y saludable, practicando regularmente actividades físicas, lúdicas y deportivas, adoptando comportamientos que potencien la salud física, mental y social, así como medidas de responsabilidad individual y colectiva durante la práctica motriz, para interiorizar e integrar hábitos de actividad física sistemática que contribuyan al bienestar.</a:t>
                      </a:r>
                      <a:endParaRPr sz="1500" u="none" cap="none" strike="noStrike">
                        <a:solidFill>
                          <a:srgbClr val="50535B"/>
                        </a:solidFill>
                        <a:latin typeface="Open Sans"/>
                        <a:ea typeface="Open Sans"/>
                        <a:cs typeface="Open Sans"/>
                        <a:sym typeface="Open Sans"/>
                      </a:endParaRPr>
                    </a:p>
                  </a:txBody>
                  <a:tcPr marT="91425" marB="91425" marR="91425" marL="91425"/>
                </a:tc>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CE1.2 </a:t>
                      </a:r>
                      <a:r>
                        <a:rPr lang="en-US" sz="1500" u="none" cap="none" strike="noStrike">
                          <a:solidFill>
                            <a:srgbClr val="50535B"/>
                          </a:solidFill>
                          <a:latin typeface="Open Sans"/>
                          <a:ea typeface="Open Sans"/>
                          <a:cs typeface="Open Sans"/>
                          <a:sym typeface="Open Sans"/>
                        </a:rPr>
                        <a:t>Aplicar medidas de educación postural, alimentación saludable, higiene corporal y preparación de la práctica motriz, asumiendo responsabilidades y generando hábitos y rutinas en situaciones cotidianas.</a:t>
                      </a:r>
                      <a:endParaRPr sz="1500" u="none" cap="none" strike="noStrike">
                        <a:solidFill>
                          <a:srgbClr val="50535B"/>
                        </a:solidFill>
                        <a:latin typeface="Open Sans"/>
                        <a:ea typeface="Open Sans"/>
                        <a:cs typeface="Open Sans"/>
                        <a:sym typeface="Open Sans"/>
                      </a:endParaRPr>
                    </a:p>
                  </a:txBody>
                  <a:tcPr marT="91425" marB="91425" marR="91425" marL="91425"/>
                </a:tc>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A. </a:t>
                      </a:r>
                      <a:r>
                        <a:rPr lang="en-US" sz="1500" u="none" cap="none" strike="noStrike">
                          <a:solidFill>
                            <a:srgbClr val="50535B"/>
                          </a:solidFill>
                          <a:latin typeface="Open Sans"/>
                          <a:ea typeface="Open Sans"/>
                          <a:cs typeface="Open Sans"/>
                          <a:sym typeface="Open Sans"/>
                        </a:rPr>
                        <a:t>Vida activa y saludable.</a:t>
                      </a:r>
                      <a:endParaRPr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lang="en-US" sz="1500" u="none" cap="none" strike="noStrike">
                          <a:solidFill>
                            <a:srgbClr val="50535B"/>
                          </a:solidFill>
                          <a:latin typeface="Open Sans"/>
                          <a:ea typeface="Open Sans"/>
                          <a:cs typeface="Open Sans"/>
                          <a:sym typeface="Open Sans"/>
                        </a:rPr>
                        <a:t>Salud física: efectos físicos y psicológicos beneficiosos de un estilo de vida activo. Características de alimentos naturales, procesados y ultraprocesados. Educación postural en acciones motrices habituales. Factores básicos que inciden en el cuidado del cuerpo.</a:t>
                      </a:r>
                      <a:endParaRPr sz="1500" u="none" cap="none" strike="noStrike">
                        <a:solidFill>
                          <a:srgbClr val="50535B"/>
                        </a:solidFill>
                        <a:latin typeface="Open Sans"/>
                        <a:ea typeface="Open Sans"/>
                        <a:cs typeface="Open Sans"/>
                        <a:sym typeface="Open Sans"/>
                      </a:endParaRPr>
                    </a:p>
                  </a:txBody>
                  <a:tcPr marT="91425" marB="91425" marR="91425" marL="91425"/>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726" name="Shape 726"/>
        <p:cNvGrpSpPr/>
        <p:nvPr/>
      </p:nvGrpSpPr>
      <p:grpSpPr>
        <a:xfrm>
          <a:off x="0" y="0"/>
          <a:ext cx="0" cy="0"/>
          <a:chOff x="0" y="0"/>
          <a:chExt cx="0" cy="0"/>
        </a:xfrm>
      </p:grpSpPr>
      <p:pic>
        <p:nvPicPr>
          <p:cNvPr id="727" name="Google Shape;727;p62" title="ChatGPT Image Jul 21, 2025, 11_15_09 AM.png"/>
          <p:cNvPicPr preferRelativeResize="0"/>
          <p:nvPr/>
        </p:nvPicPr>
        <p:blipFill rotWithShape="1">
          <a:blip r:embed="rId3">
            <a:alphaModFix/>
          </a:blip>
          <a:srcRect b="0" l="0" r="0" t="0"/>
          <a:stretch/>
        </p:blipFill>
        <p:spPr>
          <a:xfrm>
            <a:off x="1428750" y="0"/>
            <a:ext cx="15430499" cy="10286999"/>
          </a:xfrm>
          <a:prstGeom prst="rect">
            <a:avLst/>
          </a:prstGeom>
          <a:noFill/>
          <a:ln>
            <a:noFill/>
          </a:ln>
        </p:spPr>
      </p:pic>
      <p:sp>
        <p:nvSpPr>
          <p:cNvPr id="728" name="Google Shape;728;p62"/>
          <p:cNvSpPr txBox="1"/>
          <p:nvPr/>
        </p:nvSpPr>
        <p:spPr>
          <a:xfrm>
            <a:off x="76200" y="237650"/>
            <a:ext cx="3955200" cy="2425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DFDFD"/>
                </a:solidFill>
                <a:latin typeface="Open Sans"/>
                <a:ea typeface="Open Sans"/>
                <a:cs typeface="Open Sans"/>
                <a:sym typeface="Open Sans"/>
              </a:rPr>
              <a:t>Itinerario CUENTO</a:t>
            </a:r>
            <a:endParaRPr b="1" i="0" sz="2800" u="none" cap="none" strike="noStrike">
              <a:solidFill>
                <a:srgbClr val="FDFDFD"/>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EL JUEGO DE LA FOTOPROTECCIÓN</a:t>
            </a:r>
            <a:endParaRPr b="1" i="0" sz="2800" u="none" cap="none" strike="noStrike">
              <a:solidFill>
                <a:srgbClr val="F49E5C"/>
              </a:solidFill>
              <a:latin typeface="Open Sans"/>
              <a:ea typeface="Open Sans"/>
              <a:cs typeface="Open Sans"/>
              <a:sym typeface="Open Sans"/>
            </a:endParaRPr>
          </a:p>
        </p:txBody>
      </p:sp>
      <p:sp>
        <p:nvSpPr>
          <p:cNvPr id="729" name="Google Shape;729;p62"/>
          <p:cNvSpPr/>
          <p:nvPr/>
        </p:nvSpPr>
        <p:spPr>
          <a:xfrm rot="-2897243">
            <a:off x="12546411" y="2116397"/>
            <a:ext cx="451311" cy="2625203"/>
          </a:xfrm>
          <a:prstGeom prst="downArrow">
            <a:avLst>
              <a:gd fmla="val 50000" name="adj1"/>
              <a:gd fmla="val 50000" name="adj2"/>
            </a:avLst>
          </a:prstGeom>
          <a:solidFill>
            <a:srgbClr val="92CFF0"/>
          </a:solidFill>
          <a:ln cap="flat" cmpd="sng" w="19050">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30" name="Google Shape;730;p62"/>
          <p:cNvSpPr txBox="1"/>
          <p:nvPr/>
        </p:nvSpPr>
        <p:spPr>
          <a:xfrm>
            <a:off x="13356600" y="4389275"/>
            <a:ext cx="49314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400"/>
              <a:buFont typeface="Arial"/>
              <a:buNone/>
            </a:pPr>
            <a:r>
              <a:rPr b="1" i="0" lang="en-US" sz="2400" u="none" cap="none" strike="noStrike">
                <a:solidFill>
                  <a:srgbClr val="434343"/>
                </a:solidFill>
                <a:latin typeface="Open Sans"/>
                <a:ea typeface="Open Sans"/>
                <a:cs typeface="Open Sans"/>
                <a:sym typeface="Open Sans"/>
              </a:rPr>
              <a:t>Villa Sol</a:t>
            </a:r>
            <a:r>
              <a:rPr b="1" i="0" lang="en-US" sz="1900" u="none" cap="none" strike="noStrike">
                <a:solidFill>
                  <a:srgbClr val="50535B"/>
                </a:solidFill>
                <a:latin typeface="Open Sans"/>
                <a:ea typeface="Open Sans"/>
                <a:cs typeface="Open Sans"/>
                <a:sym typeface="Open Sans"/>
              </a:rPr>
              <a:t> </a:t>
            </a:r>
            <a:r>
              <a:rPr b="0" i="0" lang="en-US" sz="1900" u="none" cap="none" strike="noStrike">
                <a:solidFill>
                  <a:srgbClr val="50535B"/>
                </a:solidFill>
                <a:latin typeface="Open Sans"/>
                <a:ea typeface="Open Sans"/>
                <a:cs typeface="Open Sans"/>
                <a:sym typeface="Open Sans"/>
              </a:rPr>
              <a:t>y </a:t>
            </a:r>
            <a:r>
              <a:rPr b="1" i="0" lang="en-US" sz="2400" u="none" cap="none" strike="noStrike">
                <a:solidFill>
                  <a:srgbClr val="434343"/>
                </a:solidFill>
                <a:latin typeface="Open Sans"/>
                <a:ea typeface="Open Sans"/>
                <a:cs typeface="Open Sans"/>
                <a:sym typeface="Open Sans"/>
              </a:rPr>
              <a:t>Villa Sombra</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¿Cómo se llama la crema que debemos aplicarnos cuando salimos a jugar al exterior?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 - Crema sensible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 - Crema hidratante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 - Crema fotoprotector. </a:t>
            </a:r>
            <a:endParaRPr b="0"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1900"/>
              <a:buFont typeface="Arial"/>
              <a:buNone/>
            </a:pPr>
            <a:r>
              <a:rPr b="0" i="0" lang="en-US" sz="1900" u="none" cap="none" strike="noStrike">
                <a:solidFill>
                  <a:srgbClr val="50535B"/>
                </a:solidFill>
                <a:latin typeface="Open Sans"/>
                <a:ea typeface="Open Sans"/>
                <a:cs typeface="Open Sans"/>
                <a:sym typeface="Open Sans"/>
              </a:rPr>
              <a:t>Respuesta: </a:t>
            </a:r>
            <a:r>
              <a:rPr b="1" i="0" lang="en-US" sz="1900" u="none" cap="none" strike="noStrike">
                <a:solidFill>
                  <a:srgbClr val="50535B"/>
                </a:solidFill>
                <a:latin typeface="Open Sans"/>
                <a:ea typeface="Open Sans"/>
                <a:cs typeface="Open Sans"/>
                <a:sym typeface="Open Sans"/>
              </a:rPr>
              <a:t>Fotoprotector</a:t>
            </a:r>
            <a:endParaRPr b="1" i="0" sz="19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sp>
        <p:nvSpPr>
          <p:cNvPr id="731" name="Google Shape;731;p62"/>
          <p:cNvSpPr/>
          <p:nvPr/>
        </p:nvSpPr>
        <p:spPr>
          <a:xfrm>
            <a:off x="10465725" y="1711136"/>
            <a:ext cx="1569000" cy="3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Casilla 9</a:t>
            </a:r>
            <a:endParaRPr b="1" i="0" sz="2200" u="none" cap="none" strike="noStrike">
              <a:solidFill>
                <a:srgbClr val="FFFFFF"/>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id="736" name="Google Shape;736;p63"/>
          <p:cNvPicPr preferRelativeResize="0"/>
          <p:nvPr/>
        </p:nvPicPr>
        <p:blipFill rotWithShape="1">
          <a:blip r:embed="rId3">
            <a:alphaModFix/>
          </a:blip>
          <a:srcRect b="0" l="0" r="0" t="0"/>
          <a:stretch/>
        </p:blipFill>
        <p:spPr>
          <a:xfrm>
            <a:off x="1846788" y="0"/>
            <a:ext cx="14594430" cy="10287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64"/>
          <p:cNvPicPr preferRelativeResize="0"/>
          <p:nvPr/>
        </p:nvPicPr>
        <p:blipFill rotWithShape="1">
          <a:blip r:embed="rId3">
            <a:alphaModFix/>
          </a:blip>
          <a:srcRect b="0" l="0" r="0" t="0"/>
          <a:stretch/>
        </p:blipFill>
        <p:spPr>
          <a:xfrm>
            <a:off x="1860563" y="0"/>
            <a:ext cx="14566881" cy="10287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65"/>
          <p:cNvPicPr preferRelativeResize="0"/>
          <p:nvPr/>
        </p:nvPicPr>
        <p:blipFill rotWithShape="1">
          <a:blip r:embed="rId3">
            <a:alphaModFix/>
          </a:blip>
          <a:srcRect b="0" l="0" r="0" t="0"/>
          <a:stretch/>
        </p:blipFill>
        <p:spPr>
          <a:xfrm>
            <a:off x="1860558" y="0"/>
            <a:ext cx="14566881" cy="10287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id="751" name="Google Shape;751;p66"/>
          <p:cNvPicPr preferRelativeResize="0"/>
          <p:nvPr/>
        </p:nvPicPr>
        <p:blipFill rotWithShape="1">
          <a:blip r:embed="rId3">
            <a:alphaModFix/>
          </a:blip>
          <a:srcRect b="0" l="0" r="0" t="0"/>
          <a:stretch/>
        </p:blipFill>
        <p:spPr>
          <a:xfrm>
            <a:off x="1889763" y="0"/>
            <a:ext cx="14508480" cy="10287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id="756" name="Google Shape;756;p67"/>
          <p:cNvPicPr preferRelativeResize="0"/>
          <p:nvPr/>
        </p:nvPicPr>
        <p:blipFill rotWithShape="1">
          <a:blip r:embed="rId3">
            <a:alphaModFix/>
          </a:blip>
          <a:srcRect b="0" l="0" r="0" t="0"/>
          <a:stretch/>
        </p:blipFill>
        <p:spPr>
          <a:xfrm>
            <a:off x="1923320" y="0"/>
            <a:ext cx="14441365" cy="10287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id="761" name="Google Shape;761;p68"/>
          <p:cNvPicPr preferRelativeResize="0"/>
          <p:nvPr/>
        </p:nvPicPr>
        <p:blipFill rotWithShape="1">
          <a:blip r:embed="rId3">
            <a:alphaModFix/>
          </a:blip>
          <a:srcRect b="0" l="0" r="0" t="0"/>
          <a:stretch/>
        </p:blipFill>
        <p:spPr>
          <a:xfrm>
            <a:off x="1872688" y="0"/>
            <a:ext cx="14542633" cy="10287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69"/>
          <p:cNvPicPr preferRelativeResize="0"/>
          <p:nvPr/>
        </p:nvPicPr>
        <p:blipFill rotWithShape="1">
          <a:blip r:embed="rId3">
            <a:alphaModFix/>
          </a:blip>
          <a:srcRect b="0" l="0" r="0" t="0"/>
          <a:stretch/>
        </p:blipFill>
        <p:spPr>
          <a:xfrm>
            <a:off x="1866325" y="0"/>
            <a:ext cx="14555338" cy="102870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p70"/>
          <p:cNvPicPr preferRelativeResize="0"/>
          <p:nvPr/>
        </p:nvPicPr>
        <p:blipFill rotWithShape="1">
          <a:blip r:embed="rId3">
            <a:alphaModFix/>
          </a:blip>
          <a:srcRect b="0" l="0" r="0" t="0"/>
          <a:stretch/>
        </p:blipFill>
        <p:spPr>
          <a:xfrm>
            <a:off x="1909525" y="0"/>
            <a:ext cx="14468957" cy="102870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id="776" name="Google Shape;776;p71"/>
          <p:cNvPicPr preferRelativeResize="0"/>
          <p:nvPr/>
        </p:nvPicPr>
        <p:blipFill rotWithShape="1">
          <a:blip r:embed="rId3">
            <a:alphaModFix/>
          </a:blip>
          <a:srcRect b="0" l="0" r="0" t="0"/>
          <a:stretch/>
        </p:blipFill>
        <p:spPr>
          <a:xfrm>
            <a:off x="1877175" y="0"/>
            <a:ext cx="14533646" cy="1028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165" name="Shape 165"/>
        <p:cNvGrpSpPr/>
        <p:nvPr/>
      </p:nvGrpSpPr>
      <p:grpSpPr>
        <a:xfrm>
          <a:off x="0" y="0"/>
          <a:ext cx="0" cy="0"/>
          <a:chOff x="0" y="0"/>
          <a:chExt cx="0" cy="0"/>
        </a:xfrm>
      </p:grpSpPr>
      <p:grpSp>
        <p:nvGrpSpPr>
          <p:cNvPr id="166" name="Google Shape;166;p18"/>
          <p:cNvGrpSpPr/>
          <p:nvPr/>
        </p:nvGrpSpPr>
        <p:grpSpPr>
          <a:xfrm>
            <a:off x="0" y="7011529"/>
            <a:ext cx="18288118" cy="3275965"/>
            <a:chOff x="0" y="-38100"/>
            <a:chExt cx="4816592" cy="862800"/>
          </a:xfrm>
        </p:grpSpPr>
        <p:sp>
          <p:nvSpPr>
            <p:cNvPr id="167" name="Google Shape;167;p18"/>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168" name="Google Shape;168;p18"/>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8"/>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170" name="Google Shape;170;p18"/>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171" name="Google Shape;171;p18"/>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2</a:t>
            </a:r>
            <a:endParaRPr b="0" i="0" sz="4000" u="none" cap="none" strike="noStrike">
              <a:solidFill>
                <a:srgbClr val="000000"/>
              </a:solidFill>
              <a:latin typeface="Arial"/>
              <a:ea typeface="Arial"/>
              <a:cs typeface="Arial"/>
              <a:sym typeface="Arial"/>
            </a:endParaRPr>
          </a:p>
        </p:txBody>
      </p:sp>
      <p:sp>
        <p:nvSpPr>
          <p:cNvPr id="172" name="Google Shape;172;p18"/>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196" l="0" r="-101808" t="0"/>
            </a:stretch>
          </a:blipFill>
          <a:ln>
            <a:noFill/>
          </a:ln>
        </p:spPr>
      </p:sp>
      <p:sp>
        <p:nvSpPr>
          <p:cNvPr id="173" name="Google Shape;173;p18"/>
          <p:cNvSpPr txBox="1"/>
          <p:nvPr/>
        </p:nvSpPr>
        <p:spPr>
          <a:xfrm>
            <a:off x="1066800" y="2512088"/>
            <a:ext cx="9987300" cy="320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1000"/>
              </a:spcBef>
              <a:spcAft>
                <a:spcPts val="0"/>
              </a:spcAft>
              <a:buClr>
                <a:srgbClr val="000000"/>
              </a:buClr>
              <a:buSzPts val="4699"/>
              <a:buFont typeface="Arial"/>
              <a:buNone/>
            </a:pPr>
            <a:r>
              <a:rPr b="1" i="0" lang="en-US" sz="4699" u="none" cap="none" strike="noStrike">
                <a:solidFill>
                  <a:srgbClr val="F49E5C"/>
                </a:solidFill>
                <a:latin typeface="Open Sans"/>
                <a:ea typeface="Open Sans"/>
                <a:cs typeface="Open Sans"/>
                <a:sym typeface="Open Sans"/>
              </a:rPr>
              <a:t>2. Contenido para el formador</a:t>
            </a:r>
            <a:endParaRPr b="1" i="0" sz="4699" u="none" cap="none" strike="noStrike">
              <a:solidFill>
                <a:srgbClr val="F49E5C"/>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Introducción</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Tipos de sesiones</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Esquema de la sesión</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Detalle de la sesión</a:t>
            </a:r>
            <a:endParaRPr b="1" i="0" sz="3000" u="none" cap="none" strike="noStrike">
              <a:solidFill>
                <a:srgbClr val="50535B"/>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72"/>
          <p:cNvPicPr preferRelativeResize="0"/>
          <p:nvPr/>
        </p:nvPicPr>
        <p:blipFill rotWithShape="1">
          <a:blip r:embed="rId3">
            <a:alphaModFix/>
          </a:blip>
          <a:srcRect b="0" l="0" r="0" t="0"/>
          <a:stretch/>
        </p:blipFill>
        <p:spPr>
          <a:xfrm>
            <a:off x="1897383" y="0"/>
            <a:ext cx="14493240" cy="10287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73"/>
          <p:cNvPicPr preferRelativeResize="0"/>
          <p:nvPr/>
        </p:nvPicPr>
        <p:blipFill rotWithShape="1">
          <a:blip r:embed="rId3">
            <a:alphaModFix/>
          </a:blip>
          <a:srcRect b="0" l="0" r="0" t="0"/>
          <a:stretch/>
        </p:blipFill>
        <p:spPr>
          <a:xfrm>
            <a:off x="1869513" y="0"/>
            <a:ext cx="14548977" cy="10287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pic>
        <p:nvPicPr>
          <p:cNvPr id="791" name="Google Shape;791;p74"/>
          <p:cNvPicPr preferRelativeResize="0"/>
          <p:nvPr/>
        </p:nvPicPr>
        <p:blipFill rotWithShape="1">
          <a:blip r:embed="rId3">
            <a:alphaModFix/>
          </a:blip>
          <a:srcRect b="0" l="0" r="0" t="0"/>
          <a:stretch/>
        </p:blipFill>
        <p:spPr>
          <a:xfrm>
            <a:off x="1843300" y="0"/>
            <a:ext cx="14601404" cy="102870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795" name="Shape 795"/>
        <p:cNvGrpSpPr/>
        <p:nvPr/>
      </p:nvGrpSpPr>
      <p:grpSpPr>
        <a:xfrm>
          <a:off x="0" y="0"/>
          <a:ext cx="0" cy="0"/>
          <a:chOff x="0" y="0"/>
          <a:chExt cx="0" cy="0"/>
        </a:xfrm>
      </p:grpSpPr>
      <p:grpSp>
        <p:nvGrpSpPr>
          <p:cNvPr id="796" name="Google Shape;796;p75"/>
          <p:cNvGrpSpPr/>
          <p:nvPr/>
        </p:nvGrpSpPr>
        <p:grpSpPr>
          <a:xfrm>
            <a:off x="0" y="7011529"/>
            <a:ext cx="18288118" cy="3275965"/>
            <a:chOff x="0" y="-38100"/>
            <a:chExt cx="4816592" cy="862800"/>
          </a:xfrm>
        </p:grpSpPr>
        <p:sp>
          <p:nvSpPr>
            <p:cNvPr id="797" name="Google Shape;797;p75"/>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798" name="Google Shape;798;p75"/>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99" name="Google Shape;799;p75"/>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800" name="Google Shape;800;p75"/>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801" name="Google Shape;801;p75"/>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2</a:t>
            </a:r>
            <a:endParaRPr b="0" i="0" sz="4000" u="none" cap="none" strike="noStrike">
              <a:solidFill>
                <a:srgbClr val="000000"/>
              </a:solidFill>
              <a:latin typeface="Arial"/>
              <a:ea typeface="Arial"/>
              <a:cs typeface="Arial"/>
              <a:sym typeface="Arial"/>
            </a:endParaRPr>
          </a:p>
        </p:txBody>
      </p:sp>
      <p:sp>
        <p:nvSpPr>
          <p:cNvPr id="802" name="Google Shape;802;p75"/>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200" l="0" r="-101808" t="0"/>
            </a:stretch>
          </a:blipFill>
          <a:ln>
            <a:noFill/>
          </a:ln>
        </p:spPr>
      </p:sp>
      <p:sp>
        <p:nvSpPr>
          <p:cNvPr id="803" name="Google Shape;803;p75"/>
          <p:cNvSpPr txBox="1"/>
          <p:nvPr/>
        </p:nvSpPr>
        <p:spPr>
          <a:xfrm>
            <a:off x="1066800" y="2512100"/>
            <a:ext cx="11512800" cy="320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1000"/>
              </a:spcBef>
              <a:spcAft>
                <a:spcPts val="0"/>
              </a:spcAft>
              <a:buClr>
                <a:srgbClr val="000000"/>
              </a:buClr>
              <a:buSzPts val="4699"/>
              <a:buFont typeface="Arial"/>
              <a:buNone/>
            </a:pPr>
            <a:r>
              <a:rPr b="1" lang="en-US" sz="4699">
                <a:solidFill>
                  <a:srgbClr val="F49E5C"/>
                </a:solidFill>
                <a:latin typeface="Open Sans"/>
                <a:ea typeface="Open Sans"/>
                <a:cs typeface="Open Sans"/>
                <a:sym typeface="Open Sans"/>
              </a:rPr>
              <a:t>Diploma</a:t>
            </a:r>
            <a:endParaRPr b="1" i="0" sz="4699" u="none" cap="none" strike="noStrike">
              <a:solidFill>
                <a:srgbClr val="F49E5C"/>
              </a:solidFill>
              <a:latin typeface="Open Sans"/>
              <a:ea typeface="Open Sans"/>
              <a:cs typeface="Open Sans"/>
              <a:sym typeface="Open Sans"/>
            </a:endParaRPr>
          </a:p>
          <a:p>
            <a:pPr indent="0" lvl="0" marL="91440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lang="en-US" sz="3000">
                <a:solidFill>
                  <a:srgbClr val="50535B"/>
                </a:solidFill>
                <a:latin typeface="Open Sans"/>
                <a:ea typeface="Open Sans"/>
                <a:cs typeface="Open Sans"/>
                <a:sym typeface="Open Sans"/>
              </a:rPr>
              <a:t>Link de descarga</a:t>
            </a:r>
            <a:br>
              <a:rPr b="1" lang="en-US" sz="3000">
                <a:solidFill>
                  <a:srgbClr val="50535B"/>
                </a:solidFill>
                <a:latin typeface="Open Sans"/>
                <a:ea typeface="Open Sans"/>
                <a:cs typeface="Open Sans"/>
                <a:sym typeface="Open Sans"/>
              </a:rPr>
            </a:br>
            <a:br>
              <a:rPr b="1" lang="en-US" sz="3000">
                <a:solidFill>
                  <a:srgbClr val="50535B"/>
                </a:solidFill>
                <a:latin typeface="Open Sans"/>
                <a:ea typeface="Open Sans"/>
                <a:cs typeface="Open Sans"/>
                <a:sym typeface="Open Sans"/>
              </a:rPr>
            </a:br>
            <a:r>
              <a:rPr b="1" lang="en-US" sz="3000" u="sng">
                <a:solidFill>
                  <a:schemeClr val="hlink"/>
                </a:solidFill>
                <a:latin typeface="Open Sans"/>
                <a:ea typeface="Open Sans"/>
                <a:cs typeface="Open Sans"/>
                <a:sym typeface="Open Sans"/>
                <a:hlinkClick r:id="rId6"/>
              </a:rPr>
              <a:t>https://dam.isdin.com/asset/8656ff00-3df3-44c3-a4ad-59497b21cfe4/_AAFF-Diploma-A5-v08_TR.pdf</a:t>
            </a:r>
            <a:r>
              <a:rPr b="1" lang="en-US" sz="3000">
                <a:solidFill>
                  <a:srgbClr val="50535B"/>
                </a:solidFill>
                <a:latin typeface="Open Sans"/>
                <a:ea typeface="Open Sans"/>
                <a:cs typeface="Open Sans"/>
                <a:sym typeface="Open Sans"/>
              </a:rPr>
              <a:t> </a:t>
            </a:r>
            <a:br>
              <a:rPr b="1" lang="en-US" sz="3000">
                <a:solidFill>
                  <a:srgbClr val="50535B"/>
                </a:solidFill>
                <a:latin typeface="Open Sans"/>
                <a:ea typeface="Open Sans"/>
                <a:cs typeface="Open Sans"/>
                <a:sym typeface="Open Sans"/>
              </a:rPr>
            </a:br>
            <a:endParaRPr b="1" sz="3000">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77" name="Shape 177"/>
        <p:cNvGrpSpPr/>
        <p:nvPr/>
      </p:nvGrpSpPr>
      <p:grpSpPr>
        <a:xfrm>
          <a:off x="0" y="0"/>
          <a:ext cx="0" cy="0"/>
          <a:chOff x="0" y="0"/>
          <a:chExt cx="0" cy="0"/>
        </a:xfrm>
      </p:grpSpPr>
      <p:grpSp>
        <p:nvGrpSpPr>
          <p:cNvPr id="178" name="Google Shape;178;p19"/>
          <p:cNvGrpSpPr/>
          <p:nvPr/>
        </p:nvGrpSpPr>
        <p:grpSpPr>
          <a:xfrm>
            <a:off x="527652" y="1850375"/>
            <a:ext cx="17614399" cy="677125"/>
            <a:chOff x="0" y="-38100"/>
            <a:chExt cx="2061900" cy="178341"/>
          </a:xfrm>
        </p:grpSpPr>
        <p:sp>
          <p:nvSpPr>
            <p:cNvPr id="179" name="Google Shape;179;p19"/>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80" name="Google Shape;180;p19"/>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Contenido para el formador</a:t>
              </a:r>
              <a:endParaRPr b="0" i="0" sz="1400" u="none" cap="none" strike="noStrike">
                <a:solidFill>
                  <a:srgbClr val="000000"/>
                </a:solidFill>
                <a:latin typeface="Arial"/>
                <a:ea typeface="Arial"/>
                <a:cs typeface="Arial"/>
                <a:sym typeface="Arial"/>
              </a:endParaRPr>
            </a:p>
          </p:txBody>
        </p:sp>
      </p:grpSp>
      <p:grpSp>
        <p:nvGrpSpPr>
          <p:cNvPr id="181" name="Google Shape;181;p19"/>
          <p:cNvGrpSpPr/>
          <p:nvPr/>
        </p:nvGrpSpPr>
        <p:grpSpPr>
          <a:xfrm>
            <a:off x="0" y="-144662"/>
            <a:ext cx="18288118" cy="1668817"/>
            <a:chOff x="0" y="-38100"/>
            <a:chExt cx="4816592" cy="439521"/>
          </a:xfrm>
        </p:grpSpPr>
        <p:sp>
          <p:nvSpPr>
            <p:cNvPr id="182" name="Google Shape;182;p19"/>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83" name="Google Shape;183;p19"/>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9"/>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8" t="0"/>
            </a:stretch>
          </a:blipFill>
          <a:ln>
            <a:noFill/>
          </a:ln>
        </p:spPr>
      </p:sp>
      <p:sp>
        <p:nvSpPr>
          <p:cNvPr id="185" name="Google Shape;185;p19"/>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86" name="Google Shape;186;p19"/>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sp>
        <p:nvSpPr>
          <p:cNvPr id="187" name="Google Shape;187;p19"/>
          <p:cNvSpPr txBox="1"/>
          <p:nvPr/>
        </p:nvSpPr>
        <p:spPr>
          <a:xfrm>
            <a:off x="436834" y="3680033"/>
            <a:ext cx="7828800" cy="55227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Objetivo general de la sesión</a:t>
            </a:r>
            <a:endParaRPr b="1"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Concienciar al alumnado sobre la importancia de la fotoprotección y fomentar hábitos saludables frente al sol, contribuyendo a la prevención del daño solar y la reducción del riesgo de cáncer de piel.</a:t>
            </a:r>
            <a:endParaRPr b="0" i="0" sz="1500" u="none" cap="none" strike="sng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500"/>
              <a:buFont typeface="Arial"/>
              <a:buNone/>
            </a:pPr>
            <a:r>
              <a:t/>
            </a:r>
            <a:endParaRPr b="0" i="0" sz="1500" u="none" cap="none" strike="sng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Contenidos de la sesión</a:t>
            </a:r>
            <a:endParaRPr b="1"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000" u="none" cap="none" strike="noStrike">
              <a:solidFill>
                <a:srgbClr val="50535B"/>
              </a:solidFill>
              <a:latin typeface="Open Sans"/>
              <a:ea typeface="Open Sans"/>
              <a:cs typeface="Open Sans"/>
              <a:sym typeface="Open Sans"/>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El sol es necesario para la vida</a:t>
            </a:r>
            <a:endParaRPr b="0" i="0" sz="1400" u="none" cap="none" strike="noStrike">
              <a:solidFill>
                <a:srgbClr val="50535B"/>
              </a:solidFill>
              <a:latin typeface="Arial"/>
              <a:ea typeface="Arial"/>
              <a:cs typeface="Arial"/>
              <a:sym typeface="Arial"/>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Peligros del sol</a:t>
            </a:r>
            <a:endParaRPr b="0" i="0" sz="1400" u="none" cap="none" strike="noStrike">
              <a:solidFill>
                <a:srgbClr val="50535B"/>
              </a:solidFill>
              <a:latin typeface="Arial"/>
              <a:ea typeface="Arial"/>
              <a:cs typeface="Arial"/>
              <a:sym typeface="Arial"/>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Conocimientos básicos sobre la piel</a:t>
            </a:r>
            <a:endParaRPr b="0" i="0" sz="1400" u="none" cap="none" strike="noStrike">
              <a:solidFill>
                <a:srgbClr val="50535B"/>
              </a:solidFill>
              <a:latin typeface="Arial"/>
              <a:ea typeface="Arial"/>
              <a:cs typeface="Arial"/>
              <a:sym typeface="Arial"/>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Consejos para fotoprotegerse bien</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Duración total de la sesión</a:t>
            </a:r>
            <a:endParaRPr b="1"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De 30 minutos a 1 hora: el formador puede hacer más o menos extensa la sesión en función de la disponibilidad temporal del colegio</a:t>
            </a:r>
            <a:endParaRPr b="0" i="0" sz="1500" u="none" cap="none" strike="noStrike">
              <a:solidFill>
                <a:srgbClr val="50535B"/>
              </a:solidFill>
              <a:latin typeface="Open Sans"/>
              <a:ea typeface="Open Sans"/>
              <a:cs typeface="Open Sans"/>
              <a:sym typeface="Open Sans"/>
            </a:endParaRPr>
          </a:p>
        </p:txBody>
      </p:sp>
      <p:grpSp>
        <p:nvGrpSpPr>
          <p:cNvPr id="188" name="Google Shape;188;p19"/>
          <p:cNvGrpSpPr/>
          <p:nvPr/>
        </p:nvGrpSpPr>
        <p:grpSpPr>
          <a:xfrm>
            <a:off x="513000" y="2985525"/>
            <a:ext cx="7828828" cy="533011"/>
            <a:chOff x="-3" y="-140"/>
            <a:chExt cx="2061900" cy="140381"/>
          </a:xfrm>
        </p:grpSpPr>
        <p:sp>
          <p:nvSpPr>
            <p:cNvPr id="189" name="Google Shape;189;p19"/>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90" name="Google Shape;190;p19"/>
            <p:cNvSpPr txBox="1"/>
            <p:nvPr/>
          </p:nvSpPr>
          <p:spPr>
            <a:xfrm>
              <a:off x="-3" y="-140"/>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Introducción</a:t>
              </a:r>
              <a:endParaRPr b="1" i="0" sz="1999" u="none" cap="none" strike="noStrike">
                <a:solidFill>
                  <a:srgbClr val="FDFDFD"/>
                </a:solidFill>
                <a:latin typeface="Open Sans"/>
                <a:ea typeface="Open Sans"/>
                <a:cs typeface="Open Sans"/>
                <a:sym typeface="Open Sans"/>
              </a:endParaRPr>
            </a:p>
          </p:txBody>
        </p:sp>
      </p:grpSp>
      <p:grpSp>
        <p:nvGrpSpPr>
          <p:cNvPr id="191" name="Google Shape;191;p19"/>
          <p:cNvGrpSpPr/>
          <p:nvPr/>
        </p:nvGrpSpPr>
        <p:grpSpPr>
          <a:xfrm>
            <a:off x="9663775" y="2997300"/>
            <a:ext cx="7828828" cy="533536"/>
            <a:chOff x="-3" y="-278"/>
            <a:chExt cx="2061900" cy="140519"/>
          </a:xfrm>
        </p:grpSpPr>
        <p:sp>
          <p:nvSpPr>
            <p:cNvPr id="192" name="Google Shape;192;p19"/>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93" name="Google Shape;193;p19"/>
            <p:cNvSpPr txBox="1"/>
            <p:nvPr/>
          </p:nvSpPr>
          <p:spPr>
            <a:xfrm>
              <a:off x="-3" y="-278"/>
              <a:ext cx="2061900" cy="1404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Tipos de sesiones</a:t>
              </a:r>
              <a:endParaRPr b="0" i="0" sz="1400" u="none" cap="none" strike="noStrike">
                <a:solidFill>
                  <a:srgbClr val="000000"/>
                </a:solidFill>
                <a:latin typeface="Arial"/>
                <a:ea typeface="Arial"/>
                <a:cs typeface="Arial"/>
                <a:sym typeface="Arial"/>
              </a:endParaRPr>
            </a:p>
          </p:txBody>
        </p:sp>
      </p:grpSp>
      <p:sp>
        <p:nvSpPr>
          <p:cNvPr id="194" name="Google Shape;194;p19"/>
          <p:cNvSpPr txBox="1"/>
          <p:nvPr/>
        </p:nvSpPr>
        <p:spPr>
          <a:xfrm>
            <a:off x="9587609" y="3692333"/>
            <a:ext cx="7828800" cy="10620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Existen dos modalidades de sesión adaptadas a las condiciones técnicas de cada centro:</a:t>
            </a:r>
            <a:endParaRPr b="0" i="0" sz="1500" u="none" cap="none" strike="no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grpSp>
        <p:nvGrpSpPr>
          <p:cNvPr id="195" name="Google Shape;195;p19"/>
          <p:cNvGrpSpPr/>
          <p:nvPr/>
        </p:nvGrpSpPr>
        <p:grpSpPr>
          <a:xfrm>
            <a:off x="9682461" y="4552921"/>
            <a:ext cx="3645345" cy="4424504"/>
            <a:chOff x="5796013" y="6914925"/>
            <a:chExt cx="2247300" cy="3237600"/>
          </a:xfrm>
        </p:grpSpPr>
        <p:sp>
          <p:nvSpPr>
            <p:cNvPr id="196" name="Google Shape;196;p19"/>
            <p:cNvSpPr/>
            <p:nvPr/>
          </p:nvSpPr>
          <p:spPr>
            <a:xfrm>
              <a:off x="5796013" y="6914925"/>
              <a:ext cx="2247300" cy="3237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sng" cap="none" strike="noStrike">
                <a:solidFill>
                  <a:srgbClr val="FFFFFF"/>
                </a:solidFill>
                <a:latin typeface="Raleway"/>
                <a:ea typeface="Raleway"/>
                <a:cs typeface="Raleway"/>
                <a:sym typeface="Raleway"/>
              </a:endParaRPr>
            </a:p>
          </p:txBody>
        </p:sp>
        <p:sp>
          <p:nvSpPr>
            <p:cNvPr id="197" name="Google Shape;197;p19"/>
            <p:cNvSpPr txBox="1"/>
            <p:nvPr/>
          </p:nvSpPr>
          <p:spPr>
            <a:xfrm>
              <a:off x="5796025" y="6914925"/>
              <a:ext cx="1072500" cy="709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100"/>
                <a:buFont typeface="Arial"/>
                <a:buNone/>
              </a:pPr>
              <a:r>
                <a:rPr b="1" i="0" lang="en-US" sz="5100" u="none" cap="none" strike="noStrike">
                  <a:solidFill>
                    <a:srgbClr val="FFFFFF"/>
                  </a:solidFill>
                  <a:latin typeface="Arial"/>
                  <a:ea typeface="Arial"/>
                  <a:cs typeface="Arial"/>
                  <a:sym typeface="Arial"/>
                </a:rPr>
                <a:t>1.</a:t>
              </a:r>
              <a:endParaRPr b="1" i="0" sz="5100" u="none" cap="none" strike="noStrike">
                <a:solidFill>
                  <a:srgbClr val="FFFFFF"/>
                </a:solidFill>
                <a:latin typeface="Arial"/>
                <a:ea typeface="Arial"/>
                <a:cs typeface="Arial"/>
                <a:sym typeface="Arial"/>
              </a:endParaRPr>
            </a:p>
          </p:txBody>
        </p:sp>
      </p:grpSp>
      <p:grpSp>
        <p:nvGrpSpPr>
          <p:cNvPr id="198" name="Google Shape;198;p19"/>
          <p:cNvGrpSpPr/>
          <p:nvPr/>
        </p:nvGrpSpPr>
        <p:grpSpPr>
          <a:xfrm>
            <a:off x="13511130" y="4552921"/>
            <a:ext cx="3645345" cy="4424504"/>
            <a:chOff x="8156329" y="6914925"/>
            <a:chExt cx="2247300" cy="3237600"/>
          </a:xfrm>
        </p:grpSpPr>
        <p:sp>
          <p:nvSpPr>
            <p:cNvPr id="199" name="Google Shape;199;p19"/>
            <p:cNvSpPr/>
            <p:nvPr/>
          </p:nvSpPr>
          <p:spPr>
            <a:xfrm>
              <a:off x="8156329" y="6914925"/>
              <a:ext cx="2247300" cy="3237600"/>
            </a:xfrm>
            <a:prstGeom prst="rect">
              <a:avLst/>
            </a:prstGeom>
            <a:solidFill>
              <a:srgbClr val="FFAB40"/>
            </a:solid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Raleway"/>
                <a:ea typeface="Raleway"/>
                <a:cs typeface="Raleway"/>
                <a:sym typeface="Raleway"/>
              </a:endParaRPr>
            </a:p>
          </p:txBody>
        </p:sp>
        <p:sp>
          <p:nvSpPr>
            <p:cNvPr id="200" name="Google Shape;200;p19"/>
            <p:cNvSpPr txBox="1"/>
            <p:nvPr/>
          </p:nvSpPr>
          <p:spPr>
            <a:xfrm>
              <a:off x="8158225" y="6914925"/>
              <a:ext cx="1072500" cy="70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100"/>
                <a:buFont typeface="Arial"/>
                <a:buNone/>
              </a:pPr>
              <a:r>
                <a:rPr b="1" i="0" lang="en-US" sz="5100" u="none" cap="none" strike="noStrike">
                  <a:solidFill>
                    <a:srgbClr val="FFFFFF"/>
                  </a:solidFill>
                  <a:latin typeface="Arial"/>
                  <a:ea typeface="Arial"/>
                  <a:cs typeface="Arial"/>
                  <a:sym typeface="Arial"/>
                </a:rPr>
                <a:t>2.</a:t>
              </a:r>
              <a:endParaRPr b="1" i="0" sz="5100" u="none" cap="none" strike="noStrike">
                <a:solidFill>
                  <a:srgbClr val="FFFFFF"/>
                </a:solidFill>
                <a:latin typeface="Arial"/>
                <a:ea typeface="Arial"/>
                <a:cs typeface="Arial"/>
                <a:sym typeface="Arial"/>
              </a:endParaRPr>
            </a:p>
          </p:txBody>
        </p:sp>
      </p:grpSp>
      <p:sp>
        <p:nvSpPr>
          <p:cNvPr id="201" name="Google Shape;201;p19"/>
          <p:cNvSpPr txBox="1"/>
          <p:nvPr/>
        </p:nvSpPr>
        <p:spPr>
          <a:xfrm>
            <a:off x="9833975" y="5429550"/>
            <a:ext cx="3361200" cy="260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chemeClr val="lt1"/>
                </a:solidFill>
                <a:latin typeface="Raleway"/>
                <a:ea typeface="Raleway"/>
                <a:cs typeface="Raleway"/>
                <a:sym typeface="Raleway"/>
              </a:rPr>
              <a:t>Sesión con pantalla y proyector (</a:t>
            </a:r>
            <a:r>
              <a:rPr b="1" i="0" lang="en-US" sz="2000" u="sng" cap="none" strike="noStrike">
                <a:solidFill>
                  <a:schemeClr val="lt1"/>
                </a:solidFill>
                <a:latin typeface="Raleway"/>
                <a:ea typeface="Raleway"/>
                <a:cs typeface="Raleway"/>
                <a:sym typeface="Raleway"/>
              </a:rPr>
              <a:t>recomendada</a:t>
            </a:r>
            <a:r>
              <a:rPr b="1" i="0" lang="en-US" sz="2000" u="none" cap="none" strike="noStrike">
                <a:solidFill>
                  <a:schemeClr val="lt1"/>
                </a:solidFill>
                <a:latin typeface="Raleway"/>
                <a:ea typeface="Raleway"/>
                <a:cs typeface="Raleway"/>
                <a:sym typeface="Raleway"/>
              </a:rPr>
              <a:t>): </a:t>
            </a:r>
            <a:r>
              <a:rPr b="0" i="0" lang="en-US" sz="1500" u="none" cap="none" strike="noStrike">
                <a:solidFill>
                  <a:schemeClr val="lt1"/>
                </a:solidFill>
                <a:latin typeface="Raleway"/>
                <a:ea typeface="Raleway"/>
                <a:cs typeface="Raleway"/>
                <a:sym typeface="Raleway"/>
              </a:rPr>
              <a:t>combina la proyección de un video de concienciación con juegos participativos para reforzar los mensajes clave de manera lúdica.</a:t>
            </a:r>
            <a:endParaRPr b="0" i="0" sz="1500" u="sng" cap="none" strike="noStrike">
              <a:solidFill>
                <a:schemeClr val="lt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5100"/>
              <a:buFont typeface="Arial"/>
              <a:buNone/>
            </a:pPr>
            <a:r>
              <a:t/>
            </a:r>
            <a:endParaRPr b="1" i="0" sz="5100" u="none" cap="none" strike="noStrike">
              <a:solidFill>
                <a:srgbClr val="FFFFFF"/>
              </a:solidFill>
              <a:latin typeface="Arial"/>
              <a:ea typeface="Arial"/>
              <a:cs typeface="Arial"/>
              <a:sym typeface="Arial"/>
            </a:endParaRPr>
          </a:p>
        </p:txBody>
      </p:sp>
      <p:sp>
        <p:nvSpPr>
          <p:cNvPr id="202" name="Google Shape;202;p19"/>
          <p:cNvSpPr txBox="1"/>
          <p:nvPr/>
        </p:nvSpPr>
        <p:spPr>
          <a:xfrm>
            <a:off x="13649850" y="5353350"/>
            <a:ext cx="3361200" cy="357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Raleway"/>
                <a:ea typeface="Raleway"/>
                <a:cs typeface="Raleway"/>
                <a:sym typeface="Raleway"/>
              </a:rPr>
              <a:t>Sesión con materiales impresos (</a:t>
            </a:r>
            <a:r>
              <a:rPr b="1" i="0" lang="en-US" sz="2000" u="sng" cap="none" strike="noStrike">
                <a:solidFill>
                  <a:schemeClr val="lt1"/>
                </a:solidFill>
                <a:latin typeface="Raleway"/>
                <a:ea typeface="Raleway"/>
                <a:cs typeface="Raleway"/>
                <a:sym typeface="Raleway"/>
              </a:rPr>
              <a:t>opción alternativa en caso de no disponer de pantalla y proyector</a:t>
            </a:r>
            <a:r>
              <a:rPr b="1" i="0" lang="en-US" sz="2000" u="none" cap="none" strike="noStrike">
                <a:solidFill>
                  <a:schemeClr val="lt1"/>
                </a:solidFill>
                <a:latin typeface="Raleway"/>
                <a:ea typeface="Raleway"/>
                <a:cs typeface="Raleway"/>
                <a:sym typeface="Raleway"/>
              </a:rPr>
              <a:t>): </a:t>
            </a:r>
            <a:endParaRPr b="1" i="0" sz="2000" u="none" cap="none" strike="noStrike">
              <a:solidFill>
                <a:schemeClr val="lt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Raleway"/>
                <a:ea typeface="Raleway"/>
                <a:cs typeface="Raleway"/>
                <a:sym typeface="Raleway"/>
              </a:rPr>
              <a:t>basada en un cuento ilustrado (a imprimir) que pretende motivar a los </a:t>
            </a:r>
            <a:r>
              <a:rPr lang="en-US" sz="1500">
                <a:solidFill>
                  <a:schemeClr val="lt1"/>
                </a:solidFill>
                <a:latin typeface="Raleway"/>
                <a:ea typeface="Raleway"/>
                <a:cs typeface="Raleway"/>
                <a:sym typeface="Raleway"/>
              </a:rPr>
              <a:t>alumnos </a:t>
            </a:r>
            <a:r>
              <a:rPr b="0" i="0" lang="en-US" sz="1500" u="none" cap="none" strike="noStrike">
                <a:solidFill>
                  <a:schemeClr val="lt1"/>
                </a:solidFill>
                <a:latin typeface="Raleway"/>
                <a:ea typeface="Raleway"/>
                <a:cs typeface="Raleway"/>
                <a:sym typeface="Raleway"/>
              </a:rPr>
              <a:t>y recalcar la importancia de la fotoprotección entre sus hábitos de cuidado. Con juegos participativos, el niño/a refuerza los mensajes clave de manera lúdica.</a:t>
            </a:r>
            <a:endParaRPr b="0" i="0" sz="1500" u="none" cap="none" strike="noStrike">
              <a:solidFill>
                <a:schemeClr val="lt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06" name="Shape 206"/>
        <p:cNvGrpSpPr/>
        <p:nvPr/>
      </p:nvGrpSpPr>
      <p:grpSpPr>
        <a:xfrm>
          <a:off x="0" y="0"/>
          <a:ext cx="0" cy="0"/>
          <a:chOff x="0" y="0"/>
          <a:chExt cx="0" cy="0"/>
        </a:xfrm>
      </p:grpSpPr>
      <p:sp>
        <p:nvSpPr>
          <p:cNvPr id="207" name="Google Shape;207;p20"/>
          <p:cNvSpPr txBox="1"/>
          <p:nvPr/>
        </p:nvSpPr>
        <p:spPr>
          <a:xfrm>
            <a:off x="10535075" y="7273609"/>
            <a:ext cx="3656400" cy="24810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rPr b="1" i="0" lang="en-US" sz="1400" u="sng" cap="none" strike="noStrike">
                <a:solidFill>
                  <a:srgbClr val="50535B"/>
                </a:solidFill>
                <a:latin typeface="Open Sans"/>
                <a:ea typeface="Open Sans"/>
                <a:cs typeface="Open Sans"/>
                <a:sym typeface="Open Sans"/>
              </a:rPr>
              <a:t>Juego asociado al cuento</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rPr b="0" i="1" lang="en-US" sz="1400" u="none" cap="none" strike="noStrike">
                <a:solidFill>
                  <a:srgbClr val="50535B"/>
                </a:solidFill>
                <a:latin typeface="Open Sans"/>
                <a:ea typeface="Open Sans"/>
                <a:cs typeface="Open Sans"/>
                <a:sym typeface="Open Sans"/>
              </a:rPr>
              <a:t>(1</a:t>
            </a:r>
            <a:r>
              <a:rPr b="0" i="1" lang="en-US" sz="1400" u="none" cap="none" strike="noStrike">
                <a:solidFill>
                  <a:srgbClr val="50535B"/>
                </a:solidFill>
                <a:latin typeface="Open Sans"/>
                <a:ea typeface="Open Sans"/>
                <a:cs typeface="Open Sans"/>
                <a:sym typeface="Open Sans"/>
              </a:rPr>
              <a:t>0-15 min)</a:t>
            </a:r>
            <a:endParaRPr b="1" i="1"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100"/>
              <a:buFont typeface="Arial"/>
              <a:buNone/>
            </a:pPr>
            <a:r>
              <a:t/>
            </a:r>
            <a:endParaRPr b="0" i="0" sz="1400" u="none" cap="none" strike="no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50535B"/>
              </a:solidFill>
              <a:latin typeface="Open Sans"/>
              <a:ea typeface="Open Sans"/>
              <a:cs typeface="Open Sans"/>
              <a:sym typeface="Open Sans"/>
            </a:endParaRPr>
          </a:p>
        </p:txBody>
      </p:sp>
      <p:sp>
        <p:nvSpPr>
          <p:cNvPr id="208" name="Google Shape;208;p20"/>
          <p:cNvSpPr txBox="1"/>
          <p:nvPr/>
        </p:nvSpPr>
        <p:spPr>
          <a:xfrm>
            <a:off x="6710625" y="7299550"/>
            <a:ext cx="3564300" cy="2429100"/>
          </a:xfrm>
          <a:prstGeom prst="rect">
            <a:avLst/>
          </a:prstGeom>
          <a:solidFill>
            <a:srgbClr val="FFFFFF"/>
          </a:solid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Lectura del cuento</a:t>
            </a:r>
            <a:r>
              <a:rPr b="0" i="0" lang="en-US" sz="1400" u="none" cap="none" strike="noStrike">
                <a:solidFill>
                  <a:srgbClr val="50535B"/>
                </a:solidFill>
                <a:latin typeface="Open Sans"/>
                <a:ea typeface="Open Sans"/>
                <a:cs typeface="Open Sans"/>
                <a:sym typeface="Open Sans"/>
              </a:rPr>
              <a:t> y repaso de los conocimientos aprendidos </a:t>
            </a:r>
            <a:r>
              <a:rPr b="0" i="1" lang="en-US" sz="1400" u="none" cap="none" strike="noStrike">
                <a:solidFill>
                  <a:srgbClr val="50535B"/>
                </a:solidFill>
                <a:latin typeface="Open Sans"/>
                <a:ea typeface="Open Sans"/>
                <a:cs typeface="Open Sans"/>
                <a:sym typeface="Open Sans"/>
              </a:rPr>
              <a:t>(5-10 min)</a:t>
            </a:r>
            <a:endParaRPr b="0" i="0" sz="1400" u="none" cap="none" strike="noStrike">
              <a:solidFill>
                <a:srgbClr val="50535B"/>
              </a:solidFill>
              <a:latin typeface="Open Sans"/>
              <a:ea typeface="Open Sans"/>
              <a:cs typeface="Open Sans"/>
              <a:sym typeface="Open Sans"/>
            </a:endParaRPr>
          </a:p>
        </p:txBody>
      </p:sp>
      <p:grpSp>
        <p:nvGrpSpPr>
          <p:cNvPr id="209" name="Google Shape;209;p20"/>
          <p:cNvGrpSpPr/>
          <p:nvPr/>
        </p:nvGrpSpPr>
        <p:grpSpPr>
          <a:xfrm>
            <a:off x="527652" y="1850375"/>
            <a:ext cx="17614399" cy="677125"/>
            <a:chOff x="0" y="-38100"/>
            <a:chExt cx="2061900" cy="178341"/>
          </a:xfrm>
        </p:grpSpPr>
        <p:sp>
          <p:nvSpPr>
            <p:cNvPr id="210" name="Google Shape;210;p20"/>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211" name="Google Shape;211;p20"/>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Contenido para el formador</a:t>
              </a:r>
              <a:endParaRPr b="0" i="0" sz="1400" u="none" cap="none" strike="noStrike">
                <a:solidFill>
                  <a:srgbClr val="000000"/>
                </a:solidFill>
                <a:latin typeface="Arial"/>
                <a:ea typeface="Arial"/>
                <a:cs typeface="Arial"/>
                <a:sym typeface="Arial"/>
              </a:endParaRPr>
            </a:p>
          </p:txBody>
        </p:sp>
      </p:grpSp>
      <p:grpSp>
        <p:nvGrpSpPr>
          <p:cNvPr id="212" name="Google Shape;212;p20"/>
          <p:cNvGrpSpPr/>
          <p:nvPr/>
        </p:nvGrpSpPr>
        <p:grpSpPr>
          <a:xfrm>
            <a:off x="0" y="-144662"/>
            <a:ext cx="18288118" cy="1668817"/>
            <a:chOff x="0" y="-38100"/>
            <a:chExt cx="4816592" cy="439521"/>
          </a:xfrm>
        </p:grpSpPr>
        <p:sp>
          <p:nvSpPr>
            <p:cNvPr id="213" name="Google Shape;213;p20"/>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14" name="Google Shape;214;p20"/>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5" name="Google Shape;215;p20"/>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8" t="0"/>
            </a:stretch>
          </a:blipFill>
          <a:ln>
            <a:noFill/>
          </a:ln>
        </p:spPr>
      </p:sp>
      <p:sp>
        <p:nvSpPr>
          <p:cNvPr id="216" name="Google Shape;216;p20"/>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17" name="Google Shape;217;p20"/>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grpSp>
        <p:nvGrpSpPr>
          <p:cNvPr id="218" name="Google Shape;218;p20"/>
          <p:cNvGrpSpPr/>
          <p:nvPr/>
        </p:nvGrpSpPr>
        <p:grpSpPr>
          <a:xfrm>
            <a:off x="513000" y="2756925"/>
            <a:ext cx="7828828" cy="533011"/>
            <a:chOff x="-3" y="-140"/>
            <a:chExt cx="2061900" cy="140381"/>
          </a:xfrm>
        </p:grpSpPr>
        <p:sp>
          <p:nvSpPr>
            <p:cNvPr id="219" name="Google Shape;219;p20"/>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20" name="Google Shape;220;p20"/>
            <p:cNvSpPr txBox="1"/>
            <p:nvPr/>
          </p:nvSpPr>
          <p:spPr>
            <a:xfrm>
              <a:off x="-3" y="-140"/>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Esquema de la sesión</a:t>
              </a:r>
              <a:endParaRPr b="1" i="0" sz="1999" u="none" cap="none" strike="noStrike">
                <a:solidFill>
                  <a:srgbClr val="FDFDFD"/>
                </a:solidFill>
                <a:latin typeface="Open Sans"/>
                <a:ea typeface="Open Sans"/>
                <a:cs typeface="Open Sans"/>
                <a:sym typeface="Open Sans"/>
              </a:endParaRPr>
            </a:p>
          </p:txBody>
        </p:sp>
      </p:grpSp>
      <p:sp>
        <p:nvSpPr>
          <p:cNvPr id="221" name="Google Shape;221;p20"/>
          <p:cNvSpPr txBox="1"/>
          <p:nvPr/>
        </p:nvSpPr>
        <p:spPr>
          <a:xfrm>
            <a:off x="2744650" y="4475750"/>
            <a:ext cx="3471000" cy="52581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rPr b="1" i="0" lang="en-US" sz="1400" u="sng" cap="none" strike="noStrike">
                <a:solidFill>
                  <a:srgbClr val="50535B"/>
                </a:solidFill>
                <a:latin typeface="Open Sans"/>
                <a:ea typeface="Open Sans"/>
                <a:cs typeface="Open Sans"/>
                <a:sym typeface="Open Sans"/>
              </a:rPr>
              <a:t>Transversal a los dos tipos de sesiones</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1" i="0" lang="en-US" sz="1400" u="sng" cap="none" strike="noStrike">
                <a:solidFill>
                  <a:srgbClr val="50535B"/>
                </a:solidFill>
                <a:latin typeface="Open Sans"/>
                <a:ea typeface="Open Sans"/>
                <a:cs typeface="Open Sans"/>
                <a:sym typeface="Open Sans"/>
              </a:rPr>
              <a:t>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0" i="0" lang="en-US" sz="1400" u="none" cap="none" strike="noStrike">
                <a:solidFill>
                  <a:srgbClr val="50535B"/>
                </a:solidFill>
                <a:latin typeface="Open Sans"/>
                <a:ea typeface="Open Sans"/>
                <a:cs typeface="Open Sans"/>
                <a:sym typeface="Open Sans"/>
              </a:rPr>
              <a:t>Incluye la</a:t>
            </a:r>
            <a:r>
              <a:rPr b="1" i="0" lang="en-US" sz="1400" u="none" cap="none" strike="noStrike">
                <a:solidFill>
                  <a:srgbClr val="50535B"/>
                </a:solidFill>
                <a:latin typeface="Open Sans"/>
                <a:ea typeface="Open Sans"/>
                <a:cs typeface="Open Sans"/>
                <a:sym typeface="Open Sans"/>
              </a:rPr>
              <a:t> bienvenida y presentación </a:t>
            </a:r>
            <a:r>
              <a:rPr b="0" i="0" lang="en-US" sz="1400" u="none" cap="none" strike="noStrike">
                <a:solidFill>
                  <a:srgbClr val="50535B"/>
                </a:solidFill>
                <a:latin typeface="Open Sans"/>
                <a:ea typeface="Open Sans"/>
                <a:cs typeface="Open Sans"/>
                <a:sym typeface="Open Sans"/>
              </a:rPr>
              <a:t>del formador es externo y la </a:t>
            </a:r>
            <a:r>
              <a:rPr b="1" i="0" lang="en-US" sz="1400" u="none" cap="none" strike="noStrike">
                <a:solidFill>
                  <a:srgbClr val="50535B"/>
                </a:solidFill>
                <a:latin typeface="Open Sans"/>
                <a:ea typeface="Open Sans"/>
                <a:cs typeface="Open Sans"/>
                <a:sym typeface="Open Sans"/>
              </a:rPr>
              <a:t>introducción al tema de la fotoprotección </a:t>
            </a:r>
            <a:r>
              <a:rPr b="0" i="0" lang="en-US" sz="1400" u="none" cap="none" strike="noStrike">
                <a:solidFill>
                  <a:srgbClr val="50535B"/>
                </a:solidFill>
                <a:latin typeface="Open Sans"/>
                <a:ea typeface="Open Sans"/>
                <a:cs typeface="Open Sans"/>
                <a:sym typeface="Open Sans"/>
              </a:rPr>
              <a:t>con preguntas para activar conocimientos previos:</a:t>
            </a:r>
            <a:endParaRPr b="0" i="0" sz="1400" u="none" cap="none" strike="noStrike">
              <a:solidFill>
                <a:srgbClr val="50535B"/>
              </a:solidFill>
              <a:latin typeface="Open Sans"/>
              <a:ea typeface="Open Sans"/>
              <a:cs typeface="Open Sans"/>
              <a:sym typeface="Open Sans"/>
            </a:endParaRPr>
          </a:p>
          <a:p>
            <a:pPr indent="-317500" lvl="0" marL="457200" marR="0" rtl="0" algn="l">
              <a:lnSpc>
                <a:spcPct val="140000"/>
              </a:lnSpc>
              <a:spcBef>
                <a:spcPts val="0"/>
              </a:spcBef>
              <a:spcAft>
                <a:spcPts val="0"/>
              </a:spcAft>
              <a:buClr>
                <a:srgbClr val="50535B"/>
              </a:buClr>
              <a:buSzPts val="1400"/>
              <a:buFont typeface="Open Sans"/>
              <a:buChar char="●"/>
            </a:pPr>
            <a:r>
              <a:rPr b="0" i="0" lang="en-US" sz="1400" u="none" cap="none" strike="noStrike">
                <a:solidFill>
                  <a:srgbClr val="50535B"/>
                </a:solidFill>
                <a:latin typeface="Open Sans"/>
                <a:ea typeface="Open Sans"/>
                <a:cs typeface="Open Sans"/>
                <a:sym typeface="Open Sans"/>
              </a:rPr>
              <a:t>¿Quién cree que el sol nos da beneficios? </a:t>
            </a:r>
            <a:endParaRPr b="0" i="0" sz="1400" u="none" cap="none" strike="noStrike">
              <a:solidFill>
                <a:srgbClr val="50535B"/>
              </a:solidFill>
              <a:latin typeface="Open Sans"/>
              <a:ea typeface="Open Sans"/>
              <a:cs typeface="Open Sans"/>
              <a:sym typeface="Open Sans"/>
            </a:endParaRPr>
          </a:p>
          <a:p>
            <a:pPr indent="-317500" lvl="0" marL="457200" marR="0" rtl="0" algn="l">
              <a:lnSpc>
                <a:spcPct val="140000"/>
              </a:lnSpc>
              <a:spcBef>
                <a:spcPts val="0"/>
              </a:spcBef>
              <a:spcAft>
                <a:spcPts val="0"/>
              </a:spcAft>
              <a:buClr>
                <a:srgbClr val="50535B"/>
              </a:buClr>
              <a:buSzPts val="1400"/>
              <a:buFont typeface="Open Sans"/>
              <a:buChar char="●"/>
            </a:pPr>
            <a:r>
              <a:rPr b="0" i="0" lang="en-US" sz="1400" u="none" cap="none" strike="noStrike">
                <a:solidFill>
                  <a:srgbClr val="50535B"/>
                </a:solidFill>
                <a:latin typeface="Open Sans"/>
                <a:ea typeface="Open Sans"/>
                <a:cs typeface="Open Sans"/>
                <a:sym typeface="Open Sans"/>
              </a:rPr>
              <a:t>¿Y quién piensa que también puede ser dañino? </a:t>
            </a:r>
            <a:endParaRPr b="0" i="0" sz="1400" u="none" cap="none" strike="noStrike">
              <a:solidFill>
                <a:srgbClr val="50535B"/>
              </a:solidFill>
              <a:latin typeface="Open Sans"/>
              <a:ea typeface="Open Sans"/>
              <a:cs typeface="Open Sans"/>
              <a:sym typeface="Open Sans"/>
            </a:endParaRPr>
          </a:p>
          <a:p>
            <a:pPr indent="-317500" lvl="0" marL="457200" marR="0" rtl="0" algn="l">
              <a:lnSpc>
                <a:spcPct val="140000"/>
              </a:lnSpc>
              <a:spcBef>
                <a:spcPts val="0"/>
              </a:spcBef>
              <a:spcAft>
                <a:spcPts val="0"/>
              </a:spcAft>
              <a:buClr>
                <a:srgbClr val="50535B"/>
              </a:buClr>
              <a:buSzPts val="1400"/>
              <a:buFont typeface="Open Sans"/>
              <a:buChar char="●"/>
            </a:pPr>
            <a:r>
              <a:rPr b="0" i="0" lang="en-US" sz="1400" u="none" cap="none" strike="noStrike">
                <a:solidFill>
                  <a:srgbClr val="50535B"/>
                </a:solidFill>
                <a:latin typeface="Open Sans"/>
                <a:ea typeface="Open Sans"/>
                <a:cs typeface="Open Sans"/>
                <a:sym typeface="Open Sans"/>
              </a:rPr>
              <a:t>¿Quién usa fotoprotector en la playa o en el parque? </a:t>
            </a:r>
            <a:endParaRPr b="0" i="0" sz="1400" u="none" cap="none" strike="noStrike">
              <a:solidFill>
                <a:srgbClr val="50535B"/>
              </a:solidFill>
              <a:latin typeface="Open Sans"/>
              <a:ea typeface="Open Sans"/>
              <a:cs typeface="Open Sans"/>
              <a:sym typeface="Open Sans"/>
            </a:endParaRPr>
          </a:p>
          <a:p>
            <a:pPr indent="-317500" lvl="0" marL="457200" marR="0" rtl="0" algn="l">
              <a:lnSpc>
                <a:spcPct val="140000"/>
              </a:lnSpc>
              <a:spcBef>
                <a:spcPts val="0"/>
              </a:spcBef>
              <a:spcAft>
                <a:spcPts val="0"/>
              </a:spcAft>
              <a:buClr>
                <a:srgbClr val="50535B"/>
              </a:buClr>
              <a:buSzPts val="1400"/>
              <a:buFont typeface="Open Sans"/>
              <a:buChar char="●"/>
            </a:pPr>
            <a:r>
              <a:rPr b="0" i="0" lang="en-US" sz="1400" u="none" cap="none" strike="noStrike">
                <a:solidFill>
                  <a:srgbClr val="50535B"/>
                </a:solidFill>
                <a:latin typeface="Open Sans"/>
                <a:ea typeface="Open Sans"/>
                <a:cs typeface="Open Sans"/>
                <a:sym typeface="Open Sans"/>
              </a:rPr>
              <a:t>¿Para qué sirve el fotoprotector? </a:t>
            </a:r>
            <a:endParaRPr b="0" i="0" sz="1400" u="none" cap="none" strike="no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0" i="1" lang="en-US" sz="1400" u="none" cap="none" strike="noStrike">
                <a:solidFill>
                  <a:srgbClr val="50535B"/>
                </a:solidFill>
                <a:latin typeface="Open Sans"/>
                <a:ea typeface="Open Sans"/>
                <a:cs typeface="Open Sans"/>
                <a:sym typeface="Open Sans"/>
              </a:rPr>
              <a:t>(5-10 min)</a:t>
            </a:r>
            <a:endParaRPr b="0"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100"/>
              <a:buFont typeface="Arial"/>
              <a:buNone/>
            </a:pPr>
            <a:r>
              <a:t/>
            </a:r>
            <a:endParaRPr b="1" i="0" sz="1400" u="none" cap="none" strike="noStrike">
              <a:solidFill>
                <a:srgbClr val="50535B"/>
              </a:solidFill>
              <a:latin typeface="Open Sans"/>
              <a:ea typeface="Open Sans"/>
              <a:cs typeface="Open Sans"/>
              <a:sym typeface="Open Sans"/>
            </a:endParaRPr>
          </a:p>
        </p:txBody>
      </p:sp>
      <p:sp>
        <p:nvSpPr>
          <p:cNvPr id="222" name="Google Shape;222;p20"/>
          <p:cNvSpPr txBox="1"/>
          <p:nvPr/>
        </p:nvSpPr>
        <p:spPr>
          <a:xfrm>
            <a:off x="2744239" y="35276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PASO 1</a:t>
            </a:r>
            <a:endParaRPr b="1" i="0" sz="22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BIENVENIDA E INTRODUCCIÓN</a:t>
            </a:r>
            <a:endParaRPr b="0" i="0" sz="1800" u="none" cap="none" strike="noStrike">
              <a:solidFill>
                <a:srgbClr val="FFFFFF"/>
              </a:solidFill>
              <a:latin typeface="Open Sans"/>
              <a:ea typeface="Open Sans"/>
              <a:cs typeface="Open Sans"/>
              <a:sym typeface="Open Sans"/>
            </a:endParaRPr>
          </a:p>
        </p:txBody>
      </p:sp>
      <p:sp>
        <p:nvSpPr>
          <p:cNvPr id="223" name="Google Shape;223;p20"/>
          <p:cNvSpPr txBox="1"/>
          <p:nvPr/>
        </p:nvSpPr>
        <p:spPr>
          <a:xfrm>
            <a:off x="6740325" y="4504475"/>
            <a:ext cx="3471000" cy="24810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Visualización del video</a:t>
            </a:r>
            <a:r>
              <a:rPr b="0" i="0" lang="en-US" sz="1400" u="none" cap="none" strike="noStrike">
                <a:solidFill>
                  <a:srgbClr val="50535B"/>
                </a:solidFill>
                <a:latin typeface="Open Sans"/>
                <a:ea typeface="Open Sans"/>
                <a:cs typeface="Open Sans"/>
                <a:sym typeface="Open Sans"/>
              </a:rPr>
              <a:t> y repaso del contenido del video </a:t>
            </a:r>
            <a:r>
              <a:rPr b="0" i="1" lang="en-US" sz="1400" u="none" cap="none" strike="noStrike">
                <a:solidFill>
                  <a:srgbClr val="50535B"/>
                </a:solidFill>
                <a:latin typeface="Open Sans"/>
                <a:ea typeface="Open Sans"/>
                <a:cs typeface="Open Sans"/>
                <a:sym typeface="Open Sans"/>
              </a:rPr>
              <a:t>(5-10 min)</a:t>
            </a:r>
            <a:endParaRPr b="0" i="1"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50535B"/>
              </a:solidFill>
              <a:latin typeface="Open Sans"/>
              <a:ea typeface="Open Sans"/>
              <a:cs typeface="Open Sans"/>
              <a:sym typeface="Open Sans"/>
            </a:endParaRPr>
          </a:p>
        </p:txBody>
      </p:sp>
      <p:sp>
        <p:nvSpPr>
          <p:cNvPr id="224" name="Google Shape;224;p20"/>
          <p:cNvSpPr txBox="1"/>
          <p:nvPr/>
        </p:nvSpPr>
        <p:spPr>
          <a:xfrm>
            <a:off x="6639652" y="35276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PASO 2</a:t>
            </a:r>
            <a:endParaRPr b="1" i="0" sz="1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CONTENIDO PRINCIPAL</a:t>
            </a:r>
            <a:endParaRPr b="0" i="0" sz="1800" u="none" cap="none" strike="noStrike">
              <a:solidFill>
                <a:srgbClr val="FFFFFF"/>
              </a:solidFill>
              <a:latin typeface="Open Sans"/>
              <a:ea typeface="Open Sans"/>
              <a:cs typeface="Open Sans"/>
              <a:sym typeface="Open Sans"/>
            </a:endParaRPr>
          </a:p>
        </p:txBody>
      </p:sp>
      <p:sp>
        <p:nvSpPr>
          <p:cNvPr id="225" name="Google Shape;225;p20"/>
          <p:cNvSpPr txBox="1"/>
          <p:nvPr/>
        </p:nvSpPr>
        <p:spPr>
          <a:xfrm>
            <a:off x="10535064" y="35276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2200" u="none" cap="none" strike="noStrike">
                <a:solidFill>
                  <a:srgbClr val="FFFFFF"/>
                </a:solidFill>
                <a:latin typeface="Open Sans"/>
                <a:ea typeface="Open Sans"/>
                <a:cs typeface="Open Sans"/>
                <a:sym typeface="Open Sans"/>
              </a:rPr>
              <a:t>PASO 3</a:t>
            </a:r>
            <a:endParaRPr b="1" i="0" sz="1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ACTIVIDADES</a:t>
            </a:r>
            <a:endParaRPr b="0" i="0" sz="1800" u="none" cap="none" strike="noStrike">
              <a:solidFill>
                <a:srgbClr val="FFFFFF"/>
              </a:solidFill>
              <a:latin typeface="Open Sans"/>
              <a:ea typeface="Open Sans"/>
              <a:cs typeface="Open Sans"/>
              <a:sym typeface="Open Sans"/>
            </a:endParaRPr>
          </a:p>
        </p:txBody>
      </p:sp>
      <p:sp>
        <p:nvSpPr>
          <p:cNvPr id="226" name="Google Shape;226;p20"/>
          <p:cNvSpPr txBox="1"/>
          <p:nvPr/>
        </p:nvSpPr>
        <p:spPr>
          <a:xfrm>
            <a:off x="10535075" y="4425225"/>
            <a:ext cx="3656400" cy="24810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rPr b="1" i="0" lang="en-US" sz="1400" u="sng" cap="none" strike="noStrike">
                <a:solidFill>
                  <a:srgbClr val="50535B"/>
                </a:solidFill>
                <a:latin typeface="Open Sans"/>
                <a:ea typeface="Open Sans"/>
                <a:cs typeface="Open Sans"/>
                <a:sym typeface="Open Sans"/>
              </a:rPr>
              <a:t>Juegos asociados al video</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rPr b="0" i="1" lang="en-US" sz="1400" u="none" cap="none" strike="noStrike">
                <a:solidFill>
                  <a:srgbClr val="50535B"/>
                </a:solidFill>
                <a:latin typeface="Open Sans"/>
                <a:ea typeface="Open Sans"/>
                <a:cs typeface="Open Sans"/>
                <a:sym typeface="Open Sans"/>
              </a:rPr>
              <a:t>(</a:t>
            </a:r>
            <a:r>
              <a:rPr b="0" i="1" lang="en-US" sz="1400" u="none" cap="none" strike="noStrike">
                <a:solidFill>
                  <a:srgbClr val="50535B"/>
                </a:solidFill>
                <a:latin typeface="Open Sans"/>
                <a:ea typeface="Open Sans"/>
                <a:cs typeface="Open Sans"/>
                <a:sym typeface="Open Sans"/>
              </a:rPr>
              <a:t>1</a:t>
            </a:r>
            <a:r>
              <a:rPr b="0" i="1" lang="en-US" sz="1400" u="none" cap="none" strike="noStrike">
                <a:solidFill>
                  <a:srgbClr val="50535B"/>
                </a:solidFill>
                <a:latin typeface="Open Sans"/>
                <a:ea typeface="Open Sans"/>
                <a:cs typeface="Open Sans"/>
                <a:sym typeface="Open Sans"/>
              </a:rPr>
              <a:t>0 min</a:t>
            </a:r>
            <a:r>
              <a:rPr b="0" i="1" lang="en-US" sz="1400" u="none" cap="none" strike="noStrike">
                <a:solidFill>
                  <a:srgbClr val="50535B"/>
                </a:solidFill>
                <a:latin typeface="Open Sans"/>
                <a:ea typeface="Open Sans"/>
                <a:cs typeface="Open Sans"/>
                <a:sym typeface="Open Sans"/>
              </a:rPr>
              <a:t>)				(</a:t>
            </a:r>
            <a:r>
              <a:rPr b="0" i="1" lang="en-US" sz="1400" u="none" cap="none" strike="noStrike">
                <a:solidFill>
                  <a:srgbClr val="50535B"/>
                </a:solidFill>
                <a:latin typeface="Open Sans"/>
                <a:ea typeface="Open Sans"/>
                <a:cs typeface="Open Sans"/>
                <a:sym typeface="Open Sans"/>
              </a:rPr>
              <a:t>15-20 min</a:t>
            </a:r>
            <a:r>
              <a:rPr b="0" i="1" lang="en-US" sz="1400" u="none" cap="none" strike="noStrike">
                <a:solidFill>
                  <a:srgbClr val="50535B"/>
                </a:solidFill>
                <a:latin typeface="Open Sans"/>
                <a:ea typeface="Open Sans"/>
                <a:cs typeface="Open Sans"/>
                <a:sym typeface="Open Sans"/>
              </a:rPr>
              <a:t>)</a:t>
            </a:r>
            <a:endParaRPr b="1" i="1"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100"/>
              <a:buFont typeface="Arial"/>
              <a:buNone/>
            </a:pPr>
            <a:r>
              <a:t/>
            </a:r>
            <a:endParaRPr b="0" i="0" sz="1400" u="none" cap="none" strike="no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50535B"/>
              </a:solidFill>
              <a:latin typeface="Open Sans"/>
              <a:ea typeface="Open Sans"/>
              <a:cs typeface="Open Sans"/>
              <a:sym typeface="Open Sans"/>
            </a:endParaRPr>
          </a:p>
        </p:txBody>
      </p:sp>
      <p:sp>
        <p:nvSpPr>
          <p:cNvPr id="227" name="Google Shape;227;p20"/>
          <p:cNvSpPr txBox="1"/>
          <p:nvPr/>
        </p:nvSpPr>
        <p:spPr>
          <a:xfrm>
            <a:off x="14430476" y="34994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2200" u="none" cap="none" strike="noStrike">
                <a:solidFill>
                  <a:srgbClr val="FFFFFF"/>
                </a:solidFill>
                <a:latin typeface="Open Sans"/>
                <a:ea typeface="Open Sans"/>
                <a:cs typeface="Open Sans"/>
                <a:sym typeface="Open Sans"/>
              </a:rPr>
              <a:t>PASO 4</a:t>
            </a:r>
            <a:endParaRPr b="1" i="0" sz="1800" u="none" cap="none" strike="noStrike">
              <a:solidFill>
                <a:srgbClr val="FFFFFF"/>
              </a:solidFill>
              <a:latin typeface="Open Sans"/>
              <a:ea typeface="Open Sans"/>
              <a:cs typeface="Open Sans"/>
              <a:sym typeface="Open Sans"/>
            </a:endParaRPr>
          </a:p>
          <a:p>
            <a:pPr indent="0" lvl="0" marL="0" marR="0" rtl="0" algn="ctr">
              <a:lnSpc>
                <a:spcPct val="14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CIERRE DE SESIÓN</a:t>
            </a:r>
            <a:endParaRPr b="0" i="0" sz="1800" u="none" cap="none" strike="noStrike">
              <a:solidFill>
                <a:srgbClr val="FFFFFF"/>
              </a:solidFill>
              <a:latin typeface="Open Sans"/>
              <a:ea typeface="Open Sans"/>
              <a:cs typeface="Open Sans"/>
              <a:sym typeface="Open Sans"/>
            </a:endParaRPr>
          </a:p>
        </p:txBody>
      </p:sp>
      <p:sp>
        <p:nvSpPr>
          <p:cNvPr id="228" name="Google Shape;228;p20"/>
          <p:cNvSpPr txBox="1"/>
          <p:nvPr/>
        </p:nvSpPr>
        <p:spPr>
          <a:xfrm>
            <a:off x="14451650" y="4444650"/>
            <a:ext cx="3656400" cy="52581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40000"/>
              </a:lnSpc>
              <a:spcBef>
                <a:spcPts val="0"/>
              </a:spcBef>
              <a:spcAft>
                <a:spcPts val="0"/>
              </a:spcAft>
              <a:buClr>
                <a:schemeClr val="dk1"/>
              </a:buClr>
              <a:buSzPts val="700"/>
              <a:buFont typeface="Arial"/>
              <a:buNone/>
            </a:pPr>
            <a:r>
              <a:rPr b="1" lang="en-US" u="sng">
                <a:solidFill>
                  <a:srgbClr val="50535B"/>
                </a:solidFill>
                <a:latin typeface="Open Sans"/>
                <a:ea typeface="Open Sans"/>
                <a:cs typeface="Open Sans"/>
                <a:sym typeface="Open Sans"/>
              </a:rPr>
              <a:t>Transversal a los dos tipos de sesiones</a:t>
            </a:r>
            <a:endParaRPr b="1" u="sng">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t/>
            </a:r>
            <a:endParaRPr b="1">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rPr b="1" lang="en-US">
                <a:solidFill>
                  <a:srgbClr val="50535B"/>
                </a:solidFill>
                <a:latin typeface="Open Sans"/>
                <a:ea typeface="Open Sans"/>
                <a:cs typeface="Open Sans"/>
                <a:sym typeface="Open Sans"/>
              </a:rPr>
              <a:t>Taller de texturas: </a:t>
            </a:r>
            <a:r>
              <a:rPr lang="en-US">
                <a:solidFill>
                  <a:srgbClr val="50535B"/>
                </a:solidFill>
                <a:latin typeface="Open Sans"/>
                <a:ea typeface="Open Sans"/>
                <a:cs typeface="Open Sans"/>
                <a:sym typeface="Open Sans"/>
              </a:rPr>
              <a:t>Actividad interactiva que permitirá a los niños conocer la textura de los productos pediátricos de ISDIN.</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rPr b="1" lang="en-US">
                <a:solidFill>
                  <a:srgbClr val="50535B"/>
                </a:solidFill>
                <a:latin typeface="Open Sans"/>
                <a:ea typeface="Open Sans"/>
                <a:cs typeface="Open Sans"/>
                <a:sym typeface="Open Sans"/>
              </a:rPr>
              <a:t>Entregables</a:t>
            </a:r>
            <a:endParaRPr b="1">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rPr b="1" lang="en-US">
                <a:solidFill>
                  <a:srgbClr val="50535B"/>
                </a:solidFill>
                <a:latin typeface="Open Sans"/>
                <a:ea typeface="Open Sans"/>
                <a:cs typeface="Open Sans"/>
                <a:sym typeface="Open Sans"/>
              </a:rPr>
              <a:t>1. Tattoos: </a:t>
            </a:r>
            <a:r>
              <a:rPr lang="en-US">
                <a:solidFill>
                  <a:srgbClr val="50535B"/>
                </a:solidFill>
                <a:latin typeface="Open Sans"/>
                <a:ea typeface="Open Sans"/>
                <a:cs typeface="Open Sans"/>
                <a:sym typeface="Open Sans"/>
              </a:rPr>
              <a:t>para que los niños aprendan jugando.</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rPr b="1" lang="en-US">
                <a:solidFill>
                  <a:srgbClr val="50535B"/>
                </a:solidFill>
                <a:latin typeface="Open Sans"/>
                <a:ea typeface="Open Sans"/>
                <a:cs typeface="Open Sans"/>
                <a:sym typeface="Open Sans"/>
              </a:rPr>
              <a:t>2. Diploma superhéroe de fotoprotección:</a:t>
            </a:r>
            <a:r>
              <a:rPr lang="en-US">
                <a:solidFill>
                  <a:srgbClr val="50535B"/>
                </a:solidFill>
                <a:latin typeface="Open Sans"/>
                <a:ea typeface="Open Sans"/>
                <a:cs typeface="Open Sans"/>
                <a:sym typeface="Open Sans"/>
              </a:rPr>
              <a:t> acreditando al niño que ha recibido la formación en fotoprotección.</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700"/>
              <a:buFont typeface="Arial"/>
              <a:buNone/>
            </a:pPr>
            <a:r>
              <a:rPr b="1" lang="en-US">
                <a:solidFill>
                  <a:srgbClr val="50535B"/>
                </a:solidFill>
                <a:latin typeface="Open Sans"/>
                <a:ea typeface="Open Sans"/>
                <a:cs typeface="Open Sans"/>
                <a:sym typeface="Open Sans"/>
              </a:rPr>
              <a:t>Cierre</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rPr i="1" lang="en-US">
                <a:solidFill>
                  <a:srgbClr val="50535B"/>
                </a:solidFill>
                <a:latin typeface="Open Sans"/>
                <a:ea typeface="Open Sans"/>
                <a:cs typeface="Open Sans"/>
                <a:sym typeface="Open Sans"/>
              </a:rPr>
              <a:t>(20-25 min)</a:t>
            </a:r>
            <a:endParaRPr>
              <a:solidFill>
                <a:srgbClr val="50535B"/>
              </a:solidFill>
              <a:latin typeface="Open Sans"/>
              <a:ea typeface="Open Sans"/>
              <a:cs typeface="Open Sans"/>
              <a:sym typeface="Open Sans"/>
            </a:endParaRPr>
          </a:p>
          <a:p>
            <a:pPr indent="0" lvl="0" marL="228600" rtl="0" algn="l">
              <a:lnSpc>
                <a:spcPct val="140000"/>
              </a:lnSpc>
              <a:spcBef>
                <a:spcPts val="0"/>
              </a:spcBef>
              <a:spcAft>
                <a:spcPts val="0"/>
              </a:spcAft>
              <a:buClr>
                <a:schemeClr val="dk1"/>
              </a:buClr>
              <a:buSzPts val="900"/>
              <a:buFont typeface="Arial"/>
              <a:buNone/>
            </a:pPr>
            <a:r>
              <a:t/>
            </a:r>
            <a:endParaRPr sz="900">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700"/>
              <a:buFont typeface="Arial"/>
              <a:buNone/>
            </a:pPr>
            <a:r>
              <a:t/>
            </a:r>
            <a:endParaRPr b="1" u="sng">
              <a:solidFill>
                <a:srgbClr val="50535B"/>
              </a:solidFill>
              <a:latin typeface="Open Sans"/>
              <a:ea typeface="Open Sans"/>
              <a:cs typeface="Open Sans"/>
              <a:sym typeface="Open Sans"/>
            </a:endParaRPr>
          </a:p>
        </p:txBody>
      </p:sp>
      <p:grpSp>
        <p:nvGrpSpPr>
          <p:cNvPr id="229" name="Google Shape;229;p20"/>
          <p:cNvGrpSpPr/>
          <p:nvPr/>
        </p:nvGrpSpPr>
        <p:grpSpPr>
          <a:xfrm>
            <a:off x="573292" y="4504487"/>
            <a:ext cx="1953803" cy="2480973"/>
            <a:chOff x="5796013" y="6914925"/>
            <a:chExt cx="2247300" cy="3237600"/>
          </a:xfrm>
        </p:grpSpPr>
        <p:sp>
          <p:nvSpPr>
            <p:cNvPr id="230" name="Google Shape;230;p20"/>
            <p:cNvSpPr/>
            <p:nvPr/>
          </p:nvSpPr>
          <p:spPr>
            <a:xfrm>
              <a:off x="5796013" y="6914925"/>
              <a:ext cx="2247300" cy="3237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sng" cap="none" strike="noStrike">
                <a:solidFill>
                  <a:srgbClr val="FFFFFF"/>
                </a:solidFill>
                <a:latin typeface="Raleway"/>
                <a:ea typeface="Raleway"/>
                <a:cs typeface="Raleway"/>
                <a:sym typeface="Raleway"/>
              </a:endParaRPr>
            </a:p>
          </p:txBody>
        </p:sp>
        <p:sp>
          <p:nvSpPr>
            <p:cNvPr id="231" name="Google Shape;231;p20"/>
            <p:cNvSpPr txBox="1"/>
            <p:nvPr/>
          </p:nvSpPr>
          <p:spPr>
            <a:xfrm>
              <a:off x="5796025" y="6914925"/>
              <a:ext cx="1072500" cy="709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100"/>
                <a:buFont typeface="Arial"/>
                <a:buNone/>
              </a:pPr>
              <a:r>
                <a:rPr b="1" i="0" lang="en-US" sz="5100" u="none" cap="none" strike="noStrike">
                  <a:solidFill>
                    <a:srgbClr val="FFFFFF"/>
                  </a:solidFill>
                  <a:latin typeface="Arial"/>
                  <a:ea typeface="Arial"/>
                  <a:cs typeface="Arial"/>
                  <a:sym typeface="Arial"/>
                </a:rPr>
                <a:t>1.</a:t>
              </a:r>
              <a:endParaRPr b="1" i="0" sz="5100" u="none" cap="none" strike="noStrike">
                <a:solidFill>
                  <a:srgbClr val="FFFFFF"/>
                </a:solidFill>
                <a:latin typeface="Arial"/>
                <a:ea typeface="Arial"/>
                <a:cs typeface="Arial"/>
                <a:sym typeface="Arial"/>
              </a:endParaRPr>
            </a:p>
          </p:txBody>
        </p:sp>
      </p:grpSp>
      <p:sp>
        <p:nvSpPr>
          <p:cNvPr id="232" name="Google Shape;232;p20"/>
          <p:cNvSpPr txBox="1"/>
          <p:nvPr/>
        </p:nvSpPr>
        <p:spPr>
          <a:xfrm>
            <a:off x="573200" y="5119550"/>
            <a:ext cx="1907700" cy="12405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400"/>
              <a:buFont typeface="Arial"/>
              <a:buNone/>
            </a:pPr>
            <a:r>
              <a:rPr b="1" i="0" lang="en-US" sz="1400" u="none" cap="none" strike="noStrike">
                <a:solidFill>
                  <a:srgbClr val="FFFFFF"/>
                </a:solidFill>
                <a:latin typeface="Open Sans"/>
                <a:ea typeface="Open Sans"/>
                <a:cs typeface="Open Sans"/>
                <a:sym typeface="Open Sans"/>
              </a:rPr>
              <a:t>Sesión con pantalla y proyector </a:t>
            </a:r>
            <a:r>
              <a:rPr b="0" i="0" lang="en-US" sz="1100" u="none" cap="none" strike="noStrike">
                <a:solidFill>
                  <a:srgbClr val="FFFFFF"/>
                </a:solidFill>
                <a:latin typeface="Open Sans"/>
                <a:ea typeface="Open Sans"/>
                <a:cs typeface="Open Sans"/>
                <a:sym typeface="Open Sans"/>
              </a:rPr>
              <a:t>(recomendada)</a:t>
            </a:r>
            <a:r>
              <a:rPr b="1" i="0" lang="en-US" sz="1100" u="none" cap="none" strike="noStrike">
                <a:solidFill>
                  <a:srgbClr val="FFFFFF"/>
                </a:solidFill>
                <a:latin typeface="Open Sans"/>
                <a:ea typeface="Open Sans"/>
                <a:cs typeface="Open Sans"/>
                <a:sym typeface="Open Sans"/>
              </a:rPr>
              <a:t>: </a:t>
            </a:r>
            <a:endParaRPr b="1" i="0" sz="11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FFFFFF"/>
              </a:solidFill>
              <a:latin typeface="Open Sans"/>
              <a:ea typeface="Open Sans"/>
              <a:cs typeface="Open Sans"/>
              <a:sym typeface="Open Sans"/>
            </a:endParaRPr>
          </a:p>
        </p:txBody>
      </p:sp>
      <p:grpSp>
        <p:nvGrpSpPr>
          <p:cNvPr id="233" name="Google Shape;233;p20"/>
          <p:cNvGrpSpPr/>
          <p:nvPr/>
        </p:nvGrpSpPr>
        <p:grpSpPr>
          <a:xfrm>
            <a:off x="573292" y="7247687"/>
            <a:ext cx="1953803" cy="2480973"/>
            <a:chOff x="5796013" y="6914925"/>
            <a:chExt cx="2247300" cy="3237600"/>
          </a:xfrm>
        </p:grpSpPr>
        <p:sp>
          <p:nvSpPr>
            <p:cNvPr id="234" name="Google Shape;234;p20"/>
            <p:cNvSpPr/>
            <p:nvPr/>
          </p:nvSpPr>
          <p:spPr>
            <a:xfrm>
              <a:off x="5796013" y="6914925"/>
              <a:ext cx="2247300" cy="3237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sng" cap="none" strike="noStrike">
                <a:solidFill>
                  <a:srgbClr val="FFFFFF"/>
                </a:solidFill>
                <a:latin typeface="Raleway"/>
                <a:ea typeface="Raleway"/>
                <a:cs typeface="Raleway"/>
                <a:sym typeface="Raleway"/>
              </a:endParaRPr>
            </a:p>
          </p:txBody>
        </p:sp>
        <p:sp>
          <p:nvSpPr>
            <p:cNvPr id="235" name="Google Shape;235;p20"/>
            <p:cNvSpPr txBox="1"/>
            <p:nvPr/>
          </p:nvSpPr>
          <p:spPr>
            <a:xfrm>
              <a:off x="5796025" y="6914925"/>
              <a:ext cx="1072500" cy="709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100"/>
                <a:buFont typeface="Arial"/>
                <a:buNone/>
              </a:pPr>
              <a:r>
                <a:rPr b="1" i="0" lang="en-US" sz="5100" u="none" cap="none" strike="noStrike">
                  <a:solidFill>
                    <a:srgbClr val="FFFFFF"/>
                  </a:solidFill>
                  <a:latin typeface="Arial"/>
                  <a:ea typeface="Arial"/>
                  <a:cs typeface="Arial"/>
                  <a:sym typeface="Arial"/>
                </a:rPr>
                <a:t>2.</a:t>
              </a:r>
              <a:endParaRPr b="1" i="0" sz="5100" u="none" cap="none" strike="noStrike">
                <a:solidFill>
                  <a:srgbClr val="FFFFFF"/>
                </a:solidFill>
                <a:latin typeface="Arial"/>
                <a:ea typeface="Arial"/>
                <a:cs typeface="Arial"/>
                <a:sym typeface="Arial"/>
              </a:endParaRPr>
            </a:p>
          </p:txBody>
        </p:sp>
      </p:grpSp>
      <p:sp>
        <p:nvSpPr>
          <p:cNvPr id="236" name="Google Shape;236;p20"/>
          <p:cNvSpPr txBox="1"/>
          <p:nvPr/>
        </p:nvSpPr>
        <p:spPr>
          <a:xfrm>
            <a:off x="573300" y="7862750"/>
            <a:ext cx="1953900" cy="22071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400"/>
              <a:buFont typeface="Arial"/>
              <a:buNone/>
            </a:pPr>
            <a:r>
              <a:rPr b="1" i="0" lang="en-US" sz="1400" u="none" cap="none" strike="noStrike">
                <a:solidFill>
                  <a:srgbClr val="FFFFFF"/>
                </a:solidFill>
                <a:latin typeface="Open Sans"/>
                <a:ea typeface="Open Sans"/>
                <a:cs typeface="Open Sans"/>
                <a:sym typeface="Open Sans"/>
              </a:rPr>
              <a:t>Sesión con materiales impresos </a:t>
            </a:r>
            <a:r>
              <a:rPr b="0" i="0" lang="en-US" sz="1100" u="none" cap="none" strike="noStrike">
                <a:solidFill>
                  <a:srgbClr val="FFFFFF"/>
                </a:solidFill>
                <a:latin typeface="Open Sans"/>
                <a:ea typeface="Open Sans"/>
                <a:cs typeface="Open Sans"/>
                <a:sym typeface="Open Sans"/>
              </a:rPr>
              <a:t>(opción alternativa en caso de no disponer de  pantalla para proyectar):</a:t>
            </a:r>
            <a:endParaRPr b="0" i="0" sz="11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100"/>
              <a:buFont typeface="Arial"/>
              <a:buNone/>
            </a:pPr>
            <a:r>
              <a:t/>
            </a:r>
            <a:endParaRPr b="0" i="0" sz="11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100"/>
              <a:buFont typeface="Arial"/>
              <a:buNone/>
            </a:pPr>
            <a:r>
              <a:t/>
            </a:r>
            <a:endParaRPr b="0" i="0" sz="1100" u="none" cap="none" strike="noStrike">
              <a:solidFill>
                <a:srgbClr val="FFFFFF"/>
              </a:solidFill>
              <a:latin typeface="Open Sans"/>
              <a:ea typeface="Open Sans"/>
              <a:cs typeface="Open Sans"/>
              <a:sym typeface="Open Sans"/>
            </a:endParaRPr>
          </a:p>
        </p:txBody>
      </p:sp>
      <p:pic>
        <p:nvPicPr>
          <p:cNvPr id="237" name="Google Shape;237;p20"/>
          <p:cNvPicPr preferRelativeResize="0"/>
          <p:nvPr/>
        </p:nvPicPr>
        <p:blipFill rotWithShape="1">
          <a:blip r:embed="rId4">
            <a:alphaModFix/>
          </a:blip>
          <a:srcRect b="0" l="0" r="0" t="0"/>
          <a:stretch/>
        </p:blipFill>
        <p:spPr>
          <a:xfrm>
            <a:off x="6883850" y="4487050"/>
            <a:ext cx="2985183" cy="1668799"/>
          </a:xfrm>
          <a:prstGeom prst="rect">
            <a:avLst/>
          </a:prstGeom>
          <a:noFill/>
          <a:ln>
            <a:noFill/>
          </a:ln>
        </p:spPr>
      </p:pic>
      <p:pic>
        <p:nvPicPr>
          <p:cNvPr id="238" name="Google Shape;238;p20"/>
          <p:cNvPicPr preferRelativeResize="0"/>
          <p:nvPr/>
        </p:nvPicPr>
        <p:blipFill rotWithShape="1">
          <a:blip r:embed="rId5">
            <a:alphaModFix/>
          </a:blip>
          <a:srcRect b="0" l="0" r="0" t="0"/>
          <a:stretch/>
        </p:blipFill>
        <p:spPr>
          <a:xfrm>
            <a:off x="7208849" y="7352979"/>
            <a:ext cx="2348551" cy="1644658"/>
          </a:xfrm>
          <a:prstGeom prst="rect">
            <a:avLst/>
          </a:prstGeom>
          <a:noFill/>
          <a:ln>
            <a:noFill/>
          </a:ln>
        </p:spPr>
      </p:pic>
      <p:pic>
        <p:nvPicPr>
          <p:cNvPr id="239" name="Google Shape;239;p20" title="Guía Didáctica del Fromador de la Campaña Escolar de Fotoprotección (1).jpg"/>
          <p:cNvPicPr preferRelativeResize="0"/>
          <p:nvPr/>
        </p:nvPicPr>
        <p:blipFill rotWithShape="1">
          <a:blip r:embed="rId6">
            <a:alphaModFix/>
          </a:blip>
          <a:srcRect b="2890" l="20784" r="24128" t="2645"/>
          <a:stretch/>
        </p:blipFill>
        <p:spPr>
          <a:xfrm>
            <a:off x="12760137" y="5036800"/>
            <a:ext cx="1250774" cy="1206525"/>
          </a:xfrm>
          <a:prstGeom prst="rect">
            <a:avLst/>
          </a:prstGeom>
          <a:noFill/>
          <a:ln>
            <a:noFill/>
          </a:ln>
        </p:spPr>
      </p:pic>
      <p:pic>
        <p:nvPicPr>
          <p:cNvPr id="240" name="Google Shape;240;p20" title="ChatGPT Image Jul 21, 2025, 11_15_09 AM.png"/>
          <p:cNvPicPr preferRelativeResize="0"/>
          <p:nvPr/>
        </p:nvPicPr>
        <p:blipFill rotWithShape="1">
          <a:blip r:embed="rId7">
            <a:alphaModFix/>
          </a:blip>
          <a:srcRect b="5819" l="20418" r="10344" t="4236"/>
          <a:stretch/>
        </p:blipFill>
        <p:spPr>
          <a:xfrm>
            <a:off x="11010050" y="7687983"/>
            <a:ext cx="1907700" cy="1652242"/>
          </a:xfrm>
          <a:prstGeom prst="rect">
            <a:avLst/>
          </a:prstGeom>
          <a:noFill/>
          <a:ln>
            <a:noFill/>
          </a:ln>
        </p:spPr>
      </p:pic>
      <p:pic>
        <p:nvPicPr>
          <p:cNvPr id="241" name="Google Shape;241;p20" title="9.png"/>
          <p:cNvPicPr preferRelativeResize="0"/>
          <p:nvPr/>
        </p:nvPicPr>
        <p:blipFill rotWithShape="1">
          <a:blip r:embed="rId8">
            <a:alphaModFix/>
          </a:blip>
          <a:srcRect b="15344" l="4750" r="4759" t="14813"/>
          <a:stretch/>
        </p:blipFill>
        <p:spPr>
          <a:xfrm>
            <a:off x="10925900" y="4897975"/>
            <a:ext cx="1655650" cy="718767"/>
          </a:xfrm>
          <a:prstGeom prst="rect">
            <a:avLst/>
          </a:prstGeom>
          <a:noFill/>
          <a:ln>
            <a:noFill/>
          </a:ln>
        </p:spPr>
      </p:pic>
      <p:pic>
        <p:nvPicPr>
          <p:cNvPr id="242" name="Google Shape;242;p20" title="11.png"/>
          <p:cNvPicPr preferRelativeResize="0"/>
          <p:nvPr/>
        </p:nvPicPr>
        <p:blipFill rotWithShape="1">
          <a:blip r:embed="rId9">
            <a:alphaModFix/>
          </a:blip>
          <a:srcRect b="14685" l="4914" r="4751" t="14812"/>
          <a:stretch/>
        </p:blipFill>
        <p:spPr>
          <a:xfrm>
            <a:off x="10925901" y="5706687"/>
            <a:ext cx="1655650" cy="726789"/>
          </a:xfrm>
          <a:prstGeom prst="rect">
            <a:avLst/>
          </a:prstGeom>
          <a:noFill/>
          <a:ln>
            <a:noFill/>
          </a:ln>
        </p:spPr>
      </p:pic>
      <p:sp>
        <p:nvSpPr>
          <p:cNvPr id="243" name="Google Shape;243;p20"/>
          <p:cNvSpPr/>
          <p:nvPr/>
        </p:nvSpPr>
        <p:spPr>
          <a:xfrm>
            <a:off x="10187700" y="5342079"/>
            <a:ext cx="347400" cy="690600"/>
          </a:xfrm>
          <a:prstGeom prst="chevron">
            <a:avLst>
              <a:gd fmla="val 50000" name="adj"/>
            </a:avLst>
          </a:prstGeom>
          <a:solidFill>
            <a:srgbClr val="92CF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44" name="Google Shape;244;p20"/>
          <p:cNvSpPr/>
          <p:nvPr/>
        </p:nvSpPr>
        <p:spPr>
          <a:xfrm>
            <a:off x="10252650" y="8307029"/>
            <a:ext cx="347400" cy="690600"/>
          </a:xfrm>
          <a:prstGeom prst="chevron">
            <a:avLst>
              <a:gd fmla="val 50000" name="adj"/>
            </a:avLst>
          </a:prstGeom>
          <a:solidFill>
            <a:srgbClr val="92CFF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48" name="Shape 248"/>
        <p:cNvGrpSpPr/>
        <p:nvPr/>
      </p:nvGrpSpPr>
      <p:grpSpPr>
        <a:xfrm>
          <a:off x="0" y="0"/>
          <a:ext cx="0" cy="0"/>
          <a:chOff x="0" y="0"/>
          <a:chExt cx="0" cy="0"/>
        </a:xfrm>
      </p:grpSpPr>
      <p:sp>
        <p:nvSpPr>
          <p:cNvPr id="249" name="Google Shape;249;p21"/>
          <p:cNvSpPr txBox="1"/>
          <p:nvPr/>
        </p:nvSpPr>
        <p:spPr>
          <a:xfrm>
            <a:off x="586800" y="3743750"/>
            <a:ext cx="8091600" cy="6135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Presentación personal: </a:t>
            </a:r>
            <a:r>
              <a:rPr b="0" i="0" lang="en-US" sz="1500" u="none" cap="none" strike="noStrike">
                <a:solidFill>
                  <a:srgbClr val="50535B"/>
                </a:solidFill>
                <a:latin typeface="Open Sans"/>
                <a:ea typeface="Open Sans"/>
                <a:cs typeface="Open Sans"/>
                <a:sym typeface="Open Sans"/>
              </a:rPr>
              <a:t>El/la formador/a se presenta con su nombre y saluda con alegría. Muestra entusiasmo por estar con los niños y crea un ambiente cercano y de confianza.</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¿De qué vamos a hablar? </a:t>
            </a:r>
            <a:r>
              <a:rPr b="0" i="0" lang="en-US" sz="1500" u="none" cap="none" strike="noStrike">
                <a:solidFill>
                  <a:srgbClr val="50535B"/>
                </a:solidFill>
                <a:latin typeface="Open Sans"/>
                <a:ea typeface="Open Sans"/>
                <a:cs typeface="Open Sans"/>
                <a:sym typeface="Open Sans"/>
              </a:rPr>
              <a:t>Se explica que están participando en una campaña muy especial, como una misión, donde van a aprender a cuidar su piel del sol cuando juegan al aire libre.</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El objetivo es seguir divirtiéndose sin que el sol les haga daño.</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7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Preguntas para despertar su interés</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Se hacen preguntas para que participen y reflexionen sobre el sol:</a:t>
            </a:r>
            <a:endParaRPr b="0" i="0" sz="1500" u="none" cap="none" strike="noStrike">
              <a:solidFill>
                <a:srgbClr val="50535B"/>
              </a:solidFill>
              <a:latin typeface="Open Sans"/>
              <a:ea typeface="Open Sans"/>
              <a:cs typeface="Open Sans"/>
              <a:sym typeface="Open Sans"/>
            </a:endParaRPr>
          </a:p>
          <a:p>
            <a:pPr indent="-104393" lvl="0" marL="237743"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¿Quién cree que el sol nos da beneficios? “¡Exacto! Nos da luz, calor y hace crecer las plantas.”</a:t>
            </a:r>
            <a:endParaRPr b="0" i="0" sz="1500" u="none" cap="none" strike="noStrike">
              <a:solidFill>
                <a:srgbClr val="50535B"/>
              </a:solidFill>
              <a:latin typeface="Open Sans"/>
              <a:ea typeface="Open Sans"/>
              <a:cs typeface="Open Sans"/>
              <a:sym typeface="Open Sans"/>
            </a:endParaRPr>
          </a:p>
          <a:p>
            <a:pPr indent="-104393" lvl="0" marL="237743"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¿Y quién piensa que también puede ser dañino? “Muy bien, si no nos cuidamos puede afectar nuestra piel.”</a:t>
            </a:r>
            <a:endParaRPr b="0" i="0" sz="1500" u="none" cap="none" strike="noStrike">
              <a:solidFill>
                <a:srgbClr val="50535B"/>
              </a:solidFill>
              <a:latin typeface="Open Sans"/>
              <a:ea typeface="Open Sans"/>
              <a:cs typeface="Open Sans"/>
              <a:sym typeface="Open Sans"/>
            </a:endParaRPr>
          </a:p>
          <a:p>
            <a:pPr indent="-104393" lvl="0" marL="237743"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¿Quién usa fotoprotector en la playa o en el parque? “¡Perfecto! Nos protege de los rayos del sol.”</a:t>
            </a:r>
            <a:endParaRPr b="0" i="0" sz="1500" u="none" cap="none" strike="noStrike">
              <a:solidFill>
                <a:srgbClr val="50535B"/>
              </a:solidFill>
              <a:latin typeface="Open Sans"/>
              <a:ea typeface="Open Sans"/>
              <a:cs typeface="Open Sans"/>
              <a:sym typeface="Open Sans"/>
            </a:endParaRPr>
          </a:p>
          <a:p>
            <a:pPr indent="-104393" lvl="0" marL="237743"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¿Para qué sirve?  “Para evitar que el sol dañe nuestra piel y mantenerla sana.”</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¿Qué haremos hoy? </a:t>
            </a:r>
            <a:r>
              <a:rPr b="0" i="0" lang="en-US" sz="1500" u="none" cap="none" strike="noStrike">
                <a:solidFill>
                  <a:srgbClr val="50535B"/>
                </a:solidFill>
                <a:latin typeface="Open Sans"/>
                <a:ea typeface="Open Sans"/>
                <a:cs typeface="Open Sans"/>
                <a:sym typeface="Open Sans"/>
              </a:rPr>
              <a:t>Se cuenta que aprenderán jugando: verán un vídeo  </a:t>
            </a:r>
            <a:r>
              <a:rPr b="0" i="0" lang="en-US" sz="1500" u="none" cap="none" strike="noStrike">
                <a:solidFill>
                  <a:srgbClr val="50535B"/>
                </a:solidFill>
                <a:latin typeface="Open Sans"/>
                <a:ea typeface="Open Sans"/>
                <a:cs typeface="Open Sans"/>
                <a:sym typeface="Open Sans"/>
              </a:rPr>
              <a:t>(cuento si no dispones de pantalla y proyector),</a:t>
            </a:r>
            <a:r>
              <a:rPr b="0" i="0" lang="en-US" sz="1500" u="none" cap="none" strike="noStrike">
                <a:solidFill>
                  <a:srgbClr val="50535B"/>
                </a:solidFill>
                <a:latin typeface="Open Sans"/>
                <a:ea typeface="Open Sans"/>
                <a:cs typeface="Open Sans"/>
                <a:sym typeface="Open Sans"/>
              </a:rPr>
              <a:t> harán juegos y responderán a preguntas o retos divertidos. Se insiste en que lo pasarán muy bien mientras aprenden a protegerse del sol.</a:t>
            </a:r>
            <a:endParaRPr b="0" i="0" sz="1500" u="none" cap="none" strike="noStrike">
              <a:solidFill>
                <a:srgbClr val="50535B"/>
              </a:solidFill>
              <a:latin typeface="Open Sans"/>
              <a:ea typeface="Open Sans"/>
              <a:cs typeface="Open Sans"/>
              <a:sym typeface="Open Sans"/>
            </a:endParaRPr>
          </a:p>
        </p:txBody>
      </p:sp>
      <p:grpSp>
        <p:nvGrpSpPr>
          <p:cNvPr id="250" name="Google Shape;250;p21"/>
          <p:cNvGrpSpPr/>
          <p:nvPr/>
        </p:nvGrpSpPr>
        <p:grpSpPr>
          <a:xfrm>
            <a:off x="0" y="-144662"/>
            <a:ext cx="18288118" cy="1668817"/>
            <a:chOff x="0" y="-38100"/>
            <a:chExt cx="4816592" cy="439521"/>
          </a:xfrm>
        </p:grpSpPr>
        <p:sp>
          <p:nvSpPr>
            <p:cNvPr id="251" name="Google Shape;251;p21"/>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52" name="Google Shape;252;p21"/>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21"/>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54" name="Google Shape;254;p21"/>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2</a:t>
            </a:r>
            <a:endParaRPr b="0" i="0" sz="1400" u="none" cap="none" strike="noStrike">
              <a:solidFill>
                <a:srgbClr val="000000"/>
              </a:solidFill>
              <a:latin typeface="Arial"/>
              <a:ea typeface="Arial"/>
              <a:cs typeface="Arial"/>
              <a:sym typeface="Arial"/>
            </a:endParaRPr>
          </a:p>
        </p:txBody>
      </p:sp>
      <p:grpSp>
        <p:nvGrpSpPr>
          <p:cNvPr id="255" name="Google Shape;255;p21"/>
          <p:cNvGrpSpPr/>
          <p:nvPr/>
        </p:nvGrpSpPr>
        <p:grpSpPr>
          <a:xfrm>
            <a:off x="512975" y="2299723"/>
            <a:ext cx="17419344" cy="533002"/>
            <a:chOff x="-1" y="-141"/>
            <a:chExt cx="2061900" cy="140382"/>
          </a:xfrm>
        </p:grpSpPr>
        <p:sp>
          <p:nvSpPr>
            <p:cNvPr id="256" name="Google Shape;256;p21"/>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57" name="Google Shape;257;p21"/>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grpSp>
        <p:nvGrpSpPr>
          <p:cNvPr id="258" name="Google Shape;258;p21"/>
          <p:cNvGrpSpPr/>
          <p:nvPr/>
        </p:nvGrpSpPr>
        <p:grpSpPr>
          <a:xfrm>
            <a:off x="586800" y="3163997"/>
            <a:ext cx="8305804" cy="388985"/>
            <a:chOff x="0" y="0"/>
            <a:chExt cx="1948210" cy="102448"/>
          </a:xfrm>
        </p:grpSpPr>
        <p:sp>
          <p:nvSpPr>
            <p:cNvPr id="259" name="Google Shape;259;p21"/>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260" name="Google Shape;260;p21"/>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1. BIENVENIDA E INTRODUCCIÓN</a:t>
              </a:r>
              <a:endParaRPr b="0" i="0" sz="1800" u="none" cap="none" strike="noStrike">
                <a:solidFill>
                  <a:srgbClr val="000000"/>
                </a:solidFill>
                <a:latin typeface="Arial"/>
                <a:ea typeface="Arial"/>
                <a:cs typeface="Arial"/>
                <a:sym typeface="Arial"/>
              </a:endParaRPr>
            </a:p>
          </p:txBody>
        </p:sp>
      </p:grpSp>
      <p:grpSp>
        <p:nvGrpSpPr>
          <p:cNvPr id="261" name="Google Shape;261;p21"/>
          <p:cNvGrpSpPr/>
          <p:nvPr/>
        </p:nvGrpSpPr>
        <p:grpSpPr>
          <a:xfrm>
            <a:off x="9349800" y="4697477"/>
            <a:ext cx="8305805" cy="399917"/>
            <a:chOff x="0" y="-2879"/>
            <a:chExt cx="1948210" cy="105327"/>
          </a:xfrm>
        </p:grpSpPr>
        <p:sp>
          <p:nvSpPr>
            <p:cNvPr id="262" name="Google Shape;262;p21"/>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263" name="Google Shape;263;p21"/>
            <p:cNvSpPr txBox="1"/>
            <p:nvPr/>
          </p:nvSpPr>
          <p:spPr>
            <a:xfrm>
              <a:off x="0" y="-2879"/>
              <a:ext cx="1948200" cy="105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2. CONTENIDO PRINCIPAL</a:t>
              </a:r>
              <a:endParaRPr b="1" i="0" sz="1800" u="none" cap="none" strike="noStrike">
                <a:solidFill>
                  <a:srgbClr val="FDFDFD"/>
                </a:solidFill>
                <a:latin typeface="Open Sans"/>
                <a:ea typeface="Open Sans"/>
                <a:cs typeface="Open Sans"/>
                <a:sym typeface="Open Sans"/>
              </a:endParaRPr>
            </a:p>
          </p:txBody>
        </p:sp>
      </p:grpSp>
      <p:sp>
        <p:nvSpPr>
          <p:cNvPr id="264" name="Google Shape;264;p21"/>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8" t="0"/>
            </a:stretch>
          </a:blipFill>
          <a:ln>
            <a:noFill/>
          </a:ln>
        </p:spPr>
      </p:sp>
      <p:sp>
        <p:nvSpPr>
          <p:cNvPr id="265" name="Google Shape;265;p2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1"/>
          <p:cNvSpPr txBox="1"/>
          <p:nvPr/>
        </p:nvSpPr>
        <p:spPr>
          <a:xfrm>
            <a:off x="9386450" y="7083323"/>
            <a:ext cx="7902000" cy="34632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A través de la historia, los niños aprenden por qué es importante cuidarse cuando están al sol y qué hábitos saludables pueden seguir para jugar seguros. Además de enseñar fotoprotección, el vídeo ayuda a desarrollar la comprensión y el aprendizaje de rutinas diarias. Al finalizar el vídeo, aparece una pantalla resumen titulada “Repasa conmigo”, que recoge los conceptos más importantes sobre el sol y la fotoprotección. El docente utiliza esta imagen como apoyo para repasar con el grupo de forma dinámica y participativa. Este momento sirve para reforzar el aprendizaje, resolver dudas y consolidar hábitos saludables, animando a los niños a responder en voz alta o levantando la mano.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chemeClr val="dk1"/>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chemeClr val="dk1"/>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pic>
        <p:nvPicPr>
          <p:cNvPr id="267" name="Google Shape;267;p21"/>
          <p:cNvPicPr preferRelativeResize="0"/>
          <p:nvPr/>
        </p:nvPicPr>
        <p:blipFill rotWithShape="1">
          <a:blip r:embed="rId4">
            <a:alphaModFix/>
          </a:blip>
          <a:srcRect b="0" l="0" r="0" t="0"/>
          <a:stretch/>
        </p:blipFill>
        <p:spPr>
          <a:xfrm>
            <a:off x="9423025" y="5152349"/>
            <a:ext cx="2985186" cy="1668799"/>
          </a:xfrm>
          <a:prstGeom prst="rect">
            <a:avLst/>
          </a:prstGeom>
          <a:noFill/>
          <a:ln>
            <a:noFill/>
          </a:ln>
        </p:spPr>
      </p:pic>
      <p:sp>
        <p:nvSpPr>
          <p:cNvPr id="268" name="Google Shape;268;p21"/>
          <p:cNvSpPr txBox="1"/>
          <p:nvPr/>
        </p:nvSpPr>
        <p:spPr>
          <a:xfrm>
            <a:off x="12509450" y="5129123"/>
            <a:ext cx="4779000" cy="1708500"/>
          </a:xfrm>
          <a:prstGeom prst="rect">
            <a:avLst/>
          </a:prstGeom>
          <a:noFill/>
          <a:ln>
            <a:noFill/>
          </a:ln>
        </p:spPr>
        <p:txBody>
          <a:bodyPr anchorCtr="0" anchor="t" bIns="91425" lIns="91425" spcFirstLastPara="1" rIns="91425" wrap="square" tIns="91425">
            <a:spAutoFit/>
          </a:bodyPr>
          <a:lstStyle/>
          <a:p>
            <a:pPr indent="0" lvl="0" marL="0" marR="0" rtl="0" algn="just">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Proyección del video</a:t>
            </a:r>
            <a:endParaRPr b="1"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(ver enlace en </a:t>
            </a:r>
            <a:r>
              <a:rPr b="1" i="0" lang="en-US" sz="1500" u="none" cap="none" strike="noStrike">
                <a:solidFill>
                  <a:srgbClr val="50535B"/>
                </a:solidFill>
                <a:latin typeface="Open Sans"/>
                <a:ea typeface="Open Sans"/>
                <a:cs typeface="Open Sans"/>
                <a:sym typeface="Open Sans"/>
              </a:rPr>
              <a:t>“3. Materiales formativos”)</a:t>
            </a:r>
            <a:endParaRPr b="1"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Se anima a los alumnos a conocer a DIN, un superhéroe que enseña a protegerse del sol de forma divertida. </a:t>
            </a:r>
            <a:endParaRPr b="0" i="0" sz="1400" u="none" cap="none" strike="noStrike">
              <a:solidFill>
                <a:srgbClr val="50535B"/>
              </a:solidFill>
              <a:latin typeface="Arial"/>
              <a:ea typeface="Arial"/>
              <a:cs typeface="Arial"/>
              <a:sym typeface="Arial"/>
            </a:endParaRPr>
          </a:p>
        </p:txBody>
      </p:sp>
      <p:sp>
        <p:nvSpPr>
          <p:cNvPr id="269" name="Google Shape;269;p21"/>
          <p:cNvSpPr/>
          <p:nvPr/>
        </p:nvSpPr>
        <p:spPr>
          <a:xfrm>
            <a:off x="9386450" y="3118025"/>
            <a:ext cx="8305800" cy="13827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5100"/>
              <a:buFont typeface="Arial"/>
              <a:buNone/>
            </a:pPr>
            <a:r>
              <a:rPr b="1" i="0" lang="en-US" sz="5100" u="none" cap="none" strike="noStrike">
                <a:solidFill>
                  <a:schemeClr val="lt1"/>
                </a:solidFill>
                <a:latin typeface="Arial"/>
                <a:ea typeface="Arial"/>
                <a:cs typeface="Arial"/>
                <a:sym typeface="Arial"/>
              </a:rPr>
              <a:t>1.</a:t>
            </a:r>
            <a:r>
              <a:rPr b="1" i="0" lang="en-US" sz="2000" u="none" cap="none" strike="noStrike">
                <a:solidFill>
                  <a:schemeClr val="lt1"/>
                </a:solidFill>
                <a:latin typeface="Raleway"/>
                <a:ea typeface="Raleway"/>
                <a:cs typeface="Raleway"/>
                <a:sym typeface="Raleway"/>
              </a:rPr>
              <a:t>Sesión con pantalla y proyector (</a:t>
            </a:r>
            <a:r>
              <a:rPr b="1" i="0" lang="en-US" sz="2000" u="sng" cap="none" strike="noStrike">
                <a:solidFill>
                  <a:schemeClr val="lt1"/>
                </a:solidFill>
                <a:latin typeface="Raleway"/>
                <a:ea typeface="Raleway"/>
                <a:cs typeface="Raleway"/>
                <a:sym typeface="Raleway"/>
              </a:rPr>
              <a:t>recomendada</a:t>
            </a:r>
            <a:r>
              <a:rPr b="1" i="0" lang="en-US" sz="2000" u="none" cap="none" strike="noStrike">
                <a:solidFill>
                  <a:schemeClr val="lt1"/>
                </a:solidFill>
                <a:latin typeface="Raleway"/>
                <a:ea typeface="Raleway"/>
                <a:cs typeface="Raleway"/>
                <a:sym typeface="Raleway"/>
              </a:rPr>
              <a:t>): </a:t>
            </a:r>
            <a:endParaRPr b="1" i="0" sz="2000" u="none" cap="none" strike="noStrike">
              <a:solidFill>
                <a:schemeClr val="lt1"/>
              </a:solidFill>
              <a:latin typeface="Raleway"/>
              <a:ea typeface="Raleway"/>
              <a:cs typeface="Raleway"/>
              <a:sym typeface="Raleway"/>
            </a:endParaRPr>
          </a:p>
          <a:p>
            <a:pPr indent="0" lvl="0" marL="0" marR="0" rtl="0" algn="l">
              <a:lnSpc>
                <a:spcPct val="100000"/>
              </a:lnSpc>
              <a:spcBef>
                <a:spcPts val="0"/>
              </a:spcBef>
              <a:spcAft>
                <a:spcPts val="0"/>
              </a:spcAft>
              <a:buClr>
                <a:schemeClr val="dk1"/>
              </a:buClr>
              <a:buSzPts val="5100"/>
              <a:buFont typeface="Arial"/>
              <a:buNone/>
            </a:pPr>
            <a:r>
              <a:rPr b="0" i="0" lang="en-US" sz="1500" u="none" cap="none" strike="noStrike">
                <a:solidFill>
                  <a:schemeClr val="lt1"/>
                </a:solidFill>
                <a:latin typeface="Raleway"/>
                <a:ea typeface="Raleway"/>
                <a:cs typeface="Raleway"/>
                <a:sym typeface="Raleway"/>
              </a:rPr>
              <a:t>combina la proyección de un video de concienciación con juegos participativos para reforzar los mensajes clave de manera lúdica</a:t>
            </a:r>
            <a:endParaRPr b="0" i="0" sz="1500" u="sng" cap="none" strike="noStrike">
              <a:solidFill>
                <a:srgbClr val="FFFFFF"/>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