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10287000" cx="18288000"/>
  <p:notesSz cx="6858000" cy="9144000"/>
  <p:embeddedFontLst>
    <p:embeddedFont>
      <p:font typeface="Raleway"/>
      <p:regular r:id="rId41"/>
      <p:bold r:id="rId42"/>
      <p:italic r:id="rId43"/>
      <p:boldItalic r:id="rId44"/>
    </p:embeddedFont>
    <p:embeddedFont>
      <p:font typeface="Open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126F6D8-A794-4D93-8E12-988CFBBC2600}">
  <a:tblStyle styleId="{E126F6D8-A794-4D93-8E12-988CFBBC260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Raleway-bold.fntdata"/><Relationship Id="rId41" Type="http://schemas.openxmlformats.org/officeDocument/2006/relationships/font" Target="fonts/Raleway-regular.fntdata"/><Relationship Id="rId22" Type="http://schemas.openxmlformats.org/officeDocument/2006/relationships/slide" Target="slides/slide16.xml"/><Relationship Id="rId44" Type="http://schemas.openxmlformats.org/officeDocument/2006/relationships/font" Target="fonts/Raleway-boldItalic.fntdata"/><Relationship Id="rId21" Type="http://schemas.openxmlformats.org/officeDocument/2006/relationships/slide" Target="slides/slide15.xml"/><Relationship Id="rId43" Type="http://schemas.openxmlformats.org/officeDocument/2006/relationships/font" Target="fonts/Raleway-italic.fntdata"/><Relationship Id="rId24" Type="http://schemas.openxmlformats.org/officeDocument/2006/relationships/slide" Target="slides/slide18.xml"/><Relationship Id="rId46" Type="http://schemas.openxmlformats.org/officeDocument/2006/relationships/font" Target="fonts/OpenSans-bold.fntdata"/><Relationship Id="rId23" Type="http://schemas.openxmlformats.org/officeDocument/2006/relationships/slide" Target="slides/slide17.xml"/><Relationship Id="rId45" Type="http://schemas.openxmlformats.org/officeDocument/2006/relationships/font" Target="fonts/OpenSa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48" Type="http://schemas.openxmlformats.org/officeDocument/2006/relationships/font" Target="fonts/OpenSans-boldItalic.fntdata"/><Relationship Id="rId25" Type="http://schemas.openxmlformats.org/officeDocument/2006/relationships/slide" Target="slides/slide19.xml"/><Relationship Id="rId47" Type="http://schemas.openxmlformats.org/officeDocument/2006/relationships/font" Target="fonts/OpenSans-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6e2508677b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4" name="Google Shape;254;g36e2508677b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6c8357e46b_0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 name="Google Shape;271;g36c8357e46b_0_2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708f788f9e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g3708f788f9e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708f788f9e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g3708f788f9e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708f788f9e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g3708f788f9e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44e0a4dc59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344e0a4dc59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b929db4ef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3b929db4ef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b929db4ef7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g3b929db4ef7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6c8357e46b_0_4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g36c8357e46b_0_4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6c8357e46b_0_3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6" name="Google Shape;426;g36c8357e46b_0_3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6c8357e46b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g36c8357e46b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63646e6c27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g363646e6c27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63646e6c27_0_1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g363646e6c27_0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63646e6c27_0_1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363646e6c27_0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63646e6c27_0_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g363646e6c27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63646e6c27_0_1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g363646e6c27_0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63646e6c27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g363646e6c27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63646e6c27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g363646e6c27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63646e6c27_0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6" name="Google Shape;496;g363646e6c27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63646e6c27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g363646e6c27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63646e6c27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g363646e6c27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6d74d26f37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 name="Google Shape;114;g36d74d26f37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63646e6c27_0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 name="Google Shape;538;g363646e6c27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636ca7d21d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g3636ca7d21d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71789c462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 name="Google Shape;560;g371789c462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708f788f9e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g3708f788f9e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f7a02a0e6c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2" name="Google Shape;572;g3f7a02a0e6c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8d7d86572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 name="Google Shape;143;g38d7d86572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6d74d26f37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g36d74d26f37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6c8357e46b_0_3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g36c8357e46b_0_3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6c8357e46b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 name="Google Shape;197;g36c8357e46b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6c8357e46b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g36c8357e46b_0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28.jp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www.youtube.com/watch?v=4T0_ZFC9d4k" TargetMode="External"/><Relationship Id="rId4" Type="http://schemas.openxmlformats.org/officeDocument/2006/relationships/hyperlink" Target="http://www.youtube.com/watch?v=4T0_ZFC9d4k" TargetMode="External"/><Relationship Id="rId5"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0.jp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hyperlink" Target="https://dam.isdin.com/asset/8656ff00-3df3-44c3-a4ad-59497b21cfe4/_AAFF-Diploma-A5-v08_TR.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6.jpg"/><Relationship Id="rId5" Type="http://schemas.openxmlformats.org/officeDocument/2006/relationships/image" Target="../media/image25.png"/><Relationship Id="rId6" Type="http://schemas.openxmlformats.org/officeDocument/2006/relationships/image" Target="../media/image13.png"/><Relationship Id="rId7"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83" name="Shape 83"/>
        <p:cNvGrpSpPr/>
        <p:nvPr/>
      </p:nvGrpSpPr>
      <p:grpSpPr>
        <a:xfrm>
          <a:off x="0" y="0"/>
          <a:ext cx="0" cy="0"/>
          <a:chOff x="0" y="0"/>
          <a:chExt cx="0" cy="0"/>
        </a:xfrm>
      </p:grpSpPr>
      <p:grpSp>
        <p:nvGrpSpPr>
          <p:cNvPr id="84" name="Google Shape;84;p13"/>
          <p:cNvGrpSpPr/>
          <p:nvPr/>
        </p:nvGrpSpPr>
        <p:grpSpPr>
          <a:xfrm>
            <a:off x="0" y="7011529"/>
            <a:ext cx="18288122" cy="3275491"/>
            <a:chOff x="0" y="-38100"/>
            <a:chExt cx="4816593" cy="862675"/>
          </a:xfrm>
        </p:grpSpPr>
        <p:sp>
          <p:nvSpPr>
            <p:cNvPr id="85" name="Google Shape;85;p13"/>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86" name="Google Shape;86;p13"/>
            <p:cNvSpPr txBox="1"/>
            <p:nvPr/>
          </p:nvSpPr>
          <p:spPr>
            <a:xfrm>
              <a:off x="0" y="-38100"/>
              <a:ext cx="4816593" cy="86267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7" name="Google Shape;87;p13"/>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88" name="Google Shape;88;p13"/>
          <p:cNvSpPr/>
          <p:nvPr/>
        </p:nvSpPr>
        <p:spPr>
          <a:xfrm>
            <a:off x="0" y="54502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4">
              <a:alphaModFix/>
            </a:blip>
            <a:stretch>
              <a:fillRect b="0" l="0" r="0" t="0"/>
            </a:stretch>
          </a:blipFill>
          <a:ln>
            <a:noFill/>
          </a:ln>
        </p:spPr>
      </p:sp>
      <p:sp>
        <p:nvSpPr>
          <p:cNvPr id="89" name="Google Shape;89;p13"/>
          <p:cNvSpPr txBox="1"/>
          <p:nvPr/>
        </p:nvSpPr>
        <p:spPr>
          <a:xfrm>
            <a:off x="1028700" y="1899725"/>
            <a:ext cx="99873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399"/>
              <a:buFont typeface="Arial"/>
              <a:buNone/>
            </a:pPr>
            <a:r>
              <a:rPr b="1" i="0" lang="en-US" sz="5399" u="none" cap="none" strike="noStrike">
                <a:solidFill>
                  <a:srgbClr val="50535B"/>
                </a:solidFill>
                <a:latin typeface="Open Sans"/>
                <a:ea typeface="Open Sans"/>
                <a:cs typeface="Open Sans"/>
                <a:sym typeface="Open Sans"/>
              </a:rPr>
              <a:t>Guía didáctica del formador de la Campaña Escolar de Fotoprotección</a:t>
            </a:r>
            <a:endParaRPr b="0" i="0" sz="1400" u="none" cap="none" strike="noStrike">
              <a:solidFill>
                <a:srgbClr val="000000"/>
              </a:solidFill>
              <a:latin typeface="Arial"/>
              <a:ea typeface="Arial"/>
              <a:cs typeface="Arial"/>
              <a:sym typeface="Arial"/>
            </a:endParaRPr>
          </a:p>
          <a:p>
            <a:pPr indent="0" lvl="0" marL="0" marR="0" rtl="0" algn="l">
              <a:lnSpc>
                <a:spcPct val="140008"/>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3"/>
          <p:cNvSpPr txBox="1"/>
          <p:nvPr/>
        </p:nvSpPr>
        <p:spPr>
          <a:xfrm>
            <a:off x="1028700" y="4759325"/>
            <a:ext cx="99873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50535B"/>
                </a:solidFill>
                <a:latin typeface="Open Sans"/>
                <a:ea typeface="Open Sans"/>
                <a:cs typeface="Open Sans"/>
                <a:sym typeface="Open Sans"/>
              </a:rPr>
              <a:t>Herramienta de apoyo para la preparación y dinamización de sesiones educativas sobre fotoprotección</a:t>
            </a:r>
            <a:endParaRPr b="0" i="0" sz="1400" u="none" cap="none" strike="noStrike">
              <a:solidFill>
                <a:srgbClr val="000000"/>
              </a:solidFill>
              <a:latin typeface="Arial"/>
              <a:ea typeface="Arial"/>
              <a:cs typeface="Arial"/>
              <a:sym typeface="Arial"/>
            </a:endParaRPr>
          </a:p>
        </p:txBody>
      </p:sp>
      <p:sp>
        <p:nvSpPr>
          <p:cNvPr id="91" name="Google Shape;91;p13"/>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3 - 4to, 5to y 6to de Primaria</a:t>
            </a:r>
            <a:endParaRPr b="0" i="0" sz="4000" u="none" cap="none" strike="noStrike">
              <a:solidFill>
                <a:srgbClr val="000000"/>
              </a:solidFill>
              <a:latin typeface="Arial"/>
              <a:ea typeface="Arial"/>
              <a:cs typeface="Arial"/>
              <a:sym typeface="Arial"/>
            </a:endParaRPr>
          </a:p>
        </p:txBody>
      </p:sp>
      <p:sp>
        <p:nvSpPr>
          <p:cNvPr id="92" name="Google Shape;92;p13"/>
          <p:cNvSpPr/>
          <p:nvPr/>
        </p:nvSpPr>
        <p:spPr>
          <a:xfrm>
            <a:off x="11616421" y="6347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5">
              <a:alphaModFix/>
            </a:blip>
            <a:stretch>
              <a:fillRect b="-5192" l="0" r="-101808" t="0"/>
            </a:stretch>
          </a:blipFill>
          <a:ln>
            <a:noFill/>
          </a:ln>
        </p:spPr>
      </p:sp>
      <p:sp>
        <p:nvSpPr>
          <p:cNvPr id="93" name="Google Shape;93;p13"/>
          <p:cNvSpPr txBox="1"/>
          <p:nvPr/>
        </p:nvSpPr>
        <p:spPr>
          <a:xfrm>
            <a:off x="402149" y="9328150"/>
            <a:ext cx="98319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50535B"/>
                </a:solidFill>
                <a:latin typeface="Open Sans"/>
                <a:ea typeface="Open Sans"/>
                <a:cs typeface="Open Sans"/>
                <a:sym typeface="Open Sans"/>
              </a:rPr>
              <a:t>Copyright © ISDIN All rights reserved.  </a:t>
            </a:r>
            <a:endParaRPr b="0" i="0" sz="1200" u="none" cap="none" strike="noStrike">
              <a:solidFill>
                <a:srgbClr val="50535B"/>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50535B"/>
                </a:solidFill>
                <a:latin typeface="Open Sans"/>
                <a:ea typeface="Open Sans"/>
                <a:cs typeface="Open Sans"/>
                <a:sym typeface="Open Sans"/>
              </a:rPr>
              <a:t>Queda prohibida la reproducción, distribución, comunicación pública y transformación de este material, en todo o en parte, por cualquier medio o procedimiento, sin la autorización previa y por escrito del titular de los derechos.</a:t>
            </a:r>
            <a:endParaRPr b="0" i="1" sz="1200" u="none" cap="none" strike="noStrike">
              <a:solidFill>
                <a:srgbClr val="22222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55" name="Shape 255"/>
        <p:cNvGrpSpPr/>
        <p:nvPr/>
      </p:nvGrpSpPr>
      <p:grpSpPr>
        <a:xfrm>
          <a:off x="0" y="0"/>
          <a:ext cx="0" cy="0"/>
          <a:chOff x="0" y="0"/>
          <a:chExt cx="0" cy="0"/>
        </a:xfrm>
      </p:grpSpPr>
      <p:pic>
        <p:nvPicPr>
          <p:cNvPr id="256" name="Google Shape;256;p22"/>
          <p:cNvPicPr preferRelativeResize="0"/>
          <p:nvPr/>
        </p:nvPicPr>
        <p:blipFill rotWithShape="1">
          <a:blip r:embed="rId3">
            <a:alphaModFix/>
          </a:blip>
          <a:srcRect b="0" l="0" r="0" t="0"/>
          <a:stretch/>
        </p:blipFill>
        <p:spPr>
          <a:xfrm>
            <a:off x="8754675" y="5577850"/>
            <a:ext cx="7518727" cy="4224350"/>
          </a:xfrm>
          <a:prstGeom prst="rect">
            <a:avLst/>
          </a:prstGeom>
          <a:noFill/>
          <a:ln>
            <a:noFill/>
          </a:ln>
        </p:spPr>
      </p:pic>
      <p:grpSp>
        <p:nvGrpSpPr>
          <p:cNvPr id="257" name="Google Shape;257;p22"/>
          <p:cNvGrpSpPr/>
          <p:nvPr/>
        </p:nvGrpSpPr>
        <p:grpSpPr>
          <a:xfrm>
            <a:off x="0" y="-144662"/>
            <a:ext cx="18288118" cy="1668817"/>
            <a:chOff x="0" y="-38100"/>
            <a:chExt cx="4816592" cy="439521"/>
          </a:xfrm>
        </p:grpSpPr>
        <p:sp>
          <p:nvSpPr>
            <p:cNvPr id="258" name="Google Shape;258;p22"/>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259" name="Google Shape;259;p22"/>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0" name="Google Shape;260;p22"/>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261" name="Google Shape;261;p22"/>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grpSp>
        <p:nvGrpSpPr>
          <p:cNvPr id="262" name="Google Shape;262;p22"/>
          <p:cNvGrpSpPr/>
          <p:nvPr/>
        </p:nvGrpSpPr>
        <p:grpSpPr>
          <a:xfrm>
            <a:off x="512987" y="2155600"/>
            <a:ext cx="17419344" cy="677125"/>
            <a:chOff x="0" y="-38100"/>
            <a:chExt cx="2061900" cy="178341"/>
          </a:xfrm>
        </p:grpSpPr>
        <p:sp>
          <p:nvSpPr>
            <p:cNvPr id="263" name="Google Shape;263;p22"/>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264" name="Google Shape;264;p22"/>
            <p:cNvSpPr txBox="1"/>
            <p:nvPr/>
          </p:nvSpPr>
          <p:spPr>
            <a:xfrm>
              <a:off x="0" y="-38100"/>
              <a:ext cx="2061900" cy="1782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265" name="Google Shape;265;p22"/>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4">
              <a:alphaModFix/>
            </a:blip>
            <a:stretch>
              <a:fillRect b="0" l="0" r="-101804" t="0"/>
            </a:stretch>
          </a:blipFill>
          <a:ln>
            <a:noFill/>
          </a:ln>
        </p:spPr>
      </p:sp>
      <p:sp>
        <p:nvSpPr>
          <p:cNvPr id="266" name="Google Shape;266;p2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22"/>
          <p:cNvSpPr txBox="1"/>
          <p:nvPr/>
        </p:nvSpPr>
        <p:spPr>
          <a:xfrm>
            <a:off x="512975" y="3170075"/>
            <a:ext cx="7658400" cy="59415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 Repasa conmigo: Conceptos a repasar con los alumnos:</a:t>
            </a:r>
            <a:endParaRPr b="1"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rgbClr val="000000"/>
              </a:buClr>
              <a:buSzPts val="1500"/>
              <a:buFont typeface="Arial"/>
              <a:buNone/>
            </a:pPr>
            <a:r>
              <a:t/>
            </a:r>
            <a:endParaRPr b="1" i="0" sz="10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¿Qué cosas buenas nos da el sol? </a:t>
            </a:r>
            <a:r>
              <a:rPr b="0" i="0" lang="en-US" sz="1500" u="none" cap="none" strike="noStrike">
                <a:solidFill>
                  <a:srgbClr val="50535B"/>
                </a:solidFill>
                <a:latin typeface="Open Sans"/>
                <a:ea typeface="Open Sans"/>
                <a:cs typeface="Open Sans"/>
                <a:sym typeface="Open Sans"/>
              </a:rPr>
              <a:t>Alegría, huesos y dientes más fuertes (gracias a la vitamina D)</a:t>
            </a:r>
            <a:endParaRPr b="0"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¿Qué sucede en nuestra piel cuando la alcanzan los rayos UVA y UVB? </a:t>
            </a:r>
            <a:r>
              <a:rPr b="0" i="0" lang="en-US" sz="1500" u="none" cap="none" strike="noStrike">
                <a:solidFill>
                  <a:srgbClr val="50535B"/>
                </a:solidFill>
                <a:latin typeface="Open Sans"/>
                <a:ea typeface="Open Sans"/>
                <a:cs typeface="Open Sans"/>
                <a:sym typeface="Open Sans"/>
              </a:rPr>
              <a:t>Nuestra piel se protege creando melanina. </a:t>
            </a:r>
            <a:endParaRPr b="0"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¿Cuándo nos afectan los rayos del sol?</a:t>
            </a:r>
            <a:r>
              <a:rPr b="0" i="0" lang="en-US" sz="1500" u="none" cap="none" strike="noStrike">
                <a:solidFill>
                  <a:srgbClr val="50535B"/>
                </a:solidFill>
                <a:latin typeface="Open Sans"/>
                <a:ea typeface="Open Sans"/>
                <a:cs typeface="Open Sans"/>
                <a:sym typeface="Open Sans"/>
              </a:rPr>
              <a:t> ¡Siempre! Aunque esté nublado o sea invierno, los rayos del sol siguen estando presentes.</a:t>
            </a:r>
            <a:endParaRPr b="0"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¿Qué son los fototipos de piel? </a:t>
            </a:r>
            <a:r>
              <a:rPr b="0" i="0" lang="en-US" sz="1500" u="none" cap="none" strike="noStrike">
                <a:solidFill>
                  <a:srgbClr val="50535B"/>
                </a:solidFill>
                <a:latin typeface="Open Sans"/>
                <a:ea typeface="Open Sans"/>
                <a:cs typeface="Open Sans"/>
                <a:sym typeface="Open Sans"/>
              </a:rPr>
              <a:t>Son una forma de clasificar los diferentes tipos de piel según la cantidad de melanina que tienen y cómo reaccionan al sol.</a:t>
            </a:r>
            <a:endParaRPr b="0"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¿Por qué es importante conocer nuestro fototipo para protegernos del sol?</a:t>
            </a:r>
            <a:r>
              <a:rPr b="0" i="0" lang="en-US" sz="1500" u="none" cap="none" strike="noStrike">
                <a:solidFill>
                  <a:srgbClr val="50535B"/>
                </a:solidFill>
                <a:latin typeface="Open Sans"/>
                <a:ea typeface="Open Sans"/>
                <a:cs typeface="Open Sans"/>
                <a:sym typeface="Open Sans"/>
              </a:rPr>
              <a:t> Porque cuanto menos melanina tenga la piel, más sensible es a los rayos del sol. Pero todas las pieles, incluso las más oscuras, pueden quemarse y necesitan protección.</a:t>
            </a:r>
            <a:endParaRPr b="0"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 ¿Qué cosas debemos llevar siempre para protegernos del sol?</a:t>
            </a:r>
            <a:r>
              <a:rPr b="1" i="0" lang="en-US" sz="1500" u="none" cap="none" strike="noStrike">
                <a:solidFill>
                  <a:srgbClr val="50535B"/>
                </a:solidFill>
                <a:latin typeface="Open Sans"/>
                <a:ea typeface="Open Sans"/>
                <a:cs typeface="Open Sans"/>
                <a:sym typeface="Open Sans"/>
              </a:rPr>
              <a:t> </a:t>
            </a:r>
            <a:r>
              <a:rPr b="0" i="0" lang="en-US" sz="1500" u="none" cap="none" strike="noStrike">
                <a:solidFill>
                  <a:srgbClr val="50535B"/>
                </a:solidFill>
                <a:latin typeface="Open Sans"/>
                <a:ea typeface="Open Sans"/>
                <a:cs typeface="Open Sans"/>
                <a:sym typeface="Open Sans"/>
              </a:rPr>
              <a:t>Crema solar, gorra, gafas de sol, camiseta y agua.</a:t>
            </a:r>
            <a:endParaRPr b="0"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¿Qué cosas debemos llevar siempre para protegernos del sol?</a:t>
            </a:r>
            <a:r>
              <a:rPr b="1" i="0" lang="en-US" sz="1500" u="none" cap="none" strike="noStrike">
                <a:solidFill>
                  <a:srgbClr val="50535B"/>
                </a:solidFill>
                <a:latin typeface="Open Sans"/>
                <a:ea typeface="Open Sans"/>
                <a:cs typeface="Open Sans"/>
                <a:sym typeface="Open Sans"/>
              </a:rPr>
              <a:t> </a:t>
            </a:r>
            <a:r>
              <a:rPr b="0" i="0" lang="en-US" sz="1500" u="none" cap="none" strike="noStrike">
                <a:solidFill>
                  <a:srgbClr val="50535B"/>
                </a:solidFill>
                <a:latin typeface="Open Sans"/>
                <a:ea typeface="Open Sans"/>
                <a:cs typeface="Open Sans"/>
                <a:sym typeface="Open Sans"/>
              </a:rPr>
              <a:t>Ponérnosla antes de salir, en todas las zonas, y reaplicar cada dos horas o tras bañarnos o sudar.</a:t>
            </a:r>
            <a:endParaRPr b="0" i="0" sz="1500" u="none" cap="none" strike="noStrike">
              <a:solidFill>
                <a:srgbClr val="50535B"/>
              </a:solidFill>
              <a:latin typeface="Open Sans"/>
              <a:ea typeface="Open Sans"/>
              <a:cs typeface="Open Sans"/>
              <a:sym typeface="Open Sans"/>
            </a:endParaRPr>
          </a:p>
        </p:txBody>
      </p:sp>
      <p:sp>
        <p:nvSpPr>
          <p:cNvPr id="268" name="Google Shape;268;p22"/>
          <p:cNvSpPr txBox="1"/>
          <p:nvPr/>
        </p:nvSpPr>
        <p:spPr>
          <a:xfrm>
            <a:off x="8642250" y="3474875"/>
            <a:ext cx="9079500" cy="2031900"/>
          </a:xfrm>
          <a:prstGeom prst="rect">
            <a:avLst/>
          </a:prstGeom>
          <a:noFill/>
          <a:ln>
            <a:noFill/>
          </a:ln>
        </p:spPr>
        <p:txBody>
          <a:bodyPr anchorCtr="0" anchor="t" bIns="91425" lIns="91425" spcFirstLastPara="1" rIns="91425" wrap="square" tIns="91425">
            <a:spAutoFit/>
          </a:bodyPr>
          <a:lstStyle/>
          <a:p>
            <a:pPr indent="0" lvl="0" marL="0" marR="0" rtl="0" algn="just">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El formador/a puede hacer preguntas tipo: ¿Qué parte del cuerpo no debemos olvidar al poner la crema? ¿Cada cuánto tiempo hay que volver a aplicarla? ¿Solo en verano hay que protegerse? ¿Quién lleva gorra cuando va al parque?  </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Al final del repaso, se felicita a los niños por su participación y por haber completado su misión de fotoprotección junto a DIN, el superhéroe del sol.</a:t>
            </a:r>
            <a:endParaRPr b="0" i="0" sz="1400" u="none" cap="none" strike="noStrike">
              <a:solidFill>
                <a:srgbClr val="50535B"/>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72" name="Shape 272"/>
        <p:cNvGrpSpPr/>
        <p:nvPr/>
      </p:nvGrpSpPr>
      <p:grpSpPr>
        <a:xfrm>
          <a:off x="0" y="0"/>
          <a:ext cx="0" cy="0"/>
          <a:chOff x="0" y="0"/>
          <a:chExt cx="0" cy="0"/>
        </a:xfrm>
      </p:grpSpPr>
      <p:grpSp>
        <p:nvGrpSpPr>
          <p:cNvPr id="273" name="Google Shape;273;p23"/>
          <p:cNvGrpSpPr/>
          <p:nvPr/>
        </p:nvGrpSpPr>
        <p:grpSpPr>
          <a:xfrm>
            <a:off x="0" y="-144662"/>
            <a:ext cx="18288118" cy="1668817"/>
            <a:chOff x="0" y="-38100"/>
            <a:chExt cx="4816592" cy="439521"/>
          </a:xfrm>
        </p:grpSpPr>
        <p:sp>
          <p:nvSpPr>
            <p:cNvPr id="274" name="Google Shape;274;p23"/>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275" name="Google Shape;275;p23"/>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76" name="Google Shape;276;p23"/>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277" name="Google Shape;277;p23"/>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grpSp>
        <p:nvGrpSpPr>
          <p:cNvPr id="278" name="Google Shape;278;p23"/>
          <p:cNvGrpSpPr/>
          <p:nvPr/>
        </p:nvGrpSpPr>
        <p:grpSpPr>
          <a:xfrm>
            <a:off x="512975" y="2299723"/>
            <a:ext cx="17419344" cy="533002"/>
            <a:chOff x="-1" y="-141"/>
            <a:chExt cx="2061900" cy="140382"/>
          </a:xfrm>
        </p:grpSpPr>
        <p:sp>
          <p:nvSpPr>
            <p:cNvPr id="279" name="Google Shape;279;p23"/>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280" name="Google Shape;280;p23"/>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grpSp>
        <p:nvGrpSpPr>
          <p:cNvPr id="281" name="Google Shape;281;p23"/>
          <p:cNvGrpSpPr/>
          <p:nvPr/>
        </p:nvGrpSpPr>
        <p:grpSpPr>
          <a:xfrm>
            <a:off x="586800" y="3121897"/>
            <a:ext cx="7828882" cy="388985"/>
            <a:chOff x="0" y="0"/>
            <a:chExt cx="1948210" cy="102448"/>
          </a:xfrm>
        </p:grpSpPr>
        <p:sp>
          <p:nvSpPr>
            <p:cNvPr id="282" name="Google Shape;282;p23"/>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283" name="Google Shape;283;p23"/>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chemeClr val="dk1"/>
                </a:buClr>
                <a:buSzPts val="1500"/>
                <a:buFont typeface="Arial"/>
                <a:buNone/>
              </a:pPr>
              <a:r>
                <a:rPr b="1" i="0" lang="en-US" sz="1800" u="none" cap="none" strike="noStrike">
                  <a:solidFill>
                    <a:srgbClr val="FDFDFD"/>
                  </a:solidFill>
                  <a:latin typeface="Open Sans"/>
                  <a:ea typeface="Open Sans"/>
                  <a:cs typeface="Open Sans"/>
                  <a:sym typeface="Open Sans"/>
                </a:rPr>
                <a:t>PASO 3. ACTIVIDADES</a:t>
              </a:r>
              <a:endParaRPr b="1" i="0" sz="1800" u="none" cap="none" strike="noStrike">
                <a:solidFill>
                  <a:srgbClr val="FDFDFD"/>
                </a:solidFill>
                <a:latin typeface="Open Sans"/>
                <a:ea typeface="Open Sans"/>
                <a:cs typeface="Open Sans"/>
                <a:sym typeface="Open Sans"/>
              </a:endParaRPr>
            </a:p>
          </p:txBody>
        </p:sp>
      </p:grpSp>
      <p:sp>
        <p:nvSpPr>
          <p:cNvPr id="284" name="Google Shape;284;p23"/>
          <p:cNvSpPr txBox="1"/>
          <p:nvPr/>
        </p:nvSpPr>
        <p:spPr>
          <a:xfrm>
            <a:off x="586800" y="3806152"/>
            <a:ext cx="7828800" cy="5812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Los juegos son una de las herramientas más poderosas para consolidar aprendizajes en la infancia. A través de la diversión, los niños y niñas interiorizan conceptos de forma natural, activa y significativa. Por eso, después de ver el vídeo,</a:t>
            </a:r>
            <a:r>
              <a:rPr b="0" i="0" lang="en-US" sz="1500" u="none" cap="none" strike="noStrike">
                <a:solidFill>
                  <a:srgbClr val="FF0000"/>
                </a:solidFill>
                <a:latin typeface="Open Sans"/>
                <a:ea typeface="Open Sans"/>
                <a:cs typeface="Open Sans"/>
                <a:sym typeface="Open Sans"/>
              </a:rPr>
              <a:t> </a:t>
            </a:r>
            <a:r>
              <a:rPr b="0" i="0" lang="en-US" sz="1500" u="none" cap="none" strike="noStrike">
                <a:solidFill>
                  <a:srgbClr val="50535B"/>
                </a:solidFill>
                <a:latin typeface="Open Sans"/>
                <a:ea typeface="Open Sans"/>
                <a:cs typeface="Open Sans"/>
                <a:sym typeface="Open Sans"/>
              </a:rPr>
              <a:t>proponemos 3 actividades lúdicas diseñadas para reforzar los mensajes clave sobre la fotoprotección de manera amena, motivadora y duradera. En función del tiempo disponible para la sesión puedes hacer una de ellas, dos o las tres actividades.</a:t>
            </a:r>
            <a:endParaRPr b="0" i="0" sz="1500" u="none" cap="none" strike="sng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000" u="none" cap="none" strike="sng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800"/>
              <a:buFont typeface="Arial"/>
              <a:buNone/>
            </a:pPr>
            <a:r>
              <a:rPr b="1" i="0" lang="en-US" sz="1800" u="none" cap="none" strike="noStrike">
                <a:solidFill>
                  <a:srgbClr val="F49E5C"/>
                </a:solidFill>
                <a:latin typeface="Open Sans"/>
                <a:ea typeface="Open Sans"/>
                <a:cs typeface="Open Sans"/>
                <a:sym typeface="Open Sans"/>
              </a:rPr>
              <a:t>Actividad 1. RELACIONA LAS PALABRAS</a:t>
            </a:r>
            <a:endParaRPr b="0" i="0" sz="1800" u="none" cap="none" strike="noStrike">
              <a:solidFill>
                <a:srgbClr val="F49E5C"/>
              </a:solidFill>
              <a:latin typeface="Arial"/>
              <a:ea typeface="Arial"/>
              <a:cs typeface="Arial"/>
              <a:sym typeface="Arial"/>
            </a:endParaRPr>
          </a:p>
          <a:p>
            <a:pPr indent="0" lvl="0" marL="0" marR="0" rtl="0" algn="l">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El ejercicio se puede mostrar proyectado en la pantalla del aula o entregarse impreso a cada alumno. Los alumnos tienen que unir cada palabra de la Columna A con su significado o pareja correcta de la Columna B.</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100"/>
              <a:buFont typeface="Arial"/>
              <a:buNone/>
            </a:pPr>
            <a:r>
              <a:t/>
            </a:r>
            <a:endParaRPr b="0" i="0" sz="11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Objetivo</a:t>
            </a:r>
            <a:r>
              <a:rPr b="0" i="0" lang="en-US" sz="1500" u="none" cap="none" strike="noStrike">
                <a:solidFill>
                  <a:srgbClr val="50535B"/>
                </a:solidFill>
                <a:latin typeface="Open Sans"/>
                <a:ea typeface="Open Sans"/>
                <a:cs typeface="Open Sans"/>
                <a:sym typeface="Open Sans"/>
              </a:rPr>
              <a:t> </a:t>
            </a:r>
            <a:r>
              <a:rPr b="1" i="0" lang="en-US" sz="1500" u="none" cap="none" strike="noStrike">
                <a:solidFill>
                  <a:srgbClr val="50535B"/>
                </a:solidFill>
                <a:latin typeface="Open Sans"/>
                <a:ea typeface="Open Sans"/>
                <a:cs typeface="Open Sans"/>
                <a:sym typeface="Open Sans"/>
              </a:rPr>
              <a:t>del juego: </a:t>
            </a:r>
            <a:r>
              <a:rPr b="0" i="0" lang="en-US" sz="1500" u="none" cap="none" strike="noStrike">
                <a:solidFill>
                  <a:srgbClr val="50535B"/>
                </a:solidFill>
                <a:latin typeface="Open Sans"/>
                <a:ea typeface="Open Sans"/>
                <a:cs typeface="Open Sans"/>
                <a:sym typeface="Open Sans"/>
              </a:rPr>
              <a:t>Consolidar el vocabulario aprendido sobre la fotoprotección.</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Objetivo curricular: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Fomentar la comprensión de los mecanismos básicos de protección de la piel. Desarrollar la memoria, observación y asociación lógica.</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p:txBody>
      </p:sp>
      <p:sp>
        <p:nvSpPr>
          <p:cNvPr id="285" name="Google Shape;285;p2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23"/>
          <p:cNvSpPr txBox="1"/>
          <p:nvPr/>
        </p:nvSpPr>
        <p:spPr>
          <a:xfrm>
            <a:off x="9346850" y="3189402"/>
            <a:ext cx="78288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50535B"/>
                </a:solidFill>
                <a:latin typeface="Open Sans"/>
                <a:ea typeface="Open Sans"/>
                <a:cs typeface="Open Sans"/>
                <a:sym typeface="Open Sans"/>
              </a:rPr>
              <a:t>RELACIONA LAS PALABRAS</a:t>
            </a:r>
            <a:endParaRPr b="1" i="1" sz="1800" u="none" cap="none" strike="noStrike">
              <a:solidFill>
                <a:srgbClr val="50535B"/>
              </a:solidFill>
              <a:latin typeface="Open Sans"/>
              <a:ea typeface="Open Sans"/>
              <a:cs typeface="Open Sans"/>
              <a:sym typeface="Open Sans"/>
            </a:endParaRPr>
          </a:p>
        </p:txBody>
      </p:sp>
      <p:sp>
        <p:nvSpPr>
          <p:cNvPr id="287" name="Google Shape;287;p23"/>
          <p:cNvSpPr txBox="1"/>
          <p:nvPr/>
        </p:nvSpPr>
        <p:spPr>
          <a:xfrm>
            <a:off x="9346850" y="7380402"/>
            <a:ext cx="7828800" cy="27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50535B"/>
                </a:solidFill>
                <a:latin typeface="Open Sans"/>
                <a:ea typeface="Open Sans"/>
                <a:cs typeface="Open Sans"/>
                <a:sym typeface="Open Sans"/>
              </a:rPr>
              <a:t>Solución</a:t>
            </a:r>
            <a:endParaRPr b="1" i="1" sz="1800" u="none" cap="none" strike="noStrike">
              <a:solidFill>
                <a:srgbClr val="50535B"/>
              </a:solidFill>
              <a:latin typeface="Open Sans"/>
              <a:ea typeface="Open Sans"/>
              <a:cs typeface="Open Sans"/>
              <a:sym typeface="Open Sans"/>
            </a:endParaRPr>
          </a:p>
        </p:txBody>
      </p:sp>
      <p:sp>
        <p:nvSpPr>
          <p:cNvPr id="288" name="Google Shape;288;p23"/>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0" t="0"/>
            </a:stretch>
          </a:blipFill>
          <a:ln>
            <a:noFill/>
          </a:ln>
        </p:spPr>
      </p:sp>
      <p:sp>
        <p:nvSpPr>
          <p:cNvPr id="289" name="Google Shape;289;p23"/>
          <p:cNvSpPr txBox="1"/>
          <p:nvPr/>
        </p:nvSpPr>
        <p:spPr>
          <a:xfrm>
            <a:off x="9318500" y="7825625"/>
            <a:ext cx="11910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1 – B</a:t>
            </a:r>
            <a:br>
              <a:rPr b="0" i="0" lang="en-US" sz="1500" u="none" cap="none" strike="noStrike">
                <a:solidFill>
                  <a:srgbClr val="50535B"/>
                </a:solidFill>
                <a:latin typeface="Open Sans"/>
                <a:ea typeface="Open Sans"/>
                <a:cs typeface="Open Sans"/>
                <a:sym typeface="Open Sans"/>
              </a:rPr>
            </a:br>
            <a:r>
              <a:rPr b="0" i="0" lang="en-US" sz="1500" u="none" cap="none" strike="noStrike">
                <a:solidFill>
                  <a:srgbClr val="50535B"/>
                </a:solidFill>
                <a:latin typeface="Open Sans"/>
                <a:ea typeface="Open Sans"/>
                <a:cs typeface="Open Sans"/>
                <a:sym typeface="Open Sans"/>
              </a:rPr>
              <a:t>2 – C</a:t>
            </a:r>
            <a:br>
              <a:rPr b="0" i="0" lang="en-US" sz="1500" u="none" cap="none" strike="noStrike">
                <a:solidFill>
                  <a:srgbClr val="50535B"/>
                </a:solidFill>
                <a:latin typeface="Open Sans"/>
                <a:ea typeface="Open Sans"/>
                <a:cs typeface="Open Sans"/>
                <a:sym typeface="Open Sans"/>
              </a:rPr>
            </a:br>
            <a:r>
              <a:rPr b="0" i="0" lang="en-US" sz="1500" u="none" cap="none" strike="noStrike">
                <a:solidFill>
                  <a:srgbClr val="50535B"/>
                </a:solidFill>
                <a:latin typeface="Open Sans"/>
                <a:ea typeface="Open Sans"/>
                <a:cs typeface="Open Sans"/>
                <a:sym typeface="Open Sans"/>
              </a:rPr>
              <a:t>3 – F</a:t>
            </a:r>
            <a:br>
              <a:rPr b="0" i="0" lang="en-US" sz="1500" u="none" cap="none" strike="noStrike">
                <a:solidFill>
                  <a:srgbClr val="50535B"/>
                </a:solidFill>
                <a:latin typeface="Open Sans"/>
                <a:ea typeface="Open Sans"/>
                <a:cs typeface="Open Sans"/>
                <a:sym typeface="Open Sans"/>
              </a:rPr>
            </a:br>
            <a:r>
              <a:rPr b="0" i="0" lang="en-US" sz="1500" u="none" cap="none" strike="noStrike">
                <a:solidFill>
                  <a:srgbClr val="50535B"/>
                </a:solidFill>
                <a:latin typeface="Open Sans"/>
                <a:ea typeface="Open Sans"/>
                <a:cs typeface="Open Sans"/>
                <a:sym typeface="Open Sans"/>
              </a:rPr>
              <a:t>4 – D</a:t>
            </a:r>
            <a:br>
              <a:rPr b="0" i="0" lang="en-US" sz="1500" u="none" cap="none" strike="noStrike">
                <a:solidFill>
                  <a:srgbClr val="50535B"/>
                </a:solidFill>
                <a:latin typeface="Open Sans"/>
                <a:ea typeface="Open Sans"/>
                <a:cs typeface="Open Sans"/>
                <a:sym typeface="Open Sans"/>
              </a:rPr>
            </a:br>
            <a:r>
              <a:rPr b="0" i="0" lang="en-US" sz="1500" u="none" cap="none" strike="noStrike">
                <a:solidFill>
                  <a:srgbClr val="50535B"/>
                </a:solidFill>
                <a:latin typeface="Open Sans"/>
                <a:ea typeface="Open Sans"/>
                <a:cs typeface="Open Sans"/>
                <a:sym typeface="Open Sans"/>
              </a:rPr>
              <a:t>5 – E</a:t>
            </a:r>
            <a:endParaRPr b="0" i="0" sz="1500" u="none" cap="none" strike="noStrike">
              <a:solidFill>
                <a:srgbClr val="50535B"/>
              </a:solidFill>
              <a:latin typeface="Open Sans"/>
              <a:ea typeface="Open Sans"/>
              <a:cs typeface="Open Sans"/>
              <a:sym typeface="Open Sans"/>
            </a:endParaRPr>
          </a:p>
        </p:txBody>
      </p:sp>
      <p:sp>
        <p:nvSpPr>
          <p:cNvPr id="290" name="Google Shape;290;p23"/>
          <p:cNvSpPr txBox="1"/>
          <p:nvPr/>
        </p:nvSpPr>
        <p:spPr>
          <a:xfrm>
            <a:off x="10509500" y="7825625"/>
            <a:ext cx="11910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chemeClr val="dk1"/>
              </a:buClr>
              <a:buSzPts val="1100"/>
              <a:buFont typeface="Arial"/>
              <a:buNone/>
            </a:pPr>
            <a:r>
              <a:rPr b="0" i="0" lang="en-US" sz="1500" u="none" cap="none" strike="noStrike">
                <a:solidFill>
                  <a:srgbClr val="50535B"/>
                </a:solidFill>
                <a:latin typeface="Open Sans"/>
                <a:ea typeface="Open Sans"/>
                <a:cs typeface="Open Sans"/>
                <a:sym typeface="Open Sans"/>
              </a:rPr>
              <a:t>6 – A</a:t>
            </a:r>
            <a:br>
              <a:rPr b="0" i="0" lang="en-US" sz="1500" u="none" cap="none" strike="noStrike">
                <a:solidFill>
                  <a:srgbClr val="50535B"/>
                </a:solidFill>
                <a:latin typeface="Open Sans"/>
                <a:ea typeface="Open Sans"/>
                <a:cs typeface="Open Sans"/>
                <a:sym typeface="Open Sans"/>
              </a:rPr>
            </a:br>
            <a:r>
              <a:rPr b="0" i="0" lang="en-US" sz="1500" u="none" cap="none" strike="noStrike">
                <a:solidFill>
                  <a:srgbClr val="50535B"/>
                </a:solidFill>
                <a:latin typeface="Open Sans"/>
                <a:ea typeface="Open Sans"/>
                <a:cs typeface="Open Sans"/>
                <a:sym typeface="Open Sans"/>
              </a:rPr>
              <a:t>7 – G</a:t>
            </a:r>
            <a:br>
              <a:rPr b="0" i="0" lang="en-US" sz="1500" u="none" cap="none" strike="noStrike">
                <a:solidFill>
                  <a:srgbClr val="50535B"/>
                </a:solidFill>
                <a:latin typeface="Open Sans"/>
                <a:ea typeface="Open Sans"/>
                <a:cs typeface="Open Sans"/>
                <a:sym typeface="Open Sans"/>
              </a:rPr>
            </a:br>
            <a:r>
              <a:rPr b="0" i="0" lang="en-US" sz="1500" u="none" cap="none" strike="noStrike">
                <a:solidFill>
                  <a:srgbClr val="50535B"/>
                </a:solidFill>
                <a:latin typeface="Open Sans"/>
                <a:ea typeface="Open Sans"/>
                <a:cs typeface="Open Sans"/>
                <a:sym typeface="Open Sans"/>
              </a:rPr>
              <a:t>8 – H</a:t>
            </a:r>
            <a:br>
              <a:rPr b="0" i="0" lang="en-US" sz="1500" u="none" cap="none" strike="noStrike">
                <a:solidFill>
                  <a:srgbClr val="50535B"/>
                </a:solidFill>
                <a:latin typeface="Open Sans"/>
                <a:ea typeface="Open Sans"/>
                <a:cs typeface="Open Sans"/>
                <a:sym typeface="Open Sans"/>
              </a:rPr>
            </a:br>
            <a:r>
              <a:rPr b="0" i="0" lang="en-US" sz="1500" u="none" cap="none" strike="noStrike">
                <a:solidFill>
                  <a:srgbClr val="50535B"/>
                </a:solidFill>
                <a:latin typeface="Open Sans"/>
                <a:ea typeface="Open Sans"/>
                <a:cs typeface="Open Sans"/>
                <a:sym typeface="Open Sans"/>
              </a:rPr>
              <a:t>9 – I</a:t>
            </a:r>
            <a:br>
              <a:rPr b="0" i="0" lang="en-US" sz="1500" u="none" cap="none" strike="noStrike">
                <a:solidFill>
                  <a:srgbClr val="50535B"/>
                </a:solidFill>
                <a:latin typeface="Open Sans"/>
                <a:ea typeface="Open Sans"/>
                <a:cs typeface="Open Sans"/>
                <a:sym typeface="Open Sans"/>
              </a:rPr>
            </a:br>
            <a:r>
              <a:rPr b="0" i="0" lang="en-US" sz="1500" u="none" cap="none" strike="noStrike">
                <a:solidFill>
                  <a:srgbClr val="50535B"/>
                </a:solidFill>
                <a:latin typeface="Open Sans"/>
                <a:ea typeface="Open Sans"/>
                <a:cs typeface="Open Sans"/>
                <a:sym typeface="Open Sans"/>
              </a:rPr>
              <a:t>10 – J</a:t>
            </a:r>
            <a:endParaRPr b="0" i="0" sz="1500" u="none" cap="none" strike="noStrike">
              <a:solidFill>
                <a:srgbClr val="50535B"/>
              </a:solidFill>
              <a:latin typeface="Open Sans"/>
              <a:ea typeface="Open Sans"/>
              <a:cs typeface="Open Sans"/>
              <a:sym typeface="Open Sans"/>
            </a:endParaRPr>
          </a:p>
        </p:txBody>
      </p:sp>
      <p:pic>
        <p:nvPicPr>
          <p:cNvPr id="291" name="Google Shape;291;p23" title="JUEGO PALABRAS GOOOOD.jpg"/>
          <p:cNvPicPr preferRelativeResize="0"/>
          <p:nvPr/>
        </p:nvPicPr>
        <p:blipFill rotWithShape="1">
          <a:blip r:embed="rId4">
            <a:alphaModFix/>
          </a:blip>
          <a:srcRect b="0" l="10292" r="7887" t="7910"/>
          <a:stretch/>
        </p:blipFill>
        <p:spPr>
          <a:xfrm>
            <a:off x="9272875" y="3616575"/>
            <a:ext cx="5585933" cy="35366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grpSp>
        <p:nvGrpSpPr>
          <p:cNvPr id="296" name="Google Shape;296;p24"/>
          <p:cNvGrpSpPr/>
          <p:nvPr/>
        </p:nvGrpSpPr>
        <p:grpSpPr>
          <a:xfrm>
            <a:off x="512975" y="2299723"/>
            <a:ext cx="17419344" cy="533002"/>
            <a:chOff x="-1" y="-141"/>
            <a:chExt cx="2061900" cy="140382"/>
          </a:xfrm>
        </p:grpSpPr>
        <p:sp>
          <p:nvSpPr>
            <p:cNvPr id="297" name="Google Shape;297;p24"/>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298" name="Google Shape;298;p24"/>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299" name="Google Shape;299;p24"/>
          <p:cNvSpPr txBox="1"/>
          <p:nvPr/>
        </p:nvSpPr>
        <p:spPr>
          <a:xfrm>
            <a:off x="586800" y="3806150"/>
            <a:ext cx="8918100" cy="546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1800"/>
              <a:buFont typeface="Arial"/>
              <a:buNone/>
            </a:pPr>
            <a:r>
              <a:rPr b="1" i="0" lang="en-US" sz="1800" u="none" cap="none" strike="noStrike">
                <a:solidFill>
                  <a:srgbClr val="F49E5C"/>
                </a:solidFill>
                <a:latin typeface="Open Sans"/>
                <a:ea typeface="Open Sans"/>
                <a:cs typeface="Open Sans"/>
                <a:sym typeface="Open Sans"/>
              </a:rPr>
              <a:t>Actividad 2. EL ROSCO DE LA FOTOPROTECCIÓN</a:t>
            </a:r>
            <a:endParaRPr b="0" i="0" sz="1800" u="none" cap="none" strike="noStrike">
              <a:solidFill>
                <a:srgbClr val="50535B"/>
              </a:solidFill>
              <a:latin typeface="Arial"/>
              <a:ea typeface="Arial"/>
              <a:cs typeface="Arial"/>
              <a:sym typeface="Arial"/>
            </a:endParaRPr>
          </a:p>
          <a:p>
            <a:pPr indent="0" lvl="0" marL="0" marR="0" rtl="0" algn="l">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Los alumnos/as, con ayuda del profesor, se dividirán en dos equipos, equipo 1 y equipo 2.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El profesor empezará el juego leyendo la pregunta de la letra A al equipo 1, luego leerá la pregunta de la letra B al equipo 2 y así sucesivamente hasta que haya completado todo el rosco. Cuando un grupo acierte una pregunta, ganará 1 punto. Si el grupo falla la pregunta, no se le sumará ningún punto. El equipo ganador es el que suma más puntos al final del rosco.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0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Objetivo</a:t>
            </a:r>
            <a:r>
              <a:rPr b="0" i="0" lang="en-US" sz="1500" u="none" cap="none" strike="noStrike">
                <a:solidFill>
                  <a:srgbClr val="50535B"/>
                </a:solidFill>
                <a:latin typeface="Open Sans"/>
                <a:ea typeface="Open Sans"/>
                <a:cs typeface="Open Sans"/>
                <a:sym typeface="Open Sans"/>
              </a:rPr>
              <a:t> </a:t>
            </a:r>
            <a:r>
              <a:rPr b="1" i="0" lang="en-US" sz="1500" u="none" cap="none" strike="noStrike">
                <a:solidFill>
                  <a:srgbClr val="50535B"/>
                </a:solidFill>
                <a:latin typeface="Open Sans"/>
                <a:ea typeface="Open Sans"/>
                <a:cs typeface="Open Sans"/>
                <a:sym typeface="Open Sans"/>
              </a:rPr>
              <a:t>del juego:</a:t>
            </a:r>
            <a:r>
              <a:rPr b="0" i="0" lang="en-US" sz="1500" u="none" cap="none" strike="noStrike">
                <a:solidFill>
                  <a:srgbClr val="50535B"/>
                </a:solidFill>
                <a:latin typeface="Open Sans"/>
                <a:ea typeface="Open Sans"/>
                <a:cs typeface="Open Sans"/>
                <a:sym typeface="Open Sans"/>
              </a:rPr>
              <a:t> Reforzar los conocimientos adquiridos sobre la fotoprotección identificando y recordando conceptos clave relacionados con el cuidado de la piel y los efectos del sol. Los alumnos/as deberán adivinar palabras a partir de definiciones, consolidando de forma divertida su aprendizaje sobre el sol, la piel y los hábitos de protección solar.</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Objetivo curricular: </a:t>
            </a:r>
            <a:r>
              <a:rPr b="0" i="0" lang="en-US" sz="1500" u="none" cap="none" strike="noStrike">
                <a:solidFill>
                  <a:srgbClr val="50535B"/>
                </a:solidFill>
                <a:latin typeface="Open Sans"/>
                <a:ea typeface="Open Sans"/>
                <a:cs typeface="Open Sans"/>
                <a:sym typeface="Open Sans"/>
              </a:rPr>
              <a:t>Ampliar el vocabulario específico relacionado con la fotoprotección y la salud de la piel. Potenciar la atención, la memoria y la comprensión de los efectos beneficiosos y dañinos del sol. Reforzar el aprendizaje de normas básicas de autocuidado y prevención.</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Preguntas y respuestas: </a:t>
            </a:r>
            <a:r>
              <a:rPr b="0" i="0" lang="en-US" sz="1500" u="none" cap="none" strike="noStrike">
                <a:solidFill>
                  <a:srgbClr val="50535B"/>
                </a:solidFill>
                <a:latin typeface="Open Sans"/>
                <a:ea typeface="Open Sans"/>
                <a:cs typeface="Open Sans"/>
                <a:sym typeface="Open Sans"/>
              </a:rPr>
              <a:t>Indicadas en la siguiente página. </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1" sz="1500" u="none" cap="none" strike="noStrike">
              <a:solidFill>
                <a:srgbClr val="50535B"/>
              </a:solidFill>
              <a:latin typeface="Open Sans"/>
              <a:ea typeface="Open Sans"/>
              <a:cs typeface="Open Sans"/>
              <a:sym typeface="Open Sans"/>
            </a:endParaRPr>
          </a:p>
        </p:txBody>
      </p:sp>
      <p:grpSp>
        <p:nvGrpSpPr>
          <p:cNvPr id="300" name="Google Shape;300;p24"/>
          <p:cNvGrpSpPr/>
          <p:nvPr/>
        </p:nvGrpSpPr>
        <p:grpSpPr>
          <a:xfrm>
            <a:off x="0" y="-144662"/>
            <a:ext cx="18288118" cy="1668817"/>
            <a:chOff x="0" y="-38100"/>
            <a:chExt cx="4816592" cy="439521"/>
          </a:xfrm>
        </p:grpSpPr>
        <p:sp>
          <p:nvSpPr>
            <p:cNvPr id="301" name="Google Shape;301;p24"/>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302" name="Google Shape;302;p24"/>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24"/>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304" name="Google Shape;304;p24"/>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grpSp>
        <p:nvGrpSpPr>
          <p:cNvPr id="305" name="Google Shape;305;p24"/>
          <p:cNvGrpSpPr/>
          <p:nvPr/>
        </p:nvGrpSpPr>
        <p:grpSpPr>
          <a:xfrm>
            <a:off x="586800" y="3121897"/>
            <a:ext cx="7828882" cy="388985"/>
            <a:chOff x="0" y="0"/>
            <a:chExt cx="1948210" cy="102448"/>
          </a:xfrm>
        </p:grpSpPr>
        <p:sp>
          <p:nvSpPr>
            <p:cNvPr id="306" name="Google Shape;306;p24"/>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307" name="Google Shape;307;p24"/>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500"/>
                <a:buFont typeface="Arial"/>
                <a:buNone/>
              </a:pPr>
              <a:r>
                <a:rPr b="1" i="0" lang="en-US" sz="1800" u="none" cap="none" strike="noStrike">
                  <a:solidFill>
                    <a:srgbClr val="FDFDFD"/>
                  </a:solidFill>
                  <a:latin typeface="Open Sans"/>
                  <a:ea typeface="Open Sans"/>
                  <a:cs typeface="Open Sans"/>
                  <a:sym typeface="Open Sans"/>
                </a:rPr>
                <a:t>PASO 3. ACTIVIDADES</a:t>
              </a:r>
              <a:endParaRPr b="1" i="0" sz="1800" u="none" cap="none" strike="noStrike">
                <a:solidFill>
                  <a:srgbClr val="FDFDFD"/>
                </a:solidFill>
                <a:latin typeface="Open Sans"/>
                <a:ea typeface="Open Sans"/>
                <a:cs typeface="Open Sans"/>
                <a:sym typeface="Open Sans"/>
              </a:endParaRPr>
            </a:p>
          </p:txBody>
        </p:sp>
      </p:grpSp>
      <p:sp>
        <p:nvSpPr>
          <p:cNvPr id="308" name="Google Shape;308;p24"/>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0" t="0"/>
            </a:stretch>
          </a:blipFill>
          <a:ln>
            <a:noFill/>
          </a:ln>
        </p:spPr>
      </p:sp>
      <p:pic>
        <p:nvPicPr>
          <p:cNvPr id="309" name="Google Shape;309;p24" title="Guía Didáctica del Fromador de la Campaña Escolar de Fotoprotección (1).jpg"/>
          <p:cNvPicPr preferRelativeResize="0"/>
          <p:nvPr/>
        </p:nvPicPr>
        <p:blipFill rotWithShape="1">
          <a:blip r:embed="rId4">
            <a:alphaModFix/>
          </a:blip>
          <a:srcRect b="2890" l="20784" r="24128" t="2645"/>
          <a:stretch/>
        </p:blipFill>
        <p:spPr>
          <a:xfrm>
            <a:off x="10144125" y="3092775"/>
            <a:ext cx="7112726" cy="68608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grpSp>
        <p:nvGrpSpPr>
          <p:cNvPr id="314" name="Google Shape;314;p25"/>
          <p:cNvGrpSpPr/>
          <p:nvPr/>
        </p:nvGrpSpPr>
        <p:grpSpPr>
          <a:xfrm>
            <a:off x="512975" y="2299723"/>
            <a:ext cx="17419344" cy="533002"/>
            <a:chOff x="-1" y="-141"/>
            <a:chExt cx="2061900" cy="140382"/>
          </a:xfrm>
        </p:grpSpPr>
        <p:sp>
          <p:nvSpPr>
            <p:cNvPr id="315" name="Google Shape;315;p25"/>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16" name="Google Shape;316;p25"/>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317" name="Google Shape;317;p25"/>
          <p:cNvSpPr txBox="1"/>
          <p:nvPr/>
        </p:nvSpPr>
        <p:spPr>
          <a:xfrm>
            <a:off x="586800" y="3806152"/>
            <a:ext cx="7828800" cy="834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1800"/>
              <a:buFont typeface="Arial"/>
              <a:buNone/>
            </a:pPr>
            <a:r>
              <a:rPr b="1" i="0" lang="en-US" sz="1800" u="none" cap="none" strike="noStrike">
                <a:solidFill>
                  <a:srgbClr val="F49E5C"/>
                </a:solidFill>
                <a:latin typeface="Open Sans"/>
                <a:ea typeface="Open Sans"/>
                <a:cs typeface="Open Sans"/>
                <a:sym typeface="Open Sans"/>
              </a:rPr>
              <a:t>Actividad 2. EL ROSCO DE LA FOTOPROTECCIÓN</a:t>
            </a:r>
            <a:endParaRPr b="0" i="0" sz="1800" u="none" cap="none" strike="noStrike">
              <a:solidFill>
                <a:srgbClr val="50535B"/>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0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Preguntas y respuestas:</a:t>
            </a:r>
            <a:endParaRPr b="0" i="1" sz="1500" u="none" cap="none" strike="noStrike">
              <a:solidFill>
                <a:srgbClr val="50535B"/>
              </a:solidFill>
              <a:latin typeface="Open Sans"/>
              <a:ea typeface="Open Sans"/>
              <a:cs typeface="Open Sans"/>
              <a:sym typeface="Open Sans"/>
            </a:endParaRPr>
          </a:p>
        </p:txBody>
      </p:sp>
      <p:grpSp>
        <p:nvGrpSpPr>
          <p:cNvPr id="318" name="Google Shape;318;p25"/>
          <p:cNvGrpSpPr/>
          <p:nvPr/>
        </p:nvGrpSpPr>
        <p:grpSpPr>
          <a:xfrm>
            <a:off x="0" y="-144662"/>
            <a:ext cx="18288118" cy="1668817"/>
            <a:chOff x="0" y="-38100"/>
            <a:chExt cx="4816592" cy="439521"/>
          </a:xfrm>
        </p:grpSpPr>
        <p:sp>
          <p:nvSpPr>
            <p:cNvPr id="319" name="Google Shape;319;p25"/>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320" name="Google Shape;320;p25"/>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25"/>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322" name="Google Shape;322;p25"/>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grpSp>
        <p:nvGrpSpPr>
          <p:cNvPr id="323" name="Google Shape;323;p25"/>
          <p:cNvGrpSpPr/>
          <p:nvPr/>
        </p:nvGrpSpPr>
        <p:grpSpPr>
          <a:xfrm>
            <a:off x="586800" y="3121897"/>
            <a:ext cx="7828882" cy="388985"/>
            <a:chOff x="0" y="0"/>
            <a:chExt cx="1948210" cy="102448"/>
          </a:xfrm>
        </p:grpSpPr>
        <p:sp>
          <p:nvSpPr>
            <p:cNvPr id="324" name="Google Shape;324;p25"/>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325" name="Google Shape;325;p25"/>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500"/>
                <a:buFont typeface="Arial"/>
                <a:buNone/>
              </a:pPr>
              <a:r>
                <a:rPr b="1" i="0" lang="en-US" sz="1800" u="none" cap="none" strike="noStrike">
                  <a:solidFill>
                    <a:srgbClr val="FDFDFD"/>
                  </a:solidFill>
                  <a:latin typeface="Open Sans"/>
                  <a:ea typeface="Open Sans"/>
                  <a:cs typeface="Open Sans"/>
                  <a:sym typeface="Open Sans"/>
                </a:rPr>
                <a:t>PASO 3. ACTIVIDADES</a:t>
              </a:r>
              <a:endParaRPr b="1" i="0" sz="1800" u="none" cap="none" strike="noStrike">
                <a:solidFill>
                  <a:srgbClr val="FDFDFD"/>
                </a:solidFill>
                <a:latin typeface="Open Sans"/>
                <a:ea typeface="Open Sans"/>
                <a:cs typeface="Open Sans"/>
                <a:sym typeface="Open Sans"/>
              </a:endParaRPr>
            </a:p>
          </p:txBody>
        </p:sp>
      </p:grpSp>
      <p:sp>
        <p:nvSpPr>
          <p:cNvPr id="326" name="Google Shape;326;p25"/>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0" t="0"/>
            </a:stretch>
          </a:blipFill>
          <a:ln>
            <a:noFill/>
          </a:ln>
        </p:spPr>
      </p:sp>
      <p:sp>
        <p:nvSpPr>
          <p:cNvPr id="327" name="Google Shape;327;p25"/>
          <p:cNvSpPr txBox="1"/>
          <p:nvPr/>
        </p:nvSpPr>
        <p:spPr>
          <a:xfrm>
            <a:off x="586800" y="4848025"/>
            <a:ext cx="8601900" cy="4148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A</a:t>
            </a:r>
            <a:r>
              <a:rPr b="0" i="0" lang="en-US" sz="1500" u="none" cap="none" strike="noStrike">
                <a:solidFill>
                  <a:srgbClr val="50535B"/>
                </a:solidFill>
                <a:latin typeface="Open Sans"/>
                <a:ea typeface="Open Sans"/>
                <a:cs typeface="Open Sans"/>
                <a:sym typeface="Open Sans"/>
              </a:rPr>
              <a:t> – Empieza con A. Reacción de la piel al sol en algunas personas. Respuesta: </a:t>
            </a:r>
            <a:r>
              <a:rPr b="1" i="0" lang="en-US" sz="1500" u="none" cap="none" strike="noStrike">
                <a:solidFill>
                  <a:srgbClr val="50535B"/>
                </a:solidFill>
                <a:latin typeface="Open Sans"/>
                <a:ea typeface="Open Sans"/>
                <a:cs typeface="Open Sans"/>
                <a:sym typeface="Open Sans"/>
              </a:rPr>
              <a:t>Alergia solar. </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B</a:t>
            </a:r>
            <a:r>
              <a:rPr b="0" i="0" lang="en-US" sz="1500" u="none" cap="none" strike="noStrike">
                <a:solidFill>
                  <a:srgbClr val="50535B"/>
                </a:solidFill>
                <a:latin typeface="Open Sans"/>
                <a:ea typeface="Open Sans"/>
                <a:cs typeface="Open Sans"/>
                <a:sym typeface="Open Sans"/>
              </a:rPr>
              <a:t> – Contiene la B. Rayos que pueden causar efectos dañinos en la piel, como quemaduras.</a:t>
            </a:r>
            <a:br>
              <a:rPr b="0" i="0" lang="en-US" sz="1500" u="none" cap="none" strike="noStrike">
                <a:solidFill>
                  <a:srgbClr val="50535B"/>
                </a:solidFill>
                <a:latin typeface="Open Sans"/>
                <a:ea typeface="Open Sans"/>
                <a:cs typeface="Open Sans"/>
                <a:sym typeface="Open Sans"/>
              </a:rPr>
            </a:br>
            <a:r>
              <a:rPr b="0" i="0" lang="en-US" sz="1500" u="none" cap="none" strike="noStrike">
                <a:solidFill>
                  <a:srgbClr val="50535B"/>
                </a:solidFill>
                <a:latin typeface="Open Sans"/>
                <a:ea typeface="Open Sans"/>
                <a:cs typeface="Open Sans"/>
                <a:sym typeface="Open Sans"/>
              </a:rPr>
              <a:t>Respuesta: </a:t>
            </a:r>
            <a:r>
              <a:rPr b="1" i="0" lang="en-US" sz="1500" u="none" cap="none" strike="noStrike">
                <a:solidFill>
                  <a:srgbClr val="50535B"/>
                </a:solidFill>
                <a:latin typeface="Open Sans"/>
                <a:ea typeface="Open Sans"/>
                <a:cs typeface="Open Sans"/>
                <a:sym typeface="Open Sans"/>
              </a:rPr>
              <a:t>UVB</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C</a:t>
            </a:r>
            <a:r>
              <a:rPr b="0" i="0" lang="en-US" sz="1500" u="none" cap="none" strike="noStrike">
                <a:solidFill>
                  <a:srgbClr val="50535B"/>
                </a:solidFill>
                <a:latin typeface="Open Sans"/>
                <a:ea typeface="Open Sans"/>
                <a:cs typeface="Open Sans"/>
                <a:sym typeface="Open Sans"/>
              </a:rPr>
              <a:t> – Empieza con C. Parte del cuerpo que debemos proteger siempre. Respuesta: </a:t>
            </a:r>
            <a:r>
              <a:rPr b="1" i="0" lang="en-US" sz="1500" u="none" cap="none" strike="noStrike">
                <a:solidFill>
                  <a:srgbClr val="50535B"/>
                </a:solidFill>
                <a:latin typeface="Open Sans"/>
                <a:ea typeface="Open Sans"/>
                <a:cs typeface="Open Sans"/>
                <a:sym typeface="Open Sans"/>
              </a:rPr>
              <a:t>Cara</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D</a:t>
            </a:r>
            <a:r>
              <a:rPr b="0" i="0" lang="en-US" sz="1500" u="none" cap="none" strike="noStrike">
                <a:solidFill>
                  <a:srgbClr val="50535B"/>
                </a:solidFill>
                <a:latin typeface="Open Sans"/>
                <a:ea typeface="Open Sans"/>
                <a:cs typeface="Open Sans"/>
                <a:sym typeface="Open Sans"/>
              </a:rPr>
              <a:t> – Empieza con D. La capa intermedia de la piel. Respuesta: </a:t>
            </a:r>
            <a:r>
              <a:rPr b="1" i="0" lang="en-US" sz="1500" u="none" cap="none" strike="noStrike">
                <a:solidFill>
                  <a:srgbClr val="50535B"/>
                </a:solidFill>
                <a:latin typeface="Open Sans"/>
                <a:ea typeface="Open Sans"/>
                <a:cs typeface="Open Sans"/>
                <a:sym typeface="Open Sans"/>
              </a:rPr>
              <a:t>Dermis</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E</a:t>
            </a:r>
            <a:r>
              <a:rPr b="0" i="0" lang="en-US" sz="1500" u="none" cap="none" strike="noStrike">
                <a:solidFill>
                  <a:srgbClr val="50535B"/>
                </a:solidFill>
                <a:latin typeface="Open Sans"/>
                <a:ea typeface="Open Sans"/>
                <a:cs typeface="Open Sans"/>
                <a:sym typeface="Open Sans"/>
              </a:rPr>
              <a:t> – Empieza con E. Otra capa de la piel, la más externa. Respuesta: </a:t>
            </a:r>
            <a:r>
              <a:rPr b="1" i="0" lang="en-US" sz="1500" u="none" cap="none" strike="noStrike">
                <a:solidFill>
                  <a:srgbClr val="50535B"/>
                </a:solidFill>
                <a:latin typeface="Open Sans"/>
                <a:ea typeface="Open Sans"/>
                <a:cs typeface="Open Sans"/>
                <a:sym typeface="Open Sans"/>
              </a:rPr>
              <a:t>Epidermis</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F</a:t>
            </a:r>
            <a:r>
              <a:rPr b="0" i="0" lang="en-US" sz="1500" u="none" cap="none" strike="noStrike">
                <a:solidFill>
                  <a:srgbClr val="50535B"/>
                </a:solidFill>
                <a:latin typeface="Open Sans"/>
                <a:ea typeface="Open Sans"/>
                <a:cs typeface="Open Sans"/>
                <a:sym typeface="Open Sans"/>
              </a:rPr>
              <a:t> – Empieza con F. Es nuestro gran aliado contra el sol, nos lo ponemos antes de salir de casa.</a:t>
            </a:r>
            <a:br>
              <a:rPr b="0" i="0" lang="en-US" sz="1500" u="none" cap="none" strike="noStrike">
                <a:solidFill>
                  <a:srgbClr val="50535B"/>
                </a:solidFill>
                <a:latin typeface="Open Sans"/>
                <a:ea typeface="Open Sans"/>
                <a:cs typeface="Open Sans"/>
                <a:sym typeface="Open Sans"/>
              </a:rPr>
            </a:br>
            <a:r>
              <a:rPr b="0" i="0" lang="en-US" sz="1500" u="none" cap="none" strike="noStrike">
                <a:solidFill>
                  <a:srgbClr val="50535B"/>
                </a:solidFill>
                <a:latin typeface="Open Sans"/>
                <a:ea typeface="Open Sans"/>
                <a:cs typeface="Open Sans"/>
                <a:sym typeface="Open Sans"/>
              </a:rPr>
              <a:t>Respuesta: </a:t>
            </a:r>
            <a:r>
              <a:rPr b="1" i="0" lang="en-US" sz="1500" u="none" cap="none" strike="noStrike">
                <a:solidFill>
                  <a:srgbClr val="50535B"/>
                </a:solidFill>
                <a:latin typeface="Open Sans"/>
                <a:ea typeface="Open Sans"/>
                <a:cs typeface="Open Sans"/>
                <a:sym typeface="Open Sans"/>
              </a:rPr>
              <a:t>Fotoprotector</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G</a:t>
            </a:r>
            <a:r>
              <a:rPr b="0" i="0" lang="en-US" sz="1500" u="none" cap="none" strike="noStrike">
                <a:solidFill>
                  <a:srgbClr val="50535B"/>
                </a:solidFill>
                <a:latin typeface="Open Sans"/>
                <a:ea typeface="Open Sans"/>
                <a:cs typeface="Open Sans"/>
                <a:sym typeface="Open Sans"/>
              </a:rPr>
              <a:t> – Empieza con G. Nos protege los ojos del sol. Respuesta: </a:t>
            </a:r>
            <a:r>
              <a:rPr b="1" i="0" lang="en-US" sz="1500" u="none" cap="none" strike="noStrike">
                <a:solidFill>
                  <a:srgbClr val="50535B"/>
                </a:solidFill>
                <a:latin typeface="Open Sans"/>
                <a:ea typeface="Open Sans"/>
                <a:cs typeface="Open Sans"/>
                <a:sym typeface="Open Sans"/>
              </a:rPr>
              <a:t>Gafas de sol</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120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J</a:t>
            </a:r>
            <a:r>
              <a:rPr b="0" i="0" lang="en-US" sz="1500" u="none" cap="none" strike="noStrike">
                <a:solidFill>
                  <a:srgbClr val="50535B"/>
                </a:solidFill>
                <a:latin typeface="Open Sans"/>
                <a:ea typeface="Open Sans"/>
                <a:cs typeface="Open Sans"/>
                <a:sym typeface="Open Sans"/>
              </a:rPr>
              <a:t> – Empieza con J. Es lo que hacemos al aire libre y necesitamos fotoprotector para estar seguros. Respuesta: </a:t>
            </a:r>
            <a:r>
              <a:rPr b="1" i="0" lang="en-US" sz="1500" u="none" cap="none" strike="noStrike">
                <a:solidFill>
                  <a:srgbClr val="50535B"/>
                </a:solidFill>
                <a:latin typeface="Open Sans"/>
                <a:ea typeface="Open Sans"/>
                <a:cs typeface="Open Sans"/>
                <a:sym typeface="Open Sans"/>
              </a:rPr>
              <a:t>Jugar</a:t>
            </a:r>
            <a:endParaRPr b="0" i="0" sz="1500" u="none" cap="none" strike="noStrike">
              <a:solidFill>
                <a:srgbClr val="50535B"/>
              </a:solidFill>
              <a:latin typeface="Open Sans"/>
              <a:ea typeface="Open Sans"/>
              <a:cs typeface="Open Sans"/>
              <a:sym typeface="Open Sans"/>
            </a:endParaRPr>
          </a:p>
        </p:txBody>
      </p:sp>
      <p:sp>
        <p:nvSpPr>
          <p:cNvPr id="328" name="Google Shape;328;p25"/>
          <p:cNvSpPr txBox="1"/>
          <p:nvPr/>
        </p:nvSpPr>
        <p:spPr>
          <a:xfrm>
            <a:off x="9664125" y="3362575"/>
            <a:ext cx="8050200" cy="6049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M </a:t>
            </a:r>
            <a:r>
              <a:rPr b="0" i="0" lang="en-US" sz="1500" u="none" cap="none" strike="noStrike">
                <a:solidFill>
                  <a:srgbClr val="50535B"/>
                </a:solidFill>
                <a:latin typeface="Open Sans"/>
                <a:ea typeface="Open Sans"/>
                <a:cs typeface="Open Sans"/>
                <a:sym typeface="Open Sans"/>
              </a:rPr>
              <a:t>– Empieza con M. Sustancia natural de la piel que nos protege del sol.           Respuesta: </a:t>
            </a:r>
            <a:r>
              <a:rPr b="1" i="0" lang="en-US" sz="1500" u="none" cap="none" strike="noStrike">
                <a:solidFill>
                  <a:srgbClr val="50535B"/>
                </a:solidFill>
                <a:latin typeface="Open Sans"/>
                <a:ea typeface="Open Sans"/>
                <a:cs typeface="Open Sans"/>
                <a:sym typeface="Open Sans"/>
              </a:rPr>
              <a:t>Melanina</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N </a:t>
            </a:r>
            <a:r>
              <a:rPr b="0" i="0" lang="en-US" sz="1500" u="none" cap="none" strike="noStrike">
                <a:solidFill>
                  <a:srgbClr val="50535B"/>
                </a:solidFill>
                <a:latin typeface="Open Sans"/>
                <a:ea typeface="Open Sans"/>
                <a:cs typeface="Open Sans"/>
                <a:sym typeface="Open Sans"/>
              </a:rPr>
              <a:t>– Empieza con N. Parte de la cara que se quema con facilidad. Respuesta: </a:t>
            </a:r>
            <a:r>
              <a:rPr b="1" i="0" lang="en-US" sz="1500" u="none" cap="none" strike="noStrike">
                <a:solidFill>
                  <a:srgbClr val="50535B"/>
                </a:solidFill>
                <a:latin typeface="Open Sans"/>
                <a:ea typeface="Open Sans"/>
                <a:cs typeface="Open Sans"/>
                <a:sym typeface="Open Sans"/>
              </a:rPr>
              <a:t>Nariz</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O</a:t>
            </a:r>
            <a:r>
              <a:rPr b="0" i="0" lang="en-US" sz="1500" u="none" cap="none" strike="noStrike">
                <a:solidFill>
                  <a:srgbClr val="50535B"/>
                </a:solidFill>
                <a:latin typeface="Open Sans"/>
                <a:ea typeface="Open Sans"/>
                <a:cs typeface="Open Sans"/>
                <a:sym typeface="Open Sans"/>
              </a:rPr>
              <a:t> – Empieza con O. Parte del cuerpo que no debes olvidar proteger con fotoprotector.</a:t>
            </a:r>
            <a:br>
              <a:rPr b="0" i="0" lang="en-US" sz="1500" u="none" cap="none" strike="noStrike">
                <a:solidFill>
                  <a:srgbClr val="50535B"/>
                </a:solidFill>
                <a:latin typeface="Open Sans"/>
                <a:ea typeface="Open Sans"/>
                <a:cs typeface="Open Sans"/>
                <a:sym typeface="Open Sans"/>
              </a:rPr>
            </a:br>
            <a:r>
              <a:rPr b="0" i="0" lang="en-US" sz="1500" u="none" cap="none" strike="noStrike">
                <a:solidFill>
                  <a:srgbClr val="50535B"/>
                </a:solidFill>
                <a:latin typeface="Open Sans"/>
                <a:ea typeface="Open Sans"/>
                <a:cs typeface="Open Sans"/>
                <a:sym typeface="Open Sans"/>
              </a:rPr>
              <a:t>Respuesta: </a:t>
            </a:r>
            <a:r>
              <a:rPr b="1" i="0" lang="en-US" sz="1500" u="none" cap="none" strike="noStrike">
                <a:solidFill>
                  <a:srgbClr val="50535B"/>
                </a:solidFill>
                <a:latin typeface="Open Sans"/>
                <a:ea typeface="Open Sans"/>
                <a:cs typeface="Open Sans"/>
                <a:sym typeface="Open Sans"/>
              </a:rPr>
              <a:t>Orejas</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a:t>
            </a:r>
            <a:r>
              <a:rPr b="0" i="0" lang="en-US" sz="1500" u="none" cap="none" strike="noStrike">
                <a:solidFill>
                  <a:srgbClr val="50535B"/>
                </a:solidFill>
                <a:latin typeface="Open Sans"/>
                <a:ea typeface="Open Sans"/>
                <a:cs typeface="Open Sans"/>
                <a:sym typeface="Open Sans"/>
              </a:rPr>
              <a:t> – Empieza con P. Cuando nos exponemos al sol nos tenemos que ______.       Respuesta: </a:t>
            </a:r>
            <a:r>
              <a:rPr b="1" i="0" lang="en-US" sz="1500" u="none" cap="none" strike="noStrike">
                <a:solidFill>
                  <a:srgbClr val="50535B"/>
                </a:solidFill>
                <a:latin typeface="Open Sans"/>
                <a:ea typeface="Open Sans"/>
                <a:cs typeface="Open Sans"/>
                <a:sym typeface="Open Sans"/>
              </a:rPr>
              <a:t>Proteger</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Q</a:t>
            </a:r>
            <a:r>
              <a:rPr b="0" i="0" lang="en-US" sz="1500" u="none" cap="none" strike="noStrike">
                <a:solidFill>
                  <a:srgbClr val="50535B"/>
                </a:solidFill>
                <a:latin typeface="Open Sans"/>
                <a:ea typeface="Open Sans"/>
                <a:cs typeface="Open Sans"/>
                <a:sym typeface="Open Sans"/>
              </a:rPr>
              <a:t> – Empieza con Q. Si tienes piel oscura también debes protegerte porque todas las pieles pueden sufrir _______. Respuesta: </a:t>
            </a:r>
            <a:r>
              <a:rPr b="1" i="0" lang="en-US" sz="1500" u="none" cap="none" strike="noStrike">
                <a:solidFill>
                  <a:srgbClr val="50535B"/>
                </a:solidFill>
                <a:latin typeface="Open Sans"/>
                <a:ea typeface="Open Sans"/>
                <a:cs typeface="Open Sans"/>
                <a:sym typeface="Open Sans"/>
              </a:rPr>
              <a:t>Quemaduras</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R </a:t>
            </a:r>
            <a:r>
              <a:rPr b="0" i="0" lang="en-US" sz="1500" u="none" cap="none" strike="noStrike">
                <a:solidFill>
                  <a:srgbClr val="50535B"/>
                </a:solidFill>
                <a:latin typeface="Open Sans"/>
                <a:ea typeface="Open Sans"/>
                <a:cs typeface="Open Sans"/>
                <a:sym typeface="Open Sans"/>
              </a:rPr>
              <a:t>– Empieza con R. Es lo que tenemos que hacer con el fotoprotector cada 2 horas o después de bañarnos, sudar o secarnos con la toalla. Respuesta: </a:t>
            </a:r>
            <a:r>
              <a:rPr b="1" i="0" lang="en-US" sz="1500" u="none" cap="none" strike="noStrike">
                <a:solidFill>
                  <a:srgbClr val="50535B"/>
                </a:solidFill>
                <a:latin typeface="Open Sans"/>
                <a:ea typeface="Open Sans"/>
                <a:cs typeface="Open Sans"/>
                <a:sym typeface="Open Sans"/>
              </a:rPr>
              <a:t>Reaplicar</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S</a:t>
            </a:r>
            <a:r>
              <a:rPr b="0" i="0" lang="en-US" sz="1500" u="none" cap="none" strike="noStrike">
                <a:solidFill>
                  <a:srgbClr val="50535B"/>
                </a:solidFill>
                <a:latin typeface="Open Sans"/>
                <a:ea typeface="Open Sans"/>
                <a:cs typeface="Open Sans"/>
                <a:sym typeface="Open Sans"/>
              </a:rPr>
              <a:t> – Empieza con S. Es nuestra estrella y fuente principal de energía. Respuesta: </a:t>
            </a:r>
            <a:r>
              <a:rPr b="1" i="0" lang="en-US" sz="1500" u="none" cap="none" strike="noStrike">
                <a:solidFill>
                  <a:srgbClr val="50535B"/>
                </a:solidFill>
                <a:latin typeface="Open Sans"/>
                <a:ea typeface="Open Sans"/>
                <a:cs typeface="Open Sans"/>
                <a:sym typeface="Open Sans"/>
              </a:rPr>
              <a:t>Sol</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T </a:t>
            </a:r>
            <a:r>
              <a:rPr b="0" i="0" lang="en-US" sz="1500" u="none" cap="none" strike="noStrike">
                <a:solidFill>
                  <a:srgbClr val="50535B"/>
                </a:solidFill>
                <a:latin typeface="Open Sans"/>
                <a:ea typeface="Open Sans"/>
                <a:cs typeface="Open Sans"/>
                <a:sym typeface="Open Sans"/>
              </a:rPr>
              <a:t>– Empieza con T. Después de bañarte o secarte con la ________, debes reaplicar fotoprotector. Respuesta: </a:t>
            </a:r>
            <a:r>
              <a:rPr b="1" i="0" lang="en-US" sz="1500" u="none" cap="none" strike="noStrike">
                <a:solidFill>
                  <a:srgbClr val="50535B"/>
                </a:solidFill>
                <a:latin typeface="Open Sans"/>
                <a:ea typeface="Open Sans"/>
                <a:cs typeface="Open Sans"/>
                <a:sym typeface="Open Sans"/>
              </a:rPr>
              <a:t>Toalla</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U</a:t>
            </a:r>
            <a:r>
              <a:rPr b="0" i="0" lang="en-US" sz="1500" u="none" cap="none" strike="noStrike">
                <a:solidFill>
                  <a:srgbClr val="50535B"/>
                </a:solidFill>
                <a:latin typeface="Open Sans"/>
                <a:ea typeface="Open Sans"/>
                <a:cs typeface="Open Sans"/>
                <a:sym typeface="Open Sans"/>
              </a:rPr>
              <a:t> – Empieza con U. Tipo de rayos solares peligrosos. Respuesta: </a:t>
            </a:r>
            <a:r>
              <a:rPr b="1" i="0" lang="en-US" sz="1500" u="none" cap="none" strike="noStrike">
                <a:solidFill>
                  <a:srgbClr val="50535B"/>
                </a:solidFill>
                <a:latin typeface="Open Sans"/>
                <a:ea typeface="Open Sans"/>
                <a:cs typeface="Open Sans"/>
                <a:sym typeface="Open Sans"/>
              </a:rPr>
              <a:t>Ultravioleta</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120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V</a:t>
            </a:r>
            <a:r>
              <a:rPr b="0" i="0" lang="en-US" sz="1500" u="none" cap="none" strike="noStrike">
                <a:solidFill>
                  <a:srgbClr val="50535B"/>
                </a:solidFill>
                <a:latin typeface="Open Sans"/>
                <a:ea typeface="Open Sans"/>
                <a:cs typeface="Open Sans"/>
                <a:sym typeface="Open Sans"/>
              </a:rPr>
              <a:t> – Empieza con V. Gracias al sol, nuestro cuerpo produce esta vitamina que fortalece huesos y dientes. Respuesta: </a:t>
            </a:r>
            <a:r>
              <a:rPr b="1" i="0" lang="en-US" sz="1500" u="none" cap="none" strike="noStrike">
                <a:solidFill>
                  <a:srgbClr val="50535B"/>
                </a:solidFill>
                <a:latin typeface="Open Sans"/>
                <a:ea typeface="Open Sans"/>
                <a:cs typeface="Open Sans"/>
                <a:sym typeface="Open Sans"/>
              </a:rPr>
              <a:t>Vitamina D</a:t>
            </a:r>
            <a:endParaRPr b="1" i="0" sz="1400" u="none" cap="none" strike="noStrike">
              <a:solidFill>
                <a:srgbClr val="50535B"/>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grpSp>
        <p:nvGrpSpPr>
          <p:cNvPr id="333" name="Google Shape;333;p26"/>
          <p:cNvGrpSpPr/>
          <p:nvPr/>
        </p:nvGrpSpPr>
        <p:grpSpPr>
          <a:xfrm>
            <a:off x="512975" y="2299723"/>
            <a:ext cx="17419344" cy="533002"/>
            <a:chOff x="-1" y="-141"/>
            <a:chExt cx="2061900" cy="140382"/>
          </a:xfrm>
        </p:grpSpPr>
        <p:sp>
          <p:nvSpPr>
            <p:cNvPr id="334" name="Google Shape;334;p26"/>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35" name="Google Shape;335;p26"/>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336" name="Google Shape;336;p26"/>
          <p:cNvSpPr txBox="1"/>
          <p:nvPr/>
        </p:nvSpPr>
        <p:spPr>
          <a:xfrm>
            <a:off x="586725" y="3806150"/>
            <a:ext cx="8276100" cy="5532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1800"/>
              <a:buFont typeface="Arial"/>
              <a:buNone/>
            </a:pPr>
            <a:r>
              <a:rPr b="1" i="0" lang="en-US" sz="1800" u="none" cap="none" strike="noStrike">
                <a:solidFill>
                  <a:srgbClr val="F49E5C"/>
                </a:solidFill>
                <a:latin typeface="Open Sans"/>
                <a:ea typeface="Open Sans"/>
                <a:cs typeface="Open Sans"/>
                <a:sym typeface="Open Sans"/>
              </a:rPr>
              <a:t>Actividad 3. LA INCIDENCIA DE LA RADIACIÓN </a:t>
            </a:r>
            <a:endParaRPr b="1" i="0" sz="1800" u="none" cap="none" strike="noStrike">
              <a:solidFill>
                <a:srgbClr val="F49E5C"/>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800"/>
              <a:buFont typeface="Arial"/>
              <a:buNone/>
            </a:pPr>
            <a:r>
              <a:rPr b="1" i="0" lang="en-US" sz="1800" u="none" cap="none" strike="noStrike">
                <a:solidFill>
                  <a:srgbClr val="F49E5C"/>
                </a:solidFill>
                <a:latin typeface="Open Sans"/>
                <a:ea typeface="Open Sans"/>
                <a:cs typeface="Open Sans"/>
                <a:sym typeface="Open Sans"/>
              </a:rPr>
              <a:t>¿Por qué calienta más el sol en algunos lugares?</a:t>
            </a:r>
            <a:endParaRPr b="1" i="0" sz="1800" u="none" cap="none" strike="noStrike">
              <a:solidFill>
                <a:srgbClr val="F49E5C"/>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¿Qué vamos a descubrir?</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Vamos a aprender por qué en algunos lugares de la Tierra hace más calor que en otros, usando una linterna como si fuera el Sol.</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¿Qué material necesitamos?</a:t>
            </a:r>
            <a:endParaRPr b="1"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Linterna</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Hoja de papel</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Lápiz</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Objetivo</a:t>
            </a:r>
            <a:r>
              <a:rPr b="0" i="0" lang="en-US" sz="1500" u="none" cap="none" strike="noStrike">
                <a:solidFill>
                  <a:srgbClr val="50535B"/>
                </a:solidFill>
                <a:latin typeface="Open Sans"/>
                <a:ea typeface="Open Sans"/>
                <a:cs typeface="Open Sans"/>
                <a:sym typeface="Open Sans"/>
              </a:rPr>
              <a:t> </a:t>
            </a:r>
            <a:r>
              <a:rPr b="1" i="0" lang="en-US" sz="1500" u="none" cap="none" strike="noStrike">
                <a:solidFill>
                  <a:srgbClr val="50535B"/>
                </a:solidFill>
                <a:latin typeface="Open Sans"/>
                <a:ea typeface="Open Sans"/>
                <a:cs typeface="Open Sans"/>
                <a:sym typeface="Open Sans"/>
              </a:rPr>
              <a:t>del juego:</a:t>
            </a:r>
            <a:r>
              <a:rPr b="0" i="0" lang="en-US" sz="1500" u="none" cap="none" strike="noStrike">
                <a:solidFill>
                  <a:srgbClr val="50535B"/>
                </a:solidFill>
                <a:latin typeface="Open Sans"/>
                <a:ea typeface="Open Sans"/>
                <a:cs typeface="Open Sans"/>
                <a:sym typeface="Open Sans"/>
              </a:rPr>
              <a:t> Comprender, mediante un experimento práctico y visual, cómo la inclinación de los rayos del sol influye en la temperatura de la superficie terrestre.</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Objetivo curricular: </a:t>
            </a:r>
            <a:r>
              <a:rPr b="0" i="0" lang="en-US" sz="1500" u="none" cap="none" strike="noStrike">
                <a:solidFill>
                  <a:srgbClr val="50535B"/>
                </a:solidFill>
                <a:latin typeface="Open Sans"/>
                <a:ea typeface="Open Sans"/>
                <a:cs typeface="Open Sans"/>
                <a:sym typeface="Open Sans"/>
              </a:rPr>
              <a:t>Desarrollar habilidades de pensamiento crítico al formular hipótesis, observar resultados y extraer conclusiones. Fomentar la curiosidad científica a través de la observación y el razonamiento experimental.</a:t>
            </a:r>
            <a:endParaRPr b="1" i="0" sz="1500" u="none" cap="none" strike="noStrike">
              <a:solidFill>
                <a:srgbClr val="50535B"/>
              </a:solidFill>
              <a:latin typeface="Open Sans"/>
              <a:ea typeface="Open Sans"/>
              <a:cs typeface="Open Sans"/>
              <a:sym typeface="Open Sans"/>
            </a:endParaRPr>
          </a:p>
        </p:txBody>
      </p:sp>
      <p:grpSp>
        <p:nvGrpSpPr>
          <p:cNvPr id="337" name="Google Shape;337;p26"/>
          <p:cNvGrpSpPr/>
          <p:nvPr/>
        </p:nvGrpSpPr>
        <p:grpSpPr>
          <a:xfrm>
            <a:off x="0" y="-144662"/>
            <a:ext cx="18288118" cy="1668817"/>
            <a:chOff x="0" y="-38100"/>
            <a:chExt cx="4816592" cy="439521"/>
          </a:xfrm>
        </p:grpSpPr>
        <p:sp>
          <p:nvSpPr>
            <p:cNvPr id="338" name="Google Shape;338;p26"/>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339" name="Google Shape;339;p26"/>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40" name="Google Shape;340;p26"/>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341" name="Google Shape;341;p26"/>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grpSp>
        <p:nvGrpSpPr>
          <p:cNvPr id="342" name="Google Shape;342;p26"/>
          <p:cNvGrpSpPr/>
          <p:nvPr/>
        </p:nvGrpSpPr>
        <p:grpSpPr>
          <a:xfrm>
            <a:off x="586800" y="3121897"/>
            <a:ext cx="7828882" cy="388985"/>
            <a:chOff x="0" y="0"/>
            <a:chExt cx="1948210" cy="102448"/>
          </a:xfrm>
        </p:grpSpPr>
        <p:sp>
          <p:nvSpPr>
            <p:cNvPr id="343" name="Google Shape;343;p26"/>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344" name="Google Shape;344;p26"/>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500"/>
                <a:buFont typeface="Arial"/>
                <a:buNone/>
              </a:pPr>
              <a:r>
                <a:rPr b="1" i="0" lang="en-US" sz="1800" u="none" cap="none" strike="noStrike">
                  <a:solidFill>
                    <a:srgbClr val="FDFDFD"/>
                  </a:solidFill>
                  <a:latin typeface="Open Sans"/>
                  <a:ea typeface="Open Sans"/>
                  <a:cs typeface="Open Sans"/>
                  <a:sym typeface="Open Sans"/>
                </a:rPr>
                <a:t>PASO 3. ACTIVIDADES</a:t>
              </a:r>
              <a:endParaRPr b="1" i="0" sz="1800" u="none" cap="none" strike="noStrike">
                <a:solidFill>
                  <a:srgbClr val="FDFDFD"/>
                </a:solidFill>
                <a:latin typeface="Open Sans"/>
                <a:ea typeface="Open Sans"/>
                <a:cs typeface="Open Sans"/>
                <a:sym typeface="Open Sans"/>
              </a:endParaRPr>
            </a:p>
          </p:txBody>
        </p:sp>
      </p:grpSp>
      <p:sp>
        <p:nvSpPr>
          <p:cNvPr id="345" name="Google Shape;345;p26"/>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0" t="0"/>
            </a:stretch>
          </a:blipFill>
          <a:ln>
            <a:noFill/>
          </a:ln>
        </p:spPr>
      </p:sp>
      <p:pic>
        <p:nvPicPr>
          <p:cNvPr id="346" name="Google Shape;346;p26" title="Juego de la linterna.png"/>
          <p:cNvPicPr preferRelativeResize="0"/>
          <p:nvPr/>
        </p:nvPicPr>
        <p:blipFill rotWithShape="1">
          <a:blip r:embed="rId4">
            <a:alphaModFix/>
          </a:blip>
          <a:srcRect b="11504" l="7689" r="0" t="0"/>
          <a:stretch/>
        </p:blipFill>
        <p:spPr>
          <a:xfrm>
            <a:off x="9519450" y="4340825"/>
            <a:ext cx="5212498" cy="4997325"/>
          </a:xfrm>
          <a:prstGeom prst="rect">
            <a:avLst/>
          </a:prstGeom>
          <a:noFill/>
          <a:ln>
            <a:noFill/>
          </a:ln>
        </p:spPr>
      </p:pic>
      <p:sp>
        <p:nvSpPr>
          <p:cNvPr id="347" name="Google Shape;347;p26"/>
          <p:cNvSpPr txBox="1"/>
          <p:nvPr/>
        </p:nvSpPr>
        <p:spPr>
          <a:xfrm>
            <a:off x="9354925" y="3243175"/>
            <a:ext cx="6972300" cy="12774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0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Pasos, observaciones, explicación y conclusiones: </a:t>
            </a:r>
            <a:r>
              <a:rPr b="0" i="0" lang="en-US" sz="1500" u="none" cap="none" strike="noStrike">
                <a:solidFill>
                  <a:srgbClr val="50535B"/>
                </a:solidFill>
                <a:latin typeface="Open Sans"/>
                <a:ea typeface="Open Sans"/>
                <a:cs typeface="Open Sans"/>
                <a:sym typeface="Open Sans"/>
              </a:rPr>
              <a:t>Indicadas en las siguientes páginas. </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1" i="0" sz="1500" u="none" cap="none" strike="noStrike">
              <a:solidFill>
                <a:srgbClr val="50535B"/>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grpSp>
        <p:nvGrpSpPr>
          <p:cNvPr id="352" name="Google Shape;352;p27"/>
          <p:cNvGrpSpPr/>
          <p:nvPr/>
        </p:nvGrpSpPr>
        <p:grpSpPr>
          <a:xfrm>
            <a:off x="512975" y="2299723"/>
            <a:ext cx="17419344" cy="533002"/>
            <a:chOff x="-1" y="-141"/>
            <a:chExt cx="2061900" cy="140382"/>
          </a:xfrm>
        </p:grpSpPr>
        <p:sp>
          <p:nvSpPr>
            <p:cNvPr id="353" name="Google Shape;353;p27"/>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54" name="Google Shape;354;p27"/>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355" name="Google Shape;355;p27"/>
          <p:cNvSpPr txBox="1"/>
          <p:nvPr/>
        </p:nvSpPr>
        <p:spPr>
          <a:xfrm>
            <a:off x="586800" y="3806152"/>
            <a:ext cx="7828800" cy="665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1800"/>
              <a:buFont typeface="Arial"/>
              <a:buNone/>
            </a:pPr>
            <a:r>
              <a:rPr b="1" i="0" lang="en-US" sz="1800" u="none" cap="none" strike="noStrike">
                <a:solidFill>
                  <a:srgbClr val="F49E5C"/>
                </a:solidFill>
                <a:latin typeface="Open Sans"/>
                <a:ea typeface="Open Sans"/>
                <a:cs typeface="Open Sans"/>
                <a:sym typeface="Open Sans"/>
              </a:rPr>
              <a:t>Actividad 3. LA INCIDENCIA DE LA RADIACIÓN </a:t>
            </a:r>
            <a:endParaRPr b="1" i="0" sz="1800" u="none" cap="none" strike="noStrike">
              <a:solidFill>
                <a:srgbClr val="F49E5C"/>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800"/>
              <a:buFont typeface="Arial"/>
              <a:buNone/>
            </a:pPr>
            <a:r>
              <a:rPr b="1" i="0" lang="en-US" sz="1800" u="none" cap="none" strike="noStrike">
                <a:solidFill>
                  <a:srgbClr val="F49E5C"/>
                </a:solidFill>
                <a:latin typeface="Open Sans"/>
                <a:ea typeface="Open Sans"/>
                <a:cs typeface="Open Sans"/>
                <a:sym typeface="Open Sans"/>
              </a:rPr>
              <a:t>¿Por qué calienta más el sol en algunos lugares?</a:t>
            </a:r>
            <a:endParaRPr b="0" i="1" sz="1500" u="none" cap="none" strike="noStrike">
              <a:solidFill>
                <a:srgbClr val="50535B"/>
              </a:solidFill>
              <a:latin typeface="Open Sans"/>
              <a:ea typeface="Open Sans"/>
              <a:cs typeface="Open Sans"/>
              <a:sym typeface="Open Sans"/>
            </a:endParaRPr>
          </a:p>
        </p:txBody>
      </p:sp>
      <p:grpSp>
        <p:nvGrpSpPr>
          <p:cNvPr id="356" name="Google Shape;356;p27"/>
          <p:cNvGrpSpPr/>
          <p:nvPr/>
        </p:nvGrpSpPr>
        <p:grpSpPr>
          <a:xfrm>
            <a:off x="0" y="-144662"/>
            <a:ext cx="18288118" cy="1668817"/>
            <a:chOff x="0" y="-38100"/>
            <a:chExt cx="4816592" cy="439521"/>
          </a:xfrm>
        </p:grpSpPr>
        <p:sp>
          <p:nvSpPr>
            <p:cNvPr id="357" name="Google Shape;357;p27"/>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358" name="Google Shape;358;p27"/>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59" name="Google Shape;359;p27"/>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360" name="Google Shape;360;p27"/>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grpSp>
        <p:nvGrpSpPr>
          <p:cNvPr id="361" name="Google Shape;361;p27"/>
          <p:cNvGrpSpPr/>
          <p:nvPr/>
        </p:nvGrpSpPr>
        <p:grpSpPr>
          <a:xfrm>
            <a:off x="586800" y="3121897"/>
            <a:ext cx="7828882" cy="388985"/>
            <a:chOff x="0" y="0"/>
            <a:chExt cx="1948210" cy="102448"/>
          </a:xfrm>
        </p:grpSpPr>
        <p:sp>
          <p:nvSpPr>
            <p:cNvPr id="362" name="Google Shape;362;p27"/>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363" name="Google Shape;363;p27"/>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500"/>
                <a:buFont typeface="Arial"/>
                <a:buNone/>
              </a:pPr>
              <a:r>
                <a:rPr b="1" i="0" lang="en-US" sz="1800" u="none" cap="none" strike="noStrike">
                  <a:solidFill>
                    <a:srgbClr val="FDFDFD"/>
                  </a:solidFill>
                  <a:latin typeface="Open Sans"/>
                  <a:ea typeface="Open Sans"/>
                  <a:cs typeface="Open Sans"/>
                  <a:sym typeface="Open Sans"/>
                </a:rPr>
                <a:t>PASO 3. ACTIVIDADES</a:t>
              </a:r>
              <a:endParaRPr b="1" i="0" sz="1800" u="none" cap="none" strike="noStrike">
                <a:solidFill>
                  <a:srgbClr val="FDFDFD"/>
                </a:solidFill>
                <a:latin typeface="Open Sans"/>
                <a:ea typeface="Open Sans"/>
                <a:cs typeface="Open Sans"/>
                <a:sym typeface="Open Sans"/>
              </a:endParaRPr>
            </a:p>
          </p:txBody>
        </p:sp>
      </p:grpSp>
      <p:sp>
        <p:nvSpPr>
          <p:cNvPr id="364" name="Google Shape;364;p27"/>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0" t="0"/>
            </a:stretch>
          </a:blipFill>
          <a:ln>
            <a:noFill/>
          </a:ln>
        </p:spPr>
      </p:sp>
      <p:sp>
        <p:nvSpPr>
          <p:cNvPr id="365" name="Google Shape;365;p27"/>
          <p:cNvSpPr txBox="1"/>
          <p:nvPr/>
        </p:nvSpPr>
        <p:spPr>
          <a:xfrm>
            <a:off x="586800" y="4695625"/>
            <a:ext cx="8044800" cy="1911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Pasos del experimento:</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000"/>
              <a:buFont typeface="Arial"/>
              <a:buNone/>
            </a:pPr>
            <a:r>
              <a:t/>
            </a:r>
            <a:endParaRPr b="1" i="0" sz="1000" u="none" cap="none" strike="noStrike">
              <a:solidFill>
                <a:srgbClr val="50535B"/>
              </a:solidFill>
              <a:latin typeface="Open Sans"/>
              <a:ea typeface="Open Sans"/>
              <a:cs typeface="Open Sans"/>
              <a:sym typeface="Open Sans"/>
            </a:endParaRPr>
          </a:p>
          <a:p>
            <a:pPr indent="-323850" lvl="0" marL="457200" marR="0" rtl="0" algn="l">
              <a:lnSpc>
                <a:spcPct val="115000"/>
              </a:lnSpc>
              <a:spcBef>
                <a:spcPts val="0"/>
              </a:spcBef>
              <a:spcAft>
                <a:spcPts val="0"/>
              </a:spcAft>
              <a:buClr>
                <a:srgbClr val="50535B"/>
              </a:buClr>
              <a:buSzPts val="1500"/>
              <a:buFont typeface="Open Sans"/>
              <a:buAutoNum type="arabicPeriod"/>
            </a:pPr>
            <a:r>
              <a:rPr b="0" i="0" lang="en-US" sz="1500" u="none" cap="none" strike="noStrike">
                <a:solidFill>
                  <a:srgbClr val="50535B"/>
                </a:solidFill>
                <a:latin typeface="Open Sans"/>
                <a:ea typeface="Open Sans"/>
                <a:cs typeface="Open Sans"/>
                <a:sym typeface="Open Sans"/>
              </a:rPr>
              <a:t>Coloca la linterna a unos 30 cm del folio.</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15000"/>
              </a:lnSpc>
              <a:spcBef>
                <a:spcPts val="1000"/>
              </a:spcBef>
              <a:spcAft>
                <a:spcPts val="0"/>
              </a:spcAft>
              <a:buClr>
                <a:srgbClr val="50535B"/>
              </a:buClr>
              <a:buSzPts val="1500"/>
              <a:buFont typeface="Open Sans"/>
              <a:buAutoNum type="arabicPeriod"/>
            </a:pPr>
            <a:r>
              <a:rPr b="0" i="0" lang="en-US" sz="1500" u="none" cap="none" strike="noStrike">
                <a:solidFill>
                  <a:srgbClr val="50535B"/>
                </a:solidFill>
                <a:latin typeface="Open Sans"/>
                <a:ea typeface="Open Sans"/>
                <a:cs typeface="Open Sans"/>
                <a:sym typeface="Open Sans"/>
              </a:rPr>
              <a:t>Enciéndela e ilumina el folio desde arriba, en vertical. Dibuja la forma de la luz.</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15000"/>
              </a:lnSpc>
              <a:spcBef>
                <a:spcPts val="1000"/>
              </a:spcBef>
              <a:spcAft>
                <a:spcPts val="1000"/>
              </a:spcAft>
              <a:buClr>
                <a:srgbClr val="50535B"/>
              </a:buClr>
              <a:buSzPts val="1500"/>
              <a:buFont typeface="Open Sans"/>
              <a:buAutoNum type="arabicPeriod"/>
            </a:pPr>
            <a:r>
              <a:rPr b="0" i="0" lang="en-US" sz="1500" u="none" cap="none" strike="noStrike">
                <a:solidFill>
                  <a:srgbClr val="50535B"/>
                </a:solidFill>
                <a:latin typeface="Open Sans"/>
                <a:ea typeface="Open Sans"/>
                <a:cs typeface="Open Sans"/>
                <a:sym typeface="Open Sans"/>
              </a:rPr>
              <a:t>Ahora, sin acercar ni alejar la linterna, inclínala un poco (oblicua). Dibuja la forma de la luz que se proyecta ahora.</a:t>
            </a:r>
            <a:endParaRPr b="0" i="0" sz="1000" u="none" cap="none" strike="noStrike">
              <a:solidFill>
                <a:srgbClr val="50535B"/>
              </a:solidFill>
              <a:latin typeface="Open Sans"/>
              <a:ea typeface="Open Sans"/>
              <a:cs typeface="Open Sans"/>
              <a:sym typeface="Open Sans"/>
            </a:endParaRPr>
          </a:p>
        </p:txBody>
      </p:sp>
      <p:sp>
        <p:nvSpPr>
          <p:cNvPr id="366" name="Google Shape;366;p27"/>
          <p:cNvSpPr txBox="1"/>
          <p:nvPr/>
        </p:nvSpPr>
        <p:spPr>
          <a:xfrm>
            <a:off x="9357925" y="3666550"/>
            <a:ext cx="8382600" cy="1782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Expliacación:</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0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En el </a:t>
            </a:r>
            <a:r>
              <a:rPr b="1" i="0" lang="en-US" sz="1500" u="none" cap="none" strike="noStrike">
                <a:solidFill>
                  <a:srgbClr val="50535B"/>
                </a:solidFill>
                <a:latin typeface="Open Sans"/>
                <a:ea typeface="Open Sans"/>
                <a:cs typeface="Open Sans"/>
                <a:sym typeface="Open Sans"/>
              </a:rPr>
              <a:t>Ecuador</a:t>
            </a:r>
            <a:r>
              <a:rPr b="0" i="0" lang="en-US" sz="1500" u="none" cap="none" strike="noStrike">
                <a:solidFill>
                  <a:srgbClr val="50535B"/>
                </a:solidFill>
                <a:latin typeface="Open Sans"/>
                <a:ea typeface="Open Sans"/>
                <a:cs typeface="Open Sans"/>
                <a:sym typeface="Open Sans"/>
              </a:rPr>
              <a:t>, los rayos del sol llegan más directos (</a:t>
            </a:r>
            <a:r>
              <a:rPr b="1" i="0" lang="en-US" sz="1500" u="none" cap="none" strike="noStrike">
                <a:solidFill>
                  <a:srgbClr val="50535B"/>
                </a:solidFill>
                <a:latin typeface="Open Sans"/>
                <a:ea typeface="Open Sans"/>
                <a:cs typeface="Open Sans"/>
                <a:sym typeface="Open Sans"/>
              </a:rPr>
              <a:t>verticales</a:t>
            </a:r>
            <a:r>
              <a:rPr b="0" i="0" lang="en-US" sz="1500" u="none" cap="none" strike="noStrike">
                <a:solidFill>
                  <a:srgbClr val="50535B"/>
                </a:solidFill>
                <a:latin typeface="Open Sans"/>
                <a:ea typeface="Open Sans"/>
                <a:cs typeface="Open Sans"/>
                <a:sym typeface="Open Sans"/>
              </a:rPr>
              <a:t>) y calientan </a:t>
            </a:r>
            <a:r>
              <a:rPr b="1" i="0" lang="en-US" sz="1500" u="none" cap="none" strike="noStrike">
                <a:solidFill>
                  <a:srgbClr val="50535B"/>
                </a:solidFill>
                <a:latin typeface="Open Sans"/>
                <a:ea typeface="Open Sans"/>
                <a:cs typeface="Open Sans"/>
                <a:sym typeface="Open Sans"/>
              </a:rPr>
              <a:t>mucho </a:t>
            </a:r>
            <a:r>
              <a:rPr b="0" i="0" lang="en-US" sz="1500" u="none" cap="none" strike="noStrike">
                <a:solidFill>
                  <a:srgbClr val="50535B"/>
                </a:solidFill>
                <a:latin typeface="Open Sans"/>
                <a:ea typeface="Open Sans"/>
                <a:cs typeface="Open Sans"/>
                <a:sym typeface="Open Sans"/>
              </a:rPr>
              <a:t>más porque la energía se concentra en un lugar pequeño.</a:t>
            </a:r>
            <a:endParaRPr b="0"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000"/>
              </a:spcBef>
              <a:spcAft>
                <a:spcPts val="100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En los </a:t>
            </a:r>
            <a:r>
              <a:rPr b="1" i="0" lang="en-US" sz="1500" u="none" cap="none" strike="noStrike">
                <a:solidFill>
                  <a:srgbClr val="50535B"/>
                </a:solidFill>
                <a:latin typeface="Open Sans"/>
                <a:ea typeface="Open Sans"/>
                <a:cs typeface="Open Sans"/>
                <a:sym typeface="Open Sans"/>
              </a:rPr>
              <a:t>Polos</a:t>
            </a:r>
            <a:r>
              <a:rPr b="0" i="0" lang="en-US" sz="1500" u="none" cap="none" strike="noStrike">
                <a:solidFill>
                  <a:srgbClr val="50535B"/>
                </a:solidFill>
                <a:latin typeface="Open Sans"/>
                <a:ea typeface="Open Sans"/>
                <a:cs typeface="Open Sans"/>
                <a:sym typeface="Open Sans"/>
              </a:rPr>
              <a:t>, los rayos llegan más inclinados (</a:t>
            </a:r>
            <a:r>
              <a:rPr b="1" i="0" lang="en-US" sz="1500" u="none" cap="none" strike="noStrike">
                <a:solidFill>
                  <a:srgbClr val="50535B"/>
                </a:solidFill>
                <a:latin typeface="Open Sans"/>
                <a:ea typeface="Open Sans"/>
                <a:cs typeface="Open Sans"/>
                <a:sym typeface="Open Sans"/>
              </a:rPr>
              <a:t>oblicuos</a:t>
            </a:r>
            <a:r>
              <a:rPr b="0" i="0" lang="en-US" sz="1500" u="none" cap="none" strike="noStrike">
                <a:solidFill>
                  <a:srgbClr val="50535B"/>
                </a:solidFill>
                <a:latin typeface="Open Sans"/>
                <a:ea typeface="Open Sans"/>
                <a:cs typeface="Open Sans"/>
                <a:sym typeface="Open Sans"/>
              </a:rPr>
              <a:t>) y calientan </a:t>
            </a:r>
            <a:r>
              <a:rPr b="1" i="0" lang="en-US" sz="1500" u="none" cap="none" strike="noStrike">
                <a:solidFill>
                  <a:srgbClr val="50535B"/>
                </a:solidFill>
                <a:latin typeface="Open Sans"/>
                <a:ea typeface="Open Sans"/>
                <a:cs typeface="Open Sans"/>
                <a:sym typeface="Open Sans"/>
              </a:rPr>
              <a:t>menos </a:t>
            </a:r>
            <a:r>
              <a:rPr b="0" i="0" lang="en-US" sz="1500" u="none" cap="none" strike="noStrike">
                <a:solidFill>
                  <a:srgbClr val="50535B"/>
                </a:solidFill>
                <a:latin typeface="Open Sans"/>
                <a:ea typeface="Open Sans"/>
                <a:cs typeface="Open Sans"/>
                <a:sym typeface="Open Sans"/>
              </a:rPr>
              <a:t>porque su energía se reparte en más superficie.</a:t>
            </a:r>
            <a:endParaRPr b="0" i="0" sz="1000" u="none" cap="none" strike="noStrike">
              <a:solidFill>
                <a:srgbClr val="50535B"/>
              </a:solidFill>
              <a:latin typeface="Open Sans"/>
              <a:ea typeface="Open Sans"/>
              <a:cs typeface="Open Sans"/>
              <a:sym typeface="Open Sans"/>
            </a:endParaRPr>
          </a:p>
        </p:txBody>
      </p:sp>
      <p:pic>
        <p:nvPicPr>
          <p:cNvPr id="367" name="Google Shape;367;p27" title="bola mundo linerna.png"/>
          <p:cNvPicPr preferRelativeResize="0"/>
          <p:nvPr/>
        </p:nvPicPr>
        <p:blipFill rotWithShape="1">
          <a:blip r:embed="rId4">
            <a:alphaModFix/>
          </a:blip>
          <a:srcRect b="0" l="0" r="0" t="0"/>
          <a:stretch/>
        </p:blipFill>
        <p:spPr>
          <a:xfrm>
            <a:off x="13540175" y="5308264"/>
            <a:ext cx="4279199" cy="4279199"/>
          </a:xfrm>
          <a:prstGeom prst="rect">
            <a:avLst/>
          </a:prstGeom>
          <a:noFill/>
          <a:ln>
            <a:noFill/>
          </a:ln>
        </p:spPr>
      </p:pic>
      <p:sp>
        <p:nvSpPr>
          <p:cNvPr id="368" name="Google Shape;368;p27"/>
          <p:cNvSpPr txBox="1"/>
          <p:nvPr/>
        </p:nvSpPr>
        <p:spPr>
          <a:xfrm>
            <a:off x="9357925" y="5833325"/>
            <a:ext cx="4718400" cy="173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Conclusiones:</a:t>
            </a:r>
            <a:endParaRPr b="0" i="0" sz="1500" u="sng" cap="none" strike="noStrike">
              <a:solidFill>
                <a:srgbClr val="50535B"/>
              </a:solidFill>
              <a:latin typeface="Open Sans"/>
              <a:ea typeface="Open Sans"/>
              <a:cs typeface="Open Sans"/>
              <a:sym typeface="Open Sans"/>
            </a:endParaRPr>
          </a:p>
          <a:p>
            <a:pPr indent="-323850" lvl="0" marL="457200" marR="0" rtl="0" algn="l">
              <a:lnSpc>
                <a:spcPct val="115000"/>
              </a:lnSpc>
              <a:spcBef>
                <a:spcPts val="100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Cuanto más directos son los rayos del sol, más calientan.</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15000"/>
              </a:lnSpc>
              <a:spcBef>
                <a:spcPts val="1000"/>
              </a:spcBef>
              <a:spcAft>
                <a:spcPts val="100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Cuanto más inclinados, menos calientan porque se reparte el calor.</a:t>
            </a:r>
            <a:endParaRPr b="0" i="0" sz="1500" u="none" cap="none" strike="noStrike">
              <a:solidFill>
                <a:srgbClr val="50535B"/>
              </a:solidFill>
              <a:latin typeface="Open Sans"/>
              <a:ea typeface="Open Sans"/>
              <a:cs typeface="Open Sans"/>
              <a:sym typeface="Open Sans"/>
            </a:endParaRPr>
          </a:p>
        </p:txBody>
      </p:sp>
      <p:pic>
        <p:nvPicPr>
          <p:cNvPr id="369" name="Google Shape;369;p27"/>
          <p:cNvPicPr preferRelativeResize="0"/>
          <p:nvPr/>
        </p:nvPicPr>
        <p:blipFill rotWithShape="1">
          <a:blip r:embed="rId5">
            <a:alphaModFix/>
          </a:blip>
          <a:srcRect b="0" l="8817" r="0" t="0"/>
          <a:stretch/>
        </p:blipFill>
        <p:spPr>
          <a:xfrm>
            <a:off x="6039925" y="7355950"/>
            <a:ext cx="3753900" cy="2169925"/>
          </a:xfrm>
          <a:prstGeom prst="rect">
            <a:avLst/>
          </a:prstGeom>
          <a:noFill/>
          <a:ln>
            <a:noFill/>
          </a:ln>
        </p:spPr>
      </p:pic>
      <p:sp>
        <p:nvSpPr>
          <p:cNvPr id="370" name="Google Shape;370;p27"/>
          <p:cNvSpPr txBox="1"/>
          <p:nvPr/>
        </p:nvSpPr>
        <p:spPr>
          <a:xfrm>
            <a:off x="512975" y="6607025"/>
            <a:ext cx="5617800" cy="24321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500"/>
              <a:buFont typeface="Arial"/>
              <a:buNone/>
            </a:pPr>
            <a:r>
              <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Observaciones:</a:t>
            </a:r>
            <a:endParaRPr b="0" i="0" sz="1500" u="sng" cap="none" strike="noStrike">
              <a:solidFill>
                <a:srgbClr val="50535B"/>
              </a:solidFill>
              <a:latin typeface="Open Sans"/>
              <a:ea typeface="Open Sans"/>
              <a:cs typeface="Open Sans"/>
              <a:sym typeface="Open Sans"/>
            </a:endParaRPr>
          </a:p>
          <a:p>
            <a:pPr indent="-323850" lvl="0" marL="457200" marR="0" rtl="0" algn="l">
              <a:lnSpc>
                <a:spcPct val="115000"/>
              </a:lnSpc>
              <a:spcBef>
                <a:spcPts val="100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Cuando la luz viene de frente (vertical), ilumina un espacio más pequeño y concentrado.</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15000"/>
              </a:lnSpc>
              <a:spcBef>
                <a:spcPts val="100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Cuando la luz viene de lado (oblicua), la luz se reparte en un espacio más grande y es menos intensa.</a:t>
            </a:r>
            <a:endParaRPr b="0" i="0" sz="1500" u="none" cap="none" strike="noStrike">
              <a:solidFill>
                <a:srgbClr val="50535B"/>
              </a:solidFill>
              <a:latin typeface="Open Sans"/>
              <a:ea typeface="Open Sans"/>
              <a:cs typeface="Open Sans"/>
              <a:sym typeface="Open Sans"/>
            </a:endParaRPr>
          </a:p>
          <a:p>
            <a:pPr indent="0" lvl="0" marL="0" marR="0" rtl="0" algn="l">
              <a:lnSpc>
                <a:spcPct val="100000"/>
              </a:lnSpc>
              <a:spcBef>
                <a:spcPts val="1000"/>
              </a:spcBef>
              <a:spcAft>
                <a:spcPts val="1000"/>
              </a:spcAft>
              <a:buClr>
                <a:srgbClr val="000000"/>
              </a:buClr>
              <a:buSzPts val="1000"/>
              <a:buFont typeface="Arial"/>
              <a:buNone/>
            </a:pPr>
            <a:r>
              <a:t/>
            </a:r>
            <a:endParaRPr b="0" i="0" sz="1000" u="none" cap="none" strike="noStrike">
              <a:solidFill>
                <a:srgbClr val="50535B"/>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grpSp>
        <p:nvGrpSpPr>
          <p:cNvPr id="375" name="Google Shape;375;p28"/>
          <p:cNvGrpSpPr/>
          <p:nvPr/>
        </p:nvGrpSpPr>
        <p:grpSpPr>
          <a:xfrm>
            <a:off x="586775" y="2252173"/>
            <a:ext cx="17419344" cy="533002"/>
            <a:chOff x="-1" y="-141"/>
            <a:chExt cx="2061900" cy="140382"/>
          </a:xfrm>
        </p:grpSpPr>
        <p:sp>
          <p:nvSpPr>
            <p:cNvPr id="376" name="Google Shape;376;p28"/>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77" name="Google Shape;377;p28"/>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2000"/>
                <a:buFont typeface="Arial"/>
                <a:buNone/>
              </a:pPr>
              <a:r>
                <a:rPr b="1" i="0" lang="en-US" sz="2000" u="none" cap="none" strike="noStrike">
                  <a:solidFill>
                    <a:srgbClr val="FDFDFD"/>
                  </a:solidFill>
                  <a:latin typeface="Open Sans"/>
                  <a:ea typeface="Open Sans"/>
                  <a:cs typeface="Open Sans"/>
                  <a:sym typeface="Open Sans"/>
                </a:rPr>
                <a:t>Detalle de la sesión</a:t>
              </a:r>
              <a:endParaRPr b="1" i="0" sz="2000" u="none" cap="none" strike="noStrike">
                <a:solidFill>
                  <a:srgbClr val="FDFDFD"/>
                </a:solidFill>
                <a:latin typeface="Open Sans"/>
                <a:ea typeface="Open Sans"/>
                <a:cs typeface="Open Sans"/>
                <a:sym typeface="Open Sans"/>
              </a:endParaRPr>
            </a:p>
          </p:txBody>
        </p:sp>
      </p:grpSp>
      <p:grpSp>
        <p:nvGrpSpPr>
          <p:cNvPr id="378" name="Google Shape;378;p28"/>
          <p:cNvGrpSpPr/>
          <p:nvPr/>
        </p:nvGrpSpPr>
        <p:grpSpPr>
          <a:xfrm>
            <a:off x="0" y="-144666"/>
            <a:ext cx="18288600" cy="1668861"/>
            <a:chOff x="0" y="-38100"/>
            <a:chExt cx="4816592" cy="439521"/>
          </a:xfrm>
        </p:grpSpPr>
        <p:sp>
          <p:nvSpPr>
            <p:cNvPr id="379" name="Google Shape;379;p28"/>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380" name="Google Shape;380;p28"/>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81" name="Google Shape;381;p28"/>
          <p:cNvSpPr txBox="1"/>
          <p:nvPr/>
        </p:nvSpPr>
        <p:spPr>
          <a:xfrm>
            <a:off x="1028700" y="413775"/>
            <a:ext cx="3471000" cy="55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00"/>
              <a:buFont typeface="Arial"/>
              <a:buNone/>
            </a:pPr>
            <a:r>
              <a:rPr b="1" i="0" lang="en-US" sz="3600"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382" name="Google Shape;382;p28"/>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0" t="0"/>
            </a:stretch>
          </a:blipFill>
          <a:ln>
            <a:noFill/>
          </a:ln>
        </p:spPr>
      </p:sp>
      <p:sp>
        <p:nvSpPr>
          <p:cNvPr id="383" name="Google Shape;383;p28"/>
          <p:cNvSpPr txBox="1"/>
          <p:nvPr/>
        </p:nvSpPr>
        <p:spPr>
          <a:xfrm>
            <a:off x="674875" y="4592150"/>
            <a:ext cx="8108400" cy="3737400"/>
          </a:xfrm>
          <a:prstGeom prst="rect">
            <a:avLst/>
          </a:prstGeom>
          <a:noFill/>
          <a:ln>
            <a:noFill/>
          </a:ln>
        </p:spPr>
        <p:txBody>
          <a:bodyPr anchorCtr="0" anchor="t" bIns="0" lIns="0" spcFirstLastPara="1" rIns="0" wrap="square" tIns="0">
            <a:spAutoFit/>
          </a:bodyPr>
          <a:lstStyle/>
          <a:p>
            <a:pPr indent="-342900" lvl="0" marL="457200" marR="0" rtl="0" algn="l">
              <a:lnSpc>
                <a:spcPct val="140000"/>
              </a:lnSpc>
              <a:spcBef>
                <a:spcPts val="0"/>
              </a:spcBef>
              <a:spcAft>
                <a:spcPts val="0"/>
              </a:spcAft>
              <a:buClr>
                <a:srgbClr val="434343"/>
              </a:buClr>
              <a:buSzPts val="1800"/>
              <a:buFont typeface="Open Sans"/>
              <a:buAutoNum type="arabicPeriod"/>
            </a:pPr>
            <a:r>
              <a:rPr b="1" lang="en-US" sz="1800">
                <a:solidFill>
                  <a:srgbClr val="434343"/>
                </a:solidFill>
                <a:latin typeface="Open Sans"/>
                <a:ea typeface="Open Sans"/>
                <a:cs typeface="Open Sans"/>
                <a:sym typeface="Open Sans"/>
              </a:rPr>
              <a:t>Taller de texturas</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lang="en-US" sz="1600">
                <a:solidFill>
                  <a:srgbClr val="434343"/>
                </a:solidFill>
                <a:latin typeface="Open Sans"/>
                <a:ea typeface="Open Sans"/>
                <a:cs typeface="Open Sans"/>
                <a:sym typeface="Open Sans"/>
              </a:rPr>
              <a:t>Actividad interactiva que permitirá a los niños descubrir las texturas agradables y diferenciales de los productos pediátricos de ISDIN.</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t/>
            </a:r>
            <a:endParaRPr sz="1600">
              <a:solidFill>
                <a:srgbClr val="434343"/>
              </a:solidFill>
              <a:latin typeface="Open Sans"/>
              <a:ea typeface="Open Sans"/>
              <a:cs typeface="Open Sans"/>
              <a:sym typeface="Open Sans"/>
            </a:endParaRPr>
          </a:p>
        </p:txBody>
      </p:sp>
      <p:sp>
        <p:nvSpPr>
          <p:cNvPr id="384" name="Google Shape;384;p28"/>
          <p:cNvSpPr txBox="1"/>
          <p:nvPr/>
        </p:nvSpPr>
        <p:spPr>
          <a:xfrm>
            <a:off x="9012675" y="3687200"/>
            <a:ext cx="8919600" cy="5547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lang="en-US" sz="1800">
                <a:solidFill>
                  <a:srgbClr val="434343"/>
                </a:solidFill>
                <a:latin typeface="Open Sans"/>
                <a:ea typeface="Open Sans"/>
                <a:cs typeface="Open Sans"/>
                <a:sym typeface="Open Sans"/>
              </a:rPr>
              <a:t>2. </a:t>
            </a:r>
            <a:r>
              <a:rPr b="1" lang="en-US" sz="1800">
                <a:solidFill>
                  <a:srgbClr val="434343"/>
                </a:solidFill>
                <a:latin typeface="Open Sans"/>
                <a:ea typeface="Open Sans"/>
                <a:cs typeface="Open Sans"/>
                <a:sym typeface="Open Sans"/>
              </a:rPr>
              <a:t>Aprende jugando: UV Tattoos</a:t>
            </a:r>
            <a:endParaRPr b="1" i="0" sz="18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lang="en-US" sz="1600">
                <a:solidFill>
                  <a:srgbClr val="434343"/>
                </a:solidFill>
                <a:latin typeface="Open Sans"/>
                <a:ea typeface="Open Sans"/>
                <a:cs typeface="Open Sans"/>
                <a:sym typeface="Open Sans"/>
              </a:rPr>
              <a:t>Entrega de muestras con un tattoo con tinta fotosensible para que los niños aprendan jugando con la nueva iniciativa de concienciación. Una herramienta educativa diseñada para romper las barreras de  la fotoprotección en familias, alineada con nuestra misión de erradicar el cáncer de piel.</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t/>
            </a:r>
            <a:endParaRPr b="1" sz="18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rPr b="1" lang="en-US" sz="1800">
                <a:solidFill>
                  <a:srgbClr val="434343"/>
                </a:solidFill>
                <a:latin typeface="Open Sans"/>
                <a:ea typeface="Open Sans"/>
                <a:cs typeface="Open Sans"/>
                <a:sym typeface="Open Sans"/>
              </a:rPr>
              <a:t>3. Diploma superhéroe de fotoprotección</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rPr lang="en-US" sz="1600">
                <a:solidFill>
                  <a:srgbClr val="434343"/>
                </a:solidFill>
                <a:latin typeface="Open Sans"/>
                <a:ea typeface="Open Sans"/>
                <a:cs typeface="Open Sans"/>
                <a:sym typeface="Open Sans"/>
              </a:rPr>
              <a:t>Entrega de los diplomas para que los niños sean </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rPr lang="en-US" sz="1600">
                <a:solidFill>
                  <a:srgbClr val="434343"/>
                </a:solidFill>
                <a:latin typeface="Open Sans"/>
                <a:ea typeface="Open Sans"/>
                <a:cs typeface="Open Sans"/>
                <a:sym typeface="Open Sans"/>
              </a:rPr>
              <a:t>unos superhéroes de la fotoprotección </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rPr lang="en-US" sz="1600">
                <a:solidFill>
                  <a:srgbClr val="434343"/>
                </a:solidFill>
                <a:latin typeface="Open Sans"/>
                <a:ea typeface="Open Sans"/>
                <a:cs typeface="Open Sans"/>
                <a:sym typeface="Open Sans"/>
              </a:rPr>
              <a:t>y trasladen el mensaje a sus padres y familiares.</a:t>
            </a:r>
            <a:endParaRPr sz="1600">
              <a:solidFill>
                <a:srgbClr val="434343"/>
              </a:solidFill>
              <a:latin typeface="Open Sans"/>
              <a:ea typeface="Open Sans"/>
              <a:cs typeface="Open Sans"/>
              <a:sym typeface="Open Sans"/>
            </a:endParaRPr>
          </a:p>
        </p:txBody>
      </p:sp>
      <p:grpSp>
        <p:nvGrpSpPr>
          <p:cNvPr id="385" name="Google Shape;385;p28"/>
          <p:cNvGrpSpPr/>
          <p:nvPr/>
        </p:nvGrpSpPr>
        <p:grpSpPr>
          <a:xfrm>
            <a:off x="586800" y="3100000"/>
            <a:ext cx="7829077" cy="388995"/>
            <a:chOff x="0" y="0"/>
            <a:chExt cx="1948210" cy="102448"/>
          </a:xfrm>
        </p:grpSpPr>
        <p:sp>
          <p:nvSpPr>
            <p:cNvPr id="386" name="Google Shape;386;p28"/>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387" name="Google Shape;387;p28"/>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FDFDFD"/>
                  </a:solidFill>
                  <a:latin typeface="Open Sans"/>
                  <a:ea typeface="Open Sans"/>
                  <a:cs typeface="Open Sans"/>
                  <a:sym typeface="Open Sans"/>
                </a:rPr>
                <a:t>PASO 4. </a:t>
              </a:r>
              <a:r>
                <a:rPr b="1" lang="en-US" sz="1800">
                  <a:solidFill>
                    <a:srgbClr val="FDFDFD"/>
                  </a:solidFill>
                  <a:latin typeface="Open Sans"/>
                  <a:ea typeface="Open Sans"/>
                  <a:cs typeface="Open Sans"/>
                  <a:sym typeface="Open Sans"/>
                </a:rPr>
                <a:t>EXPERIENCIAL Y CIERRE</a:t>
              </a:r>
              <a:endParaRPr b="1" i="0" sz="1800" u="none" cap="none" strike="noStrike">
                <a:solidFill>
                  <a:srgbClr val="FDFDFD"/>
                </a:solidFill>
                <a:latin typeface="Open Sans"/>
                <a:ea typeface="Open Sans"/>
                <a:cs typeface="Open Sans"/>
                <a:sym typeface="Open Sans"/>
              </a:endParaRPr>
            </a:p>
          </p:txBody>
        </p:sp>
      </p:grpSp>
      <p:pic>
        <p:nvPicPr>
          <p:cNvPr id="388" name="Google Shape;388;p28" title="STR06335.jpg"/>
          <p:cNvPicPr preferRelativeResize="0"/>
          <p:nvPr/>
        </p:nvPicPr>
        <p:blipFill rotWithShape="1">
          <a:blip r:embed="rId4">
            <a:alphaModFix/>
          </a:blip>
          <a:srcRect b="33989" l="28763" r="26808" t="32018"/>
          <a:stretch/>
        </p:blipFill>
        <p:spPr>
          <a:xfrm>
            <a:off x="10932399" y="5560414"/>
            <a:ext cx="1475251" cy="1693460"/>
          </a:xfrm>
          <a:prstGeom prst="rect">
            <a:avLst/>
          </a:prstGeom>
          <a:noFill/>
          <a:ln>
            <a:noFill/>
          </a:ln>
        </p:spPr>
      </p:pic>
      <p:pic>
        <p:nvPicPr>
          <p:cNvPr id="389" name="Google Shape;389;p28" title="REI_FUSION_WATER_MAGIC_PEDIATRICS_50ML_PS01_AWI-12-0673-K_AWI-81-1545-P.png"/>
          <p:cNvPicPr preferRelativeResize="0"/>
          <p:nvPr/>
        </p:nvPicPr>
        <p:blipFill rotWithShape="1">
          <a:blip r:embed="rId5">
            <a:alphaModFix/>
          </a:blip>
          <a:srcRect b="17701" l="51882" r="25485" t="23375"/>
          <a:stretch/>
        </p:blipFill>
        <p:spPr>
          <a:xfrm>
            <a:off x="5866029" y="5969750"/>
            <a:ext cx="694354" cy="1807596"/>
          </a:xfrm>
          <a:prstGeom prst="rect">
            <a:avLst/>
          </a:prstGeom>
          <a:noFill/>
          <a:ln>
            <a:noFill/>
          </a:ln>
        </p:spPr>
      </p:pic>
      <p:pic>
        <p:nvPicPr>
          <p:cNvPr id="390" name="Google Shape;390;p28" title="REI_LOTION_PEDIATRICS_SPF50_250ml_P01_AWI-41-0102-N (1).png"/>
          <p:cNvPicPr preferRelativeResize="0"/>
          <p:nvPr/>
        </p:nvPicPr>
        <p:blipFill rotWithShape="1">
          <a:blip r:embed="rId6">
            <a:alphaModFix/>
          </a:blip>
          <a:srcRect b="15111" l="35745" r="35204" t="15444"/>
          <a:stretch/>
        </p:blipFill>
        <p:spPr>
          <a:xfrm>
            <a:off x="6649575" y="5604878"/>
            <a:ext cx="639002" cy="2162125"/>
          </a:xfrm>
          <a:prstGeom prst="rect">
            <a:avLst/>
          </a:prstGeom>
          <a:noFill/>
          <a:ln>
            <a:noFill/>
          </a:ln>
        </p:spPr>
      </p:pic>
      <p:pic>
        <p:nvPicPr>
          <p:cNvPr id="391" name="Google Shape;391;p28"/>
          <p:cNvPicPr preferRelativeResize="0"/>
          <p:nvPr/>
        </p:nvPicPr>
        <p:blipFill>
          <a:blip r:embed="rId7">
            <a:alphaModFix/>
          </a:blip>
          <a:stretch>
            <a:fillRect/>
          </a:stretch>
        </p:blipFill>
        <p:spPr>
          <a:xfrm>
            <a:off x="13973254" y="7603101"/>
            <a:ext cx="3056798" cy="2167949"/>
          </a:xfrm>
          <a:prstGeom prst="rect">
            <a:avLst/>
          </a:prstGeom>
          <a:noFill/>
          <a:ln>
            <a:noFill/>
          </a:ln>
        </p:spPr>
      </p:pic>
      <p:pic>
        <p:nvPicPr>
          <p:cNvPr id="392" name="Google Shape;392;p28" title="3-01.png"/>
          <p:cNvPicPr preferRelativeResize="0"/>
          <p:nvPr/>
        </p:nvPicPr>
        <p:blipFill rotWithShape="1">
          <a:blip r:embed="rId8">
            <a:alphaModFix/>
          </a:blip>
          <a:srcRect b="13760" l="9412" r="8741" t="35928"/>
          <a:stretch/>
        </p:blipFill>
        <p:spPr>
          <a:xfrm>
            <a:off x="12807419" y="5503350"/>
            <a:ext cx="2940928" cy="1807596"/>
          </a:xfrm>
          <a:prstGeom prst="rect">
            <a:avLst/>
          </a:prstGeom>
          <a:noFill/>
          <a:ln>
            <a:noFill/>
          </a:ln>
        </p:spPr>
      </p:pic>
      <p:sp>
        <p:nvSpPr>
          <p:cNvPr id="393" name="Google Shape;393;p28"/>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grpSp>
        <p:nvGrpSpPr>
          <p:cNvPr id="398" name="Google Shape;398;p29"/>
          <p:cNvGrpSpPr/>
          <p:nvPr/>
        </p:nvGrpSpPr>
        <p:grpSpPr>
          <a:xfrm>
            <a:off x="512975" y="2299723"/>
            <a:ext cx="17419344" cy="533002"/>
            <a:chOff x="-1" y="-141"/>
            <a:chExt cx="2061900" cy="140382"/>
          </a:xfrm>
        </p:grpSpPr>
        <p:sp>
          <p:nvSpPr>
            <p:cNvPr id="399" name="Google Shape;399;p29"/>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400" name="Google Shape;400;p29"/>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2000"/>
                <a:buFont typeface="Arial"/>
                <a:buNone/>
              </a:pPr>
              <a:r>
                <a:rPr b="1" i="0" lang="en-US" sz="2000" u="none" cap="none" strike="noStrike">
                  <a:solidFill>
                    <a:srgbClr val="FDFDFD"/>
                  </a:solidFill>
                  <a:latin typeface="Open Sans"/>
                  <a:ea typeface="Open Sans"/>
                  <a:cs typeface="Open Sans"/>
                  <a:sym typeface="Open Sans"/>
                </a:rPr>
                <a:t>Detalle de la sesión</a:t>
              </a:r>
              <a:endParaRPr b="1" i="0" sz="2000" u="none" cap="none" strike="noStrike">
                <a:solidFill>
                  <a:srgbClr val="FDFDFD"/>
                </a:solidFill>
                <a:latin typeface="Open Sans"/>
                <a:ea typeface="Open Sans"/>
                <a:cs typeface="Open Sans"/>
                <a:sym typeface="Open Sans"/>
              </a:endParaRPr>
            </a:p>
          </p:txBody>
        </p:sp>
      </p:grpSp>
      <p:grpSp>
        <p:nvGrpSpPr>
          <p:cNvPr id="401" name="Google Shape;401;p29"/>
          <p:cNvGrpSpPr/>
          <p:nvPr/>
        </p:nvGrpSpPr>
        <p:grpSpPr>
          <a:xfrm>
            <a:off x="0" y="-144666"/>
            <a:ext cx="18288600" cy="1668861"/>
            <a:chOff x="0" y="-38100"/>
            <a:chExt cx="4816592" cy="439521"/>
          </a:xfrm>
        </p:grpSpPr>
        <p:sp>
          <p:nvSpPr>
            <p:cNvPr id="402" name="Google Shape;402;p29"/>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403" name="Google Shape;403;p29"/>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29"/>
          <p:cNvSpPr txBox="1"/>
          <p:nvPr/>
        </p:nvSpPr>
        <p:spPr>
          <a:xfrm>
            <a:off x="1028700" y="413775"/>
            <a:ext cx="3471000" cy="55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00"/>
              <a:buFont typeface="Arial"/>
              <a:buNone/>
            </a:pPr>
            <a:r>
              <a:rPr b="1" i="0" lang="en-US" sz="3600"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405" name="Google Shape;405;p29"/>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0" t="0"/>
            </a:stretch>
          </a:blipFill>
          <a:ln>
            <a:noFill/>
          </a:ln>
        </p:spPr>
      </p:sp>
      <p:sp>
        <p:nvSpPr>
          <p:cNvPr id="406" name="Google Shape;406;p29"/>
          <p:cNvSpPr txBox="1"/>
          <p:nvPr/>
        </p:nvSpPr>
        <p:spPr>
          <a:xfrm>
            <a:off x="586800" y="3806150"/>
            <a:ext cx="8108400" cy="40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US" sz="1600" u="none" cap="none" strike="noStrike">
                <a:solidFill>
                  <a:srgbClr val="434343"/>
                </a:solidFill>
                <a:latin typeface="Open Sans"/>
                <a:ea typeface="Open Sans"/>
                <a:cs typeface="Open Sans"/>
                <a:sym typeface="Open Sans"/>
              </a:rPr>
              <a:t>Al finalizar la campaña, se recuerda a los alumnos/as que han aprendido muchas cosas importantes sobre el sol: sus beneficios, sus riesgos y las formas de cuidarse correctamente para poder seguir jugando, explorando y disfrutando al aire libre de forma segura. Se les reconoce como verdaderos héroes y heroínas de la fotoprotección, por haber completado todas las actividades y retos propuestos. </a:t>
            </a:r>
            <a:endParaRPr b="0" i="0" sz="16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600" u="none" cap="none" strike="noStrike">
                <a:solidFill>
                  <a:srgbClr val="434343"/>
                </a:solidFill>
                <a:latin typeface="Open Sans"/>
                <a:ea typeface="Open Sans"/>
                <a:cs typeface="Open Sans"/>
                <a:sym typeface="Open Sans"/>
              </a:rPr>
              <a:t>Como parte de esta misión, se les explica que su papel ahora es recordar y compartir con otros los</a:t>
            </a:r>
            <a:r>
              <a:rPr b="1" i="0" lang="en-US" sz="1600" u="none" cap="none" strike="noStrike">
                <a:solidFill>
                  <a:srgbClr val="434343"/>
                </a:solidFill>
                <a:latin typeface="Open Sans"/>
                <a:ea typeface="Open Sans"/>
                <a:cs typeface="Open Sans"/>
                <a:sym typeface="Open Sans"/>
              </a:rPr>
              <a:t> 10 consejos fundamentales para proteger la piel del sol cada día</a:t>
            </a:r>
            <a:r>
              <a:rPr b="0" i="0" lang="en-US" sz="1600" u="none" cap="none" strike="noStrike">
                <a:solidFill>
                  <a:srgbClr val="434343"/>
                </a:solidFill>
                <a:latin typeface="Open Sans"/>
                <a:ea typeface="Open Sans"/>
                <a:cs typeface="Open Sans"/>
                <a:sym typeface="Open Sans"/>
              </a:rPr>
              <a:t>, aplicando lo aprendido tanto en el colegio como en casa, en el parque, en la playa o en cualquier actividad al aire libre.</a:t>
            </a:r>
            <a:endParaRPr b="0" i="0" sz="16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0" i="0" sz="16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600" u="none" cap="none" strike="noStrike">
                <a:solidFill>
                  <a:srgbClr val="434343"/>
                </a:solidFill>
                <a:latin typeface="Open Sans"/>
                <a:ea typeface="Open Sans"/>
                <a:cs typeface="Open Sans"/>
                <a:sym typeface="Open Sans"/>
              </a:rPr>
              <a:t>Este cierre de sesión se puede complementar con otros materiales adicionales de apoyo a la sesión, en caso de disponer de ellos.</a:t>
            </a:r>
            <a:endParaRPr b="0" i="1" sz="1600" u="none" cap="none" strike="noStrike">
              <a:solidFill>
                <a:srgbClr val="434343"/>
              </a:solidFill>
              <a:latin typeface="Open Sans"/>
              <a:ea typeface="Open Sans"/>
              <a:cs typeface="Open Sans"/>
              <a:sym typeface="Open Sans"/>
            </a:endParaRPr>
          </a:p>
        </p:txBody>
      </p:sp>
      <p:sp>
        <p:nvSpPr>
          <p:cNvPr id="407" name="Google Shape;407;p29"/>
          <p:cNvSpPr txBox="1"/>
          <p:nvPr/>
        </p:nvSpPr>
        <p:spPr>
          <a:xfrm>
            <a:off x="9013025" y="3114250"/>
            <a:ext cx="8919600" cy="598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434343"/>
                </a:solidFill>
                <a:latin typeface="Open Sans"/>
                <a:ea typeface="Open Sans"/>
                <a:cs typeface="Open Sans"/>
                <a:sym typeface="Open Sans"/>
              </a:rPr>
              <a:t>Los 10 consejos para protegernos del sol</a:t>
            </a:r>
            <a:endParaRPr b="1" i="0" sz="18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18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Tu piel es muy sensible al sol, así que usa un </a:t>
            </a:r>
            <a:r>
              <a:rPr b="0" i="0" lang="en-US" sz="1600" u="none" cap="none" strike="noStrike">
                <a:solidFill>
                  <a:srgbClr val="434343"/>
                </a:solidFill>
                <a:latin typeface="Open Sans"/>
                <a:ea typeface="Open Sans"/>
                <a:cs typeface="Open Sans"/>
                <a:sym typeface="Open Sans"/>
              </a:rPr>
              <a:t>protector solar con una muy alta protección SPF50 </a:t>
            </a:r>
            <a:r>
              <a:rPr b="0" i="0" lang="en-US" sz="1600" u="none" cap="none" strike="noStrike">
                <a:solidFill>
                  <a:srgbClr val="434343"/>
                </a:solidFill>
                <a:latin typeface="Open Sans"/>
                <a:ea typeface="Open Sans"/>
                <a:cs typeface="Open Sans"/>
                <a:sym typeface="Open Sans"/>
              </a:rPr>
              <a:t>adecuado para ti.</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Ponte la crema 30 minutos antes de salir de casa, ¡y no te olvides de repetirla cada 2 horas!</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Después de jugar, bañarte o sudar, hay que volver a aplicar el fotoprotector.</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Pon mucha cantidad y no olvides zonas como la cara, orejas, cuello o pies.</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000000"/>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Regla de los dos dedos: Para proteger bien tu cara y tu cuello, haz dos rayitas de crema, una en tu dedo índice y otra en tu dedo del medio, ¡es la cantidad que necesitas!</a:t>
            </a:r>
            <a:endParaRPr b="0" i="0" sz="1600" u="none" cap="none" strike="noStrike">
              <a:solidFill>
                <a:srgbClr val="000000"/>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Incluso en los días nublados, hay que protegerse, porque los rayos del sol también están ahí.</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Bebe agua a menudo y lleva siempre contigo tu cantimplora.</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Evita jugar al sol entre las 12 y las 16 horas, cuando el sol es más fuerte.</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En la montaña, en la nieve o en el agua, también hay que usar protector solar.</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Ponte camiseta, gorra y gafas de sol para cubrir bien tu cuerpo y tus ojos.</a:t>
            </a:r>
            <a:endParaRPr b="0" i="1" sz="1600" u="none" cap="none" strike="noStrike">
              <a:solidFill>
                <a:srgbClr val="434343"/>
              </a:solidFill>
              <a:latin typeface="Open Sans"/>
              <a:ea typeface="Open Sans"/>
              <a:cs typeface="Open Sans"/>
              <a:sym typeface="Open Sans"/>
            </a:endParaRPr>
          </a:p>
        </p:txBody>
      </p:sp>
      <p:grpSp>
        <p:nvGrpSpPr>
          <p:cNvPr id="408" name="Google Shape;408;p29"/>
          <p:cNvGrpSpPr/>
          <p:nvPr/>
        </p:nvGrpSpPr>
        <p:grpSpPr>
          <a:xfrm>
            <a:off x="586800" y="3100000"/>
            <a:ext cx="7829077" cy="388995"/>
            <a:chOff x="0" y="0"/>
            <a:chExt cx="1948210" cy="102448"/>
          </a:xfrm>
        </p:grpSpPr>
        <p:sp>
          <p:nvSpPr>
            <p:cNvPr id="409" name="Google Shape;409;p29"/>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410" name="Google Shape;410;p29"/>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FDFDFD"/>
                  </a:solidFill>
                  <a:latin typeface="Open Sans"/>
                  <a:ea typeface="Open Sans"/>
                  <a:cs typeface="Open Sans"/>
                  <a:sym typeface="Open Sans"/>
                </a:rPr>
                <a:t>PASO 4. </a:t>
              </a:r>
              <a:r>
                <a:rPr b="1" lang="en-US" sz="1800">
                  <a:solidFill>
                    <a:srgbClr val="FDFDFD"/>
                  </a:solidFill>
                  <a:latin typeface="Open Sans"/>
                  <a:ea typeface="Open Sans"/>
                  <a:cs typeface="Open Sans"/>
                  <a:sym typeface="Open Sans"/>
                </a:rPr>
                <a:t>EXPERIENCIAL Y CIERRE</a:t>
              </a:r>
              <a:endParaRPr b="1" sz="1800">
                <a:solidFill>
                  <a:srgbClr val="FDFDFD"/>
                </a:solidFill>
                <a:latin typeface="Open Sans"/>
                <a:ea typeface="Open Sans"/>
                <a:cs typeface="Open Sans"/>
                <a:sym typeface="Open Sans"/>
              </a:endParaRPr>
            </a:p>
          </p:txBody>
        </p:sp>
      </p:grpSp>
      <p:sp>
        <p:nvSpPr>
          <p:cNvPr id="411" name="Google Shape;411;p29"/>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415" name="Shape 415"/>
        <p:cNvGrpSpPr/>
        <p:nvPr/>
      </p:nvGrpSpPr>
      <p:grpSpPr>
        <a:xfrm>
          <a:off x="0" y="0"/>
          <a:ext cx="0" cy="0"/>
          <a:chOff x="0" y="0"/>
          <a:chExt cx="0" cy="0"/>
        </a:xfrm>
      </p:grpSpPr>
      <p:grpSp>
        <p:nvGrpSpPr>
          <p:cNvPr id="416" name="Google Shape;416;p30"/>
          <p:cNvGrpSpPr/>
          <p:nvPr/>
        </p:nvGrpSpPr>
        <p:grpSpPr>
          <a:xfrm>
            <a:off x="0" y="7011529"/>
            <a:ext cx="18288118" cy="3275965"/>
            <a:chOff x="0" y="-38100"/>
            <a:chExt cx="4816592" cy="862800"/>
          </a:xfrm>
        </p:grpSpPr>
        <p:sp>
          <p:nvSpPr>
            <p:cNvPr id="417" name="Google Shape;417;p30"/>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418" name="Google Shape;418;p30"/>
            <p:cNvSpPr txBox="1"/>
            <p:nvPr/>
          </p:nvSpPr>
          <p:spPr>
            <a:xfrm>
              <a:off x="0" y="-38100"/>
              <a:ext cx="4816500" cy="862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19" name="Google Shape;419;p30"/>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420" name="Google Shape;420;p30"/>
          <p:cNvSpPr/>
          <p:nvPr/>
        </p:nvSpPr>
        <p:spPr>
          <a:xfrm>
            <a:off x="0" y="58693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4">
              <a:alphaModFix/>
            </a:blip>
            <a:stretch>
              <a:fillRect b="0" l="0" r="0" t="0"/>
            </a:stretch>
          </a:blipFill>
          <a:ln>
            <a:noFill/>
          </a:ln>
        </p:spPr>
      </p:sp>
      <p:sp>
        <p:nvSpPr>
          <p:cNvPr id="421" name="Google Shape;421;p30"/>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3</a:t>
            </a:r>
            <a:endParaRPr b="0" i="0" sz="4000" u="none" cap="none" strike="noStrike">
              <a:solidFill>
                <a:srgbClr val="000000"/>
              </a:solidFill>
              <a:latin typeface="Arial"/>
              <a:ea typeface="Arial"/>
              <a:cs typeface="Arial"/>
              <a:sym typeface="Arial"/>
            </a:endParaRPr>
          </a:p>
        </p:txBody>
      </p:sp>
      <p:sp>
        <p:nvSpPr>
          <p:cNvPr id="422" name="Google Shape;422;p30"/>
          <p:cNvSpPr/>
          <p:nvPr/>
        </p:nvSpPr>
        <p:spPr>
          <a:xfrm>
            <a:off x="11605196" y="6011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5">
              <a:alphaModFix/>
            </a:blip>
            <a:stretch>
              <a:fillRect b="-5195" l="0" r="-101804" t="0"/>
            </a:stretch>
          </a:blipFill>
          <a:ln>
            <a:noFill/>
          </a:ln>
        </p:spPr>
      </p:sp>
      <p:sp>
        <p:nvSpPr>
          <p:cNvPr id="423" name="Google Shape;423;p30"/>
          <p:cNvSpPr txBox="1"/>
          <p:nvPr/>
        </p:nvSpPr>
        <p:spPr>
          <a:xfrm>
            <a:off x="1066800" y="2512088"/>
            <a:ext cx="9987300" cy="320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1000"/>
              </a:spcBef>
              <a:spcAft>
                <a:spcPts val="0"/>
              </a:spcAft>
              <a:buClr>
                <a:srgbClr val="000000"/>
              </a:buClr>
              <a:buSzPts val="4699"/>
              <a:buFont typeface="Arial"/>
              <a:buNone/>
            </a:pPr>
            <a:r>
              <a:rPr b="1" i="0" lang="en-US" sz="4699" u="none" cap="none" strike="noStrike">
                <a:solidFill>
                  <a:srgbClr val="F49E5C"/>
                </a:solidFill>
                <a:latin typeface="Open Sans"/>
                <a:ea typeface="Open Sans"/>
                <a:cs typeface="Open Sans"/>
                <a:sym typeface="Open Sans"/>
              </a:rPr>
              <a:t>3. Materiales formativos</a:t>
            </a:r>
            <a:endParaRPr b="1" i="0" sz="4699" u="none" cap="none" strike="noStrike">
              <a:solidFill>
                <a:srgbClr val="F49E5C"/>
              </a:solidFill>
              <a:latin typeface="Open Sans"/>
              <a:ea typeface="Open Sans"/>
              <a:cs typeface="Open Sans"/>
              <a:sym typeface="Open Sans"/>
            </a:endParaRPr>
          </a:p>
          <a:p>
            <a:pPr indent="0" lvl="0" marL="914400" marR="0" rtl="0" algn="l">
              <a:lnSpc>
                <a:spcPct val="100000"/>
              </a:lnSpc>
              <a:spcBef>
                <a:spcPts val="1000"/>
              </a:spcBef>
              <a:spcAft>
                <a:spcPts val="0"/>
              </a:spcAft>
              <a:buClr>
                <a:srgbClr val="000000"/>
              </a:buClr>
              <a:buSzPts val="2000"/>
              <a:buFont typeface="Arial"/>
              <a:buNone/>
            </a:pPr>
            <a:r>
              <a:t/>
            </a:r>
            <a:endParaRPr b="1" i="0" sz="2000" u="none" cap="none" strike="noStrike">
              <a:solidFill>
                <a:srgbClr val="F49E5C"/>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Video </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Actividades</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lang="en-US" sz="3000">
                <a:solidFill>
                  <a:srgbClr val="50535B"/>
                </a:solidFill>
                <a:latin typeface="Open Sans"/>
                <a:ea typeface="Open Sans"/>
                <a:cs typeface="Open Sans"/>
                <a:sym typeface="Open Sans"/>
              </a:rPr>
              <a:t>Diploma</a:t>
            </a:r>
            <a:endParaRPr b="1" sz="3000">
              <a:solidFill>
                <a:srgbClr val="50535B"/>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4699"/>
              <a:buFont typeface="Arial"/>
              <a:buNone/>
            </a:pPr>
            <a:r>
              <a:t/>
            </a:r>
            <a:endParaRPr b="1" i="0" sz="4699"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27" name="Shape 427"/>
        <p:cNvGrpSpPr/>
        <p:nvPr/>
      </p:nvGrpSpPr>
      <p:grpSpPr>
        <a:xfrm>
          <a:off x="0" y="0"/>
          <a:ext cx="0" cy="0"/>
          <a:chOff x="0" y="0"/>
          <a:chExt cx="0" cy="0"/>
        </a:xfrm>
      </p:grpSpPr>
      <p:sp>
        <p:nvSpPr>
          <p:cNvPr id="428" name="Google Shape;428;p31"/>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3</a:t>
            </a:r>
            <a:endParaRPr b="0" i="0" sz="4000" u="none" cap="none" strike="noStrike">
              <a:solidFill>
                <a:srgbClr val="000000"/>
              </a:solidFill>
              <a:latin typeface="Arial"/>
              <a:ea typeface="Arial"/>
              <a:cs typeface="Arial"/>
              <a:sym typeface="Arial"/>
            </a:endParaRPr>
          </a:p>
        </p:txBody>
      </p:sp>
      <p:sp>
        <p:nvSpPr>
          <p:cNvPr id="429" name="Google Shape;429;p31"/>
          <p:cNvSpPr txBox="1"/>
          <p:nvPr/>
        </p:nvSpPr>
        <p:spPr>
          <a:xfrm>
            <a:off x="1066800" y="1850775"/>
            <a:ext cx="81081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US" sz="2000" u="none" cap="none" strike="noStrike">
                <a:solidFill>
                  <a:srgbClr val="50535B"/>
                </a:solidFill>
                <a:latin typeface="Open Sans"/>
                <a:ea typeface="Open Sans"/>
                <a:cs typeface="Open Sans"/>
                <a:sym typeface="Open Sans"/>
              </a:rPr>
              <a:t>Link al video formativo: </a:t>
            </a:r>
            <a:endParaRPr b="0" i="0" sz="2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2000"/>
              <a:buFont typeface="Arial"/>
              <a:buNone/>
            </a:pPr>
            <a:r>
              <a:rPr b="0" i="0" lang="en-US" sz="2000" u="sng" cap="none" strike="noStrike">
                <a:solidFill>
                  <a:srgbClr val="50535B"/>
                </a:solidFill>
                <a:latin typeface="Open Sans"/>
                <a:ea typeface="Open Sans"/>
                <a:cs typeface="Open Sans"/>
                <a:sym typeface="Open Sans"/>
                <a:hlinkClick r:id="rId3">
                  <a:extLst>
                    <a:ext uri="{A12FA001-AC4F-418D-AE19-62706E023703}">
                      <ahyp:hlinkClr val="tx"/>
                    </a:ext>
                  </a:extLst>
                </a:hlinkClick>
              </a:rPr>
              <a:t>https://www.youtube.com/watch?v=4T0_ZFC9d4k</a:t>
            </a:r>
            <a:endParaRPr b="0" i="0" sz="2000" u="none" cap="none" strike="noStrike">
              <a:solidFill>
                <a:srgbClr val="50535B"/>
              </a:solidFill>
              <a:latin typeface="Open Sans"/>
              <a:ea typeface="Open Sans"/>
              <a:cs typeface="Open Sans"/>
              <a:sym typeface="Open Sans"/>
            </a:endParaRPr>
          </a:p>
        </p:txBody>
      </p:sp>
      <p:pic>
        <p:nvPicPr>
          <p:cNvPr descr="Forma a los alumnos de 4º, 5º y 6º de Primaria con esta formación, especialmente diseñada para su nivel educativo." id="430" name="Google Shape;430;p31" title="Formación de la campaña escolar de 2025 para el nivel superior">
            <a:hlinkClick r:id="rId4"/>
          </p:cNvPr>
          <p:cNvPicPr preferRelativeResize="0"/>
          <p:nvPr/>
        </p:nvPicPr>
        <p:blipFill rotWithShape="1">
          <a:blip r:embed="rId5">
            <a:alphaModFix/>
          </a:blip>
          <a:srcRect b="0" l="0" r="0" t="0"/>
          <a:stretch/>
        </p:blipFill>
        <p:spPr>
          <a:xfrm>
            <a:off x="3647125" y="3145175"/>
            <a:ext cx="10993743" cy="6183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grpSp>
        <p:nvGrpSpPr>
          <p:cNvPr id="98" name="Google Shape;98;p14"/>
          <p:cNvGrpSpPr/>
          <p:nvPr/>
        </p:nvGrpSpPr>
        <p:grpSpPr>
          <a:xfrm>
            <a:off x="0" y="-144662"/>
            <a:ext cx="18288118" cy="1668817"/>
            <a:chOff x="0" y="-38100"/>
            <a:chExt cx="4816592" cy="439521"/>
          </a:xfrm>
        </p:grpSpPr>
        <p:sp>
          <p:nvSpPr>
            <p:cNvPr id="99" name="Google Shape;99;p14"/>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100" name="Google Shape;100;p14"/>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14"/>
          <p:cNvGrpSpPr/>
          <p:nvPr/>
        </p:nvGrpSpPr>
        <p:grpSpPr>
          <a:xfrm>
            <a:off x="9423098" y="1850368"/>
            <a:ext cx="7828828" cy="677143"/>
            <a:chOff x="0" y="-38100"/>
            <a:chExt cx="2061900" cy="178341"/>
          </a:xfrm>
        </p:grpSpPr>
        <p:sp>
          <p:nvSpPr>
            <p:cNvPr id="102" name="Google Shape;102;p14"/>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03" name="Google Shape;103;p14"/>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índice</a:t>
              </a:r>
              <a:endParaRPr b="0" i="0" sz="1400" u="none" cap="none" strike="noStrike">
                <a:solidFill>
                  <a:srgbClr val="000000"/>
                </a:solidFill>
                <a:latin typeface="Arial"/>
                <a:ea typeface="Arial"/>
                <a:cs typeface="Arial"/>
                <a:sym typeface="Arial"/>
              </a:endParaRPr>
            </a:p>
          </p:txBody>
        </p:sp>
      </p:grpSp>
      <p:sp>
        <p:nvSpPr>
          <p:cNvPr id="104" name="Google Shape;104;p14"/>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105" name="Google Shape;105;p14"/>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grpSp>
        <p:nvGrpSpPr>
          <p:cNvPr id="106" name="Google Shape;106;p14"/>
          <p:cNvGrpSpPr/>
          <p:nvPr/>
        </p:nvGrpSpPr>
        <p:grpSpPr>
          <a:xfrm>
            <a:off x="527648" y="1850368"/>
            <a:ext cx="7828828" cy="677143"/>
            <a:chOff x="0" y="-38100"/>
            <a:chExt cx="2061900" cy="178341"/>
          </a:xfrm>
        </p:grpSpPr>
        <p:sp>
          <p:nvSpPr>
            <p:cNvPr id="107" name="Google Shape;107;p14"/>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08" name="Google Shape;108;p14"/>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Presentación</a:t>
              </a:r>
              <a:endParaRPr b="0" i="0" sz="1400" u="none" cap="none" strike="noStrike">
                <a:solidFill>
                  <a:srgbClr val="000000"/>
                </a:solidFill>
                <a:latin typeface="Arial"/>
                <a:ea typeface="Arial"/>
                <a:cs typeface="Arial"/>
                <a:sym typeface="Arial"/>
              </a:endParaRPr>
            </a:p>
          </p:txBody>
        </p:sp>
      </p:grpSp>
      <p:sp>
        <p:nvSpPr>
          <p:cNvPr id="109" name="Google Shape;109;p14"/>
          <p:cNvSpPr txBox="1"/>
          <p:nvPr/>
        </p:nvSpPr>
        <p:spPr>
          <a:xfrm>
            <a:off x="527550" y="2841825"/>
            <a:ext cx="7828800" cy="346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En ISDIN estamos comprometidos con la prevención del daño solar y el cáncer de piel.</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La exposición a los rayos ultravioleta y las quemaduras en edades tempranas constituyen un factor de riesgo importante para el desarrollo de cáncer de piel en el futuro. Por esto, enseñar a los más pequeños a protegerse del sol se ha convertido en una de las estrategias más efectivas.</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La Campaña escolar de fotoprotección busca sensibilizar acerca de la importancia de</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protegernos adecuadamente del sol. De esta forma, nos unimos a los colegios para concienciar a niños y niñas,  madres y padres sobre la eficacia de una correcta protección solar.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Creada en 1995 en España, la Campaña escolar de fotoprotección se ha consolidado como una de las campañas de concienciación más relevantes a nivel mundial.</a:t>
            </a:r>
            <a:endParaRPr b="0" i="0" sz="1500" u="none" cap="none" strike="noStrike">
              <a:solidFill>
                <a:srgbClr val="50535B"/>
              </a:solidFill>
              <a:latin typeface="Open Sans"/>
              <a:ea typeface="Open Sans"/>
              <a:cs typeface="Open Sans"/>
              <a:sym typeface="Open Sans"/>
            </a:endParaRPr>
          </a:p>
        </p:txBody>
      </p:sp>
      <p:sp>
        <p:nvSpPr>
          <p:cNvPr id="110" name="Google Shape;110;p14"/>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4" t="0"/>
            </a:stretch>
          </a:blipFill>
          <a:ln>
            <a:noFill/>
          </a:ln>
        </p:spPr>
      </p:sp>
      <p:sp>
        <p:nvSpPr>
          <p:cNvPr id="111" name="Google Shape;111;p14"/>
          <p:cNvSpPr txBox="1"/>
          <p:nvPr/>
        </p:nvSpPr>
        <p:spPr>
          <a:xfrm>
            <a:off x="9423125" y="2765625"/>
            <a:ext cx="8865000" cy="71367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40000"/>
              </a:lnSpc>
              <a:spcBef>
                <a:spcPts val="0"/>
              </a:spcBef>
              <a:spcAft>
                <a:spcPts val="0"/>
              </a:spcAft>
              <a:buClr>
                <a:srgbClr val="FF9900"/>
              </a:buClr>
              <a:buSzPts val="1800"/>
              <a:buFont typeface="Open Sans"/>
              <a:buAutoNum type="arabicPeriod"/>
            </a:pPr>
            <a:r>
              <a:rPr b="1" i="0" lang="en-US" sz="1800" u="none" cap="none" strike="noStrike">
                <a:solidFill>
                  <a:srgbClr val="FF9900"/>
                </a:solidFill>
                <a:latin typeface="Open Sans"/>
                <a:ea typeface="Open Sans"/>
                <a:cs typeface="Open Sans"/>
                <a:sym typeface="Open Sans"/>
              </a:rPr>
              <a:t>Contenido de interés para el docente o centro educativo</a:t>
            </a:r>
            <a:endParaRPr b="1" sz="1800">
              <a:solidFill>
                <a:srgbClr val="FF9900"/>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Objetivos didácticos</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Tablas de vinculación curricular</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t/>
            </a:r>
            <a:endParaRPr sz="1500">
              <a:solidFill>
                <a:srgbClr val="50535B"/>
              </a:solidFill>
              <a:latin typeface="Open Sans"/>
              <a:ea typeface="Open Sans"/>
              <a:cs typeface="Open Sans"/>
              <a:sym typeface="Open Sans"/>
            </a:endParaRPr>
          </a:p>
          <a:p>
            <a:pPr indent="-342900" lvl="0" marL="457200" rtl="0" algn="l">
              <a:lnSpc>
                <a:spcPct val="140000"/>
              </a:lnSpc>
              <a:spcBef>
                <a:spcPts val="0"/>
              </a:spcBef>
              <a:spcAft>
                <a:spcPts val="0"/>
              </a:spcAft>
              <a:buClr>
                <a:srgbClr val="FF9900"/>
              </a:buClr>
              <a:buSzPts val="1800"/>
              <a:buFont typeface="Open Sans"/>
              <a:buAutoNum type="arabicPeriod"/>
            </a:pPr>
            <a:r>
              <a:rPr b="1" lang="en-US" sz="1800">
                <a:solidFill>
                  <a:srgbClr val="FF9900"/>
                </a:solidFill>
                <a:latin typeface="Open Sans"/>
                <a:ea typeface="Open Sans"/>
                <a:cs typeface="Open Sans"/>
                <a:sym typeface="Open Sans"/>
              </a:rPr>
              <a:t>Contenido para el </a:t>
            </a:r>
            <a:r>
              <a:rPr b="1" lang="en-US" sz="1800">
                <a:solidFill>
                  <a:srgbClr val="FF9900"/>
                </a:solidFill>
                <a:latin typeface="Open Sans"/>
                <a:ea typeface="Open Sans"/>
                <a:cs typeface="Open Sans"/>
                <a:sym typeface="Open Sans"/>
              </a:rPr>
              <a:t>formador</a:t>
            </a:r>
            <a:endParaRPr b="1" sz="1800">
              <a:solidFill>
                <a:srgbClr val="FF9900"/>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Introducción</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Tipos de sesiones</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Esquema de la sesión</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Detalle de la sesión</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t/>
            </a:r>
            <a:endParaRPr sz="1500">
              <a:solidFill>
                <a:srgbClr val="50535B"/>
              </a:solidFill>
              <a:latin typeface="Open Sans"/>
              <a:ea typeface="Open Sans"/>
              <a:cs typeface="Open Sans"/>
              <a:sym typeface="Open Sans"/>
            </a:endParaRPr>
          </a:p>
          <a:p>
            <a:pPr indent="-342900" lvl="0" marL="457200" rtl="0" algn="l">
              <a:lnSpc>
                <a:spcPct val="140000"/>
              </a:lnSpc>
              <a:spcBef>
                <a:spcPts val="0"/>
              </a:spcBef>
              <a:spcAft>
                <a:spcPts val="0"/>
              </a:spcAft>
              <a:buClr>
                <a:srgbClr val="FF9900"/>
              </a:buClr>
              <a:buSzPts val="1800"/>
              <a:buFont typeface="Open Sans"/>
              <a:buAutoNum type="arabicPeriod"/>
            </a:pPr>
            <a:r>
              <a:rPr b="1" lang="en-US" sz="1800">
                <a:solidFill>
                  <a:srgbClr val="FF9900"/>
                </a:solidFill>
                <a:latin typeface="Open Sans"/>
                <a:ea typeface="Open Sans"/>
                <a:cs typeface="Open Sans"/>
                <a:sym typeface="Open Sans"/>
              </a:rPr>
              <a:t>Materiales formativos</a:t>
            </a:r>
            <a:endParaRPr sz="1500">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Video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Actividades</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000000"/>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1800" u="none" cap="none" strike="noStrike">
              <a:solidFill>
                <a:srgbClr val="000000"/>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0000FF"/>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32" title="JUEGO PALABRAS GOOOOD.jpg"/>
          <p:cNvPicPr preferRelativeResize="0"/>
          <p:nvPr/>
        </p:nvPicPr>
        <p:blipFill rotWithShape="1">
          <a:blip r:embed="rId3">
            <a:alphaModFix/>
          </a:blip>
          <a:srcRect b="0" l="0" r="0" t="0"/>
          <a:stretch/>
        </p:blipFill>
        <p:spPr>
          <a:xfrm>
            <a:off x="0" y="0"/>
            <a:ext cx="18288000" cy="10287005"/>
          </a:xfrm>
          <a:prstGeom prst="rect">
            <a:avLst/>
          </a:prstGeom>
          <a:noFill/>
          <a:ln>
            <a:noFill/>
          </a:ln>
        </p:spPr>
      </p:pic>
      <p:sp>
        <p:nvSpPr>
          <p:cNvPr id="436" name="Google Shape;436;p32"/>
          <p:cNvSpPr txBox="1"/>
          <p:nvPr/>
        </p:nvSpPr>
        <p:spPr>
          <a:xfrm>
            <a:off x="2834425" y="442700"/>
            <a:ext cx="97923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3000"/>
              <a:buFont typeface="Arial"/>
              <a:buNone/>
            </a:pPr>
            <a:r>
              <a:rPr b="1" i="0" lang="en-US" sz="3000" u="none" cap="none" strike="noStrike">
                <a:solidFill>
                  <a:srgbClr val="F49E5C"/>
                </a:solidFill>
                <a:latin typeface="Open Sans"/>
                <a:ea typeface="Open Sans"/>
                <a:cs typeface="Open Sans"/>
                <a:sym typeface="Open Sans"/>
              </a:rPr>
              <a:t> RELACIONA LAS PALABRAS</a:t>
            </a:r>
            <a:endParaRPr b="1" i="0" sz="3000" u="none" cap="none" strike="noStrike">
              <a:solidFill>
                <a:srgbClr val="F49E5C"/>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33" title="JUEGO PALABRAS GOOOOD.jpg"/>
          <p:cNvPicPr preferRelativeResize="0"/>
          <p:nvPr/>
        </p:nvPicPr>
        <p:blipFill rotWithShape="1">
          <a:blip r:embed="rId3">
            <a:alphaModFix/>
          </a:blip>
          <a:srcRect b="0" l="0" r="0" t="0"/>
          <a:stretch/>
        </p:blipFill>
        <p:spPr>
          <a:xfrm>
            <a:off x="0" y="0"/>
            <a:ext cx="18288000" cy="10287005"/>
          </a:xfrm>
          <a:prstGeom prst="rect">
            <a:avLst/>
          </a:prstGeom>
          <a:noFill/>
          <a:ln>
            <a:noFill/>
          </a:ln>
        </p:spPr>
      </p:pic>
      <p:cxnSp>
        <p:nvCxnSpPr>
          <p:cNvPr id="442" name="Google Shape;442;p33"/>
          <p:cNvCxnSpPr/>
          <p:nvPr/>
        </p:nvCxnSpPr>
        <p:spPr>
          <a:xfrm>
            <a:off x="4750900" y="2405175"/>
            <a:ext cx="5088900" cy="756900"/>
          </a:xfrm>
          <a:prstGeom prst="straightConnector1">
            <a:avLst/>
          </a:prstGeom>
          <a:noFill/>
          <a:ln cap="flat" cmpd="sng" w="28575">
            <a:solidFill>
              <a:srgbClr val="FFAB40"/>
            </a:solidFill>
            <a:prstDash val="solid"/>
            <a:round/>
            <a:headEnd len="sm" w="sm" type="none"/>
            <a:tailEnd len="med" w="med" type="stealth"/>
          </a:ln>
        </p:spPr>
      </p:cxnSp>
      <p:sp>
        <p:nvSpPr>
          <p:cNvPr id="443" name="Google Shape;443;p33"/>
          <p:cNvSpPr txBox="1"/>
          <p:nvPr/>
        </p:nvSpPr>
        <p:spPr>
          <a:xfrm>
            <a:off x="2834425" y="442700"/>
            <a:ext cx="97923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3000"/>
              <a:buFont typeface="Arial"/>
              <a:buNone/>
            </a:pPr>
            <a:r>
              <a:rPr b="1" i="0" lang="en-US" sz="3000" u="none" cap="none" strike="noStrike">
                <a:solidFill>
                  <a:srgbClr val="F49E5C"/>
                </a:solidFill>
                <a:latin typeface="Open Sans"/>
                <a:ea typeface="Open Sans"/>
                <a:cs typeface="Open Sans"/>
                <a:sym typeface="Open Sans"/>
              </a:rPr>
              <a:t> RELACIONA LAS PALABRAS</a:t>
            </a:r>
            <a:endParaRPr b="1" i="0" sz="3000" u="none" cap="none" strike="noStrike">
              <a:solidFill>
                <a:srgbClr val="F49E5C"/>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34" title="JUEGO PALABRAS GOOOOD.jpg"/>
          <p:cNvPicPr preferRelativeResize="0"/>
          <p:nvPr/>
        </p:nvPicPr>
        <p:blipFill rotWithShape="1">
          <a:blip r:embed="rId3">
            <a:alphaModFix/>
          </a:blip>
          <a:srcRect b="0" l="0" r="0" t="0"/>
          <a:stretch/>
        </p:blipFill>
        <p:spPr>
          <a:xfrm>
            <a:off x="0" y="0"/>
            <a:ext cx="18288000" cy="10287005"/>
          </a:xfrm>
          <a:prstGeom prst="rect">
            <a:avLst/>
          </a:prstGeom>
          <a:noFill/>
          <a:ln>
            <a:noFill/>
          </a:ln>
        </p:spPr>
      </p:pic>
      <p:cxnSp>
        <p:nvCxnSpPr>
          <p:cNvPr id="449" name="Google Shape;449;p34"/>
          <p:cNvCxnSpPr/>
          <p:nvPr/>
        </p:nvCxnSpPr>
        <p:spPr>
          <a:xfrm>
            <a:off x="4750900" y="2405175"/>
            <a:ext cx="5088900" cy="756900"/>
          </a:xfrm>
          <a:prstGeom prst="straightConnector1">
            <a:avLst/>
          </a:prstGeom>
          <a:noFill/>
          <a:ln cap="flat" cmpd="sng" w="28575">
            <a:solidFill>
              <a:srgbClr val="FFAB40"/>
            </a:solidFill>
            <a:prstDash val="solid"/>
            <a:round/>
            <a:headEnd len="sm" w="sm" type="none"/>
            <a:tailEnd len="med" w="med" type="stealth"/>
          </a:ln>
        </p:spPr>
      </p:cxnSp>
      <p:cxnSp>
        <p:nvCxnSpPr>
          <p:cNvPr id="450" name="Google Shape;450;p34"/>
          <p:cNvCxnSpPr/>
          <p:nvPr/>
        </p:nvCxnSpPr>
        <p:spPr>
          <a:xfrm>
            <a:off x="4342250" y="3161925"/>
            <a:ext cx="5510400" cy="783000"/>
          </a:xfrm>
          <a:prstGeom prst="straightConnector1">
            <a:avLst/>
          </a:prstGeom>
          <a:noFill/>
          <a:ln cap="flat" cmpd="sng" w="28575">
            <a:solidFill>
              <a:srgbClr val="FFAB40"/>
            </a:solidFill>
            <a:prstDash val="solid"/>
            <a:round/>
            <a:headEnd len="sm" w="sm" type="none"/>
            <a:tailEnd len="med" w="med" type="stealth"/>
          </a:ln>
        </p:spPr>
      </p:cxnSp>
      <p:sp>
        <p:nvSpPr>
          <p:cNvPr id="451" name="Google Shape;451;p34"/>
          <p:cNvSpPr txBox="1"/>
          <p:nvPr/>
        </p:nvSpPr>
        <p:spPr>
          <a:xfrm>
            <a:off x="2834425" y="442700"/>
            <a:ext cx="97923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3000"/>
              <a:buFont typeface="Arial"/>
              <a:buNone/>
            </a:pPr>
            <a:r>
              <a:rPr b="1" i="0" lang="en-US" sz="3000" u="none" cap="none" strike="noStrike">
                <a:solidFill>
                  <a:srgbClr val="F49E5C"/>
                </a:solidFill>
                <a:latin typeface="Open Sans"/>
                <a:ea typeface="Open Sans"/>
                <a:cs typeface="Open Sans"/>
                <a:sym typeface="Open Sans"/>
              </a:rPr>
              <a:t> RELACIONA LAS PALABRAS</a:t>
            </a:r>
            <a:endParaRPr b="1" i="0" sz="3000" u="none" cap="none" strike="noStrike">
              <a:solidFill>
                <a:srgbClr val="F49E5C"/>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35" title="JUEGO PALABRAS GOOOOD.jpg"/>
          <p:cNvPicPr preferRelativeResize="0"/>
          <p:nvPr/>
        </p:nvPicPr>
        <p:blipFill rotWithShape="1">
          <a:blip r:embed="rId3">
            <a:alphaModFix/>
          </a:blip>
          <a:srcRect b="0" l="0" r="0" t="0"/>
          <a:stretch/>
        </p:blipFill>
        <p:spPr>
          <a:xfrm>
            <a:off x="0" y="0"/>
            <a:ext cx="18288000" cy="10287005"/>
          </a:xfrm>
          <a:prstGeom prst="rect">
            <a:avLst/>
          </a:prstGeom>
          <a:noFill/>
          <a:ln>
            <a:noFill/>
          </a:ln>
        </p:spPr>
      </p:pic>
      <p:cxnSp>
        <p:nvCxnSpPr>
          <p:cNvPr id="457" name="Google Shape;457;p35"/>
          <p:cNvCxnSpPr/>
          <p:nvPr/>
        </p:nvCxnSpPr>
        <p:spPr>
          <a:xfrm>
            <a:off x="4750900" y="2405175"/>
            <a:ext cx="5088900" cy="756900"/>
          </a:xfrm>
          <a:prstGeom prst="straightConnector1">
            <a:avLst/>
          </a:prstGeom>
          <a:noFill/>
          <a:ln cap="flat" cmpd="sng" w="28575">
            <a:solidFill>
              <a:srgbClr val="FFAB40"/>
            </a:solidFill>
            <a:prstDash val="solid"/>
            <a:round/>
            <a:headEnd len="sm" w="sm" type="none"/>
            <a:tailEnd len="med" w="med" type="stealth"/>
          </a:ln>
        </p:spPr>
      </p:cxnSp>
      <p:cxnSp>
        <p:nvCxnSpPr>
          <p:cNvPr id="458" name="Google Shape;458;p35"/>
          <p:cNvCxnSpPr/>
          <p:nvPr/>
        </p:nvCxnSpPr>
        <p:spPr>
          <a:xfrm>
            <a:off x="4342250" y="3161925"/>
            <a:ext cx="5510400" cy="783000"/>
          </a:xfrm>
          <a:prstGeom prst="straightConnector1">
            <a:avLst/>
          </a:prstGeom>
          <a:noFill/>
          <a:ln cap="flat" cmpd="sng" w="28575">
            <a:solidFill>
              <a:srgbClr val="FFAB40"/>
            </a:solidFill>
            <a:prstDash val="solid"/>
            <a:round/>
            <a:headEnd len="sm" w="sm" type="none"/>
            <a:tailEnd len="med" w="med" type="stealth"/>
          </a:ln>
        </p:spPr>
      </p:cxnSp>
      <p:cxnSp>
        <p:nvCxnSpPr>
          <p:cNvPr id="459" name="Google Shape;459;p35"/>
          <p:cNvCxnSpPr/>
          <p:nvPr/>
        </p:nvCxnSpPr>
        <p:spPr>
          <a:xfrm>
            <a:off x="4572000" y="3944925"/>
            <a:ext cx="5277900" cy="2357400"/>
          </a:xfrm>
          <a:prstGeom prst="straightConnector1">
            <a:avLst/>
          </a:prstGeom>
          <a:noFill/>
          <a:ln cap="flat" cmpd="sng" w="28575">
            <a:solidFill>
              <a:srgbClr val="FFAB40"/>
            </a:solidFill>
            <a:prstDash val="solid"/>
            <a:round/>
            <a:headEnd len="sm" w="sm" type="none"/>
            <a:tailEnd len="med" w="med" type="stealth"/>
          </a:ln>
        </p:spPr>
      </p:cxnSp>
      <p:sp>
        <p:nvSpPr>
          <p:cNvPr id="460" name="Google Shape;460;p35"/>
          <p:cNvSpPr txBox="1"/>
          <p:nvPr/>
        </p:nvSpPr>
        <p:spPr>
          <a:xfrm>
            <a:off x="2834425" y="442700"/>
            <a:ext cx="97923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3000"/>
              <a:buFont typeface="Arial"/>
              <a:buNone/>
            </a:pPr>
            <a:r>
              <a:rPr b="1" i="0" lang="en-US" sz="3000" u="none" cap="none" strike="noStrike">
                <a:solidFill>
                  <a:srgbClr val="F49E5C"/>
                </a:solidFill>
                <a:latin typeface="Open Sans"/>
                <a:ea typeface="Open Sans"/>
                <a:cs typeface="Open Sans"/>
                <a:sym typeface="Open Sans"/>
              </a:rPr>
              <a:t> RELACIONA LAS PALABRAS</a:t>
            </a:r>
            <a:endParaRPr b="1" i="0" sz="3000" u="none" cap="none" strike="noStrike">
              <a:solidFill>
                <a:srgbClr val="F49E5C"/>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36" title="JUEGO PALABRAS GOOOOD.jpg"/>
          <p:cNvPicPr preferRelativeResize="0"/>
          <p:nvPr/>
        </p:nvPicPr>
        <p:blipFill rotWithShape="1">
          <a:blip r:embed="rId3">
            <a:alphaModFix/>
          </a:blip>
          <a:srcRect b="0" l="0" r="0" t="0"/>
          <a:stretch/>
        </p:blipFill>
        <p:spPr>
          <a:xfrm>
            <a:off x="0" y="0"/>
            <a:ext cx="18288000" cy="10287005"/>
          </a:xfrm>
          <a:prstGeom prst="rect">
            <a:avLst/>
          </a:prstGeom>
          <a:noFill/>
          <a:ln>
            <a:noFill/>
          </a:ln>
        </p:spPr>
      </p:pic>
      <p:cxnSp>
        <p:nvCxnSpPr>
          <p:cNvPr id="466" name="Google Shape;466;p36"/>
          <p:cNvCxnSpPr/>
          <p:nvPr/>
        </p:nvCxnSpPr>
        <p:spPr>
          <a:xfrm>
            <a:off x="4750900" y="2405175"/>
            <a:ext cx="5088900" cy="756900"/>
          </a:xfrm>
          <a:prstGeom prst="straightConnector1">
            <a:avLst/>
          </a:prstGeom>
          <a:noFill/>
          <a:ln cap="flat" cmpd="sng" w="28575">
            <a:solidFill>
              <a:srgbClr val="FFAB40"/>
            </a:solidFill>
            <a:prstDash val="solid"/>
            <a:round/>
            <a:headEnd len="sm" w="sm" type="none"/>
            <a:tailEnd len="med" w="med" type="stealth"/>
          </a:ln>
        </p:spPr>
      </p:cxnSp>
      <p:cxnSp>
        <p:nvCxnSpPr>
          <p:cNvPr id="467" name="Google Shape;467;p36"/>
          <p:cNvCxnSpPr/>
          <p:nvPr/>
        </p:nvCxnSpPr>
        <p:spPr>
          <a:xfrm>
            <a:off x="4342250" y="3161925"/>
            <a:ext cx="5510400" cy="783000"/>
          </a:xfrm>
          <a:prstGeom prst="straightConnector1">
            <a:avLst/>
          </a:prstGeom>
          <a:noFill/>
          <a:ln cap="flat" cmpd="sng" w="28575">
            <a:solidFill>
              <a:srgbClr val="FFAB40"/>
            </a:solidFill>
            <a:prstDash val="solid"/>
            <a:round/>
            <a:headEnd len="sm" w="sm" type="none"/>
            <a:tailEnd len="med" w="med" type="stealth"/>
          </a:ln>
        </p:spPr>
      </p:cxnSp>
      <p:cxnSp>
        <p:nvCxnSpPr>
          <p:cNvPr id="468" name="Google Shape;468;p36"/>
          <p:cNvCxnSpPr/>
          <p:nvPr/>
        </p:nvCxnSpPr>
        <p:spPr>
          <a:xfrm>
            <a:off x="4572000" y="3944925"/>
            <a:ext cx="5277900" cy="2357400"/>
          </a:xfrm>
          <a:prstGeom prst="straightConnector1">
            <a:avLst/>
          </a:prstGeom>
          <a:noFill/>
          <a:ln cap="flat" cmpd="sng" w="28575">
            <a:solidFill>
              <a:srgbClr val="FFAB40"/>
            </a:solidFill>
            <a:prstDash val="solid"/>
            <a:round/>
            <a:headEnd len="sm" w="sm" type="none"/>
            <a:tailEnd len="med" w="med" type="stealth"/>
          </a:ln>
        </p:spPr>
      </p:cxnSp>
      <p:cxnSp>
        <p:nvCxnSpPr>
          <p:cNvPr id="469" name="Google Shape;469;p36"/>
          <p:cNvCxnSpPr/>
          <p:nvPr/>
        </p:nvCxnSpPr>
        <p:spPr>
          <a:xfrm>
            <a:off x="4410075" y="4725975"/>
            <a:ext cx="5439900" cy="4800"/>
          </a:xfrm>
          <a:prstGeom prst="straightConnector1">
            <a:avLst/>
          </a:prstGeom>
          <a:noFill/>
          <a:ln cap="flat" cmpd="sng" w="28575">
            <a:solidFill>
              <a:srgbClr val="FFAB40"/>
            </a:solidFill>
            <a:prstDash val="solid"/>
            <a:round/>
            <a:headEnd len="sm" w="sm" type="none"/>
            <a:tailEnd len="med" w="med" type="stealth"/>
          </a:ln>
        </p:spPr>
      </p:cxnSp>
      <p:sp>
        <p:nvSpPr>
          <p:cNvPr id="470" name="Google Shape;470;p36"/>
          <p:cNvSpPr txBox="1"/>
          <p:nvPr/>
        </p:nvSpPr>
        <p:spPr>
          <a:xfrm>
            <a:off x="2834425" y="442700"/>
            <a:ext cx="97923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3000"/>
              <a:buFont typeface="Arial"/>
              <a:buNone/>
            </a:pPr>
            <a:r>
              <a:rPr b="1" i="0" lang="en-US" sz="3000" u="none" cap="none" strike="noStrike">
                <a:solidFill>
                  <a:srgbClr val="F49E5C"/>
                </a:solidFill>
                <a:latin typeface="Open Sans"/>
                <a:ea typeface="Open Sans"/>
                <a:cs typeface="Open Sans"/>
                <a:sym typeface="Open Sans"/>
              </a:rPr>
              <a:t> RELACIONA LAS PALABRAS</a:t>
            </a:r>
            <a:endParaRPr b="1" i="0" sz="3000" u="none" cap="none" strike="noStrike">
              <a:solidFill>
                <a:srgbClr val="F49E5C"/>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37" title="JUEGO PALABRAS GOOOOD.jpg"/>
          <p:cNvPicPr preferRelativeResize="0"/>
          <p:nvPr/>
        </p:nvPicPr>
        <p:blipFill rotWithShape="1">
          <a:blip r:embed="rId3">
            <a:alphaModFix/>
          </a:blip>
          <a:srcRect b="0" l="0" r="0" t="0"/>
          <a:stretch/>
        </p:blipFill>
        <p:spPr>
          <a:xfrm>
            <a:off x="0" y="0"/>
            <a:ext cx="18288000" cy="10287005"/>
          </a:xfrm>
          <a:prstGeom prst="rect">
            <a:avLst/>
          </a:prstGeom>
          <a:noFill/>
          <a:ln>
            <a:noFill/>
          </a:ln>
        </p:spPr>
      </p:pic>
      <p:cxnSp>
        <p:nvCxnSpPr>
          <p:cNvPr id="476" name="Google Shape;476;p37"/>
          <p:cNvCxnSpPr/>
          <p:nvPr/>
        </p:nvCxnSpPr>
        <p:spPr>
          <a:xfrm>
            <a:off x="4750900" y="2405175"/>
            <a:ext cx="5088900" cy="756900"/>
          </a:xfrm>
          <a:prstGeom prst="straightConnector1">
            <a:avLst/>
          </a:prstGeom>
          <a:noFill/>
          <a:ln cap="flat" cmpd="sng" w="28575">
            <a:solidFill>
              <a:srgbClr val="FFAB40"/>
            </a:solidFill>
            <a:prstDash val="solid"/>
            <a:round/>
            <a:headEnd len="sm" w="sm" type="none"/>
            <a:tailEnd len="med" w="med" type="stealth"/>
          </a:ln>
        </p:spPr>
      </p:cxnSp>
      <p:cxnSp>
        <p:nvCxnSpPr>
          <p:cNvPr id="477" name="Google Shape;477;p37"/>
          <p:cNvCxnSpPr/>
          <p:nvPr/>
        </p:nvCxnSpPr>
        <p:spPr>
          <a:xfrm>
            <a:off x="4342250" y="3161925"/>
            <a:ext cx="5510400" cy="783000"/>
          </a:xfrm>
          <a:prstGeom prst="straightConnector1">
            <a:avLst/>
          </a:prstGeom>
          <a:noFill/>
          <a:ln cap="flat" cmpd="sng" w="28575">
            <a:solidFill>
              <a:srgbClr val="FFAB40"/>
            </a:solidFill>
            <a:prstDash val="solid"/>
            <a:round/>
            <a:headEnd len="sm" w="sm" type="none"/>
            <a:tailEnd len="med" w="med" type="stealth"/>
          </a:ln>
        </p:spPr>
      </p:cxnSp>
      <p:cxnSp>
        <p:nvCxnSpPr>
          <p:cNvPr id="478" name="Google Shape;478;p37"/>
          <p:cNvCxnSpPr/>
          <p:nvPr/>
        </p:nvCxnSpPr>
        <p:spPr>
          <a:xfrm>
            <a:off x="4572000" y="3944925"/>
            <a:ext cx="5277900" cy="2357400"/>
          </a:xfrm>
          <a:prstGeom prst="straightConnector1">
            <a:avLst/>
          </a:prstGeom>
          <a:noFill/>
          <a:ln cap="flat" cmpd="sng" w="28575">
            <a:solidFill>
              <a:srgbClr val="FFAB40"/>
            </a:solidFill>
            <a:prstDash val="solid"/>
            <a:round/>
            <a:headEnd len="sm" w="sm" type="none"/>
            <a:tailEnd len="med" w="med" type="stealth"/>
          </a:ln>
        </p:spPr>
      </p:cxnSp>
      <p:cxnSp>
        <p:nvCxnSpPr>
          <p:cNvPr id="479" name="Google Shape;479;p37"/>
          <p:cNvCxnSpPr/>
          <p:nvPr/>
        </p:nvCxnSpPr>
        <p:spPr>
          <a:xfrm>
            <a:off x="4410075" y="4725975"/>
            <a:ext cx="5439900" cy="4800"/>
          </a:xfrm>
          <a:prstGeom prst="straightConnector1">
            <a:avLst/>
          </a:prstGeom>
          <a:noFill/>
          <a:ln cap="flat" cmpd="sng" w="28575">
            <a:solidFill>
              <a:srgbClr val="FFAB40"/>
            </a:solidFill>
            <a:prstDash val="solid"/>
            <a:round/>
            <a:headEnd len="sm" w="sm" type="none"/>
            <a:tailEnd len="med" w="med" type="stealth"/>
          </a:ln>
        </p:spPr>
      </p:cxnSp>
      <p:cxnSp>
        <p:nvCxnSpPr>
          <p:cNvPr id="480" name="Google Shape;480;p37"/>
          <p:cNvCxnSpPr/>
          <p:nvPr/>
        </p:nvCxnSpPr>
        <p:spPr>
          <a:xfrm flipH="1" rot="10800000">
            <a:off x="4219575" y="5455725"/>
            <a:ext cx="5620800" cy="56100"/>
          </a:xfrm>
          <a:prstGeom prst="straightConnector1">
            <a:avLst/>
          </a:prstGeom>
          <a:noFill/>
          <a:ln cap="flat" cmpd="sng" w="28575">
            <a:solidFill>
              <a:srgbClr val="FFAB40"/>
            </a:solidFill>
            <a:prstDash val="solid"/>
            <a:round/>
            <a:headEnd len="sm" w="sm" type="none"/>
            <a:tailEnd len="med" w="med" type="stealth"/>
          </a:ln>
        </p:spPr>
      </p:cxnSp>
      <p:sp>
        <p:nvSpPr>
          <p:cNvPr id="481" name="Google Shape;481;p37"/>
          <p:cNvSpPr txBox="1"/>
          <p:nvPr/>
        </p:nvSpPr>
        <p:spPr>
          <a:xfrm>
            <a:off x="2834425" y="442700"/>
            <a:ext cx="97923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3000"/>
              <a:buFont typeface="Arial"/>
              <a:buNone/>
            </a:pPr>
            <a:r>
              <a:rPr b="1" i="0" lang="en-US" sz="3000" u="none" cap="none" strike="noStrike">
                <a:solidFill>
                  <a:srgbClr val="F49E5C"/>
                </a:solidFill>
                <a:latin typeface="Open Sans"/>
                <a:ea typeface="Open Sans"/>
                <a:cs typeface="Open Sans"/>
                <a:sym typeface="Open Sans"/>
              </a:rPr>
              <a:t> RELACIONA LAS PALABRAS</a:t>
            </a:r>
            <a:endParaRPr b="1" i="0" sz="3000" u="none" cap="none" strike="noStrike">
              <a:solidFill>
                <a:srgbClr val="F49E5C"/>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38" title="JUEGO PALABRAS GOOOOD.jpg"/>
          <p:cNvPicPr preferRelativeResize="0"/>
          <p:nvPr/>
        </p:nvPicPr>
        <p:blipFill rotWithShape="1">
          <a:blip r:embed="rId3">
            <a:alphaModFix/>
          </a:blip>
          <a:srcRect b="0" l="0" r="0" t="0"/>
          <a:stretch/>
        </p:blipFill>
        <p:spPr>
          <a:xfrm>
            <a:off x="0" y="0"/>
            <a:ext cx="18288000" cy="10287005"/>
          </a:xfrm>
          <a:prstGeom prst="rect">
            <a:avLst/>
          </a:prstGeom>
          <a:noFill/>
          <a:ln>
            <a:noFill/>
          </a:ln>
        </p:spPr>
      </p:pic>
      <p:cxnSp>
        <p:nvCxnSpPr>
          <p:cNvPr id="487" name="Google Shape;487;p38"/>
          <p:cNvCxnSpPr/>
          <p:nvPr/>
        </p:nvCxnSpPr>
        <p:spPr>
          <a:xfrm>
            <a:off x="4750900" y="2405175"/>
            <a:ext cx="5088900" cy="756900"/>
          </a:xfrm>
          <a:prstGeom prst="straightConnector1">
            <a:avLst/>
          </a:prstGeom>
          <a:noFill/>
          <a:ln cap="flat" cmpd="sng" w="28575">
            <a:solidFill>
              <a:srgbClr val="FFAB40"/>
            </a:solidFill>
            <a:prstDash val="solid"/>
            <a:round/>
            <a:headEnd len="sm" w="sm" type="none"/>
            <a:tailEnd len="med" w="med" type="stealth"/>
          </a:ln>
        </p:spPr>
      </p:cxnSp>
      <p:cxnSp>
        <p:nvCxnSpPr>
          <p:cNvPr id="488" name="Google Shape;488;p38"/>
          <p:cNvCxnSpPr/>
          <p:nvPr/>
        </p:nvCxnSpPr>
        <p:spPr>
          <a:xfrm>
            <a:off x="4342250" y="3161925"/>
            <a:ext cx="5510400" cy="783000"/>
          </a:xfrm>
          <a:prstGeom prst="straightConnector1">
            <a:avLst/>
          </a:prstGeom>
          <a:noFill/>
          <a:ln cap="flat" cmpd="sng" w="28575">
            <a:solidFill>
              <a:srgbClr val="FFAB40"/>
            </a:solidFill>
            <a:prstDash val="solid"/>
            <a:round/>
            <a:headEnd len="sm" w="sm" type="none"/>
            <a:tailEnd len="med" w="med" type="stealth"/>
          </a:ln>
        </p:spPr>
      </p:cxnSp>
      <p:cxnSp>
        <p:nvCxnSpPr>
          <p:cNvPr id="489" name="Google Shape;489;p38"/>
          <p:cNvCxnSpPr/>
          <p:nvPr/>
        </p:nvCxnSpPr>
        <p:spPr>
          <a:xfrm>
            <a:off x="4572000" y="3944925"/>
            <a:ext cx="5277900" cy="2357400"/>
          </a:xfrm>
          <a:prstGeom prst="straightConnector1">
            <a:avLst/>
          </a:prstGeom>
          <a:noFill/>
          <a:ln cap="flat" cmpd="sng" w="28575">
            <a:solidFill>
              <a:srgbClr val="FFAB40"/>
            </a:solidFill>
            <a:prstDash val="solid"/>
            <a:round/>
            <a:headEnd len="sm" w="sm" type="none"/>
            <a:tailEnd len="med" w="med" type="stealth"/>
          </a:ln>
        </p:spPr>
      </p:cxnSp>
      <p:cxnSp>
        <p:nvCxnSpPr>
          <p:cNvPr id="490" name="Google Shape;490;p38"/>
          <p:cNvCxnSpPr/>
          <p:nvPr/>
        </p:nvCxnSpPr>
        <p:spPr>
          <a:xfrm>
            <a:off x="4410075" y="4725975"/>
            <a:ext cx="5439900" cy="4800"/>
          </a:xfrm>
          <a:prstGeom prst="straightConnector1">
            <a:avLst/>
          </a:prstGeom>
          <a:noFill/>
          <a:ln cap="flat" cmpd="sng" w="28575">
            <a:solidFill>
              <a:srgbClr val="FFAB40"/>
            </a:solidFill>
            <a:prstDash val="solid"/>
            <a:round/>
            <a:headEnd len="sm" w="sm" type="none"/>
            <a:tailEnd len="med" w="med" type="stealth"/>
          </a:ln>
        </p:spPr>
      </p:cxnSp>
      <p:cxnSp>
        <p:nvCxnSpPr>
          <p:cNvPr id="491" name="Google Shape;491;p38"/>
          <p:cNvCxnSpPr/>
          <p:nvPr/>
        </p:nvCxnSpPr>
        <p:spPr>
          <a:xfrm flipH="1" rot="10800000">
            <a:off x="4219575" y="5455725"/>
            <a:ext cx="5620800" cy="56100"/>
          </a:xfrm>
          <a:prstGeom prst="straightConnector1">
            <a:avLst/>
          </a:prstGeom>
          <a:noFill/>
          <a:ln cap="flat" cmpd="sng" w="28575">
            <a:solidFill>
              <a:srgbClr val="FFAB40"/>
            </a:solidFill>
            <a:prstDash val="solid"/>
            <a:round/>
            <a:headEnd len="sm" w="sm" type="none"/>
            <a:tailEnd len="med" w="med" type="stealth"/>
          </a:ln>
        </p:spPr>
      </p:cxnSp>
      <p:cxnSp>
        <p:nvCxnSpPr>
          <p:cNvPr id="492" name="Google Shape;492;p38"/>
          <p:cNvCxnSpPr/>
          <p:nvPr/>
        </p:nvCxnSpPr>
        <p:spPr>
          <a:xfrm flipH="1" rot="10800000">
            <a:off x="3905250" y="2350575"/>
            <a:ext cx="5954100" cy="3942300"/>
          </a:xfrm>
          <a:prstGeom prst="straightConnector1">
            <a:avLst/>
          </a:prstGeom>
          <a:noFill/>
          <a:ln cap="flat" cmpd="sng" w="28575">
            <a:solidFill>
              <a:srgbClr val="FFAB40"/>
            </a:solidFill>
            <a:prstDash val="solid"/>
            <a:round/>
            <a:headEnd len="sm" w="sm" type="none"/>
            <a:tailEnd len="med" w="med" type="stealth"/>
          </a:ln>
        </p:spPr>
      </p:cxnSp>
      <p:sp>
        <p:nvSpPr>
          <p:cNvPr id="493" name="Google Shape;493;p38"/>
          <p:cNvSpPr txBox="1"/>
          <p:nvPr/>
        </p:nvSpPr>
        <p:spPr>
          <a:xfrm>
            <a:off x="2834425" y="442700"/>
            <a:ext cx="97923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3000"/>
              <a:buFont typeface="Arial"/>
              <a:buNone/>
            </a:pPr>
            <a:r>
              <a:rPr b="1" i="0" lang="en-US" sz="3000" u="none" cap="none" strike="noStrike">
                <a:solidFill>
                  <a:srgbClr val="F49E5C"/>
                </a:solidFill>
                <a:latin typeface="Open Sans"/>
                <a:ea typeface="Open Sans"/>
                <a:cs typeface="Open Sans"/>
                <a:sym typeface="Open Sans"/>
              </a:rPr>
              <a:t> RELACIONA LAS PALABRAS</a:t>
            </a:r>
            <a:endParaRPr b="1" i="0" sz="3000" u="none" cap="none" strike="noStrike">
              <a:solidFill>
                <a:srgbClr val="F49E5C"/>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39" title="JUEGO PALABRAS GOOOOD.jpg"/>
          <p:cNvPicPr preferRelativeResize="0"/>
          <p:nvPr/>
        </p:nvPicPr>
        <p:blipFill rotWithShape="1">
          <a:blip r:embed="rId3">
            <a:alphaModFix/>
          </a:blip>
          <a:srcRect b="0" l="0" r="0" t="0"/>
          <a:stretch/>
        </p:blipFill>
        <p:spPr>
          <a:xfrm>
            <a:off x="0" y="0"/>
            <a:ext cx="18288000" cy="10287005"/>
          </a:xfrm>
          <a:prstGeom prst="rect">
            <a:avLst/>
          </a:prstGeom>
          <a:noFill/>
          <a:ln>
            <a:noFill/>
          </a:ln>
        </p:spPr>
      </p:pic>
      <p:cxnSp>
        <p:nvCxnSpPr>
          <p:cNvPr id="499" name="Google Shape;499;p39"/>
          <p:cNvCxnSpPr/>
          <p:nvPr/>
        </p:nvCxnSpPr>
        <p:spPr>
          <a:xfrm>
            <a:off x="4750900" y="2405175"/>
            <a:ext cx="5088900" cy="756900"/>
          </a:xfrm>
          <a:prstGeom prst="straightConnector1">
            <a:avLst/>
          </a:prstGeom>
          <a:noFill/>
          <a:ln cap="flat" cmpd="sng" w="28575">
            <a:solidFill>
              <a:srgbClr val="FFAB40"/>
            </a:solidFill>
            <a:prstDash val="solid"/>
            <a:round/>
            <a:headEnd len="sm" w="sm" type="none"/>
            <a:tailEnd len="med" w="med" type="stealth"/>
          </a:ln>
        </p:spPr>
      </p:cxnSp>
      <p:cxnSp>
        <p:nvCxnSpPr>
          <p:cNvPr id="500" name="Google Shape;500;p39"/>
          <p:cNvCxnSpPr/>
          <p:nvPr/>
        </p:nvCxnSpPr>
        <p:spPr>
          <a:xfrm>
            <a:off x="4342250" y="3161925"/>
            <a:ext cx="5510400" cy="783000"/>
          </a:xfrm>
          <a:prstGeom prst="straightConnector1">
            <a:avLst/>
          </a:prstGeom>
          <a:noFill/>
          <a:ln cap="flat" cmpd="sng" w="28575">
            <a:solidFill>
              <a:srgbClr val="FFAB40"/>
            </a:solidFill>
            <a:prstDash val="solid"/>
            <a:round/>
            <a:headEnd len="sm" w="sm" type="none"/>
            <a:tailEnd len="med" w="med" type="stealth"/>
          </a:ln>
        </p:spPr>
      </p:cxnSp>
      <p:cxnSp>
        <p:nvCxnSpPr>
          <p:cNvPr id="501" name="Google Shape;501;p39"/>
          <p:cNvCxnSpPr/>
          <p:nvPr/>
        </p:nvCxnSpPr>
        <p:spPr>
          <a:xfrm>
            <a:off x="4572000" y="3944925"/>
            <a:ext cx="5277900" cy="2357400"/>
          </a:xfrm>
          <a:prstGeom prst="straightConnector1">
            <a:avLst/>
          </a:prstGeom>
          <a:noFill/>
          <a:ln cap="flat" cmpd="sng" w="28575">
            <a:solidFill>
              <a:srgbClr val="FFAB40"/>
            </a:solidFill>
            <a:prstDash val="solid"/>
            <a:round/>
            <a:headEnd len="sm" w="sm" type="none"/>
            <a:tailEnd len="med" w="med" type="stealth"/>
          </a:ln>
        </p:spPr>
      </p:cxnSp>
      <p:cxnSp>
        <p:nvCxnSpPr>
          <p:cNvPr id="502" name="Google Shape;502;p39"/>
          <p:cNvCxnSpPr/>
          <p:nvPr/>
        </p:nvCxnSpPr>
        <p:spPr>
          <a:xfrm>
            <a:off x="4410075" y="4725975"/>
            <a:ext cx="5439900" cy="4800"/>
          </a:xfrm>
          <a:prstGeom prst="straightConnector1">
            <a:avLst/>
          </a:prstGeom>
          <a:noFill/>
          <a:ln cap="flat" cmpd="sng" w="28575">
            <a:solidFill>
              <a:srgbClr val="FFAB40"/>
            </a:solidFill>
            <a:prstDash val="solid"/>
            <a:round/>
            <a:headEnd len="sm" w="sm" type="none"/>
            <a:tailEnd len="med" w="med" type="stealth"/>
          </a:ln>
        </p:spPr>
      </p:cxnSp>
      <p:cxnSp>
        <p:nvCxnSpPr>
          <p:cNvPr id="503" name="Google Shape;503;p39"/>
          <p:cNvCxnSpPr/>
          <p:nvPr/>
        </p:nvCxnSpPr>
        <p:spPr>
          <a:xfrm flipH="1" rot="10800000">
            <a:off x="4219575" y="5455725"/>
            <a:ext cx="5620800" cy="56100"/>
          </a:xfrm>
          <a:prstGeom prst="straightConnector1">
            <a:avLst/>
          </a:prstGeom>
          <a:noFill/>
          <a:ln cap="flat" cmpd="sng" w="28575">
            <a:solidFill>
              <a:srgbClr val="FFAB40"/>
            </a:solidFill>
            <a:prstDash val="solid"/>
            <a:round/>
            <a:headEnd len="sm" w="sm" type="none"/>
            <a:tailEnd len="med" w="med" type="stealth"/>
          </a:ln>
        </p:spPr>
      </p:cxnSp>
      <p:cxnSp>
        <p:nvCxnSpPr>
          <p:cNvPr id="504" name="Google Shape;504;p39"/>
          <p:cNvCxnSpPr/>
          <p:nvPr/>
        </p:nvCxnSpPr>
        <p:spPr>
          <a:xfrm flipH="1" rot="10800000">
            <a:off x="3905250" y="2350575"/>
            <a:ext cx="5954100" cy="3942300"/>
          </a:xfrm>
          <a:prstGeom prst="straightConnector1">
            <a:avLst/>
          </a:prstGeom>
          <a:noFill/>
          <a:ln cap="flat" cmpd="sng" w="28575">
            <a:solidFill>
              <a:srgbClr val="FFAB40"/>
            </a:solidFill>
            <a:prstDash val="solid"/>
            <a:round/>
            <a:headEnd len="sm" w="sm" type="none"/>
            <a:tailEnd len="med" w="med" type="stealth"/>
          </a:ln>
        </p:spPr>
      </p:cxnSp>
      <p:cxnSp>
        <p:nvCxnSpPr>
          <p:cNvPr id="505" name="Google Shape;505;p39"/>
          <p:cNvCxnSpPr/>
          <p:nvPr/>
        </p:nvCxnSpPr>
        <p:spPr>
          <a:xfrm>
            <a:off x="4410075" y="7026300"/>
            <a:ext cx="5449500" cy="11700"/>
          </a:xfrm>
          <a:prstGeom prst="straightConnector1">
            <a:avLst/>
          </a:prstGeom>
          <a:noFill/>
          <a:ln cap="flat" cmpd="sng" w="28575">
            <a:solidFill>
              <a:srgbClr val="FFAB40"/>
            </a:solidFill>
            <a:prstDash val="solid"/>
            <a:round/>
            <a:headEnd len="sm" w="sm" type="none"/>
            <a:tailEnd len="med" w="med" type="stealth"/>
          </a:ln>
        </p:spPr>
      </p:cxnSp>
      <p:sp>
        <p:nvSpPr>
          <p:cNvPr id="506" name="Google Shape;506;p39"/>
          <p:cNvSpPr txBox="1"/>
          <p:nvPr/>
        </p:nvSpPr>
        <p:spPr>
          <a:xfrm>
            <a:off x="2834425" y="442700"/>
            <a:ext cx="97923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3000"/>
              <a:buFont typeface="Arial"/>
              <a:buNone/>
            </a:pPr>
            <a:r>
              <a:rPr b="1" i="0" lang="en-US" sz="3000" u="none" cap="none" strike="noStrike">
                <a:solidFill>
                  <a:srgbClr val="F49E5C"/>
                </a:solidFill>
                <a:latin typeface="Open Sans"/>
                <a:ea typeface="Open Sans"/>
                <a:cs typeface="Open Sans"/>
                <a:sym typeface="Open Sans"/>
              </a:rPr>
              <a:t> RELACIONA LAS PALABRAS</a:t>
            </a:r>
            <a:endParaRPr b="1" i="0" sz="3000" u="none" cap="none" strike="noStrike">
              <a:solidFill>
                <a:srgbClr val="F49E5C"/>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40" title="JUEGO PALABRAS GOOOOD.jpg"/>
          <p:cNvPicPr preferRelativeResize="0"/>
          <p:nvPr/>
        </p:nvPicPr>
        <p:blipFill rotWithShape="1">
          <a:blip r:embed="rId3">
            <a:alphaModFix/>
          </a:blip>
          <a:srcRect b="0" l="0" r="0" t="0"/>
          <a:stretch/>
        </p:blipFill>
        <p:spPr>
          <a:xfrm>
            <a:off x="0" y="0"/>
            <a:ext cx="18288000" cy="10287005"/>
          </a:xfrm>
          <a:prstGeom prst="rect">
            <a:avLst/>
          </a:prstGeom>
          <a:noFill/>
          <a:ln>
            <a:noFill/>
          </a:ln>
        </p:spPr>
      </p:pic>
      <p:cxnSp>
        <p:nvCxnSpPr>
          <p:cNvPr id="512" name="Google Shape;512;p40"/>
          <p:cNvCxnSpPr/>
          <p:nvPr/>
        </p:nvCxnSpPr>
        <p:spPr>
          <a:xfrm>
            <a:off x="4750900" y="2405175"/>
            <a:ext cx="5088900" cy="756900"/>
          </a:xfrm>
          <a:prstGeom prst="straightConnector1">
            <a:avLst/>
          </a:prstGeom>
          <a:noFill/>
          <a:ln cap="flat" cmpd="sng" w="28575">
            <a:solidFill>
              <a:srgbClr val="FFAB40"/>
            </a:solidFill>
            <a:prstDash val="solid"/>
            <a:round/>
            <a:headEnd len="sm" w="sm" type="none"/>
            <a:tailEnd len="med" w="med" type="stealth"/>
          </a:ln>
        </p:spPr>
      </p:cxnSp>
      <p:cxnSp>
        <p:nvCxnSpPr>
          <p:cNvPr id="513" name="Google Shape;513;p40"/>
          <p:cNvCxnSpPr/>
          <p:nvPr/>
        </p:nvCxnSpPr>
        <p:spPr>
          <a:xfrm>
            <a:off x="4342250" y="3161925"/>
            <a:ext cx="5510400" cy="783000"/>
          </a:xfrm>
          <a:prstGeom prst="straightConnector1">
            <a:avLst/>
          </a:prstGeom>
          <a:noFill/>
          <a:ln cap="flat" cmpd="sng" w="28575">
            <a:solidFill>
              <a:srgbClr val="FFAB40"/>
            </a:solidFill>
            <a:prstDash val="solid"/>
            <a:round/>
            <a:headEnd len="sm" w="sm" type="none"/>
            <a:tailEnd len="med" w="med" type="stealth"/>
          </a:ln>
        </p:spPr>
      </p:cxnSp>
      <p:cxnSp>
        <p:nvCxnSpPr>
          <p:cNvPr id="514" name="Google Shape;514;p40"/>
          <p:cNvCxnSpPr/>
          <p:nvPr/>
        </p:nvCxnSpPr>
        <p:spPr>
          <a:xfrm>
            <a:off x="4572000" y="3944925"/>
            <a:ext cx="5277900" cy="2357400"/>
          </a:xfrm>
          <a:prstGeom prst="straightConnector1">
            <a:avLst/>
          </a:prstGeom>
          <a:noFill/>
          <a:ln cap="flat" cmpd="sng" w="28575">
            <a:solidFill>
              <a:srgbClr val="FFAB40"/>
            </a:solidFill>
            <a:prstDash val="solid"/>
            <a:round/>
            <a:headEnd len="sm" w="sm" type="none"/>
            <a:tailEnd len="med" w="med" type="stealth"/>
          </a:ln>
        </p:spPr>
      </p:cxnSp>
      <p:cxnSp>
        <p:nvCxnSpPr>
          <p:cNvPr id="515" name="Google Shape;515;p40"/>
          <p:cNvCxnSpPr/>
          <p:nvPr/>
        </p:nvCxnSpPr>
        <p:spPr>
          <a:xfrm>
            <a:off x="4410075" y="4725975"/>
            <a:ext cx="5439900" cy="4800"/>
          </a:xfrm>
          <a:prstGeom prst="straightConnector1">
            <a:avLst/>
          </a:prstGeom>
          <a:noFill/>
          <a:ln cap="flat" cmpd="sng" w="28575">
            <a:solidFill>
              <a:srgbClr val="FFAB40"/>
            </a:solidFill>
            <a:prstDash val="solid"/>
            <a:round/>
            <a:headEnd len="sm" w="sm" type="none"/>
            <a:tailEnd len="med" w="med" type="stealth"/>
          </a:ln>
        </p:spPr>
      </p:cxnSp>
      <p:cxnSp>
        <p:nvCxnSpPr>
          <p:cNvPr id="516" name="Google Shape;516;p40"/>
          <p:cNvCxnSpPr/>
          <p:nvPr/>
        </p:nvCxnSpPr>
        <p:spPr>
          <a:xfrm flipH="1" rot="10800000">
            <a:off x="4219575" y="5455725"/>
            <a:ext cx="5620800" cy="56100"/>
          </a:xfrm>
          <a:prstGeom prst="straightConnector1">
            <a:avLst/>
          </a:prstGeom>
          <a:noFill/>
          <a:ln cap="flat" cmpd="sng" w="28575">
            <a:solidFill>
              <a:srgbClr val="FFAB40"/>
            </a:solidFill>
            <a:prstDash val="solid"/>
            <a:round/>
            <a:headEnd len="sm" w="sm" type="none"/>
            <a:tailEnd len="med" w="med" type="stealth"/>
          </a:ln>
        </p:spPr>
      </p:cxnSp>
      <p:cxnSp>
        <p:nvCxnSpPr>
          <p:cNvPr id="517" name="Google Shape;517;p40"/>
          <p:cNvCxnSpPr/>
          <p:nvPr/>
        </p:nvCxnSpPr>
        <p:spPr>
          <a:xfrm flipH="1" rot="10800000">
            <a:off x="3905250" y="2350575"/>
            <a:ext cx="5954100" cy="3942300"/>
          </a:xfrm>
          <a:prstGeom prst="straightConnector1">
            <a:avLst/>
          </a:prstGeom>
          <a:noFill/>
          <a:ln cap="flat" cmpd="sng" w="28575">
            <a:solidFill>
              <a:srgbClr val="FFAB40"/>
            </a:solidFill>
            <a:prstDash val="solid"/>
            <a:round/>
            <a:headEnd len="sm" w="sm" type="none"/>
            <a:tailEnd len="med" w="med" type="stealth"/>
          </a:ln>
        </p:spPr>
      </p:cxnSp>
      <p:cxnSp>
        <p:nvCxnSpPr>
          <p:cNvPr id="518" name="Google Shape;518;p40"/>
          <p:cNvCxnSpPr/>
          <p:nvPr/>
        </p:nvCxnSpPr>
        <p:spPr>
          <a:xfrm>
            <a:off x="4410075" y="7026300"/>
            <a:ext cx="5449500" cy="11700"/>
          </a:xfrm>
          <a:prstGeom prst="straightConnector1">
            <a:avLst/>
          </a:prstGeom>
          <a:noFill/>
          <a:ln cap="flat" cmpd="sng" w="28575">
            <a:solidFill>
              <a:srgbClr val="FFAB40"/>
            </a:solidFill>
            <a:prstDash val="solid"/>
            <a:round/>
            <a:headEnd len="sm" w="sm" type="none"/>
            <a:tailEnd len="med" w="med" type="stealth"/>
          </a:ln>
        </p:spPr>
      </p:cxnSp>
      <p:cxnSp>
        <p:nvCxnSpPr>
          <p:cNvPr id="519" name="Google Shape;519;p40"/>
          <p:cNvCxnSpPr/>
          <p:nvPr/>
        </p:nvCxnSpPr>
        <p:spPr>
          <a:xfrm>
            <a:off x="4405275" y="7805475"/>
            <a:ext cx="5454300" cy="13500"/>
          </a:xfrm>
          <a:prstGeom prst="straightConnector1">
            <a:avLst/>
          </a:prstGeom>
          <a:noFill/>
          <a:ln cap="flat" cmpd="sng" w="28575">
            <a:solidFill>
              <a:srgbClr val="FFAB40"/>
            </a:solidFill>
            <a:prstDash val="solid"/>
            <a:round/>
            <a:headEnd len="sm" w="sm" type="none"/>
            <a:tailEnd len="med" w="med" type="stealth"/>
          </a:ln>
        </p:spPr>
      </p:cxnSp>
      <p:sp>
        <p:nvSpPr>
          <p:cNvPr id="520" name="Google Shape;520;p40"/>
          <p:cNvSpPr txBox="1"/>
          <p:nvPr/>
        </p:nvSpPr>
        <p:spPr>
          <a:xfrm>
            <a:off x="2834425" y="442700"/>
            <a:ext cx="97923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3000"/>
              <a:buFont typeface="Arial"/>
              <a:buNone/>
            </a:pPr>
            <a:r>
              <a:rPr b="1" i="0" lang="en-US" sz="3000" u="none" cap="none" strike="noStrike">
                <a:solidFill>
                  <a:srgbClr val="F49E5C"/>
                </a:solidFill>
                <a:latin typeface="Open Sans"/>
                <a:ea typeface="Open Sans"/>
                <a:cs typeface="Open Sans"/>
                <a:sym typeface="Open Sans"/>
              </a:rPr>
              <a:t> RELACIONA LAS PALABRAS</a:t>
            </a:r>
            <a:endParaRPr b="1" i="0" sz="3000" u="none" cap="none" strike="noStrike">
              <a:solidFill>
                <a:srgbClr val="F49E5C"/>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41" title="JUEGO PALABRAS GOOOOD.jpg"/>
          <p:cNvPicPr preferRelativeResize="0"/>
          <p:nvPr/>
        </p:nvPicPr>
        <p:blipFill rotWithShape="1">
          <a:blip r:embed="rId3">
            <a:alphaModFix/>
          </a:blip>
          <a:srcRect b="0" l="0" r="0" t="0"/>
          <a:stretch/>
        </p:blipFill>
        <p:spPr>
          <a:xfrm>
            <a:off x="0" y="0"/>
            <a:ext cx="18288000" cy="10287005"/>
          </a:xfrm>
          <a:prstGeom prst="rect">
            <a:avLst/>
          </a:prstGeom>
          <a:noFill/>
          <a:ln>
            <a:noFill/>
          </a:ln>
        </p:spPr>
      </p:pic>
      <p:cxnSp>
        <p:nvCxnSpPr>
          <p:cNvPr id="526" name="Google Shape;526;p41"/>
          <p:cNvCxnSpPr/>
          <p:nvPr/>
        </p:nvCxnSpPr>
        <p:spPr>
          <a:xfrm>
            <a:off x="4750900" y="2405175"/>
            <a:ext cx="5088900" cy="756900"/>
          </a:xfrm>
          <a:prstGeom prst="straightConnector1">
            <a:avLst/>
          </a:prstGeom>
          <a:noFill/>
          <a:ln cap="flat" cmpd="sng" w="28575">
            <a:solidFill>
              <a:srgbClr val="FFAB40"/>
            </a:solidFill>
            <a:prstDash val="solid"/>
            <a:round/>
            <a:headEnd len="sm" w="sm" type="none"/>
            <a:tailEnd len="med" w="med" type="stealth"/>
          </a:ln>
        </p:spPr>
      </p:cxnSp>
      <p:cxnSp>
        <p:nvCxnSpPr>
          <p:cNvPr id="527" name="Google Shape;527;p41"/>
          <p:cNvCxnSpPr/>
          <p:nvPr/>
        </p:nvCxnSpPr>
        <p:spPr>
          <a:xfrm>
            <a:off x="4342250" y="3161925"/>
            <a:ext cx="5510400" cy="783000"/>
          </a:xfrm>
          <a:prstGeom prst="straightConnector1">
            <a:avLst/>
          </a:prstGeom>
          <a:noFill/>
          <a:ln cap="flat" cmpd="sng" w="28575">
            <a:solidFill>
              <a:srgbClr val="FFAB40"/>
            </a:solidFill>
            <a:prstDash val="solid"/>
            <a:round/>
            <a:headEnd len="sm" w="sm" type="none"/>
            <a:tailEnd len="med" w="med" type="stealth"/>
          </a:ln>
        </p:spPr>
      </p:cxnSp>
      <p:cxnSp>
        <p:nvCxnSpPr>
          <p:cNvPr id="528" name="Google Shape;528;p41"/>
          <p:cNvCxnSpPr/>
          <p:nvPr/>
        </p:nvCxnSpPr>
        <p:spPr>
          <a:xfrm>
            <a:off x="4572000" y="3944925"/>
            <a:ext cx="5277900" cy="2357400"/>
          </a:xfrm>
          <a:prstGeom prst="straightConnector1">
            <a:avLst/>
          </a:prstGeom>
          <a:noFill/>
          <a:ln cap="flat" cmpd="sng" w="28575">
            <a:solidFill>
              <a:srgbClr val="FFAB40"/>
            </a:solidFill>
            <a:prstDash val="solid"/>
            <a:round/>
            <a:headEnd len="sm" w="sm" type="none"/>
            <a:tailEnd len="med" w="med" type="stealth"/>
          </a:ln>
        </p:spPr>
      </p:cxnSp>
      <p:cxnSp>
        <p:nvCxnSpPr>
          <p:cNvPr id="529" name="Google Shape;529;p41"/>
          <p:cNvCxnSpPr/>
          <p:nvPr/>
        </p:nvCxnSpPr>
        <p:spPr>
          <a:xfrm>
            <a:off x="4410075" y="4725975"/>
            <a:ext cx="5439900" cy="4800"/>
          </a:xfrm>
          <a:prstGeom prst="straightConnector1">
            <a:avLst/>
          </a:prstGeom>
          <a:noFill/>
          <a:ln cap="flat" cmpd="sng" w="28575">
            <a:solidFill>
              <a:srgbClr val="FFAB40"/>
            </a:solidFill>
            <a:prstDash val="solid"/>
            <a:round/>
            <a:headEnd len="sm" w="sm" type="none"/>
            <a:tailEnd len="med" w="med" type="stealth"/>
          </a:ln>
        </p:spPr>
      </p:cxnSp>
      <p:cxnSp>
        <p:nvCxnSpPr>
          <p:cNvPr id="530" name="Google Shape;530;p41"/>
          <p:cNvCxnSpPr/>
          <p:nvPr/>
        </p:nvCxnSpPr>
        <p:spPr>
          <a:xfrm flipH="1" rot="10800000">
            <a:off x="4219575" y="5455725"/>
            <a:ext cx="5620800" cy="56100"/>
          </a:xfrm>
          <a:prstGeom prst="straightConnector1">
            <a:avLst/>
          </a:prstGeom>
          <a:noFill/>
          <a:ln cap="flat" cmpd="sng" w="28575">
            <a:solidFill>
              <a:srgbClr val="FFAB40"/>
            </a:solidFill>
            <a:prstDash val="solid"/>
            <a:round/>
            <a:headEnd len="sm" w="sm" type="none"/>
            <a:tailEnd len="med" w="med" type="stealth"/>
          </a:ln>
        </p:spPr>
      </p:cxnSp>
      <p:cxnSp>
        <p:nvCxnSpPr>
          <p:cNvPr id="531" name="Google Shape;531;p41"/>
          <p:cNvCxnSpPr/>
          <p:nvPr/>
        </p:nvCxnSpPr>
        <p:spPr>
          <a:xfrm flipH="1" rot="10800000">
            <a:off x="3905250" y="2350575"/>
            <a:ext cx="5954100" cy="3942300"/>
          </a:xfrm>
          <a:prstGeom prst="straightConnector1">
            <a:avLst/>
          </a:prstGeom>
          <a:noFill/>
          <a:ln cap="flat" cmpd="sng" w="28575">
            <a:solidFill>
              <a:srgbClr val="FFAB40"/>
            </a:solidFill>
            <a:prstDash val="solid"/>
            <a:round/>
            <a:headEnd len="sm" w="sm" type="none"/>
            <a:tailEnd len="med" w="med" type="stealth"/>
          </a:ln>
        </p:spPr>
      </p:cxnSp>
      <p:cxnSp>
        <p:nvCxnSpPr>
          <p:cNvPr id="532" name="Google Shape;532;p41"/>
          <p:cNvCxnSpPr/>
          <p:nvPr/>
        </p:nvCxnSpPr>
        <p:spPr>
          <a:xfrm>
            <a:off x="4410075" y="7026300"/>
            <a:ext cx="5449500" cy="11700"/>
          </a:xfrm>
          <a:prstGeom prst="straightConnector1">
            <a:avLst/>
          </a:prstGeom>
          <a:noFill/>
          <a:ln cap="flat" cmpd="sng" w="28575">
            <a:solidFill>
              <a:srgbClr val="FFAB40"/>
            </a:solidFill>
            <a:prstDash val="solid"/>
            <a:round/>
            <a:headEnd len="sm" w="sm" type="none"/>
            <a:tailEnd len="med" w="med" type="stealth"/>
          </a:ln>
        </p:spPr>
      </p:cxnSp>
      <p:cxnSp>
        <p:nvCxnSpPr>
          <p:cNvPr id="533" name="Google Shape;533;p41"/>
          <p:cNvCxnSpPr/>
          <p:nvPr/>
        </p:nvCxnSpPr>
        <p:spPr>
          <a:xfrm>
            <a:off x="4405275" y="7805475"/>
            <a:ext cx="5454300" cy="13500"/>
          </a:xfrm>
          <a:prstGeom prst="straightConnector1">
            <a:avLst/>
          </a:prstGeom>
          <a:noFill/>
          <a:ln cap="flat" cmpd="sng" w="28575">
            <a:solidFill>
              <a:srgbClr val="FFAB40"/>
            </a:solidFill>
            <a:prstDash val="solid"/>
            <a:round/>
            <a:headEnd len="sm" w="sm" type="none"/>
            <a:tailEnd len="med" w="med" type="stealth"/>
          </a:ln>
        </p:spPr>
      </p:cxnSp>
      <p:cxnSp>
        <p:nvCxnSpPr>
          <p:cNvPr id="534" name="Google Shape;534;p41"/>
          <p:cNvCxnSpPr/>
          <p:nvPr/>
        </p:nvCxnSpPr>
        <p:spPr>
          <a:xfrm flipH="1" rot="10800000">
            <a:off x="4219575" y="8619000"/>
            <a:ext cx="5630400" cy="7500"/>
          </a:xfrm>
          <a:prstGeom prst="straightConnector1">
            <a:avLst/>
          </a:prstGeom>
          <a:noFill/>
          <a:ln cap="flat" cmpd="sng" w="28575">
            <a:solidFill>
              <a:srgbClr val="FFAB40"/>
            </a:solidFill>
            <a:prstDash val="solid"/>
            <a:round/>
            <a:headEnd len="sm" w="sm" type="none"/>
            <a:tailEnd len="med" w="med" type="stealth"/>
          </a:ln>
        </p:spPr>
      </p:cxnSp>
      <p:sp>
        <p:nvSpPr>
          <p:cNvPr id="535" name="Google Shape;535;p41"/>
          <p:cNvSpPr txBox="1"/>
          <p:nvPr/>
        </p:nvSpPr>
        <p:spPr>
          <a:xfrm>
            <a:off x="2834425" y="442700"/>
            <a:ext cx="97923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3000"/>
              <a:buFont typeface="Arial"/>
              <a:buNone/>
            </a:pPr>
            <a:r>
              <a:rPr b="1" i="0" lang="en-US" sz="3000" u="none" cap="none" strike="noStrike">
                <a:solidFill>
                  <a:srgbClr val="F49E5C"/>
                </a:solidFill>
                <a:latin typeface="Open Sans"/>
                <a:ea typeface="Open Sans"/>
                <a:cs typeface="Open Sans"/>
                <a:sym typeface="Open Sans"/>
              </a:rPr>
              <a:t> RELACIONA LAS PALABRAS</a:t>
            </a:r>
            <a:endParaRPr b="1" i="0" sz="3000" u="none" cap="none" strike="noStrike">
              <a:solidFill>
                <a:srgbClr val="F49E5C"/>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115" name="Shape 115"/>
        <p:cNvGrpSpPr/>
        <p:nvPr/>
      </p:nvGrpSpPr>
      <p:grpSpPr>
        <a:xfrm>
          <a:off x="0" y="0"/>
          <a:ext cx="0" cy="0"/>
          <a:chOff x="0" y="0"/>
          <a:chExt cx="0" cy="0"/>
        </a:xfrm>
      </p:grpSpPr>
      <p:grpSp>
        <p:nvGrpSpPr>
          <p:cNvPr id="116" name="Google Shape;116;p15"/>
          <p:cNvGrpSpPr/>
          <p:nvPr/>
        </p:nvGrpSpPr>
        <p:grpSpPr>
          <a:xfrm>
            <a:off x="0" y="7011529"/>
            <a:ext cx="18288118" cy="3275965"/>
            <a:chOff x="0" y="-38100"/>
            <a:chExt cx="4816592" cy="862800"/>
          </a:xfrm>
        </p:grpSpPr>
        <p:sp>
          <p:nvSpPr>
            <p:cNvPr id="117" name="Google Shape;117;p15"/>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118" name="Google Shape;118;p15"/>
            <p:cNvSpPr txBox="1"/>
            <p:nvPr/>
          </p:nvSpPr>
          <p:spPr>
            <a:xfrm>
              <a:off x="0" y="-38100"/>
              <a:ext cx="4816500" cy="862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15"/>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120" name="Google Shape;120;p15"/>
          <p:cNvSpPr/>
          <p:nvPr/>
        </p:nvSpPr>
        <p:spPr>
          <a:xfrm>
            <a:off x="0" y="58693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4">
              <a:alphaModFix/>
            </a:blip>
            <a:stretch>
              <a:fillRect b="0" l="0" r="0" t="0"/>
            </a:stretch>
          </a:blipFill>
          <a:ln>
            <a:noFill/>
          </a:ln>
        </p:spPr>
      </p:sp>
      <p:sp>
        <p:nvSpPr>
          <p:cNvPr id="121" name="Google Shape;121;p15"/>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3</a:t>
            </a:r>
            <a:endParaRPr b="0" i="0" sz="4000" u="none" cap="none" strike="noStrike">
              <a:solidFill>
                <a:srgbClr val="000000"/>
              </a:solidFill>
              <a:latin typeface="Arial"/>
              <a:ea typeface="Arial"/>
              <a:cs typeface="Arial"/>
              <a:sym typeface="Arial"/>
            </a:endParaRPr>
          </a:p>
        </p:txBody>
      </p:sp>
      <p:sp>
        <p:nvSpPr>
          <p:cNvPr id="122" name="Google Shape;122;p15"/>
          <p:cNvSpPr/>
          <p:nvPr/>
        </p:nvSpPr>
        <p:spPr>
          <a:xfrm>
            <a:off x="11616421" y="6347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5">
              <a:alphaModFix/>
            </a:blip>
            <a:stretch>
              <a:fillRect b="-5195" l="0" r="-101804" t="0"/>
            </a:stretch>
          </a:blipFill>
          <a:ln>
            <a:noFill/>
          </a:ln>
        </p:spPr>
      </p:sp>
      <p:sp>
        <p:nvSpPr>
          <p:cNvPr id="123" name="Google Shape;123;p15"/>
          <p:cNvSpPr txBox="1"/>
          <p:nvPr/>
        </p:nvSpPr>
        <p:spPr>
          <a:xfrm>
            <a:off x="1066800" y="2512088"/>
            <a:ext cx="9987300" cy="3201300"/>
          </a:xfrm>
          <a:prstGeom prst="rect">
            <a:avLst/>
          </a:prstGeom>
          <a:noFill/>
          <a:ln>
            <a:noFill/>
          </a:ln>
        </p:spPr>
        <p:txBody>
          <a:bodyPr anchorCtr="0" anchor="ctr" bIns="0" lIns="0" spcFirstLastPara="1" rIns="0" wrap="square" tIns="0">
            <a:noAutofit/>
          </a:bodyPr>
          <a:lstStyle/>
          <a:p>
            <a:pPr indent="-457200" lvl="0" marL="457200" marR="0" rtl="0" algn="l">
              <a:lnSpc>
                <a:spcPct val="100000"/>
              </a:lnSpc>
              <a:spcBef>
                <a:spcPts val="1000"/>
              </a:spcBef>
              <a:spcAft>
                <a:spcPts val="0"/>
              </a:spcAft>
              <a:buClr>
                <a:srgbClr val="F49E5C"/>
              </a:buClr>
              <a:buSzPts val="4699"/>
              <a:buFont typeface="Open Sans"/>
              <a:buAutoNum type="arabicPeriod"/>
            </a:pPr>
            <a:r>
              <a:rPr b="1" i="0" lang="en-US" sz="4699" u="none" cap="none" strike="noStrike">
                <a:solidFill>
                  <a:srgbClr val="F49E5C"/>
                </a:solidFill>
                <a:latin typeface="Open Sans"/>
                <a:ea typeface="Open Sans"/>
                <a:cs typeface="Open Sans"/>
                <a:sym typeface="Open Sans"/>
              </a:rPr>
              <a:t>Contenido de interés para el docente o centro educativo</a:t>
            </a:r>
            <a:endParaRPr b="1" i="0" sz="4699" u="none" cap="none" strike="noStrike">
              <a:solidFill>
                <a:srgbClr val="F49E5C"/>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000"/>
              <a:buFont typeface="Arial"/>
              <a:buNone/>
            </a:pPr>
            <a:r>
              <a:t/>
            </a:r>
            <a:endParaRPr b="1" i="0" sz="2000" u="none" cap="none" strike="noStrike">
              <a:solidFill>
                <a:srgbClr val="F49E5C"/>
              </a:solidFill>
              <a:latin typeface="Open Sans"/>
              <a:ea typeface="Open Sans"/>
              <a:cs typeface="Open Sans"/>
              <a:sym typeface="Open Sans"/>
            </a:endParaRPr>
          </a:p>
          <a:p>
            <a:pPr indent="-419100" lvl="0" marL="4572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Objetivos didácticos</a:t>
            </a:r>
            <a:endParaRPr b="1" i="0" sz="3000" u="none" cap="none" strike="noStrike">
              <a:solidFill>
                <a:srgbClr val="50535B"/>
              </a:solidFill>
              <a:latin typeface="Open Sans"/>
              <a:ea typeface="Open Sans"/>
              <a:cs typeface="Open Sans"/>
              <a:sym typeface="Open Sans"/>
            </a:endParaRPr>
          </a:p>
          <a:p>
            <a:pPr indent="-419100" lvl="0" marL="4572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Tablas de vinculación curricular</a:t>
            </a:r>
            <a:endParaRPr b="1" i="0" sz="3000" u="none" cap="none" strike="noStrike">
              <a:solidFill>
                <a:srgbClr val="50535B"/>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4699"/>
              <a:buFont typeface="Arial"/>
              <a:buNone/>
            </a:pPr>
            <a:r>
              <a:t/>
            </a:r>
            <a:endParaRPr b="1" i="0" sz="4699"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42" title="JUEGO PALABRAS GOOOOD.jpg"/>
          <p:cNvPicPr preferRelativeResize="0"/>
          <p:nvPr/>
        </p:nvPicPr>
        <p:blipFill rotWithShape="1">
          <a:blip r:embed="rId3">
            <a:alphaModFix/>
          </a:blip>
          <a:srcRect b="0" l="0" r="0" t="0"/>
          <a:stretch/>
        </p:blipFill>
        <p:spPr>
          <a:xfrm>
            <a:off x="0" y="0"/>
            <a:ext cx="18288000" cy="10287005"/>
          </a:xfrm>
          <a:prstGeom prst="rect">
            <a:avLst/>
          </a:prstGeom>
          <a:noFill/>
          <a:ln>
            <a:noFill/>
          </a:ln>
        </p:spPr>
      </p:pic>
      <p:cxnSp>
        <p:nvCxnSpPr>
          <p:cNvPr id="541" name="Google Shape;541;p42"/>
          <p:cNvCxnSpPr/>
          <p:nvPr/>
        </p:nvCxnSpPr>
        <p:spPr>
          <a:xfrm>
            <a:off x="4750900" y="2405175"/>
            <a:ext cx="5088900" cy="756900"/>
          </a:xfrm>
          <a:prstGeom prst="straightConnector1">
            <a:avLst/>
          </a:prstGeom>
          <a:noFill/>
          <a:ln cap="flat" cmpd="sng" w="28575">
            <a:solidFill>
              <a:srgbClr val="FFAB40"/>
            </a:solidFill>
            <a:prstDash val="solid"/>
            <a:round/>
            <a:headEnd len="sm" w="sm" type="none"/>
            <a:tailEnd len="med" w="med" type="stealth"/>
          </a:ln>
        </p:spPr>
      </p:cxnSp>
      <p:cxnSp>
        <p:nvCxnSpPr>
          <p:cNvPr id="542" name="Google Shape;542;p42"/>
          <p:cNvCxnSpPr/>
          <p:nvPr/>
        </p:nvCxnSpPr>
        <p:spPr>
          <a:xfrm>
            <a:off x="4342250" y="3161925"/>
            <a:ext cx="5510400" cy="783000"/>
          </a:xfrm>
          <a:prstGeom prst="straightConnector1">
            <a:avLst/>
          </a:prstGeom>
          <a:noFill/>
          <a:ln cap="flat" cmpd="sng" w="28575">
            <a:solidFill>
              <a:srgbClr val="FFAB40"/>
            </a:solidFill>
            <a:prstDash val="solid"/>
            <a:round/>
            <a:headEnd len="sm" w="sm" type="none"/>
            <a:tailEnd len="med" w="med" type="stealth"/>
          </a:ln>
        </p:spPr>
      </p:cxnSp>
      <p:cxnSp>
        <p:nvCxnSpPr>
          <p:cNvPr id="543" name="Google Shape;543;p42"/>
          <p:cNvCxnSpPr/>
          <p:nvPr/>
        </p:nvCxnSpPr>
        <p:spPr>
          <a:xfrm>
            <a:off x="4572000" y="3944925"/>
            <a:ext cx="5277900" cy="2357400"/>
          </a:xfrm>
          <a:prstGeom prst="straightConnector1">
            <a:avLst/>
          </a:prstGeom>
          <a:noFill/>
          <a:ln cap="flat" cmpd="sng" w="28575">
            <a:solidFill>
              <a:srgbClr val="FFAB40"/>
            </a:solidFill>
            <a:prstDash val="solid"/>
            <a:round/>
            <a:headEnd len="sm" w="sm" type="none"/>
            <a:tailEnd len="med" w="med" type="stealth"/>
          </a:ln>
        </p:spPr>
      </p:cxnSp>
      <p:cxnSp>
        <p:nvCxnSpPr>
          <p:cNvPr id="544" name="Google Shape;544;p42"/>
          <p:cNvCxnSpPr/>
          <p:nvPr/>
        </p:nvCxnSpPr>
        <p:spPr>
          <a:xfrm>
            <a:off x="4410075" y="4725975"/>
            <a:ext cx="5439900" cy="4800"/>
          </a:xfrm>
          <a:prstGeom prst="straightConnector1">
            <a:avLst/>
          </a:prstGeom>
          <a:noFill/>
          <a:ln cap="flat" cmpd="sng" w="28575">
            <a:solidFill>
              <a:srgbClr val="FFAB40"/>
            </a:solidFill>
            <a:prstDash val="solid"/>
            <a:round/>
            <a:headEnd len="sm" w="sm" type="none"/>
            <a:tailEnd len="med" w="med" type="stealth"/>
          </a:ln>
        </p:spPr>
      </p:cxnSp>
      <p:cxnSp>
        <p:nvCxnSpPr>
          <p:cNvPr id="545" name="Google Shape;545;p42"/>
          <p:cNvCxnSpPr/>
          <p:nvPr/>
        </p:nvCxnSpPr>
        <p:spPr>
          <a:xfrm flipH="1" rot="10800000">
            <a:off x="4219575" y="5455725"/>
            <a:ext cx="5620800" cy="56100"/>
          </a:xfrm>
          <a:prstGeom prst="straightConnector1">
            <a:avLst/>
          </a:prstGeom>
          <a:noFill/>
          <a:ln cap="flat" cmpd="sng" w="28575">
            <a:solidFill>
              <a:srgbClr val="FFAB40"/>
            </a:solidFill>
            <a:prstDash val="solid"/>
            <a:round/>
            <a:headEnd len="sm" w="sm" type="none"/>
            <a:tailEnd len="med" w="med" type="stealth"/>
          </a:ln>
        </p:spPr>
      </p:cxnSp>
      <p:cxnSp>
        <p:nvCxnSpPr>
          <p:cNvPr id="546" name="Google Shape;546;p42"/>
          <p:cNvCxnSpPr/>
          <p:nvPr/>
        </p:nvCxnSpPr>
        <p:spPr>
          <a:xfrm flipH="1" rot="10800000">
            <a:off x="3905250" y="2350575"/>
            <a:ext cx="5954100" cy="3942300"/>
          </a:xfrm>
          <a:prstGeom prst="straightConnector1">
            <a:avLst/>
          </a:prstGeom>
          <a:noFill/>
          <a:ln cap="flat" cmpd="sng" w="28575">
            <a:solidFill>
              <a:srgbClr val="FFAB40"/>
            </a:solidFill>
            <a:prstDash val="solid"/>
            <a:round/>
            <a:headEnd len="sm" w="sm" type="none"/>
            <a:tailEnd len="med" w="med" type="stealth"/>
          </a:ln>
        </p:spPr>
      </p:cxnSp>
      <p:cxnSp>
        <p:nvCxnSpPr>
          <p:cNvPr id="547" name="Google Shape;547;p42"/>
          <p:cNvCxnSpPr/>
          <p:nvPr/>
        </p:nvCxnSpPr>
        <p:spPr>
          <a:xfrm>
            <a:off x="4410075" y="7026300"/>
            <a:ext cx="5449500" cy="11700"/>
          </a:xfrm>
          <a:prstGeom prst="straightConnector1">
            <a:avLst/>
          </a:prstGeom>
          <a:noFill/>
          <a:ln cap="flat" cmpd="sng" w="28575">
            <a:solidFill>
              <a:srgbClr val="FFAB40"/>
            </a:solidFill>
            <a:prstDash val="solid"/>
            <a:round/>
            <a:headEnd len="sm" w="sm" type="none"/>
            <a:tailEnd len="med" w="med" type="stealth"/>
          </a:ln>
        </p:spPr>
      </p:cxnSp>
      <p:cxnSp>
        <p:nvCxnSpPr>
          <p:cNvPr id="548" name="Google Shape;548;p42"/>
          <p:cNvCxnSpPr/>
          <p:nvPr/>
        </p:nvCxnSpPr>
        <p:spPr>
          <a:xfrm>
            <a:off x="4405275" y="7805475"/>
            <a:ext cx="5454300" cy="13500"/>
          </a:xfrm>
          <a:prstGeom prst="straightConnector1">
            <a:avLst/>
          </a:prstGeom>
          <a:noFill/>
          <a:ln cap="flat" cmpd="sng" w="28575">
            <a:solidFill>
              <a:srgbClr val="FFAB40"/>
            </a:solidFill>
            <a:prstDash val="solid"/>
            <a:round/>
            <a:headEnd len="sm" w="sm" type="none"/>
            <a:tailEnd len="med" w="med" type="stealth"/>
          </a:ln>
        </p:spPr>
      </p:cxnSp>
      <p:cxnSp>
        <p:nvCxnSpPr>
          <p:cNvPr id="549" name="Google Shape;549;p42"/>
          <p:cNvCxnSpPr/>
          <p:nvPr/>
        </p:nvCxnSpPr>
        <p:spPr>
          <a:xfrm flipH="1" rot="10800000">
            <a:off x="4219575" y="8619000"/>
            <a:ext cx="5630400" cy="7500"/>
          </a:xfrm>
          <a:prstGeom prst="straightConnector1">
            <a:avLst/>
          </a:prstGeom>
          <a:noFill/>
          <a:ln cap="flat" cmpd="sng" w="28575">
            <a:solidFill>
              <a:srgbClr val="FFAB40"/>
            </a:solidFill>
            <a:prstDash val="solid"/>
            <a:round/>
            <a:headEnd len="sm" w="sm" type="none"/>
            <a:tailEnd len="med" w="med" type="stealth"/>
          </a:ln>
        </p:spPr>
      </p:cxnSp>
      <p:cxnSp>
        <p:nvCxnSpPr>
          <p:cNvPr id="550" name="Google Shape;550;p42"/>
          <p:cNvCxnSpPr/>
          <p:nvPr/>
        </p:nvCxnSpPr>
        <p:spPr>
          <a:xfrm>
            <a:off x="4501200" y="9380600"/>
            <a:ext cx="5348700" cy="300"/>
          </a:xfrm>
          <a:prstGeom prst="straightConnector1">
            <a:avLst/>
          </a:prstGeom>
          <a:noFill/>
          <a:ln cap="flat" cmpd="sng" w="28575">
            <a:solidFill>
              <a:srgbClr val="FFAB40"/>
            </a:solidFill>
            <a:prstDash val="solid"/>
            <a:round/>
            <a:headEnd len="sm" w="sm" type="none"/>
            <a:tailEnd len="med" w="med" type="stealth"/>
          </a:ln>
        </p:spPr>
      </p:cxnSp>
      <p:pic>
        <p:nvPicPr>
          <p:cNvPr id="551" name="Google Shape;551;p42" title="ChatGPT Image 21 jul 2025, 12_01_38.png"/>
          <p:cNvPicPr preferRelativeResize="0"/>
          <p:nvPr/>
        </p:nvPicPr>
        <p:blipFill rotWithShape="1">
          <a:blip r:embed="rId4">
            <a:alphaModFix/>
          </a:blip>
          <a:srcRect b="0" l="0" r="0" t="0"/>
          <a:stretch/>
        </p:blipFill>
        <p:spPr>
          <a:xfrm rot="-470919">
            <a:off x="15610965" y="316601"/>
            <a:ext cx="2324020" cy="3485974"/>
          </a:xfrm>
          <a:prstGeom prst="rect">
            <a:avLst/>
          </a:prstGeom>
          <a:noFill/>
          <a:ln>
            <a:noFill/>
          </a:ln>
        </p:spPr>
      </p:pic>
      <p:sp>
        <p:nvSpPr>
          <p:cNvPr id="552" name="Google Shape;552;p42"/>
          <p:cNvSpPr txBox="1"/>
          <p:nvPr/>
        </p:nvSpPr>
        <p:spPr>
          <a:xfrm>
            <a:off x="2834425" y="442700"/>
            <a:ext cx="97923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3000"/>
              <a:buFont typeface="Arial"/>
              <a:buNone/>
            </a:pPr>
            <a:r>
              <a:rPr b="1" i="0" lang="en-US" sz="3000" u="none" cap="none" strike="noStrike">
                <a:solidFill>
                  <a:srgbClr val="F49E5C"/>
                </a:solidFill>
                <a:latin typeface="Open Sans"/>
                <a:ea typeface="Open Sans"/>
                <a:cs typeface="Open Sans"/>
                <a:sym typeface="Open Sans"/>
              </a:rPr>
              <a:t> RELACIONA LAS PALABRAS</a:t>
            </a:r>
            <a:endParaRPr b="1" i="0" sz="3000" u="none" cap="none" strike="noStrike">
              <a:solidFill>
                <a:srgbClr val="F49E5C"/>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p43" title="Guía Didáctica del Fromador de la Campaña Escolar de Fotoprotección.jpg"/>
          <p:cNvPicPr preferRelativeResize="0"/>
          <p:nvPr/>
        </p:nvPicPr>
        <p:blipFill rotWithShape="1">
          <a:blip r:embed="rId3">
            <a:alphaModFix/>
          </a:blip>
          <a:srcRect b="0" l="0" r="0" t="0"/>
          <a:stretch/>
        </p:blipFill>
        <p:spPr>
          <a:xfrm>
            <a:off x="0" y="0"/>
            <a:ext cx="18288000" cy="1028700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8CDEF"/>
        </a:solidFill>
      </p:bgPr>
    </p:bg>
    <p:spTree>
      <p:nvGrpSpPr>
        <p:cNvPr id="561" name="Shape 561"/>
        <p:cNvGrpSpPr/>
        <p:nvPr/>
      </p:nvGrpSpPr>
      <p:grpSpPr>
        <a:xfrm>
          <a:off x="0" y="0"/>
          <a:ext cx="0" cy="0"/>
          <a:chOff x="0" y="0"/>
          <a:chExt cx="0" cy="0"/>
        </a:xfrm>
      </p:grpSpPr>
      <p:sp>
        <p:nvSpPr>
          <p:cNvPr id="562" name="Google Shape;562;p44"/>
          <p:cNvSpPr txBox="1"/>
          <p:nvPr/>
        </p:nvSpPr>
        <p:spPr>
          <a:xfrm>
            <a:off x="8968025" y="925125"/>
            <a:ext cx="9137700" cy="8342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A</a:t>
            </a:r>
            <a:r>
              <a:rPr b="0" i="0" lang="en-US" sz="1500" u="none" cap="none" strike="noStrike">
                <a:solidFill>
                  <a:srgbClr val="50535B"/>
                </a:solidFill>
                <a:latin typeface="Open Sans"/>
                <a:ea typeface="Open Sans"/>
                <a:cs typeface="Open Sans"/>
                <a:sym typeface="Open Sans"/>
              </a:rPr>
              <a:t> – Empieza con A. Reacción de la piel al sol en algunas personas. </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B</a:t>
            </a:r>
            <a:r>
              <a:rPr b="0" i="0" lang="en-US" sz="1500" u="none" cap="none" strike="noStrike">
                <a:solidFill>
                  <a:srgbClr val="50535B"/>
                </a:solidFill>
                <a:latin typeface="Open Sans"/>
                <a:ea typeface="Open Sans"/>
                <a:cs typeface="Open Sans"/>
                <a:sym typeface="Open Sans"/>
              </a:rPr>
              <a:t> – Contiene la B. Rayos que pueden causar efectos dañinos en la piel, como quemaduras.</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C</a:t>
            </a:r>
            <a:r>
              <a:rPr b="0" i="0" lang="en-US" sz="1500" u="none" cap="none" strike="noStrike">
                <a:solidFill>
                  <a:srgbClr val="50535B"/>
                </a:solidFill>
                <a:latin typeface="Open Sans"/>
                <a:ea typeface="Open Sans"/>
                <a:cs typeface="Open Sans"/>
                <a:sym typeface="Open Sans"/>
              </a:rPr>
              <a:t> – Empieza con C. Parte del cuerpo que debemos proteger siempre. </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D</a:t>
            </a:r>
            <a:r>
              <a:rPr b="0" i="0" lang="en-US" sz="1500" u="none" cap="none" strike="noStrike">
                <a:solidFill>
                  <a:srgbClr val="50535B"/>
                </a:solidFill>
                <a:latin typeface="Open Sans"/>
                <a:ea typeface="Open Sans"/>
                <a:cs typeface="Open Sans"/>
                <a:sym typeface="Open Sans"/>
              </a:rPr>
              <a:t> – Empieza con D. La capa intermedia de la piel. </a:t>
            </a:r>
            <a:endParaRPr b="0"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E</a:t>
            </a:r>
            <a:r>
              <a:rPr b="0" i="0" lang="en-US" sz="1500" u="none" cap="none" strike="noStrike">
                <a:solidFill>
                  <a:srgbClr val="50535B"/>
                </a:solidFill>
                <a:latin typeface="Open Sans"/>
                <a:ea typeface="Open Sans"/>
                <a:cs typeface="Open Sans"/>
                <a:sym typeface="Open Sans"/>
              </a:rPr>
              <a:t> – Empieza con E. Otra capa de la piel, la más externa. </a:t>
            </a:r>
            <a:endParaRPr b="0"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F</a:t>
            </a:r>
            <a:r>
              <a:rPr b="0" i="0" lang="en-US" sz="1500" u="none" cap="none" strike="noStrike">
                <a:solidFill>
                  <a:srgbClr val="50535B"/>
                </a:solidFill>
                <a:latin typeface="Open Sans"/>
                <a:ea typeface="Open Sans"/>
                <a:cs typeface="Open Sans"/>
                <a:sym typeface="Open Sans"/>
              </a:rPr>
              <a:t> – Empieza con F. Es nuestro gran aliado contra el sol, nos lo ponemos antes de salir de casa.</a:t>
            </a:r>
            <a:endParaRPr b="0"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G</a:t>
            </a:r>
            <a:r>
              <a:rPr b="0" i="0" lang="en-US" sz="1500" u="none" cap="none" strike="noStrike">
                <a:solidFill>
                  <a:srgbClr val="50535B"/>
                </a:solidFill>
                <a:latin typeface="Open Sans"/>
                <a:ea typeface="Open Sans"/>
                <a:cs typeface="Open Sans"/>
                <a:sym typeface="Open Sans"/>
              </a:rPr>
              <a:t> – Empieza con G. Nos protege los ojos del sol. </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J</a:t>
            </a:r>
            <a:r>
              <a:rPr b="0" i="0" lang="en-US" sz="1500" u="none" cap="none" strike="noStrike">
                <a:solidFill>
                  <a:srgbClr val="50535B"/>
                </a:solidFill>
                <a:latin typeface="Open Sans"/>
                <a:ea typeface="Open Sans"/>
                <a:cs typeface="Open Sans"/>
                <a:sym typeface="Open Sans"/>
              </a:rPr>
              <a:t> – Empieza con J. Es lo que hacemos al aire libre y necesitamos fotoprotector para estar seguros. </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M </a:t>
            </a:r>
            <a:r>
              <a:rPr b="0" i="0" lang="en-US" sz="1500" u="none" cap="none" strike="noStrike">
                <a:solidFill>
                  <a:srgbClr val="50535B"/>
                </a:solidFill>
                <a:latin typeface="Open Sans"/>
                <a:ea typeface="Open Sans"/>
                <a:cs typeface="Open Sans"/>
                <a:sym typeface="Open Sans"/>
              </a:rPr>
              <a:t>– Empieza con M. Sustancia natural de la piel que nos protege del sol.</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N </a:t>
            </a:r>
            <a:r>
              <a:rPr b="0" i="0" lang="en-US" sz="1500" u="none" cap="none" strike="noStrike">
                <a:solidFill>
                  <a:srgbClr val="50535B"/>
                </a:solidFill>
                <a:latin typeface="Open Sans"/>
                <a:ea typeface="Open Sans"/>
                <a:cs typeface="Open Sans"/>
                <a:sym typeface="Open Sans"/>
              </a:rPr>
              <a:t>– Empieza con N. Parte de la cara que se quema con facilidad. </a:t>
            </a:r>
            <a:endParaRPr b="0"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O</a:t>
            </a:r>
            <a:r>
              <a:rPr b="0" i="0" lang="en-US" sz="1500" u="none" cap="none" strike="noStrike">
                <a:solidFill>
                  <a:srgbClr val="50535B"/>
                </a:solidFill>
                <a:latin typeface="Open Sans"/>
                <a:ea typeface="Open Sans"/>
                <a:cs typeface="Open Sans"/>
                <a:sym typeface="Open Sans"/>
              </a:rPr>
              <a:t> – Empieza con O. Parte del cuerpo que no debes olvidar proteger con fotoprotector.</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P</a:t>
            </a:r>
            <a:r>
              <a:rPr b="0" i="0" lang="en-US" sz="1500" u="none" cap="none" strike="noStrike">
                <a:solidFill>
                  <a:srgbClr val="50535B"/>
                </a:solidFill>
                <a:latin typeface="Open Sans"/>
                <a:ea typeface="Open Sans"/>
                <a:cs typeface="Open Sans"/>
                <a:sym typeface="Open Sans"/>
              </a:rPr>
              <a:t> – Empieza con P. Cuando nos exponemos al sol nos tenemos que ______. </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Q</a:t>
            </a:r>
            <a:r>
              <a:rPr b="0" i="0" lang="en-US" sz="1500" u="none" cap="none" strike="noStrike">
                <a:solidFill>
                  <a:srgbClr val="50535B"/>
                </a:solidFill>
                <a:latin typeface="Open Sans"/>
                <a:ea typeface="Open Sans"/>
                <a:cs typeface="Open Sans"/>
                <a:sym typeface="Open Sans"/>
              </a:rPr>
              <a:t> – Empieza con Q. Si tienes piel oscura también debes protegerte porque todas las pieles pueden sufrir _______. </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R </a:t>
            </a:r>
            <a:r>
              <a:rPr b="0" i="0" lang="en-US" sz="1500" u="none" cap="none" strike="noStrike">
                <a:solidFill>
                  <a:srgbClr val="50535B"/>
                </a:solidFill>
                <a:latin typeface="Open Sans"/>
                <a:ea typeface="Open Sans"/>
                <a:cs typeface="Open Sans"/>
                <a:sym typeface="Open Sans"/>
              </a:rPr>
              <a:t>– Empieza con R. Es lo que tenemos que hacer con el fotoprotector cada 2 horas o después de bañarnos, sudar o secarnos con la toalla.</a:t>
            </a:r>
            <a:endParaRPr b="0"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S</a:t>
            </a:r>
            <a:r>
              <a:rPr b="0" i="0" lang="en-US" sz="1500" u="none" cap="none" strike="noStrike">
                <a:solidFill>
                  <a:srgbClr val="50535B"/>
                </a:solidFill>
                <a:latin typeface="Open Sans"/>
                <a:ea typeface="Open Sans"/>
                <a:cs typeface="Open Sans"/>
                <a:sym typeface="Open Sans"/>
              </a:rPr>
              <a:t> – Empieza con S. Es nuestra estrella y fuente principal de energía. </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T </a:t>
            </a:r>
            <a:r>
              <a:rPr b="0" i="0" lang="en-US" sz="1500" u="none" cap="none" strike="noStrike">
                <a:solidFill>
                  <a:srgbClr val="50535B"/>
                </a:solidFill>
                <a:latin typeface="Open Sans"/>
                <a:ea typeface="Open Sans"/>
                <a:cs typeface="Open Sans"/>
                <a:sym typeface="Open Sans"/>
              </a:rPr>
              <a:t>– Empieza con T. Después de bañarte o secarte con la ________, debes reaplicar fotoprotector.</a:t>
            </a:r>
            <a:endParaRPr b="0"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U</a:t>
            </a:r>
            <a:r>
              <a:rPr b="0" i="0" lang="en-US" sz="1500" u="none" cap="none" strike="noStrike">
                <a:solidFill>
                  <a:srgbClr val="50535B"/>
                </a:solidFill>
                <a:latin typeface="Open Sans"/>
                <a:ea typeface="Open Sans"/>
                <a:cs typeface="Open Sans"/>
                <a:sym typeface="Open Sans"/>
              </a:rPr>
              <a:t> – Empieza con U. Tipo de rayos solares peligrosos. </a:t>
            </a:r>
            <a:endParaRPr b="1" i="0" sz="15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120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V</a:t>
            </a:r>
            <a:r>
              <a:rPr b="0" i="0" lang="en-US" sz="1500" u="none" cap="none" strike="noStrike">
                <a:solidFill>
                  <a:srgbClr val="50535B"/>
                </a:solidFill>
                <a:latin typeface="Open Sans"/>
                <a:ea typeface="Open Sans"/>
                <a:cs typeface="Open Sans"/>
                <a:sym typeface="Open Sans"/>
              </a:rPr>
              <a:t> – Empieza con V. Gracias al sol, nuestro cuerpo produce esta vitamina que fortalece huesos y dientes. </a:t>
            </a:r>
            <a:endParaRPr b="1" i="0" sz="1500" u="none" cap="none" strike="noStrike">
              <a:solidFill>
                <a:srgbClr val="50535B"/>
              </a:solidFill>
              <a:latin typeface="Open Sans"/>
              <a:ea typeface="Open Sans"/>
              <a:cs typeface="Open Sans"/>
              <a:sym typeface="Open Sans"/>
            </a:endParaRPr>
          </a:p>
        </p:txBody>
      </p:sp>
      <p:pic>
        <p:nvPicPr>
          <p:cNvPr id="563" name="Google Shape;563;p44" title="Guía Didáctica del Fromador de la Campaña Escolar de Fotoprotección.jpg"/>
          <p:cNvPicPr preferRelativeResize="0"/>
          <p:nvPr/>
        </p:nvPicPr>
        <p:blipFill rotWithShape="1">
          <a:blip r:embed="rId3">
            <a:alphaModFix/>
          </a:blip>
          <a:srcRect b="0" l="21803" r="25971" t="0"/>
          <a:stretch/>
        </p:blipFill>
        <p:spPr>
          <a:xfrm>
            <a:off x="423350" y="804175"/>
            <a:ext cx="8352677" cy="89961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8CDEF"/>
        </a:solidFill>
      </p:bgPr>
    </p:bg>
    <p:spTree>
      <p:nvGrpSpPr>
        <p:cNvPr id="567" name="Shape 567"/>
        <p:cNvGrpSpPr/>
        <p:nvPr/>
      </p:nvGrpSpPr>
      <p:grpSpPr>
        <a:xfrm>
          <a:off x="0" y="0"/>
          <a:ext cx="0" cy="0"/>
          <a:chOff x="0" y="0"/>
          <a:chExt cx="0" cy="0"/>
        </a:xfrm>
      </p:grpSpPr>
      <p:sp>
        <p:nvSpPr>
          <p:cNvPr id="568" name="Google Shape;568;p45"/>
          <p:cNvSpPr txBox="1"/>
          <p:nvPr/>
        </p:nvSpPr>
        <p:spPr>
          <a:xfrm>
            <a:off x="8968025" y="925113"/>
            <a:ext cx="8601900" cy="875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500"/>
              <a:buFont typeface="Arial"/>
              <a:buNone/>
            </a:pPr>
            <a:r>
              <a:rPr b="1" i="0" lang="en-US" sz="1300" u="none" cap="none" strike="noStrike">
                <a:solidFill>
                  <a:srgbClr val="50535B"/>
                </a:solidFill>
                <a:latin typeface="Open Sans"/>
                <a:ea typeface="Open Sans"/>
                <a:cs typeface="Open Sans"/>
                <a:sym typeface="Open Sans"/>
              </a:rPr>
              <a:t>A</a:t>
            </a:r>
            <a:r>
              <a:rPr b="0" i="0" lang="en-US" sz="1300" u="none" cap="none" strike="noStrike">
                <a:solidFill>
                  <a:srgbClr val="50535B"/>
                </a:solidFill>
                <a:latin typeface="Open Sans"/>
                <a:ea typeface="Open Sans"/>
                <a:cs typeface="Open Sans"/>
                <a:sym typeface="Open Sans"/>
              </a:rPr>
              <a:t> – Empieza con A. Reacción de la piel al sol en algunas personas. Respuesta: </a:t>
            </a:r>
            <a:r>
              <a:rPr b="1" i="0" lang="en-US" sz="1300" u="none" cap="none" strike="noStrike">
                <a:solidFill>
                  <a:srgbClr val="50535B"/>
                </a:solidFill>
                <a:latin typeface="Open Sans"/>
                <a:ea typeface="Open Sans"/>
                <a:cs typeface="Open Sans"/>
                <a:sym typeface="Open Sans"/>
              </a:rPr>
              <a:t>Alergia solar. </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300" u="none" cap="none" strike="noStrike">
                <a:solidFill>
                  <a:srgbClr val="50535B"/>
                </a:solidFill>
                <a:latin typeface="Open Sans"/>
                <a:ea typeface="Open Sans"/>
                <a:cs typeface="Open Sans"/>
                <a:sym typeface="Open Sans"/>
              </a:rPr>
              <a:t>B</a:t>
            </a:r>
            <a:r>
              <a:rPr b="0" i="0" lang="en-US" sz="1300" u="none" cap="none" strike="noStrike">
                <a:solidFill>
                  <a:srgbClr val="50535B"/>
                </a:solidFill>
                <a:latin typeface="Open Sans"/>
                <a:ea typeface="Open Sans"/>
                <a:cs typeface="Open Sans"/>
                <a:sym typeface="Open Sans"/>
              </a:rPr>
              <a:t> – Contiene la B. Rayos que pueden causar efectos dañinos en la piel, como quemaduras.</a:t>
            </a:r>
            <a:br>
              <a:rPr b="0" i="0" lang="en-US" sz="1300" u="none" cap="none" strike="noStrike">
                <a:solidFill>
                  <a:srgbClr val="50535B"/>
                </a:solidFill>
                <a:latin typeface="Open Sans"/>
                <a:ea typeface="Open Sans"/>
                <a:cs typeface="Open Sans"/>
                <a:sym typeface="Open Sans"/>
              </a:rPr>
            </a:br>
            <a:r>
              <a:rPr b="0" i="0" lang="en-US" sz="1300" u="none" cap="none" strike="noStrike">
                <a:solidFill>
                  <a:srgbClr val="50535B"/>
                </a:solidFill>
                <a:latin typeface="Open Sans"/>
                <a:ea typeface="Open Sans"/>
                <a:cs typeface="Open Sans"/>
                <a:sym typeface="Open Sans"/>
              </a:rPr>
              <a:t>Respuesta: </a:t>
            </a:r>
            <a:r>
              <a:rPr b="1" i="0" lang="en-US" sz="1300" u="none" cap="none" strike="noStrike">
                <a:solidFill>
                  <a:srgbClr val="50535B"/>
                </a:solidFill>
                <a:latin typeface="Open Sans"/>
                <a:ea typeface="Open Sans"/>
                <a:cs typeface="Open Sans"/>
                <a:sym typeface="Open Sans"/>
              </a:rPr>
              <a:t>UVB</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300" u="none" cap="none" strike="noStrike">
                <a:solidFill>
                  <a:srgbClr val="50535B"/>
                </a:solidFill>
                <a:latin typeface="Open Sans"/>
                <a:ea typeface="Open Sans"/>
                <a:cs typeface="Open Sans"/>
                <a:sym typeface="Open Sans"/>
              </a:rPr>
              <a:t>C</a:t>
            </a:r>
            <a:r>
              <a:rPr b="0" i="0" lang="en-US" sz="1300" u="none" cap="none" strike="noStrike">
                <a:solidFill>
                  <a:srgbClr val="50535B"/>
                </a:solidFill>
                <a:latin typeface="Open Sans"/>
                <a:ea typeface="Open Sans"/>
                <a:cs typeface="Open Sans"/>
                <a:sym typeface="Open Sans"/>
              </a:rPr>
              <a:t> – Empieza con C. Parte del cuerpo que debemos proteger siempre. Respuesta: </a:t>
            </a:r>
            <a:r>
              <a:rPr b="1" i="0" lang="en-US" sz="1300" u="none" cap="none" strike="noStrike">
                <a:solidFill>
                  <a:srgbClr val="50535B"/>
                </a:solidFill>
                <a:latin typeface="Open Sans"/>
                <a:ea typeface="Open Sans"/>
                <a:cs typeface="Open Sans"/>
                <a:sym typeface="Open Sans"/>
              </a:rPr>
              <a:t>Cara</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300" u="none" cap="none" strike="noStrike">
                <a:solidFill>
                  <a:srgbClr val="50535B"/>
                </a:solidFill>
                <a:latin typeface="Open Sans"/>
                <a:ea typeface="Open Sans"/>
                <a:cs typeface="Open Sans"/>
                <a:sym typeface="Open Sans"/>
              </a:rPr>
              <a:t>D</a:t>
            </a:r>
            <a:r>
              <a:rPr b="0" i="0" lang="en-US" sz="1300" u="none" cap="none" strike="noStrike">
                <a:solidFill>
                  <a:srgbClr val="50535B"/>
                </a:solidFill>
                <a:latin typeface="Open Sans"/>
                <a:ea typeface="Open Sans"/>
                <a:cs typeface="Open Sans"/>
                <a:sym typeface="Open Sans"/>
              </a:rPr>
              <a:t> – Empieza con D. La capa intermedia de la piel. Respuesta: </a:t>
            </a:r>
            <a:r>
              <a:rPr b="1" i="0" lang="en-US" sz="1300" u="none" cap="none" strike="noStrike">
                <a:solidFill>
                  <a:srgbClr val="50535B"/>
                </a:solidFill>
                <a:latin typeface="Open Sans"/>
                <a:ea typeface="Open Sans"/>
                <a:cs typeface="Open Sans"/>
                <a:sym typeface="Open Sans"/>
              </a:rPr>
              <a:t>Dermis</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300" u="none" cap="none" strike="noStrike">
                <a:solidFill>
                  <a:srgbClr val="50535B"/>
                </a:solidFill>
                <a:latin typeface="Open Sans"/>
                <a:ea typeface="Open Sans"/>
                <a:cs typeface="Open Sans"/>
                <a:sym typeface="Open Sans"/>
              </a:rPr>
              <a:t>E</a:t>
            </a:r>
            <a:r>
              <a:rPr b="0" i="0" lang="en-US" sz="1300" u="none" cap="none" strike="noStrike">
                <a:solidFill>
                  <a:srgbClr val="50535B"/>
                </a:solidFill>
                <a:latin typeface="Open Sans"/>
                <a:ea typeface="Open Sans"/>
                <a:cs typeface="Open Sans"/>
                <a:sym typeface="Open Sans"/>
              </a:rPr>
              <a:t> – Empieza con E. Otra capa de la piel, la más externa. Respuesta: </a:t>
            </a:r>
            <a:r>
              <a:rPr b="1" i="0" lang="en-US" sz="1300" u="none" cap="none" strike="noStrike">
                <a:solidFill>
                  <a:srgbClr val="50535B"/>
                </a:solidFill>
                <a:latin typeface="Open Sans"/>
                <a:ea typeface="Open Sans"/>
                <a:cs typeface="Open Sans"/>
                <a:sym typeface="Open Sans"/>
              </a:rPr>
              <a:t>Epidermis</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300" u="none" cap="none" strike="noStrike">
                <a:solidFill>
                  <a:srgbClr val="50535B"/>
                </a:solidFill>
                <a:latin typeface="Open Sans"/>
                <a:ea typeface="Open Sans"/>
                <a:cs typeface="Open Sans"/>
                <a:sym typeface="Open Sans"/>
              </a:rPr>
              <a:t>F</a:t>
            </a:r>
            <a:r>
              <a:rPr b="0" i="0" lang="en-US" sz="1300" u="none" cap="none" strike="noStrike">
                <a:solidFill>
                  <a:srgbClr val="50535B"/>
                </a:solidFill>
                <a:latin typeface="Open Sans"/>
                <a:ea typeface="Open Sans"/>
                <a:cs typeface="Open Sans"/>
                <a:sym typeface="Open Sans"/>
              </a:rPr>
              <a:t> – Empieza con F. Es nuestro gran aliado contra el sol, nos lo ponemos antes de salir de casa.</a:t>
            </a:r>
            <a:br>
              <a:rPr b="0" i="0" lang="en-US" sz="1300" u="none" cap="none" strike="noStrike">
                <a:solidFill>
                  <a:srgbClr val="50535B"/>
                </a:solidFill>
                <a:latin typeface="Open Sans"/>
                <a:ea typeface="Open Sans"/>
                <a:cs typeface="Open Sans"/>
                <a:sym typeface="Open Sans"/>
              </a:rPr>
            </a:br>
            <a:r>
              <a:rPr b="0" i="0" lang="en-US" sz="1300" u="none" cap="none" strike="noStrike">
                <a:solidFill>
                  <a:srgbClr val="50535B"/>
                </a:solidFill>
                <a:latin typeface="Open Sans"/>
                <a:ea typeface="Open Sans"/>
                <a:cs typeface="Open Sans"/>
                <a:sym typeface="Open Sans"/>
              </a:rPr>
              <a:t>Respuesta: </a:t>
            </a:r>
            <a:r>
              <a:rPr b="1" i="0" lang="en-US" sz="1300" u="none" cap="none" strike="noStrike">
                <a:solidFill>
                  <a:srgbClr val="50535B"/>
                </a:solidFill>
                <a:latin typeface="Open Sans"/>
                <a:ea typeface="Open Sans"/>
                <a:cs typeface="Open Sans"/>
                <a:sym typeface="Open Sans"/>
              </a:rPr>
              <a:t>Fotoprotector</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300" u="none" cap="none" strike="noStrike">
                <a:solidFill>
                  <a:srgbClr val="50535B"/>
                </a:solidFill>
                <a:latin typeface="Open Sans"/>
                <a:ea typeface="Open Sans"/>
                <a:cs typeface="Open Sans"/>
                <a:sym typeface="Open Sans"/>
              </a:rPr>
              <a:t>G</a:t>
            </a:r>
            <a:r>
              <a:rPr b="0" i="0" lang="en-US" sz="1300" u="none" cap="none" strike="noStrike">
                <a:solidFill>
                  <a:srgbClr val="50535B"/>
                </a:solidFill>
                <a:latin typeface="Open Sans"/>
                <a:ea typeface="Open Sans"/>
                <a:cs typeface="Open Sans"/>
                <a:sym typeface="Open Sans"/>
              </a:rPr>
              <a:t> – Empieza con G. Nos protege los ojos del sol. Respuesta: </a:t>
            </a:r>
            <a:r>
              <a:rPr b="1" i="0" lang="en-US" sz="1300" u="none" cap="none" strike="noStrike">
                <a:solidFill>
                  <a:srgbClr val="50535B"/>
                </a:solidFill>
                <a:latin typeface="Open Sans"/>
                <a:ea typeface="Open Sans"/>
                <a:cs typeface="Open Sans"/>
                <a:sym typeface="Open Sans"/>
              </a:rPr>
              <a:t>Gafas de sol</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300" u="none" cap="none" strike="noStrike">
                <a:solidFill>
                  <a:srgbClr val="50535B"/>
                </a:solidFill>
                <a:latin typeface="Open Sans"/>
                <a:ea typeface="Open Sans"/>
                <a:cs typeface="Open Sans"/>
                <a:sym typeface="Open Sans"/>
              </a:rPr>
              <a:t>J</a:t>
            </a:r>
            <a:r>
              <a:rPr b="0" i="0" lang="en-US" sz="1300" u="none" cap="none" strike="noStrike">
                <a:solidFill>
                  <a:srgbClr val="50535B"/>
                </a:solidFill>
                <a:latin typeface="Open Sans"/>
                <a:ea typeface="Open Sans"/>
                <a:cs typeface="Open Sans"/>
                <a:sym typeface="Open Sans"/>
              </a:rPr>
              <a:t> – Empieza con J. Es lo que hacemos al aire libre y necesitamos fotoprotector para estar seguros. Respuesta: </a:t>
            </a:r>
            <a:r>
              <a:rPr b="1" i="0" lang="en-US" sz="1300" u="none" cap="none" strike="noStrike">
                <a:solidFill>
                  <a:srgbClr val="50535B"/>
                </a:solidFill>
                <a:latin typeface="Open Sans"/>
                <a:ea typeface="Open Sans"/>
                <a:cs typeface="Open Sans"/>
                <a:sym typeface="Open Sans"/>
              </a:rPr>
              <a:t>Jugar</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300" u="none" cap="none" strike="noStrike">
                <a:solidFill>
                  <a:srgbClr val="50535B"/>
                </a:solidFill>
                <a:latin typeface="Open Sans"/>
                <a:ea typeface="Open Sans"/>
                <a:cs typeface="Open Sans"/>
                <a:sym typeface="Open Sans"/>
              </a:rPr>
              <a:t>M </a:t>
            </a:r>
            <a:r>
              <a:rPr b="0" i="0" lang="en-US" sz="1300" u="none" cap="none" strike="noStrike">
                <a:solidFill>
                  <a:srgbClr val="50535B"/>
                </a:solidFill>
                <a:latin typeface="Open Sans"/>
                <a:ea typeface="Open Sans"/>
                <a:cs typeface="Open Sans"/>
                <a:sym typeface="Open Sans"/>
              </a:rPr>
              <a:t>– Empieza con M. Sustancia natural de la piel que nos protege del sol. Respuesta: </a:t>
            </a:r>
            <a:r>
              <a:rPr b="1" i="0" lang="en-US" sz="1300" u="none" cap="none" strike="noStrike">
                <a:solidFill>
                  <a:srgbClr val="50535B"/>
                </a:solidFill>
                <a:latin typeface="Open Sans"/>
                <a:ea typeface="Open Sans"/>
                <a:cs typeface="Open Sans"/>
                <a:sym typeface="Open Sans"/>
              </a:rPr>
              <a:t>Melanina</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rgbClr val="000000"/>
              </a:buClr>
              <a:buSzPts val="1500"/>
              <a:buFont typeface="Arial"/>
              <a:buNone/>
            </a:pPr>
            <a:r>
              <a:rPr b="1" i="0" lang="en-US" sz="1300" u="none" cap="none" strike="noStrike">
                <a:solidFill>
                  <a:srgbClr val="50535B"/>
                </a:solidFill>
                <a:latin typeface="Open Sans"/>
                <a:ea typeface="Open Sans"/>
                <a:cs typeface="Open Sans"/>
                <a:sym typeface="Open Sans"/>
              </a:rPr>
              <a:t>N </a:t>
            </a:r>
            <a:r>
              <a:rPr b="0" i="0" lang="en-US" sz="1300" u="none" cap="none" strike="noStrike">
                <a:solidFill>
                  <a:srgbClr val="50535B"/>
                </a:solidFill>
                <a:latin typeface="Open Sans"/>
                <a:ea typeface="Open Sans"/>
                <a:cs typeface="Open Sans"/>
                <a:sym typeface="Open Sans"/>
              </a:rPr>
              <a:t>– Empieza con N. Parte de la cara que se quema con facilidad. Respuesta: </a:t>
            </a:r>
            <a:r>
              <a:rPr b="1" i="0" lang="en-US" sz="1300" u="none" cap="none" strike="noStrike">
                <a:solidFill>
                  <a:srgbClr val="50535B"/>
                </a:solidFill>
                <a:latin typeface="Open Sans"/>
                <a:ea typeface="Open Sans"/>
                <a:cs typeface="Open Sans"/>
                <a:sym typeface="Open Sans"/>
              </a:rPr>
              <a:t>Nariz</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300" u="none" cap="none" strike="noStrike">
                <a:solidFill>
                  <a:srgbClr val="50535B"/>
                </a:solidFill>
                <a:latin typeface="Open Sans"/>
                <a:ea typeface="Open Sans"/>
                <a:cs typeface="Open Sans"/>
                <a:sym typeface="Open Sans"/>
              </a:rPr>
              <a:t>O</a:t>
            </a:r>
            <a:r>
              <a:rPr b="0" i="0" lang="en-US" sz="1300" u="none" cap="none" strike="noStrike">
                <a:solidFill>
                  <a:srgbClr val="50535B"/>
                </a:solidFill>
                <a:latin typeface="Open Sans"/>
                <a:ea typeface="Open Sans"/>
                <a:cs typeface="Open Sans"/>
                <a:sym typeface="Open Sans"/>
              </a:rPr>
              <a:t> – Empieza con O. Parte del cuerpo que no debes olvidar proteger con fotoprotector.</a:t>
            </a:r>
            <a:br>
              <a:rPr b="0" i="0" lang="en-US" sz="1300" u="none" cap="none" strike="noStrike">
                <a:solidFill>
                  <a:srgbClr val="50535B"/>
                </a:solidFill>
                <a:latin typeface="Open Sans"/>
                <a:ea typeface="Open Sans"/>
                <a:cs typeface="Open Sans"/>
                <a:sym typeface="Open Sans"/>
              </a:rPr>
            </a:br>
            <a:r>
              <a:rPr b="0" i="0" lang="en-US" sz="1300" u="none" cap="none" strike="noStrike">
                <a:solidFill>
                  <a:srgbClr val="50535B"/>
                </a:solidFill>
                <a:latin typeface="Open Sans"/>
                <a:ea typeface="Open Sans"/>
                <a:cs typeface="Open Sans"/>
                <a:sym typeface="Open Sans"/>
              </a:rPr>
              <a:t>Respuesta: </a:t>
            </a:r>
            <a:r>
              <a:rPr b="1" i="0" lang="en-US" sz="1300" u="none" cap="none" strike="noStrike">
                <a:solidFill>
                  <a:srgbClr val="50535B"/>
                </a:solidFill>
                <a:latin typeface="Open Sans"/>
                <a:ea typeface="Open Sans"/>
                <a:cs typeface="Open Sans"/>
                <a:sym typeface="Open Sans"/>
              </a:rPr>
              <a:t>Orejas</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300" u="none" cap="none" strike="noStrike">
                <a:solidFill>
                  <a:srgbClr val="50535B"/>
                </a:solidFill>
                <a:latin typeface="Open Sans"/>
                <a:ea typeface="Open Sans"/>
                <a:cs typeface="Open Sans"/>
                <a:sym typeface="Open Sans"/>
              </a:rPr>
              <a:t>P</a:t>
            </a:r>
            <a:r>
              <a:rPr b="0" i="0" lang="en-US" sz="1300" u="none" cap="none" strike="noStrike">
                <a:solidFill>
                  <a:srgbClr val="50535B"/>
                </a:solidFill>
                <a:latin typeface="Open Sans"/>
                <a:ea typeface="Open Sans"/>
                <a:cs typeface="Open Sans"/>
                <a:sym typeface="Open Sans"/>
              </a:rPr>
              <a:t> – Empieza con P. Cuando nos exponemos al sol nos tenemos que ______.       Respuesta: </a:t>
            </a:r>
            <a:r>
              <a:rPr b="1" i="0" lang="en-US" sz="1300" u="none" cap="none" strike="noStrike">
                <a:solidFill>
                  <a:srgbClr val="50535B"/>
                </a:solidFill>
                <a:latin typeface="Open Sans"/>
                <a:ea typeface="Open Sans"/>
                <a:cs typeface="Open Sans"/>
                <a:sym typeface="Open Sans"/>
              </a:rPr>
              <a:t>Proteger</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300" u="none" cap="none" strike="noStrike">
                <a:solidFill>
                  <a:srgbClr val="50535B"/>
                </a:solidFill>
                <a:latin typeface="Open Sans"/>
                <a:ea typeface="Open Sans"/>
                <a:cs typeface="Open Sans"/>
                <a:sym typeface="Open Sans"/>
              </a:rPr>
              <a:t>Q</a:t>
            </a:r>
            <a:r>
              <a:rPr b="0" i="0" lang="en-US" sz="1300" u="none" cap="none" strike="noStrike">
                <a:solidFill>
                  <a:srgbClr val="50535B"/>
                </a:solidFill>
                <a:latin typeface="Open Sans"/>
                <a:ea typeface="Open Sans"/>
                <a:cs typeface="Open Sans"/>
                <a:sym typeface="Open Sans"/>
              </a:rPr>
              <a:t> – Empieza con Q. Si tienes piel oscura también debes protegerte porque todas las pieles pueden sufrir _______. Respuesta: </a:t>
            </a:r>
            <a:r>
              <a:rPr b="1" i="0" lang="en-US" sz="1300" u="none" cap="none" strike="noStrike">
                <a:solidFill>
                  <a:srgbClr val="50535B"/>
                </a:solidFill>
                <a:latin typeface="Open Sans"/>
                <a:ea typeface="Open Sans"/>
                <a:cs typeface="Open Sans"/>
                <a:sym typeface="Open Sans"/>
              </a:rPr>
              <a:t>Quemaduras</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300" u="none" cap="none" strike="noStrike">
                <a:solidFill>
                  <a:srgbClr val="50535B"/>
                </a:solidFill>
                <a:latin typeface="Open Sans"/>
                <a:ea typeface="Open Sans"/>
                <a:cs typeface="Open Sans"/>
                <a:sym typeface="Open Sans"/>
              </a:rPr>
              <a:t>R </a:t>
            </a:r>
            <a:r>
              <a:rPr b="0" i="0" lang="en-US" sz="1300" u="none" cap="none" strike="noStrike">
                <a:solidFill>
                  <a:srgbClr val="50535B"/>
                </a:solidFill>
                <a:latin typeface="Open Sans"/>
                <a:ea typeface="Open Sans"/>
                <a:cs typeface="Open Sans"/>
                <a:sym typeface="Open Sans"/>
              </a:rPr>
              <a:t>– Empieza con R. Es lo que tenemos que hacer con el fotoprotector cada 2 horas o después de bañarnos, sudar o secarnos con la toalla. Respuesta: </a:t>
            </a:r>
            <a:r>
              <a:rPr b="1" i="0" lang="en-US" sz="1300" u="none" cap="none" strike="noStrike">
                <a:solidFill>
                  <a:srgbClr val="50535B"/>
                </a:solidFill>
                <a:latin typeface="Open Sans"/>
                <a:ea typeface="Open Sans"/>
                <a:cs typeface="Open Sans"/>
                <a:sym typeface="Open Sans"/>
              </a:rPr>
              <a:t>Reaplicar</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300" u="none" cap="none" strike="noStrike">
                <a:solidFill>
                  <a:srgbClr val="50535B"/>
                </a:solidFill>
                <a:latin typeface="Open Sans"/>
                <a:ea typeface="Open Sans"/>
                <a:cs typeface="Open Sans"/>
                <a:sym typeface="Open Sans"/>
              </a:rPr>
              <a:t>S</a:t>
            </a:r>
            <a:r>
              <a:rPr b="0" i="0" lang="en-US" sz="1300" u="none" cap="none" strike="noStrike">
                <a:solidFill>
                  <a:srgbClr val="50535B"/>
                </a:solidFill>
                <a:latin typeface="Open Sans"/>
                <a:ea typeface="Open Sans"/>
                <a:cs typeface="Open Sans"/>
                <a:sym typeface="Open Sans"/>
              </a:rPr>
              <a:t> – Empieza con S. Es nuestra estrella y fuente principal de energía. Respuesta: </a:t>
            </a:r>
            <a:r>
              <a:rPr b="1" i="0" lang="en-US" sz="1300" u="none" cap="none" strike="noStrike">
                <a:solidFill>
                  <a:srgbClr val="50535B"/>
                </a:solidFill>
                <a:latin typeface="Open Sans"/>
                <a:ea typeface="Open Sans"/>
                <a:cs typeface="Open Sans"/>
                <a:sym typeface="Open Sans"/>
              </a:rPr>
              <a:t>Sol</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300" u="none" cap="none" strike="noStrike">
                <a:solidFill>
                  <a:srgbClr val="50535B"/>
                </a:solidFill>
                <a:latin typeface="Open Sans"/>
                <a:ea typeface="Open Sans"/>
                <a:cs typeface="Open Sans"/>
                <a:sym typeface="Open Sans"/>
              </a:rPr>
              <a:t>T </a:t>
            </a:r>
            <a:r>
              <a:rPr b="0" i="0" lang="en-US" sz="1300" u="none" cap="none" strike="noStrike">
                <a:solidFill>
                  <a:srgbClr val="50535B"/>
                </a:solidFill>
                <a:latin typeface="Open Sans"/>
                <a:ea typeface="Open Sans"/>
                <a:cs typeface="Open Sans"/>
                <a:sym typeface="Open Sans"/>
              </a:rPr>
              <a:t>– Empieza con T. Después de bañarte o secarte con la ________, debes reaplicar fotoprotector. Respuesta: </a:t>
            </a:r>
            <a:r>
              <a:rPr b="1" i="0" lang="en-US" sz="1300" u="none" cap="none" strike="noStrike">
                <a:solidFill>
                  <a:srgbClr val="50535B"/>
                </a:solidFill>
                <a:latin typeface="Open Sans"/>
                <a:ea typeface="Open Sans"/>
                <a:cs typeface="Open Sans"/>
                <a:sym typeface="Open Sans"/>
              </a:rPr>
              <a:t>Toalla</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0"/>
              </a:spcAft>
              <a:buClr>
                <a:schemeClr val="dk1"/>
              </a:buClr>
              <a:buSzPts val="1500"/>
              <a:buFont typeface="Arial"/>
              <a:buNone/>
            </a:pPr>
            <a:r>
              <a:rPr b="1" i="0" lang="en-US" sz="1300" u="none" cap="none" strike="noStrike">
                <a:solidFill>
                  <a:srgbClr val="50535B"/>
                </a:solidFill>
                <a:latin typeface="Open Sans"/>
                <a:ea typeface="Open Sans"/>
                <a:cs typeface="Open Sans"/>
                <a:sym typeface="Open Sans"/>
              </a:rPr>
              <a:t>U</a:t>
            </a:r>
            <a:r>
              <a:rPr b="0" i="0" lang="en-US" sz="1300" u="none" cap="none" strike="noStrike">
                <a:solidFill>
                  <a:srgbClr val="50535B"/>
                </a:solidFill>
                <a:latin typeface="Open Sans"/>
                <a:ea typeface="Open Sans"/>
                <a:cs typeface="Open Sans"/>
                <a:sym typeface="Open Sans"/>
              </a:rPr>
              <a:t> – Empieza con U. Tipo de rayos solares peligrosos. Respuesta: </a:t>
            </a:r>
            <a:r>
              <a:rPr b="1" i="0" lang="en-US" sz="1300" u="none" cap="none" strike="noStrike">
                <a:solidFill>
                  <a:srgbClr val="50535B"/>
                </a:solidFill>
                <a:latin typeface="Open Sans"/>
                <a:ea typeface="Open Sans"/>
                <a:cs typeface="Open Sans"/>
                <a:sym typeface="Open Sans"/>
              </a:rPr>
              <a:t>Ultravioleta</a:t>
            </a:r>
            <a:endParaRPr b="1" i="0" sz="1300" u="none" cap="none" strike="noStrike">
              <a:solidFill>
                <a:srgbClr val="50535B"/>
              </a:solidFill>
              <a:latin typeface="Open Sans"/>
              <a:ea typeface="Open Sans"/>
              <a:cs typeface="Open Sans"/>
              <a:sym typeface="Open Sans"/>
            </a:endParaRPr>
          </a:p>
          <a:p>
            <a:pPr indent="0" lvl="0" marL="0" marR="0" rtl="0" algn="l">
              <a:lnSpc>
                <a:spcPct val="115000"/>
              </a:lnSpc>
              <a:spcBef>
                <a:spcPts val="1200"/>
              </a:spcBef>
              <a:spcAft>
                <a:spcPts val="1200"/>
              </a:spcAft>
              <a:buClr>
                <a:schemeClr val="dk1"/>
              </a:buClr>
              <a:buSzPts val="1500"/>
              <a:buFont typeface="Arial"/>
              <a:buNone/>
            </a:pPr>
            <a:r>
              <a:rPr b="1" i="0" lang="en-US" sz="1300" u="none" cap="none" strike="noStrike">
                <a:solidFill>
                  <a:srgbClr val="50535B"/>
                </a:solidFill>
                <a:latin typeface="Open Sans"/>
                <a:ea typeface="Open Sans"/>
                <a:cs typeface="Open Sans"/>
                <a:sym typeface="Open Sans"/>
              </a:rPr>
              <a:t>V</a:t>
            </a:r>
            <a:r>
              <a:rPr b="0" i="0" lang="en-US" sz="1300" u="none" cap="none" strike="noStrike">
                <a:solidFill>
                  <a:srgbClr val="50535B"/>
                </a:solidFill>
                <a:latin typeface="Open Sans"/>
                <a:ea typeface="Open Sans"/>
                <a:cs typeface="Open Sans"/>
                <a:sym typeface="Open Sans"/>
              </a:rPr>
              <a:t> – Empieza con V. Gracias al sol, nuestro cuerpo produce esta vitamina que fortalece huesos y dientes. Respuesta: </a:t>
            </a:r>
            <a:r>
              <a:rPr b="1" i="0" lang="en-US" sz="1300" u="none" cap="none" strike="noStrike">
                <a:solidFill>
                  <a:srgbClr val="50535B"/>
                </a:solidFill>
                <a:latin typeface="Open Sans"/>
                <a:ea typeface="Open Sans"/>
                <a:cs typeface="Open Sans"/>
                <a:sym typeface="Open Sans"/>
              </a:rPr>
              <a:t>Vitamina D</a:t>
            </a:r>
            <a:endParaRPr b="1" i="0" sz="1300" u="none" cap="none" strike="noStrike">
              <a:solidFill>
                <a:srgbClr val="50535B"/>
              </a:solidFill>
              <a:latin typeface="Open Sans"/>
              <a:ea typeface="Open Sans"/>
              <a:cs typeface="Open Sans"/>
              <a:sym typeface="Open Sans"/>
            </a:endParaRPr>
          </a:p>
        </p:txBody>
      </p:sp>
      <p:pic>
        <p:nvPicPr>
          <p:cNvPr id="569" name="Google Shape;569;p45" title="Guía Didáctica del Fromador de la Campaña Escolar de Fotoprotección.jpg"/>
          <p:cNvPicPr preferRelativeResize="0"/>
          <p:nvPr/>
        </p:nvPicPr>
        <p:blipFill rotWithShape="1">
          <a:blip r:embed="rId3">
            <a:alphaModFix/>
          </a:blip>
          <a:srcRect b="0" l="21803" r="25971" t="0"/>
          <a:stretch/>
        </p:blipFill>
        <p:spPr>
          <a:xfrm>
            <a:off x="423350" y="804175"/>
            <a:ext cx="8352677" cy="89961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573" name="Shape 573"/>
        <p:cNvGrpSpPr/>
        <p:nvPr/>
      </p:nvGrpSpPr>
      <p:grpSpPr>
        <a:xfrm>
          <a:off x="0" y="0"/>
          <a:ext cx="0" cy="0"/>
          <a:chOff x="0" y="0"/>
          <a:chExt cx="0" cy="0"/>
        </a:xfrm>
      </p:grpSpPr>
      <p:grpSp>
        <p:nvGrpSpPr>
          <p:cNvPr id="574" name="Google Shape;574;p46"/>
          <p:cNvGrpSpPr/>
          <p:nvPr/>
        </p:nvGrpSpPr>
        <p:grpSpPr>
          <a:xfrm>
            <a:off x="0" y="7011529"/>
            <a:ext cx="18288118" cy="3275965"/>
            <a:chOff x="0" y="-38100"/>
            <a:chExt cx="4816592" cy="862800"/>
          </a:xfrm>
        </p:grpSpPr>
        <p:sp>
          <p:nvSpPr>
            <p:cNvPr id="575" name="Google Shape;575;p46"/>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576" name="Google Shape;576;p46"/>
            <p:cNvSpPr txBox="1"/>
            <p:nvPr/>
          </p:nvSpPr>
          <p:spPr>
            <a:xfrm>
              <a:off x="0" y="-38100"/>
              <a:ext cx="4816500" cy="862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77" name="Google Shape;577;p46"/>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578" name="Google Shape;578;p46"/>
          <p:cNvSpPr/>
          <p:nvPr/>
        </p:nvSpPr>
        <p:spPr>
          <a:xfrm>
            <a:off x="0" y="58693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4">
              <a:alphaModFix/>
            </a:blip>
            <a:stretch>
              <a:fillRect b="0" l="0" r="0" t="0"/>
            </a:stretch>
          </a:blipFill>
          <a:ln>
            <a:noFill/>
          </a:ln>
        </p:spPr>
      </p:sp>
      <p:sp>
        <p:nvSpPr>
          <p:cNvPr id="579" name="Google Shape;579;p46"/>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3</a:t>
            </a:r>
            <a:endParaRPr b="0" i="0" sz="4000" u="none" cap="none" strike="noStrike">
              <a:solidFill>
                <a:srgbClr val="000000"/>
              </a:solidFill>
              <a:latin typeface="Arial"/>
              <a:ea typeface="Arial"/>
              <a:cs typeface="Arial"/>
              <a:sym typeface="Arial"/>
            </a:endParaRPr>
          </a:p>
        </p:txBody>
      </p:sp>
      <p:sp>
        <p:nvSpPr>
          <p:cNvPr id="580" name="Google Shape;580;p46"/>
          <p:cNvSpPr/>
          <p:nvPr/>
        </p:nvSpPr>
        <p:spPr>
          <a:xfrm>
            <a:off x="11616421" y="6347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5">
              <a:alphaModFix/>
            </a:blip>
            <a:stretch>
              <a:fillRect b="-5200" l="0" r="-101808" t="0"/>
            </a:stretch>
          </a:blipFill>
          <a:ln>
            <a:noFill/>
          </a:ln>
        </p:spPr>
      </p:sp>
      <p:sp>
        <p:nvSpPr>
          <p:cNvPr id="581" name="Google Shape;581;p46"/>
          <p:cNvSpPr txBox="1"/>
          <p:nvPr/>
        </p:nvSpPr>
        <p:spPr>
          <a:xfrm>
            <a:off x="1066800" y="2512100"/>
            <a:ext cx="11512800" cy="320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1000"/>
              </a:spcBef>
              <a:spcAft>
                <a:spcPts val="0"/>
              </a:spcAft>
              <a:buClr>
                <a:srgbClr val="000000"/>
              </a:buClr>
              <a:buSzPts val="4699"/>
              <a:buFont typeface="Arial"/>
              <a:buNone/>
            </a:pPr>
            <a:r>
              <a:rPr b="1" lang="en-US" sz="4699">
                <a:solidFill>
                  <a:srgbClr val="F49E5C"/>
                </a:solidFill>
                <a:latin typeface="Open Sans"/>
                <a:ea typeface="Open Sans"/>
                <a:cs typeface="Open Sans"/>
                <a:sym typeface="Open Sans"/>
              </a:rPr>
              <a:t>Diploma</a:t>
            </a:r>
            <a:endParaRPr b="1" i="0" sz="4699" u="none" cap="none" strike="noStrike">
              <a:solidFill>
                <a:srgbClr val="F49E5C"/>
              </a:solidFill>
              <a:latin typeface="Open Sans"/>
              <a:ea typeface="Open Sans"/>
              <a:cs typeface="Open Sans"/>
              <a:sym typeface="Open Sans"/>
            </a:endParaRPr>
          </a:p>
          <a:p>
            <a:pPr indent="0" lvl="0" marL="914400" marR="0" rtl="0" algn="l">
              <a:lnSpc>
                <a:spcPct val="100000"/>
              </a:lnSpc>
              <a:spcBef>
                <a:spcPts val="1000"/>
              </a:spcBef>
              <a:spcAft>
                <a:spcPts val="0"/>
              </a:spcAft>
              <a:buClr>
                <a:srgbClr val="000000"/>
              </a:buClr>
              <a:buSzPts val="2000"/>
              <a:buFont typeface="Arial"/>
              <a:buNone/>
            </a:pPr>
            <a:r>
              <a:t/>
            </a:r>
            <a:endParaRPr b="1" i="0" sz="2000" u="none" cap="none" strike="noStrike">
              <a:solidFill>
                <a:srgbClr val="F49E5C"/>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lang="en-US" sz="3000">
                <a:solidFill>
                  <a:srgbClr val="50535B"/>
                </a:solidFill>
                <a:latin typeface="Open Sans"/>
                <a:ea typeface="Open Sans"/>
                <a:cs typeface="Open Sans"/>
                <a:sym typeface="Open Sans"/>
              </a:rPr>
              <a:t>Link de descarga</a:t>
            </a:r>
            <a:br>
              <a:rPr b="1" lang="en-US" sz="3000">
                <a:solidFill>
                  <a:srgbClr val="50535B"/>
                </a:solidFill>
                <a:latin typeface="Open Sans"/>
                <a:ea typeface="Open Sans"/>
                <a:cs typeface="Open Sans"/>
                <a:sym typeface="Open Sans"/>
              </a:rPr>
            </a:br>
            <a:br>
              <a:rPr b="1" lang="en-US" sz="3000">
                <a:solidFill>
                  <a:srgbClr val="50535B"/>
                </a:solidFill>
                <a:latin typeface="Open Sans"/>
                <a:ea typeface="Open Sans"/>
                <a:cs typeface="Open Sans"/>
                <a:sym typeface="Open Sans"/>
              </a:rPr>
            </a:br>
            <a:r>
              <a:rPr b="1" lang="en-US" sz="3000" u="sng">
                <a:solidFill>
                  <a:schemeClr val="hlink"/>
                </a:solidFill>
                <a:latin typeface="Open Sans"/>
                <a:ea typeface="Open Sans"/>
                <a:cs typeface="Open Sans"/>
                <a:sym typeface="Open Sans"/>
                <a:hlinkClick r:id="rId6"/>
              </a:rPr>
              <a:t>https://dam.isdin.com/asset/8656ff00-3df3-44c3-a4ad-59497b21cfe4/_AAFF-Diploma-A5-v08_TR.pdf</a:t>
            </a:r>
            <a:r>
              <a:rPr b="1" lang="en-US" sz="3000">
                <a:solidFill>
                  <a:srgbClr val="50535B"/>
                </a:solidFill>
                <a:latin typeface="Open Sans"/>
                <a:ea typeface="Open Sans"/>
                <a:cs typeface="Open Sans"/>
                <a:sym typeface="Open Sans"/>
              </a:rPr>
              <a:t> </a:t>
            </a:r>
            <a:br>
              <a:rPr b="1" lang="en-US" sz="3000">
                <a:solidFill>
                  <a:srgbClr val="50535B"/>
                </a:solidFill>
                <a:latin typeface="Open Sans"/>
                <a:ea typeface="Open Sans"/>
                <a:cs typeface="Open Sans"/>
                <a:sym typeface="Open Sans"/>
              </a:rPr>
            </a:br>
            <a:endParaRPr b="1" sz="3000">
              <a:solidFill>
                <a:srgbClr val="50535B"/>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4699"/>
              <a:buFont typeface="Arial"/>
              <a:buNone/>
            </a:pPr>
            <a:r>
              <a:t/>
            </a:r>
            <a:endParaRPr b="1" i="0" sz="4699"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27" name="Shape 127"/>
        <p:cNvGrpSpPr/>
        <p:nvPr/>
      </p:nvGrpSpPr>
      <p:grpSpPr>
        <a:xfrm>
          <a:off x="0" y="0"/>
          <a:ext cx="0" cy="0"/>
          <a:chOff x="0" y="0"/>
          <a:chExt cx="0" cy="0"/>
        </a:xfrm>
      </p:grpSpPr>
      <p:sp>
        <p:nvSpPr>
          <p:cNvPr id="128" name="Google Shape;128;p16"/>
          <p:cNvSpPr txBox="1"/>
          <p:nvPr/>
        </p:nvSpPr>
        <p:spPr>
          <a:xfrm>
            <a:off x="473875" y="3448400"/>
            <a:ext cx="15191100" cy="3636900"/>
          </a:xfrm>
          <a:prstGeom prst="rect">
            <a:avLst/>
          </a:prstGeom>
          <a:noFill/>
          <a:ln>
            <a:noFill/>
          </a:ln>
        </p:spPr>
        <p:txBody>
          <a:bodyPr anchorCtr="0" anchor="t" bIns="91425" lIns="91425" spcFirstLastPara="1" rIns="91425" wrap="square" tIns="91425">
            <a:noAutofit/>
          </a:bodyPr>
          <a:lstStyle/>
          <a:p>
            <a:pPr indent="0" lvl="0" marL="0" marR="0" rtl="0" algn="l">
              <a:lnSpc>
                <a:spcPct val="140000"/>
              </a:lnSpc>
              <a:spcBef>
                <a:spcPts val="100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Los objetivos generales para esta etapa son los siguientes:</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100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Mejorar o cambiar actitudes y hábitos de fotoprotección.</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100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Adquirir conocimientos básicos sobre la piel.</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100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Reflexionar sobre los beneficios del sol para la vida en la Tierra.</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100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Tomar consciencia de los riesgos del sol para nuestra piel y de las consecuencias de una mala exposición a los rayos del sol.</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100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Establecer relaciones entre conocimientos geológicos, geográficos y atmosféricos (movimientos de traslación y rotación, incidencia de rayos solares, climas, estaciones, capa de ozono) y hábitos de fotoprotección. ISDIN aporta su experiencia para insistir en la importancia de hábitos fotosaludables desde una perspectiva preventiva y de concienciación. </a:t>
            </a:r>
            <a:endParaRPr b="0" i="0" sz="1500" u="none" cap="none" strike="noStrike">
              <a:solidFill>
                <a:srgbClr val="50535B"/>
              </a:solidFill>
              <a:latin typeface="Open Sans"/>
              <a:ea typeface="Open Sans"/>
              <a:cs typeface="Open Sans"/>
              <a:sym typeface="Open Sans"/>
            </a:endParaRPr>
          </a:p>
        </p:txBody>
      </p:sp>
      <p:grpSp>
        <p:nvGrpSpPr>
          <p:cNvPr id="129" name="Google Shape;129;p16"/>
          <p:cNvGrpSpPr/>
          <p:nvPr/>
        </p:nvGrpSpPr>
        <p:grpSpPr>
          <a:xfrm>
            <a:off x="527652" y="1850375"/>
            <a:ext cx="17613280" cy="677125"/>
            <a:chOff x="0" y="-38100"/>
            <a:chExt cx="2061769" cy="178341"/>
          </a:xfrm>
        </p:grpSpPr>
        <p:sp>
          <p:nvSpPr>
            <p:cNvPr id="130" name="Google Shape;130;p16"/>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31" name="Google Shape;131;p16"/>
            <p:cNvSpPr txBox="1"/>
            <p:nvPr/>
          </p:nvSpPr>
          <p:spPr>
            <a:xfrm>
              <a:off x="0" y="-38100"/>
              <a:ext cx="2061769" cy="178341"/>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chemeClr val="dk1"/>
                </a:buClr>
                <a:buSzPts val="1999"/>
                <a:buFont typeface="Arial"/>
                <a:buNone/>
              </a:pPr>
              <a:r>
                <a:rPr b="1" i="0" lang="en-US" sz="1999" u="none" cap="none" strike="noStrike">
                  <a:solidFill>
                    <a:srgbClr val="FDFDFD"/>
                  </a:solidFill>
                  <a:latin typeface="Open Sans"/>
                  <a:ea typeface="Open Sans"/>
                  <a:cs typeface="Open Sans"/>
                  <a:sym typeface="Open Sans"/>
                </a:rPr>
                <a:t>Contenido de interés para el docente o centro educativo</a:t>
              </a:r>
              <a:endParaRPr b="0" i="0" sz="1400" u="none" cap="none" strike="noStrike">
                <a:solidFill>
                  <a:srgbClr val="000000"/>
                </a:solidFill>
                <a:latin typeface="Arial"/>
                <a:ea typeface="Arial"/>
                <a:cs typeface="Arial"/>
                <a:sym typeface="Arial"/>
              </a:endParaRPr>
            </a:p>
          </p:txBody>
        </p:sp>
      </p:grpSp>
      <p:grpSp>
        <p:nvGrpSpPr>
          <p:cNvPr id="132" name="Google Shape;132;p16"/>
          <p:cNvGrpSpPr/>
          <p:nvPr/>
        </p:nvGrpSpPr>
        <p:grpSpPr>
          <a:xfrm>
            <a:off x="0" y="-144661"/>
            <a:ext cx="18288000" cy="1668807"/>
            <a:chOff x="0" y="-38100"/>
            <a:chExt cx="4816593" cy="439521"/>
          </a:xfrm>
        </p:grpSpPr>
        <p:sp>
          <p:nvSpPr>
            <p:cNvPr id="133" name="Google Shape;133;p16"/>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134" name="Google Shape;134;p16"/>
            <p:cNvSpPr txBox="1"/>
            <p:nvPr/>
          </p:nvSpPr>
          <p:spPr>
            <a:xfrm>
              <a:off x="0" y="-38100"/>
              <a:ext cx="4816593" cy="43952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5" name="Google Shape;135;p16"/>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8" t="0"/>
            </a:stretch>
          </a:blipFill>
          <a:ln>
            <a:noFill/>
          </a:ln>
        </p:spPr>
      </p:sp>
      <p:sp>
        <p:nvSpPr>
          <p:cNvPr id="136" name="Google Shape;136;p16"/>
          <p:cNvSpPr txBox="1"/>
          <p:nvPr/>
        </p:nvSpPr>
        <p:spPr>
          <a:xfrm>
            <a:off x="1028700" y="413775"/>
            <a:ext cx="3471014" cy="629921"/>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137" name="Google Shape;137;p16"/>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grpSp>
        <p:nvGrpSpPr>
          <p:cNvPr id="138" name="Google Shape;138;p16"/>
          <p:cNvGrpSpPr/>
          <p:nvPr/>
        </p:nvGrpSpPr>
        <p:grpSpPr>
          <a:xfrm>
            <a:off x="513000" y="2849425"/>
            <a:ext cx="8473584" cy="533039"/>
            <a:chOff x="-3" y="-147"/>
            <a:chExt cx="2061900" cy="140388"/>
          </a:xfrm>
        </p:grpSpPr>
        <p:sp>
          <p:nvSpPr>
            <p:cNvPr id="139" name="Google Shape;139;p16"/>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140" name="Google Shape;140;p16"/>
            <p:cNvSpPr txBox="1"/>
            <p:nvPr/>
          </p:nvSpPr>
          <p:spPr>
            <a:xfrm>
              <a:off x="-3" y="-147"/>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Objetivos didácticos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44" name="Shape 144"/>
        <p:cNvGrpSpPr/>
        <p:nvPr/>
      </p:nvGrpSpPr>
      <p:grpSpPr>
        <a:xfrm>
          <a:off x="0" y="0"/>
          <a:ext cx="0" cy="0"/>
          <a:chOff x="0" y="0"/>
          <a:chExt cx="0" cy="0"/>
        </a:xfrm>
      </p:grpSpPr>
      <p:grpSp>
        <p:nvGrpSpPr>
          <p:cNvPr id="145" name="Google Shape;145;p17"/>
          <p:cNvGrpSpPr/>
          <p:nvPr/>
        </p:nvGrpSpPr>
        <p:grpSpPr>
          <a:xfrm>
            <a:off x="527652" y="1850375"/>
            <a:ext cx="17614399" cy="677125"/>
            <a:chOff x="0" y="-38100"/>
            <a:chExt cx="2061900" cy="178341"/>
          </a:xfrm>
        </p:grpSpPr>
        <p:sp>
          <p:nvSpPr>
            <p:cNvPr id="146" name="Google Shape;146;p17"/>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47" name="Google Shape;147;p17"/>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chemeClr val="dk1"/>
                </a:buClr>
                <a:buSzPts val="1999"/>
                <a:buFont typeface="Arial"/>
                <a:buNone/>
              </a:pPr>
              <a:r>
                <a:rPr b="1" i="0" lang="en-US" sz="1999" u="none" cap="none" strike="noStrike">
                  <a:solidFill>
                    <a:srgbClr val="FDFDFD"/>
                  </a:solidFill>
                  <a:latin typeface="Open Sans"/>
                  <a:ea typeface="Open Sans"/>
                  <a:cs typeface="Open Sans"/>
                  <a:sym typeface="Open Sans"/>
                </a:rPr>
                <a:t>Contenido de interés para el docente o centro educativo</a:t>
              </a:r>
              <a:endParaRPr b="0" i="0" sz="1400" u="none" cap="none" strike="noStrike">
                <a:solidFill>
                  <a:srgbClr val="000000"/>
                </a:solidFill>
                <a:latin typeface="Arial"/>
                <a:ea typeface="Arial"/>
                <a:cs typeface="Arial"/>
                <a:sym typeface="Arial"/>
              </a:endParaRPr>
            </a:p>
          </p:txBody>
        </p:sp>
      </p:grpSp>
      <p:grpSp>
        <p:nvGrpSpPr>
          <p:cNvPr id="148" name="Google Shape;148;p17"/>
          <p:cNvGrpSpPr/>
          <p:nvPr/>
        </p:nvGrpSpPr>
        <p:grpSpPr>
          <a:xfrm>
            <a:off x="0" y="-144662"/>
            <a:ext cx="18288118" cy="1668817"/>
            <a:chOff x="0" y="-38100"/>
            <a:chExt cx="4816592" cy="439521"/>
          </a:xfrm>
        </p:grpSpPr>
        <p:sp>
          <p:nvSpPr>
            <p:cNvPr id="149" name="Google Shape;149;p17"/>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150" name="Google Shape;150;p17"/>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1" name="Google Shape;151;p17"/>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12" t="0"/>
            </a:stretch>
          </a:blipFill>
          <a:ln>
            <a:noFill/>
          </a:ln>
        </p:spPr>
      </p:sp>
      <p:sp>
        <p:nvSpPr>
          <p:cNvPr id="152" name="Google Shape;152;p17"/>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153" name="Google Shape;153;p17"/>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sp>
        <p:nvSpPr>
          <p:cNvPr id="154" name="Google Shape;154;p17"/>
          <p:cNvSpPr txBox="1"/>
          <p:nvPr/>
        </p:nvSpPr>
        <p:spPr>
          <a:xfrm>
            <a:off x="527653" y="3717019"/>
            <a:ext cx="77295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700"/>
              <a:buFont typeface="Arial"/>
              <a:buNone/>
            </a:pPr>
            <a:r>
              <a:rPr b="1" i="0" lang="en-US" sz="1700" u="none" cap="none" strike="noStrike">
                <a:solidFill>
                  <a:srgbClr val="50535B"/>
                </a:solidFill>
                <a:latin typeface="Open Sans"/>
                <a:ea typeface="Open Sans"/>
                <a:cs typeface="Open Sans"/>
                <a:sym typeface="Open Sans"/>
              </a:rPr>
              <a:t>Conocimiento del medio natural, social y cultural</a:t>
            </a:r>
            <a:endParaRPr b="1" i="0" sz="1700" u="none" cap="none" strike="noStrike">
              <a:solidFill>
                <a:srgbClr val="50535B"/>
              </a:solidFill>
              <a:latin typeface="Open Sans"/>
              <a:ea typeface="Open Sans"/>
              <a:cs typeface="Open Sans"/>
              <a:sym typeface="Open Sans"/>
            </a:endParaRPr>
          </a:p>
        </p:txBody>
      </p:sp>
      <p:grpSp>
        <p:nvGrpSpPr>
          <p:cNvPr id="155" name="Google Shape;155;p17"/>
          <p:cNvGrpSpPr/>
          <p:nvPr/>
        </p:nvGrpSpPr>
        <p:grpSpPr>
          <a:xfrm>
            <a:off x="527653" y="2967525"/>
            <a:ext cx="10165837" cy="569520"/>
            <a:chOff x="-5303" y="-4880"/>
            <a:chExt cx="2819614" cy="150000"/>
          </a:xfrm>
        </p:grpSpPr>
        <p:sp>
          <p:nvSpPr>
            <p:cNvPr id="156" name="Google Shape;156;p17"/>
            <p:cNvSpPr/>
            <p:nvPr/>
          </p:nvSpPr>
          <p:spPr>
            <a:xfrm>
              <a:off x="-4" y="-1"/>
              <a:ext cx="2814315"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157" name="Google Shape;157;p17"/>
            <p:cNvSpPr txBox="1"/>
            <p:nvPr/>
          </p:nvSpPr>
          <p:spPr>
            <a:xfrm>
              <a:off x="-5303" y="-4880"/>
              <a:ext cx="2522700" cy="1500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Tablas de vinculación curricular - Tercer </a:t>
              </a:r>
              <a:r>
                <a:rPr b="1" i="0" lang="en-US" sz="1999" u="none" cap="none" strike="noStrike">
                  <a:solidFill>
                    <a:srgbClr val="FDFDFD"/>
                  </a:solidFill>
                  <a:latin typeface="Open Sans"/>
                  <a:ea typeface="Open Sans"/>
                  <a:cs typeface="Open Sans"/>
                  <a:sym typeface="Open Sans"/>
                </a:rPr>
                <a:t>ciclo de educación primaria</a:t>
              </a:r>
              <a:endParaRPr b="1" i="0" sz="1999" u="none" cap="none" strike="noStrike">
                <a:solidFill>
                  <a:srgbClr val="FDFDFD"/>
                </a:solidFill>
                <a:latin typeface="Open Sans"/>
                <a:ea typeface="Open Sans"/>
                <a:cs typeface="Open Sans"/>
                <a:sym typeface="Open Sans"/>
              </a:endParaRPr>
            </a:p>
          </p:txBody>
        </p:sp>
      </p:grpSp>
      <p:graphicFrame>
        <p:nvGraphicFramePr>
          <p:cNvPr id="158" name="Google Shape;158;p17"/>
          <p:cNvGraphicFramePr/>
          <p:nvPr/>
        </p:nvGraphicFramePr>
        <p:xfrm>
          <a:off x="527653" y="4238067"/>
          <a:ext cx="3000000" cy="3000000"/>
        </p:xfrm>
        <a:graphic>
          <a:graphicData uri="http://schemas.openxmlformats.org/drawingml/2006/table">
            <a:tbl>
              <a:tblPr>
                <a:noFill/>
                <a:tableStyleId>{E126F6D8-A794-4D93-8E12-988CFBBC2600}</a:tableStyleId>
              </a:tblPr>
              <a:tblGrid>
                <a:gridCol w="5766150"/>
                <a:gridCol w="5203550"/>
                <a:gridCol w="5694425"/>
              </a:tblGrid>
              <a:tr h="56272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Competencias específicas</a:t>
                      </a:r>
                      <a:endParaRPr b="1" sz="1600" u="none" cap="none" strike="noStrike">
                        <a:solidFill>
                          <a:srgbClr val="50535B"/>
                        </a:solidFill>
                        <a:latin typeface="Open Sans"/>
                        <a:ea typeface="Open Sans"/>
                        <a:cs typeface="Open Sans"/>
                        <a:sym typeface="Open Sans"/>
                      </a:endParaRPr>
                    </a:p>
                  </a:txBody>
                  <a:tcPr marT="91425" marB="91425" marR="91425" marL="91425" anchor="ct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Criterios de evaluación</a:t>
                      </a:r>
                      <a:endParaRPr b="1" sz="1600" u="none" cap="none" strike="noStrike">
                        <a:solidFill>
                          <a:srgbClr val="50535B"/>
                        </a:solidFill>
                        <a:latin typeface="Open Sans"/>
                        <a:ea typeface="Open Sans"/>
                        <a:cs typeface="Open Sans"/>
                        <a:sym typeface="Open Sans"/>
                      </a:endParaRPr>
                    </a:p>
                  </a:txBody>
                  <a:tcPr marT="91425" marB="91425" marR="91425" marL="91425" anchor="ct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Saberes</a:t>
                      </a:r>
                      <a:endParaRPr b="1" sz="1600" u="none" cap="none" strike="noStrike">
                        <a:solidFill>
                          <a:srgbClr val="50535B"/>
                        </a:solidFill>
                        <a:latin typeface="Open Sans"/>
                        <a:ea typeface="Open Sans"/>
                        <a:cs typeface="Open Sans"/>
                        <a:sym typeface="Open Sans"/>
                      </a:endParaRPr>
                    </a:p>
                  </a:txBody>
                  <a:tcPr marT="91425" marB="91425" marR="91425" marL="91425" anchor="ctr"/>
                </a:tc>
              </a:tr>
              <a:tr h="1776275">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4. </a:t>
                      </a:r>
                      <a:r>
                        <a:rPr lang="en-US" sz="1500" u="none" cap="none" strike="noStrike">
                          <a:solidFill>
                            <a:srgbClr val="50535B"/>
                          </a:solidFill>
                          <a:latin typeface="Open Sans"/>
                          <a:ea typeface="Open Sans"/>
                          <a:cs typeface="Open Sans"/>
                          <a:sym typeface="Open Sans"/>
                        </a:rPr>
                        <a:t>Conocer y tomar conciencia del propio cuerpo, así como de las emociones y sentimientos propios y ajenos, aplicando el conocimiento científico, para desarrollar hábitos saludables y para conseguir el bienestar físico, emocional y social.</a:t>
                      </a:r>
                      <a:endParaRPr sz="1500" u="none" cap="none" strike="noStrike">
                        <a:solidFill>
                          <a:srgbClr val="50535B"/>
                        </a:solidFill>
                        <a:latin typeface="Open Sans"/>
                        <a:ea typeface="Open Sans"/>
                        <a:cs typeface="Open Sans"/>
                        <a:sym typeface="Open Sans"/>
                      </a:endParaRPr>
                    </a:p>
                  </a:txBody>
                  <a:tcPr marT="91425" marB="91425" marR="91425" marL="91425"/>
                </a:tc>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CE4.2 </a:t>
                      </a:r>
                      <a:r>
                        <a:rPr lang="en-US" sz="1500" u="none" cap="none" strike="noStrike">
                          <a:solidFill>
                            <a:srgbClr val="50535B"/>
                          </a:solidFill>
                          <a:latin typeface="Open Sans"/>
                          <a:ea typeface="Open Sans"/>
                          <a:cs typeface="Open Sans"/>
                          <a:sym typeface="Open Sans"/>
                        </a:rPr>
                        <a:t>Adoptar estilos de vida saludables valorando la importancia de una alimentación variada, equilibrada y sostenible, el ejercicio físico, el contacto con la naturaleza, el descanso, la higiene, la prevención de</a:t>
                      </a:r>
                      <a:endParaRPr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lang="en-US" sz="1500" u="none" cap="none" strike="noStrike">
                          <a:solidFill>
                            <a:srgbClr val="50535B"/>
                          </a:solidFill>
                          <a:latin typeface="Open Sans"/>
                          <a:ea typeface="Open Sans"/>
                          <a:cs typeface="Open Sans"/>
                          <a:sym typeface="Open Sans"/>
                        </a:rPr>
                        <a:t>enfermedades y el uso adecuado de nuevas tecnologías.</a:t>
                      </a:r>
                      <a:endParaRPr sz="1500" u="none" cap="none" strike="noStrike">
                        <a:solidFill>
                          <a:srgbClr val="50535B"/>
                        </a:solidFill>
                        <a:latin typeface="Open Sans"/>
                        <a:ea typeface="Open Sans"/>
                        <a:cs typeface="Open Sans"/>
                        <a:sym typeface="Open Sans"/>
                      </a:endParaRPr>
                    </a:p>
                  </a:txBody>
                  <a:tcPr marT="91425" marB="91425" marR="91425" marL="91425"/>
                </a:tc>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A. </a:t>
                      </a:r>
                      <a:r>
                        <a:rPr lang="en-US" sz="1500" u="none" cap="none" strike="noStrike">
                          <a:solidFill>
                            <a:srgbClr val="50535B"/>
                          </a:solidFill>
                          <a:latin typeface="Open Sans"/>
                          <a:ea typeface="Open Sans"/>
                          <a:cs typeface="Open Sans"/>
                          <a:sym typeface="Open Sans"/>
                        </a:rPr>
                        <a:t>Cultura científica</a:t>
                      </a:r>
                      <a:endParaRPr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2.</a:t>
                      </a:r>
                      <a:r>
                        <a:rPr lang="en-US" sz="1500" u="none" cap="none" strike="noStrike">
                          <a:solidFill>
                            <a:srgbClr val="50535B"/>
                          </a:solidFill>
                          <a:latin typeface="Open Sans"/>
                          <a:ea typeface="Open Sans"/>
                          <a:cs typeface="Open Sans"/>
                          <a:sym typeface="Open Sans"/>
                        </a:rPr>
                        <a:t> La vida en nuestro planeta. </a:t>
                      </a:r>
                      <a:endParaRPr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lang="en-US" sz="1500" u="none" cap="none" strike="noStrike">
                          <a:solidFill>
                            <a:srgbClr val="50535B"/>
                          </a:solidFill>
                          <a:latin typeface="Open Sans"/>
                          <a:ea typeface="Open Sans"/>
                          <a:cs typeface="Open Sans"/>
                          <a:sym typeface="Open Sans"/>
                        </a:rPr>
                        <a:t>Pautas para la prevención de riesgos y accidentes. Conocimiento de actuaciones básicas de primeros auxilios.</a:t>
                      </a:r>
                      <a:endParaRPr sz="1500" u="none" cap="none" strike="noStrike">
                        <a:solidFill>
                          <a:srgbClr val="50535B"/>
                        </a:solidFill>
                        <a:latin typeface="Open Sans"/>
                        <a:ea typeface="Open Sans"/>
                        <a:cs typeface="Open Sans"/>
                        <a:sym typeface="Open Sans"/>
                      </a:endParaRPr>
                    </a:p>
                  </a:txBody>
                  <a:tcPr marT="91425" marB="91425" marR="91425" marL="91425"/>
                </a:tc>
              </a:tr>
            </a:tbl>
          </a:graphicData>
        </a:graphic>
      </p:graphicFrame>
      <p:sp>
        <p:nvSpPr>
          <p:cNvPr id="159" name="Google Shape;159;p17"/>
          <p:cNvSpPr txBox="1"/>
          <p:nvPr/>
        </p:nvSpPr>
        <p:spPr>
          <a:xfrm>
            <a:off x="527653" y="6777203"/>
            <a:ext cx="77295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700"/>
              <a:buFont typeface="Arial"/>
              <a:buNone/>
            </a:pPr>
            <a:r>
              <a:rPr b="1" i="0" lang="en-US" sz="1700" u="none" cap="none" strike="noStrike">
                <a:solidFill>
                  <a:srgbClr val="50535B"/>
                </a:solidFill>
                <a:latin typeface="Open Sans"/>
                <a:ea typeface="Open Sans"/>
                <a:cs typeface="Open Sans"/>
                <a:sym typeface="Open Sans"/>
              </a:rPr>
              <a:t>Educación física</a:t>
            </a:r>
            <a:endParaRPr b="1" i="0" sz="1700" u="none" cap="none" strike="noStrike">
              <a:solidFill>
                <a:srgbClr val="50535B"/>
              </a:solidFill>
              <a:latin typeface="Open Sans"/>
              <a:ea typeface="Open Sans"/>
              <a:cs typeface="Open Sans"/>
              <a:sym typeface="Open Sans"/>
            </a:endParaRPr>
          </a:p>
        </p:txBody>
      </p:sp>
      <p:graphicFrame>
        <p:nvGraphicFramePr>
          <p:cNvPr id="160" name="Google Shape;160;p17"/>
          <p:cNvGraphicFramePr/>
          <p:nvPr/>
        </p:nvGraphicFramePr>
        <p:xfrm>
          <a:off x="527653" y="7298251"/>
          <a:ext cx="3000000" cy="3000000"/>
        </p:xfrm>
        <a:graphic>
          <a:graphicData uri="http://schemas.openxmlformats.org/drawingml/2006/table">
            <a:tbl>
              <a:tblPr>
                <a:noFill/>
                <a:tableStyleId>{E126F6D8-A794-4D93-8E12-988CFBBC2600}</a:tableStyleId>
              </a:tblPr>
              <a:tblGrid>
                <a:gridCol w="6142925"/>
                <a:gridCol w="4236925"/>
                <a:gridCol w="6284275"/>
              </a:tblGrid>
              <a:tr h="5421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Competencias específicas</a:t>
                      </a:r>
                      <a:endParaRPr b="1" sz="1600" u="none" cap="none" strike="noStrike">
                        <a:solidFill>
                          <a:srgbClr val="50535B"/>
                        </a:solidFill>
                        <a:latin typeface="Open Sans"/>
                        <a:ea typeface="Open Sans"/>
                        <a:cs typeface="Open Sans"/>
                        <a:sym typeface="Open Sans"/>
                      </a:endParaRPr>
                    </a:p>
                  </a:txBody>
                  <a:tcPr marT="91425" marB="91425" marR="91425" marL="91425" anchor="ct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Criterios de evaluación</a:t>
                      </a:r>
                      <a:endParaRPr b="1" sz="1600" u="none" cap="none" strike="noStrike">
                        <a:solidFill>
                          <a:srgbClr val="50535B"/>
                        </a:solidFill>
                        <a:latin typeface="Open Sans"/>
                        <a:ea typeface="Open Sans"/>
                        <a:cs typeface="Open Sans"/>
                        <a:sym typeface="Open Sans"/>
                      </a:endParaRPr>
                    </a:p>
                  </a:txBody>
                  <a:tcPr marT="91425" marB="91425" marR="91425" marL="91425" anchor="ct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Saberes</a:t>
                      </a:r>
                      <a:endParaRPr b="1" sz="1600" u="none" cap="none" strike="noStrike">
                        <a:solidFill>
                          <a:srgbClr val="50535B"/>
                        </a:solidFill>
                        <a:latin typeface="Open Sans"/>
                        <a:ea typeface="Open Sans"/>
                        <a:cs typeface="Open Sans"/>
                        <a:sym typeface="Open Sans"/>
                      </a:endParaRPr>
                    </a:p>
                  </a:txBody>
                  <a:tcPr marT="91425" marB="91425" marR="91425" marL="91425" anchor="ctr"/>
                </a:tc>
              </a:tr>
              <a:tr h="1796825">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1. </a:t>
                      </a:r>
                      <a:r>
                        <a:rPr lang="en-US" sz="1500" u="none" cap="none" strike="noStrike">
                          <a:solidFill>
                            <a:srgbClr val="50535B"/>
                          </a:solidFill>
                          <a:latin typeface="Open Sans"/>
                          <a:ea typeface="Open Sans"/>
                          <a:cs typeface="Open Sans"/>
                          <a:sym typeface="Open Sans"/>
                        </a:rPr>
                        <a:t>Adoptar un estilo de vida activo y saludable, practicando regularmente actividades físicas, lúdicas y deportivas, adoptando comportamientos que potencien la salud física, mental y social, así como medidas de responsabilidad individual y colectiva durante la práctica motriz, para interiorizar e integrar hábitos de actividad física sistemática que contribuyan al bienestar.</a:t>
                      </a:r>
                      <a:endParaRPr sz="1500" u="none" cap="none" strike="noStrike">
                        <a:solidFill>
                          <a:srgbClr val="50535B"/>
                        </a:solidFill>
                        <a:latin typeface="Open Sans"/>
                        <a:ea typeface="Open Sans"/>
                        <a:cs typeface="Open Sans"/>
                        <a:sym typeface="Open Sans"/>
                      </a:endParaRPr>
                    </a:p>
                  </a:txBody>
                  <a:tcPr marT="91425" marB="91425" marR="91425" marL="91425"/>
                </a:tc>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CE1.3 </a:t>
                      </a:r>
                      <a:r>
                        <a:rPr lang="en-US" sz="1500" u="none" cap="none" strike="noStrike">
                          <a:solidFill>
                            <a:srgbClr val="50535B"/>
                          </a:solidFill>
                          <a:latin typeface="Open Sans"/>
                          <a:ea typeface="Open Sans"/>
                          <a:cs typeface="Open Sans"/>
                          <a:sym typeface="Open Sans"/>
                        </a:rPr>
                        <a:t>Adoptar medidas de seguridad antes, durante y después de la práctica de actividad física, reconociendo los contextos de riesgo y actuando con precaución ante ellos.</a:t>
                      </a:r>
                      <a:endParaRPr sz="1500" u="none" cap="none" strike="noStrike">
                        <a:solidFill>
                          <a:srgbClr val="50535B"/>
                        </a:solidFill>
                        <a:latin typeface="Open Sans"/>
                        <a:ea typeface="Open Sans"/>
                        <a:cs typeface="Open Sans"/>
                        <a:sym typeface="Open Sans"/>
                      </a:endParaRPr>
                    </a:p>
                  </a:txBody>
                  <a:tcPr marT="91425" marB="91425" marR="91425" marL="91425"/>
                </a:tc>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A. </a:t>
                      </a:r>
                      <a:r>
                        <a:rPr lang="en-US" sz="1500" u="none" cap="none" strike="noStrike">
                          <a:solidFill>
                            <a:srgbClr val="50535B"/>
                          </a:solidFill>
                          <a:latin typeface="Open Sans"/>
                          <a:ea typeface="Open Sans"/>
                          <a:cs typeface="Open Sans"/>
                          <a:sym typeface="Open Sans"/>
                        </a:rPr>
                        <a:t>Vida activa y saludable.</a:t>
                      </a:r>
                      <a:endParaRPr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lang="en-US" sz="1500" u="none" cap="none" strike="noStrike">
                          <a:solidFill>
                            <a:srgbClr val="50535B"/>
                          </a:solidFill>
                          <a:latin typeface="Open Sans"/>
                          <a:ea typeface="Open Sans"/>
                          <a:cs typeface="Open Sans"/>
                          <a:sym typeface="Open Sans"/>
                        </a:rPr>
                        <a:t>Salud física: efectos físicos, psicológicos y sociales beneficiosos del estilo de vida activo. Impacto de alimentos ultraprocesados y bebidas energéticas o azucaradas. Educación postural en acciones motrices específicas. Responsabilidad personal en el cuidado del cuerpo.</a:t>
                      </a:r>
                      <a:endParaRPr sz="1500" u="none" cap="none" strike="noStrike">
                        <a:solidFill>
                          <a:srgbClr val="50535B"/>
                        </a:solidFill>
                        <a:latin typeface="Open Sans"/>
                        <a:ea typeface="Open Sans"/>
                        <a:cs typeface="Open Sans"/>
                        <a:sym typeface="Open Sans"/>
                      </a:endParaRPr>
                    </a:p>
                  </a:txBody>
                  <a:tcPr marT="91425" marB="91425" marR="91425" marL="91425"/>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164" name="Shape 164"/>
        <p:cNvGrpSpPr/>
        <p:nvPr/>
      </p:nvGrpSpPr>
      <p:grpSpPr>
        <a:xfrm>
          <a:off x="0" y="0"/>
          <a:ext cx="0" cy="0"/>
          <a:chOff x="0" y="0"/>
          <a:chExt cx="0" cy="0"/>
        </a:xfrm>
      </p:grpSpPr>
      <p:grpSp>
        <p:nvGrpSpPr>
          <p:cNvPr id="165" name="Google Shape;165;p18"/>
          <p:cNvGrpSpPr/>
          <p:nvPr/>
        </p:nvGrpSpPr>
        <p:grpSpPr>
          <a:xfrm>
            <a:off x="0" y="7011529"/>
            <a:ext cx="18288118" cy="3275965"/>
            <a:chOff x="0" y="-38100"/>
            <a:chExt cx="4816592" cy="862800"/>
          </a:xfrm>
        </p:grpSpPr>
        <p:sp>
          <p:nvSpPr>
            <p:cNvPr id="166" name="Google Shape;166;p18"/>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167" name="Google Shape;167;p18"/>
            <p:cNvSpPr txBox="1"/>
            <p:nvPr/>
          </p:nvSpPr>
          <p:spPr>
            <a:xfrm>
              <a:off x="0" y="-38100"/>
              <a:ext cx="4816500" cy="862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8" name="Google Shape;168;p18"/>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169" name="Google Shape;169;p18"/>
          <p:cNvSpPr/>
          <p:nvPr/>
        </p:nvSpPr>
        <p:spPr>
          <a:xfrm>
            <a:off x="0" y="58693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4">
              <a:alphaModFix/>
            </a:blip>
            <a:stretch>
              <a:fillRect b="0" l="0" r="0" t="0"/>
            </a:stretch>
          </a:blipFill>
          <a:ln>
            <a:noFill/>
          </a:ln>
        </p:spPr>
      </p:sp>
      <p:sp>
        <p:nvSpPr>
          <p:cNvPr id="170" name="Google Shape;170;p18"/>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3</a:t>
            </a:r>
            <a:endParaRPr b="0" i="0" sz="4000" u="none" cap="none" strike="noStrike">
              <a:solidFill>
                <a:srgbClr val="000000"/>
              </a:solidFill>
              <a:latin typeface="Arial"/>
              <a:ea typeface="Arial"/>
              <a:cs typeface="Arial"/>
              <a:sym typeface="Arial"/>
            </a:endParaRPr>
          </a:p>
        </p:txBody>
      </p:sp>
      <p:sp>
        <p:nvSpPr>
          <p:cNvPr id="171" name="Google Shape;171;p18"/>
          <p:cNvSpPr/>
          <p:nvPr/>
        </p:nvSpPr>
        <p:spPr>
          <a:xfrm>
            <a:off x="11616421" y="6347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5">
              <a:alphaModFix/>
            </a:blip>
            <a:stretch>
              <a:fillRect b="-5195" l="0" r="-101804" t="0"/>
            </a:stretch>
          </a:blipFill>
          <a:ln>
            <a:noFill/>
          </a:ln>
        </p:spPr>
      </p:sp>
      <p:sp>
        <p:nvSpPr>
          <p:cNvPr id="172" name="Google Shape;172;p18"/>
          <p:cNvSpPr txBox="1"/>
          <p:nvPr/>
        </p:nvSpPr>
        <p:spPr>
          <a:xfrm>
            <a:off x="1066800" y="2512088"/>
            <a:ext cx="9987300" cy="320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1000"/>
              </a:spcBef>
              <a:spcAft>
                <a:spcPts val="0"/>
              </a:spcAft>
              <a:buClr>
                <a:srgbClr val="000000"/>
              </a:buClr>
              <a:buSzPts val="4699"/>
              <a:buFont typeface="Arial"/>
              <a:buNone/>
            </a:pPr>
            <a:r>
              <a:rPr b="1" i="0" lang="en-US" sz="4699" u="none" cap="none" strike="noStrike">
                <a:solidFill>
                  <a:srgbClr val="F49E5C"/>
                </a:solidFill>
                <a:latin typeface="Open Sans"/>
                <a:ea typeface="Open Sans"/>
                <a:cs typeface="Open Sans"/>
                <a:sym typeface="Open Sans"/>
              </a:rPr>
              <a:t>2. Contenido para el formador</a:t>
            </a:r>
            <a:endParaRPr b="1" i="0" sz="4699" u="none" cap="none" strike="noStrike">
              <a:solidFill>
                <a:srgbClr val="F49E5C"/>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000"/>
              <a:buFont typeface="Arial"/>
              <a:buNone/>
            </a:pPr>
            <a:r>
              <a:t/>
            </a:r>
            <a:endParaRPr b="1" i="0" sz="2000" u="none" cap="none" strike="noStrike">
              <a:solidFill>
                <a:srgbClr val="F49E5C"/>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Introducción</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Tipos de sesiones</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Esquema de la sesión</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Detalle de la sesión</a:t>
            </a:r>
            <a:endParaRPr b="1" i="0" sz="3000" u="none" cap="none" strike="noStrike">
              <a:solidFill>
                <a:srgbClr val="50535B"/>
              </a:solidFill>
              <a:latin typeface="Open Sans"/>
              <a:ea typeface="Open Sans"/>
              <a:cs typeface="Open Sans"/>
              <a:sym typeface="Open Sans"/>
            </a:endParaRPr>
          </a:p>
          <a:p>
            <a:pPr indent="0" lvl="0" marL="914400" marR="0" rtl="0" algn="l">
              <a:lnSpc>
                <a:spcPct val="100000"/>
              </a:lnSpc>
              <a:spcBef>
                <a:spcPts val="0"/>
              </a:spcBef>
              <a:spcAft>
                <a:spcPts val="0"/>
              </a:spcAft>
              <a:buClr>
                <a:srgbClr val="000000"/>
              </a:buClr>
              <a:buSzPts val="4699"/>
              <a:buFont typeface="Arial"/>
              <a:buNone/>
            </a:pPr>
            <a:r>
              <a:t/>
            </a:r>
            <a:endParaRPr b="1" i="0" sz="4699"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76" name="Shape 176"/>
        <p:cNvGrpSpPr/>
        <p:nvPr/>
      </p:nvGrpSpPr>
      <p:grpSpPr>
        <a:xfrm>
          <a:off x="0" y="0"/>
          <a:ext cx="0" cy="0"/>
          <a:chOff x="0" y="0"/>
          <a:chExt cx="0" cy="0"/>
        </a:xfrm>
      </p:grpSpPr>
      <p:grpSp>
        <p:nvGrpSpPr>
          <p:cNvPr id="177" name="Google Shape;177;p19"/>
          <p:cNvGrpSpPr/>
          <p:nvPr/>
        </p:nvGrpSpPr>
        <p:grpSpPr>
          <a:xfrm>
            <a:off x="527652" y="1850375"/>
            <a:ext cx="17614399" cy="677125"/>
            <a:chOff x="0" y="-38100"/>
            <a:chExt cx="2061900" cy="178341"/>
          </a:xfrm>
        </p:grpSpPr>
        <p:sp>
          <p:nvSpPr>
            <p:cNvPr id="178" name="Google Shape;178;p19"/>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79" name="Google Shape;179;p19"/>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Contenido para el formador</a:t>
              </a:r>
              <a:endParaRPr b="0" i="0" sz="1400" u="none" cap="none" strike="noStrike">
                <a:solidFill>
                  <a:srgbClr val="000000"/>
                </a:solidFill>
                <a:latin typeface="Arial"/>
                <a:ea typeface="Arial"/>
                <a:cs typeface="Arial"/>
                <a:sym typeface="Arial"/>
              </a:endParaRPr>
            </a:p>
          </p:txBody>
        </p:sp>
      </p:grpSp>
      <p:grpSp>
        <p:nvGrpSpPr>
          <p:cNvPr id="180" name="Google Shape;180;p19"/>
          <p:cNvGrpSpPr/>
          <p:nvPr/>
        </p:nvGrpSpPr>
        <p:grpSpPr>
          <a:xfrm>
            <a:off x="0" y="-144662"/>
            <a:ext cx="18288118" cy="1668817"/>
            <a:chOff x="0" y="-38100"/>
            <a:chExt cx="4816592" cy="439521"/>
          </a:xfrm>
        </p:grpSpPr>
        <p:sp>
          <p:nvSpPr>
            <p:cNvPr id="181" name="Google Shape;181;p19"/>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182" name="Google Shape;182;p19"/>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3" name="Google Shape;183;p19"/>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4" t="0"/>
            </a:stretch>
          </a:blipFill>
          <a:ln>
            <a:noFill/>
          </a:ln>
        </p:spPr>
      </p:sp>
      <p:sp>
        <p:nvSpPr>
          <p:cNvPr id="184" name="Google Shape;184;p19"/>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185" name="Google Shape;185;p19"/>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sp>
        <p:nvSpPr>
          <p:cNvPr id="186" name="Google Shape;186;p19"/>
          <p:cNvSpPr txBox="1"/>
          <p:nvPr/>
        </p:nvSpPr>
        <p:spPr>
          <a:xfrm>
            <a:off x="436834" y="3680033"/>
            <a:ext cx="7828800" cy="55227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50535B"/>
                </a:solidFill>
                <a:latin typeface="Open Sans"/>
                <a:ea typeface="Open Sans"/>
                <a:cs typeface="Open Sans"/>
                <a:sym typeface="Open Sans"/>
              </a:rPr>
              <a:t>Objetivo general de la sesión</a:t>
            </a:r>
            <a:endParaRPr b="1"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Concienciar al alumnado sobre la importancia de la fotoprotección y fomentar hábitos saludables frente al sol, contribuyendo a la prevención del daño solar y la reducción del riesgo de cáncer de piel.</a:t>
            </a:r>
            <a:endParaRPr b="0" i="0" sz="1500" u="none" cap="none" strike="sngStrike">
              <a:solidFill>
                <a:srgbClr val="50535B"/>
              </a:solidFill>
              <a:latin typeface="Open Sans"/>
              <a:ea typeface="Open Sans"/>
              <a:cs typeface="Open Sans"/>
              <a:sym typeface="Open Sans"/>
            </a:endParaRPr>
          </a:p>
          <a:p>
            <a:pPr indent="0" lvl="0" marL="457200" marR="0" rtl="0" algn="l">
              <a:lnSpc>
                <a:spcPct val="140000"/>
              </a:lnSpc>
              <a:spcBef>
                <a:spcPts val="0"/>
              </a:spcBef>
              <a:spcAft>
                <a:spcPts val="0"/>
              </a:spcAft>
              <a:buClr>
                <a:srgbClr val="000000"/>
              </a:buClr>
              <a:buSzPts val="1500"/>
              <a:buFont typeface="Arial"/>
              <a:buNone/>
            </a:pPr>
            <a:r>
              <a:t/>
            </a:r>
            <a:endParaRPr b="0" i="0" sz="1500" u="none" cap="none" strike="sng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50535B"/>
                </a:solidFill>
                <a:latin typeface="Open Sans"/>
                <a:ea typeface="Open Sans"/>
                <a:cs typeface="Open Sans"/>
                <a:sym typeface="Open Sans"/>
              </a:rPr>
              <a:t>Contenidos de la sesión</a:t>
            </a:r>
            <a:endParaRPr b="1"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1000" u="none" cap="none" strike="noStrike">
              <a:solidFill>
                <a:srgbClr val="50535B"/>
              </a:solidFill>
              <a:latin typeface="Open Sans"/>
              <a:ea typeface="Open Sans"/>
              <a:cs typeface="Open Sans"/>
              <a:sym typeface="Open Sans"/>
            </a:endParaRPr>
          </a:p>
          <a:p>
            <a:pPr indent="-161926" lvl="1" marL="323852" marR="0" rtl="0" algn="l">
              <a:lnSpc>
                <a:spcPct val="140000"/>
              </a:lnSpc>
              <a:spcBef>
                <a:spcPts val="0"/>
              </a:spcBef>
              <a:spcAft>
                <a:spcPts val="0"/>
              </a:spcAft>
              <a:buClr>
                <a:srgbClr val="50535B"/>
              </a:buClr>
              <a:buSzPts val="1500"/>
              <a:buFont typeface="Arial"/>
              <a:buChar char="•"/>
            </a:pPr>
            <a:r>
              <a:rPr b="0" i="0" lang="en-US" sz="1500" u="none" cap="none" strike="noStrike">
                <a:solidFill>
                  <a:srgbClr val="50535B"/>
                </a:solidFill>
                <a:latin typeface="Open Sans"/>
                <a:ea typeface="Open Sans"/>
                <a:cs typeface="Open Sans"/>
                <a:sym typeface="Open Sans"/>
              </a:rPr>
              <a:t>El sol es necesario para la vida</a:t>
            </a:r>
            <a:endParaRPr b="0" i="0" sz="1400" u="none" cap="none" strike="noStrike">
              <a:solidFill>
                <a:srgbClr val="50535B"/>
              </a:solidFill>
              <a:latin typeface="Arial"/>
              <a:ea typeface="Arial"/>
              <a:cs typeface="Arial"/>
              <a:sym typeface="Arial"/>
            </a:endParaRPr>
          </a:p>
          <a:p>
            <a:pPr indent="-161926" lvl="1" marL="323852" marR="0" rtl="0" algn="l">
              <a:lnSpc>
                <a:spcPct val="140000"/>
              </a:lnSpc>
              <a:spcBef>
                <a:spcPts val="0"/>
              </a:spcBef>
              <a:spcAft>
                <a:spcPts val="0"/>
              </a:spcAft>
              <a:buClr>
                <a:srgbClr val="50535B"/>
              </a:buClr>
              <a:buSzPts val="1500"/>
              <a:buFont typeface="Arial"/>
              <a:buChar char="•"/>
            </a:pPr>
            <a:r>
              <a:rPr b="0" i="0" lang="en-US" sz="1500" u="none" cap="none" strike="noStrike">
                <a:solidFill>
                  <a:srgbClr val="50535B"/>
                </a:solidFill>
                <a:latin typeface="Open Sans"/>
                <a:ea typeface="Open Sans"/>
                <a:cs typeface="Open Sans"/>
                <a:sym typeface="Open Sans"/>
              </a:rPr>
              <a:t>Peligros del sol</a:t>
            </a:r>
            <a:endParaRPr b="0" i="0" sz="1400" u="none" cap="none" strike="noStrike">
              <a:solidFill>
                <a:srgbClr val="50535B"/>
              </a:solidFill>
              <a:latin typeface="Arial"/>
              <a:ea typeface="Arial"/>
              <a:cs typeface="Arial"/>
              <a:sym typeface="Arial"/>
            </a:endParaRPr>
          </a:p>
          <a:p>
            <a:pPr indent="-161926" lvl="1" marL="323852" marR="0" rtl="0" algn="l">
              <a:lnSpc>
                <a:spcPct val="140000"/>
              </a:lnSpc>
              <a:spcBef>
                <a:spcPts val="0"/>
              </a:spcBef>
              <a:spcAft>
                <a:spcPts val="0"/>
              </a:spcAft>
              <a:buClr>
                <a:srgbClr val="50535B"/>
              </a:buClr>
              <a:buSzPts val="1500"/>
              <a:buFont typeface="Arial"/>
              <a:buChar char="•"/>
            </a:pPr>
            <a:r>
              <a:rPr b="0" i="0" lang="en-US" sz="1500" u="none" cap="none" strike="noStrike">
                <a:solidFill>
                  <a:srgbClr val="50535B"/>
                </a:solidFill>
                <a:latin typeface="Open Sans"/>
                <a:ea typeface="Open Sans"/>
                <a:cs typeface="Open Sans"/>
                <a:sym typeface="Open Sans"/>
              </a:rPr>
              <a:t>Conocimientos básicos sobre la piel</a:t>
            </a:r>
            <a:endParaRPr b="0" i="0" sz="1400" u="none" cap="none" strike="noStrike">
              <a:solidFill>
                <a:srgbClr val="50535B"/>
              </a:solidFill>
              <a:latin typeface="Arial"/>
              <a:ea typeface="Arial"/>
              <a:cs typeface="Arial"/>
              <a:sym typeface="Arial"/>
            </a:endParaRPr>
          </a:p>
          <a:p>
            <a:pPr indent="-161926" lvl="1" marL="323852" marR="0" rtl="0" algn="l">
              <a:lnSpc>
                <a:spcPct val="140000"/>
              </a:lnSpc>
              <a:spcBef>
                <a:spcPts val="0"/>
              </a:spcBef>
              <a:spcAft>
                <a:spcPts val="0"/>
              </a:spcAft>
              <a:buClr>
                <a:srgbClr val="50535B"/>
              </a:buClr>
              <a:buSzPts val="1500"/>
              <a:buFont typeface="Arial"/>
              <a:buChar char="•"/>
            </a:pPr>
            <a:r>
              <a:rPr b="0" i="0" lang="en-US" sz="1500" u="none" cap="none" strike="noStrike">
                <a:solidFill>
                  <a:srgbClr val="50535B"/>
                </a:solidFill>
                <a:latin typeface="Open Sans"/>
                <a:ea typeface="Open Sans"/>
                <a:cs typeface="Open Sans"/>
                <a:sym typeface="Open Sans"/>
              </a:rPr>
              <a:t>Consejos para fotoprotegerse bien</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50535B"/>
                </a:solidFill>
                <a:latin typeface="Open Sans"/>
                <a:ea typeface="Open Sans"/>
                <a:cs typeface="Open Sans"/>
                <a:sym typeface="Open Sans"/>
              </a:rPr>
              <a:t>Duración total de la sesión</a:t>
            </a:r>
            <a:endParaRPr b="1"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De 25 a 50 minutos: el formador puede hacer más o menos extensa la sesión en función de la disponibilidad temporal del colegio</a:t>
            </a:r>
            <a:endParaRPr b="0" i="0" sz="1500" u="none" cap="none" strike="noStrike">
              <a:solidFill>
                <a:srgbClr val="50535B"/>
              </a:solidFill>
              <a:latin typeface="Open Sans"/>
              <a:ea typeface="Open Sans"/>
              <a:cs typeface="Open Sans"/>
              <a:sym typeface="Open Sans"/>
            </a:endParaRPr>
          </a:p>
        </p:txBody>
      </p:sp>
      <p:grpSp>
        <p:nvGrpSpPr>
          <p:cNvPr id="187" name="Google Shape;187;p19"/>
          <p:cNvGrpSpPr/>
          <p:nvPr/>
        </p:nvGrpSpPr>
        <p:grpSpPr>
          <a:xfrm>
            <a:off x="513000" y="2985525"/>
            <a:ext cx="7828828" cy="533011"/>
            <a:chOff x="-3" y="-140"/>
            <a:chExt cx="2061900" cy="140381"/>
          </a:xfrm>
        </p:grpSpPr>
        <p:sp>
          <p:nvSpPr>
            <p:cNvPr id="188" name="Google Shape;188;p19"/>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189" name="Google Shape;189;p19"/>
            <p:cNvSpPr txBox="1"/>
            <p:nvPr/>
          </p:nvSpPr>
          <p:spPr>
            <a:xfrm>
              <a:off x="-3" y="-140"/>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Introducción</a:t>
              </a:r>
              <a:endParaRPr b="1" i="0" sz="1999" u="none" cap="none" strike="noStrike">
                <a:solidFill>
                  <a:srgbClr val="FDFDFD"/>
                </a:solidFill>
                <a:latin typeface="Open Sans"/>
                <a:ea typeface="Open Sans"/>
                <a:cs typeface="Open Sans"/>
                <a:sym typeface="Open Sans"/>
              </a:endParaRPr>
            </a:p>
          </p:txBody>
        </p:sp>
      </p:grpSp>
      <p:grpSp>
        <p:nvGrpSpPr>
          <p:cNvPr id="190" name="Google Shape;190;p19"/>
          <p:cNvGrpSpPr/>
          <p:nvPr/>
        </p:nvGrpSpPr>
        <p:grpSpPr>
          <a:xfrm>
            <a:off x="9663775" y="2997300"/>
            <a:ext cx="7828828" cy="533536"/>
            <a:chOff x="-3" y="-278"/>
            <a:chExt cx="2061900" cy="140519"/>
          </a:xfrm>
        </p:grpSpPr>
        <p:sp>
          <p:nvSpPr>
            <p:cNvPr id="191" name="Google Shape;191;p19"/>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192" name="Google Shape;192;p19"/>
            <p:cNvSpPr txBox="1"/>
            <p:nvPr/>
          </p:nvSpPr>
          <p:spPr>
            <a:xfrm>
              <a:off x="-3" y="-278"/>
              <a:ext cx="2061900" cy="1404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Tipos de sesiones</a:t>
              </a:r>
              <a:endParaRPr b="0" i="0" sz="1400" u="none" cap="none" strike="noStrike">
                <a:solidFill>
                  <a:srgbClr val="000000"/>
                </a:solidFill>
                <a:latin typeface="Arial"/>
                <a:ea typeface="Arial"/>
                <a:cs typeface="Arial"/>
                <a:sym typeface="Arial"/>
              </a:endParaRPr>
            </a:p>
          </p:txBody>
        </p:sp>
      </p:grpSp>
      <p:sp>
        <p:nvSpPr>
          <p:cNvPr id="193" name="Google Shape;193;p19"/>
          <p:cNvSpPr txBox="1"/>
          <p:nvPr/>
        </p:nvSpPr>
        <p:spPr>
          <a:xfrm>
            <a:off x="9587609" y="5891081"/>
            <a:ext cx="7828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45720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p:txBody>
      </p:sp>
      <p:sp>
        <p:nvSpPr>
          <p:cNvPr id="194" name="Google Shape;194;p19"/>
          <p:cNvSpPr txBox="1"/>
          <p:nvPr/>
        </p:nvSpPr>
        <p:spPr>
          <a:xfrm>
            <a:off x="9663775" y="3680029"/>
            <a:ext cx="7989600" cy="3902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i="0" lang="en-US" sz="1800" u="none" cap="none" strike="noStrike">
                <a:solidFill>
                  <a:srgbClr val="50535B"/>
                </a:solidFill>
                <a:latin typeface="Open Sans"/>
                <a:ea typeface="Open Sans"/>
                <a:cs typeface="Open Sans"/>
                <a:sym typeface="Open Sans"/>
              </a:rPr>
              <a:t>Sesión con pantalla y proyector</a:t>
            </a:r>
            <a:endParaRPr b="1" i="0" sz="1800" u="none" cap="none" strike="noStrike">
              <a:solidFill>
                <a:srgbClr val="50535B"/>
              </a:solidFill>
              <a:latin typeface="Open Sans"/>
              <a:ea typeface="Open Sans"/>
              <a:cs typeface="Open Sans"/>
              <a:sym typeface="Open Sans"/>
            </a:endParaRPr>
          </a:p>
          <a:p>
            <a:pPr indent="0" lvl="0" marL="0" marR="0" rtl="0" algn="l">
              <a:lnSpc>
                <a:spcPct val="150000"/>
              </a:lnSpc>
              <a:spcBef>
                <a:spcPts val="0"/>
              </a:spcBef>
              <a:spcAft>
                <a:spcPts val="0"/>
              </a:spcAft>
              <a:buClr>
                <a:schemeClr val="dk1"/>
              </a:buClr>
              <a:buSzPts val="11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50000"/>
              </a:lnSpc>
              <a:spcBef>
                <a:spcPts val="0"/>
              </a:spcBef>
              <a:spcAft>
                <a:spcPts val="0"/>
              </a:spcAft>
              <a:buClr>
                <a:schemeClr val="dk1"/>
              </a:buClr>
              <a:buSzPts val="1100"/>
              <a:buFont typeface="Arial"/>
              <a:buNone/>
            </a:pPr>
            <a:r>
              <a:rPr b="0" i="0" lang="en-US" sz="1500" u="none" cap="none" strike="noStrike">
                <a:solidFill>
                  <a:srgbClr val="50535B"/>
                </a:solidFill>
                <a:latin typeface="Open Sans"/>
                <a:ea typeface="Open Sans"/>
                <a:cs typeface="Open Sans"/>
                <a:sym typeface="Open Sans"/>
              </a:rPr>
              <a:t>Esta modalidad combina la proyección de un vídeo de sensibilización con dinámicas participativas que refuerzan los mensajes clave de forma lúdica y atractiva, facilitando la conexión emocional y el aprendizaje activo a través del juego.</a:t>
            </a:r>
            <a:endParaRPr b="1" i="0" sz="5100" u="none" cap="none" strike="noStrike">
              <a:solidFill>
                <a:srgbClr val="50535B"/>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98" name="Shape 198"/>
        <p:cNvGrpSpPr/>
        <p:nvPr/>
      </p:nvGrpSpPr>
      <p:grpSpPr>
        <a:xfrm>
          <a:off x="0" y="0"/>
          <a:ext cx="0" cy="0"/>
          <a:chOff x="0" y="0"/>
          <a:chExt cx="0" cy="0"/>
        </a:xfrm>
      </p:grpSpPr>
      <p:grpSp>
        <p:nvGrpSpPr>
          <p:cNvPr id="199" name="Google Shape;199;p20"/>
          <p:cNvGrpSpPr/>
          <p:nvPr/>
        </p:nvGrpSpPr>
        <p:grpSpPr>
          <a:xfrm>
            <a:off x="527652" y="1850375"/>
            <a:ext cx="17614399" cy="677125"/>
            <a:chOff x="0" y="-38100"/>
            <a:chExt cx="2061900" cy="178341"/>
          </a:xfrm>
        </p:grpSpPr>
        <p:sp>
          <p:nvSpPr>
            <p:cNvPr id="200" name="Google Shape;200;p20"/>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201" name="Google Shape;201;p20"/>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Contenido para el formador</a:t>
              </a:r>
              <a:endParaRPr b="0" i="0" sz="1400" u="none" cap="none" strike="noStrike">
                <a:solidFill>
                  <a:srgbClr val="000000"/>
                </a:solidFill>
                <a:latin typeface="Arial"/>
                <a:ea typeface="Arial"/>
                <a:cs typeface="Arial"/>
                <a:sym typeface="Arial"/>
              </a:endParaRPr>
            </a:p>
          </p:txBody>
        </p:sp>
      </p:grpSp>
      <p:grpSp>
        <p:nvGrpSpPr>
          <p:cNvPr id="202" name="Google Shape;202;p20"/>
          <p:cNvGrpSpPr/>
          <p:nvPr/>
        </p:nvGrpSpPr>
        <p:grpSpPr>
          <a:xfrm>
            <a:off x="0" y="-144662"/>
            <a:ext cx="18288118" cy="1668817"/>
            <a:chOff x="0" y="-38100"/>
            <a:chExt cx="4816592" cy="439521"/>
          </a:xfrm>
        </p:grpSpPr>
        <p:sp>
          <p:nvSpPr>
            <p:cNvPr id="203" name="Google Shape;203;p20"/>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204" name="Google Shape;204;p20"/>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05" name="Google Shape;205;p20"/>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4" t="0"/>
            </a:stretch>
          </a:blipFill>
          <a:ln>
            <a:noFill/>
          </a:ln>
        </p:spPr>
      </p:sp>
      <p:sp>
        <p:nvSpPr>
          <p:cNvPr id="206" name="Google Shape;206;p20"/>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207" name="Google Shape;207;p20"/>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grpSp>
        <p:nvGrpSpPr>
          <p:cNvPr id="208" name="Google Shape;208;p20"/>
          <p:cNvGrpSpPr/>
          <p:nvPr/>
        </p:nvGrpSpPr>
        <p:grpSpPr>
          <a:xfrm>
            <a:off x="513000" y="2756925"/>
            <a:ext cx="7828828" cy="533011"/>
            <a:chOff x="-3" y="-140"/>
            <a:chExt cx="2061900" cy="140381"/>
          </a:xfrm>
        </p:grpSpPr>
        <p:sp>
          <p:nvSpPr>
            <p:cNvPr id="209" name="Google Shape;209;p20"/>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210" name="Google Shape;210;p20"/>
            <p:cNvSpPr txBox="1"/>
            <p:nvPr/>
          </p:nvSpPr>
          <p:spPr>
            <a:xfrm>
              <a:off x="-3" y="-140"/>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chemeClr val="dk1"/>
                </a:buClr>
                <a:buSzPts val="1999"/>
                <a:buFont typeface="Arial"/>
                <a:buNone/>
              </a:pPr>
              <a:r>
                <a:rPr b="1" i="0" lang="en-US" sz="1999" u="none" cap="none" strike="noStrike">
                  <a:solidFill>
                    <a:srgbClr val="FDFDFD"/>
                  </a:solidFill>
                  <a:latin typeface="Open Sans"/>
                  <a:ea typeface="Open Sans"/>
                  <a:cs typeface="Open Sans"/>
                  <a:sym typeface="Open Sans"/>
                </a:rPr>
                <a:t>Esquema de la sesión</a:t>
              </a:r>
              <a:endParaRPr b="1" i="0" sz="1999" u="none" cap="none" strike="noStrike">
                <a:solidFill>
                  <a:srgbClr val="FDFDFD"/>
                </a:solidFill>
                <a:latin typeface="Open Sans"/>
                <a:ea typeface="Open Sans"/>
                <a:cs typeface="Open Sans"/>
                <a:sym typeface="Open Sans"/>
              </a:endParaRPr>
            </a:p>
          </p:txBody>
        </p:sp>
      </p:grpSp>
      <p:sp>
        <p:nvSpPr>
          <p:cNvPr id="211" name="Google Shape;211;p20"/>
          <p:cNvSpPr txBox="1"/>
          <p:nvPr/>
        </p:nvSpPr>
        <p:spPr>
          <a:xfrm>
            <a:off x="2744649" y="4475750"/>
            <a:ext cx="3656400" cy="52581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400"/>
              <a:buFont typeface="Arial"/>
              <a:buNone/>
            </a:pPr>
            <a:r>
              <a:rPr b="0" i="0" lang="en-US" sz="1400" u="none" cap="none" strike="noStrike">
                <a:solidFill>
                  <a:srgbClr val="50535B"/>
                </a:solidFill>
                <a:latin typeface="Open Sans"/>
                <a:ea typeface="Open Sans"/>
                <a:cs typeface="Open Sans"/>
                <a:sym typeface="Open Sans"/>
              </a:rPr>
              <a:t>Incluye la</a:t>
            </a:r>
            <a:r>
              <a:rPr b="1" i="0" lang="en-US" sz="1400" u="none" cap="none" strike="noStrike">
                <a:solidFill>
                  <a:srgbClr val="50535B"/>
                </a:solidFill>
                <a:latin typeface="Open Sans"/>
                <a:ea typeface="Open Sans"/>
                <a:cs typeface="Open Sans"/>
                <a:sym typeface="Open Sans"/>
              </a:rPr>
              <a:t> bienvenida y presentación </a:t>
            </a:r>
            <a:r>
              <a:rPr b="0" i="0" lang="en-US" sz="1400" u="none" cap="none" strike="noStrike">
                <a:solidFill>
                  <a:srgbClr val="50535B"/>
                </a:solidFill>
                <a:latin typeface="Open Sans"/>
                <a:ea typeface="Open Sans"/>
                <a:cs typeface="Open Sans"/>
                <a:sym typeface="Open Sans"/>
              </a:rPr>
              <a:t>del formador es externo y la </a:t>
            </a:r>
            <a:r>
              <a:rPr b="1" i="0" lang="en-US" sz="1400" u="none" cap="none" strike="noStrike">
                <a:solidFill>
                  <a:srgbClr val="50535B"/>
                </a:solidFill>
                <a:latin typeface="Open Sans"/>
                <a:ea typeface="Open Sans"/>
                <a:cs typeface="Open Sans"/>
                <a:sym typeface="Open Sans"/>
              </a:rPr>
              <a:t>introducción al tema de la fotoprotección </a:t>
            </a:r>
            <a:r>
              <a:rPr b="0" i="0" lang="en-US" sz="1400" u="none" cap="none" strike="noStrike">
                <a:solidFill>
                  <a:srgbClr val="50535B"/>
                </a:solidFill>
                <a:latin typeface="Open Sans"/>
                <a:ea typeface="Open Sans"/>
                <a:cs typeface="Open Sans"/>
                <a:sym typeface="Open Sans"/>
              </a:rPr>
              <a:t>con preguntas para activar conocimientos previos:</a:t>
            </a:r>
            <a:endParaRPr b="0" i="0" sz="1400" u="none" cap="none" strike="noStrike">
              <a:solidFill>
                <a:srgbClr val="50535B"/>
              </a:solidFill>
              <a:latin typeface="Open Sans"/>
              <a:ea typeface="Open Sans"/>
              <a:cs typeface="Open Sans"/>
              <a:sym typeface="Open Sans"/>
            </a:endParaRPr>
          </a:p>
          <a:p>
            <a:pPr indent="-317500" lvl="0" marL="457200" marR="0" rtl="0" algn="l">
              <a:lnSpc>
                <a:spcPct val="140000"/>
              </a:lnSpc>
              <a:spcBef>
                <a:spcPts val="0"/>
              </a:spcBef>
              <a:spcAft>
                <a:spcPts val="0"/>
              </a:spcAft>
              <a:buClr>
                <a:srgbClr val="50535B"/>
              </a:buClr>
              <a:buSzPts val="1400"/>
              <a:buFont typeface="Open Sans"/>
              <a:buChar char="●"/>
            </a:pPr>
            <a:r>
              <a:rPr b="0" i="0" lang="en-US" sz="1400" u="none" cap="none" strike="noStrike">
                <a:solidFill>
                  <a:srgbClr val="50535B"/>
                </a:solidFill>
                <a:latin typeface="Open Sans"/>
                <a:ea typeface="Open Sans"/>
                <a:cs typeface="Open Sans"/>
                <a:sym typeface="Open Sans"/>
              </a:rPr>
              <a:t>¿Quién cree que el sol nos da beneficios? </a:t>
            </a:r>
            <a:endParaRPr b="0" i="0" sz="1400" u="none" cap="none" strike="noStrike">
              <a:solidFill>
                <a:srgbClr val="50535B"/>
              </a:solidFill>
              <a:latin typeface="Open Sans"/>
              <a:ea typeface="Open Sans"/>
              <a:cs typeface="Open Sans"/>
              <a:sym typeface="Open Sans"/>
            </a:endParaRPr>
          </a:p>
          <a:p>
            <a:pPr indent="-317500" lvl="0" marL="457200" marR="0" rtl="0" algn="l">
              <a:lnSpc>
                <a:spcPct val="140000"/>
              </a:lnSpc>
              <a:spcBef>
                <a:spcPts val="0"/>
              </a:spcBef>
              <a:spcAft>
                <a:spcPts val="0"/>
              </a:spcAft>
              <a:buClr>
                <a:srgbClr val="50535B"/>
              </a:buClr>
              <a:buSzPts val="1400"/>
              <a:buFont typeface="Open Sans"/>
              <a:buChar char="●"/>
            </a:pPr>
            <a:r>
              <a:rPr b="0" i="0" lang="en-US" sz="1400" u="none" cap="none" strike="noStrike">
                <a:solidFill>
                  <a:srgbClr val="50535B"/>
                </a:solidFill>
                <a:latin typeface="Open Sans"/>
                <a:ea typeface="Open Sans"/>
                <a:cs typeface="Open Sans"/>
                <a:sym typeface="Open Sans"/>
              </a:rPr>
              <a:t>¿Y quién piensa que también puede ser dañino? </a:t>
            </a:r>
            <a:endParaRPr b="0" i="0" sz="1400" u="none" cap="none" strike="noStrike">
              <a:solidFill>
                <a:srgbClr val="50535B"/>
              </a:solidFill>
              <a:latin typeface="Open Sans"/>
              <a:ea typeface="Open Sans"/>
              <a:cs typeface="Open Sans"/>
              <a:sym typeface="Open Sans"/>
            </a:endParaRPr>
          </a:p>
          <a:p>
            <a:pPr indent="-317500" lvl="0" marL="457200" marR="0" rtl="0" algn="l">
              <a:lnSpc>
                <a:spcPct val="140000"/>
              </a:lnSpc>
              <a:spcBef>
                <a:spcPts val="0"/>
              </a:spcBef>
              <a:spcAft>
                <a:spcPts val="0"/>
              </a:spcAft>
              <a:buClr>
                <a:srgbClr val="50535B"/>
              </a:buClr>
              <a:buSzPts val="1400"/>
              <a:buFont typeface="Open Sans"/>
              <a:buChar char="●"/>
            </a:pPr>
            <a:r>
              <a:rPr b="0" i="0" lang="en-US" sz="1400" u="none" cap="none" strike="noStrike">
                <a:solidFill>
                  <a:srgbClr val="50535B"/>
                </a:solidFill>
                <a:latin typeface="Open Sans"/>
                <a:ea typeface="Open Sans"/>
                <a:cs typeface="Open Sans"/>
                <a:sym typeface="Open Sans"/>
              </a:rPr>
              <a:t>¿Quién usa fotoprotector en la playa o en el parque? </a:t>
            </a:r>
            <a:endParaRPr b="0" i="0" sz="1400" u="none" cap="none" strike="noStrike">
              <a:solidFill>
                <a:srgbClr val="50535B"/>
              </a:solidFill>
              <a:latin typeface="Open Sans"/>
              <a:ea typeface="Open Sans"/>
              <a:cs typeface="Open Sans"/>
              <a:sym typeface="Open Sans"/>
            </a:endParaRPr>
          </a:p>
          <a:p>
            <a:pPr indent="-317500" lvl="0" marL="457200" marR="0" rtl="0" algn="l">
              <a:lnSpc>
                <a:spcPct val="140000"/>
              </a:lnSpc>
              <a:spcBef>
                <a:spcPts val="0"/>
              </a:spcBef>
              <a:spcAft>
                <a:spcPts val="0"/>
              </a:spcAft>
              <a:buClr>
                <a:srgbClr val="50535B"/>
              </a:buClr>
              <a:buSzPts val="1400"/>
              <a:buFont typeface="Open Sans"/>
              <a:buChar char="●"/>
            </a:pPr>
            <a:r>
              <a:rPr b="0" i="0" lang="en-US" sz="1400" u="none" cap="none" strike="noStrike">
                <a:solidFill>
                  <a:srgbClr val="50535B"/>
                </a:solidFill>
                <a:latin typeface="Open Sans"/>
                <a:ea typeface="Open Sans"/>
                <a:cs typeface="Open Sans"/>
                <a:sym typeface="Open Sans"/>
              </a:rPr>
              <a:t>¿Para qué sirve el fotoprotector? </a:t>
            </a:r>
            <a:endParaRPr b="0" i="0" sz="1400" u="none" cap="none" strike="noStrike">
              <a:solidFill>
                <a:srgbClr val="50535B"/>
              </a:solidFill>
              <a:latin typeface="Open Sans"/>
              <a:ea typeface="Open Sans"/>
              <a:cs typeface="Open Sans"/>
              <a:sym typeface="Open Sans"/>
            </a:endParaRPr>
          </a:p>
          <a:p>
            <a:pPr indent="0" lvl="0" marL="457200" marR="0" rtl="0" algn="l">
              <a:lnSpc>
                <a:spcPct val="140000"/>
              </a:lnSpc>
              <a:spcBef>
                <a:spcPts val="0"/>
              </a:spcBef>
              <a:spcAft>
                <a:spcPts val="0"/>
              </a:spcAft>
              <a:buClr>
                <a:srgbClr val="000000"/>
              </a:buClr>
              <a:buSzPts val="1400"/>
              <a:buFont typeface="Arial"/>
              <a:buNone/>
            </a:pPr>
            <a:r>
              <a:t/>
            </a:r>
            <a:endParaRPr b="0"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0" i="1" lang="en-US" sz="1400" u="none" cap="none" strike="noStrike">
                <a:solidFill>
                  <a:srgbClr val="50535B"/>
                </a:solidFill>
                <a:latin typeface="Open Sans"/>
                <a:ea typeface="Open Sans"/>
                <a:cs typeface="Open Sans"/>
                <a:sym typeface="Open Sans"/>
              </a:rPr>
              <a:t>(5-10 min)</a:t>
            </a:r>
            <a:endParaRPr b="0"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100"/>
              <a:buFont typeface="Arial"/>
              <a:buNone/>
            </a:pPr>
            <a:r>
              <a:t/>
            </a:r>
            <a:endParaRPr b="1" i="0" sz="1400" u="none" cap="none" strike="noStrike">
              <a:solidFill>
                <a:srgbClr val="50535B"/>
              </a:solidFill>
              <a:latin typeface="Open Sans"/>
              <a:ea typeface="Open Sans"/>
              <a:cs typeface="Open Sans"/>
              <a:sym typeface="Open Sans"/>
            </a:endParaRPr>
          </a:p>
        </p:txBody>
      </p:sp>
      <p:sp>
        <p:nvSpPr>
          <p:cNvPr id="212" name="Google Shape;212;p20"/>
          <p:cNvSpPr txBox="1"/>
          <p:nvPr/>
        </p:nvSpPr>
        <p:spPr>
          <a:xfrm>
            <a:off x="2744239" y="3527625"/>
            <a:ext cx="3656400" cy="849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PASO 1</a:t>
            </a:r>
            <a:endParaRPr b="1" i="0" sz="22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Open Sans"/>
                <a:ea typeface="Open Sans"/>
                <a:cs typeface="Open Sans"/>
                <a:sym typeface="Open Sans"/>
              </a:rPr>
              <a:t>BIENVENIDA E INTRODUCCIÓN</a:t>
            </a:r>
            <a:endParaRPr b="0" i="0" sz="1800" u="none" cap="none" strike="noStrike">
              <a:solidFill>
                <a:srgbClr val="FFFFFF"/>
              </a:solidFill>
              <a:latin typeface="Open Sans"/>
              <a:ea typeface="Open Sans"/>
              <a:cs typeface="Open Sans"/>
              <a:sym typeface="Open Sans"/>
            </a:endParaRPr>
          </a:p>
        </p:txBody>
      </p:sp>
      <p:sp>
        <p:nvSpPr>
          <p:cNvPr id="213" name="Google Shape;213;p20"/>
          <p:cNvSpPr txBox="1"/>
          <p:nvPr/>
        </p:nvSpPr>
        <p:spPr>
          <a:xfrm>
            <a:off x="6639650" y="4504475"/>
            <a:ext cx="3656400" cy="52242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Visualización del video</a:t>
            </a:r>
            <a:r>
              <a:rPr b="0" i="0" lang="en-US" sz="1400" u="none" cap="none" strike="noStrike">
                <a:solidFill>
                  <a:srgbClr val="50535B"/>
                </a:solidFill>
                <a:latin typeface="Open Sans"/>
                <a:ea typeface="Open Sans"/>
                <a:cs typeface="Open Sans"/>
                <a:sym typeface="Open Sans"/>
              </a:rPr>
              <a:t> y repaso del contenido del video </a:t>
            </a:r>
            <a:endParaRPr b="0"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0" i="1" lang="en-US" sz="1400" u="none" cap="none" strike="noStrike">
                <a:solidFill>
                  <a:srgbClr val="50535B"/>
                </a:solidFill>
                <a:latin typeface="Open Sans"/>
                <a:ea typeface="Open Sans"/>
                <a:cs typeface="Open Sans"/>
                <a:sym typeface="Open Sans"/>
              </a:rPr>
              <a:t>(5-10 min)</a:t>
            </a:r>
            <a:endParaRPr b="0" i="1"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0" i="0" sz="1400" u="none" cap="none" strike="noStrike">
              <a:solidFill>
                <a:srgbClr val="50535B"/>
              </a:solidFill>
              <a:latin typeface="Open Sans"/>
              <a:ea typeface="Open Sans"/>
              <a:cs typeface="Open Sans"/>
              <a:sym typeface="Open Sans"/>
            </a:endParaRPr>
          </a:p>
        </p:txBody>
      </p:sp>
      <p:sp>
        <p:nvSpPr>
          <p:cNvPr id="214" name="Google Shape;214;p20"/>
          <p:cNvSpPr txBox="1"/>
          <p:nvPr/>
        </p:nvSpPr>
        <p:spPr>
          <a:xfrm>
            <a:off x="6639652" y="3527625"/>
            <a:ext cx="3656400" cy="849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PASO 2</a:t>
            </a:r>
            <a:endParaRPr b="1" i="0" sz="1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Open Sans"/>
                <a:ea typeface="Open Sans"/>
                <a:cs typeface="Open Sans"/>
                <a:sym typeface="Open Sans"/>
              </a:rPr>
              <a:t>CONTENIDO PRINCIPAL</a:t>
            </a:r>
            <a:endParaRPr b="0" i="0" sz="1800" u="none" cap="none" strike="noStrike">
              <a:solidFill>
                <a:srgbClr val="FFFFFF"/>
              </a:solidFill>
              <a:latin typeface="Open Sans"/>
              <a:ea typeface="Open Sans"/>
              <a:cs typeface="Open Sans"/>
              <a:sym typeface="Open Sans"/>
            </a:endParaRPr>
          </a:p>
        </p:txBody>
      </p:sp>
      <p:sp>
        <p:nvSpPr>
          <p:cNvPr id="215" name="Google Shape;215;p20"/>
          <p:cNvSpPr txBox="1"/>
          <p:nvPr/>
        </p:nvSpPr>
        <p:spPr>
          <a:xfrm>
            <a:off x="10535064" y="3527625"/>
            <a:ext cx="3656400" cy="849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2200" u="none" cap="none" strike="noStrike">
                <a:solidFill>
                  <a:srgbClr val="FFFFFF"/>
                </a:solidFill>
                <a:latin typeface="Open Sans"/>
                <a:ea typeface="Open Sans"/>
                <a:cs typeface="Open Sans"/>
                <a:sym typeface="Open Sans"/>
              </a:rPr>
              <a:t>PASO 3</a:t>
            </a:r>
            <a:endParaRPr b="1" i="0" sz="1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Open Sans"/>
                <a:ea typeface="Open Sans"/>
                <a:cs typeface="Open Sans"/>
                <a:sym typeface="Open Sans"/>
              </a:rPr>
              <a:t>ACTIVIDADES</a:t>
            </a:r>
            <a:endParaRPr b="0" i="0" sz="1800" u="none" cap="none" strike="noStrike">
              <a:solidFill>
                <a:srgbClr val="FFFFFF"/>
              </a:solidFill>
              <a:latin typeface="Open Sans"/>
              <a:ea typeface="Open Sans"/>
              <a:cs typeface="Open Sans"/>
              <a:sym typeface="Open Sans"/>
            </a:endParaRPr>
          </a:p>
        </p:txBody>
      </p:sp>
      <p:sp>
        <p:nvSpPr>
          <p:cNvPr id="216" name="Google Shape;216;p20"/>
          <p:cNvSpPr txBox="1"/>
          <p:nvPr/>
        </p:nvSpPr>
        <p:spPr>
          <a:xfrm>
            <a:off x="10535075" y="4425225"/>
            <a:ext cx="3656400" cy="53085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3 juegos disponibles </a:t>
            </a:r>
            <a:r>
              <a:rPr b="0" i="0" lang="en-US" sz="1400" u="none" cap="none" strike="noStrike">
                <a:solidFill>
                  <a:srgbClr val="50535B"/>
                </a:solidFill>
                <a:latin typeface="Open Sans"/>
                <a:ea typeface="Open Sans"/>
                <a:cs typeface="Open Sans"/>
                <a:sym typeface="Open Sans"/>
              </a:rPr>
              <a:t>para proyectar en pantalla (opción recomendada) o imprimir (opción alternativa en caso de no disponer de  pantalla para proyectar).</a:t>
            </a:r>
            <a:endParaRPr b="0"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0" i="0" lang="en-US" sz="1400" u="none" cap="none" strike="noStrike">
                <a:solidFill>
                  <a:srgbClr val="50535B"/>
                </a:solidFill>
                <a:latin typeface="Open Sans"/>
                <a:ea typeface="Open Sans"/>
                <a:cs typeface="Open Sans"/>
                <a:sym typeface="Open Sans"/>
              </a:rPr>
              <a:t>En función del tiempo disponible para hacer la sesión, el formador puede decidir hacer solo un juego, dos de ellos o hacer los tres.</a:t>
            </a:r>
            <a:endParaRPr b="0"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100"/>
              <a:buFont typeface="Arial"/>
              <a:buNone/>
            </a:pPr>
            <a:r>
              <a:rPr b="0" i="1" lang="en-US" sz="1400" u="none" cap="none" strike="noStrike">
                <a:solidFill>
                  <a:srgbClr val="50535B"/>
                </a:solidFill>
                <a:latin typeface="Open Sans"/>
                <a:ea typeface="Open Sans"/>
                <a:cs typeface="Open Sans"/>
                <a:sym typeface="Open Sans"/>
              </a:rPr>
              <a:t>(Est. 5 - 10 min por juego)</a:t>
            </a:r>
            <a:endParaRPr b="0" i="0" sz="1400" u="none" cap="none" strike="noStrike">
              <a:solidFill>
                <a:srgbClr val="50535B"/>
              </a:solidFill>
              <a:latin typeface="Open Sans"/>
              <a:ea typeface="Open Sans"/>
              <a:cs typeface="Open Sans"/>
              <a:sym typeface="Open Sans"/>
            </a:endParaRPr>
          </a:p>
        </p:txBody>
      </p:sp>
      <p:sp>
        <p:nvSpPr>
          <p:cNvPr id="217" name="Google Shape;217;p20"/>
          <p:cNvSpPr txBox="1"/>
          <p:nvPr/>
        </p:nvSpPr>
        <p:spPr>
          <a:xfrm>
            <a:off x="14430476" y="3499425"/>
            <a:ext cx="3656400" cy="849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2200" u="none" cap="none" strike="noStrike">
                <a:solidFill>
                  <a:srgbClr val="FFFFFF"/>
                </a:solidFill>
                <a:latin typeface="Open Sans"/>
                <a:ea typeface="Open Sans"/>
                <a:cs typeface="Open Sans"/>
                <a:sym typeface="Open Sans"/>
              </a:rPr>
              <a:t>PASO 4</a:t>
            </a:r>
            <a:endParaRPr b="1" i="0" sz="1800" u="none" cap="none" strike="noStrike">
              <a:solidFill>
                <a:srgbClr val="FFFFFF"/>
              </a:solidFill>
              <a:latin typeface="Open Sans"/>
              <a:ea typeface="Open Sans"/>
              <a:cs typeface="Open Sans"/>
              <a:sym typeface="Open Sans"/>
            </a:endParaRPr>
          </a:p>
          <a:p>
            <a:pPr indent="0" lvl="0" marL="0" marR="0" rtl="0" algn="ctr">
              <a:lnSpc>
                <a:spcPct val="140000"/>
              </a:lnSpc>
              <a:spcBef>
                <a:spcPts val="0"/>
              </a:spcBef>
              <a:spcAft>
                <a:spcPts val="0"/>
              </a:spcAft>
              <a:buClr>
                <a:srgbClr val="000000"/>
              </a:buClr>
              <a:buSzPts val="1800"/>
              <a:buFont typeface="Arial"/>
              <a:buNone/>
            </a:pPr>
            <a:r>
              <a:rPr b="0" i="0" lang="en-US" sz="1800" u="none" cap="none" strike="noStrike">
                <a:solidFill>
                  <a:srgbClr val="FFFFFF"/>
                </a:solidFill>
                <a:latin typeface="Open Sans"/>
                <a:ea typeface="Open Sans"/>
                <a:cs typeface="Open Sans"/>
                <a:sym typeface="Open Sans"/>
              </a:rPr>
              <a:t>CIERRE DE SESIÓN</a:t>
            </a:r>
            <a:endParaRPr b="0" i="0" sz="1800" u="none" cap="none" strike="noStrike">
              <a:solidFill>
                <a:srgbClr val="FFFFFF"/>
              </a:solidFill>
              <a:latin typeface="Open Sans"/>
              <a:ea typeface="Open Sans"/>
              <a:cs typeface="Open Sans"/>
              <a:sym typeface="Open Sans"/>
            </a:endParaRPr>
          </a:p>
        </p:txBody>
      </p:sp>
      <p:sp>
        <p:nvSpPr>
          <p:cNvPr id="218" name="Google Shape;218;p20"/>
          <p:cNvSpPr txBox="1"/>
          <p:nvPr/>
        </p:nvSpPr>
        <p:spPr>
          <a:xfrm>
            <a:off x="14451650" y="4444650"/>
            <a:ext cx="3656400" cy="53085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40000"/>
              </a:lnSpc>
              <a:spcBef>
                <a:spcPts val="0"/>
              </a:spcBef>
              <a:spcAft>
                <a:spcPts val="0"/>
              </a:spcAft>
              <a:buClr>
                <a:schemeClr val="dk1"/>
              </a:buClr>
              <a:buSzPts val="700"/>
              <a:buFont typeface="Arial"/>
              <a:buNone/>
            </a:pPr>
            <a:r>
              <a:rPr b="1" lang="en-US" u="sng">
                <a:solidFill>
                  <a:srgbClr val="50535B"/>
                </a:solidFill>
                <a:latin typeface="Open Sans"/>
                <a:ea typeface="Open Sans"/>
                <a:cs typeface="Open Sans"/>
                <a:sym typeface="Open Sans"/>
              </a:rPr>
              <a:t>Transversal a los dos tipos de sesiones</a:t>
            </a:r>
            <a:endParaRPr b="1" u="sng">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600"/>
              <a:buFont typeface="Arial"/>
              <a:buNone/>
            </a:pPr>
            <a:r>
              <a:t/>
            </a:r>
            <a:endParaRPr b="1">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600"/>
              <a:buFont typeface="Arial"/>
              <a:buNone/>
            </a:pPr>
            <a:r>
              <a:rPr b="1" lang="en-US">
                <a:solidFill>
                  <a:srgbClr val="50535B"/>
                </a:solidFill>
                <a:latin typeface="Open Sans"/>
                <a:ea typeface="Open Sans"/>
                <a:cs typeface="Open Sans"/>
                <a:sym typeface="Open Sans"/>
              </a:rPr>
              <a:t>Taller de texturas: </a:t>
            </a:r>
            <a:r>
              <a:rPr lang="en-US">
                <a:solidFill>
                  <a:srgbClr val="50535B"/>
                </a:solidFill>
                <a:latin typeface="Open Sans"/>
                <a:ea typeface="Open Sans"/>
                <a:cs typeface="Open Sans"/>
                <a:sym typeface="Open Sans"/>
              </a:rPr>
              <a:t>Actividad interactiva que permitirá a los niños conocer la textura de los productos pediátricos de ISDIN.</a:t>
            </a:r>
            <a:endParaRPr>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600"/>
              <a:buFont typeface="Arial"/>
              <a:buNone/>
            </a:pPr>
            <a:r>
              <a:rPr b="1" lang="en-US">
                <a:solidFill>
                  <a:srgbClr val="50535B"/>
                </a:solidFill>
                <a:latin typeface="Open Sans"/>
                <a:ea typeface="Open Sans"/>
                <a:cs typeface="Open Sans"/>
                <a:sym typeface="Open Sans"/>
              </a:rPr>
              <a:t>Entregables</a:t>
            </a:r>
            <a:endParaRPr b="1">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600"/>
              <a:buFont typeface="Arial"/>
              <a:buNone/>
            </a:pPr>
            <a:r>
              <a:rPr b="1" lang="en-US">
                <a:solidFill>
                  <a:srgbClr val="50535B"/>
                </a:solidFill>
                <a:latin typeface="Open Sans"/>
                <a:ea typeface="Open Sans"/>
                <a:cs typeface="Open Sans"/>
                <a:sym typeface="Open Sans"/>
              </a:rPr>
              <a:t>1. Tattoos: </a:t>
            </a:r>
            <a:r>
              <a:rPr lang="en-US">
                <a:solidFill>
                  <a:srgbClr val="50535B"/>
                </a:solidFill>
                <a:latin typeface="Open Sans"/>
                <a:ea typeface="Open Sans"/>
                <a:cs typeface="Open Sans"/>
                <a:sym typeface="Open Sans"/>
              </a:rPr>
              <a:t>para que los niños aprendan jugando.</a:t>
            </a:r>
            <a:endParaRPr>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600"/>
              <a:buFont typeface="Arial"/>
              <a:buNone/>
            </a:pPr>
            <a:r>
              <a:t/>
            </a:r>
            <a:endParaRPr>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600"/>
              <a:buFont typeface="Arial"/>
              <a:buNone/>
            </a:pPr>
            <a:r>
              <a:rPr b="1" lang="en-US">
                <a:solidFill>
                  <a:srgbClr val="50535B"/>
                </a:solidFill>
                <a:latin typeface="Open Sans"/>
                <a:ea typeface="Open Sans"/>
                <a:cs typeface="Open Sans"/>
                <a:sym typeface="Open Sans"/>
              </a:rPr>
              <a:t>2. Diploma superhéroe de fotoprotección:</a:t>
            </a:r>
            <a:r>
              <a:rPr lang="en-US">
                <a:solidFill>
                  <a:srgbClr val="50535B"/>
                </a:solidFill>
                <a:latin typeface="Open Sans"/>
                <a:ea typeface="Open Sans"/>
                <a:cs typeface="Open Sans"/>
                <a:sym typeface="Open Sans"/>
              </a:rPr>
              <a:t> acreditando al niño que ha recibido la formación en fotoprotección.</a:t>
            </a:r>
            <a:endParaRPr>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700"/>
              <a:buFont typeface="Arial"/>
              <a:buNone/>
            </a:pPr>
            <a:r>
              <a:rPr b="1" lang="en-US">
                <a:solidFill>
                  <a:srgbClr val="50535B"/>
                </a:solidFill>
                <a:latin typeface="Open Sans"/>
                <a:ea typeface="Open Sans"/>
                <a:cs typeface="Open Sans"/>
                <a:sym typeface="Open Sans"/>
              </a:rPr>
              <a:t>Cierre</a:t>
            </a:r>
            <a:endParaRPr>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600"/>
              <a:buFont typeface="Arial"/>
              <a:buNone/>
            </a:pPr>
            <a:r>
              <a:rPr i="1" lang="en-US">
                <a:solidFill>
                  <a:srgbClr val="50535B"/>
                </a:solidFill>
                <a:latin typeface="Open Sans"/>
                <a:ea typeface="Open Sans"/>
                <a:cs typeface="Open Sans"/>
                <a:sym typeface="Open Sans"/>
              </a:rPr>
              <a:t>(20-25 min)</a:t>
            </a:r>
            <a:endParaRPr>
              <a:solidFill>
                <a:srgbClr val="50535B"/>
              </a:solidFill>
              <a:latin typeface="Open Sans"/>
              <a:ea typeface="Open Sans"/>
              <a:cs typeface="Open Sans"/>
              <a:sym typeface="Open Sans"/>
            </a:endParaRPr>
          </a:p>
          <a:p>
            <a:pPr indent="0" lvl="0" marL="228600" rtl="0" algn="l">
              <a:lnSpc>
                <a:spcPct val="140000"/>
              </a:lnSpc>
              <a:spcBef>
                <a:spcPts val="0"/>
              </a:spcBef>
              <a:spcAft>
                <a:spcPts val="0"/>
              </a:spcAft>
              <a:buClr>
                <a:schemeClr val="dk1"/>
              </a:buClr>
              <a:buSzPts val="900"/>
              <a:buFont typeface="Arial"/>
              <a:buNone/>
            </a:pPr>
            <a:r>
              <a:t/>
            </a:r>
            <a:endParaRPr sz="1600">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100"/>
              <a:buFont typeface="Arial"/>
              <a:buNone/>
            </a:pPr>
            <a:r>
              <a:t/>
            </a:r>
            <a:endParaRPr sz="2100">
              <a:solidFill>
                <a:srgbClr val="50535B"/>
              </a:solidFill>
              <a:latin typeface="Open Sans"/>
              <a:ea typeface="Open Sans"/>
              <a:cs typeface="Open Sans"/>
              <a:sym typeface="Open Sans"/>
            </a:endParaRPr>
          </a:p>
          <a:p>
            <a:pPr indent="0" lvl="0" marL="457200" marR="0" rtl="0" algn="l">
              <a:lnSpc>
                <a:spcPct val="140000"/>
              </a:lnSpc>
              <a:spcBef>
                <a:spcPts val="0"/>
              </a:spcBef>
              <a:spcAft>
                <a:spcPts val="0"/>
              </a:spcAft>
              <a:buClr>
                <a:srgbClr val="000000"/>
              </a:buClr>
              <a:buSzPts val="1700"/>
              <a:buFont typeface="Arial"/>
              <a:buNone/>
            </a:pPr>
            <a:r>
              <a:t/>
            </a:r>
            <a:endParaRPr b="0" i="0" sz="1700" u="none" cap="none" strike="noStrike">
              <a:solidFill>
                <a:srgbClr val="50535B"/>
              </a:solidFill>
              <a:latin typeface="Open Sans"/>
              <a:ea typeface="Open Sans"/>
              <a:cs typeface="Open Sans"/>
              <a:sym typeface="Open Sans"/>
            </a:endParaRPr>
          </a:p>
        </p:txBody>
      </p:sp>
      <p:sp>
        <p:nvSpPr>
          <p:cNvPr id="219" name="Google Shape;219;p20"/>
          <p:cNvSpPr/>
          <p:nvPr/>
        </p:nvSpPr>
        <p:spPr>
          <a:xfrm>
            <a:off x="573275" y="4504444"/>
            <a:ext cx="1953803" cy="5224191"/>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2000" u="sng" cap="none" strike="noStrike">
              <a:solidFill>
                <a:srgbClr val="FFFFFF"/>
              </a:solidFill>
              <a:latin typeface="Raleway"/>
              <a:ea typeface="Raleway"/>
              <a:cs typeface="Raleway"/>
              <a:sym typeface="Raleway"/>
            </a:endParaRPr>
          </a:p>
        </p:txBody>
      </p:sp>
      <p:sp>
        <p:nvSpPr>
          <p:cNvPr id="220" name="Google Shape;220;p20"/>
          <p:cNvSpPr txBox="1"/>
          <p:nvPr/>
        </p:nvSpPr>
        <p:spPr>
          <a:xfrm>
            <a:off x="573200" y="5721078"/>
            <a:ext cx="1907700" cy="28260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400"/>
              <a:buFont typeface="Arial"/>
              <a:buNone/>
            </a:pPr>
            <a:r>
              <a:rPr b="1" i="0" lang="en-US" sz="2600" u="none" cap="none" strike="noStrike">
                <a:solidFill>
                  <a:srgbClr val="FFFFFF"/>
                </a:solidFill>
                <a:latin typeface="Open Sans"/>
                <a:ea typeface="Open Sans"/>
                <a:cs typeface="Open Sans"/>
                <a:sym typeface="Open Sans"/>
              </a:rPr>
              <a:t>Sesión con pantalla y proyector</a:t>
            </a:r>
            <a:endParaRPr b="1" i="0" sz="2600" u="none" cap="none" strike="noStrike">
              <a:solidFill>
                <a:srgbClr val="FFFFFF"/>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0" i="0" sz="2600" u="none" cap="none" strike="noStrike">
              <a:solidFill>
                <a:srgbClr val="FFFFFF"/>
              </a:solidFill>
              <a:latin typeface="Open Sans"/>
              <a:ea typeface="Open Sans"/>
              <a:cs typeface="Open Sans"/>
              <a:sym typeface="Open Sans"/>
            </a:endParaRPr>
          </a:p>
        </p:txBody>
      </p:sp>
      <p:pic>
        <p:nvPicPr>
          <p:cNvPr id="221" name="Google Shape;221;p20" title="Guía Didáctica del Fromador de la Campaña Escolar de Fotoprotección (1).jpg"/>
          <p:cNvPicPr preferRelativeResize="0"/>
          <p:nvPr/>
        </p:nvPicPr>
        <p:blipFill rotWithShape="1">
          <a:blip r:embed="rId4">
            <a:alphaModFix/>
          </a:blip>
          <a:srcRect b="2890" l="20784" r="24128" t="2645"/>
          <a:stretch/>
        </p:blipFill>
        <p:spPr>
          <a:xfrm>
            <a:off x="10709526" y="5568839"/>
            <a:ext cx="1081142" cy="1042886"/>
          </a:xfrm>
          <a:prstGeom prst="rect">
            <a:avLst/>
          </a:prstGeom>
          <a:noFill/>
          <a:ln>
            <a:noFill/>
          </a:ln>
        </p:spPr>
      </p:pic>
      <p:pic>
        <p:nvPicPr>
          <p:cNvPr id="222" name="Google Shape;222;p20"/>
          <p:cNvPicPr preferRelativeResize="0"/>
          <p:nvPr/>
        </p:nvPicPr>
        <p:blipFill rotWithShape="1">
          <a:blip r:embed="rId5">
            <a:alphaModFix/>
          </a:blip>
          <a:srcRect b="0" l="0" r="0" t="0"/>
          <a:stretch/>
        </p:blipFill>
        <p:spPr>
          <a:xfrm>
            <a:off x="6791013" y="4697899"/>
            <a:ext cx="3354110" cy="1991954"/>
          </a:xfrm>
          <a:prstGeom prst="rect">
            <a:avLst/>
          </a:prstGeom>
          <a:noFill/>
          <a:ln>
            <a:noFill/>
          </a:ln>
        </p:spPr>
      </p:pic>
      <p:pic>
        <p:nvPicPr>
          <p:cNvPr id="223" name="Google Shape;223;p20" title="Juego de la linterna.png"/>
          <p:cNvPicPr preferRelativeResize="0"/>
          <p:nvPr/>
        </p:nvPicPr>
        <p:blipFill rotWithShape="1">
          <a:blip r:embed="rId6">
            <a:alphaModFix/>
          </a:blip>
          <a:srcRect b="11504" l="7689" r="0" t="0"/>
          <a:stretch/>
        </p:blipFill>
        <p:spPr>
          <a:xfrm>
            <a:off x="12151087" y="4697900"/>
            <a:ext cx="1933775" cy="1853942"/>
          </a:xfrm>
          <a:prstGeom prst="rect">
            <a:avLst/>
          </a:prstGeom>
          <a:noFill/>
          <a:ln>
            <a:noFill/>
          </a:ln>
        </p:spPr>
      </p:pic>
      <p:pic>
        <p:nvPicPr>
          <p:cNvPr id="224" name="Google Shape;224;p20" title="JUEGO PALABRAS GOOOOD.jpg"/>
          <p:cNvPicPr preferRelativeResize="0"/>
          <p:nvPr/>
        </p:nvPicPr>
        <p:blipFill rotWithShape="1">
          <a:blip r:embed="rId7">
            <a:alphaModFix/>
          </a:blip>
          <a:srcRect b="0" l="8381" r="7887" t="7910"/>
          <a:stretch/>
        </p:blipFill>
        <p:spPr>
          <a:xfrm>
            <a:off x="10641687" y="4697901"/>
            <a:ext cx="1407730" cy="87093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28" name="Shape 228"/>
        <p:cNvGrpSpPr/>
        <p:nvPr/>
      </p:nvGrpSpPr>
      <p:grpSpPr>
        <a:xfrm>
          <a:off x="0" y="0"/>
          <a:ext cx="0" cy="0"/>
          <a:chOff x="0" y="0"/>
          <a:chExt cx="0" cy="0"/>
        </a:xfrm>
      </p:grpSpPr>
      <p:pic>
        <p:nvPicPr>
          <p:cNvPr id="229" name="Google Shape;229;p21"/>
          <p:cNvPicPr preferRelativeResize="0"/>
          <p:nvPr/>
        </p:nvPicPr>
        <p:blipFill rotWithShape="1">
          <a:blip r:embed="rId3">
            <a:alphaModFix/>
          </a:blip>
          <a:srcRect b="0" l="0" r="0" t="0"/>
          <a:stretch/>
        </p:blipFill>
        <p:spPr>
          <a:xfrm>
            <a:off x="9455325" y="4461604"/>
            <a:ext cx="3777874" cy="2107175"/>
          </a:xfrm>
          <a:prstGeom prst="rect">
            <a:avLst/>
          </a:prstGeom>
          <a:noFill/>
          <a:ln>
            <a:noFill/>
          </a:ln>
        </p:spPr>
      </p:pic>
      <p:sp>
        <p:nvSpPr>
          <p:cNvPr id="230" name="Google Shape;230;p21"/>
          <p:cNvSpPr txBox="1"/>
          <p:nvPr/>
        </p:nvSpPr>
        <p:spPr>
          <a:xfrm>
            <a:off x="586800" y="3697300"/>
            <a:ext cx="8263200" cy="6027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Presentación personal: </a:t>
            </a:r>
            <a:r>
              <a:rPr b="0" i="0" lang="en-US" sz="1500" u="none" cap="none" strike="noStrike">
                <a:solidFill>
                  <a:srgbClr val="50535B"/>
                </a:solidFill>
                <a:latin typeface="Open Sans"/>
                <a:ea typeface="Open Sans"/>
                <a:cs typeface="Open Sans"/>
                <a:sym typeface="Open Sans"/>
              </a:rPr>
              <a:t>El/la formador/a se presenta con su nombre y saluda con alegría. Muestra entusiasmo por estar con los niños y crea un ambiente cercano y de confianza.</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¿De qué vamos a hablar? </a:t>
            </a:r>
            <a:r>
              <a:rPr b="0" i="0" lang="en-US" sz="1500" u="none" cap="none" strike="noStrike">
                <a:solidFill>
                  <a:srgbClr val="50535B"/>
                </a:solidFill>
                <a:latin typeface="Open Sans"/>
                <a:ea typeface="Open Sans"/>
                <a:cs typeface="Open Sans"/>
                <a:sym typeface="Open Sans"/>
              </a:rPr>
              <a:t>Se explica que están participando en una campaña muy especial, como una misión, donde van a aprender a cuidar su piel del sol cuando juegan al aire libre.</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El objetivo es seguir divirtiéndose sin que el sol les haga daño.</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Preguntas para despertar su interés</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Se hacen preguntas para que participen y reflexionen sobre el sol:</a:t>
            </a:r>
            <a:endParaRPr b="0" i="0" sz="1500" u="none" cap="none" strike="noStrike">
              <a:solidFill>
                <a:srgbClr val="50535B"/>
              </a:solidFill>
              <a:latin typeface="Open Sans"/>
              <a:ea typeface="Open Sans"/>
              <a:cs typeface="Open Sans"/>
              <a:sym typeface="Open Sans"/>
            </a:endParaRPr>
          </a:p>
          <a:p>
            <a:pPr indent="-104393" lvl="0" marL="237743"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¿Quién cree que el sol nos da beneficios? “¡Exacto! Nos da luz, calor y hace crecer las plantas.”</a:t>
            </a:r>
            <a:endParaRPr b="0" i="0" sz="1500" u="none" cap="none" strike="noStrike">
              <a:solidFill>
                <a:srgbClr val="50535B"/>
              </a:solidFill>
              <a:latin typeface="Open Sans"/>
              <a:ea typeface="Open Sans"/>
              <a:cs typeface="Open Sans"/>
              <a:sym typeface="Open Sans"/>
            </a:endParaRPr>
          </a:p>
          <a:p>
            <a:pPr indent="-104393" lvl="0" marL="237743"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¿Y quién piensa que también puede ser dañino? “Muy bien, si no nos cuidamos puede afectar nuestra piel.”</a:t>
            </a:r>
            <a:endParaRPr b="0" i="0" sz="1500" u="none" cap="none" strike="noStrike">
              <a:solidFill>
                <a:srgbClr val="50535B"/>
              </a:solidFill>
              <a:latin typeface="Open Sans"/>
              <a:ea typeface="Open Sans"/>
              <a:cs typeface="Open Sans"/>
              <a:sym typeface="Open Sans"/>
            </a:endParaRPr>
          </a:p>
          <a:p>
            <a:pPr indent="-104393" lvl="0" marL="237743"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¿Quién usa fotoprotector en la playa o en el parque? “¡Perfecto! Nos protege de los rayos del sol.”</a:t>
            </a:r>
            <a:endParaRPr b="0" i="0" sz="1500" u="none" cap="none" strike="noStrike">
              <a:solidFill>
                <a:srgbClr val="50535B"/>
              </a:solidFill>
              <a:latin typeface="Open Sans"/>
              <a:ea typeface="Open Sans"/>
              <a:cs typeface="Open Sans"/>
              <a:sym typeface="Open Sans"/>
            </a:endParaRPr>
          </a:p>
          <a:p>
            <a:pPr indent="-104393" lvl="0" marL="237743"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¿Para qué sirve?  “Para evitar que el sol dañe nuestra piel y mantenerla sana.”</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900"/>
              <a:buFont typeface="Arial"/>
              <a:buNone/>
            </a:pPr>
            <a:r>
              <a:t/>
            </a:r>
            <a:endParaRPr b="0" i="0" sz="9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¿Qué haremos hoy? </a:t>
            </a:r>
            <a:r>
              <a:rPr b="0" i="0" lang="en-US" sz="1500" u="none" cap="none" strike="noStrike">
                <a:solidFill>
                  <a:srgbClr val="50535B"/>
                </a:solidFill>
                <a:latin typeface="Open Sans"/>
                <a:ea typeface="Open Sans"/>
                <a:cs typeface="Open Sans"/>
                <a:sym typeface="Open Sans"/>
              </a:rPr>
              <a:t>Se cuenta que aprenderán jugando: verán un vídeo</a:t>
            </a:r>
            <a:r>
              <a:rPr b="0" i="0" lang="en-US" sz="1500" u="none" cap="none" strike="noStrike">
                <a:solidFill>
                  <a:srgbClr val="50535B"/>
                </a:solidFill>
                <a:latin typeface="Open Sans"/>
                <a:ea typeface="Open Sans"/>
                <a:cs typeface="Open Sans"/>
                <a:sym typeface="Open Sans"/>
              </a:rPr>
              <a:t>, </a:t>
            </a:r>
            <a:r>
              <a:rPr b="0" i="0" lang="en-US" sz="1500" u="none" cap="none" strike="noStrike">
                <a:solidFill>
                  <a:srgbClr val="50535B"/>
                </a:solidFill>
                <a:latin typeface="Open Sans"/>
                <a:ea typeface="Open Sans"/>
                <a:cs typeface="Open Sans"/>
                <a:sym typeface="Open Sans"/>
              </a:rPr>
              <a:t>harán juegos y responderán a preguntas o retos divertidos. Se insiste en que lo pasarán muy bien mientras aprenden a protegerse del sol.</a:t>
            </a:r>
            <a:endParaRPr b="0" i="0" sz="1500" u="none" cap="none" strike="noStrike">
              <a:solidFill>
                <a:srgbClr val="50535B"/>
              </a:solidFill>
              <a:latin typeface="Open Sans"/>
              <a:ea typeface="Open Sans"/>
              <a:cs typeface="Open Sans"/>
              <a:sym typeface="Open Sans"/>
            </a:endParaRPr>
          </a:p>
        </p:txBody>
      </p:sp>
      <p:grpSp>
        <p:nvGrpSpPr>
          <p:cNvPr id="231" name="Google Shape;231;p21"/>
          <p:cNvGrpSpPr/>
          <p:nvPr/>
        </p:nvGrpSpPr>
        <p:grpSpPr>
          <a:xfrm>
            <a:off x="0" y="-144662"/>
            <a:ext cx="18288118" cy="1668817"/>
            <a:chOff x="0" y="-38100"/>
            <a:chExt cx="4816592" cy="439521"/>
          </a:xfrm>
        </p:grpSpPr>
        <p:sp>
          <p:nvSpPr>
            <p:cNvPr id="232" name="Google Shape;232;p21"/>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233" name="Google Shape;233;p21"/>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21"/>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235" name="Google Shape;235;p21"/>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grpSp>
        <p:nvGrpSpPr>
          <p:cNvPr id="236" name="Google Shape;236;p21"/>
          <p:cNvGrpSpPr/>
          <p:nvPr/>
        </p:nvGrpSpPr>
        <p:grpSpPr>
          <a:xfrm>
            <a:off x="512975" y="2299723"/>
            <a:ext cx="17419344" cy="533002"/>
            <a:chOff x="-1" y="-141"/>
            <a:chExt cx="2061900" cy="140382"/>
          </a:xfrm>
        </p:grpSpPr>
        <p:sp>
          <p:nvSpPr>
            <p:cNvPr id="237" name="Google Shape;237;p21"/>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238" name="Google Shape;238;p21"/>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grpSp>
        <p:nvGrpSpPr>
          <p:cNvPr id="239" name="Google Shape;239;p21"/>
          <p:cNvGrpSpPr/>
          <p:nvPr/>
        </p:nvGrpSpPr>
        <p:grpSpPr>
          <a:xfrm>
            <a:off x="586800" y="3080500"/>
            <a:ext cx="8263333" cy="399907"/>
            <a:chOff x="0" y="-2877"/>
            <a:chExt cx="1948210" cy="105325"/>
          </a:xfrm>
        </p:grpSpPr>
        <p:sp>
          <p:nvSpPr>
            <p:cNvPr id="240" name="Google Shape;240;p21"/>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241" name="Google Shape;241;p21"/>
            <p:cNvSpPr txBox="1"/>
            <p:nvPr/>
          </p:nvSpPr>
          <p:spPr>
            <a:xfrm>
              <a:off x="0" y="-2877"/>
              <a:ext cx="1948200" cy="105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500"/>
                <a:buFont typeface="Arial"/>
                <a:buNone/>
              </a:pPr>
              <a:r>
                <a:rPr b="1" i="0" lang="en-US" sz="1800" u="none" cap="none" strike="noStrike">
                  <a:solidFill>
                    <a:srgbClr val="FDFDFD"/>
                  </a:solidFill>
                  <a:latin typeface="Open Sans"/>
                  <a:ea typeface="Open Sans"/>
                  <a:cs typeface="Open Sans"/>
                  <a:sym typeface="Open Sans"/>
                </a:rPr>
                <a:t>PASO 1. BIENVENIDA E INTRODUCCIÓN</a:t>
              </a:r>
              <a:endParaRPr b="0" i="0" sz="1800" u="none" cap="none" strike="noStrike">
                <a:solidFill>
                  <a:srgbClr val="000000"/>
                </a:solidFill>
                <a:latin typeface="Arial"/>
                <a:ea typeface="Arial"/>
                <a:cs typeface="Arial"/>
                <a:sym typeface="Arial"/>
              </a:endParaRPr>
            </a:p>
          </p:txBody>
        </p:sp>
      </p:grpSp>
      <p:grpSp>
        <p:nvGrpSpPr>
          <p:cNvPr id="242" name="Google Shape;242;p21"/>
          <p:cNvGrpSpPr/>
          <p:nvPr/>
        </p:nvGrpSpPr>
        <p:grpSpPr>
          <a:xfrm>
            <a:off x="9349800" y="3080800"/>
            <a:ext cx="8263334" cy="399814"/>
            <a:chOff x="0" y="-2798"/>
            <a:chExt cx="1948210" cy="105300"/>
          </a:xfrm>
        </p:grpSpPr>
        <p:sp>
          <p:nvSpPr>
            <p:cNvPr id="243" name="Google Shape;243;p21"/>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244" name="Google Shape;244;p21"/>
            <p:cNvSpPr txBox="1"/>
            <p:nvPr/>
          </p:nvSpPr>
          <p:spPr>
            <a:xfrm>
              <a:off x="0" y="-2798"/>
              <a:ext cx="1948200" cy="105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500"/>
                <a:buFont typeface="Arial"/>
                <a:buNone/>
              </a:pPr>
              <a:r>
                <a:rPr b="1" i="0" lang="en-US" sz="1800" u="none" cap="none" strike="noStrike">
                  <a:solidFill>
                    <a:srgbClr val="FDFDFD"/>
                  </a:solidFill>
                  <a:latin typeface="Open Sans"/>
                  <a:ea typeface="Open Sans"/>
                  <a:cs typeface="Open Sans"/>
                  <a:sym typeface="Open Sans"/>
                </a:rPr>
                <a:t>PASO 2. CONTENIDO PRINCIPAL</a:t>
              </a:r>
              <a:endParaRPr b="1" i="0" sz="1800" u="none" cap="none" strike="noStrike">
                <a:solidFill>
                  <a:srgbClr val="FDFDFD"/>
                </a:solidFill>
                <a:latin typeface="Open Sans"/>
                <a:ea typeface="Open Sans"/>
                <a:cs typeface="Open Sans"/>
                <a:sym typeface="Open Sans"/>
              </a:endParaRPr>
            </a:p>
          </p:txBody>
        </p:sp>
      </p:grpSp>
      <p:sp>
        <p:nvSpPr>
          <p:cNvPr id="245" name="Google Shape;245;p21"/>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4">
              <a:alphaModFix/>
            </a:blip>
            <a:stretch>
              <a:fillRect b="0" l="0" r="-101804" t="0"/>
            </a:stretch>
          </a:blipFill>
          <a:ln>
            <a:noFill/>
          </a:ln>
        </p:spPr>
      </p:sp>
      <p:sp>
        <p:nvSpPr>
          <p:cNvPr id="246" name="Google Shape;246;p2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21"/>
          <p:cNvSpPr txBox="1"/>
          <p:nvPr/>
        </p:nvSpPr>
        <p:spPr>
          <a:xfrm>
            <a:off x="9386450" y="6851879"/>
            <a:ext cx="7902000" cy="34632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A través de la historia, los niños aprenden por qué es importante cuidarse cuando están al sol y qué hábitos saludables pueden seguir para jugar seguros. Además de enseñar fotoprotección, el vídeo ayuda a desarrollar la comprensión y el aprendizaje de rutinas diarias. Al finalizar el vídeo, aparece una pantalla resumen titulada “Repasa conmigo”, que recoge los conceptos más importantes sobre el sol y la fotoprotección. El docente utiliza esta imagen como apoyo para repasar con el grupo de forma dinámica y participativa. Este momento sirve para reforzar el aprendizaje, resolver dudas y consolidar hábitos saludables, animando a los niños a responder en voz alta o levantando la mano. </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chemeClr val="dk1"/>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chemeClr val="dk1"/>
              </a:buClr>
              <a:buSzPts val="1500"/>
              <a:buFont typeface="Arial"/>
              <a:buNone/>
            </a:pPr>
            <a:r>
              <a:t/>
            </a:r>
            <a:endParaRPr b="0" i="0" sz="1500" u="none" cap="none" strike="noStrike">
              <a:solidFill>
                <a:srgbClr val="50535B"/>
              </a:solidFill>
              <a:latin typeface="Open Sans"/>
              <a:ea typeface="Open Sans"/>
              <a:cs typeface="Open Sans"/>
              <a:sym typeface="Open Sans"/>
            </a:endParaRPr>
          </a:p>
        </p:txBody>
      </p:sp>
      <p:grpSp>
        <p:nvGrpSpPr>
          <p:cNvPr id="248" name="Google Shape;248;p21"/>
          <p:cNvGrpSpPr/>
          <p:nvPr/>
        </p:nvGrpSpPr>
        <p:grpSpPr>
          <a:xfrm>
            <a:off x="9423025" y="3776723"/>
            <a:ext cx="7828828" cy="533005"/>
            <a:chOff x="-3" y="-138"/>
            <a:chExt cx="2061900" cy="140379"/>
          </a:xfrm>
        </p:grpSpPr>
        <p:sp>
          <p:nvSpPr>
            <p:cNvPr id="249" name="Google Shape;249;p21"/>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250" name="Google Shape;250;p21"/>
            <p:cNvSpPr txBox="1"/>
            <p:nvPr/>
          </p:nvSpPr>
          <p:spPr>
            <a:xfrm>
              <a:off x="-3" y="-138"/>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chemeClr val="dk1"/>
                </a:buClr>
                <a:buSzPts val="1999"/>
                <a:buFont typeface="Arial"/>
                <a:buNone/>
              </a:pPr>
              <a:r>
                <a:rPr b="1" i="0" lang="en-US" sz="1999" u="none" cap="none" strike="noStrike">
                  <a:solidFill>
                    <a:srgbClr val="FDFDFD"/>
                  </a:solidFill>
                  <a:latin typeface="Open Sans"/>
                  <a:ea typeface="Open Sans"/>
                  <a:cs typeface="Open Sans"/>
                  <a:sym typeface="Open Sans"/>
                </a:rPr>
                <a:t>Sesión con pantalla y proyector</a:t>
              </a:r>
              <a:endParaRPr b="1" i="0" sz="1999" u="none" cap="none" strike="noStrike">
                <a:solidFill>
                  <a:srgbClr val="FDFDFD"/>
                </a:solidFill>
                <a:latin typeface="Open Sans"/>
                <a:ea typeface="Open Sans"/>
                <a:cs typeface="Open Sans"/>
                <a:sym typeface="Open Sans"/>
              </a:endParaRPr>
            </a:p>
          </p:txBody>
        </p:sp>
      </p:grpSp>
      <p:sp>
        <p:nvSpPr>
          <p:cNvPr id="251" name="Google Shape;251;p21"/>
          <p:cNvSpPr txBox="1"/>
          <p:nvPr/>
        </p:nvSpPr>
        <p:spPr>
          <a:xfrm>
            <a:off x="13305125" y="4403304"/>
            <a:ext cx="3882000" cy="2355000"/>
          </a:xfrm>
          <a:prstGeom prst="rect">
            <a:avLst/>
          </a:prstGeom>
          <a:noFill/>
          <a:ln>
            <a:noFill/>
          </a:ln>
        </p:spPr>
        <p:txBody>
          <a:bodyPr anchorCtr="0" anchor="t" bIns="91425" lIns="91425" spcFirstLastPara="1" rIns="91425" wrap="square" tIns="91425">
            <a:spAutoFit/>
          </a:bodyPr>
          <a:lstStyle/>
          <a:p>
            <a:pPr indent="0" lvl="0" marL="0" marR="0" rtl="0" algn="just">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Proyección del video</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(ver enlace en </a:t>
            </a:r>
            <a:r>
              <a:rPr b="1" i="0" lang="en-US" sz="1500" u="none" cap="none" strike="noStrike">
                <a:solidFill>
                  <a:srgbClr val="50535B"/>
                </a:solidFill>
                <a:latin typeface="Open Sans"/>
                <a:ea typeface="Open Sans"/>
                <a:cs typeface="Open Sans"/>
                <a:sym typeface="Open Sans"/>
              </a:rPr>
              <a:t>“3. Materiales formativos”)</a:t>
            </a:r>
            <a:endParaRPr b="1"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Se anima a los alumnos a conocer a DIN , un superhéroe que enseña a protegerse del sol de forma divertida. </a:t>
            </a:r>
            <a:endParaRPr b="0" i="0" sz="1400" u="none" cap="none" strike="noStrike">
              <a:solidFill>
                <a:srgbClr val="50535B"/>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