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4"/>
    <p:sldMasterId id="2147483673" r:id="rId5"/>
    <p:sldMasterId id="2147483682" r:id="rId6"/>
    <p:sldMasterId id="2147483693" r:id="rId7"/>
  </p:sldMasterIdLst>
  <p:notesMasterIdLst>
    <p:notesMasterId r:id="rId87"/>
  </p:notesMasterIdLst>
  <p:sldIdLst>
    <p:sldId id="277" r:id="rId8"/>
    <p:sldId id="256" r:id="rId9"/>
    <p:sldId id="3622" r:id="rId10"/>
    <p:sldId id="257" r:id="rId11"/>
    <p:sldId id="1157" r:id="rId12"/>
    <p:sldId id="271" r:id="rId13"/>
    <p:sldId id="3616" r:id="rId14"/>
    <p:sldId id="274" r:id="rId15"/>
    <p:sldId id="261" r:id="rId16"/>
    <p:sldId id="275" r:id="rId17"/>
    <p:sldId id="276" r:id="rId18"/>
    <p:sldId id="3618" r:id="rId19"/>
    <p:sldId id="3617" r:id="rId20"/>
    <p:sldId id="3591" r:id="rId21"/>
    <p:sldId id="418" r:id="rId22"/>
    <p:sldId id="3592" r:id="rId23"/>
    <p:sldId id="3593" r:id="rId24"/>
    <p:sldId id="300" r:id="rId25"/>
    <p:sldId id="301" r:id="rId26"/>
    <p:sldId id="3555" r:id="rId27"/>
    <p:sldId id="3552" r:id="rId28"/>
    <p:sldId id="3556" r:id="rId29"/>
    <p:sldId id="3589" r:id="rId30"/>
    <p:sldId id="3590" r:id="rId31"/>
    <p:sldId id="295" r:id="rId32"/>
    <p:sldId id="278" r:id="rId33"/>
    <p:sldId id="3597" r:id="rId34"/>
    <p:sldId id="3598" r:id="rId35"/>
    <p:sldId id="303" r:id="rId36"/>
    <p:sldId id="3599" r:id="rId37"/>
    <p:sldId id="3600" r:id="rId38"/>
    <p:sldId id="306" r:id="rId39"/>
    <p:sldId id="307" r:id="rId40"/>
    <p:sldId id="308" r:id="rId41"/>
    <p:sldId id="310" r:id="rId42"/>
    <p:sldId id="262" r:id="rId43"/>
    <p:sldId id="281" r:id="rId44"/>
    <p:sldId id="292" r:id="rId45"/>
    <p:sldId id="280" r:id="rId46"/>
    <p:sldId id="282" r:id="rId47"/>
    <p:sldId id="283" r:id="rId48"/>
    <p:sldId id="293" r:id="rId49"/>
    <p:sldId id="284" r:id="rId50"/>
    <p:sldId id="285" r:id="rId51"/>
    <p:sldId id="294" r:id="rId52"/>
    <p:sldId id="371" r:id="rId53"/>
    <p:sldId id="419" r:id="rId54"/>
    <p:sldId id="420" r:id="rId55"/>
    <p:sldId id="421" r:id="rId56"/>
    <p:sldId id="3603" r:id="rId57"/>
    <p:sldId id="429" r:id="rId58"/>
    <p:sldId id="430" r:id="rId59"/>
    <p:sldId id="367" r:id="rId60"/>
    <p:sldId id="368" r:id="rId61"/>
    <p:sldId id="369" r:id="rId62"/>
    <p:sldId id="3604" r:id="rId63"/>
    <p:sldId id="286" r:id="rId64"/>
    <p:sldId id="287" r:id="rId65"/>
    <p:sldId id="3605" r:id="rId66"/>
    <p:sldId id="3606" r:id="rId67"/>
    <p:sldId id="288" r:id="rId68"/>
    <p:sldId id="3607" r:id="rId69"/>
    <p:sldId id="289" r:id="rId70"/>
    <p:sldId id="290" r:id="rId71"/>
    <p:sldId id="291" r:id="rId72"/>
    <p:sldId id="3594" r:id="rId73"/>
    <p:sldId id="355" r:id="rId74"/>
    <p:sldId id="354" r:id="rId75"/>
    <p:sldId id="326" r:id="rId76"/>
    <p:sldId id="3619" r:id="rId77"/>
    <p:sldId id="3620" r:id="rId78"/>
    <p:sldId id="3614" r:id="rId79"/>
    <p:sldId id="3615" r:id="rId80"/>
    <p:sldId id="273" r:id="rId81"/>
    <p:sldId id="3621" r:id="rId82"/>
    <p:sldId id="2147472932" r:id="rId83"/>
    <p:sldId id="3244" r:id="rId84"/>
    <p:sldId id="1158" r:id="rId85"/>
    <p:sldId id="2147472912" r:id="rId86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E20D2C-3229-41D3-B4D3-E372C856277B}" v="35" dt="2026-09-18T16:24:03.7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49"/>
    <p:restoredTop sz="81840" autoAdjust="0"/>
  </p:normalViewPr>
  <p:slideViewPr>
    <p:cSldViewPr snapToGrid="0" showGuides="1">
      <p:cViewPr varScale="1">
        <p:scale>
          <a:sx n="90" d="100"/>
          <a:sy n="90" d="100"/>
        </p:scale>
        <p:origin x="184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viewProps" Target="viewProps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2.xml"/><Relationship Id="rId90" Type="http://schemas.openxmlformats.org/officeDocument/2006/relationships/theme" Target="theme/theme1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93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4.xml"/><Relationship Id="rId9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Jenkin (she/her)" userId="8acd8324-88f9-4177-8fce-e60f4fd0825c" providerId="ADAL" clId="{49574F8C-4139-427F-995F-65AA06F3EFAB}"/>
    <pc:docChg chg="addSld delSld modSld sldOrd">
      <pc:chgData name="Alex Jenkin (she/her)" userId="8acd8324-88f9-4177-8fce-e60f4fd0825c" providerId="ADAL" clId="{49574F8C-4139-427F-995F-65AA06F3EFAB}" dt="2026-09-18T16:24:03.755" v="39" actId="767"/>
      <pc:docMkLst>
        <pc:docMk/>
      </pc:docMkLst>
      <pc:sldChg chg="add">
        <pc:chgData name="Alex Jenkin (she/her)" userId="8acd8324-88f9-4177-8fce-e60f4fd0825c" providerId="ADAL" clId="{49574F8C-4139-427F-995F-65AA06F3EFAB}" dt="2026-09-18T16:07:13.245" v="31"/>
        <pc:sldMkLst>
          <pc:docMk/>
          <pc:sldMk cId="1660062847" sldId="256"/>
        </pc:sldMkLst>
      </pc:sldChg>
      <pc:sldChg chg="add">
        <pc:chgData name="Alex Jenkin (she/her)" userId="8acd8324-88f9-4177-8fce-e60f4fd0825c" providerId="ADAL" clId="{49574F8C-4139-427F-995F-65AA06F3EFAB}" dt="2026-09-18T16:07:13.245" v="31"/>
        <pc:sldMkLst>
          <pc:docMk/>
          <pc:sldMk cId="4014055699" sldId="257"/>
        </pc:sldMkLst>
      </pc:sldChg>
      <pc:sldChg chg="addSp modSp">
        <pc:chgData name="Alex Jenkin (she/her)" userId="8acd8324-88f9-4177-8fce-e60f4fd0825c" providerId="ADAL" clId="{49574F8C-4139-427F-995F-65AA06F3EFAB}" dt="2026-09-18T16:24:03.755" v="39" actId="767"/>
        <pc:sldMkLst>
          <pc:docMk/>
          <pc:sldMk cId="988352966" sldId="262"/>
        </pc:sldMkLst>
        <pc:spChg chg="add mod">
          <ac:chgData name="Alex Jenkin (she/her)" userId="8acd8324-88f9-4177-8fce-e60f4fd0825c" providerId="ADAL" clId="{49574F8C-4139-427F-995F-65AA06F3EFAB}" dt="2026-09-18T16:24:03.755" v="39" actId="767"/>
          <ac:spMkLst>
            <pc:docMk/>
            <pc:sldMk cId="988352966" sldId="262"/>
            <ac:spMk id="7" creationId="{0EC93B7A-74DB-83C4-006C-4151E26918E9}"/>
          </ac:spMkLst>
        </pc:spChg>
        <pc:picChg chg="add">
          <ac:chgData name="Alex Jenkin (she/her)" userId="8acd8324-88f9-4177-8fce-e60f4fd0825c" providerId="ADAL" clId="{49574F8C-4139-427F-995F-65AA06F3EFAB}" dt="2026-09-18T16:23:23.150" v="38"/>
          <ac:picMkLst>
            <pc:docMk/>
            <pc:sldMk cId="988352966" sldId="262"/>
            <ac:picMk id="6" creationId="{C47A9E5C-1996-BC3F-90BC-44B11BC3F810}"/>
          </ac:picMkLst>
        </pc:picChg>
      </pc:sldChg>
      <pc:sldChg chg="addSp delSp modSp">
        <pc:chgData name="Alex Jenkin (she/her)" userId="8acd8324-88f9-4177-8fce-e60f4fd0825c" providerId="ADAL" clId="{49574F8C-4139-427F-995F-65AA06F3EFAB}" dt="2026-09-18T15:57:48.299" v="14"/>
        <pc:sldMkLst>
          <pc:docMk/>
          <pc:sldMk cId="101327366" sldId="273"/>
        </pc:sldMkLst>
        <pc:spChg chg="add del mod">
          <ac:chgData name="Alex Jenkin (she/her)" userId="8acd8324-88f9-4177-8fce-e60f4fd0825c" providerId="ADAL" clId="{49574F8C-4139-427F-995F-65AA06F3EFAB}" dt="2026-09-18T15:57:39.225" v="12"/>
          <ac:spMkLst>
            <pc:docMk/>
            <pc:sldMk cId="101327366" sldId="273"/>
            <ac:spMk id="3" creationId="{D19246D0-EE25-F385-F07F-F280F19E1A96}"/>
          </ac:spMkLst>
        </pc:spChg>
        <pc:spChg chg="add mod">
          <ac:chgData name="Alex Jenkin (she/her)" userId="8acd8324-88f9-4177-8fce-e60f4fd0825c" providerId="ADAL" clId="{49574F8C-4139-427F-995F-65AA06F3EFAB}" dt="2026-09-18T15:57:48.299" v="14"/>
          <ac:spMkLst>
            <pc:docMk/>
            <pc:sldMk cId="101327366" sldId="273"/>
            <ac:spMk id="4" creationId="{54E4B6EE-BA9B-5707-F3A7-8285C2931B68}"/>
          </ac:spMkLst>
        </pc:spChg>
      </pc:sldChg>
      <pc:sldChg chg="ord">
        <pc:chgData name="Alex Jenkin (she/her)" userId="8acd8324-88f9-4177-8fce-e60f4fd0825c" providerId="ADAL" clId="{49574F8C-4139-427F-995F-65AA06F3EFAB}" dt="2026-09-18T15:45:45.208" v="1"/>
        <pc:sldMkLst>
          <pc:docMk/>
          <pc:sldMk cId="1248693255" sldId="277"/>
        </pc:sldMkLst>
      </pc:sldChg>
      <pc:sldChg chg="add">
        <pc:chgData name="Alex Jenkin (she/her)" userId="8acd8324-88f9-4177-8fce-e60f4fd0825c" providerId="ADAL" clId="{49574F8C-4139-427F-995F-65AA06F3EFAB}" dt="2026-09-18T15:54:27.963" v="7"/>
        <pc:sldMkLst>
          <pc:docMk/>
          <pc:sldMk cId="1113349320" sldId="326"/>
        </pc:sldMkLst>
      </pc:sldChg>
      <pc:sldChg chg="add">
        <pc:chgData name="Alex Jenkin (she/her)" userId="8acd8324-88f9-4177-8fce-e60f4fd0825c" providerId="ADAL" clId="{49574F8C-4139-427F-995F-65AA06F3EFAB}" dt="2026-09-18T15:54:27.963" v="7"/>
        <pc:sldMkLst>
          <pc:docMk/>
          <pc:sldMk cId="2863846568" sldId="354"/>
        </pc:sldMkLst>
      </pc:sldChg>
      <pc:sldChg chg="add">
        <pc:chgData name="Alex Jenkin (she/her)" userId="8acd8324-88f9-4177-8fce-e60f4fd0825c" providerId="ADAL" clId="{49574F8C-4139-427F-995F-65AA06F3EFAB}" dt="2026-09-18T15:54:27.963" v="7"/>
        <pc:sldMkLst>
          <pc:docMk/>
          <pc:sldMk cId="4156860743" sldId="355"/>
        </pc:sldMkLst>
      </pc:sldChg>
      <pc:sldChg chg="add del">
        <pc:chgData name="Alex Jenkin (she/her)" userId="8acd8324-88f9-4177-8fce-e60f4fd0825c" providerId="ADAL" clId="{49574F8C-4139-427F-995F-65AA06F3EFAB}" dt="2026-09-18T15:46:50.951" v="3"/>
        <pc:sldMkLst>
          <pc:docMk/>
          <pc:sldMk cId="1268312892" sldId="522"/>
        </pc:sldMkLst>
      </pc:sldChg>
      <pc:sldChg chg="add">
        <pc:chgData name="Alex Jenkin (she/her)" userId="8acd8324-88f9-4177-8fce-e60f4fd0825c" providerId="ADAL" clId="{49574F8C-4139-427F-995F-65AA06F3EFAB}" dt="2026-09-18T16:07:13.245" v="31"/>
        <pc:sldMkLst>
          <pc:docMk/>
          <pc:sldMk cId="2052404439" sldId="1157"/>
        </pc:sldMkLst>
      </pc:sldChg>
      <pc:sldChg chg="add del modTransition">
        <pc:chgData name="Alex Jenkin (she/her)" userId="8acd8324-88f9-4177-8fce-e60f4fd0825c" providerId="ADAL" clId="{49574F8C-4139-427F-995F-65AA06F3EFAB}" dt="2026-09-18T16:07:58.543" v="36"/>
        <pc:sldMkLst>
          <pc:docMk/>
          <pc:sldMk cId="1777480032" sldId="1158"/>
        </pc:sldMkLst>
      </pc:sldChg>
      <pc:sldChg chg="add del">
        <pc:chgData name="Alex Jenkin (she/her)" userId="8acd8324-88f9-4177-8fce-e60f4fd0825c" providerId="ADAL" clId="{49574F8C-4139-427F-995F-65AA06F3EFAB}" dt="2026-09-18T16:07:58.543" v="36"/>
        <pc:sldMkLst>
          <pc:docMk/>
          <pc:sldMk cId="2615393711" sldId="3244"/>
        </pc:sldMkLst>
      </pc:sldChg>
      <pc:sldChg chg="modSp modAnim">
        <pc:chgData name="Alex Jenkin (she/her)" userId="8acd8324-88f9-4177-8fce-e60f4fd0825c" providerId="ADAL" clId="{49574F8C-4139-427F-995F-65AA06F3EFAB}" dt="2026-09-18T16:00:06.739" v="30" actId="6549"/>
        <pc:sldMkLst>
          <pc:docMk/>
          <pc:sldMk cId="2019465869" sldId="3593"/>
        </pc:sldMkLst>
        <pc:spChg chg="mod">
          <ac:chgData name="Alex Jenkin (she/her)" userId="8acd8324-88f9-4177-8fce-e60f4fd0825c" providerId="ADAL" clId="{49574F8C-4139-427F-995F-65AA06F3EFAB}" dt="2026-09-18T16:00:06.739" v="30" actId="6549"/>
          <ac:spMkLst>
            <pc:docMk/>
            <pc:sldMk cId="2019465869" sldId="3593"/>
            <ac:spMk id="3" creationId="{9F3D02C9-415F-1CF2-3DF0-B4C142E2E0AD}"/>
          </ac:spMkLst>
        </pc:spChg>
      </pc:sldChg>
      <pc:sldChg chg="add">
        <pc:chgData name="Alex Jenkin (she/her)" userId="8acd8324-88f9-4177-8fce-e60f4fd0825c" providerId="ADAL" clId="{49574F8C-4139-427F-995F-65AA06F3EFAB}" dt="2026-09-18T15:54:27.963" v="7"/>
        <pc:sldMkLst>
          <pc:docMk/>
          <pc:sldMk cId="1907124647" sldId="3594"/>
        </pc:sldMkLst>
      </pc:sldChg>
      <pc:sldChg chg="addSp modSp">
        <pc:chgData name="Alex Jenkin (she/her)" userId="8acd8324-88f9-4177-8fce-e60f4fd0825c" providerId="ADAL" clId="{49574F8C-4139-427F-995F-65AA06F3EFAB}" dt="2026-09-18T15:43:20.324" v="0"/>
        <pc:sldMkLst>
          <pc:docMk/>
          <pc:sldMk cId="3543720552" sldId="3616"/>
        </pc:sldMkLst>
        <pc:spChg chg="add mod">
          <ac:chgData name="Alex Jenkin (she/her)" userId="8acd8324-88f9-4177-8fce-e60f4fd0825c" providerId="ADAL" clId="{49574F8C-4139-427F-995F-65AA06F3EFAB}" dt="2026-09-18T15:43:20.324" v="0"/>
          <ac:spMkLst>
            <pc:docMk/>
            <pc:sldMk cId="3543720552" sldId="3616"/>
            <ac:spMk id="4" creationId="{E29F6BFB-A30B-D43B-E3C0-6A388139240D}"/>
          </ac:spMkLst>
        </pc:spChg>
      </pc:sldChg>
      <pc:sldChg chg="add">
        <pc:chgData name="Alex Jenkin (she/her)" userId="8acd8324-88f9-4177-8fce-e60f4fd0825c" providerId="ADAL" clId="{49574F8C-4139-427F-995F-65AA06F3EFAB}" dt="2026-09-18T15:46:59.272" v="4"/>
        <pc:sldMkLst>
          <pc:docMk/>
          <pc:sldMk cId="4123193882" sldId="3617"/>
        </pc:sldMkLst>
      </pc:sldChg>
      <pc:sldChg chg="modSp">
        <pc:chgData name="Alex Jenkin (she/her)" userId="8acd8324-88f9-4177-8fce-e60f4fd0825c" providerId="ADAL" clId="{49574F8C-4139-427F-995F-65AA06F3EFAB}" dt="2026-09-18T15:47:26.894" v="6"/>
        <pc:sldMkLst>
          <pc:docMk/>
          <pc:sldMk cId="2668202897" sldId="3618"/>
        </pc:sldMkLst>
        <pc:spChg chg="mod">
          <ac:chgData name="Alex Jenkin (she/her)" userId="8acd8324-88f9-4177-8fce-e60f4fd0825c" providerId="ADAL" clId="{49574F8C-4139-427F-995F-65AA06F3EFAB}" dt="2026-09-18T15:47:14.030" v="5"/>
          <ac:spMkLst>
            <pc:docMk/>
            <pc:sldMk cId="2668202897" sldId="3618"/>
            <ac:spMk id="2" creationId="{C38D5861-EFD3-B88B-926C-27D7213BE576}"/>
          </ac:spMkLst>
        </pc:spChg>
        <pc:spChg chg="mod">
          <ac:chgData name="Alex Jenkin (she/her)" userId="8acd8324-88f9-4177-8fce-e60f4fd0825c" providerId="ADAL" clId="{49574F8C-4139-427F-995F-65AA06F3EFAB}" dt="2026-09-18T15:47:26.894" v="6"/>
          <ac:spMkLst>
            <pc:docMk/>
            <pc:sldMk cId="2668202897" sldId="3618"/>
            <ac:spMk id="3" creationId="{98D75721-A160-D3BE-C567-9B2173130BB2}"/>
          </ac:spMkLst>
        </pc:spChg>
      </pc:sldChg>
      <pc:sldChg chg="addSp delSp modSp">
        <pc:chgData name="Alex Jenkin (she/her)" userId="8acd8324-88f9-4177-8fce-e60f4fd0825c" providerId="ADAL" clId="{49574F8C-4139-427F-995F-65AA06F3EFAB}" dt="2026-09-18T15:55:25.519" v="8"/>
        <pc:sldMkLst>
          <pc:docMk/>
          <pc:sldMk cId="3196356599" sldId="3619"/>
        </pc:sldMkLst>
        <pc:spChg chg="del">
          <ac:chgData name="Alex Jenkin (she/her)" userId="8acd8324-88f9-4177-8fce-e60f4fd0825c" providerId="ADAL" clId="{49574F8C-4139-427F-995F-65AA06F3EFAB}" dt="2026-09-18T15:55:25.519" v="8"/>
          <ac:spMkLst>
            <pc:docMk/>
            <pc:sldMk cId="3196356599" sldId="3619"/>
            <ac:spMk id="4" creationId="{73D58264-A302-ED79-C582-C1D44F9BAC9E}"/>
          </ac:spMkLst>
        </pc:spChg>
        <pc:spChg chg="add mod">
          <ac:chgData name="Alex Jenkin (she/her)" userId="8acd8324-88f9-4177-8fce-e60f4fd0825c" providerId="ADAL" clId="{49574F8C-4139-427F-995F-65AA06F3EFAB}" dt="2026-09-18T15:55:25.519" v="8"/>
          <ac:spMkLst>
            <pc:docMk/>
            <pc:sldMk cId="3196356599" sldId="3619"/>
            <ac:spMk id="6" creationId="{93E321B2-39C0-35C0-A5CA-92243CEFE37C}"/>
          </ac:spMkLst>
        </pc:spChg>
      </pc:sldChg>
      <pc:sldChg chg="modSp">
        <pc:chgData name="Alex Jenkin (she/her)" userId="8acd8324-88f9-4177-8fce-e60f4fd0825c" providerId="ADAL" clId="{49574F8C-4139-427F-995F-65AA06F3EFAB}" dt="2026-09-18T15:56:13.104" v="9"/>
        <pc:sldMkLst>
          <pc:docMk/>
          <pc:sldMk cId="1000933884" sldId="3620"/>
        </pc:sldMkLst>
        <pc:spChg chg="mod">
          <ac:chgData name="Alex Jenkin (she/her)" userId="8acd8324-88f9-4177-8fce-e60f4fd0825c" providerId="ADAL" clId="{49574F8C-4139-427F-995F-65AA06F3EFAB}" dt="2026-09-18T15:56:13.104" v="9"/>
          <ac:spMkLst>
            <pc:docMk/>
            <pc:sldMk cId="1000933884" sldId="3620"/>
            <ac:spMk id="4" creationId="{2E0005FA-07E2-4B2C-D322-912A8EF86444}"/>
          </ac:spMkLst>
        </pc:spChg>
      </pc:sldChg>
      <pc:sldChg chg="modSp ord">
        <pc:chgData name="Alex Jenkin (she/her)" userId="8acd8324-88f9-4177-8fce-e60f4fd0825c" providerId="ADAL" clId="{49574F8C-4139-427F-995F-65AA06F3EFAB}" dt="2026-09-18T15:58:39.851" v="15"/>
        <pc:sldMkLst>
          <pc:docMk/>
          <pc:sldMk cId="1004507134" sldId="3621"/>
        </pc:sldMkLst>
        <pc:spChg chg="mod">
          <ac:chgData name="Alex Jenkin (she/her)" userId="8acd8324-88f9-4177-8fce-e60f4fd0825c" providerId="ADAL" clId="{49574F8C-4139-427F-995F-65AA06F3EFAB}" dt="2026-09-18T15:56:50.951" v="10"/>
          <ac:spMkLst>
            <pc:docMk/>
            <pc:sldMk cId="1004507134" sldId="3621"/>
            <ac:spMk id="2" creationId="{8554871B-0028-117F-D766-52F37E464AFE}"/>
          </ac:spMkLst>
        </pc:spChg>
      </pc:sldChg>
      <pc:sldChg chg="add ord">
        <pc:chgData name="Alex Jenkin (she/her)" userId="8acd8324-88f9-4177-8fce-e60f4fd0825c" providerId="ADAL" clId="{49574F8C-4139-427F-995F-65AA06F3EFAB}" dt="2026-09-18T16:08:06.596" v="37"/>
        <pc:sldMkLst>
          <pc:docMk/>
          <pc:sldMk cId="0" sldId="3622"/>
        </pc:sldMkLst>
      </pc:sldChg>
      <pc:sldChg chg="add del">
        <pc:chgData name="Alex Jenkin (she/her)" userId="8acd8324-88f9-4177-8fce-e60f4fd0825c" providerId="ADAL" clId="{49574F8C-4139-427F-995F-65AA06F3EFAB}" dt="2026-09-18T16:07:58.543" v="36"/>
        <pc:sldMkLst>
          <pc:docMk/>
          <pc:sldMk cId="1376869650" sldId="2147472912"/>
        </pc:sldMkLst>
      </pc:sldChg>
      <pc:sldChg chg="add del">
        <pc:chgData name="Alex Jenkin (she/her)" userId="8acd8324-88f9-4177-8fce-e60f4fd0825c" providerId="ADAL" clId="{49574F8C-4139-427F-995F-65AA06F3EFAB}" dt="2026-09-18T16:07:58.543" v="36"/>
        <pc:sldMkLst>
          <pc:docMk/>
          <pc:sldMk cId="2168304171" sldId="2147472932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0T11:36:44.8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268 2 24575,'-3'0'0,"0"1"0,1-1 0,-1 1 0,0 0 0,1 0 0,-1 0 0,1 1 0,-1-1 0,-2 2 0,-5 3 0,-5 1 0,-10 5 0,-46 29 0,64-36 0,0 0 0,0 1 0,0 0 0,1 0 0,0 0 0,0 1 0,1 0 0,0 0 0,0 1 0,-5 11 0,1 1 0,1 0 0,1 1 0,1 0 0,1 0 0,1 0 0,0 0 0,2 1 0,1 0 0,0-1 0,2 1 0,3 27 0,-2-42 0,0 0 0,1 0 0,0 0 0,0-1 0,0 1 0,1-1 0,0 1 0,0-1 0,1-1 0,0 1 0,0-1 0,11 10 0,-3-4 0,0-1 0,1-1 0,0 0 0,26 11 0,-36-18 0,0-1 0,0 0 0,0 0 0,0 0 0,0-1 0,0 1 0,0-1 0,0 0 0,0 0 0,0-1 0,0 1 0,0-1 0,0 0 0,0 0 0,0 0 0,0 0 0,4-2 0,7-5 0,0 0 0,26-18 0,-10 6 0,-12 8 0,-7 5 0,0 0 0,0 0 0,-1-1 0,-1-1 0,12-11 0,-14 12 0,0-1 0,0 1 0,-1-2 0,-1 1 0,1-1 0,-1 0 0,-1 0 0,0-1 0,-1 0 0,0 0 0,0 0 0,-1 0 0,-1 0 0,0-1 0,0 1 0,0-19 0,-2 25 0,0-19 0,-6-41 0,5 56 0,-1 1 0,0 0 0,-1 0 0,0 0 0,0 0 0,-1 1 0,0-1 0,-7-10 0,6 11 11,-1 1 0,1-1 0,-1 1 0,-1 0 0,1 1 0,-1-1-1,0 1 1,0 1 0,0-1 0,-14-5 0,10 6-223,-1 0 0,-1 0 0,1 1-1,0 1 1,-1 0 0,-19-1 0,15 3-6614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0T11:36:45.5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0T11:36:46.5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36 24575,'9'0'0,"9"0"0,11-3 0,8 0 0,8-1 0,2 1 0,-1 1 0,-2 0 0,-6-1 0,0-2 0,2 1 0,-3 1 0,-1 1 0,-4 1 0,-4 0 0,-8 1-8191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0T11:36:48.1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24575,'2'37'0,"2"0"0,8 38 0,5 46 0,-17-100 0,1 18 0,-1-37 0,0 0 0,0 0 0,0 0 0,1 0 0,-1 0 0,1 0 0,-1-1 0,1 1 0,0 0 0,0 0 0,0-1 0,0 1 0,0-1 0,2 3 0,-2-3 0,-1-1 0,1 0 0,0 1 0,-1-1 0,1 0 0,0 0 0,0 0 0,-1 0 0,1 1 0,0-1 0,0 0 0,0 0 0,-1 0 0,1-1 0,0 1 0,0 0 0,-1 0 0,1 0 0,0-1 0,0 1 0,-1 0 0,1-1 0,1 0 0,19-12 0,-14 8 0,4-1 0,0 0 0,0 1 0,0 1 0,1 0 0,-1 0 0,1 1 0,13-1 0,-5 1 0,0 1 0,1 1 0,28 3 0,-38-2 0,0 1 0,1 1 0,-1 0 0,0 0 0,21 9 0,-29-10 0,0 1 0,0-1 0,0 1 0,-1 0 0,1 0 0,0 0 0,-1 1 0,1-1 0,-1 0 0,0 1 0,0 0 0,0-1 0,0 1 0,0 0 0,-1 0 0,1 0 0,-1 0 0,0 1 0,0-1 0,0 0 0,0 0 0,0 1 0,-1-1 0,1 4 0,-1 3 0,-1 1 0,0-1 0,0 1 0,-1-1 0,0 0 0,0 0 0,-1 0 0,-1 0 0,-8 16 0,0-2 0,-1-2 0,-28 37 0,37-53 0,-1-1 0,0 0 0,-1-1 0,1 1 0,-1-1 0,0 0 0,0-1 0,0 1 0,0-1 0,0 0 0,-1-1 0,0 1 0,1-1 0,-1-1 0,-10 2 0,-11 0 0,-1-1 0,-43-3 0,34 0 0,-2 1-1365,23 0-5461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0T11:36:49.7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164 0 24575,'-4'0'0,"0"1"0,0 0 0,0 0 0,0 0 0,0 0 0,1 0 0,-1 1 0,0-1 0,1 1 0,-6 4 0,-32 25 0,33-24 0,2-2 0,0 0 0,0 1 0,1 0 0,0 1 0,0-1 0,0 1 0,1 0 0,-1 0 0,2 0 0,-1 1 0,1-1 0,0 1 0,-2 11 0,4-14 0,0 1 0,1-1 0,-1 1 0,1-1 0,0 1 0,1 0 0,0-1 0,-1 0 0,2 1 0,-1-1 0,0 1 0,1-1 0,0 0 0,1 0 0,-1 0 0,1 0 0,0-1 0,0 1 0,0-1 0,7 8 0,-6-9 0,0 0 0,0 0 0,0 0 0,0-1 0,0 1 0,1-1 0,0 0 0,-1 0 0,1-1 0,0 1 0,0-1 0,0 0 0,0 0 0,0-1 0,0 1 0,0-1 0,8-1 0,-6 1 0,0-1 0,0 0 0,0-1 0,-1 1 0,1-1 0,0 0 0,-1-1 0,1 0 0,-1 0 0,0 0 0,12-9 0,-14 8 0,1 0 0,0-1 0,-1 0 0,0 0 0,0 0 0,0 0 0,-1-1 0,0 1 0,0-1 0,0 0 0,-1 0 0,0 0 0,0 0 0,1-8 0,-2 9 0,0-1 0,-1 1 0,0 0 0,0 0 0,-1-1 0,1 1 0,-1 0 0,0 0 0,-1 0 0,1 0 0,-1 0 0,0 0 0,0 1 0,0-1 0,-1 0 0,0 1 0,0 0 0,-3-5 0,-3 0 0,0 1 0,0-1 0,0 1 0,-19-11 0,19 13 0,0-1-1365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0T11:36:50.6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520 1 24575,'0'8'0,"0"1"0,-1 0 0,0 0 0,-1-1 0,0 1 0,0-1 0,-5 12 0,-3 1 0,-20 30 0,27-46 0,-135 233 0,-104 166 0,160-221-1365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0T11:36:52.0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55 2 24575,'-1'0'0,"-1"0"0,0 0 0,1 0 0,-1 1 0,0-1 0,1 1 0,-1-1 0,1 1 0,-1-1 0,1 1 0,-1 0 0,1 0 0,0 0 0,-1 0 0,1 0 0,0 0 0,-1 0 0,0 2 0,-1 0 0,1 0 0,0 1 0,0-1 0,0 1 0,1-1 0,-1 1 0,-1 6 0,0 3 0,1 0 0,0 0 0,1 22 0,0-31 0,1-1 0,0 1 0,1-1 0,-1 1 0,1-1 0,0 1 0,-1-1 0,1 1 0,1-1 0,-1 0 0,0 0 0,1 1 0,0-1 0,0 0 0,0 0 0,0-1 0,0 1 0,0 0 0,1-1 0,-1 1 0,6 3 0,-2-3 0,-1-1 0,0 1 0,1-1 0,-1 0 0,1 0 0,0-1 0,-1 0 0,1 0 0,0 0 0,0 0 0,0-1 0,8-1 0,-10 1 0,0 0 0,0 0 0,0-1 0,-1 1 0,1-1 0,0 0 0,0 0 0,-1 0 0,1-1 0,-1 1 0,1-1 0,-1 0 0,1 0 0,-1 0 0,0 0 0,3-4 0,-4 3 0,0 0 0,1 0 0,-2-1 0,1 1 0,0-1 0,-1 1 0,1-1 0,-1 0 0,0 0 0,0 1 0,-1-1 0,1 0 0,-1 0 0,0 0 0,0-6 0,0 3 0,0 1 0,-1 0 0,0-1 0,0 1 0,0 0 0,-1 0 0,0 0 0,0 0 0,0 0 0,-1 0 0,-5-8 0,6 11 0,-1-1 0,0 1 0,-1 0 0,1 0 0,0 0 0,-1 0 0,0 0 0,1 1 0,-1-1 0,0 1 0,0 0 0,-1 1 0,1-1 0,0 1 0,-1 0 0,1-1 0,-5 1 0,-23-2-1365,17 3-5461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0T11:36:53.7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165 27 24575,'-32'-1'0,"-25"-1"0,53 3 0,-1-1 0,1 0 0,0 1 0,-1 0 0,1 0 0,0 0 0,0 1 0,0 0 0,-6 2 0,7-1 0,0 0 0,1-1 0,0 1 0,-1 0 0,1 0 0,1 0 0,-1 0 0,0 1 0,1-1 0,-1 0 0,1 1 0,0-1 0,0 1 0,0-1 0,1 1 0,0-1 0,-1 1 0,1 6 0,0 1 0,0 1 0,1 0 0,1-1 0,4 19 0,-4-22 0,1-1 0,0 0 0,0-1 0,1 1 0,0 0 0,0-1 0,1 0 0,0 0 0,0-1 0,0 1 0,1-1 0,-1 0 0,1 0 0,9 4 0,-8-4 0,0-1 0,0 0 0,1 0 0,-1-1 0,1 0 0,0 0 0,0-1 0,0 0 0,0-1 0,1 0 0,-1 0 0,15 0 0,-20-2 0,0 1 0,0-1 0,0 1 0,0-1 0,0 0 0,0 0 0,0 0 0,-1-1 0,1 1 0,0-1 0,-1 1 0,1-1 0,-1 0 0,0 0 0,0 0 0,3-3 0,-1 0 0,-1 0 0,1 0 0,-1-1 0,0 1 0,-1-1 0,1 0 0,2-9 0,-1-3 0,0 0 0,-1 0 0,-1-1 0,-1-25 0,-1 39 0,0 0 0,0 0 0,0 0 0,-1 0 0,0 0 0,0 0 0,0 0 0,-3-6 0,2 8 0,0 0 0,0 0 0,0 0 0,0 0 0,-1 1 0,1-1 0,-1 1 0,0 0 0,1 0 0,-1 0 0,0 0 0,-6-3 0,0 1 27,0 1 0,0 0 0,-10-3 0,-9-2-1500,16 3-5353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0T11:36:55.1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124 1274 24575,'-2'-24'0,"-1"0"0,-1-1 0,-1 1 0,-1 1 0,-13-32 0,-3-16 0,3-6 0,4-1 0,-9-143 0,20-164 0,3 314 0,3-53 0,-2 121 0,0 0 0,1 0 0,0 0 0,-1 0 0,1 0 0,0 0 0,1 0 0,-1 0 0,0 0 0,1 1 0,-1-1 0,1 0 0,0 1 0,0 0 0,0-1 0,0 1 0,1 0 0,-1 0 0,1 0 0,-1 0 0,1 0 0,-1 1 0,1-1 0,0 1 0,0 0 0,0 0 0,0 0 0,0 0 0,0 0 0,4 0 0,10-1 0,-1 0 0,0 2 0,1 0 0,24 3 0,-33-3 0,1 1 9,0 1-1,-1 0 1,1 0-1,0 1 1,-1 0 0,1 0-1,-1 1 1,0 0-1,0 1 1,0 0-1,-1 0 1,0 0-1,13 14 1,-10-10-174,-1 2 0,-1-1 0,1 1 0,-2 1 0,0 0 0,0-1 0,-1 2 0,8 21 0,-11-22-6661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20T11:36:56.3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37 24575,'6'0'0,"11"0"0,11 0 0,11-3 0,1-1 0,-1 0 0,-3-2 0,1 0 0,-3 0 0,-4 3 0,-4 0 0,-4 2 0,-5 0-8191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E3D97-DA0B-4C2D-A7E6-4B4D10C7D0F0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7C134-559C-4898-9580-1A25DDCF70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852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?utm_source=link-attribution&amp;utm_medium=referral&amp;utm_campaign=image&amp;utm_content=5524569" TargetMode="External"/><Relationship Id="rId3" Type="http://schemas.openxmlformats.org/officeDocument/2006/relationships/hyperlink" Target="https://pixabay.com/users/noname_13-2364555/?utm_source=link-attribution&amp;utm_medium=referral&amp;utm_campaign=image&amp;utm_content=3612474" TargetMode="External"/><Relationship Id="rId7" Type="http://schemas.openxmlformats.org/officeDocument/2006/relationships/hyperlink" Target="https://pixabay.com/users/kanenori-4749850/?utm_source=link-attribution&amp;utm_medium=referral&amp;utm_campaign=image&amp;utm_content=5524569" TargetMode="External"/><Relationship Id="rId12" Type="http://schemas.openxmlformats.org/officeDocument/2006/relationships/hyperlink" Target="https://pixabay.com/?utm_source=link-attribution&amp;utm_medium=referral&amp;utm_campaign=image&amp;utm_content=5349488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pixabay.com/?utm_source=link-attribution&amp;utm_medium=referral&amp;utm_campaign=image&amp;utm_content=3923969" TargetMode="External"/><Relationship Id="rId11" Type="http://schemas.openxmlformats.org/officeDocument/2006/relationships/hyperlink" Target="https://pixabay.com/users/theotherkev-9436196/?utm_source=link-attribution&amp;utm_medium=referral&amp;utm_campaign=image&amp;utm_content=5349488" TargetMode="External"/><Relationship Id="rId5" Type="http://schemas.openxmlformats.org/officeDocument/2006/relationships/hyperlink" Target="https://pixabay.com/users/michoff-10798847/?utm_source=link-attribution&amp;utm_medium=referral&amp;utm_campaign=image&amp;utm_content=3923969" TargetMode="External"/><Relationship Id="rId10" Type="http://schemas.openxmlformats.org/officeDocument/2006/relationships/hyperlink" Target="https://pixabay.com/?utm_source=link-attribution&amp;utm_medium=referral&amp;utm_campaign=image&amp;utm_content=5549537" TargetMode="External"/><Relationship Id="rId4" Type="http://schemas.openxmlformats.org/officeDocument/2006/relationships/hyperlink" Target="https://pixabay.com/?utm_source=link-attribution&amp;utm_medium=referral&amp;utm_campaign=image&amp;utm_content=3612474" TargetMode="External"/><Relationship Id="rId9" Type="http://schemas.openxmlformats.org/officeDocument/2006/relationships/hyperlink" Target="https://pixabay.com/users/emphyrio-10920769/?utm_source=link-attribution&amp;utm_medium=referral&amp;utm_campaign=image&amp;utm_content=5549537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/>
            </a:b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12187-2F7A-440E-B1EA-AE7B91F210C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183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DE05972C-B7ED-400B-AD00-2F789DF815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D98041D4-E2F4-4380-847E-63B96D8F90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altLang="en-US"/>
              <a:t> </a:t>
            </a:r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6A602FCF-1BC4-4647-ADC4-7E1C96D59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C613D45-D486-4261-8998-37DBF0555E7E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8915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Don’t forget to stop annotations when you share screen (“more” at top right when sharing starts)</a:t>
            </a:r>
          </a:p>
          <a:p>
            <a:endParaRPr lang="en-GB"/>
          </a:p>
          <a:p>
            <a:r>
              <a:rPr lang="en-GB"/>
              <a:t>Mention minimise video thumbs and tiling chat as slides busy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E44EFE-404B-D849-BE65-BA999C85712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130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32B7F-5DDE-2249-94F1-C98945D46A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049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7C134-559C-4898-9580-1A25DDCF70B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377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Photo by Chris Graham – photo of the Guardian’s ‘History of life on Earth’ poster on a wall at Hills Road Sixth Form College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5986D9-F8DC-4B71-95A0-57FDFF0C3F4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164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Regulate temperature  - urban cooling - </a:t>
            </a:r>
            <a:r>
              <a:rPr lang="en-GB" sz="1200" dirty="0">
                <a:solidFill>
                  <a:srgbClr val="191B26"/>
                </a:solidFill>
                <a:latin typeface="Open Sans" panose="020B0606030504020204" pitchFamily="34" charset="0"/>
              </a:rPr>
              <a:t>Image by </a:t>
            </a:r>
            <a:r>
              <a:rPr lang="en-GB" sz="1200" u="sng" dirty="0">
                <a:solidFill>
                  <a:srgbClr val="191B26"/>
                </a:solidFill>
                <a:latin typeface="Open Sans" panose="020B0606030504020204" pitchFamily="34" charset="0"/>
                <a:hlinkClick r:id="rId3"/>
              </a:rPr>
              <a:t>NoName_13</a:t>
            </a:r>
            <a:r>
              <a:rPr lang="en-GB" sz="1200" dirty="0">
                <a:solidFill>
                  <a:srgbClr val="191B26"/>
                </a:solidFill>
                <a:latin typeface="Open Sans" panose="020B0606030504020204" pitchFamily="34" charset="0"/>
              </a:rPr>
              <a:t> from </a:t>
            </a:r>
            <a:r>
              <a:rPr lang="en-GB" sz="1200" u="sng" dirty="0" err="1">
                <a:solidFill>
                  <a:srgbClr val="191B26"/>
                </a:solidFill>
                <a:latin typeface="Open Sans" panose="020B0606030504020204" pitchFamily="34" charset="0"/>
                <a:hlinkClick r:id="rId4"/>
              </a:rPr>
              <a:t>Pixabay</a:t>
            </a:r>
            <a:r>
              <a:rPr lang="en-GB" sz="1200" u="sng" dirty="0">
                <a:solidFill>
                  <a:srgbClr val="191B26"/>
                </a:solidFill>
                <a:latin typeface="Open Sans" panose="020B0606030504020204" pitchFamily="34" charset="0"/>
              </a:rPr>
              <a:t> </a:t>
            </a:r>
            <a:endParaRPr lang="en-GB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Reduce soil erosion - </a:t>
            </a:r>
            <a:r>
              <a:rPr lang="en-GB" sz="1200" dirty="0">
                <a:solidFill>
                  <a:srgbClr val="191B26"/>
                </a:solidFill>
                <a:latin typeface="Open Sans" panose="020B0606030504020204" pitchFamily="34" charset="0"/>
              </a:rPr>
              <a:t>Image by </a:t>
            </a:r>
            <a:r>
              <a:rPr lang="en-GB" sz="1200" u="sng" dirty="0">
                <a:solidFill>
                  <a:srgbClr val="191B26"/>
                </a:solidFill>
                <a:latin typeface="Open Sans" panose="020B0606030504020204" pitchFamily="34" charset="0"/>
                <a:hlinkClick r:id="rId5"/>
              </a:rPr>
              <a:t>Michael</a:t>
            </a:r>
            <a:r>
              <a:rPr lang="en-GB" sz="1200" dirty="0">
                <a:solidFill>
                  <a:srgbClr val="191B26"/>
                </a:solidFill>
                <a:latin typeface="Open Sans" panose="020B0606030504020204" pitchFamily="34" charset="0"/>
              </a:rPr>
              <a:t> from </a:t>
            </a:r>
            <a:r>
              <a:rPr lang="en-GB" sz="1200" u="sng" dirty="0" err="1">
                <a:solidFill>
                  <a:srgbClr val="191B26"/>
                </a:solidFill>
                <a:latin typeface="Open Sans" panose="020B0606030504020204" pitchFamily="34" charset="0"/>
                <a:hlinkClick r:id="rId6"/>
              </a:rPr>
              <a:t>Pixabay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Water management – flood protection - </a:t>
            </a:r>
            <a:r>
              <a:rPr lang="en-GB" sz="1200" dirty="0">
                <a:solidFill>
                  <a:srgbClr val="191B26"/>
                </a:solidFill>
                <a:latin typeface="Open Sans" panose="020B0606030504020204" pitchFamily="34" charset="0"/>
              </a:rPr>
              <a:t>Image by </a:t>
            </a:r>
            <a:r>
              <a:rPr lang="en-GB" sz="1200" u="sng" dirty="0" err="1">
                <a:solidFill>
                  <a:srgbClr val="191B26"/>
                </a:solidFill>
                <a:latin typeface="Open Sans" panose="020B0606030504020204" pitchFamily="34" charset="0"/>
                <a:hlinkClick r:id="rId7"/>
              </a:rPr>
              <a:t>Kanenori</a:t>
            </a:r>
            <a:r>
              <a:rPr lang="en-GB" sz="1200" dirty="0">
                <a:solidFill>
                  <a:srgbClr val="191B26"/>
                </a:solidFill>
                <a:latin typeface="Open Sans" panose="020B0606030504020204" pitchFamily="34" charset="0"/>
              </a:rPr>
              <a:t> from </a:t>
            </a:r>
            <a:r>
              <a:rPr lang="en-GB" sz="1200" u="sng" dirty="0" err="1">
                <a:solidFill>
                  <a:srgbClr val="191B26"/>
                </a:solidFill>
                <a:latin typeface="Open Sans" panose="020B0606030504020204" pitchFamily="34" charset="0"/>
                <a:hlinkClick r:id="rId8"/>
              </a:rPr>
              <a:t>Pixabay</a:t>
            </a:r>
            <a:endParaRPr lang="en-GB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Reduce coastal erosion - </a:t>
            </a:r>
            <a:r>
              <a:rPr lang="en-GB" sz="1200" dirty="0">
                <a:solidFill>
                  <a:srgbClr val="191B26"/>
                </a:solidFill>
                <a:latin typeface="Open Sans" panose="020B0606030504020204" pitchFamily="34" charset="0"/>
              </a:rPr>
              <a:t>Image by </a:t>
            </a:r>
            <a:r>
              <a:rPr lang="en-GB" sz="1200" u="sng" dirty="0">
                <a:solidFill>
                  <a:srgbClr val="191B26"/>
                </a:solidFill>
                <a:latin typeface="Open Sans" panose="020B0606030504020204" pitchFamily="34" charset="0"/>
                <a:hlinkClick r:id="rId9"/>
              </a:rPr>
              <a:t>Pete</a:t>
            </a:r>
            <a:r>
              <a:rPr lang="en-GB" sz="1200" dirty="0">
                <a:solidFill>
                  <a:srgbClr val="191B26"/>
                </a:solidFill>
                <a:latin typeface="Open Sans" panose="020B0606030504020204" pitchFamily="34" charset="0"/>
              </a:rPr>
              <a:t> from </a:t>
            </a:r>
            <a:r>
              <a:rPr lang="en-GB" sz="1200" u="sng" dirty="0" err="1">
                <a:solidFill>
                  <a:srgbClr val="191B26"/>
                </a:solidFill>
                <a:latin typeface="Open Sans" panose="020B0606030504020204" pitchFamily="34" charset="0"/>
                <a:hlinkClick r:id="rId10"/>
              </a:rPr>
              <a:t>Pixabay</a:t>
            </a:r>
            <a:endParaRPr lang="en-GB" sz="1200" dirty="0"/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Resilience of ecosystems / ecosystem services: Image by </a:t>
            </a:r>
            <a:r>
              <a:rPr lang="en-GB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Kev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from </a:t>
            </a:r>
            <a:r>
              <a:rPr lang="en-GB" sz="1200" b="0" i="0" u="sng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/>
              </a:rPr>
              <a:t>Pixabay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A4460B-CC6F-480C-999C-850BC49CBE9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333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83DCC-0586-4E9C-B849-8CB6B1FDAE3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383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AE24BDB-DD23-4644-B5FB-F41543C21B28}" type="slidenum">
              <a:rPr lang="en-US" altLang="en-US" smtClean="0"/>
              <a:pPr eaLnBrk="1" hangingPunct="1">
                <a:spcBef>
                  <a:spcPct val="0"/>
                </a:spcBef>
              </a:pPr>
              <a:t>35</a:t>
            </a:fld>
            <a:endParaRPr lang="en-US" altLang="en-US"/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26DC8972-C16F-4E7D-A2C2-5584F387D495}" type="slidenum">
              <a:rPr lang="en-GB" altLang="en-US" baseline="-25000">
                <a:latin typeface="Times"/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35</a:t>
            </a:fld>
            <a:endParaRPr lang="en-GB" altLang="en-US" baseline="-25000">
              <a:latin typeface="Times"/>
              <a:ea typeface="ＭＳ Ｐゴシック" pitchFamily="34" charset="-128"/>
            </a:endParaRPr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defTabSz="457200" eaLnBrk="1" hangingPunct="1"/>
            <a:r>
              <a:rPr lang="en-GB" altLang="en-US">
                <a:latin typeface="Arial" pitchFamily="34" charset="0"/>
              </a:rPr>
              <a:t>Buffers 7.6 –9.2</a:t>
            </a:r>
          </a:p>
        </p:txBody>
      </p:sp>
    </p:spTree>
    <p:extLst>
      <p:ext uri="{BB962C8B-B14F-4D97-AF65-F5344CB8AC3E}">
        <p14:creationId xmlns:p14="http://schemas.microsoft.com/office/powerpoint/2010/main" val="19461975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7C134-559C-4898-9580-1A25DDCF70BB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870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Photo by Chris Graham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5986D9-F8DC-4B71-95A0-57FDFF0C3F43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273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5986D9-F8DC-4B71-95A0-57FDFF0C3F43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0370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7C134-559C-4898-9580-1A25DDCF70BB}" type="slidenum">
              <a:rPr lang="en-GB" smtClean="0"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525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Reminder we still have more New teacher support sessions, alongside some others, do make sure you sign up for these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932B7F-5DDE-2249-94F1-C98945D46A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348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53D77-1999-D26C-3F37-1314D0884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8E7678-8590-6AF6-BEBD-1BE3025AE9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F4528E-F0AA-90E6-2C59-15FE3C93DA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https://edu.rsc.org/teacher-pd/live-online-courses/sustained-professional-development</a:t>
            </a:r>
          </a:p>
          <a:p>
            <a:endParaRPr lang="en-GB"/>
          </a:p>
          <a:p>
            <a:r>
              <a:rPr lang="en-GB"/>
              <a:t>Highlight mentioned self-led PD and also online teacher support sessions, but is also SPD. One specific for early career teacher strategies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F412B6-B37B-B69D-C209-817D22E9DE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932B7F-5DDE-2249-94F1-C98945D46A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3099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5AE544-574D-4118-AC6E-3B611C6BB48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0312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8C764F-C42C-0EAC-79D2-92779C0683DE}"/>
              </a:ext>
            </a:extLst>
          </p:cNvPr>
          <p:cNvSpPr/>
          <p:nvPr/>
        </p:nvSpPr>
        <p:spPr>
          <a:xfrm>
            <a:off x="-3" y="1746007"/>
            <a:ext cx="12192003" cy="5111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4CCA366B-57E9-E5B8-2ADC-E7C2C839A9BD}"/>
              </a:ext>
            </a:extLst>
          </p:cNvPr>
          <p:cNvSpPr/>
          <p:nvPr/>
        </p:nvSpPr>
        <p:spPr>
          <a:xfrm flipH="1">
            <a:off x="7113455" y="1389295"/>
            <a:ext cx="4500000" cy="3780000"/>
          </a:xfrm>
          <a:prstGeom prst="round1Rect">
            <a:avLst>
              <a:gd name="adj" fmla="val 635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2D4208-F4EA-3657-2575-7B08934FC33E}"/>
              </a:ext>
            </a:extLst>
          </p:cNvPr>
          <p:cNvSpPr/>
          <p:nvPr/>
        </p:nvSpPr>
        <p:spPr>
          <a:xfrm>
            <a:off x="6760800" y="1746000"/>
            <a:ext cx="4500000" cy="378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3660E5B-E1E4-B2C9-1DA5-70AB85B4C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2374740"/>
            <a:ext cx="6172160" cy="1274195"/>
          </a:xfrm>
        </p:spPr>
        <p:txBody>
          <a:bodyPr/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A9CC4A28-C70E-35C0-4BBD-F9C755390A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8005" y="5029200"/>
            <a:ext cx="6392863" cy="5764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FB2C6E4E-8165-E1F8-898C-DA02BC6756D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6879603" y="1626895"/>
            <a:ext cx="4500000" cy="378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13693D8-3694-EFFF-D043-AB1A1BF309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4932" y="470860"/>
            <a:ext cx="2399173" cy="92061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79B1EFD-5583-D696-65EF-5D153595642A}"/>
              </a:ext>
            </a:extLst>
          </p:cNvPr>
          <p:cNvSpPr txBox="1"/>
          <p:nvPr/>
        </p:nvSpPr>
        <p:spPr>
          <a:xfrm>
            <a:off x="588001" y="5722756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 err="1">
                <a:solidFill>
                  <a:schemeClr val="tx1"/>
                </a:solidFill>
              </a:rPr>
              <a:t>www.saps.org.uk</a:t>
            </a:r>
            <a:endParaRPr lang="en-GB" sz="2200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B93D25-9D46-5462-1D71-C867BD486FBE}"/>
              </a:ext>
            </a:extLst>
          </p:cNvPr>
          <p:cNvSpPr/>
          <p:nvPr userDrawn="1"/>
        </p:nvSpPr>
        <p:spPr>
          <a:xfrm>
            <a:off x="-3" y="1746007"/>
            <a:ext cx="12192003" cy="5111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sp>
        <p:nvSpPr>
          <p:cNvPr id="3" name="Round Single Corner of Rectangle 7">
            <a:extLst>
              <a:ext uri="{FF2B5EF4-FFF2-40B4-BE49-F238E27FC236}">
                <a16:creationId xmlns:a16="http://schemas.microsoft.com/office/drawing/2014/main" id="{4F0B666E-6076-B334-5F35-FB87FAC7895A}"/>
              </a:ext>
            </a:extLst>
          </p:cNvPr>
          <p:cNvSpPr/>
          <p:nvPr userDrawn="1"/>
        </p:nvSpPr>
        <p:spPr>
          <a:xfrm flipH="1">
            <a:off x="7113455" y="1389295"/>
            <a:ext cx="4500000" cy="3780000"/>
          </a:xfrm>
          <a:prstGeom prst="round1Rect">
            <a:avLst>
              <a:gd name="adj" fmla="val 635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AE0C1D-5372-FC61-34A4-DC871B45D969}"/>
              </a:ext>
            </a:extLst>
          </p:cNvPr>
          <p:cNvSpPr/>
          <p:nvPr userDrawn="1"/>
        </p:nvSpPr>
        <p:spPr>
          <a:xfrm>
            <a:off x="6760800" y="1746000"/>
            <a:ext cx="4500000" cy="378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8B28CF6-76A1-3A5B-7981-22A8FA86C5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4932" y="470860"/>
            <a:ext cx="2399173" cy="9206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E69C18-162E-FE19-4377-641BF546ADCA}"/>
              </a:ext>
            </a:extLst>
          </p:cNvPr>
          <p:cNvSpPr txBox="1"/>
          <p:nvPr userDrawn="1"/>
        </p:nvSpPr>
        <p:spPr>
          <a:xfrm>
            <a:off x="588001" y="5722756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 err="1">
                <a:solidFill>
                  <a:schemeClr val="tx1"/>
                </a:solidFill>
              </a:rPr>
              <a:t>www.saps.org.uk</a:t>
            </a:r>
            <a:endParaRPr lang="en-GB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3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9FF4996-D52D-552B-4360-1A04445DF316}"/>
              </a:ext>
            </a:extLst>
          </p:cNvPr>
          <p:cNvSpPr/>
          <p:nvPr/>
        </p:nvSpPr>
        <p:spPr>
          <a:xfrm flipV="1">
            <a:off x="0" y="1746000"/>
            <a:ext cx="12192000" cy="511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6F727F4-5E64-BB12-B4FD-0DE74D32F2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4932" y="470860"/>
            <a:ext cx="2399173" cy="92061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B51AD92-CA43-4ACB-4912-E8E1772E8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2374744"/>
            <a:ext cx="8101013" cy="637097"/>
          </a:xfrm>
        </p:spPr>
        <p:txBody>
          <a:bodyPr>
            <a:spAutoFit/>
          </a:bodyPr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30">
            <a:extLst>
              <a:ext uri="{FF2B5EF4-FFF2-40B4-BE49-F238E27FC236}">
                <a16:creationId xmlns:a16="http://schemas.microsoft.com/office/drawing/2014/main" id="{CC7C9107-BDA8-3508-0DFD-20B39D577D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8005" y="5029200"/>
            <a:ext cx="6392863" cy="5764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A599DA-1E67-01D7-98D8-B9C293FB9BB8}"/>
              </a:ext>
            </a:extLst>
          </p:cNvPr>
          <p:cNvSpPr txBox="1"/>
          <p:nvPr/>
        </p:nvSpPr>
        <p:spPr>
          <a:xfrm>
            <a:off x="588001" y="5722756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 err="1">
                <a:solidFill>
                  <a:schemeClr val="tx1"/>
                </a:solidFill>
              </a:rPr>
              <a:t>www.saps.org.uk</a:t>
            </a:r>
            <a:endParaRPr lang="en-GB" sz="2200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227969-CAEF-DAF0-958C-59CB65E78AFA}"/>
              </a:ext>
            </a:extLst>
          </p:cNvPr>
          <p:cNvSpPr/>
          <p:nvPr userDrawn="1"/>
        </p:nvSpPr>
        <p:spPr>
          <a:xfrm flipV="1">
            <a:off x="0" y="1746000"/>
            <a:ext cx="12192000" cy="511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FEF8A28-B7EE-4509-D5D9-413F169246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4932" y="470860"/>
            <a:ext cx="2399173" cy="9206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9D094E-73DA-3100-B760-E615F35D3679}"/>
              </a:ext>
            </a:extLst>
          </p:cNvPr>
          <p:cNvSpPr txBox="1"/>
          <p:nvPr userDrawn="1"/>
        </p:nvSpPr>
        <p:spPr>
          <a:xfrm>
            <a:off x="588001" y="5722756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 err="1">
                <a:solidFill>
                  <a:schemeClr val="tx1"/>
                </a:solidFill>
              </a:rPr>
              <a:t>www.saps.org.uk</a:t>
            </a:r>
            <a:endParaRPr lang="en-GB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989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31D1D81B-4413-BA88-34E9-7C2C5258D1E6}"/>
              </a:ext>
            </a:extLst>
          </p:cNvPr>
          <p:cNvSpPr/>
          <p:nvPr/>
        </p:nvSpPr>
        <p:spPr>
          <a:xfrm rot="10800000">
            <a:off x="0" y="0"/>
            <a:ext cx="12200400" cy="5994400"/>
          </a:xfrm>
          <a:prstGeom prst="round1Rect">
            <a:avLst>
              <a:gd name="adj" fmla="val 9985"/>
            </a:avLst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F1C1F-E536-7DE9-03E4-A29EF3EAE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7" y="441327"/>
            <a:ext cx="11017251" cy="526298"/>
          </a:xfrm>
        </p:spPr>
        <p:txBody>
          <a:bodyPr/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A8A80-0644-DD44-762C-732FAF825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377" y="1589089"/>
            <a:ext cx="11017251" cy="407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E512AC6-F1F8-4306-9722-AA63D1D897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7379" y="6145075"/>
            <a:ext cx="1465263" cy="562252"/>
          </a:xfrm>
          <a:prstGeom prst="rect">
            <a:avLst/>
          </a:prstGeom>
        </p:spPr>
      </p:pic>
      <p:sp>
        <p:nvSpPr>
          <p:cNvPr id="4" name="Round Single Corner of Rectangle 6">
            <a:extLst>
              <a:ext uri="{FF2B5EF4-FFF2-40B4-BE49-F238E27FC236}">
                <a16:creationId xmlns:a16="http://schemas.microsoft.com/office/drawing/2014/main" id="{BC1B6E02-1F63-DF8C-F528-4B0E2B9C4A25}"/>
              </a:ext>
            </a:extLst>
          </p:cNvPr>
          <p:cNvSpPr/>
          <p:nvPr userDrawn="1"/>
        </p:nvSpPr>
        <p:spPr>
          <a:xfrm rot="10800000">
            <a:off x="0" y="0"/>
            <a:ext cx="12200400" cy="5994400"/>
          </a:xfrm>
          <a:prstGeom prst="round1Rect">
            <a:avLst>
              <a:gd name="adj" fmla="val 9985"/>
            </a:avLst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27E2047-8773-DD4D-1952-1CDD8B2DCE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7379" y="6145075"/>
            <a:ext cx="1465263" cy="56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92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1F8F859F-F080-1D5C-678F-1A8F4B352C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7379" y="6145075"/>
            <a:ext cx="1465263" cy="562252"/>
          </a:xfrm>
          <a:prstGeom prst="rect">
            <a:avLst/>
          </a:prstGeom>
        </p:spPr>
      </p:pic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644F5C94-5A80-DD28-F94D-A9C488A0DC50}"/>
              </a:ext>
            </a:extLst>
          </p:cNvPr>
          <p:cNvSpPr/>
          <p:nvPr/>
        </p:nvSpPr>
        <p:spPr>
          <a:xfrm rot="10800000">
            <a:off x="0" y="0"/>
            <a:ext cx="12200400" cy="5994400"/>
          </a:xfrm>
          <a:prstGeom prst="round1Rect">
            <a:avLst>
              <a:gd name="adj" fmla="val 9985"/>
            </a:avLst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9823CFC-F591-C51A-F674-9EFB4F5D70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7379" y="6145075"/>
            <a:ext cx="1465263" cy="562252"/>
          </a:xfrm>
          <a:prstGeom prst="rect">
            <a:avLst/>
          </a:prstGeom>
        </p:spPr>
      </p:pic>
      <p:sp>
        <p:nvSpPr>
          <p:cNvPr id="3" name="Round Single Corner of Rectangle 6">
            <a:extLst>
              <a:ext uri="{FF2B5EF4-FFF2-40B4-BE49-F238E27FC236}">
                <a16:creationId xmlns:a16="http://schemas.microsoft.com/office/drawing/2014/main" id="{14A045B2-1821-7800-091A-AE4BF6627193}"/>
              </a:ext>
            </a:extLst>
          </p:cNvPr>
          <p:cNvSpPr/>
          <p:nvPr userDrawn="1"/>
        </p:nvSpPr>
        <p:spPr>
          <a:xfrm rot="10800000">
            <a:off x="0" y="0"/>
            <a:ext cx="12200400" cy="5994400"/>
          </a:xfrm>
          <a:prstGeom prst="round1Rect">
            <a:avLst>
              <a:gd name="adj" fmla="val 9985"/>
            </a:avLst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</p:spTree>
    <p:extLst>
      <p:ext uri="{BB962C8B-B14F-4D97-AF65-F5344CB8AC3E}">
        <p14:creationId xmlns:p14="http://schemas.microsoft.com/office/powerpoint/2010/main" val="3769819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9FF4996-D52D-552B-4360-1A04445DF316}"/>
              </a:ext>
            </a:extLst>
          </p:cNvPr>
          <p:cNvSpPr/>
          <p:nvPr/>
        </p:nvSpPr>
        <p:spPr>
          <a:xfrm flipV="1">
            <a:off x="0" y="1746000"/>
            <a:ext cx="12192000" cy="511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6F727F4-5E64-BB12-B4FD-0DE74D32F2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4932" y="470860"/>
            <a:ext cx="2399173" cy="92061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B51AD92-CA43-4ACB-4912-E8E1772E8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00" y="2374741"/>
            <a:ext cx="8101013" cy="526298"/>
          </a:xfrm>
        </p:spPr>
        <p:txBody>
          <a:bodyPr>
            <a:spAutoFit/>
          </a:bodyPr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1289F1-5066-A0EB-72F4-93045F397923}"/>
              </a:ext>
            </a:extLst>
          </p:cNvPr>
          <p:cNvSpPr txBox="1"/>
          <p:nvPr/>
        </p:nvSpPr>
        <p:spPr>
          <a:xfrm>
            <a:off x="1257745" y="3745373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>
                <a:solidFill>
                  <a:schemeClr val="tx1"/>
                </a:solidFill>
              </a:rPr>
              <a:t>@</a:t>
            </a:r>
            <a:r>
              <a:rPr lang="en-GB" sz="2200" dirty="0" err="1">
                <a:solidFill>
                  <a:schemeClr val="tx1"/>
                </a:solidFill>
              </a:rPr>
              <a:t>SAPS_News</a:t>
            </a:r>
            <a:endParaRPr lang="en-GB" sz="220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34B0CE-6276-0283-74CB-15B0E77438AA}"/>
              </a:ext>
            </a:extLst>
          </p:cNvPr>
          <p:cNvSpPr txBox="1"/>
          <p:nvPr/>
        </p:nvSpPr>
        <p:spPr>
          <a:xfrm>
            <a:off x="1257745" y="4413820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>
                <a:solidFill>
                  <a:schemeClr val="tx1"/>
                </a:solidFill>
              </a:rPr>
              <a:t>/</a:t>
            </a:r>
            <a:r>
              <a:rPr lang="en-GB" sz="2200" dirty="0" err="1">
                <a:solidFill>
                  <a:schemeClr val="tx1"/>
                </a:solidFill>
              </a:rPr>
              <a:t>ScienceandPlants</a:t>
            </a:r>
            <a:endParaRPr lang="en-GB" sz="2200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853FDC-BF21-484C-95A7-95452C99F23F}"/>
              </a:ext>
            </a:extLst>
          </p:cNvPr>
          <p:cNvSpPr txBox="1"/>
          <p:nvPr/>
        </p:nvSpPr>
        <p:spPr>
          <a:xfrm>
            <a:off x="1257745" y="5068904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>
                <a:solidFill>
                  <a:schemeClr val="tx1"/>
                </a:solidFill>
              </a:rPr>
              <a:t>/</a:t>
            </a:r>
            <a:r>
              <a:rPr lang="en-GB" sz="2200" dirty="0" err="1">
                <a:solidFill>
                  <a:schemeClr val="tx1"/>
                </a:solidFill>
              </a:rPr>
              <a:t>scienceandplants</a:t>
            </a:r>
            <a:endParaRPr lang="en-GB" sz="2200" dirty="0">
              <a:solidFill>
                <a:schemeClr val="tx1"/>
              </a:solidFill>
            </a:endParaRP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1718785E-1815-2506-CCA6-03863694F9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4637" y="5046100"/>
            <a:ext cx="174625" cy="384175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0605AC46-50FA-7AE6-E9E9-92C7FF191A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2395" y="3740025"/>
            <a:ext cx="419100" cy="34925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E3109067-D639-B663-272D-54A0AA239D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4937" y="4410528"/>
            <a:ext cx="454025" cy="3143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0348B1-DACE-7347-5CC9-4B2A8C3832A3}"/>
              </a:ext>
            </a:extLst>
          </p:cNvPr>
          <p:cNvSpPr txBox="1"/>
          <p:nvPr/>
        </p:nvSpPr>
        <p:spPr>
          <a:xfrm>
            <a:off x="588001" y="5722756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 err="1">
                <a:solidFill>
                  <a:schemeClr val="tx1"/>
                </a:solidFill>
              </a:rPr>
              <a:t>www.saps.org.uk</a:t>
            </a:r>
            <a:endParaRPr lang="en-GB" sz="2200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EBAC5E-6296-6875-8DB0-243E61BEA84C}"/>
              </a:ext>
            </a:extLst>
          </p:cNvPr>
          <p:cNvSpPr/>
          <p:nvPr userDrawn="1"/>
        </p:nvSpPr>
        <p:spPr>
          <a:xfrm flipV="1">
            <a:off x="0" y="1746000"/>
            <a:ext cx="12192000" cy="511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1BA4587-61B2-9F6A-BA6A-581EB266F2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4932" y="470860"/>
            <a:ext cx="2399173" cy="9206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DEB0E8-4792-6C8E-7832-2438C5CDC4C4}"/>
              </a:ext>
            </a:extLst>
          </p:cNvPr>
          <p:cNvSpPr txBox="1"/>
          <p:nvPr userDrawn="1"/>
        </p:nvSpPr>
        <p:spPr>
          <a:xfrm>
            <a:off x="1257745" y="3745373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>
                <a:solidFill>
                  <a:schemeClr val="tx1"/>
                </a:solidFill>
              </a:rPr>
              <a:t>@</a:t>
            </a:r>
            <a:r>
              <a:rPr lang="en-GB" sz="2200" dirty="0" err="1">
                <a:solidFill>
                  <a:schemeClr val="tx1"/>
                </a:solidFill>
              </a:rPr>
              <a:t>SAPS_News</a:t>
            </a:r>
            <a:endParaRPr lang="en-GB" sz="2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96CAED-566B-D8C8-04B8-DF20E60DCDCA}"/>
              </a:ext>
            </a:extLst>
          </p:cNvPr>
          <p:cNvSpPr txBox="1"/>
          <p:nvPr userDrawn="1"/>
        </p:nvSpPr>
        <p:spPr>
          <a:xfrm>
            <a:off x="1257745" y="4413820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>
                <a:solidFill>
                  <a:schemeClr val="tx1"/>
                </a:solidFill>
              </a:rPr>
              <a:t>/</a:t>
            </a:r>
            <a:r>
              <a:rPr lang="en-GB" sz="2200" dirty="0" err="1">
                <a:solidFill>
                  <a:schemeClr val="tx1"/>
                </a:solidFill>
              </a:rPr>
              <a:t>ScienceandPlants</a:t>
            </a:r>
            <a:endParaRPr lang="en-GB" sz="2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D764E8-EC10-CE78-1A8B-F84F7E3AB821}"/>
              </a:ext>
            </a:extLst>
          </p:cNvPr>
          <p:cNvSpPr txBox="1"/>
          <p:nvPr userDrawn="1"/>
        </p:nvSpPr>
        <p:spPr>
          <a:xfrm>
            <a:off x="1257745" y="5068904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>
                <a:solidFill>
                  <a:schemeClr val="tx1"/>
                </a:solidFill>
              </a:rPr>
              <a:t>/</a:t>
            </a:r>
            <a:r>
              <a:rPr lang="en-GB" sz="2200" dirty="0" err="1">
                <a:solidFill>
                  <a:schemeClr val="tx1"/>
                </a:solidFill>
              </a:rPr>
              <a:t>scienceandplants</a:t>
            </a:r>
            <a:endParaRPr lang="en-GB" sz="2200" dirty="0">
              <a:solidFill>
                <a:schemeClr val="tx1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DE3DF4B-6505-4186-DB51-4930138872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4637" y="5046100"/>
            <a:ext cx="174625" cy="3841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4036D0F-2FFD-812E-419B-85146375D8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2395" y="3740025"/>
            <a:ext cx="419100" cy="34925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D7F289F-15F5-D44B-1E6A-C3D9B30EF5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4937" y="4410528"/>
            <a:ext cx="454025" cy="3143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6542B5E-6A28-3D71-825B-A09BA90683F2}"/>
              </a:ext>
            </a:extLst>
          </p:cNvPr>
          <p:cNvSpPr txBox="1"/>
          <p:nvPr userDrawn="1"/>
        </p:nvSpPr>
        <p:spPr>
          <a:xfrm>
            <a:off x="588001" y="5722756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 err="1">
                <a:solidFill>
                  <a:schemeClr val="tx1"/>
                </a:solidFill>
              </a:rPr>
              <a:t>www.saps.org.uk</a:t>
            </a:r>
            <a:endParaRPr lang="en-GB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443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8C764F-C42C-0EAC-79D2-92779C0683DE}"/>
              </a:ext>
            </a:extLst>
          </p:cNvPr>
          <p:cNvSpPr/>
          <p:nvPr userDrawn="1"/>
        </p:nvSpPr>
        <p:spPr>
          <a:xfrm>
            <a:off x="-3" y="1746007"/>
            <a:ext cx="12192003" cy="5111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4CCA366B-57E9-E5B8-2ADC-E7C2C839A9BD}"/>
              </a:ext>
            </a:extLst>
          </p:cNvPr>
          <p:cNvSpPr/>
          <p:nvPr userDrawn="1"/>
        </p:nvSpPr>
        <p:spPr>
          <a:xfrm flipH="1">
            <a:off x="7113455" y="1389295"/>
            <a:ext cx="4500000" cy="3780000"/>
          </a:xfrm>
          <a:prstGeom prst="round1Rect">
            <a:avLst>
              <a:gd name="adj" fmla="val 635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2D4208-F4EA-3657-2575-7B08934FC33E}"/>
              </a:ext>
            </a:extLst>
          </p:cNvPr>
          <p:cNvSpPr/>
          <p:nvPr userDrawn="1"/>
        </p:nvSpPr>
        <p:spPr>
          <a:xfrm>
            <a:off x="6760800" y="1746000"/>
            <a:ext cx="4500000" cy="378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3660E5B-E1E4-B2C9-1DA5-70AB85B4C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2374740"/>
            <a:ext cx="6172160" cy="1274195"/>
          </a:xfrm>
        </p:spPr>
        <p:txBody>
          <a:bodyPr/>
          <a:lstStyle>
            <a:lvl1pPr>
              <a:defRPr sz="46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A9CC4A28-C70E-35C0-4BBD-F9C755390A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8005" y="5029200"/>
            <a:ext cx="6392863" cy="5764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FB2C6E4E-8165-E1F8-898C-DA02BC6756D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6879603" y="1626895"/>
            <a:ext cx="4500000" cy="37800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13693D8-3694-EFFF-D043-AB1A1BF309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4932" y="470860"/>
            <a:ext cx="2399173" cy="92061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79B1EFD-5583-D696-65EF-5D153595642A}"/>
              </a:ext>
            </a:extLst>
          </p:cNvPr>
          <p:cNvSpPr txBox="1"/>
          <p:nvPr userDrawn="1"/>
        </p:nvSpPr>
        <p:spPr>
          <a:xfrm>
            <a:off x="588001" y="5722756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 err="1">
                <a:solidFill>
                  <a:schemeClr val="tx1"/>
                </a:solidFill>
              </a:rPr>
              <a:t>www.saps.org.uk</a:t>
            </a:r>
            <a:endParaRPr lang="en-GB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662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9FF4996-D52D-552B-4360-1A04445DF316}"/>
              </a:ext>
            </a:extLst>
          </p:cNvPr>
          <p:cNvSpPr/>
          <p:nvPr userDrawn="1"/>
        </p:nvSpPr>
        <p:spPr>
          <a:xfrm flipV="1">
            <a:off x="0" y="1746000"/>
            <a:ext cx="12192000" cy="511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6F727F4-5E64-BB12-B4FD-0DE74D32F2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4932" y="470860"/>
            <a:ext cx="2399173" cy="92061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B51AD92-CA43-4ACB-4912-E8E1772E8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2374744"/>
            <a:ext cx="8101013" cy="637097"/>
          </a:xfrm>
        </p:spPr>
        <p:txBody>
          <a:bodyPr>
            <a:spAutoFit/>
          </a:bodyPr>
          <a:lstStyle>
            <a:lvl1pPr>
              <a:defRPr sz="46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6" name="Text Placeholder 30">
            <a:extLst>
              <a:ext uri="{FF2B5EF4-FFF2-40B4-BE49-F238E27FC236}">
                <a16:creationId xmlns:a16="http://schemas.microsoft.com/office/drawing/2014/main" id="{CC7C9107-BDA8-3508-0DFD-20B39D577D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8005" y="5029200"/>
            <a:ext cx="6392863" cy="5764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A599DA-1E67-01D7-98D8-B9C293FB9BB8}"/>
              </a:ext>
            </a:extLst>
          </p:cNvPr>
          <p:cNvSpPr txBox="1"/>
          <p:nvPr userDrawn="1"/>
        </p:nvSpPr>
        <p:spPr>
          <a:xfrm>
            <a:off x="588001" y="5722756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 err="1">
                <a:solidFill>
                  <a:schemeClr val="tx1"/>
                </a:solidFill>
              </a:rPr>
              <a:t>www.saps.org.uk</a:t>
            </a:r>
            <a:endParaRPr lang="en-GB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848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1F8F859F-F080-1D5C-678F-1A8F4B352C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7379" y="6145075"/>
            <a:ext cx="1465263" cy="562252"/>
          </a:xfrm>
          <a:prstGeom prst="rect">
            <a:avLst/>
          </a:prstGeom>
        </p:spPr>
      </p:pic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644F5C94-5A80-DD28-F94D-A9C488A0DC50}"/>
              </a:ext>
            </a:extLst>
          </p:cNvPr>
          <p:cNvSpPr/>
          <p:nvPr userDrawn="1"/>
        </p:nvSpPr>
        <p:spPr>
          <a:xfrm rot="10800000">
            <a:off x="0" y="0"/>
            <a:ext cx="12200400" cy="5994400"/>
          </a:xfrm>
          <a:prstGeom prst="round1Rect">
            <a:avLst>
              <a:gd name="adj" fmla="val 9985"/>
            </a:avLst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</p:spTree>
    <p:extLst>
      <p:ext uri="{BB962C8B-B14F-4D97-AF65-F5344CB8AC3E}">
        <p14:creationId xmlns:p14="http://schemas.microsoft.com/office/powerpoint/2010/main" val="3832217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9FF4996-D52D-552B-4360-1A04445DF316}"/>
              </a:ext>
            </a:extLst>
          </p:cNvPr>
          <p:cNvSpPr/>
          <p:nvPr userDrawn="1"/>
        </p:nvSpPr>
        <p:spPr>
          <a:xfrm flipV="1">
            <a:off x="0" y="1746000"/>
            <a:ext cx="12192000" cy="511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6F727F4-5E64-BB12-B4FD-0DE74D32F2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4932" y="470860"/>
            <a:ext cx="2399173" cy="92061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B51AD92-CA43-4ACB-4912-E8E1772E8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00" y="2374741"/>
            <a:ext cx="8101013" cy="526298"/>
          </a:xfrm>
        </p:spPr>
        <p:txBody>
          <a:bodyPr>
            <a:spAutoFit/>
          </a:bodyPr>
          <a:lstStyle>
            <a:lvl1pPr>
              <a:defRPr sz="38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1289F1-5066-A0EB-72F4-93045F397923}"/>
              </a:ext>
            </a:extLst>
          </p:cNvPr>
          <p:cNvSpPr txBox="1"/>
          <p:nvPr userDrawn="1"/>
        </p:nvSpPr>
        <p:spPr>
          <a:xfrm>
            <a:off x="1257745" y="3745373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>
                <a:solidFill>
                  <a:schemeClr val="tx1"/>
                </a:solidFill>
              </a:rPr>
              <a:t>@</a:t>
            </a:r>
            <a:r>
              <a:rPr lang="en-GB" sz="2200" dirty="0" err="1">
                <a:solidFill>
                  <a:schemeClr val="tx1"/>
                </a:solidFill>
              </a:rPr>
              <a:t>SAPS_News</a:t>
            </a:r>
            <a:endParaRPr lang="en-GB" sz="220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34B0CE-6276-0283-74CB-15B0E77438AA}"/>
              </a:ext>
            </a:extLst>
          </p:cNvPr>
          <p:cNvSpPr txBox="1"/>
          <p:nvPr userDrawn="1"/>
        </p:nvSpPr>
        <p:spPr>
          <a:xfrm>
            <a:off x="1257745" y="4413820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>
                <a:solidFill>
                  <a:schemeClr val="tx1"/>
                </a:solidFill>
              </a:rPr>
              <a:t>/</a:t>
            </a:r>
            <a:r>
              <a:rPr lang="en-GB" sz="2200" dirty="0" err="1">
                <a:solidFill>
                  <a:schemeClr val="tx1"/>
                </a:solidFill>
              </a:rPr>
              <a:t>ScienceandPlants</a:t>
            </a:r>
            <a:endParaRPr lang="en-GB" sz="2200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853FDC-BF21-484C-95A7-95452C99F23F}"/>
              </a:ext>
            </a:extLst>
          </p:cNvPr>
          <p:cNvSpPr txBox="1"/>
          <p:nvPr userDrawn="1"/>
        </p:nvSpPr>
        <p:spPr>
          <a:xfrm>
            <a:off x="1257745" y="5068904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>
                <a:solidFill>
                  <a:schemeClr val="tx1"/>
                </a:solidFill>
              </a:rPr>
              <a:t>/</a:t>
            </a:r>
            <a:r>
              <a:rPr lang="en-GB" sz="2200" dirty="0" err="1">
                <a:solidFill>
                  <a:schemeClr val="tx1"/>
                </a:solidFill>
              </a:rPr>
              <a:t>scienceandplants</a:t>
            </a:r>
            <a:endParaRPr lang="en-GB" sz="2200" dirty="0">
              <a:solidFill>
                <a:schemeClr val="tx1"/>
              </a:solidFill>
            </a:endParaRP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1718785E-1815-2506-CCA6-03863694F9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4637" y="5046100"/>
            <a:ext cx="174625" cy="384175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0605AC46-50FA-7AE6-E9E9-92C7FF191A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2395" y="3740025"/>
            <a:ext cx="419100" cy="34925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E3109067-D639-B663-272D-54A0AA239D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4937" y="4410528"/>
            <a:ext cx="454025" cy="3143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0348B1-DACE-7347-5CC9-4B2A8C3832A3}"/>
              </a:ext>
            </a:extLst>
          </p:cNvPr>
          <p:cNvSpPr txBox="1"/>
          <p:nvPr userDrawn="1"/>
        </p:nvSpPr>
        <p:spPr>
          <a:xfrm>
            <a:off x="588001" y="5722756"/>
            <a:ext cx="26971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200" dirty="0" err="1">
                <a:solidFill>
                  <a:schemeClr val="tx1"/>
                </a:solidFill>
              </a:rPr>
              <a:t>www.saps.org.uk</a:t>
            </a:r>
            <a:endParaRPr lang="en-GB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608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_Dark image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circle, screenshot, graphics, design&#10;&#10;Description automatically generated">
            <a:extLst>
              <a:ext uri="{FF2B5EF4-FFF2-40B4-BE49-F238E27FC236}">
                <a16:creationId xmlns:a16="http://schemas.microsoft.com/office/drawing/2014/main" id="{E5E23298-067F-AC0E-C1F3-932BA09FF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8848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9E2418-4355-1741-A684-BF56D2E8BD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538" y="0"/>
            <a:ext cx="3736885" cy="16247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415" y="2131028"/>
            <a:ext cx="383326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1414" y="4684167"/>
            <a:ext cx="3833263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4832C8-1331-8C4E-B9D5-C80FC9F7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046C4286-4330-454B-AF1D-1F95A318DF6D}" type="slidenum">
              <a:rPr lang="en-GB" smtClean="0"/>
              <a:t>‹#›</a:t>
            </a:fld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D3C2EFD-1039-7141-90D1-4E30494619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86130" y="5964460"/>
            <a:ext cx="662940" cy="65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916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6">
            <a:extLst>
              <a:ext uri="{FF2B5EF4-FFF2-40B4-BE49-F238E27FC236}">
                <a16:creationId xmlns:a16="http://schemas.microsoft.com/office/drawing/2014/main" id="{EB53301D-1BCE-45D9-B9A5-61C61FCDF0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950" y="5962650"/>
            <a:ext cx="665163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532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860EB7-FA81-44E2-8AB9-4F1C0BDFE2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10950" y="6089650"/>
            <a:ext cx="444500" cy="428625"/>
          </a:xfrm>
        </p:spPr>
        <p:txBody>
          <a:bodyPr/>
          <a:lstStyle>
            <a:lvl1pPr>
              <a:defRPr/>
            </a:lvl1pPr>
          </a:lstStyle>
          <a:p>
            <a:fld id="{2084AC5C-55D2-4DEB-9480-54BE341D435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41483222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8">
            <a:extLst>
              <a:ext uri="{FF2B5EF4-FFF2-40B4-BE49-F238E27FC236}">
                <a16:creationId xmlns:a16="http://schemas.microsoft.com/office/drawing/2014/main" id="{6682898B-1FCB-4E5A-A752-4E3C317AC4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950" y="5962650"/>
            <a:ext cx="665163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6794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86794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BFF0B85-EA38-D543-A9E7-81E2FCAF6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ABD3D6D-89E8-4930-AC5B-C0CE137149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10950" y="6089650"/>
            <a:ext cx="444500" cy="428625"/>
          </a:xfrm>
        </p:spPr>
        <p:txBody>
          <a:bodyPr/>
          <a:lstStyle>
            <a:lvl1pPr>
              <a:defRPr/>
            </a:lvl1pPr>
          </a:lstStyle>
          <a:p>
            <a:fld id="{722AE74E-45B4-4428-AFD1-E8D559EB1BD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6502820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able slide_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6">
            <a:extLst>
              <a:ext uri="{FF2B5EF4-FFF2-40B4-BE49-F238E27FC236}">
                <a16:creationId xmlns:a16="http://schemas.microsoft.com/office/drawing/2014/main" id="{DC049574-F75B-C04C-BFCD-E2F92B16AFDD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500063"/>
            <a:ext cx="10515600" cy="5760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02CE9C2-95F5-C44F-8337-4900542F89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9600" y="6089400"/>
            <a:ext cx="442800" cy="428400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D79EE95E-F8E2-094D-B99A-E1C9960AC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167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Chart_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3">
            <a:extLst>
              <a:ext uri="{FF2B5EF4-FFF2-40B4-BE49-F238E27FC236}">
                <a16:creationId xmlns:a16="http://schemas.microsoft.com/office/drawing/2014/main" id="{89AD3FAB-D7F1-6640-9A20-0CEB2F35256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838200" y="500061"/>
            <a:ext cx="10515600" cy="5760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114E170-41A9-3E47-B204-FED59F2600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9600" y="6089400"/>
            <a:ext cx="442800" cy="428400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D79EE95E-F8E2-094D-B99A-E1C9960AC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992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large_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62C6B38C-347D-0749-90D6-086F0F503874}"/>
              </a:ext>
            </a:extLst>
          </p:cNvPr>
          <p:cNvSpPr/>
          <p:nvPr userDrawn="1"/>
        </p:nvSpPr>
        <p:spPr>
          <a:xfrm>
            <a:off x="1886274" y="-792480"/>
            <a:ext cx="8464226" cy="8464226"/>
          </a:xfrm>
          <a:prstGeom prst="ellipse">
            <a:avLst/>
          </a:prstGeom>
          <a:solidFill>
            <a:srgbClr val="71D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35B18D7-70E2-804E-A5AE-D5F1B750B689}"/>
              </a:ext>
            </a:extLst>
          </p:cNvPr>
          <p:cNvGrpSpPr/>
          <p:nvPr userDrawn="1"/>
        </p:nvGrpSpPr>
        <p:grpSpPr>
          <a:xfrm rot="13500000" flipH="1">
            <a:off x="4775873" y="1621409"/>
            <a:ext cx="5119341" cy="8195339"/>
            <a:chOff x="12727547" y="-5509958"/>
            <a:chExt cx="1257062" cy="2012378"/>
          </a:xfrm>
        </p:grpSpPr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FB614B19-1007-5C47-BA46-F316A66711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727547" y="-5509958"/>
              <a:ext cx="1197716" cy="1197716"/>
            </a:xfrm>
            <a:custGeom>
              <a:avLst/>
              <a:gdLst>
                <a:gd name="T0" fmla="*/ 0 w 2937"/>
                <a:gd name="T1" fmla="*/ 0 h 2938"/>
                <a:gd name="T2" fmla="*/ 0 w 2937"/>
                <a:gd name="T3" fmla="*/ 0 h 2938"/>
                <a:gd name="T4" fmla="*/ 0 w 2937"/>
                <a:gd name="T5" fmla="*/ 762 h 2938"/>
                <a:gd name="T6" fmla="*/ 2174 w 2937"/>
                <a:gd name="T7" fmla="*/ 2937 h 2938"/>
                <a:gd name="T8" fmla="*/ 2936 w 2937"/>
                <a:gd name="T9" fmla="*/ 2937 h 2938"/>
                <a:gd name="T10" fmla="*/ 2071 w 2937"/>
                <a:gd name="T11" fmla="*/ 861 h 2938"/>
                <a:gd name="T12" fmla="*/ 0 w 2937"/>
                <a:gd name="T13" fmla="*/ 0 h 2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7" h="2938">
                  <a:moveTo>
                    <a:pt x="0" y="0"/>
                  </a:moveTo>
                  <a:lnTo>
                    <a:pt x="0" y="0"/>
                  </a:lnTo>
                  <a:cubicBezTo>
                    <a:pt x="0" y="762"/>
                    <a:pt x="0" y="762"/>
                    <a:pt x="0" y="762"/>
                  </a:cubicBezTo>
                  <a:cubicBezTo>
                    <a:pt x="1196" y="762"/>
                    <a:pt x="2170" y="1740"/>
                    <a:pt x="2174" y="2937"/>
                  </a:cubicBezTo>
                  <a:cubicBezTo>
                    <a:pt x="2936" y="2937"/>
                    <a:pt x="2936" y="2937"/>
                    <a:pt x="2936" y="2937"/>
                  </a:cubicBezTo>
                  <a:cubicBezTo>
                    <a:pt x="2932" y="2127"/>
                    <a:pt x="2605" y="1395"/>
                    <a:pt x="2071" y="861"/>
                  </a:cubicBezTo>
                  <a:cubicBezTo>
                    <a:pt x="1541" y="331"/>
                    <a:pt x="809" y="0"/>
                    <a:pt x="0" y="0"/>
                  </a:cubicBezTo>
                </a:path>
              </a:pathLst>
            </a:custGeom>
            <a:solidFill>
              <a:srgbClr val="115E67">
                <a:alpha val="7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633922DA-568A-A04C-A235-C48A97F9B44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389348" y="-5121510"/>
              <a:ext cx="595261" cy="1623930"/>
            </a:xfrm>
            <a:custGeom>
              <a:avLst/>
              <a:gdLst>
                <a:gd name="T0" fmla="*/ 361 w 1461"/>
                <a:gd name="T1" fmla="*/ 0 h 3980"/>
                <a:gd name="T2" fmla="*/ 361 w 1461"/>
                <a:gd name="T3" fmla="*/ 0 h 3980"/>
                <a:gd name="T4" fmla="*/ 0 w 1461"/>
                <a:gd name="T5" fmla="*/ 361 h 3980"/>
                <a:gd name="T6" fmla="*/ 0 w 1461"/>
                <a:gd name="T7" fmla="*/ 3617 h 3980"/>
                <a:gd name="T8" fmla="*/ 361 w 1461"/>
                <a:gd name="T9" fmla="*/ 3979 h 3980"/>
                <a:gd name="T10" fmla="*/ 361 w 1461"/>
                <a:gd name="T11" fmla="*/ 0 h 3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1" h="3980">
                  <a:moveTo>
                    <a:pt x="361" y="0"/>
                  </a:moveTo>
                  <a:lnTo>
                    <a:pt x="361" y="0"/>
                  </a:lnTo>
                  <a:cubicBezTo>
                    <a:pt x="0" y="361"/>
                    <a:pt x="0" y="361"/>
                    <a:pt x="0" y="361"/>
                  </a:cubicBezTo>
                  <a:cubicBezTo>
                    <a:pt x="900" y="1257"/>
                    <a:pt x="900" y="2717"/>
                    <a:pt x="0" y="3617"/>
                  </a:cubicBezTo>
                  <a:cubicBezTo>
                    <a:pt x="361" y="3979"/>
                    <a:pt x="361" y="3979"/>
                    <a:pt x="361" y="3979"/>
                  </a:cubicBezTo>
                  <a:cubicBezTo>
                    <a:pt x="1460" y="2881"/>
                    <a:pt x="1460" y="1093"/>
                    <a:pt x="361" y="0"/>
                  </a:cubicBezTo>
                </a:path>
              </a:pathLst>
            </a:custGeom>
            <a:solidFill>
              <a:srgbClr val="115E67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86274" y="2743399"/>
            <a:ext cx="8464226" cy="127999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819994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mall_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1448E607-1DD9-0343-A3BB-6E2B5994FC26}"/>
              </a:ext>
            </a:extLst>
          </p:cNvPr>
          <p:cNvSpPr/>
          <p:nvPr userDrawn="1"/>
        </p:nvSpPr>
        <p:spPr>
          <a:xfrm rot="16200000">
            <a:off x="3633820" y="952933"/>
            <a:ext cx="5019292" cy="501929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03678" y="2743618"/>
            <a:ext cx="4203910" cy="920523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000"/>
            </a:lvl1pPr>
          </a:lstStyle>
          <a:p>
            <a:r>
              <a:rPr lang="en-US"/>
              <a:t>Thank you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4695B35-E438-4945-845A-81983BFC5FDA}"/>
              </a:ext>
            </a:extLst>
          </p:cNvPr>
          <p:cNvGrpSpPr/>
          <p:nvPr userDrawn="1"/>
        </p:nvGrpSpPr>
        <p:grpSpPr>
          <a:xfrm>
            <a:off x="6105633" y="583339"/>
            <a:ext cx="3037170" cy="4862080"/>
            <a:chOff x="6235307" y="547942"/>
            <a:chExt cx="3037170" cy="4862080"/>
          </a:xfrm>
        </p:grpSpPr>
        <p:sp>
          <p:nvSpPr>
            <p:cNvPr id="12" name="Freeform 37">
              <a:extLst>
                <a:ext uri="{FF2B5EF4-FFF2-40B4-BE49-F238E27FC236}">
                  <a16:creationId xmlns:a16="http://schemas.microsoft.com/office/drawing/2014/main" id="{08164030-0F11-0A4A-BFA6-1E031A2A10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235307" y="547942"/>
              <a:ext cx="2893785" cy="2893786"/>
            </a:xfrm>
            <a:custGeom>
              <a:avLst/>
              <a:gdLst>
                <a:gd name="T0" fmla="*/ 0 w 2937"/>
                <a:gd name="T1" fmla="*/ 0 h 2938"/>
                <a:gd name="T2" fmla="*/ 0 w 2937"/>
                <a:gd name="T3" fmla="*/ 0 h 2938"/>
                <a:gd name="T4" fmla="*/ 0 w 2937"/>
                <a:gd name="T5" fmla="*/ 762 h 2938"/>
                <a:gd name="T6" fmla="*/ 2174 w 2937"/>
                <a:gd name="T7" fmla="*/ 2937 h 2938"/>
                <a:gd name="T8" fmla="*/ 2936 w 2937"/>
                <a:gd name="T9" fmla="*/ 2937 h 2938"/>
                <a:gd name="T10" fmla="*/ 2071 w 2937"/>
                <a:gd name="T11" fmla="*/ 861 h 2938"/>
                <a:gd name="T12" fmla="*/ 0 w 2937"/>
                <a:gd name="T13" fmla="*/ 0 h 2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7" h="2938">
                  <a:moveTo>
                    <a:pt x="0" y="0"/>
                  </a:moveTo>
                  <a:lnTo>
                    <a:pt x="0" y="0"/>
                  </a:lnTo>
                  <a:cubicBezTo>
                    <a:pt x="0" y="762"/>
                    <a:pt x="0" y="762"/>
                    <a:pt x="0" y="762"/>
                  </a:cubicBezTo>
                  <a:cubicBezTo>
                    <a:pt x="1196" y="762"/>
                    <a:pt x="2170" y="1740"/>
                    <a:pt x="2174" y="2937"/>
                  </a:cubicBezTo>
                  <a:cubicBezTo>
                    <a:pt x="2936" y="2937"/>
                    <a:pt x="2936" y="2937"/>
                    <a:pt x="2936" y="2937"/>
                  </a:cubicBezTo>
                  <a:cubicBezTo>
                    <a:pt x="2932" y="2127"/>
                    <a:pt x="2605" y="1395"/>
                    <a:pt x="2071" y="861"/>
                  </a:cubicBezTo>
                  <a:cubicBezTo>
                    <a:pt x="1541" y="331"/>
                    <a:pt x="809" y="0"/>
                    <a:pt x="0" y="0"/>
                  </a:cubicBezTo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BB0ABC1A-957A-714C-B4CC-DE4F98AA6EA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834276" y="1486467"/>
              <a:ext cx="1438201" cy="3923555"/>
            </a:xfrm>
            <a:custGeom>
              <a:avLst/>
              <a:gdLst>
                <a:gd name="T0" fmla="*/ 361 w 1461"/>
                <a:gd name="T1" fmla="*/ 0 h 3980"/>
                <a:gd name="T2" fmla="*/ 361 w 1461"/>
                <a:gd name="T3" fmla="*/ 0 h 3980"/>
                <a:gd name="T4" fmla="*/ 0 w 1461"/>
                <a:gd name="T5" fmla="*/ 361 h 3980"/>
                <a:gd name="T6" fmla="*/ 0 w 1461"/>
                <a:gd name="T7" fmla="*/ 3617 h 3980"/>
                <a:gd name="T8" fmla="*/ 361 w 1461"/>
                <a:gd name="T9" fmla="*/ 3979 h 3980"/>
                <a:gd name="T10" fmla="*/ 361 w 1461"/>
                <a:gd name="T11" fmla="*/ 0 h 3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1" h="3980">
                  <a:moveTo>
                    <a:pt x="361" y="0"/>
                  </a:moveTo>
                  <a:lnTo>
                    <a:pt x="361" y="0"/>
                  </a:lnTo>
                  <a:cubicBezTo>
                    <a:pt x="0" y="361"/>
                    <a:pt x="0" y="361"/>
                    <a:pt x="0" y="361"/>
                  </a:cubicBezTo>
                  <a:cubicBezTo>
                    <a:pt x="900" y="1257"/>
                    <a:pt x="900" y="2717"/>
                    <a:pt x="0" y="3617"/>
                  </a:cubicBezTo>
                  <a:cubicBezTo>
                    <a:pt x="361" y="3979"/>
                    <a:pt x="361" y="3979"/>
                    <a:pt x="361" y="3979"/>
                  </a:cubicBezTo>
                  <a:cubicBezTo>
                    <a:pt x="1460" y="2881"/>
                    <a:pt x="1460" y="1093"/>
                    <a:pt x="36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92395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Body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H:\Design\Powerpoint DO NOT MOVE\New templates 2014\4 3\Graphics\power point_4 3_PURPLE_96dpi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102619" y="729010"/>
            <a:ext cx="9313861" cy="1079500"/>
          </a:xfrm>
        </p:spPr>
        <p:txBody>
          <a:bodyPr/>
          <a:lstStyle>
            <a:lvl1pPr marL="0" indent="0" algn="l">
              <a:buNone/>
              <a:defRPr sz="4200"/>
            </a:lvl1pPr>
          </a:lstStyle>
          <a:p>
            <a:pPr lvl="0"/>
            <a:r>
              <a:rPr lang="en-US"/>
              <a:t>Heading goes here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123951" y="1773239"/>
            <a:ext cx="9292167" cy="3527425"/>
          </a:xfrm>
        </p:spPr>
        <p:txBody>
          <a:bodyPr/>
          <a:lstStyle>
            <a:lvl1pPr marL="0" indent="0" algn="l">
              <a:buNone/>
              <a:defRPr baseline="0"/>
            </a:lvl1pPr>
          </a:lstStyle>
          <a:p>
            <a:pPr lvl="0"/>
            <a:r>
              <a:rPr lang="en-US"/>
              <a:t>Body text goes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1567584" y="6381750"/>
            <a:ext cx="624416" cy="476250"/>
          </a:xfrm>
        </p:spPr>
        <p:txBody>
          <a:bodyPr/>
          <a:lstStyle>
            <a:lvl1pPr marL="0" indent="0" algn="ctr">
              <a:buNone/>
              <a:defRPr sz="1400">
                <a:solidFill>
                  <a:srgbClr val="505759"/>
                </a:solidFill>
              </a:defRPr>
            </a:lvl1pPr>
          </a:lstStyle>
          <a:p>
            <a:pPr lvl="0"/>
            <a:r>
              <a:rPr lang="en-US"/>
              <a:t>1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1123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7A2FC-7096-1043-46FC-4A4001D972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4ACB6C-F341-530F-C7C9-0EFDEE59D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329DD-1C39-B16E-AA19-63715FEA9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79860-3B06-4D9D-9B75-9F8FEF34997F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29AB9-D049-37F8-5EDA-C0F25AE43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CEB57-E231-44DD-5276-3ABD28239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D083D-E6A3-4B1A-873B-374995A2B5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5160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E1BC71-A233-0E4A-7E32-A0B74A037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F7976-C3E5-41A1-BA6D-BC3CEA3F6420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B69BB3-3B11-D7BE-C37D-312C7DA91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C2C2F9-4373-4CA0-2BF3-C3F1B3389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6F02B-F72E-4DDB-8A14-B90D22859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236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7">
            <a:extLst>
              <a:ext uri="{FF2B5EF4-FFF2-40B4-BE49-F238E27FC236}">
                <a16:creationId xmlns:a16="http://schemas.microsoft.com/office/drawing/2014/main" id="{DAEC6FCA-977A-41FA-89EB-1A3853D985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950" y="5962650"/>
            <a:ext cx="665163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7">
            <a:extLst>
              <a:ext uri="{FF2B5EF4-FFF2-40B4-BE49-F238E27FC236}">
                <a16:creationId xmlns:a16="http://schemas.microsoft.com/office/drawing/2014/main" id="{3DAA120E-FB64-4878-A393-2700AA7DAAFD}"/>
              </a:ext>
            </a:extLst>
          </p:cNvPr>
          <p:cNvGrpSpPr>
            <a:grpSpLocks/>
          </p:cNvGrpSpPr>
          <p:nvPr/>
        </p:nvGrpSpPr>
        <p:grpSpPr bwMode="auto">
          <a:xfrm>
            <a:off x="6105525" y="471488"/>
            <a:ext cx="3036888" cy="4862512"/>
            <a:chOff x="6235307" y="547942"/>
            <a:chExt cx="3037170" cy="4862080"/>
          </a:xfrm>
        </p:grpSpPr>
        <p:sp>
          <p:nvSpPr>
            <p:cNvPr id="5" name="Freeform 37">
              <a:extLst>
                <a:ext uri="{FF2B5EF4-FFF2-40B4-BE49-F238E27FC236}">
                  <a16:creationId xmlns:a16="http://schemas.microsoft.com/office/drawing/2014/main" id="{EE8AE368-0498-4DBF-812F-7CFB4DEDC7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5307" y="547942"/>
              <a:ext cx="2893785" cy="2893786"/>
            </a:xfrm>
            <a:custGeom>
              <a:avLst/>
              <a:gdLst>
                <a:gd name="T0" fmla="*/ 0 w 2937"/>
                <a:gd name="T1" fmla="*/ 0 h 2938"/>
                <a:gd name="T2" fmla="*/ 0 w 2937"/>
                <a:gd name="T3" fmla="*/ 0 h 2938"/>
                <a:gd name="T4" fmla="*/ 0 w 2937"/>
                <a:gd name="T5" fmla="*/ 750533 h 2938"/>
                <a:gd name="T6" fmla="*/ 2142012 w 2937"/>
                <a:gd name="T7" fmla="*/ 2892801 h 2938"/>
                <a:gd name="T8" fmla="*/ 2892800 w 2937"/>
                <a:gd name="T9" fmla="*/ 2892801 h 2938"/>
                <a:gd name="T10" fmla="*/ 2040527 w 2937"/>
                <a:gd name="T11" fmla="*/ 848043 h 2938"/>
                <a:gd name="T12" fmla="*/ 0 w 2937"/>
                <a:gd name="T13" fmla="*/ 0 h 293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937" h="2938">
                  <a:moveTo>
                    <a:pt x="0" y="0"/>
                  </a:moveTo>
                  <a:lnTo>
                    <a:pt x="0" y="0"/>
                  </a:lnTo>
                  <a:cubicBezTo>
                    <a:pt x="0" y="762"/>
                    <a:pt x="0" y="762"/>
                    <a:pt x="0" y="762"/>
                  </a:cubicBezTo>
                  <a:cubicBezTo>
                    <a:pt x="1196" y="762"/>
                    <a:pt x="2170" y="1740"/>
                    <a:pt x="2174" y="2937"/>
                  </a:cubicBezTo>
                  <a:cubicBezTo>
                    <a:pt x="2936" y="2937"/>
                    <a:pt x="2936" y="2937"/>
                    <a:pt x="2936" y="2937"/>
                  </a:cubicBezTo>
                  <a:cubicBezTo>
                    <a:pt x="2932" y="2127"/>
                    <a:pt x="2605" y="1395"/>
                    <a:pt x="2071" y="861"/>
                  </a:cubicBezTo>
                  <a:cubicBezTo>
                    <a:pt x="1541" y="331"/>
                    <a:pt x="809" y="0"/>
                    <a:pt x="0" y="0"/>
                  </a:cubicBezTo>
                </a:path>
              </a:pathLst>
            </a:cu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" name="Freeform 39">
              <a:extLst>
                <a:ext uri="{FF2B5EF4-FFF2-40B4-BE49-F238E27FC236}">
                  <a16:creationId xmlns:a16="http://schemas.microsoft.com/office/drawing/2014/main" id="{7109C80B-6340-42F5-8C65-E3771CCF1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4276" y="1486467"/>
              <a:ext cx="1438201" cy="3923555"/>
            </a:xfrm>
            <a:custGeom>
              <a:avLst/>
              <a:gdLst>
                <a:gd name="T0" fmla="*/ 355367 w 1461"/>
                <a:gd name="T1" fmla="*/ 0 h 3980"/>
                <a:gd name="T2" fmla="*/ 355367 w 1461"/>
                <a:gd name="T3" fmla="*/ 0 h 3980"/>
                <a:gd name="T4" fmla="*/ 0 w 1461"/>
                <a:gd name="T5" fmla="*/ 355880 h 3980"/>
                <a:gd name="T6" fmla="*/ 0 w 1461"/>
                <a:gd name="T7" fmla="*/ 3565703 h 3980"/>
                <a:gd name="T8" fmla="*/ 355367 w 1461"/>
                <a:gd name="T9" fmla="*/ 3922569 h 3980"/>
                <a:gd name="T10" fmla="*/ 355367 w 1461"/>
                <a:gd name="T11" fmla="*/ 0 h 39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61" h="3980">
                  <a:moveTo>
                    <a:pt x="361" y="0"/>
                  </a:moveTo>
                  <a:lnTo>
                    <a:pt x="361" y="0"/>
                  </a:lnTo>
                  <a:cubicBezTo>
                    <a:pt x="0" y="361"/>
                    <a:pt x="0" y="361"/>
                    <a:pt x="0" y="361"/>
                  </a:cubicBezTo>
                  <a:cubicBezTo>
                    <a:pt x="900" y="1257"/>
                    <a:pt x="900" y="2717"/>
                    <a:pt x="0" y="3617"/>
                  </a:cubicBezTo>
                  <a:cubicBezTo>
                    <a:pt x="361" y="3979"/>
                    <a:pt x="361" y="3979"/>
                    <a:pt x="361" y="3979"/>
                  </a:cubicBezTo>
                  <a:cubicBezTo>
                    <a:pt x="1460" y="2881"/>
                    <a:pt x="1460" y="1093"/>
                    <a:pt x="36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3678" y="2632021"/>
            <a:ext cx="4203910" cy="92052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AF6A787-BB8E-438E-A897-0006BB6BFB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10950" y="6089650"/>
            <a:ext cx="444500" cy="428625"/>
          </a:xfrm>
        </p:spPr>
        <p:txBody>
          <a:bodyPr/>
          <a:lstStyle>
            <a:lvl1pPr>
              <a:defRPr/>
            </a:lvl1pPr>
          </a:lstStyle>
          <a:p>
            <a:fld id="{2A8A9AE6-C280-4DD9-A2D4-8C59D15C3EE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6229570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6">
            <a:extLst>
              <a:ext uri="{FF2B5EF4-FFF2-40B4-BE49-F238E27FC236}">
                <a16:creationId xmlns:a16="http://schemas.microsoft.com/office/drawing/2014/main" id="{EB53301D-1BCE-45D9-B9A5-61C61FCDF0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950" y="5962650"/>
            <a:ext cx="665163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532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860EB7-FA81-44E2-8AB9-4F1C0BDFE2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10950" y="6089650"/>
            <a:ext cx="444500" cy="428625"/>
          </a:xfrm>
        </p:spPr>
        <p:txBody>
          <a:bodyPr/>
          <a:lstStyle>
            <a:lvl1pPr>
              <a:defRPr/>
            </a:lvl1pPr>
          </a:lstStyle>
          <a:p>
            <a:fld id="{2084AC5C-55D2-4DEB-9480-54BE341D435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54578286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8">
            <a:extLst>
              <a:ext uri="{FF2B5EF4-FFF2-40B4-BE49-F238E27FC236}">
                <a16:creationId xmlns:a16="http://schemas.microsoft.com/office/drawing/2014/main" id="{6682898B-1FCB-4E5A-A752-4E3C317AC4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950" y="5962650"/>
            <a:ext cx="665163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6794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86794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BFF0B85-EA38-D543-A9E7-81E2FCAF6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ABD3D6D-89E8-4930-AC5B-C0CE137149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10950" y="6089650"/>
            <a:ext cx="444500" cy="428625"/>
          </a:xfrm>
        </p:spPr>
        <p:txBody>
          <a:bodyPr/>
          <a:lstStyle>
            <a:lvl1pPr>
              <a:defRPr/>
            </a:lvl1pPr>
          </a:lstStyle>
          <a:p>
            <a:fld id="{722AE74E-45B4-4428-AFD1-E8D559EB1BD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10104880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 column_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8">
            <a:extLst>
              <a:ext uri="{FF2B5EF4-FFF2-40B4-BE49-F238E27FC236}">
                <a16:creationId xmlns:a16="http://schemas.microsoft.com/office/drawing/2014/main" id="{85B50393-C16A-41BC-9A49-961BEA8A80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950" y="5962650"/>
            <a:ext cx="665163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6925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BFF0B85-EA38-D543-A9E7-81E2FCAF6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2F17D6B-3660-6243-A16E-99AF1195E9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2203" y="1825625"/>
            <a:ext cx="5181597" cy="3692525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DF53A0C-15F1-4C14-A64B-3C516EB0673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410950" y="6089650"/>
            <a:ext cx="444500" cy="428625"/>
          </a:xfrm>
        </p:spPr>
        <p:txBody>
          <a:bodyPr/>
          <a:lstStyle>
            <a:lvl1pPr>
              <a:defRPr/>
            </a:lvl1pPr>
          </a:lstStyle>
          <a:p>
            <a:fld id="{6F09F3A6-1B8B-4218-B8DC-E8735C060D3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8097743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 column_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8">
            <a:extLst>
              <a:ext uri="{FF2B5EF4-FFF2-40B4-BE49-F238E27FC236}">
                <a16:creationId xmlns:a16="http://schemas.microsoft.com/office/drawing/2014/main" id="{F0B20781-4BCE-419B-AA8C-C6C09BD5FF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950" y="5962650"/>
            <a:ext cx="665163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680485"/>
            <a:ext cx="3382926" cy="48376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129B85AA-20D7-534E-B4DC-A0FF68BBCE4B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380614" y="680485"/>
            <a:ext cx="6973186" cy="4837665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290F5F-6E3D-4DE4-9F1A-75867BC7D06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410950" y="6089650"/>
            <a:ext cx="444500" cy="428625"/>
          </a:xfrm>
        </p:spPr>
        <p:txBody>
          <a:bodyPr/>
          <a:lstStyle>
            <a:lvl1pPr>
              <a:defRPr/>
            </a:lvl1pPr>
          </a:lstStyle>
          <a:p>
            <a:fld id="{3936A0A1-D94D-46FF-9073-8600F1A8DFD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2891661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7">
            <a:extLst>
              <a:ext uri="{FF2B5EF4-FFF2-40B4-BE49-F238E27FC236}">
                <a16:creationId xmlns:a16="http://schemas.microsoft.com/office/drawing/2014/main" id="{3DC916C3-11ED-4636-AC3E-4742E604B8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950" y="5962650"/>
            <a:ext cx="665163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able Placeholder 6">
            <a:extLst>
              <a:ext uri="{FF2B5EF4-FFF2-40B4-BE49-F238E27FC236}">
                <a16:creationId xmlns:a16="http://schemas.microsoft.com/office/drawing/2014/main" id="{DC049574-F75B-C04C-BFCD-E2F92B16AFDD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500063"/>
            <a:ext cx="10515600" cy="4879976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EC698D5-1516-4264-BE43-9493DFD10B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410950" y="6089650"/>
            <a:ext cx="444500" cy="428625"/>
          </a:xfrm>
        </p:spPr>
        <p:txBody>
          <a:bodyPr/>
          <a:lstStyle>
            <a:lvl1pPr>
              <a:defRPr/>
            </a:lvl1pPr>
          </a:lstStyle>
          <a:p>
            <a:fld id="{47D497B4-BBFF-45B2-B830-D7E6F2206E4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69692140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6">
            <a:extLst>
              <a:ext uri="{FF2B5EF4-FFF2-40B4-BE49-F238E27FC236}">
                <a16:creationId xmlns:a16="http://schemas.microsoft.com/office/drawing/2014/main" id="{CB854F51-9DE4-42C5-A0AC-855CC288CC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950" y="5962650"/>
            <a:ext cx="665163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hart Placeholder 3">
            <a:extLst>
              <a:ext uri="{FF2B5EF4-FFF2-40B4-BE49-F238E27FC236}">
                <a16:creationId xmlns:a16="http://schemas.microsoft.com/office/drawing/2014/main" id="{89AD3FAB-D7F1-6640-9A20-0CEB2F35256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838200" y="500062"/>
            <a:ext cx="10515600" cy="4950827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99FD637-B229-4136-8EB5-7698A5CFCD8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410950" y="6089650"/>
            <a:ext cx="444500" cy="428625"/>
          </a:xfrm>
        </p:spPr>
        <p:txBody>
          <a:bodyPr/>
          <a:lstStyle>
            <a:lvl1pPr>
              <a:defRPr/>
            </a:lvl1pPr>
          </a:lstStyle>
          <a:p>
            <a:fld id="{4D4755B3-60D4-4EC9-8C9C-7C5D1B2FB33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02733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3A5406CC-0932-46C4-BEE5-80B9D89D5CEC}"/>
              </a:ext>
            </a:extLst>
          </p:cNvPr>
          <p:cNvSpPr/>
          <p:nvPr/>
        </p:nvSpPr>
        <p:spPr>
          <a:xfrm>
            <a:off x="1885950" y="-792163"/>
            <a:ext cx="8464550" cy="8464551"/>
          </a:xfrm>
          <a:prstGeom prst="ellipse">
            <a:avLst/>
          </a:prstGeom>
          <a:solidFill>
            <a:srgbClr val="71D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174375D6-BAA3-4F65-A1F8-9680DFE27443}"/>
              </a:ext>
            </a:extLst>
          </p:cNvPr>
          <p:cNvGrpSpPr>
            <a:grpSpLocks/>
          </p:cNvGrpSpPr>
          <p:nvPr/>
        </p:nvGrpSpPr>
        <p:grpSpPr bwMode="auto">
          <a:xfrm rot="13500000" flipH="1">
            <a:off x="4775200" y="1620838"/>
            <a:ext cx="5119688" cy="8196262"/>
            <a:chOff x="12727547" y="-5509958"/>
            <a:chExt cx="1257062" cy="2012378"/>
          </a:xfrm>
        </p:grpSpPr>
        <p:sp>
          <p:nvSpPr>
            <p:cNvPr id="5" name="Freeform 37">
              <a:extLst>
                <a:ext uri="{FF2B5EF4-FFF2-40B4-BE49-F238E27FC236}">
                  <a16:creationId xmlns:a16="http://schemas.microsoft.com/office/drawing/2014/main" id="{4E61B76F-08D1-458F-B590-CD4EE58165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7547" y="-5509958"/>
              <a:ext cx="1197716" cy="1197716"/>
            </a:xfrm>
            <a:custGeom>
              <a:avLst/>
              <a:gdLst>
                <a:gd name="T0" fmla="*/ 0 w 2937"/>
                <a:gd name="T1" fmla="*/ 0 h 2938"/>
                <a:gd name="T2" fmla="*/ 0 w 2937"/>
                <a:gd name="T3" fmla="*/ 0 h 2938"/>
                <a:gd name="T4" fmla="*/ 0 w 2937"/>
                <a:gd name="T5" fmla="*/ 310640 h 2938"/>
                <a:gd name="T6" fmla="*/ 886563 w 2937"/>
                <a:gd name="T7" fmla="*/ 1197308 h 2938"/>
                <a:gd name="T8" fmla="*/ 1197308 w 2937"/>
                <a:gd name="T9" fmla="*/ 1197308 h 2938"/>
                <a:gd name="T10" fmla="*/ 844559 w 2937"/>
                <a:gd name="T11" fmla="*/ 350998 h 2938"/>
                <a:gd name="T12" fmla="*/ 0 w 2937"/>
                <a:gd name="T13" fmla="*/ 0 h 293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937" h="2938">
                  <a:moveTo>
                    <a:pt x="0" y="0"/>
                  </a:moveTo>
                  <a:lnTo>
                    <a:pt x="0" y="0"/>
                  </a:lnTo>
                  <a:cubicBezTo>
                    <a:pt x="0" y="762"/>
                    <a:pt x="0" y="762"/>
                    <a:pt x="0" y="762"/>
                  </a:cubicBezTo>
                  <a:cubicBezTo>
                    <a:pt x="1196" y="762"/>
                    <a:pt x="2170" y="1740"/>
                    <a:pt x="2174" y="2937"/>
                  </a:cubicBezTo>
                  <a:cubicBezTo>
                    <a:pt x="2936" y="2937"/>
                    <a:pt x="2936" y="2937"/>
                    <a:pt x="2936" y="2937"/>
                  </a:cubicBezTo>
                  <a:cubicBezTo>
                    <a:pt x="2932" y="2127"/>
                    <a:pt x="2605" y="1395"/>
                    <a:pt x="2071" y="861"/>
                  </a:cubicBezTo>
                  <a:cubicBezTo>
                    <a:pt x="1541" y="331"/>
                    <a:pt x="809" y="0"/>
                    <a:pt x="0" y="0"/>
                  </a:cubicBezTo>
                </a:path>
              </a:pathLst>
            </a:custGeom>
            <a:solidFill>
              <a:srgbClr val="115E67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" name="Freeform 39">
              <a:extLst>
                <a:ext uri="{FF2B5EF4-FFF2-40B4-BE49-F238E27FC236}">
                  <a16:creationId xmlns:a16="http://schemas.microsoft.com/office/drawing/2014/main" id="{DF54EC9B-D3A8-4BEE-9ACF-A102ED6C4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9348" y="-5121510"/>
              <a:ext cx="595261" cy="1623930"/>
            </a:xfrm>
            <a:custGeom>
              <a:avLst/>
              <a:gdLst>
                <a:gd name="T0" fmla="*/ 147084 w 1461"/>
                <a:gd name="T1" fmla="*/ 0 h 3980"/>
                <a:gd name="T2" fmla="*/ 147084 w 1461"/>
                <a:gd name="T3" fmla="*/ 0 h 3980"/>
                <a:gd name="T4" fmla="*/ 0 w 1461"/>
                <a:gd name="T5" fmla="*/ 147296 h 3980"/>
                <a:gd name="T6" fmla="*/ 0 w 1461"/>
                <a:gd name="T7" fmla="*/ 1475818 h 3980"/>
                <a:gd name="T8" fmla="*/ 147084 w 1461"/>
                <a:gd name="T9" fmla="*/ 1623522 h 3980"/>
                <a:gd name="T10" fmla="*/ 147084 w 1461"/>
                <a:gd name="T11" fmla="*/ 0 h 39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61" h="3980">
                  <a:moveTo>
                    <a:pt x="361" y="0"/>
                  </a:moveTo>
                  <a:lnTo>
                    <a:pt x="361" y="0"/>
                  </a:lnTo>
                  <a:cubicBezTo>
                    <a:pt x="0" y="361"/>
                    <a:pt x="0" y="361"/>
                    <a:pt x="0" y="361"/>
                  </a:cubicBezTo>
                  <a:cubicBezTo>
                    <a:pt x="900" y="1257"/>
                    <a:pt x="900" y="2717"/>
                    <a:pt x="0" y="3617"/>
                  </a:cubicBezTo>
                  <a:cubicBezTo>
                    <a:pt x="361" y="3979"/>
                    <a:pt x="361" y="3979"/>
                    <a:pt x="361" y="3979"/>
                  </a:cubicBezTo>
                  <a:cubicBezTo>
                    <a:pt x="1460" y="2881"/>
                    <a:pt x="1460" y="1093"/>
                    <a:pt x="361" y="0"/>
                  </a:cubicBezTo>
                </a:path>
              </a:pathLst>
            </a:custGeom>
            <a:solidFill>
              <a:srgbClr val="115E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pic>
        <p:nvPicPr>
          <p:cNvPr id="7" name="Graphic 7">
            <a:extLst>
              <a:ext uri="{FF2B5EF4-FFF2-40B4-BE49-F238E27FC236}">
                <a16:creationId xmlns:a16="http://schemas.microsoft.com/office/drawing/2014/main" id="{9D46743B-72A4-4F69-98F9-9BF845EB90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950" y="5962650"/>
            <a:ext cx="665163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6274" y="2743399"/>
            <a:ext cx="8464226" cy="127999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FD88C2A-BAEE-4375-ABA1-B6BBF34773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10950" y="6089650"/>
            <a:ext cx="444500" cy="428625"/>
          </a:xfrm>
        </p:spPr>
        <p:txBody>
          <a:bodyPr/>
          <a:lstStyle>
            <a:lvl1pPr>
              <a:defRPr/>
            </a:lvl1pPr>
          </a:lstStyle>
          <a:p>
            <a:fld id="{64EDD2FE-69DA-4B35-906B-01A40C9D79E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41544524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7">
            <a:extLst>
              <a:ext uri="{FF2B5EF4-FFF2-40B4-BE49-F238E27FC236}">
                <a16:creationId xmlns:a16="http://schemas.microsoft.com/office/drawing/2014/main" id="{DAEC6FCA-977A-41FA-89EB-1A3853D985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950" y="5962650"/>
            <a:ext cx="665163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7">
            <a:extLst>
              <a:ext uri="{FF2B5EF4-FFF2-40B4-BE49-F238E27FC236}">
                <a16:creationId xmlns:a16="http://schemas.microsoft.com/office/drawing/2014/main" id="{3DAA120E-FB64-4878-A393-2700AA7DAAFD}"/>
              </a:ext>
            </a:extLst>
          </p:cNvPr>
          <p:cNvGrpSpPr>
            <a:grpSpLocks/>
          </p:cNvGrpSpPr>
          <p:nvPr/>
        </p:nvGrpSpPr>
        <p:grpSpPr bwMode="auto">
          <a:xfrm>
            <a:off x="6105525" y="471488"/>
            <a:ext cx="3036888" cy="4862512"/>
            <a:chOff x="6235307" y="547942"/>
            <a:chExt cx="3037170" cy="4862080"/>
          </a:xfrm>
        </p:grpSpPr>
        <p:sp>
          <p:nvSpPr>
            <p:cNvPr id="5" name="Freeform 37">
              <a:extLst>
                <a:ext uri="{FF2B5EF4-FFF2-40B4-BE49-F238E27FC236}">
                  <a16:creationId xmlns:a16="http://schemas.microsoft.com/office/drawing/2014/main" id="{EE8AE368-0498-4DBF-812F-7CFB4DEDC7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5307" y="547942"/>
              <a:ext cx="2893785" cy="2893786"/>
            </a:xfrm>
            <a:custGeom>
              <a:avLst/>
              <a:gdLst>
                <a:gd name="T0" fmla="*/ 0 w 2937"/>
                <a:gd name="T1" fmla="*/ 0 h 2938"/>
                <a:gd name="T2" fmla="*/ 0 w 2937"/>
                <a:gd name="T3" fmla="*/ 0 h 2938"/>
                <a:gd name="T4" fmla="*/ 0 w 2937"/>
                <a:gd name="T5" fmla="*/ 750533 h 2938"/>
                <a:gd name="T6" fmla="*/ 2142012 w 2937"/>
                <a:gd name="T7" fmla="*/ 2892801 h 2938"/>
                <a:gd name="T8" fmla="*/ 2892800 w 2937"/>
                <a:gd name="T9" fmla="*/ 2892801 h 2938"/>
                <a:gd name="T10" fmla="*/ 2040527 w 2937"/>
                <a:gd name="T11" fmla="*/ 848043 h 2938"/>
                <a:gd name="T12" fmla="*/ 0 w 2937"/>
                <a:gd name="T13" fmla="*/ 0 h 293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937" h="2938">
                  <a:moveTo>
                    <a:pt x="0" y="0"/>
                  </a:moveTo>
                  <a:lnTo>
                    <a:pt x="0" y="0"/>
                  </a:lnTo>
                  <a:cubicBezTo>
                    <a:pt x="0" y="762"/>
                    <a:pt x="0" y="762"/>
                    <a:pt x="0" y="762"/>
                  </a:cubicBezTo>
                  <a:cubicBezTo>
                    <a:pt x="1196" y="762"/>
                    <a:pt x="2170" y="1740"/>
                    <a:pt x="2174" y="2937"/>
                  </a:cubicBezTo>
                  <a:cubicBezTo>
                    <a:pt x="2936" y="2937"/>
                    <a:pt x="2936" y="2937"/>
                    <a:pt x="2936" y="2937"/>
                  </a:cubicBezTo>
                  <a:cubicBezTo>
                    <a:pt x="2932" y="2127"/>
                    <a:pt x="2605" y="1395"/>
                    <a:pt x="2071" y="861"/>
                  </a:cubicBezTo>
                  <a:cubicBezTo>
                    <a:pt x="1541" y="331"/>
                    <a:pt x="809" y="0"/>
                    <a:pt x="0" y="0"/>
                  </a:cubicBezTo>
                </a:path>
              </a:pathLst>
            </a:cu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" name="Freeform 39">
              <a:extLst>
                <a:ext uri="{FF2B5EF4-FFF2-40B4-BE49-F238E27FC236}">
                  <a16:creationId xmlns:a16="http://schemas.microsoft.com/office/drawing/2014/main" id="{7109C80B-6340-42F5-8C65-E3771CCF1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4276" y="1486467"/>
              <a:ext cx="1438201" cy="3923555"/>
            </a:xfrm>
            <a:custGeom>
              <a:avLst/>
              <a:gdLst>
                <a:gd name="T0" fmla="*/ 355367 w 1461"/>
                <a:gd name="T1" fmla="*/ 0 h 3980"/>
                <a:gd name="T2" fmla="*/ 355367 w 1461"/>
                <a:gd name="T3" fmla="*/ 0 h 3980"/>
                <a:gd name="T4" fmla="*/ 0 w 1461"/>
                <a:gd name="T5" fmla="*/ 355880 h 3980"/>
                <a:gd name="T6" fmla="*/ 0 w 1461"/>
                <a:gd name="T7" fmla="*/ 3565703 h 3980"/>
                <a:gd name="T8" fmla="*/ 355367 w 1461"/>
                <a:gd name="T9" fmla="*/ 3922569 h 3980"/>
                <a:gd name="T10" fmla="*/ 355367 w 1461"/>
                <a:gd name="T11" fmla="*/ 0 h 39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61" h="3980">
                  <a:moveTo>
                    <a:pt x="361" y="0"/>
                  </a:moveTo>
                  <a:lnTo>
                    <a:pt x="361" y="0"/>
                  </a:lnTo>
                  <a:cubicBezTo>
                    <a:pt x="0" y="361"/>
                    <a:pt x="0" y="361"/>
                    <a:pt x="0" y="361"/>
                  </a:cubicBezTo>
                  <a:cubicBezTo>
                    <a:pt x="900" y="1257"/>
                    <a:pt x="900" y="2717"/>
                    <a:pt x="0" y="3617"/>
                  </a:cubicBezTo>
                  <a:cubicBezTo>
                    <a:pt x="361" y="3979"/>
                    <a:pt x="361" y="3979"/>
                    <a:pt x="361" y="3979"/>
                  </a:cubicBezTo>
                  <a:cubicBezTo>
                    <a:pt x="1460" y="2881"/>
                    <a:pt x="1460" y="1093"/>
                    <a:pt x="36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3678" y="2632021"/>
            <a:ext cx="4203910" cy="92052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AF6A787-BB8E-438E-A897-0006BB6BFB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10950" y="6089650"/>
            <a:ext cx="444500" cy="428625"/>
          </a:xfrm>
        </p:spPr>
        <p:txBody>
          <a:bodyPr/>
          <a:lstStyle>
            <a:lvl1pPr>
              <a:defRPr/>
            </a:lvl1pPr>
          </a:lstStyle>
          <a:p>
            <a:fld id="{2A8A9AE6-C280-4DD9-A2D4-8C59D15C3EE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964870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A2748EC-EB5D-41CB-8D9C-487DF7D183E8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46F11-9DD3-4529-BBBE-9D98716226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826658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_Table slide_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6">
            <a:extLst>
              <a:ext uri="{FF2B5EF4-FFF2-40B4-BE49-F238E27FC236}">
                <a16:creationId xmlns:a16="http://schemas.microsoft.com/office/drawing/2014/main" id="{DC049574-F75B-C04C-BFCD-E2F92B16AFDD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500063"/>
            <a:ext cx="10515600" cy="5760000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02CE9C2-95F5-C44F-8337-4900542F89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9600" y="6089400"/>
            <a:ext cx="442800" cy="428400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D79EE95E-F8E2-094D-B99A-E1C9960AC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755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_Dark image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circle, screenshot, graphics, design&#10;&#10;Description automatically generated">
            <a:extLst>
              <a:ext uri="{FF2B5EF4-FFF2-40B4-BE49-F238E27FC236}">
                <a16:creationId xmlns:a16="http://schemas.microsoft.com/office/drawing/2014/main" id="{E5E23298-067F-AC0E-C1F3-932BA09FF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8848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9E2418-4355-1741-A684-BF56D2E8BD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538" y="0"/>
            <a:ext cx="3736885" cy="16247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415" y="2131028"/>
            <a:ext cx="383326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1414" y="4684167"/>
            <a:ext cx="3833263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4832C8-1331-8C4E-B9D5-C80FC9F7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046C4286-4330-454B-AF1D-1F95A318DF6D}" type="slidenum">
              <a:rPr lang="en-GB" smtClean="0"/>
              <a:t>‹#›</a:t>
            </a:fld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D3C2EFD-1039-7141-90D1-4E30494619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86130" y="5964460"/>
            <a:ext cx="662940" cy="65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5352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_Light image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ircle, screenshot, graphics, design&#10;&#10;Description automatically generated">
            <a:extLst>
              <a:ext uri="{FF2B5EF4-FFF2-40B4-BE49-F238E27FC236}">
                <a16:creationId xmlns:a16="http://schemas.microsoft.com/office/drawing/2014/main" id="{66E5639E-1BD4-963E-8868-81F0865B4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8848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415" y="2131028"/>
            <a:ext cx="383326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1414" y="4684167"/>
            <a:ext cx="3833263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4832C8-1331-8C4E-B9D5-C80FC9F7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fld id="{046C4286-4330-454B-AF1D-1F95A318DF6D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CE307A8-8113-EB47-B157-15DE53B40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84298" y="5962659"/>
            <a:ext cx="664772" cy="6533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D63A29-44FB-D448-BB1D-4B0CB248954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538" y="0"/>
            <a:ext cx="3736885" cy="162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5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_Dark image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ircle, screenshot, graphics, design&#10;&#10;Description automatically generated">
            <a:extLst>
              <a:ext uri="{FF2B5EF4-FFF2-40B4-BE49-F238E27FC236}">
                <a16:creationId xmlns:a16="http://schemas.microsoft.com/office/drawing/2014/main" id="{984A8707-F9EF-622B-1496-3A369E20D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8848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9E2418-4355-1741-A684-BF56D2E8BD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538" y="0"/>
            <a:ext cx="3736885" cy="16247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415" y="2131028"/>
            <a:ext cx="383326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1414" y="4684167"/>
            <a:ext cx="3833263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4832C8-1331-8C4E-B9D5-C80FC9F7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046C4286-4330-454B-AF1D-1F95A318DF6D}" type="slidenum">
              <a:rPr lang="en-GB" smtClean="0"/>
              <a:t>‹#›</a:t>
            </a:fld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D3C2EFD-1039-7141-90D1-4E30494619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86130" y="5964460"/>
            <a:ext cx="662940" cy="65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964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Title slide_Dark image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ircle, screenshot, graphics, design&#10;&#10;Description automatically generated">
            <a:extLst>
              <a:ext uri="{FF2B5EF4-FFF2-40B4-BE49-F238E27FC236}">
                <a16:creationId xmlns:a16="http://schemas.microsoft.com/office/drawing/2014/main" id="{A4B7BBFB-D894-557B-46F7-8FF4F4A93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8848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9E2418-4355-1741-A684-BF56D2E8BD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538" y="0"/>
            <a:ext cx="3736885" cy="16247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415" y="2131028"/>
            <a:ext cx="383326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1414" y="4684167"/>
            <a:ext cx="3833263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4832C8-1331-8C4E-B9D5-C80FC9F7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046C4286-4330-454B-AF1D-1F95A318DF6D}" type="slidenum">
              <a:rPr lang="en-GB" smtClean="0"/>
              <a:t>‹#›</a:t>
            </a:fld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D3C2EFD-1039-7141-90D1-4E30494619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86130" y="5964460"/>
            <a:ext cx="662940" cy="65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2159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_Dark image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phics, circle, colorfulness, graphic design&#10;&#10;Description automatically generated">
            <a:extLst>
              <a:ext uri="{FF2B5EF4-FFF2-40B4-BE49-F238E27FC236}">
                <a16:creationId xmlns:a16="http://schemas.microsoft.com/office/drawing/2014/main" id="{E463E3C3-6AA6-9337-8758-9E88D206A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03"/>
            <a:ext cx="6910331" cy="68550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9E2418-4355-1741-A684-BF56D2E8BD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538" y="0"/>
            <a:ext cx="3736885" cy="16247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415" y="2131028"/>
            <a:ext cx="383326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1414" y="4684167"/>
            <a:ext cx="3833263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4832C8-1331-8C4E-B9D5-C80FC9F7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046C4286-4330-454B-AF1D-1F95A318DF6D}" type="slidenum">
              <a:rPr lang="en-GB" smtClean="0"/>
              <a:t>‹#›</a:t>
            </a:fld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D3C2EFD-1039-7141-90D1-4E30494619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86130" y="5964460"/>
            <a:ext cx="662940" cy="65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7371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_Dark image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phics, circle, colorfulness, graphic design&#10;&#10;Description automatically generated">
            <a:extLst>
              <a:ext uri="{FF2B5EF4-FFF2-40B4-BE49-F238E27FC236}">
                <a16:creationId xmlns:a16="http://schemas.microsoft.com/office/drawing/2014/main" id="{A6C07291-8077-70B4-6C2E-B9C0D09B3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03"/>
            <a:ext cx="6910331" cy="68550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9E2418-4355-1741-A684-BF56D2E8BD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538" y="0"/>
            <a:ext cx="3736885" cy="16247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415" y="2131028"/>
            <a:ext cx="383326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1414" y="4684167"/>
            <a:ext cx="3833263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4832C8-1331-8C4E-B9D5-C80FC9F7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046C4286-4330-454B-AF1D-1F95A318DF6D}" type="slidenum">
              <a:rPr lang="en-GB" smtClean="0"/>
              <a:t>‹#›</a:t>
            </a:fld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D3C2EFD-1039-7141-90D1-4E30494619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86130" y="5964460"/>
            <a:ext cx="662940" cy="65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721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_Dark image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phics, circle, colorfulness, graphic design&#10;&#10;Description automatically generated">
            <a:extLst>
              <a:ext uri="{FF2B5EF4-FFF2-40B4-BE49-F238E27FC236}">
                <a16:creationId xmlns:a16="http://schemas.microsoft.com/office/drawing/2014/main" id="{89FDB982-F481-4253-7E2E-BB6CF392A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03"/>
            <a:ext cx="6910331" cy="68550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9E2418-4355-1741-A684-BF56D2E8BD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538" y="0"/>
            <a:ext cx="3736885" cy="16247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415" y="2131028"/>
            <a:ext cx="383326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1414" y="4684167"/>
            <a:ext cx="3833263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4832C8-1331-8C4E-B9D5-C80FC9F7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046C4286-4330-454B-AF1D-1F95A318DF6D}" type="slidenum">
              <a:rPr lang="en-GB" smtClean="0"/>
              <a:t>‹#›</a:t>
            </a:fld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D3C2EFD-1039-7141-90D1-4E30494619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86130" y="5964460"/>
            <a:ext cx="662940" cy="65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7692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_Dark image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phics, circle, colorfulness, graphic design&#10;&#10;Description automatically generated">
            <a:extLst>
              <a:ext uri="{FF2B5EF4-FFF2-40B4-BE49-F238E27FC236}">
                <a16:creationId xmlns:a16="http://schemas.microsoft.com/office/drawing/2014/main" id="{7C13C9E8-25AD-4176-5473-F0B0F1EC5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03"/>
            <a:ext cx="6910331" cy="68550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9E2418-4355-1741-A684-BF56D2E8BD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538" y="0"/>
            <a:ext cx="3736885" cy="16247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415" y="2131028"/>
            <a:ext cx="383326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1414" y="4684167"/>
            <a:ext cx="3833263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4832C8-1331-8C4E-B9D5-C80FC9F7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046C4286-4330-454B-AF1D-1F95A318DF6D}" type="slidenum">
              <a:rPr lang="en-GB" smtClean="0"/>
              <a:t>‹#›</a:t>
            </a:fld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D3C2EFD-1039-7141-90D1-4E30494619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86130" y="5964460"/>
            <a:ext cx="662940" cy="65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435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_Dark image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hite circle with green arrows&#10;&#10;Description automatically generated with low confidence">
            <a:extLst>
              <a:ext uri="{FF2B5EF4-FFF2-40B4-BE49-F238E27FC236}">
                <a16:creationId xmlns:a16="http://schemas.microsoft.com/office/drawing/2014/main" id="{01306285-0677-C281-D848-239CDB5114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802" t="13605" b="28962"/>
          <a:stretch/>
        </p:blipFill>
        <p:spPr>
          <a:xfrm>
            <a:off x="0" y="0"/>
            <a:ext cx="6954251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9E2418-4355-1741-A684-BF56D2E8BD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538" y="0"/>
            <a:ext cx="3736885" cy="16247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415" y="2131028"/>
            <a:ext cx="383326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1414" y="4684167"/>
            <a:ext cx="3833263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4832C8-1331-8C4E-B9D5-C80FC9F7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046C4286-4330-454B-AF1D-1F95A318DF6D}" type="slidenum">
              <a:rPr lang="en-GB" smtClean="0"/>
              <a:t>‹#›</a:t>
            </a:fld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D3C2EFD-1039-7141-90D1-4E30494619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86130" y="5964460"/>
            <a:ext cx="662940" cy="65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5255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_Dark image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circle with green arrows&#10;&#10;Description automatically generated with low confidence">
            <a:extLst>
              <a:ext uri="{FF2B5EF4-FFF2-40B4-BE49-F238E27FC236}">
                <a16:creationId xmlns:a16="http://schemas.microsoft.com/office/drawing/2014/main" id="{0420BEBC-912A-32DB-DF9B-451D1794C3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802" t="13605" b="28962"/>
          <a:stretch/>
        </p:blipFill>
        <p:spPr>
          <a:xfrm>
            <a:off x="0" y="0"/>
            <a:ext cx="6954251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9E2418-4355-1741-A684-BF56D2E8BD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538" y="0"/>
            <a:ext cx="3736885" cy="16247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415" y="2131028"/>
            <a:ext cx="383326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1414" y="4684167"/>
            <a:ext cx="3833263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4832C8-1331-8C4E-B9D5-C80FC9F7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046C4286-4330-454B-AF1D-1F95A318DF6D}" type="slidenum">
              <a:rPr lang="en-GB" smtClean="0"/>
              <a:t>‹#›</a:t>
            </a:fld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D3C2EFD-1039-7141-90D1-4E30494619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86130" y="5964460"/>
            <a:ext cx="662940" cy="65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364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_Light image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circle with green arrows&#10;&#10;Description automatically generated with low confidence">
            <a:extLst>
              <a:ext uri="{FF2B5EF4-FFF2-40B4-BE49-F238E27FC236}">
                <a16:creationId xmlns:a16="http://schemas.microsoft.com/office/drawing/2014/main" id="{575EA1E5-E0F7-F4F3-97F5-749ECFF76C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802" t="13605" b="28962"/>
          <a:stretch/>
        </p:blipFill>
        <p:spPr>
          <a:xfrm>
            <a:off x="0" y="0"/>
            <a:ext cx="695425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1415" y="2131028"/>
            <a:ext cx="383326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1414" y="4684167"/>
            <a:ext cx="3833263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4832C8-1331-8C4E-B9D5-C80FC9F7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fld id="{046C4286-4330-454B-AF1D-1F95A318DF6D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CE307A8-8113-EB47-B157-15DE53B40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84298" y="5962659"/>
            <a:ext cx="664772" cy="6533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D63A29-44FB-D448-BB1D-4B0CB248954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538" y="0"/>
            <a:ext cx="3736885" cy="162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5187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532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24546E6-46B6-D44C-83AB-EBBCA8E6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D79EE95E-F8E2-094D-B99A-E1C9960AC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049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6794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86794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BFF0B85-EA38-D543-A9E7-81E2FCAF6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7E08DEC-A96F-9A47-A8E4-0FA7FFA1A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D79EE95E-F8E2-094D-B99A-E1C9960AC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389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Two column_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6925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BFF0B85-EA38-D543-A9E7-81E2FCAF6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7E08DEC-A96F-9A47-A8E4-0FA7FFA1A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D79EE95E-F8E2-094D-B99A-E1C9960AC8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2F17D6B-3660-6243-A16E-99AF1195E9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2203" y="1825625"/>
            <a:ext cx="5181597" cy="3692525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4584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_Table slide_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6">
            <a:extLst>
              <a:ext uri="{FF2B5EF4-FFF2-40B4-BE49-F238E27FC236}">
                <a16:creationId xmlns:a16="http://schemas.microsoft.com/office/drawing/2014/main" id="{DC049574-F75B-C04C-BFCD-E2F92B16AFDD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500063"/>
            <a:ext cx="10515600" cy="5760000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02CE9C2-95F5-C44F-8337-4900542F89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9600" y="6089400"/>
            <a:ext cx="442800" cy="428400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D79EE95E-F8E2-094D-B99A-E1C9960AC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5404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_Chart_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3">
            <a:extLst>
              <a:ext uri="{FF2B5EF4-FFF2-40B4-BE49-F238E27FC236}">
                <a16:creationId xmlns:a16="http://schemas.microsoft.com/office/drawing/2014/main" id="{89AD3FAB-D7F1-6640-9A20-0CEB2F35256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838200" y="500061"/>
            <a:ext cx="10515600" cy="5760000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114E170-41A9-3E47-B204-FED59F2600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9600" y="6089400"/>
            <a:ext cx="442800" cy="428400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D79EE95E-F8E2-094D-B99A-E1C9960AC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352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_Dark image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37">
            <a:extLst>
              <a:ext uri="{FF2B5EF4-FFF2-40B4-BE49-F238E27FC236}">
                <a16:creationId xmlns:a16="http://schemas.microsoft.com/office/drawing/2014/main" id="{7F9F3D99-54A9-1B41-A6AF-E9B2CD445306}"/>
              </a:ext>
            </a:extLst>
          </p:cNvPr>
          <p:cNvSpPr>
            <a:spLocks noChangeArrowheads="1"/>
          </p:cNvSpPr>
          <p:nvPr userDrawn="1"/>
        </p:nvSpPr>
        <p:spPr bwMode="auto">
          <a:xfrm rot="13500000">
            <a:off x="3701300" y="289666"/>
            <a:ext cx="6299561" cy="6299562"/>
          </a:xfrm>
          <a:custGeom>
            <a:avLst/>
            <a:gdLst>
              <a:gd name="T0" fmla="*/ 0 w 2937"/>
              <a:gd name="T1" fmla="*/ 0 h 2938"/>
              <a:gd name="T2" fmla="*/ 0 w 2937"/>
              <a:gd name="T3" fmla="*/ 0 h 2938"/>
              <a:gd name="T4" fmla="*/ 0 w 2937"/>
              <a:gd name="T5" fmla="*/ 762 h 2938"/>
              <a:gd name="T6" fmla="*/ 2174 w 2937"/>
              <a:gd name="T7" fmla="*/ 2937 h 2938"/>
              <a:gd name="T8" fmla="*/ 2936 w 2937"/>
              <a:gd name="T9" fmla="*/ 2937 h 2938"/>
              <a:gd name="T10" fmla="*/ 2071 w 2937"/>
              <a:gd name="T11" fmla="*/ 861 h 2938"/>
              <a:gd name="T12" fmla="*/ 0 w 2937"/>
              <a:gd name="T13" fmla="*/ 0 h 2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37" h="2938">
                <a:moveTo>
                  <a:pt x="0" y="0"/>
                </a:moveTo>
                <a:lnTo>
                  <a:pt x="0" y="0"/>
                </a:lnTo>
                <a:cubicBezTo>
                  <a:pt x="0" y="762"/>
                  <a:pt x="0" y="762"/>
                  <a:pt x="0" y="762"/>
                </a:cubicBezTo>
                <a:cubicBezTo>
                  <a:pt x="1196" y="762"/>
                  <a:pt x="2170" y="1740"/>
                  <a:pt x="2174" y="2937"/>
                </a:cubicBezTo>
                <a:cubicBezTo>
                  <a:pt x="2936" y="2937"/>
                  <a:pt x="2936" y="2937"/>
                  <a:pt x="2936" y="2937"/>
                </a:cubicBezTo>
                <a:cubicBezTo>
                  <a:pt x="2932" y="2127"/>
                  <a:pt x="2605" y="1395"/>
                  <a:pt x="2071" y="861"/>
                </a:cubicBezTo>
                <a:cubicBezTo>
                  <a:pt x="1541" y="331"/>
                  <a:pt x="809" y="0"/>
                  <a:pt x="0" y="0"/>
                </a:cubicBezTo>
              </a:path>
            </a:pathLst>
          </a:custGeom>
          <a:solidFill>
            <a:schemeClr val="tx2">
              <a:alpha val="7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Freeform 39">
            <a:extLst>
              <a:ext uri="{FF2B5EF4-FFF2-40B4-BE49-F238E27FC236}">
                <a16:creationId xmlns:a16="http://schemas.microsoft.com/office/drawing/2014/main" id="{65298A79-CF67-E047-A172-EC10EF0D5C62}"/>
              </a:ext>
            </a:extLst>
          </p:cNvPr>
          <p:cNvSpPr>
            <a:spLocks noChangeArrowheads="1"/>
          </p:cNvSpPr>
          <p:nvPr userDrawn="1"/>
        </p:nvSpPr>
        <p:spPr bwMode="auto">
          <a:xfrm rot="13500000">
            <a:off x="6181894" y="-4409483"/>
            <a:ext cx="3130860" cy="8541295"/>
          </a:xfrm>
          <a:custGeom>
            <a:avLst/>
            <a:gdLst>
              <a:gd name="T0" fmla="*/ 361 w 1461"/>
              <a:gd name="T1" fmla="*/ 0 h 3980"/>
              <a:gd name="T2" fmla="*/ 361 w 1461"/>
              <a:gd name="T3" fmla="*/ 0 h 3980"/>
              <a:gd name="T4" fmla="*/ 0 w 1461"/>
              <a:gd name="T5" fmla="*/ 361 h 3980"/>
              <a:gd name="T6" fmla="*/ 0 w 1461"/>
              <a:gd name="T7" fmla="*/ 3617 h 3980"/>
              <a:gd name="T8" fmla="*/ 361 w 1461"/>
              <a:gd name="T9" fmla="*/ 3979 h 3980"/>
              <a:gd name="T10" fmla="*/ 361 w 1461"/>
              <a:gd name="T11" fmla="*/ 0 h 3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1" h="3980">
                <a:moveTo>
                  <a:pt x="361" y="0"/>
                </a:moveTo>
                <a:lnTo>
                  <a:pt x="361" y="0"/>
                </a:lnTo>
                <a:cubicBezTo>
                  <a:pt x="0" y="361"/>
                  <a:pt x="0" y="361"/>
                  <a:pt x="0" y="361"/>
                </a:cubicBezTo>
                <a:cubicBezTo>
                  <a:pt x="900" y="1257"/>
                  <a:pt x="900" y="2717"/>
                  <a:pt x="0" y="3617"/>
                </a:cubicBezTo>
                <a:cubicBezTo>
                  <a:pt x="361" y="3979"/>
                  <a:pt x="361" y="3979"/>
                  <a:pt x="361" y="3979"/>
                </a:cubicBezTo>
                <a:cubicBezTo>
                  <a:pt x="1460" y="2881"/>
                  <a:pt x="1460" y="1093"/>
                  <a:pt x="361" y="0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9E2418-4355-1741-A684-BF56D2E8BD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2708"/>
            <a:ext cx="3736885" cy="161931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4832C8-1331-8C4E-B9D5-C80FC9F7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000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D79EE95E-F8E2-094D-B99A-E1C9960AC8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61F56C2-8751-6C40-8B0C-9FB30835C3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1415" y="1562400"/>
            <a:ext cx="383326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AA827FE5-1F9D-5442-ADAD-3D998EAA2C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1414" y="4118400"/>
            <a:ext cx="3833263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58998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9B7DA6AD-9E33-5447-800D-65AFB10223CB}"/>
              </a:ext>
            </a:extLst>
          </p:cNvPr>
          <p:cNvSpPr/>
          <p:nvPr userDrawn="1"/>
        </p:nvSpPr>
        <p:spPr>
          <a:xfrm rot="16200000">
            <a:off x="3633820" y="862397"/>
            <a:ext cx="5019292" cy="501929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03678" y="2632021"/>
            <a:ext cx="4203910" cy="920523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000"/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F2A05D-F78E-6B44-85E5-D1B1FE102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089650"/>
            <a:ext cx="444500" cy="428625"/>
          </a:xfrm>
          <a:prstGeom prst="rect">
            <a:avLst/>
          </a:prstGeom>
          <a:ln>
            <a:noFill/>
          </a:ln>
        </p:spPr>
        <p:txBody>
          <a:bodyPr wrap="square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D79EE95E-F8E2-094D-B99A-E1C9960AC8D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4695B35-E438-4945-845A-81983BFC5FDA}"/>
              </a:ext>
            </a:extLst>
          </p:cNvPr>
          <p:cNvGrpSpPr/>
          <p:nvPr userDrawn="1"/>
        </p:nvGrpSpPr>
        <p:grpSpPr>
          <a:xfrm>
            <a:off x="6105633" y="471742"/>
            <a:ext cx="3037170" cy="4862080"/>
            <a:chOff x="6235307" y="547942"/>
            <a:chExt cx="3037170" cy="4862080"/>
          </a:xfrm>
        </p:grpSpPr>
        <p:sp>
          <p:nvSpPr>
            <p:cNvPr id="12" name="Freeform 37">
              <a:extLst>
                <a:ext uri="{FF2B5EF4-FFF2-40B4-BE49-F238E27FC236}">
                  <a16:creationId xmlns:a16="http://schemas.microsoft.com/office/drawing/2014/main" id="{08164030-0F11-0A4A-BFA6-1E031A2A10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235307" y="547942"/>
              <a:ext cx="2893785" cy="2893786"/>
            </a:xfrm>
            <a:custGeom>
              <a:avLst/>
              <a:gdLst>
                <a:gd name="T0" fmla="*/ 0 w 2937"/>
                <a:gd name="T1" fmla="*/ 0 h 2938"/>
                <a:gd name="T2" fmla="*/ 0 w 2937"/>
                <a:gd name="T3" fmla="*/ 0 h 2938"/>
                <a:gd name="T4" fmla="*/ 0 w 2937"/>
                <a:gd name="T5" fmla="*/ 762 h 2938"/>
                <a:gd name="T6" fmla="*/ 2174 w 2937"/>
                <a:gd name="T7" fmla="*/ 2937 h 2938"/>
                <a:gd name="T8" fmla="*/ 2936 w 2937"/>
                <a:gd name="T9" fmla="*/ 2937 h 2938"/>
                <a:gd name="T10" fmla="*/ 2071 w 2937"/>
                <a:gd name="T11" fmla="*/ 861 h 2938"/>
                <a:gd name="T12" fmla="*/ 0 w 2937"/>
                <a:gd name="T13" fmla="*/ 0 h 2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7" h="2938">
                  <a:moveTo>
                    <a:pt x="0" y="0"/>
                  </a:moveTo>
                  <a:lnTo>
                    <a:pt x="0" y="0"/>
                  </a:lnTo>
                  <a:cubicBezTo>
                    <a:pt x="0" y="762"/>
                    <a:pt x="0" y="762"/>
                    <a:pt x="0" y="762"/>
                  </a:cubicBezTo>
                  <a:cubicBezTo>
                    <a:pt x="1196" y="762"/>
                    <a:pt x="2170" y="1740"/>
                    <a:pt x="2174" y="2937"/>
                  </a:cubicBezTo>
                  <a:cubicBezTo>
                    <a:pt x="2936" y="2937"/>
                    <a:pt x="2936" y="2937"/>
                    <a:pt x="2936" y="2937"/>
                  </a:cubicBezTo>
                  <a:cubicBezTo>
                    <a:pt x="2932" y="2127"/>
                    <a:pt x="2605" y="1395"/>
                    <a:pt x="2071" y="861"/>
                  </a:cubicBezTo>
                  <a:cubicBezTo>
                    <a:pt x="1541" y="331"/>
                    <a:pt x="809" y="0"/>
                    <a:pt x="0" y="0"/>
                  </a:cubicBezTo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id="{BB0ABC1A-957A-714C-B4CC-DE4F98AA6EA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834276" y="1486467"/>
              <a:ext cx="1438201" cy="3923555"/>
            </a:xfrm>
            <a:custGeom>
              <a:avLst/>
              <a:gdLst>
                <a:gd name="T0" fmla="*/ 361 w 1461"/>
                <a:gd name="T1" fmla="*/ 0 h 3980"/>
                <a:gd name="T2" fmla="*/ 361 w 1461"/>
                <a:gd name="T3" fmla="*/ 0 h 3980"/>
                <a:gd name="T4" fmla="*/ 0 w 1461"/>
                <a:gd name="T5" fmla="*/ 361 h 3980"/>
                <a:gd name="T6" fmla="*/ 0 w 1461"/>
                <a:gd name="T7" fmla="*/ 3617 h 3980"/>
                <a:gd name="T8" fmla="*/ 361 w 1461"/>
                <a:gd name="T9" fmla="*/ 3979 h 3980"/>
                <a:gd name="T10" fmla="*/ 361 w 1461"/>
                <a:gd name="T11" fmla="*/ 0 h 3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1" h="3980">
                  <a:moveTo>
                    <a:pt x="361" y="0"/>
                  </a:moveTo>
                  <a:lnTo>
                    <a:pt x="361" y="0"/>
                  </a:lnTo>
                  <a:cubicBezTo>
                    <a:pt x="0" y="361"/>
                    <a:pt x="0" y="361"/>
                    <a:pt x="0" y="361"/>
                  </a:cubicBezTo>
                  <a:cubicBezTo>
                    <a:pt x="900" y="1257"/>
                    <a:pt x="900" y="2717"/>
                    <a:pt x="0" y="3617"/>
                  </a:cubicBezTo>
                  <a:cubicBezTo>
                    <a:pt x="361" y="3979"/>
                    <a:pt x="361" y="3979"/>
                    <a:pt x="361" y="3979"/>
                  </a:cubicBezTo>
                  <a:cubicBezTo>
                    <a:pt x="1460" y="2881"/>
                    <a:pt x="1460" y="1093"/>
                    <a:pt x="36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562174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67905-5208-45C9-91A7-153AFC22B9EB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7A888-D3E9-4A2B-B344-8C41375D9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757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21" Type="http://schemas.openxmlformats.org/officeDocument/2006/relationships/image" Target="../media/image15.png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FCBCB3-193D-0476-B9D0-BF49ACB1D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7" y="441327"/>
            <a:ext cx="11017251" cy="5262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5F0CA5-09B4-5C8D-429E-C864D4748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7" y="1589089"/>
            <a:ext cx="11017251" cy="43957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4CB9A-0E4E-709C-7B26-9102B845D9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0AA72-067E-E14B-8F32-70C73DF709B9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540CB-FF9C-86C8-14C5-6484AFD4B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C7BDF-BCFD-294B-85A7-07F72FCA9DC5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83AA758-BDFD-6558-A054-343DC8B17E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793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63" r:id="rId6"/>
    <p:sldLayoutId id="2147483650" r:id="rId7"/>
    <p:sldLayoutId id="2147483655" r:id="rId8"/>
    <p:sldLayoutId id="2147483658" r:id="rId9"/>
    <p:sldLayoutId id="2147483670" r:id="rId10"/>
    <p:sldLayoutId id="2147483671" r:id="rId11"/>
    <p:sldLayoutId id="2147483672" r:id="rId12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3800" b="1" i="0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578" indent="-228578" algn="l" defTabSz="914309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93665" indent="-233339" algn="l" defTabSz="914309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25" indent="-253976" algn="l" defTabSz="914309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22249" indent="-253976" algn="l" defTabSz="914309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290510" indent="-253976" algn="l" defTabSz="914309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8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5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8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5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pos="2105" userDrawn="1">
          <p15:clr>
            <a:srgbClr val="F26B43"/>
          </p15:clr>
        </p15:guide>
        <p15:guide id="10" pos="370" userDrawn="1">
          <p15:clr>
            <a:srgbClr val="F26B43"/>
          </p15:clr>
        </p15:guide>
        <p15:guide id="11" pos="7311" userDrawn="1">
          <p15:clr>
            <a:srgbClr val="F26B43"/>
          </p15:clr>
        </p15:guide>
        <p15:guide id="12" pos="3840" userDrawn="1">
          <p15:clr>
            <a:srgbClr val="F26B43"/>
          </p15:clr>
        </p15:guide>
        <p15:guide id="13" pos="5574" userDrawn="1">
          <p15:clr>
            <a:srgbClr val="F26B43"/>
          </p15:clr>
        </p15:guide>
        <p15:guide id="14" orient="horz" pos="2160" userDrawn="1">
          <p15:clr>
            <a:srgbClr val="F26B43"/>
          </p15:clr>
        </p15:guide>
        <p15:guide id="15" orient="horz" pos="279" userDrawn="1">
          <p15:clr>
            <a:srgbClr val="F26B43"/>
          </p15:clr>
        </p15:guide>
        <p15:guide id="16" orient="horz" pos="377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538006"/>
            <a:ext cx="10515600" cy="2600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0F71C26E-414A-D040-BA27-20C74906D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31C3817-489F-764F-A7A9-7C3FDC3679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9600" y="6089400"/>
            <a:ext cx="442800" cy="428400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D79EE95E-F8E2-094D-B99A-E1C9960AC8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45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+mj-lt"/>
          <a:ea typeface="+mj-ea"/>
          <a:cs typeface="Calibri Light" panose="020F03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2800" b="0" i="0" kern="1200" dirty="0" smtClean="0">
          <a:solidFill>
            <a:srgbClr val="54585A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400" b="0" i="0" kern="1200" dirty="0" smtClean="0">
          <a:solidFill>
            <a:srgbClr val="54585A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b="0" i="0" kern="1200" dirty="0" smtClean="0">
          <a:solidFill>
            <a:srgbClr val="54585A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0" i="0" kern="1200" dirty="0" smtClean="0">
          <a:solidFill>
            <a:srgbClr val="54585A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0" i="0" kern="1200" dirty="0">
          <a:solidFill>
            <a:srgbClr val="54585A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>
            <a:extLst>
              <a:ext uri="{FF2B5EF4-FFF2-40B4-BE49-F238E27FC236}">
                <a16:creationId xmlns:a16="http://schemas.microsoft.com/office/drawing/2014/main" id="{CBA46818-A3EF-41BD-B807-A77EAAB01B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2538413"/>
            <a:ext cx="1051560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pic>
        <p:nvPicPr>
          <p:cNvPr id="1027" name="Picture 11">
            <a:extLst>
              <a:ext uri="{FF2B5EF4-FFF2-40B4-BE49-F238E27FC236}">
                <a16:creationId xmlns:a16="http://schemas.microsoft.com/office/drawing/2014/main" id="{798B6ED3-1FE4-4719-93F1-844A0ECA73C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21350"/>
            <a:ext cx="261620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05D999B-ED2D-C749-9409-2DEB3DB29ED3}"/>
              </a:ext>
            </a:extLst>
          </p:cNvPr>
          <p:cNvCxnSpPr>
            <a:cxnSpLocks/>
          </p:cNvCxnSpPr>
          <p:nvPr/>
        </p:nvCxnSpPr>
        <p:spPr>
          <a:xfrm>
            <a:off x="317500" y="5721350"/>
            <a:ext cx="1155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A55D2A-D834-4ED8-ABA6-D684C7E192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9363" y="6089650"/>
            <a:ext cx="442912" cy="428625"/>
          </a:xfrm>
          <a:prstGeom prst="rect">
            <a:avLst/>
          </a:prstGeom>
        </p:spPr>
        <p:txBody>
          <a:bodyPr vert="horz" wrap="square" lIns="9000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fld id="{3A7BACC5-DA8D-480B-ABEA-017AEF0DCFFE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030" name="Title Placeholder 10">
            <a:extLst>
              <a:ext uri="{FF2B5EF4-FFF2-40B4-BE49-F238E27FC236}">
                <a16:creationId xmlns:a16="http://schemas.microsoft.com/office/drawing/2014/main" id="{01F38C41-5266-47EF-8EFC-26BDA1B7203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0030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</p:sldLayoutIdLst>
  <p:transition spd="slow">
    <p:wipe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algn="l" rtl="0" eaLnBrk="1" fontAlgn="base" hangingPunct="1">
        <a:spcBef>
          <a:spcPts val="1000"/>
        </a:spcBef>
        <a:spcAft>
          <a:spcPct val="0"/>
        </a:spcAft>
        <a:buFont typeface="Arial" panose="020B0604020202020204" pitchFamily="34" charset="0"/>
        <a:defRPr lang="en-US" sz="2400" kern="1200" dirty="0">
          <a:solidFill>
            <a:srgbClr val="5458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1" fontAlgn="base" hangingPunct="1"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2400" kern="1200" dirty="0">
          <a:solidFill>
            <a:srgbClr val="5458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2000" kern="1200" dirty="0">
          <a:solidFill>
            <a:srgbClr val="5458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kern="1200" dirty="0">
          <a:solidFill>
            <a:srgbClr val="5458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kern="1200" dirty="0">
          <a:solidFill>
            <a:srgbClr val="5458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538006"/>
            <a:ext cx="10515600" cy="2600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2118BDD-F44A-4746-8FED-8BF714369434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20631"/>
            <a:ext cx="2615950" cy="113736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09600" y="6089400"/>
            <a:ext cx="442800" cy="428400"/>
          </a:xfrm>
          <a:prstGeom prst="rect">
            <a:avLst/>
          </a:prstGeom>
        </p:spPr>
        <p:txBody>
          <a:bodyPr vert="horz" lIns="9000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DAEE97D4-BB99-4409-8000-74FAA8ABD33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0F71C26E-414A-D040-BA27-20C74906D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56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lang="en-US" sz="2400" b="0" i="0" kern="1200" dirty="0" smtClean="0">
          <a:solidFill>
            <a:srgbClr val="5458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lang="en-US" sz="2400" b="0" i="0" kern="1200" dirty="0" smtClean="0">
          <a:solidFill>
            <a:srgbClr val="5458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lang="en-US" sz="2000" b="0" i="0" kern="1200" dirty="0" smtClean="0">
          <a:solidFill>
            <a:srgbClr val="5458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lang="en-US" sz="1800" b="0" i="0" kern="1200" dirty="0" smtClean="0">
          <a:solidFill>
            <a:srgbClr val="5458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lang="en-US" sz="1800" b="0" i="0" kern="1200" dirty="0">
          <a:solidFill>
            <a:srgbClr val="5458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sb.org.uk/images/UKPSF_Growing_the_future.pdf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sb.org.uk/policy/education-policy/school-policy/curriculum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as.org/doi/pdf/10.1073/pnas.1711842115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customXml" Target="../ink/ink6.xml"/><Relationship Id="rId18" Type="http://schemas.openxmlformats.org/officeDocument/2006/relationships/image" Target="../media/image210.png"/><Relationship Id="rId3" Type="http://schemas.openxmlformats.org/officeDocument/2006/relationships/customXml" Target="../ink/ink1.xml"/><Relationship Id="rId21" Type="http://schemas.openxmlformats.org/officeDocument/2006/relationships/customXml" Target="../ink/ink10.xml"/><Relationship Id="rId7" Type="http://schemas.openxmlformats.org/officeDocument/2006/relationships/customXml" Target="../ink/ink3.xml"/><Relationship Id="rId12" Type="http://schemas.openxmlformats.org/officeDocument/2006/relationships/image" Target="../media/image180.png"/><Relationship Id="rId17" Type="http://schemas.openxmlformats.org/officeDocument/2006/relationships/customXml" Target="../ink/ink8.xml"/><Relationship Id="rId2" Type="http://schemas.openxmlformats.org/officeDocument/2006/relationships/image" Target="../media/image56.jpeg"/><Relationship Id="rId16" Type="http://schemas.openxmlformats.org/officeDocument/2006/relationships/image" Target="../media/image20.png"/><Relationship Id="rId20" Type="http://schemas.openxmlformats.org/officeDocument/2006/relationships/image" Target="../media/image2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0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170.png"/><Relationship Id="rId19" Type="http://schemas.openxmlformats.org/officeDocument/2006/relationships/customXml" Target="../ink/ink9.xml"/><Relationship Id="rId4" Type="http://schemas.openxmlformats.org/officeDocument/2006/relationships/image" Target="../media/image140.png"/><Relationship Id="rId9" Type="http://schemas.openxmlformats.org/officeDocument/2006/relationships/customXml" Target="../ink/ink4.xml"/><Relationship Id="rId14" Type="http://schemas.openxmlformats.org/officeDocument/2006/relationships/image" Target="../media/image190.png"/><Relationship Id="rId22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hyperlink" Target="https://assets.publishing.service.gov.uk/media/60182857d3bf7f70c2afe5bb/Dasgupta_Review_-_Headline_Messages.pdf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rawdown.org/climate-solutions-101/unit-2-stopping-climate-change" TargetMode="Externa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8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8.jpeg"/><Relationship Id="rId4" Type="http://schemas.openxmlformats.org/officeDocument/2006/relationships/image" Target="../media/image97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3.emf"/><Relationship Id="rId5" Type="http://schemas.openxmlformats.org/officeDocument/2006/relationships/image" Target="../media/image102.emf"/><Relationship Id="rId4" Type="http://schemas.openxmlformats.org/officeDocument/2006/relationships/image" Target="../media/image101.e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7" Type="http://schemas.openxmlformats.org/officeDocument/2006/relationships/image" Target="../media/image112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1.jp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http://apps.rhs.org.uk/advice/ACEImages/SCN0003229_641126.jpg" TargetMode="External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jpeg"/><Relationship Id="rId3" Type="http://schemas.openxmlformats.org/officeDocument/2006/relationships/image" Target="../media/image121.jpeg"/><Relationship Id="rId7" Type="http://schemas.openxmlformats.org/officeDocument/2006/relationships/image" Target="../media/image1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10" Type="http://schemas.openxmlformats.org/officeDocument/2006/relationships/image" Target="../media/image128.jpeg"/><Relationship Id="rId4" Type="http://schemas.openxmlformats.org/officeDocument/2006/relationships/image" Target="../media/image122.png"/><Relationship Id="rId9" Type="http://schemas.openxmlformats.org/officeDocument/2006/relationships/image" Target="../media/image127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jpeg"/><Relationship Id="rId3" Type="http://schemas.openxmlformats.org/officeDocument/2006/relationships/image" Target="../media/image130.jpeg"/><Relationship Id="rId7" Type="http://schemas.openxmlformats.org/officeDocument/2006/relationships/image" Target="../media/image134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137.jpeg"/><Relationship Id="rId7" Type="http://schemas.openxmlformats.org/officeDocument/2006/relationships/image" Target="../media/image141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0.jpeg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3" Type="http://schemas.openxmlformats.org/officeDocument/2006/relationships/hyperlink" Target="https://edu.rsc.org/teacher-pd/live-online-courses/teacher-support-sessions" TargetMode="External"/><Relationship Id="rId7" Type="http://schemas.openxmlformats.org/officeDocument/2006/relationships/image" Target="../media/image155.png"/><Relationship Id="rId12" Type="http://schemas.openxmlformats.org/officeDocument/2006/relationships/image" Target="../media/image1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5" Type="http://schemas.openxmlformats.org/officeDocument/2006/relationships/image" Target="../media/image153.png"/><Relationship Id="rId10" Type="http://schemas.openxmlformats.org/officeDocument/2006/relationships/image" Target="../media/image158.png"/><Relationship Id="rId4" Type="http://schemas.openxmlformats.org/officeDocument/2006/relationships/image" Target="../media/image152.jpeg"/><Relationship Id="rId9" Type="http://schemas.openxmlformats.org/officeDocument/2006/relationships/image" Target="../media/image15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s://edu.rsc.org/teacher-pd/live-online-courses/sustained-professional-development" TargetMode="External"/><Relationship Id="rId7" Type="http://schemas.openxmlformats.org/officeDocument/2006/relationships/image" Target="../media/image16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64.jpe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A35A7-976F-4A15-43D6-245CCA46B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Your experiences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7B2C8-DFFA-3CC2-3657-EA21820C1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do you recall about your own experiences of learning about plants? When did you last get taught some plant science?</a:t>
            </a:r>
          </a:p>
          <a:p>
            <a:endParaRPr lang="en-GB" dirty="0"/>
          </a:p>
          <a:p>
            <a:r>
              <a:rPr lang="en-GB" dirty="0"/>
              <a:t>How do you feel about teaching about plants?</a:t>
            </a:r>
            <a:br>
              <a:rPr lang="en-GB" dirty="0"/>
            </a:br>
            <a:r>
              <a:rPr lang="en-GB" dirty="0"/>
              <a:t>	- The “</a:t>
            </a:r>
            <a:r>
              <a:rPr lang="en-GB" dirty="0" err="1"/>
              <a:t>planty</a:t>
            </a:r>
            <a:r>
              <a:rPr lang="en-GB" dirty="0"/>
              <a:t> bits”?</a:t>
            </a:r>
            <a:br>
              <a:rPr lang="en-GB" dirty="0"/>
            </a:br>
            <a:r>
              <a:rPr lang="en-GB" dirty="0"/>
              <a:t>	- Including plant examples throughout biology</a:t>
            </a:r>
          </a:p>
          <a:p>
            <a:pPr marL="0" indent="0">
              <a:buNone/>
            </a:pP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869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B959470-B9A8-D557-ADC9-93FA060D9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150" y="1146265"/>
            <a:ext cx="4149136" cy="1895626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Teaching Biology </a:t>
            </a:r>
            <a:br>
              <a:rPr lang="en-US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</a:br>
            <a:r>
              <a:rPr lang="en-US" sz="3200" dirty="0"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with SAPS</a:t>
            </a:r>
            <a:endParaRPr lang="en-US" sz="32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6F72678-A24F-5A9A-EA6C-40524F91F2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50" y="3429000"/>
            <a:ext cx="5007188" cy="276851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062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21DEAD3A-6439-4293-B7AD-D670AC80F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3900"/>
            <a:ext cx="10515600" cy="1325562"/>
          </a:xfrm>
        </p:spPr>
        <p:txBody>
          <a:bodyPr/>
          <a:lstStyle/>
          <a:p>
            <a:r>
              <a:rPr lang="en-GB" altLang="en-US"/>
              <a:t>RSC participant agreement</a:t>
            </a:r>
          </a:p>
        </p:txBody>
      </p:sp>
      <p:sp>
        <p:nvSpPr>
          <p:cNvPr id="59396" name="Slide Number Placeholder 3">
            <a:extLst>
              <a:ext uri="{FF2B5EF4-FFF2-40B4-BE49-F238E27FC236}">
                <a16:creationId xmlns:a16="http://schemas.microsoft.com/office/drawing/2014/main" id="{A8137FF8-3364-4330-8578-082584457C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2E4B73A-482C-4415-A5A9-DCAB7A8FA187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497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8C14C6-8AEB-4523-BC58-7EA39052998B}"/>
              </a:ext>
            </a:extLst>
          </p:cNvPr>
          <p:cNvSpPr txBox="1"/>
          <p:nvPr/>
        </p:nvSpPr>
        <p:spPr>
          <a:xfrm>
            <a:off x="6702002" y="3718908"/>
            <a:ext cx="31249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…keep communication professional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131194-6AEA-48A4-BB00-F6795E328B9C}"/>
              </a:ext>
            </a:extLst>
          </p:cNvPr>
          <p:cNvSpPr txBox="1"/>
          <p:nvPr/>
        </p:nvSpPr>
        <p:spPr>
          <a:xfrm>
            <a:off x="1305828" y="3013658"/>
            <a:ext cx="29642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…maintain privacy/confidentiality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88EA8C-7F30-468B-B911-94B3F456D1C2}"/>
              </a:ext>
            </a:extLst>
          </p:cNvPr>
          <p:cNvSpPr txBox="1"/>
          <p:nvPr/>
        </p:nvSpPr>
        <p:spPr>
          <a:xfrm>
            <a:off x="1816123" y="4346376"/>
            <a:ext cx="34640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…consider diverse cultural backgrounds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46F48C-E76F-48D0-88A5-E018DD6DCC00}"/>
              </a:ext>
            </a:extLst>
          </p:cNvPr>
          <p:cNvSpPr txBox="1"/>
          <p:nvPr/>
        </p:nvSpPr>
        <p:spPr>
          <a:xfrm>
            <a:off x="1123601" y="2403965"/>
            <a:ext cx="2427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…foster equal participation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608C87-CB88-4FA1-9A64-7619EC18DC66}"/>
              </a:ext>
            </a:extLst>
          </p:cNvPr>
          <p:cNvSpPr txBox="1"/>
          <p:nvPr/>
        </p:nvSpPr>
        <p:spPr>
          <a:xfrm>
            <a:off x="1585593" y="3732351"/>
            <a:ext cx="31339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…engage with kindness and respect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F2F1BE-D408-4CD6-A928-BB60E4EEFFF4}"/>
              </a:ext>
            </a:extLst>
          </p:cNvPr>
          <p:cNvSpPr txBox="1"/>
          <p:nvPr/>
        </p:nvSpPr>
        <p:spPr>
          <a:xfrm>
            <a:off x="7281350" y="4292223"/>
            <a:ext cx="2443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…contribute constructively.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7F891D-8F8A-435B-A83F-A4E73FAD6992}"/>
              </a:ext>
            </a:extLst>
          </p:cNvPr>
          <p:cNvSpPr txBox="1"/>
          <p:nvPr/>
        </p:nvSpPr>
        <p:spPr>
          <a:xfrm>
            <a:off x="5190742" y="2412576"/>
            <a:ext cx="4594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…not tolerate bullying, harassment, or discrimination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EC55BA-8AE1-4B9D-A460-1F9F050BF113}"/>
              </a:ext>
            </a:extLst>
          </p:cNvPr>
          <p:cNvSpPr txBox="1"/>
          <p:nvPr/>
        </p:nvSpPr>
        <p:spPr>
          <a:xfrm>
            <a:off x="838200" y="1701567"/>
            <a:ext cx="1949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agree to…</a:t>
            </a:r>
          </a:p>
        </p:txBody>
      </p:sp>
      <p:pic>
        <p:nvPicPr>
          <p:cNvPr id="14" name="Picture 4" descr="Private Chat Icons - Download Free Vector Icons | Noun Project">
            <a:extLst>
              <a:ext uri="{FF2B5EF4-FFF2-40B4-BE49-F238E27FC236}">
                <a16:creationId xmlns:a16="http://schemas.microsoft.com/office/drawing/2014/main" id="{E8AF2D02-6849-4BA2-8AB8-DB86307AA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101" y="2925808"/>
            <a:ext cx="468873" cy="46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Weight balance - Free icons">
            <a:extLst>
              <a:ext uri="{FF2B5EF4-FFF2-40B4-BE49-F238E27FC236}">
                <a16:creationId xmlns:a16="http://schemas.microsoft.com/office/drawing/2014/main" id="{1CDA0F8C-9BF2-4BD5-AABB-D399726F0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293" y="2317490"/>
            <a:ext cx="515846" cy="51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Kindness Icons - Download Free Vector Icons | Noun Project">
            <a:extLst>
              <a:ext uri="{FF2B5EF4-FFF2-40B4-BE49-F238E27FC236}">
                <a16:creationId xmlns:a16="http://schemas.microsoft.com/office/drawing/2014/main" id="{744ECFED-E64D-4994-BBE9-60F559A24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496" y="3523694"/>
            <a:ext cx="547211" cy="54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Diversity Icons - Download Free Vector Icons | Noun Project">
            <a:extLst>
              <a:ext uri="{FF2B5EF4-FFF2-40B4-BE49-F238E27FC236}">
                <a16:creationId xmlns:a16="http://schemas.microsoft.com/office/drawing/2014/main" id="{FD0411D6-61D7-49F6-88C9-10A47A2DC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794" y="4198738"/>
            <a:ext cx="600551" cy="60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6" descr="Handshake icon PNG and SVG Vector Free Download">
            <a:extLst>
              <a:ext uri="{FF2B5EF4-FFF2-40B4-BE49-F238E27FC236}">
                <a16:creationId xmlns:a16="http://schemas.microsoft.com/office/drawing/2014/main" id="{F906590D-5947-4780-8E21-71D3C9718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206" y="2843456"/>
            <a:ext cx="687705" cy="68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4" descr="Warning sign | Free Icon">
            <a:extLst>
              <a:ext uri="{FF2B5EF4-FFF2-40B4-BE49-F238E27FC236}">
                <a16:creationId xmlns:a16="http://schemas.microsoft.com/office/drawing/2014/main" id="{32449252-A09D-49BD-9EFA-8D5273076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7292" y="2248713"/>
            <a:ext cx="423529" cy="42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2" descr="Jigsaw piece pieces puzzle seo solution icon -">
            <a:extLst>
              <a:ext uri="{FF2B5EF4-FFF2-40B4-BE49-F238E27FC236}">
                <a16:creationId xmlns:a16="http://schemas.microsoft.com/office/drawing/2014/main" id="{0B2CFC6D-6E85-47A9-B602-74EA35C9D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8196" y="4148153"/>
            <a:ext cx="701722" cy="70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2" descr="communication icon | IconBros">
            <a:extLst>
              <a:ext uri="{FF2B5EF4-FFF2-40B4-BE49-F238E27FC236}">
                <a16:creationId xmlns:a16="http://schemas.microsoft.com/office/drawing/2014/main" id="{77827A3E-B347-4EE9-B884-E39E5A820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608" y="3553730"/>
            <a:ext cx="488899" cy="48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Photo Icon, Camera, Design, Slr, Dslr">
            <a:extLst>
              <a:ext uri="{FF2B5EF4-FFF2-40B4-BE49-F238E27FC236}">
                <a16:creationId xmlns:a16="http://schemas.microsoft.com/office/drawing/2014/main" id="{09B916CF-CBDA-439D-80F0-6EF6D0624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676" y="5322096"/>
            <a:ext cx="486326" cy="38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315928E-8113-479C-B235-5A5CCC58D1EF}"/>
              </a:ext>
            </a:extLst>
          </p:cNvPr>
          <p:cNvSpPr txBox="1"/>
          <p:nvPr/>
        </p:nvSpPr>
        <p:spPr>
          <a:xfrm>
            <a:off x="2401888" y="4998538"/>
            <a:ext cx="86002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….will not screen-shot or screen-record without the expressed permission from the presenter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F2FF27-0CBF-444E-99FF-8F4CF852B532}"/>
              </a:ext>
            </a:extLst>
          </p:cNvPr>
          <p:cNvSpPr txBox="1"/>
          <p:nvPr/>
        </p:nvSpPr>
        <p:spPr>
          <a:xfrm>
            <a:off x="6096000" y="3032455"/>
            <a:ext cx="37343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…respect people’s identities &amp; experiences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8D881A-6F29-7F07-5E7D-7E5696E5790D}"/>
              </a:ext>
            </a:extLst>
          </p:cNvPr>
          <p:cNvSpPr txBox="1"/>
          <p:nvPr/>
        </p:nvSpPr>
        <p:spPr>
          <a:xfrm>
            <a:off x="8153400" y="238125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session is being recorded.</a:t>
            </a: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9">
            <a:extLst>
              <a:ext uri="{FF2B5EF4-FFF2-40B4-BE49-F238E27FC236}">
                <a16:creationId xmlns:a16="http://schemas.microsoft.com/office/drawing/2014/main" id="{79C49A2B-F033-46B8-8C15-89FE9733E455}"/>
              </a:ext>
            </a:extLst>
          </p:cNvPr>
          <p:cNvSpPr/>
          <p:nvPr/>
        </p:nvSpPr>
        <p:spPr>
          <a:xfrm>
            <a:off x="10998926" y="5926212"/>
            <a:ext cx="1027611" cy="7843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6">
            <a:extLst>
              <a:ext uri="{FF2B5EF4-FFF2-40B4-BE49-F238E27FC236}">
                <a16:creationId xmlns:a16="http://schemas.microsoft.com/office/drawing/2014/main" id="{203ED422-29A8-4519-B8EA-5720F363F123}"/>
              </a:ext>
            </a:extLst>
          </p:cNvPr>
          <p:cNvSpPr/>
          <p:nvPr/>
        </p:nvSpPr>
        <p:spPr>
          <a:xfrm>
            <a:off x="1851388" y="3927201"/>
            <a:ext cx="2429691" cy="10178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8DBDFA70-DD0C-475B-8008-7264F2E1C165}"/>
              </a:ext>
            </a:extLst>
          </p:cNvPr>
          <p:cNvSpPr txBox="1">
            <a:spLocks/>
          </p:cNvSpPr>
          <p:nvPr/>
        </p:nvSpPr>
        <p:spPr bwMode="auto">
          <a:xfrm>
            <a:off x="832359" y="481755"/>
            <a:ext cx="10515600" cy="120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Teams housekeeping</a:t>
            </a:r>
            <a:b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kumimoji="0" lang="en-GB" sz="4000" b="0" i="0" u="none" strike="noStrike" kern="1200" cap="none" spc="0" normalizeH="0" baseline="0" noProof="0">
              <a:ln>
                <a:noFill/>
              </a:ln>
              <a:solidFill>
                <a:srgbClr val="004976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9B5DA9E4-5FD6-4C0D-A221-960554C60F55}"/>
              </a:ext>
            </a:extLst>
          </p:cNvPr>
          <p:cNvSpPr txBox="1">
            <a:spLocks/>
          </p:cNvSpPr>
          <p:nvPr/>
        </p:nvSpPr>
        <p:spPr bwMode="auto">
          <a:xfrm>
            <a:off x="832359" y="1355171"/>
            <a:ext cx="11194178" cy="392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2400" kern="1200">
                <a:solidFill>
                  <a:srgbClr val="5458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400" kern="1200" dirty="0">
                <a:solidFill>
                  <a:srgbClr val="5458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000" kern="1200" dirty="0">
                <a:solidFill>
                  <a:srgbClr val="5458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kern="1200" dirty="0">
                <a:solidFill>
                  <a:srgbClr val="5458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kern="1200" dirty="0">
                <a:solidFill>
                  <a:srgbClr val="5458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Please mute yourself during the presentation unless you’re directly speaking. This avoids background noise.</a:t>
            </a:r>
          </a:p>
          <a:p>
            <a:pPr marL="685800" marR="0" lvl="1" indent="-2286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 can mute/unmute by clicking the microphone icon at the top of your screen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497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497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48A9C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        unmute               mute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you have any questions, please type them into the chat. The session co-host will be checking for any questions and asking the host.</a:t>
            </a:r>
          </a:p>
          <a:p>
            <a:pPr marL="685800" marR="0" lvl="1" indent="-2286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access the chat, click on the speech bubble icon at the top of the screen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5458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9BA450-8E15-52D9-C89A-1DFC06CF17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15"/>
          <a:stretch/>
        </p:blipFill>
        <p:spPr>
          <a:xfrm>
            <a:off x="2088424" y="4323677"/>
            <a:ext cx="8252188" cy="1242711"/>
          </a:xfrm>
          <a:prstGeom prst="rect">
            <a:avLst/>
          </a:prstGeom>
        </p:spPr>
      </p:pic>
      <p:sp>
        <p:nvSpPr>
          <p:cNvPr id="4" name="Rectangle: Rounded Corners 8">
            <a:extLst>
              <a:ext uri="{FF2B5EF4-FFF2-40B4-BE49-F238E27FC236}">
                <a16:creationId xmlns:a16="http://schemas.microsoft.com/office/drawing/2014/main" id="{F6204683-5EB4-9AD0-2C85-F5A76C6DC7AA}"/>
              </a:ext>
            </a:extLst>
          </p:cNvPr>
          <p:cNvSpPr/>
          <p:nvPr/>
        </p:nvSpPr>
        <p:spPr>
          <a:xfrm>
            <a:off x="7678241" y="4619987"/>
            <a:ext cx="465363" cy="536334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8">
            <a:extLst>
              <a:ext uri="{FF2B5EF4-FFF2-40B4-BE49-F238E27FC236}">
                <a16:creationId xmlns:a16="http://schemas.microsoft.com/office/drawing/2014/main" id="{028B1421-5BA6-F630-B231-64719092045D}"/>
              </a:ext>
            </a:extLst>
          </p:cNvPr>
          <p:cNvSpPr/>
          <p:nvPr/>
        </p:nvSpPr>
        <p:spPr>
          <a:xfrm>
            <a:off x="2478527" y="4646863"/>
            <a:ext cx="465363" cy="536334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1A51AA-D0EB-4523-5A4F-F845B29DCA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b="18585"/>
          <a:stretch/>
        </p:blipFill>
        <p:spPr>
          <a:xfrm>
            <a:off x="4171269" y="1987802"/>
            <a:ext cx="809625" cy="6370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31EB91-8284-FBE3-3FB7-BBFB9482D4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636" y="1987802"/>
            <a:ext cx="74295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5569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B1204A-BEB9-A65D-640F-69A539A6C6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7253" y="1495028"/>
            <a:ext cx="10431483" cy="386794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The presentation and links to the resources shown can all be accessed through the event support hub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To have access we will ask you to complete a short survey at the end of the session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You can provide your email address and the link to the event support hub will be emailed to you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Access to the page lasts a month</a:t>
            </a:r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32CF79-F7DF-E6AD-6677-ED2B402B9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253" y="187241"/>
            <a:ext cx="10515600" cy="1325563"/>
          </a:xfrm>
        </p:spPr>
        <p:txBody>
          <a:bodyPr/>
          <a:lstStyle/>
          <a:p>
            <a:r>
              <a:rPr lang="en-GB"/>
              <a:t>Event support hub</a:t>
            </a:r>
          </a:p>
        </p:txBody>
      </p:sp>
    </p:spTree>
    <p:extLst>
      <p:ext uri="{BB962C8B-B14F-4D97-AF65-F5344CB8AC3E}">
        <p14:creationId xmlns:p14="http://schemas.microsoft.com/office/powerpoint/2010/main" val="205240443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051D45-EF3C-975E-0F13-F0F2D314B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2374740"/>
            <a:ext cx="5218002" cy="1274195"/>
          </a:xfrm>
        </p:spPr>
        <p:txBody>
          <a:bodyPr/>
          <a:lstStyle/>
          <a:p>
            <a:r>
              <a:rPr lang="en-GB" dirty="0"/>
              <a:t>Teaching Biology with Plants 101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128874-9F91-CC93-005B-4ECCE6E3A8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Alex Jenkin &amp; Jamie Biggs</a:t>
            </a:r>
          </a:p>
        </p:txBody>
      </p:sp>
      <p:pic>
        <p:nvPicPr>
          <p:cNvPr id="2" name="Picture Placeholder 5" descr="A close-up of cells&#10;&#10;Description automatically generated">
            <a:extLst>
              <a:ext uri="{FF2B5EF4-FFF2-40B4-BE49-F238E27FC236}">
                <a16:creationId xmlns:a16="http://schemas.microsoft.com/office/drawing/2014/main" id="{01687464-B889-3892-1913-406499B4C6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5837" r="5837"/>
          <a:stretch>
            <a:fillRect/>
          </a:stretch>
        </p:blipFill>
        <p:spPr>
          <a:xfrm>
            <a:off x="6880225" y="1627188"/>
            <a:ext cx="4498975" cy="3779837"/>
          </a:xfrm>
        </p:spPr>
      </p:pic>
    </p:spTree>
    <p:extLst>
      <p:ext uri="{BB962C8B-B14F-4D97-AF65-F5344CB8AC3E}">
        <p14:creationId xmlns:p14="http://schemas.microsoft.com/office/powerpoint/2010/main" val="1298162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07A95-243C-630D-9EE6-ADF05D5FA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poll!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8E009C-78C5-6957-5D86-689FAD43B2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29F6BFB-A30B-D43B-E3C0-6A388139240D}"/>
              </a:ext>
            </a:extLst>
          </p:cNvPr>
          <p:cNvSpPr txBox="1">
            <a:spLocks/>
          </p:cNvSpPr>
          <p:nvPr/>
        </p:nvSpPr>
        <p:spPr>
          <a:xfrm>
            <a:off x="432000" y="3556704"/>
            <a:ext cx="3348263" cy="576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309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665" indent="-233339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25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2249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510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49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0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58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1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Have you heard of us?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372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DA3331-AA44-F37D-238C-C6A06500F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we’ll cover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184B4E-483E-77EB-7573-E76E6FC91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Intro to SAPS</a:t>
            </a:r>
          </a:p>
          <a:p>
            <a:r>
              <a:rPr lang="en-GB" dirty="0"/>
              <a:t>Why teaching plants well is important</a:t>
            </a:r>
          </a:p>
          <a:p>
            <a:r>
              <a:rPr lang="en-GB" dirty="0"/>
              <a:t>Teaching photosynthesis</a:t>
            </a:r>
          </a:p>
          <a:p>
            <a:r>
              <a:rPr lang="en-GB" dirty="0"/>
              <a:t>Teaching microscopy with plants</a:t>
            </a:r>
          </a:p>
          <a:p>
            <a:r>
              <a:rPr lang="en-GB" dirty="0"/>
              <a:t>10 resources in 10 minutes</a:t>
            </a:r>
          </a:p>
          <a:p>
            <a:r>
              <a:rPr lang="en-GB" dirty="0"/>
              <a:t>What next?</a:t>
            </a:r>
          </a:p>
        </p:txBody>
      </p:sp>
    </p:spTree>
    <p:extLst>
      <p:ext uri="{BB962C8B-B14F-4D97-AF65-F5344CB8AC3E}">
        <p14:creationId xmlns:p14="http://schemas.microsoft.com/office/powerpoint/2010/main" val="4086843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19AB5-2DE9-A82F-DD2D-2132B19D8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7" y="441327"/>
            <a:ext cx="11017251" cy="1052596"/>
          </a:xfrm>
        </p:spPr>
        <p:txBody>
          <a:bodyPr/>
          <a:lstStyle/>
          <a:p>
            <a:r>
              <a:rPr lang="en-GB" dirty="0"/>
              <a:t>The mission of the Gatsby Plant Science Education Programme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3A625-73A8-527B-A6F4-4D1B3CABE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4838" y="1821426"/>
            <a:ext cx="9242323" cy="388374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sz="3600" dirty="0">
                <a:solidFill>
                  <a:schemeClr val="accent6">
                    <a:lumMod val="75000"/>
                  </a:schemeClr>
                </a:solidFill>
              </a:rPr>
              <a:t>Supporting </a:t>
            </a:r>
            <a:r>
              <a:rPr lang="en-GB" sz="3600" b="1" dirty="0">
                <a:solidFill>
                  <a:schemeClr val="accent6">
                    <a:lumMod val="75000"/>
                  </a:schemeClr>
                </a:solidFill>
              </a:rPr>
              <a:t>education </a:t>
            </a:r>
            <a:r>
              <a:rPr lang="en-GB" sz="3600" dirty="0">
                <a:solidFill>
                  <a:schemeClr val="accent6">
                    <a:lumMod val="75000"/>
                  </a:schemeClr>
                </a:solidFill>
              </a:rPr>
              <a:t>to build a </a:t>
            </a:r>
            <a:r>
              <a:rPr lang="en-GB" sz="3600" b="1" dirty="0">
                <a:solidFill>
                  <a:schemeClr val="accent6">
                    <a:lumMod val="75000"/>
                  </a:schemeClr>
                </a:solidFill>
              </a:rPr>
              <a:t>diverse pipeline of plant scientists</a:t>
            </a:r>
            <a:r>
              <a:rPr lang="en-GB" sz="3600" dirty="0">
                <a:solidFill>
                  <a:schemeClr val="accent6">
                    <a:lumMod val="75000"/>
                  </a:schemeClr>
                </a:solidFill>
              </a:rPr>
              <a:t>, and a </a:t>
            </a:r>
            <a:r>
              <a:rPr lang="en-GB" sz="3600" b="1" dirty="0">
                <a:solidFill>
                  <a:schemeClr val="accent6">
                    <a:lumMod val="75000"/>
                  </a:schemeClr>
                </a:solidFill>
              </a:rPr>
              <a:t>plant positive and nature connected society</a:t>
            </a:r>
            <a:r>
              <a:rPr lang="en-GB" sz="3600" dirty="0">
                <a:solidFill>
                  <a:schemeClr val="accent6">
                    <a:lumMod val="75000"/>
                  </a:schemeClr>
                </a:solidFill>
              </a:rPr>
              <a:t> equipped to </a:t>
            </a:r>
            <a:r>
              <a:rPr lang="en-GB" sz="3600" b="1" dirty="0">
                <a:solidFill>
                  <a:schemeClr val="accent6">
                    <a:lumMod val="75000"/>
                  </a:schemeClr>
                </a:solidFill>
              </a:rPr>
              <a:t>address global challenges</a:t>
            </a:r>
          </a:p>
        </p:txBody>
      </p:sp>
    </p:spTree>
    <p:extLst>
      <p:ext uri="{BB962C8B-B14F-4D97-AF65-F5344CB8AC3E}">
        <p14:creationId xmlns:p14="http://schemas.microsoft.com/office/powerpoint/2010/main" val="2366102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B9A6445-9895-29D5-1598-48702D894E51}"/>
              </a:ext>
            </a:extLst>
          </p:cNvPr>
          <p:cNvSpPr txBox="1">
            <a:spLocks/>
          </p:cNvSpPr>
          <p:nvPr/>
        </p:nvSpPr>
        <p:spPr>
          <a:xfrm>
            <a:off x="432000" y="441329"/>
            <a:ext cx="8271669" cy="5262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altLang="en-US" sz="3600"/>
              <a:t>Inspirational plant science teaching</a:t>
            </a:r>
            <a:endParaRPr lang="en-GB" altLang="en-US" sz="3600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93EEBEB6-FBEC-53AE-35CF-C429F3A75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581" y="1669679"/>
            <a:ext cx="1746476" cy="2616571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0D62E451-F7CC-791A-960B-113726318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858" y="1710417"/>
            <a:ext cx="3851366" cy="2575833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CA9EEE32-D9B4-4F0A-3E88-17BBE2D73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005" y="1778324"/>
            <a:ext cx="3251365" cy="2225653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A26E4A9-2992-8FEA-94AC-DEA36F2FF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6431" y="4522788"/>
            <a:ext cx="19446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>
                <a:latin typeface="Calibri" pitchFamily="34" charset="0"/>
              </a:rPr>
              <a:t>engage students …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CC5D9FC8-E4DA-25E5-0166-5EDE5245F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681" y="4508500"/>
            <a:ext cx="25209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>
                <a:latin typeface="Calibri" pitchFamily="34" charset="0"/>
              </a:rPr>
              <a:t>Enthusiastic teachers will …</a:t>
            </a: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C87BFC09-1443-C384-BB2A-41B8C80BB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6256" y="4216400"/>
            <a:ext cx="24114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dirty="0">
                <a:latin typeface="Calibri" pitchFamily="34" charset="0"/>
              </a:rPr>
              <a:t>some of whom will become plant scientists.</a:t>
            </a:r>
          </a:p>
        </p:txBody>
      </p:sp>
    </p:spTree>
    <p:extLst>
      <p:ext uri="{BB962C8B-B14F-4D97-AF65-F5344CB8AC3E}">
        <p14:creationId xmlns:p14="http://schemas.microsoft.com/office/powerpoint/2010/main" val="205961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5498492B-E080-CC94-A9B9-8E72128B7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1813" y="2492375"/>
            <a:ext cx="4149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latin typeface="Calibri" pitchFamily="34" charset="0"/>
              </a:rPr>
              <a:t>Busy teachers and technicians need …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1F705393-5A43-8433-2C94-BF696EF9E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1363" y="5368925"/>
            <a:ext cx="27162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latin typeface="Calibri" pitchFamily="34" charset="0"/>
              </a:rPr>
              <a:t>affordable practicals …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FF8CD431-5414-A934-5AEB-F36E77E7E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7799" y="2492375"/>
            <a:ext cx="46803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Calibri" pitchFamily="34" charset="0"/>
              </a:rPr>
              <a:t>easy access to CPD and resources including …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6C8B15B5-9BAC-449A-00FC-76FFDD71D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938" y="5368925"/>
            <a:ext cx="2952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latin typeface="Calibri" pitchFamily="34" charset="0"/>
              </a:rPr>
              <a:t>techniques that work, and  …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B22D58ED-A7DD-8109-FE4A-7B3975C16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463" y="5368925"/>
            <a:ext cx="1944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latin typeface="Calibri" pitchFamily="34" charset="0"/>
              </a:rPr>
              <a:t>relevant contexts.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F1FE9C-A103-A590-AB98-D7111D5216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952" y="3264759"/>
            <a:ext cx="1512168" cy="2016224"/>
          </a:xfrm>
          <a:prstGeom prst="round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5693A80-EC23-9AF4-6F72-EFD4B6E537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50" y="3429000"/>
            <a:ext cx="2469311" cy="1851983"/>
          </a:xfrm>
          <a:prstGeom prst="round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3C89347-EED5-4681-2582-AC85E07D7A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70" y="303689"/>
            <a:ext cx="1540670" cy="2054227"/>
          </a:xfrm>
          <a:prstGeom prst="round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741FFA6-A27E-E8A8-7516-4579981C67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333" y="3258389"/>
            <a:ext cx="1516946" cy="2022594"/>
          </a:xfrm>
          <a:prstGeom prst="round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EBB41CF-CAA4-DAA8-5AB1-FB9F695FE7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3700" y="423142"/>
            <a:ext cx="3466579" cy="181532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02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D5861-EFD3-B88B-926C-27D7213BE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4" y="239308"/>
            <a:ext cx="11017251" cy="1107996"/>
          </a:xfrm>
        </p:spPr>
        <p:txBody>
          <a:bodyPr/>
          <a:lstStyle/>
          <a:p>
            <a:r>
              <a:rPr lang="en-GB" altLang="en-US" sz="4000" dirty="0"/>
              <a:t>They also deserve support and encouragement so we…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75721-A160-D3BE-C567-9B2173130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374" y="1716680"/>
            <a:ext cx="11017251" cy="4071600"/>
          </a:xfrm>
        </p:spPr>
        <p:txBody>
          <a:bodyPr>
            <a:normAutofit/>
          </a:bodyPr>
          <a:lstStyle/>
          <a:p>
            <a:r>
              <a:rPr lang="en-GB" altLang="en-US" dirty="0"/>
              <a:t>Have stands and hold events at teacher and technician conferences</a:t>
            </a:r>
          </a:p>
          <a:p>
            <a:r>
              <a:rPr lang="en-GB" altLang="en-US" dirty="0"/>
              <a:t>Send half-termly newsletters with new ideas and our latest resources</a:t>
            </a:r>
          </a:p>
          <a:p>
            <a:r>
              <a:rPr lang="en-GB" altLang="en-US" dirty="0"/>
              <a:t>Run ‘Train the Trainer’ courses for ITE tutors</a:t>
            </a:r>
          </a:p>
          <a:p>
            <a:r>
              <a:rPr lang="en-GB" altLang="en-US" dirty="0"/>
              <a:t>Provide PGCE students and trainees with USB sticks</a:t>
            </a:r>
          </a:p>
          <a:p>
            <a:r>
              <a:rPr lang="en-GB" altLang="en-US" dirty="0"/>
              <a:t>Develop CPD</a:t>
            </a:r>
          </a:p>
          <a:p>
            <a:r>
              <a:rPr lang="en-GB" altLang="en-US" b="1" dirty="0"/>
              <a:t>Engage with exam boards and curriculum developers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8202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E96CA-85A3-1F92-3FB4-33DF69CA1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F440-B109-1D75-14CC-0317F3870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More polls!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3BA8D0D-E5A3-2BFD-2B03-59BDE78C3FCC}"/>
              </a:ext>
            </a:extLst>
          </p:cNvPr>
          <p:cNvSpPr txBox="1">
            <a:spLocks/>
          </p:cNvSpPr>
          <p:nvPr/>
        </p:nvSpPr>
        <p:spPr>
          <a:xfrm>
            <a:off x="432000" y="3556704"/>
            <a:ext cx="3348263" cy="576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309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665" indent="-233339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25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2249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510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49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0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58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1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Tell us about yourselves</a:t>
            </a:r>
          </a:p>
        </p:txBody>
      </p:sp>
    </p:spTree>
    <p:extLst>
      <p:ext uri="{BB962C8B-B14F-4D97-AF65-F5344CB8AC3E}">
        <p14:creationId xmlns:p14="http://schemas.microsoft.com/office/powerpoint/2010/main" val="4123193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BAA3F6-B46D-1909-F05E-122D6B427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2374740"/>
            <a:ext cx="6172160" cy="1772793"/>
          </a:xfrm>
        </p:spPr>
        <p:txBody>
          <a:bodyPr/>
          <a:lstStyle/>
          <a:p>
            <a:r>
              <a:rPr lang="en-GB" sz="3200" dirty="0"/>
              <a:t>Why effective teaching of plant topics and plant contexts in science education is important</a:t>
            </a:r>
            <a:br>
              <a:rPr lang="en-GB" sz="3200" dirty="0"/>
            </a:br>
            <a:endParaRPr lang="en-GB" sz="3200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FEF499D5-D9A0-1267-6B76-68659D8BEF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2031" t="9151" r="219" b="19861"/>
          <a:stretch>
            <a:fillRect/>
          </a:stretch>
        </p:blipFill>
        <p:spPr>
          <a:xfrm>
            <a:off x="6980867" y="1626895"/>
            <a:ext cx="4398735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88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085" y="722749"/>
            <a:ext cx="6074132" cy="228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Growing the future. A report by the UK Plant Sciences Federation (January 2019)</a:t>
            </a:r>
          </a:p>
          <a:p>
            <a:pPr marL="0" indent="0">
              <a:buNone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Executive summary Conclusion 4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66" y="45456"/>
            <a:ext cx="4004668" cy="607784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208085" y="2760599"/>
            <a:ext cx="6281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https://www.rsb.org.uk/images/UKPSF_Growing_the_future.pdf</a:t>
            </a:r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7050349" y="1710975"/>
            <a:ext cx="3886939" cy="37286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7050348" y="2012813"/>
            <a:ext cx="3620611" cy="37286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9535887" y="2270973"/>
            <a:ext cx="1360602" cy="416540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7072058" y="4004531"/>
            <a:ext cx="2569633" cy="348501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9674380" y="3707945"/>
            <a:ext cx="1083615" cy="37286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189077" y="4263896"/>
            <a:ext cx="577320" cy="37286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7042983" y="4546277"/>
            <a:ext cx="1469738" cy="37286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200E35-8AA9-2A81-D2D9-21B9823F131F}"/>
              </a:ext>
            </a:extLst>
          </p:cNvPr>
          <p:cNvSpPr/>
          <p:nvPr/>
        </p:nvSpPr>
        <p:spPr>
          <a:xfrm>
            <a:off x="7072058" y="2590993"/>
            <a:ext cx="3728840" cy="37286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3E3661-9382-6E68-8B6D-284834CA852D}"/>
              </a:ext>
            </a:extLst>
          </p:cNvPr>
          <p:cNvSpPr/>
          <p:nvPr/>
        </p:nvSpPr>
        <p:spPr>
          <a:xfrm>
            <a:off x="7072058" y="2881945"/>
            <a:ext cx="1866162" cy="37286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615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4BEA2-A721-7C98-F957-CA6316BDB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7" y="441327"/>
            <a:ext cx="11017251" cy="1163395"/>
          </a:xfrm>
        </p:spPr>
        <p:txBody>
          <a:bodyPr/>
          <a:lstStyle/>
          <a:p>
            <a:r>
              <a:rPr lang="en-US" sz="2800" dirty="0">
                <a:latin typeface="+mn-lt"/>
                <a:ea typeface="Verdana" panose="020B0604030504040204" pitchFamily="34" charset="0"/>
              </a:rPr>
              <a:t>Evolving 5-19 Biology: recommendations and framework for 5-19 biology curricula. Royal Society of Biology (Nov 2021)</a:t>
            </a:r>
            <a:br>
              <a:rPr lang="en-US" sz="2800" dirty="0">
                <a:latin typeface="+mn-lt"/>
                <a:ea typeface="Verdana" panose="020B0604030504040204" pitchFamily="34" charset="0"/>
              </a:rPr>
            </a:br>
            <a:endParaRPr lang="en-GB" sz="2800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55C2F3-01EF-A258-F2EA-F3E6AF37F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501" y="2109535"/>
            <a:ext cx="11372850" cy="24003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5DCF08-9E82-0466-5C36-575EECDBF80A}"/>
              </a:ext>
            </a:extLst>
          </p:cNvPr>
          <p:cNvSpPr/>
          <p:nvPr/>
        </p:nvSpPr>
        <p:spPr>
          <a:xfrm>
            <a:off x="5161625" y="4541328"/>
            <a:ext cx="67301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ea typeface="Verdana" panose="020B0604030504040204" pitchFamily="34" charset="0"/>
                <a:hlinkClick r:id="rId3"/>
              </a:rPr>
              <a:t>https://www.rsb.org.uk/policy/education-policy/school-policy/curriculum</a:t>
            </a:r>
            <a:r>
              <a:rPr lang="en-GB" sz="1600" dirty="0">
                <a:ea typeface="Verdana" panose="020B060403050404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3FA3F7-A211-1D16-36F8-05A779821B3F}"/>
              </a:ext>
            </a:extLst>
          </p:cNvPr>
          <p:cNvSpPr txBox="1"/>
          <p:nvPr/>
        </p:nvSpPr>
        <p:spPr>
          <a:xfrm>
            <a:off x="356846" y="1688840"/>
            <a:ext cx="3121047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800" dirty="0"/>
              <a:t>Recommendation 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CD85FD-4469-C10A-209E-CE5834596E2A}"/>
              </a:ext>
            </a:extLst>
          </p:cNvPr>
          <p:cNvSpPr/>
          <p:nvPr/>
        </p:nvSpPr>
        <p:spPr>
          <a:xfrm>
            <a:off x="5171151" y="3062646"/>
            <a:ext cx="6326080" cy="37286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74014F-E89C-0CA2-1A5A-2CEA8044857E}"/>
              </a:ext>
            </a:extLst>
          </p:cNvPr>
          <p:cNvSpPr/>
          <p:nvPr/>
        </p:nvSpPr>
        <p:spPr>
          <a:xfrm>
            <a:off x="4142820" y="3306808"/>
            <a:ext cx="6839506" cy="37286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E9302F-9BBC-2EE8-8A21-EB0A176ABD3B}"/>
              </a:ext>
            </a:extLst>
          </p:cNvPr>
          <p:cNvSpPr/>
          <p:nvPr/>
        </p:nvSpPr>
        <p:spPr>
          <a:xfrm>
            <a:off x="4142820" y="3576797"/>
            <a:ext cx="1762681" cy="313808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090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83FFE-3DBD-D2E6-1612-D36C13539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n-lt"/>
                <a:ea typeface="Verdana" panose="020B0604030504040204" pitchFamily="34" charset="0"/>
              </a:rPr>
              <a:t>What is plant blindness?</a:t>
            </a:r>
            <a:endParaRPr lang="en-GB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D02C9-415F-1CF2-3DF0-B4C142E2E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636" y="1197203"/>
            <a:ext cx="6074680" cy="4739139"/>
          </a:xfrm>
        </p:spPr>
        <p:txBody>
          <a:bodyPr>
            <a:noAutofit/>
          </a:bodyPr>
          <a:lstStyle/>
          <a:p>
            <a:r>
              <a:rPr lang="en-GB" dirty="0">
                <a:ea typeface="Verdana" panose="020B0604030504040204" pitchFamily="34" charset="0"/>
              </a:rPr>
              <a:t>Lack of attention towards plants</a:t>
            </a:r>
          </a:p>
          <a:p>
            <a:endParaRPr lang="en-GB" dirty="0">
              <a:ea typeface="Verdana" panose="020B0604030504040204" pitchFamily="34" charset="0"/>
            </a:endParaRPr>
          </a:p>
          <a:p>
            <a:r>
              <a:rPr lang="en-GB" dirty="0">
                <a:ea typeface="Verdana" panose="020B0604030504040204" pitchFamily="34" charset="0"/>
              </a:rPr>
              <a:t>Lack of understanding of plants, not seeing the significance or relevance of plants, not feeling a connection with plants, etc.</a:t>
            </a:r>
          </a:p>
          <a:p>
            <a:endParaRPr lang="en-GB" dirty="0">
              <a:ea typeface="Verdana" panose="020B0604030504040204" pitchFamily="34" charset="0"/>
            </a:endParaRPr>
          </a:p>
          <a:p>
            <a:r>
              <a:rPr lang="en-GB" dirty="0">
                <a:ea typeface="Verdana" panose="020B0604030504040204" pitchFamily="34" charset="0"/>
              </a:rPr>
              <a:t>Plant awareness </a:t>
            </a:r>
            <a:r>
              <a:rPr lang="en-GB" dirty="0">
                <a:ea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en-GB" dirty="0">
                <a:ea typeface="Verdana" panose="020B0604030504040204" pitchFamily="34" charset="0"/>
              </a:rPr>
              <a:t>Plant positivity</a:t>
            </a:r>
          </a:p>
          <a:p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012E9A2-B024-9525-E066-479412F44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067" y="220663"/>
            <a:ext cx="4812505" cy="64166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46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4EB9AB8-2655-8527-928D-55236F7BF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49" y="686676"/>
            <a:ext cx="10851502" cy="43999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CF1D810-2D74-A5D8-81BE-5FB7D747B50E}"/>
              </a:ext>
            </a:extLst>
          </p:cNvPr>
          <p:cNvSpPr>
            <a:spLocks noGrp="1"/>
          </p:cNvSpPr>
          <p:nvPr/>
        </p:nvSpPr>
        <p:spPr>
          <a:xfrm>
            <a:off x="670249" y="5198588"/>
            <a:ext cx="11020425" cy="81915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From: Bar-On, Y.M., Phillips, R. and Milo, R. (2018) The biomass distribution on Earth. PNAS 115 (25) pp 6506-6511. </a:t>
            </a:r>
          </a:p>
          <a:p>
            <a:pPr marL="0" indent="0">
              <a:buNone/>
            </a:pPr>
            <a:r>
              <a:rPr lang="en-GB" dirty="0">
                <a:hlinkClick r:id="rId3"/>
              </a:rPr>
              <a:t>https://www.pnas.org/doi/pdf/10.1073/pnas.1711842115</a:t>
            </a:r>
            <a:r>
              <a:rPr lang="en-GB" dirty="0"/>
              <a:t> 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F825A3E5-0C24-E309-D4AE-F12F0764915B}"/>
              </a:ext>
            </a:extLst>
          </p:cNvPr>
          <p:cNvSpPr txBox="1"/>
          <p:nvPr/>
        </p:nvSpPr>
        <p:spPr>
          <a:xfrm>
            <a:off x="576657" y="40345"/>
            <a:ext cx="814619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800" dirty="0">
                <a:ea typeface="Verdana" panose="020B0604030504040204" pitchFamily="34" charset="0"/>
              </a:rPr>
              <a:t>Total carbon in life is about 550Gt</a:t>
            </a:r>
          </a:p>
        </p:txBody>
      </p:sp>
    </p:spTree>
    <p:extLst>
      <p:ext uri="{BB962C8B-B14F-4D97-AF65-F5344CB8AC3E}">
        <p14:creationId xmlns:p14="http://schemas.microsoft.com/office/powerpoint/2010/main" val="2759025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EE91D48F-CFE4-6AE7-2F33-4B5270A06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747" y="220663"/>
            <a:ext cx="4812505" cy="64166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92E26E46-44C2-0278-15E3-DDC09ECD28F7}"/>
              </a:ext>
            </a:extLst>
          </p:cNvPr>
          <p:cNvGrpSpPr/>
          <p:nvPr/>
        </p:nvGrpSpPr>
        <p:grpSpPr>
          <a:xfrm>
            <a:off x="7148108" y="295308"/>
            <a:ext cx="1187229" cy="469802"/>
            <a:chOff x="1061816" y="1517929"/>
            <a:chExt cx="1746720" cy="69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98B5F61-E70C-ADAF-72B0-6CDA4B33679A}"/>
                    </a:ext>
                  </a:extLst>
                </p14:cNvPr>
                <p14:cNvContentPartPr/>
                <p14:nvPr/>
              </p14:nvContentPartPr>
              <p14:xfrm>
                <a:off x="1061816" y="1781089"/>
                <a:ext cx="273960" cy="3175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98B5F61-E70C-ADAF-72B0-6CDA4B33679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35321" y="1754629"/>
                  <a:ext cx="326420" cy="36991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40B2B3B-CB04-1E71-A8AE-28FB5A46DF88}"/>
                    </a:ext>
                  </a:extLst>
                </p14:cNvPr>
                <p14:cNvContentPartPr/>
                <p14:nvPr/>
              </p14:nvContentPartPr>
              <p14:xfrm>
                <a:off x="1399496" y="2080609"/>
                <a:ext cx="360" cy="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40B2B3B-CB04-1E71-A8AE-28FB5A46DF8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81496" y="206260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8B2AC21-9C9D-4208-CB47-36F4E7E02F01}"/>
                    </a:ext>
                  </a:extLst>
                </p14:cNvPr>
                <p14:cNvContentPartPr/>
                <p14:nvPr/>
              </p14:nvContentPartPr>
              <p14:xfrm>
                <a:off x="1474016" y="1762729"/>
                <a:ext cx="288720" cy="194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8B2AC21-9C9D-4208-CB47-36F4E7E02F0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447528" y="1736459"/>
                  <a:ext cx="341166" cy="7145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490E151-F53C-B864-61E6-33BE68CB7688}"/>
                    </a:ext>
                  </a:extLst>
                </p14:cNvPr>
                <p14:cNvContentPartPr/>
                <p14:nvPr/>
              </p14:nvContentPartPr>
              <p14:xfrm>
                <a:off x="1483376" y="1800529"/>
                <a:ext cx="234720" cy="356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490E151-F53C-B864-61E6-33BE68CB76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56884" y="1774077"/>
                  <a:ext cx="287174" cy="40841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519D4D0-A26A-9C18-FCAB-7244427AF68C}"/>
                    </a:ext>
                  </a:extLst>
                </p14:cNvPr>
                <p14:cNvContentPartPr/>
                <p14:nvPr/>
              </p14:nvContentPartPr>
              <p14:xfrm>
                <a:off x="1891256" y="1754089"/>
                <a:ext cx="144360" cy="162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519D4D0-A26A-9C18-FCAB-7244427AF68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64816" y="1727646"/>
                  <a:ext cx="196710" cy="21471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8EB58BC-F69D-604D-DF5C-FF7786366AD1}"/>
                    </a:ext>
                  </a:extLst>
                </p14:cNvPr>
                <p14:cNvContentPartPr/>
                <p14:nvPr/>
              </p14:nvContentPartPr>
              <p14:xfrm>
                <a:off x="1917176" y="1688569"/>
                <a:ext cx="275760" cy="5205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8EB58BC-F69D-604D-DF5C-FF7786366AD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890712" y="1662620"/>
                  <a:ext cx="328160" cy="5729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527B223-D3CB-FDB8-78AF-A56BB922F4FC}"/>
                    </a:ext>
                  </a:extLst>
                </p14:cNvPr>
                <p14:cNvContentPartPr/>
                <p14:nvPr/>
              </p14:nvContentPartPr>
              <p14:xfrm>
                <a:off x="2098256" y="2070529"/>
                <a:ext cx="106200" cy="1144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527B223-D3CB-FDB8-78AF-A56BB922F4F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071838" y="2044151"/>
                  <a:ext cx="158507" cy="16670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93B5B82-925A-B152-06A6-EA577AD985C8}"/>
                    </a:ext>
                  </a:extLst>
                </p14:cNvPr>
                <p14:cNvContentPartPr/>
                <p14:nvPr/>
              </p14:nvContentPartPr>
              <p14:xfrm>
                <a:off x="2413256" y="1954609"/>
                <a:ext cx="153360" cy="1641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93B5B82-925A-B152-06A6-EA577AD985C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386815" y="1928217"/>
                  <a:ext cx="205714" cy="21641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B65AC0C-3554-53DB-EBAF-DA1F4C1EC77E}"/>
                    </a:ext>
                  </a:extLst>
                </p14:cNvPr>
                <p14:cNvContentPartPr/>
                <p14:nvPr/>
              </p14:nvContentPartPr>
              <p14:xfrm>
                <a:off x="2602616" y="1517929"/>
                <a:ext cx="205920" cy="6750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B65AC0C-3554-53DB-EBAF-DA1F4C1EC77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576148" y="1491988"/>
                  <a:ext cx="258326" cy="72741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009ECF0-9814-E0F8-CB2F-0C76C1C1D6B8}"/>
                    </a:ext>
                  </a:extLst>
                </p14:cNvPr>
                <p14:cNvContentPartPr/>
                <p14:nvPr/>
              </p14:nvContentPartPr>
              <p14:xfrm>
                <a:off x="2565536" y="1893409"/>
                <a:ext cx="196920" cy="198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009ECF0-9814-E0F8-CB2F-0C76C1C1D6B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539598" y="1866652"/>
                  <a:ext cx="249326" cy="72778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19871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FBCEEE7-E170-C80E-14EB-B632DE6E5017}"/>
              </a:ext>
            </a:extLst>
          </p:cNvPr>
          <p:cNvSpPr txBox="1"/>
          <p:nvPr/>
        </p:nvSpPr>
        <p:spPr>
          <a:xfrm>
            <a:off x="2222500" y="6093507"/>
            <a:ext cx="97662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https://assets.publishing.service.gov.uk/media/60182857d3bf7f70c2afe5bb/Dasgupta_Review_-_Headline_Messages.pdf</a:t>
            </a:r>
            <a:r>
              <a:rPr lang="en-GB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8BD90C-FD99-E8F8-97D7-81F527060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12" y="118162"/>
            <a:ext cx="4022788" cy="57691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CFFF135-1A3D-22B7-017F-7280B2600A44}"/>
              </a:ext>
            </a:extLst>
          </p:cNvPr>
          <p:cNvSpPr txBox="1"/>
          <p:nvPr/>
        </p:nvSpPr>
        <p:spPr>
          <a:xfrm>
            <a:off x="5400675" y="497554"/>
            <a:ext cx="61023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“The discipline to draw on Nature sustainably must, ultimately, be provided by us as individuals. But societal change – particularly growing urbanisation – has meant that many people have grown distant from Nature.”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EDAE06-7374-3F4C-6B65-BE8B8048E0F2}"/>
              </a:ext>
            </a:extLst>
          </p:cNvPr>
          <p:cNvSpPr txBox="1"/>
          <p:nvPr/>
        </p:nvSpPr>
        <p:spPr>
          <a:xfrm>
            <a:off x="5400675" y="3931335"/>
            <a:ext cx="61023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“Establishing the natural world in education policy is therefore essential.”</a:t>
            </a:r>
          </a:p>
          <a:p>
            <a:endParaRPr lang="en-GB" sz="2400" dirty="0"/>
          </a:p>
          <a:p>
            <a:r>
              <a:rPr lang="en-GB" sz="2400" dirty="0"/>
              <a:t>p5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BC49D5-F62F-3D70-2D93-9254ABE867BE}"/>
              </a:ext>
            </a:extLst>
          </p:cNvPr>
          <p:cNvSpPr txBox="1"/>
          <p:nvPr/>
        </p:nvSpPr>
        <p:spPr>
          <a:xfrm>
            <a:off x="3457575" y="5411786"/>
            <a:ext cx="1546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>
                    <a:lumMod val="85000"/>
                  </a:schemeClr>
                </a:solidFill>
              </a:rPr>
              <a:t>Feb 2021</a:t>
            </a:r>
          </a:p>
        </p:txBody>
      </p:sp>
    </p:spTree>
    <p:extLst>
      <p:ext uri="{BB962C8B-B14F-4D97-AF65-F5344CB8AC3E}">
        <p14:creationId xmlns:p14="http://schemas.microsoft.com/office/powerpoint/2010/main" val="2624401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63A3C-63F4-95AA-C4F2-EB434926E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treet with cars and trees&#10;&#10;AI-generated content may be incorrect.">
            <a:extLst>
              <a:ext uri="{FF2B5EF4-FFF2-40B4-BE49-F238E27FC236}">
                <a16:creationId xmlns:a16="http://schemas.microsoft.com/office/drawing/2014/main" id="{D8510D3E-6DDE-5ACA-42D1-05AA3D124D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402" y="584547"/>
            <a:ext cx="3323364" cy="23678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Picture 24" descr="A grassy area with water in it&#10;&#10;AI-generated content may be incorrect.">
            <a:extLst>
              <a:ext uri="{FF2B5EF4-FFF2-40B4-BE49-F238E27FC236}">
                <a16:creationId xmlns:a16="http://schemas.microsoft.com/office/drawing/2014/main" id="{1F0B5BF1-D893-33C3-43F7-754D09186A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853" y="3153918"/>
            <a:ext cx="3575847" cy="23838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Picture 28" descr="A stream of water flowing through a forest&#10;&#10;AI-generated content may be incorrect.">
            <a:extLst>
              <a:ext uri="{FF2B5EF4-FFF2-40B4-BE49-F238E27FC236}">
                <a16:creationId xmlns:a16="http://schemas.microsoft.com/office/drawing/2014/main" id="{C5F501D4-8B46-3939-7D2D-BD15B60331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916" y="3153918"/>
            <a:ext cx="3575850" cy="23838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7" name="Picture 36" descr="A green hillside with trees&#10;&#10;AI-generated content may be incorrect.">
            <a:extLst>
              <a:ext uri="{FF2B5EF4-FFF2-40B4-BE49-F238E27FC236}">
                <a16:creationId xmlns:a16="http://schemas.microsoft.com/office/drawing/2014/main" id="{63E6ED54-C1C0-EBDF-1A97-E356D1F6A8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" t="36569" r="11135"/>
          <a:stretch>
            <a:fillRect/>
          </a:stretch>
        </p:blipFill>
        <p:spPr>
          <a:xfrm>
            <a:off x="1643853" y="568546"/>
            <a:ext cx="5461063" cy="23838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 descr="A field of yellow flowers&#10;&#10;AI-generated content may be incorrect.">
            <a:extLst>
              <a:ext uri="{FF2B5EF4-FFF2-40B4-BE49-F238E27FC236}">
                <a16:creationId xmlns:a16="http://schemas.microsoft.com/office/drawing/2014/main" id="{626878F6-B542-21EB-180D-222536437B0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3043"/>
          <a:stretch>
            <a:fillRect/>
          </a:stretch>
        </p:blipFill>
        <p:spPr>
          <a:xfrm>
            <a:off x="5406658" y="3153918"/>
            <a:ext cx="1511300" cy="23838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1689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5B01D586-AAAB-70BB-272B-BC7A08549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973" y="306277"/>
            <a:ext cx="9395153" cy="5288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4114C0-494B-1826-8797-97AF6F04C612}"/>
              </a:ext>
            </a:extLst>
          </p:cNvPr>
          <p:cNvSpPr txBox="1"/>
          <p:nvPr/>
        </p:nvSpPr>
        <p:spPr>
          <a:xfrm>
            <a:off x="4288896" y="6449208"/>
            <a:ext cx="79031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hlinkClick r:id="rId3"/>
              </a:rPr>
              <a:t>https://drawdown.org/climate-solutions-101/unit-2-stopping-climate-change</a:t>
            </a:r>
            <a:r>
              <a:rPr lang="en-GB"/>
              <a:t>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802068D-4F34-589A-C16E-A81FC6B5EDD7}"/>
              </a:ext>
            </a:extLst>
          </p:cNvPr>
          <p:cNvSpPr/>
          <p:nvPr/>
        </p:nvSpPr>
        <p:spPr>
          <a:xfrm>
            <a:off x="3385361" y="4153190"/>
            <a:ext cx="559568" cy="69712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F39AF9D-AE00-9577-8AF6-91B319DAE055}"/>
              </a:ext>
            </a:extLst>
          </p:cNvPr>
          <p:cNvSpPr/>
          <p:nvPr/>
        </p:nvSpPr>
        <p:spPr>
          <a:xfrm>
            <a:off x="3944681" y="4153190"/>
            <a:ext cx="452638" cy="3665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2E57918-8AFF-6C8F-A098-2AC8DC1B609D}"/>
              </a:ext>
            </a:extLst>
          </p:cNvPr>
          <p:cNvSpPr/>
          <p:nvPr/>
        </p:nvSpPr>
        <p:spPr>
          <a:xfrm>
            <a:off x="10539983" y="4153191"/>
            <a:ext cx="1060799" cy="71164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77256D-9C02-B571-4A43-98FE44A7011F}"/>
              </a:ext>
            </a:extLst>
          </p:cNvPr>
          <p:cNvSpPr txBox="1"/>
          <p:nvPr/>
        </p:nvSpPr>
        <p:spPr>
          <a:xfrm>
            <a:off x="8098394" y="4288919"/>
            <a:ext cx="340611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 dirty="0">
                <a:solidFill>
                  <a:schemeClr val="bg1">
                    <a:lumMod val="85000"/>
                  </a:schemeClr>
                </a:solidFill>
              </a:rPr>
              <a:t>Photosynthesis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915809-4894-D17A-1099-5CE51BB7802D}"/>
              </a:ext>
            </a:extLst>
          </p:cNvPr>
          <p:cNvSpPr txBox="1"/>
          <p:nvPr/>
        </p:nvSpPr>
        <p:spPr>
          <a:xfrm>
            <a:off x="3193975" y="5013134"/>
            <a:ext cx="6149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D8D8D8"/>
                </a:solidFill>
              </a:rPr>
              <a:t>Food, Agriculture &amp; Land Use / Industry</a:t>
            </a:r>
          </a:p>
        </p:txBody>
      </p:sp>
    </p:spTree>
    <p:extLst>
      <p:ext uri="{BB962C8B-B14F-4D97-AF65-F5344CB8AC3E}">
        <p14:creationId xmlns:p14="http://schemas.microsoft.com/office/powerpoint/2010/main" val="407069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4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900" y="865188"/>
            <a:ext cx="11252200" cy="4252912"/>
          </a:xfrm>
        </p:spPr>
        <p:txBody>
          <a:bodyPr>
            <a:normAutofit lnSpcReduction="10000"/>
          </a:bodyPr>
          <a:lstStyle/>
          <a:p>
            <a:r>
              <a:rPr lang="en-US" dirty="0">
                <a:ea typeface="Verdana" panose="020B0604030504040204" pitchFamily="34" charset="0"/>
              </a:rPr>
              <a:t>We need more plant scientists and plant science literate people.</a:t>
            </a:r>
          </a:p>
          <a:p>
            <a:endParaRPr lang="en-US" dirty="0">
              <a:ea typeface="Verdana" panose="020B0604030504040204" pitchFamily="34" charset="0"/>
            </a:endParaRPr>
          </a:p>
          <a:p>
            <a:r>
              <a:rPr lang="en-US" dirty="0">
                <a:ea typeface="Verdana" panose="020B0604030504040204" pitchFamily="34" charset="0"/>
              </a:rPr>
              <a:t>The teaching of plant topics and plant contexts in science teaching at the moment is not meeting the needs of the sector - there tends to be a human and animal bias in biology curricula and in teaching approach.</a:t>
            </a:r>
          </a:p>
          <a:p>
            <a:endParaRPr lang="en-US" dirty="0">
              <a:ea typeface="Verdana" panose="020B0604030504040204" pitchFamily="34" charset="0"/>
            </a:endParaRPr>
          </a:p>
          <a:p>
            <a:r>
              <a:rPr lang="en-US" dirty="0">
                <a:ea typeface="Verdana" panose="020B0604030504040204" pitchFamily="34" charset="0"/>
              </a:rPr>
              <a:t>It would be beneficial to the individual, to society, and to the future of humanity if people were more connected to the natural world.</a:t>
            </a:r>
          </a:p>
        </p:txBody>
      </p:sp>
    </p:spTree>
    <p:extLst>
      <p:ext uri="{BB962C8B-B14F-4D97-AF65-F5344CB8AC3E}">
        <p14:creationId xmlns:p14="http://schemas.microsoft.com/office/powerpoint/2010/main" val="61776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1327"/>
            <a:ext cx="10766428" cy="996948"/>
          </a:xfrm>
        </p:spPr>
        <p:txBody>
          <a:bodyPr>
            <a:normAutofit/>
          </a:bodyPr>
          <a:lstStyle/>
          <a:p>
            <a:r>
              <a:rPr lang="en-US" sz="3600" b="0" dirty="0">
                <a:latin typeface="+mn-lt"/>
                <a:ea typeface="Verdana" panose="020B0604030504040204" pitchFamily="34" charset="0"/>
              </a:rPr>
              <a:t>The educational value of using plants in science education</a:t>
            </a:r>
            <a:endParaRPr lang="en-GB" sz="3600" b="0" dirty="0">
              <a:latin typeface="+mn-lt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7380"/>
            <a:ext cx="10515600" cy="4405270"/>
          </a:xfrm>
        </p:spPr>
        <p:txBody>
          <a:bodyPr>
            <a:noAutofit/>
          </a:bodyPr>
          <a:lstStyle/>
          <a:p>
            <a:r>
              <a:rPr lang="en-GB" dirty="0"/>
              <a:t>To take advantage of plant-based examples or contexts where they are the best choice for students’ learning</a:t>
            </a:r>
          </a:p>
          <a:p>
            <a:r>
              <a:rPr lang="en-US" dirty="0">
                <a:ea typeface="Verdana"/>
              </a:rPr>
              <a:t>To reduce the perceived separation of biology into ‘plant’ topics and ‘animal’ topics by students</a:t>
            </a:r>
          </a:p>
          <a:p>
            <a:r>
              <a:rPr lang="en-US" dirty="0">
                <a:ea typeface="Verdana" panose="020B0604030504040204" pitchFamily="34" charset="0"/>
              </a:rPr>
              <a:t>To highlight general biological principles</a:t>
            </a:r>
          </a:p>
          <a:p>
            <a:r>
              <a:rPr lang="en-US" dirty="0">
                <a:ea typeface="Verdana" panose="020B0604030504040204" pitchFamily="34" charset="0"/>
              </a:rPr>
              <a:t>To enhance students’ ability to apply their knowledge and understanding across a wide range of contexts</a:t>
            </a:r>
          </a:p>
          <a:p>
            <a:r>
              <a:rPr lang="en-US" dirty="0">
                <a:ea typeface="Verdana" panose="020B0604030504040204" pitchFamily="34" charset="0"/>
              </a:rPr>
              <a:t>To link learning to what students experience in their lives outside of lessons</a:t>
            </a:r>
            <a:endParaRPr lang="en-GB" dirty="0">
              <a:ea typeface="Verdana" panose="020B0604030504040204" pitchFamily="34" charset="0"/>
            </a:endParaRPr>
          </a:p>
          <a:p>
            <a:endParaRPr lang="en-GB" dirty="0"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29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AF9DA92-2054-358A-7393-AF3597E9F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964" y="2292874"/>
            <a:ext cx="7433215" cy="637097"/>
          </a:xfrm>
        </p:spPr>
        <p:txBody>
          <a:bodyPr/>
          <a:lstStyle/>
          <a:p>
            <a:r>
              <a:rPr lang="en-US"/>
              <a:t>Bubbling pondweed</a:t>
            </a:r>
            <a:endParaRPr lang="en-GB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BB128874-9F91-CC93-005B-4ECCE6E3A8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7302" y="5029200"/>
            <a:ext cx="6392863" cy="576400"/>
          </a:xfrm>
        </p:spPr>
        <p:txBody>
          <a:bodyPr>
            <a:noAutofit/>
          </a:bodyPr>
          <a:lstStyle/>
          <a:p>
            <a:pPr marL="260326" lvl="1" indent="0">
              <a:buNone/>
            </a:pPr>
            <a:endParaRPr lang="en-GB" altLang="en-US" sz="1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1001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31327-41EE-94B5-E422-688C9DE6B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Bubbling pondweed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746182B-C87E-C22E-C64C-7C4DF13A8A0D}"/>
              </a:ext>
            </a:extLst>
          </p:cNvPr>
          <p:cNvSpPr txBox="1">
            <a:spLocks/>
          </p:cNvSpPr>
          <p:nvPr/>
        </p:nvSpPr>
        <p:spPr>
          <a:xfrm>
            <a:off x="443073" y="1195001"/>
            <a:ext cx="9935367" cy="4071755"/>
          </a:xfrm>
          <a:prstGeom prst="rect">
            <a:avLst/>
          </a:prstGeom>
        </p:spPr>
        <p:txBody>
          <a:bodyPr>
            <a:noAutofit/>
          </a:bodyPr>
          <a:lstStyle>
            <a:lvl1pPr marL="228578" indent="-228578" algn="l" defTabSz="914309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665" indent="-233339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25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2249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510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49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0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58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1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Investigating the effect of light intensity on the rate of photosynthesis</a:t>
            </a:r>
          </a:p>
          <a:p>
            <a:endParaRPr lang="en-GB" sz="2000" dirty="0"/>
          </a:p>
          <a:p>
            <a:r>
              <a:rPr lang="en-GB" sz="2000" dirty="0"/>
              <a:t>Piece of pondweed</a:t>
            </a:r>
          </a:p>
          <a:p>
            <a:endParaRPr lang="en-GB" sz="2000" dirty="0"/>
          </a:p>
          <a:p>
            <a:r>
              <a:rPr lang="en-GB" sz="2000" dirty="0"/>
              <a:t>Place </a:t>
            </a:r>
            <a:r>
              <a:rPr lang="en-GB" sz="2000" b="1" dirty="0"/>
              <a:t>upside down </a:t>
            </a:r>
            <a:r>
              <a:rPr lang="en-GB" sz="2000" dirty="0"/>
              <a:t>in 1% sodium bicarbonate solution</a:t>
            </a:r>
          </a:p>
          <a:p>
            <a:endParaRPr lang="en-GB" sz="2000" dirty="0"/>
          </a:p>
          <a:p>
            <a:r>
              <a:rPr lang="en-GB" sz="2000" dirty="0"/>
              <a:t>Cut stem under level of liquid</a:t>
            </a:r>
          </a:p>
          <a:p>
            <a:endParaRPr lang="en-GB" sz="2000" dirty="0"/>
          </a:p>
          <a:p>
            <a:r>
              <a:rPr lang="en-GB" sz="2000" dirty="0"/>
              <a:t>Place in front of a bright light</a:t>
            </a:r>
          </a:p>
          <a:p>
            <a:endParaRPr lang="en-GB" sz="2000" dirty="0"/>
          </a:p>
          <a:p>
            <a:r>
              <a:rPr lang="en-GB" sz="2000" dirty="0"/>
              <a:t>Bubbles from the cut stem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6E554E-33F8-810F-806A-BCE8570E0C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9" t="820" r="1614" b="3028"/>
          <a:stretch/>
        </p:blipFill>
        <p:spPr>
          <a:xfrm>
            <a:off x="9176178" y="1128428"/>
            <a:ext cx="2572749" cy="460114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410226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819840" y="756946"/>
            <a:ext cx="11040267" cy="4071755"/>
          </a:xfrm>
          <a:prstGeom prst="rect">
            <a:avLst/>
          </a:prstGeom>
        </p:spPr>
        <p:txBody>
          <a:bodyPr>
            <a:noAutofit/>
          </a:bodyPr>
          <a:lstStyle>
            <a:lvl1pPr marL="228578" indent="-228578" algn="l" defTabSz="914309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665" indent="-233339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25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2249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510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49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0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58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1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i="1"/>
              <a:t>Egeria </a:t>
            </a:r>
            <a:r>
              <a:rPr lang="en-GB" sz="2000" i="1" err="1"/>
              <a:t>najas</a:t>
            </a:r>
            <a:r>
              <a:rPr lang="en-GB" sz="2000" i="1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000" i="1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i="1" err="1"/>
              <a:t>Ceratophyllum</a:t>
            </a:r>
            <a:r>
              <a:rPr lang="en-GB" sz="2000" i="1"/>
              <a:t> </a:t>
            </a:r>
            <a:r>
              <a:rPr lang="en-GB" sz="2000" i="1" err="1"/>
              <a:t>demersum</a:t>
            </a:r>
            <a:r>
              <a:rPr lang="en-GB" sz="2000"/>
              <a:t> (hornwort)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00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i="1" err="1"/>
              <a:t>Cabomba</a:t>
            </a:r>
            <a:r>
              <a:rPr lang="en-GB" sz="2000" i="1"/>
              <a:t> </a:t>
            </a:r>
            <a:r>
              <a:rPr lang="en-GB" sz="2000" i="1" err="1"/>
              <a:t>furcata</a:t>
            </a:r>
            <a:r>
              <a:rPr lang="en-GB" sz="2000" i="1"/>
              <a:t> </a:t>
            </a:r>
            <a:r>
              <a:rPr lang="en-GB" sz="2000"/>
              <a:t>(red </a:t>
            </a:r>
            <a:r>
              <a:rPr lang="en-GB" sz="2000" err="1"/>
              <a:t>cabomba</a:t>
            </a:r>
            <a:r>
              <a:rPr lang="en-GB" sz="200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000" b="1" i="1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i="1" err="1"/>
              <a:t>Cabomba</a:t>
            </a:r>
            <a:r>
              <a:rPr lang="en-GB" sz="2000" i="1"/>
              <a:t> </a:t>
            </a:r>
            <a:r>
              <a:rPr lang="en-GB" sz="2000" i="1" err="1"/>
              <a:t>aquatica</a:t>
            </a:r>
            <a:r>
              <a:rPr lang="en-GB" sz="2000" i="1"/>
              <a:t> </a:t>
            </a:r>
            <a:r>
              <a:rPr lang="en-GB" sz="2000"/>
              <a:t>(yellow </a:t>
            </a:r>
            <a:r>
              <a:rPr lang="en-GB" sz="2000" err="1"/>
              <a:t>cabomba</a:t>
            </a:r>
            <a:r>
              <a:rPr lang="en-GB" sz="200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000" i="1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i="1"/>
              <a:t>Egeria/Elodea </a:t>
            </a:r>
            <a:r>
              <a:rPr lang="en-GB" sz="2000" i="1" err="1"/>
              <a:t>densa</a:t>
            </a:r>
            <a:r>
              <a:rPr lang="en-GB" sz="2000" i="1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00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i="1" err="1"/>
              <a:t>Myrophyllum</a:t>
            </a:r>
            <a:r>
              <a:rPr lang="en-GB" sz="2000" i="1"/>
              <a:t> </a:t>
            </a:r>
            <a:r>
              <a:rPr lang="en-GB" sz="2000" i="1" err="1"/>
              <a:t>scabratum</a:t>
            </a:r>
            <a:r>
              <a:rPr lang="en-GB" sz="2000" i="1"/>
              <a:t> </a:t>
            </a:r>
            <a:r>
              <a:rPr lang="en-GB" sz="2000"/>
              <a:t>(not pictured)</a:t>
            </a:r>
            <a:br>
              <a:rPr lang="en-GB" sz="2000" i="1"/>
            </a:br>
            <a:endParaRPr lang="en-GB" sz="2000" i="1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2840"/>
          <a:stretch/>
        </p:blipFill>
        <p:spPr>
          <a:xfrm>
            <a:off x="6856548" y="1063084"/>
            <a:ext cx="3863341" cy="3459480"/>
          </a:xfrm>
          <a:prstGeom prst="round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54" b="97880" l="6071" r="97143">
                        <a14:foregroundMark x1="20714" y1="29329" x2="20714" y2="29329"/>
                        <a14:foregroundMark x1="9643" y1="21908" x2="39286" y2="6007"/>
                        <a14:foregroundMark x1="39286" y1="6007" x2="56071" y2="7774"/>
                        <a14:foregroundMark x1="19643" y1="15901" x2="20357" y2="37809"/>
                        <a14:foregroundMark x1="12500" y1="20848" x2="7143" y2="67491"/>
                        <a14:foregroundMark x1="7143" y1="67491" x2="40000" y2="95053"/>
                        <a14:foregroundMark x1="40000" y1="95053" x2="88929" y2="72085"/>
                        <a14:foregroundMark x1="88929" y1="72085" x2="72857" y2="27208"/>
                        <a14:foregroundMark x1="72857" y1="27208" x2="45714" y2="6714"/>
                        <a14:foregroundMark x1="6429" y1="26148" x2="7500" y2="68905"/>
                        <a14:foregroundMark x1="7500" y1="68905" x2="13929" y2="75265"/>
                        <a14:foregroundMark x1="78929" y1="84806" x2="97143" y2="55830"/>
                        <a14:foregroundMark x1="97143" y1="55830" x2="83929" y2="22968"/>
                        <a14:foregroundMark x1="83929" y1="22968" x2="81429" y2="23675"/>
                        <a14:foregroundMark x1="30714" y1="91519" x2="65000" y2="89046"/>
                        <a14:foregroundMark x1="65000" y1="89046" x2="64286" y2="87986"/>
                        <a14:foregroundMark x1="65714" y1="90459" x2="68929" y2="88339"/>
                        <a14:foregroundMark x1="62143" y1="98233" x2="45000" y2="96820"/>
                        <a14:foregroundMark x1="46786" y1="97173" x2="41071" y2="92226"/>
                        <a14:foregroundMark x1="6429" y1="63251" x2="6071" y2="346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7074" y="5134839"/>
            <a:ext cx="1441455" cy="1457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95823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87375" y="461649"/>
            <a:ext cx="11028892" cy="498598"/>
          </a:xfrm>
        </p:spPr>
        <p:txBody>
          <a:bodyPr/>
          <a:lstStyle/>
          <a:p>
            <a:r>
              <a:rPr lang="en-GB" sz="3600"/>
              <a:t>Tips for happy pondweed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87375" y="1073764"/>
            <a:ext cx="11471841" cy="426486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578" indent="-228578" algn="l" defTabSz="914309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665" indent="-233339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25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2249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510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49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0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58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1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1800" dirty="0"/>
              <a:t>Pondweed is a living thing and needs caring for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1800" dirty="0"/>
              <a:t>Weed from a cold pond in winter is unlikely to be very active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1800" dirty="0"/>
              <a:t>Purchased weed should not be put into very cold water, bring the water up to room temperature.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1800" dirty="0"/>
              <a:t>Bubble with an air stone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1800" dirty="0"/>
              <a:t>Constant illumination under bright light (&gt;1200 lumens if possible)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1800" dirty="0"/>
              <a:t>Use bright lights during the experiment itself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1800" dirty="0"/>
              <a:t>Increase the temperature if necessary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1800" dirty="0"/>
              <a:t>Cut the stem under level of the liquid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1800" dirty="0"/>
              <a:t>Add sodium hydrogen carbonate to the water (to create a 1% soln.) to ensure CO2 is not limiting in the boiling tube.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9534413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AF9DA92-2054-358A-7393-AF3597E9F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333" y="2298579"/>
            <a:ext cx="7433215" cy="637097"/>
          </a:xfrm>
        </p:spPr>
        <p:txBody>
          <a:bodyPr/>
          <a:lstStyle/>
          <a:p>
            <a:r>
              <a:rPr lang="en-US" dirty="0" err="1"/>
              <a:t>Immobilised</a:t>
            </a:r>
            <a:r>
              <a:rPr lang="en-US" dirty="0"/>
              <a:t> algal balls</a:t>
            </a:r>
            <a:endParaRPr lang="en-GB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BB128874-9F91-CC93-005B-4ECCE6E3A8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7302" y="5029200"/>
            <a:ext cx="6392863" cy="576400"/>
          </a:xfrm>
        </p:spPr>
        <p:txBody>
          <a:bodyPr>
            <a:noAutofit/>
          </a:bodyPr>
          <a:lstStyle/>
          <a:p>
            <a:pPr marL="260326" lvl="1" indent="0">
              <a:buNone/>
            </a:pPr>
            <a:endParaRPr lang="en-GB" altLang="en-US" sz="1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06941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001" y="441329"/>
            <a:ext cx="11028892" cy="526298"/>
          </a:xfrm>
          <a:prstGeom prst="rect">
            <a:avLst/>
          </a:prstGeom>
        </p:spPr>
        <p:txBody>
          <a:bodyPr/>
          <a:lstStyle>
            <a:lvl1pPr algn="l" defTabSz="914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altLang="en-US"/>
              <a:t>Immobilised algal balls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547" y="1036638"/>
            <a:ext cx="5616575" cy="4608512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87844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4" descr="MVC-001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016154"/>
            <a:ext cx="3086100" cy="411480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5122864" y="5373688"/>
            <a:ext cx="5545137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>
                <a:schemeClr val="hlink"/>
              </a:buClr>
              <a:buSzPct val="40000"/>
              <a:buFontTx/>
              <a:buNone/>
            </a:pPr>
            <a:r>
              <a:rPr lang="en-GB" altLang="en-US" i="1" baseline="-25000">
                <a:latin typeface="Calibri" pitchFamily="34" charset="0"/>
                <a:ea typeface="ＭＳ Ｐゴシック" pitchFamily="34" charset="-128"/>
              </a:rPr>
              <a:t>Scenedesmus </a:t>
            </a:r>
            <a:r>
              <a:rPr lang="en-US" altLang="en-US" i="1" baseline="-25000">
                <a:latin typeface="Calibri" pitchFamily="34" charset="0"/>
                <a:ea typeface="ＭＳ Ｐゴシック" pitchFamily="34" charset="-128"/>
              </a:rPr>
              <a:t>quadricauda</a:t>
            </a:r>
            <a:r>
              <a:rPr lang="en-US" altLang="en-US" baseline="-25000">
                <a:latin typeface="Times"/>
                <a:ea typeface="ＭＳ Ｐゴシック" pitchFamily="34" charset="-128"/>
              </a:rPr>
              <a:t> </a:t>
            </a:r>
            <a:endParaRPr lang="en-GB" altLang="en-US" baseline="-25000">
              <a:latin typeface="Times"/>
              <a:ea typeface="ＭＳ Ｐゴシック" pitchFamily="34" charset="-128"/>
            </a:endParaRPr>
          </a:p>
        </p:txBody>
      </p:sp>
      <p:pic>
        <p:nvPicPr>
          <p:cNvPr id="26629" name="Picture 8" descr="Scene A2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336" y="1360642"/>
            <a:ext cx="4897437" cy="342582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2880054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1395" name="Object 2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6167439" y="2786063"/>
          <a:ext cx="3455987" cy="294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1663700" imgH="1417320" progId="">
                  <p:embed/>
                </p:oleObj>
              </mc:Choice>
              <mc:Fallback>
                <p:oleObj name="CS ChemDraw Drawing" r:id="rId2" imgW="1663700" imgH="1417320" progId="">
                  <p:embed/>
                  <p:pic>
                    <p:nvPicPr>
                      <p:cNvPr id="571395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7439" y="2786063"/>
                        <a:ext cx="3455987" cy="294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2087563" y="1506539"/>
            <a:ext cx="815975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i="1">
                <a:latin typeface="Calibri" pitchFamily="34" charset="0"/>
              </a:rPr>
              <a:t>Algae suspended in        +   calcium chloride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i="1">
                <a:latin typeface="Calibri" pitchFamily="34" charset="0"/>
              </a:rPr>
              <a:t>Sodium alginate solution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i="1">
              <a:latin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i="1">
              <a:latin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i="1">
              <a:latin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i="1">
              <a:latin typeface="Calibri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i="1">
                <a:latin typeface="Calibri" pitchFamily="34" charset="0"/>
              </a:rPr>
              <a:t>Calcium alginate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i="1">
                <a:latin typeface="Calibri" pitchFamily="34" charset="0"/>
              </a:rPr>
              <a:t>(insoluble)</a:t>
            </a:r>
            <a:endParaRPr lang="en-US" altLang="en-US" i="1">
              <a:latin typeface="Calibri" pitchFamily="34" charset="0"/>
            </a:endParaRPr>
          </a:p>
        </p:txBody>
      </p:sp>
      <p:sp>
        <p:nvSpPr>
          <p:cNvPr id="27652" name="Line 5"/>
          <p:cNvSpPr>
            <a:spLocks noChangeShapeType="1"/>
          </p:cNvSpPr>
          <p:nvPr/>
        </p:nvSpPr>
        <p:spPr bwMode="auto">
          <a:xfrm>
            <a:off x="3648075" y="2708275"/>
            <a:ext cx="0" cy="12969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3" name="Line 6"/>
          <p:cNvSpPr>
            <a:spLocks noChangeShapeType="1"/>
          </p:cNvSpPr>
          <p:nvPr/>
        </p:nvSpPr>
        <p:spPr bwMode="auto">
          <a:xfrm>
            <a:off x="5880100" y="4508500"/>
            <a:ext cx="1728788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323706-0FBE-E3C5-129F-51D58C6C741C}"/>
              </a:ext>
            </a:extLst>
          </p:cNvPr>
          <p:cNvSpPr txBox="1">
            <a:spLocks/>
          </p:cNvSpPr>
          <p:nvPr/>
        </p:nvSpPr>
        <p:spPr>
          <a:xfrm>
            <a:off x="1956001" y="441329"/>
            <a:ext cx="8271669" cy="526298"/>
          </a:xfrm>
          <a:prstGeom prst="rect">
            <a:avLst/>
          </a:prstGeom>
        </p:spPr>
        <p:txBody>
          <a:bodyPr/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What’s happening?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36868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MVC-003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68420"/>
            <a:ext cx="7315200" cy="548640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6270681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ja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577" y="242046"/>
            <a:ext cx="7386917" cy="5540188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4912368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3F34872-EB80-9463-3ACD-DDAFDEDC9138}"/>
              </a:ext>
            </a:extLst>
          </p:cNvPr>
          <p:cNvSpPr/>
          <p:nvPr/>
        </p:nvSpPr>
        <p:spPr>
          <a:xfrm>
            <a:off x="1750142" y="1866578"/>
            <a:ext cx="8691716" cy="270387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3200" rIns="180000" bIns="90000" rtlCol="0" anchor="t" anchorCtr="0">
            <a:normAutofit/>
          </a:bodyPr>
          <a:lstStyle/>
          <a:p>
            <a:pPr>
              <a:spcBef>
                <a:spcPts val="1000"/>
              </a:spcBef>
            </a:pPr>
            <a:endParaRPr lang="en-GB" sz="2800" err="1">
              <a:solidFill>
                <a:schemeClr val="bg1"/>
              </a:solidFill>
            </a:endParaRPr>
          </a:p>
        </p:txBody>
      </p:sp>
      <p:sp>
        <p:nvSpPr>
          <p:cNvPr id="327684" name="Rectangle 4"/>
          <p:cNvSpPr>
            <a:spLocks noChangeArrowheads="1"/>
          </p:cNvSpPr>
          <p:nvPr/>
        </p:nvSpPr>
        <p:spPr bwMode="auto">
          <a:xfrm>
            <a:off x="1919288" y="765175"/>
            <a:ext cx="8305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GB" sz="4800" b="1" baseline="-25000">
                <a:latin typeface="+mj-lt"/>
                <a:ea typeface="ＭＳ Ｐゴシック" pitchFamily="34" charset="-128"/>
              </a:rPr>
              <a:t>Hydrogen carbonate indicator</a:t>
            </a:r>
          </a:p>
        </p:txBody>
      </p:sp>
      <p:pic>
        <p:nvPicPr>
          <p:cNvPr id="31747" name="Picture 5" descr="IMG_22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902" y="2228392"/>
            <a:ext cx="7934196" cy="197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524000" y="4724400"/>
            <a:ext cx="914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>
                <a:latin typeface="Calibri" pitchFamily="34" charset="0"/>
              </a:rPr>
              <a:t>pH 6.8							       9.2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i="1">
                <a:latin typeface="Calibri" pitchFamily="34" charset="0"/>
              </a:rPr>
              <a:t>(in 0.2 increments)</a:t>
            </a:r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3575051" y="5013325"/>
            <a:ext cx="50403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601612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1A52CCF-9701-DA39-587C-BE3498B769BE}"/>
              </a:ext>
            </a:extLst>
          </p:cNvPr>
          <p:cNvSpPr/>
          <p:nvPr/>
        </p:nvSpPr>
        <p:spPr>
          <a:xfrm>
            <a:off x="8318214" y="1413078"/>
            <a:ext cx="3286408" cy="3177766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3200" rIns="180000" bIns="90000" rtlCol="0" anchor="t" anchorCtr="0">
            <a:normAutofit/>
          </a:bodyPr>
          <a:lstStyle/>
          <a:p>
            <a:pPr algn="l">
              <a:spcBef>
                <a:spcPts val="1000"/>
              </a:spcBef>
            </a:pPr>
            <a:endParaRPr lang="en-GB" sz="2800" dirty="0" err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C2D65-DC33-4A2C-4A51-E8CA8309F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7" y="441327"/>
            <a:ext cx="11017251" cy="1052596"/>
          </a:xfrm>
        </p:spPr>
        <p:txBody>
          <a:bodyPr/>
          <a:lstStyle/>
          <a:p>
            <a:r>
              <a:rPr lang="en-GB" dirty="0"/>
              <a:t>Teaching Photosynthesis with Confidence and Enthusiasm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DCF7D-FD47-9D47-BF34-00B635774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378" y="1805398"/>
            <a:ext cx="7248932" cy="407160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Free online research-informed CPD on a challenging topic</a:t>
            </a:r>
          </a:p>
          <a:p>
            <a:r>
              <a:rPr lang="en-GB" dirty="0"/>
              <a:t>5 short courses</a:t>
            </a:r>
          </a:p>
          <a:p>
            <a:endParaRPr lang="en-GB" dirty="0"/>
          </a:p>
          <a:p>
            <a:r>
              <a:rPr lang="en-GB" dirty="0"/>
              <a:t>Misconceptions </a:t>
            </a:r>
          </a:p>
          <a:p>
            <a:r>
              <a:rPr lang="en-GB" dirty="0"/>
              <a:t>Teaching ideas </a:t>
            </a:r>
          </a:p>
          <a:p>
            <a:r>
              <a:rPr lang="en-GB" dirty="0"/>
              <a:t>Content knowledge</a:t>
            </a:r>
          </a:p>
          <a:p>
            <a:r>
              <a:rPr lang="en-GB" dirty="0"/>
              <a:t>Contexts</a:t>
            </a:r>
          </a:p>
          <a:p>
            <a:endParaRPr lang="en-GB" dirty="0"/>
          </a:p>
        </p:txBody>
      </p:sp>
      <p:pic>
        <p:nvPicPr>
          <p:cNvPr id="6" name="Picture 5" descr="QR Code Image">
            <a:extLst>
              <a:ext uri="{FF2B5EF4-FFF2-40B4-BE49-F238E27FC236}">
                <a16:creationId xmlns:a16="http://schemas.microsoft.com/office/drawing/2014/main" id="{C47A9E5C-1996-BC3F-90BC-44B11BC3F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2065" y="1622608"/>
            <a:ext cx="2758706" cy="27587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C93B7A-74DB-83C4-006C-4151E26918E9}"/>
              </a:ext>
            </a:extLst>
          </p:cNvPr>
          <p:cNvSpPr txBox="1"/>
          <p:nvPr/>
        </p:nvSpPr>
        <p:spPr>
          <a:xfrm>
            <a:off x="6564789" y="5131708"/>
            <a:ext cx="503983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GB" sz="2800" b="1" i="1" dirty="0"/>
              <a:t>“a gamechanger” – ECT 2026</a:t>
            </a:r>
          </a:p>
        </p:txBody>
      </p:sp>
    </p:spTree>
    <p:extLst>
      <p:ext uri="{BB962C8B-B14F-4D97-AF65-F5344CB8AC3E}">
        <p14:creationId xmlns:p14="http://schemas.microsoft.com/office/powerpoint/2010/main" val="9883529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7084D9-B466-5B66-AC44-2666EE696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10 resources in 10 minutes!</a:t>
            </a:r>
          </a:p>
        </p:txBody>
      </p:sp>
    </p:spTree>
    <p:extLst>
      <p:ext uri="{BB962C8B-B14F-4D97-AF65-F5344CB8AC3E}">
        <p14:creationId xmlns:p14="http://schemas.microsoft.com/office/powerpoint/2010/main" val="20132389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18DBA-DF7D-39E8-D5F9-5249811EC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Potometer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180487-987C-22EF-C366-A828598085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4460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B0A88CB9-D5D2-9918-BC83-4CC51203873C}"/>
              </a:ext>
            </a:extLst>
          </p:cNvPr>
          <p:cNvSpPr txBox="1">
            <a:spLocks noChangeArrowheads="1"/>
          </p:cNvSpPr>
          <p:nvPr/>
        </p:nvSpPr>
        <p:spPr>
          <a:xfrm>
            <a:off x="1689065" y="370054"/>
            <a:ext cx="8262938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sz="2800"/>
              <a:t>Traditionally one of these…</a:t>
            </a:r>
            <a:endParaRPr lang="en-US" altLang="en-US" sz="2800" dirty="0"/>
          </a:p>
        </p:txBody>
      </p:sp>
      <p:pic>
        <p:nvPicPr>
          <p:cNvPr id="7" name="Picture 2" descr="Potometer simple Lascells">
            <a:extLst>
              <a:ext uri="{FF2B5EF4-FFF2-40B4-BE49-F238E27FC236}">
                <a16:creationId xmlns:a16="http://schemas.microsoft.com/office/drawing/2014/main" id="{30D4AD2B-63C7-4E70-C7DA-6158C067D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5502" y="988317"/>
            <a:ext cx="1880464" cy="1880464"/>
          </a:xfrm>
          <a:prstGeom prst="round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8" name="Picture 6" descr="Potometer - Science Equipment used in School and Education - Preproom.org">
            <a:extLst>
              <a:ext uri="{FF2B5EF4-FFF2-40B4-BE49-F238E27FC236}">
                <a16:creationId xmlns:a16="http://schemas.microsoft.com/office/drawing/2014/main" id="{251C8F95-6DD7-5F86-2848-A9FD8CBFA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b="14392"/>
          <a:stretch>
            <a:fillRect/>
          </a:stretch>
        </p:blipFill>
        <p:spPr bwMode="auto">
          <a:xfrm>
            <a:off x="3934554" y="3296362"/>
            <a:ext cx="1931871" cy="2281763"/>
          </a:xfrm>
          <a:prstGeom prst="round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9" name="Picture 14" descr="Abritech™ Potometer thoday mounted on wood stand Products | Fisher  Scientific">
            <a:extLst>
              <a:ext uri="{FF2B5EF4-FFF2-40B4-BE49-F238E27FC236}">
                <a16:creationId xmlns:a16="http://schemas.microsoft.com/office/drawing/2014/main" id="{76829E41-B9D1-A259-E55D-1751CC14B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02126" y="1105445"/>
            <a:ext cx="2193874" cy="1789260"/>
          </a:xfrm>
          <a:prstGeom prst="round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0" name="Picture 16" descr="Ganong Potometer | School Science Equipment">
            <a:extLst>
              <a:ext uri="{FF2B5EF4-FFF2-40B4-BE49-F238E27FC236}">
                <a16:creationId xmlns:a16="http://schemas.microsoft.com/office/drawing/2014/main" id="{72411A67-8C40-12BF-07B3-EC9BA1597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00123" y="3395859"/>
            <a:ext cx="2084430" cy="2082771"/>
          </a:xfrm>
          <a:prstGeom prst="round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id="{F4B891B2-BA21-8AAF-5216-82172B130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374" y="4766769"/>
            <a:ext cx="2011910" cy="1055608"/>
          </a:xfrm>
          <a:prstGeom prst="roundRect">
            <a:avLst/>
          </a:prstGeom>
          <a:solidFill>
            <a:schemeClr val="accent1"/>
          </a:solidFill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Something else?</a:t>
            </a:r>
          </a:p>
        </p:txBody>
      </p:sp>
      <p:pic>
        <p:nvPicPr>
          <p:cNvPr id="12" name="Picture 10" descr="POTOMETER">
            <a:extLst>
              <a:ext uri="{FF2B5EF4-FFF2-40B4-BE49-F238E27FC236}">
                <a16:creationId xmlns:a16="http://schemas.microsoft.com/office/drawing/2014/main" id="{CB99D2FC-7FA5-3556-3EB8-9DB66D0D8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46001" y="2123315"/>
            <a:ext cx="2192217" cy="2192217"/>
          </a:xfrm>
          <a:prstGeom prst="roundRect">
            <a:avLst/>
          </a:prstGeom>
          <a:noFill/>
          <a:ln w="19050">
            <a:noFill/>
          </a:ln>
        </p:spPr>
      </p:pic>
      <p:pic>
        <p:nvPicPr>
          <p:cNvPr id="13" name="Picture 12" descr="Potometer High Resolution Stock Photography and Images - Alamy">
            <a:extLst>
              <a:ext uri="{FF2B5EF4-FFF2-40B4-BE49-F238E27FC236}">
                <a16:creationId xmlns:a16="http://schemas.microsoft.com/office/drawing/2014/main" id="{833BA553-4C21-A9E8-B651-3CBD74F84A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/>
          <a:srcRect b="8009"/>
          <a:stretch/>
        </p:blipFill>
        <p:spPr bwMode="auto">
          <a:xfrm>
            <a:off x="8788219" y="826449"/>
            <a:ext cx="1420577" cy="3489083"/>
          </a:xfrm>
          <a:prstGeom prst="roundRect">
            <a:avLst/>
          </a:prstGeom>
          <a:noFill/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546407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338750-5D6D-80F8-DBE1-4D5ABAE810B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533" y="1015408"/>
            <a:ext cx="7435645" cy="4859268"/>
          </a:xfrm>
          <a:prstGeom prst="round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B1319AB6-91BD-A8AE-E104-DD98B22909A4}"/>
              </a:ext>
            </a:extLst>
          </p:cNvPr>
          <p:cNvSpPr txBox="1">
            <a:spLocks noChangeArrowheads="1"/>
          </p:cNvSpPr>
          <p:nvPr/>
        </p:nvSpPr>
        <p:spPr>
          <a:xfrm>
            <a:off x="633036" y="376574"/>
            <a:ext cx="8262938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sz="2800" dirty="0"/>
              <a:t>The SAPS potometer</a:t>
            </a:r>
          </a:p>
        </p:txBody>
      </p:sp>
    </p:spTree>
    <p:extLst>
      <p:ext uri="{BB962C8B-B14F-4D97-AF65-F5344CB8AC3E}">
        <p14:creationId xmlns:p14="http://schemas.microsoft.com/office/powerpoint/2010/main" val="8319508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0A5C1C-16E0-E2F1-7530-411A35E977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650" y="601309"/>
            <a:ext cx="2898326" cy="4963749"/>
          </a:xfrm>
          <a:prstGeom prst="round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E78C08-1EB9-DF07-8283-42976D2B7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686" y="1268760"/>
            <a:ext cx="3421918" cy="377340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718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2CA37-BEB6-2471-56A3-4F1BEE889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7E190-BCAE-CE20-19C5-1FC781451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Osmosis in bell pepper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19ABC-F067-525C-9CE5-01C56AE9D6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4835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CDFEDD5-4C3D-577A-AF0D-33371A007787}"/>
              </a:ext>
            </a:extLst>
          </p:cNvPr>
          <p:cNvSpPr/>
          <p:nvPr/>
        </p:nvSpPr>
        <p:spPr>
          <a:xfrm>
            <a:off x="555199" y="208548"/>
            <a:ext cx="110816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/>
              <a:t>Observing giant cells in bell pepper pericarp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E6E12DF-B671-E1AA-9A79-45275DB03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964" y="1151092"/>
            <a:ext cx="9418320" cy="645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60714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emo of cell turgor in giant cell.wmv">
            <a:hlinkClick r:id="" action="ppaction://media"/>
            <a:extLst>
              <a:ext uri="{FF2B5EF4-FFF2-40B4-BE49-F238E27FC236}">
                <a16:creationId xmlns:a16="http://schemas.microsoft.com/office/drawing/2014/main" id="{FCF695CE-212C-BB8D-38A9-B635D0D12C7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4105" end="732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49773" y="346158"/>
            <a:ext cx="7092453" cy="531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3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4C0F8-52FF-D621-B9D5-C65A1E581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203A0-BC09-AB7D-8D32-F645C435E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2374744"/>
            <a:ext cx="8101013" cy="1274195"/>
          </a:xfrm>
        </p:spPr>
        <p:txBody>
          <a:bodyPr/>
          <a:lstStyle/>
          <a:p>
            <a:r>
              <a:rPr lang="en-GB" dirty="0"/>
              <a:t>Microscopy of vascular tissue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291F7C-1249-1ECE-28EB-5CFAC53F9F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7264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76001" y="441329"/>
            <a:ext cx="11028892" cy="526298"/>
          </a:xfrm>
        </p:spPr>
        <p:txBody>
          <a:bodyPr/>
          <a:lstStyle/>
          <a:p>
            <a:r>
              <a:rPr lang="en-GB"/>
              <a:t>Celery vascular bundles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76000" y="1589088"/>
            <a:ext cx="11040267" cy="4071755"/>
          </a:xfrm>
          <a:prstGeom prst="rect">
            <a:avLst/>
          </a:prstGeom>
        </p:spPr>
        <p:txBody>
          <a:bodyPr/>
          <a:lstStyle>
            <a:lvl1pPr marL="228578" indent="-228578" algn="l" defTabSz="914309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665" indent="-233339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25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2249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510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49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0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58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1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From plant to microscope in less than 4 mins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23F8337-5FE0-AF49-F6DA-B89F3AD02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7260" y="2460625"/>
            <a:ext cx="2693988" cy="2808287"/>
          </a:xfrm>
          <a:prstGeom prst="roundRect">
            <a:avLst/>
          </a:prstGeom>
          <a:noFill/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77024BCD-AF3C-5966-35A9-B14A1CE73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28" y="2886699"/>
            <a:ext cx="3000375" cy="2219325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8BE5BF3C-3AAC-1C06-BD59-DDD80D705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9782" y="2987376"/>
            <a:ext cx="2756218" cy="2281536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03665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 descr="U:\18 SAPS\IMG_53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3" t="10957" b="9239"/>
          <a:stretch>
            <a:fillRect/>
          </a:stretch>
        </p:blipFill>
        <p:spPr bwMode="auto">
          <a:xfrm>
            <a:off x="5997874" y="3953472"/>
            <a:ext cx="2428875" cy="1589087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U:\18 SAPS\IMG_53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5" t="6506" r="21918"/>
          <a:stretch>
            <a:fillRect/>
          </a:stretch>
        </p:blipFill>
        <p:spPr bwMode="auto">
          <a:xfrm>
            <a:off x="2927649" y="1700808"/>
            <a:ext cx="1787525" cy="1862138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traight Arrow Connector 53"/>
          <p:cNvSpPr>
            <a:spLocks noChangeShapeType="1"/>
          </p:cNvSpPr>
          <p:nvPr/>
        </p:nvSpPr>
        <p:spPr bwMode="auto">
          <a:xfrm>
            <a:off x="4151611" y="4778971"/>
            <a:ext cx="2582863" cy="169862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Straight Arrow Connector 54"/>
          <p:cNvSpPr>
            <a:spLocks noChangeShapeType="1"/>
          </p:cNvSpPr>
          <p:nvPr/>
        </p:nvSpPr>
        <p:spPr bwMode="auto">
          <a:xfrm flipV="1">
            <a:off x="3650754" y="2783484"/>
            <a:ext cx="33338" cy="1865313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Straight Arrow Connector 59"/>
          <p:cNvSpPr>
            <a:spLocks noChangeShapeType="1"/>
          </p:cNvSpPr>
          <p:nvPr/>
        </p:nvSpPr>
        <p:spPr bwMode="auto">
          <a:xfrm flipH="1" flipV="1">
            <a:off x="4283374" y="2472333"/>
            <a:ext cx="2243137" cy="6223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Straight Arrow Connector 60"/>
          <p:cNvSpPr>
            <a:spLocks noChangeShapeType="1"/>
          </p:cNvSpPr>
          <p:nvPr/>
        </p:nvSpPr>
        <p:spPr bwMode="auto">
          <a:xfrm>
            <a:off x="7163099" y="3424834"/>
            <a:ext cx="904875" cy="1077913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7393285" y="1677790"/>
            <a:ext cx="2674938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>
                <a:latin typeface="Calibri" panose="020F0502020204030204" pitchFamily="34" charset="0"/>
              </a:rPr>
              <a:t>Preparations of transverse sections through celery stalks [petioles] (</a:t>
            </a:r>
            <a:r>
              <a:rPr lang="en-GB" altLang="en-US" i="1" err="1">
                <a:latin typeface="Calibri" panose="020F0502020204030204" pitchFamily="34" charset="0"/>
              </a:rPr>
              <a:t>Apium</a:t>
            </a:r>
            <a:r>
              <a:rPr lang="en-GB" altLang="en-US" i="1">
                <a:latin typeface="Calibri" panose="020F0502020204030204" pitchFamily="34" charset="0"/>
              </a:rPr>
              <a:t> </a:t>
            </a:r>
            <a:r>
              <a:rPr lang="en-GB" altLang="en-US" i="1" err="1">
                <a:latin typeface="Calibri" panose="020F0502020204030204" pitchFamily="34" charset="0"/>
              </a:rPr>
              <a:t>graveolens</a:t>
            </a:r>
            <a:r>
              <a:rPr lang="en-GB" altLang="en-US">
                <a:latin typeface="Calibri" panose="020F0502020204030204" pitchFamily="34" charset="0"/>
              </a:rPr>
              <a:t> </a:t>
            </a:r>
            <a:r>
              <a:rPr lang="en-GB" altLang="en-US" err="1">
                <a:latin typeface="Calibri" panose="020F0502020204030204" pitchFamily="34" charset="0"/>
              </a:rPr>
              <a:t>var</a:t>
            </a:r>
            <a:r>
              <a:rPr lang="en-GB" altLang="en-US">
                <a:latin typeface="Calibri" panose="020F0502020204030204" pitchFamily="34" charset="0"/>
              </a:rPr>
              <a:t> </a:t>
            </a:r>
            <a:r>
              <a:rPr lang="en-GB" altLang="en-US" i="1" err="1">
                <a:latin typeface="Calibri" panose="020F0502020204030204" pitchFamily="34" charset="0"/>
              </a:rPr>
              <a:t>dulce</a:t>
            </a:r>
            <a:r>
              <a:rPr lang="en-GB" altLang="en-US">
                <a:latin typeface="Calibri" panose="020F0502020204030204" pitchFamily="34" charset="0"/>
              </a:rPr>
              <a:t>)</a:t>
            </a:r>
            <a:endParaRPr lang="en-GB" altLang="en-US">
              <a:latin typeface="Times New Roman" panose="02020603050405020304" pitchFamily="18" charset="0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94448" y="345084"/>
            <a:ext cx="1151068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3800" b="1">
                <a:latin typeface="+mj-lt"/>
              </a:rPr>
              <a:t>Preparations of celery petioles (leaf stalks)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0016" y="3094633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Phloem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81437" y="4618396"/>
            <a:ext cx="1079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Xylem</a:t>
            </a:r>
          </a:p>
        </p:txBody>
      </p:sp>
    </p:spTree>
    <p:extLst>
      <p:ext uri="{BB962C8B-B14F-4D97-AF65-F5344CB8AC3E}">
        <p14:creationId xmlns:p14="http://schemas.microsoft.com/office/powerpoint/2010/main" val="14334063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U:\18 SAPS\IMG_53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5" t="59059" r="36211" b="12543"/>
          <a:stretch>
            <a:fillRect/>
          </a:stretch>
        </p:blipFill>
        <p:spPr bwMode="auto">
          <a:xfrm>
            <a:off x="5848524" y="3417789"/>
            <a:ext cx="2990850" cy="220980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U:\18 SAPS\IMG_53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4" t="21210" r="3716" b="6589"/>
          <a:stretch>
            <a:fillRect/>
          </a:stretch>
        </p:blipFill>
        <p:spPr bwMode="auto">
          <a:xfrm>
            <a:off x="2711624" y="1412777"/>
            <a:ext cx="2990850" cy="2201863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traight Arrow Connector 57"/>
          <p:cNvSpPr>
            <a:spLocks noChangeShapeType="1"/>
          </p:cNvSpPr>
          <p:nvPr/>
        </p:nvSpPr>
        <p:spPr bwMode="auto">
          <a:xfrm flipH="1">
            <a:off x="4899199" y="2271615"/>
            <a:ext cx="1741488" cy="225425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Straight Arrow Connector 61"/>
          <p:cNvSpPr>
            <a:spLocks noChangeShapeType="1"/>
          </p:cNvSpPr>
          <p:nvPr/>
        </p:nvSpPr>
        <p:spPr bwMode="auto">
          <a:xfrm>
            <a:off x="7166150" y="2497039"/>
            <a:ext cx="327025" cy="172085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Straight Arrow Connector 63"/>
          <p:cNvSpPr>
            <a:spLocks noChangeShapeType="1"/>
          </p:cNvSpPr>
          <p:nvPr/>
        </p:nvSpPr>
        <p:spPr bwMode="auto">
          <a:xfrm flipV="1">
            <a:off x="3878438" y="2581176"/>
            <a:ext cx="185737" cy="2058988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Straight Arrow Connector 256"/>
          <p:cNvSpPr>
            <a:spLocks noChangeShapeType="1"/>
          </p:cNvSpPr>
          <p:nvPr/>
        </p:nvSpPr>
        <p:spPr bwMode="auto">
          <a:xfrm flipV="1">
            <a:off x="4161013" y="4443314"/>
            <a:ext cx="1824037" cy="19685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3230365" y="477805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Phloem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40688" y="2086948"/>
            <a:ext cx="125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Xylem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03206" y="1006030"/>
            <a:ext cx="2890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Preparations of longitudinal sections through celery stalks [petioles]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94448" y="345084"/>
            <a:ext cx="1151068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GB" altLang="en-US" sz="3800" b="1">
                <a:latin typeface="+mj-lt"/>
              </a:rPr>
              <a:t>Preparations of celery petioles (leaf stalks)</a:t>
            </a:r>
          </a:p>
        </p:txBody>
      </p:sp>
    </p:spTree>
    <p:extLst>
      <p:ext uri="{BB962C8B-B14F-4D97-AF65-F5344CB8AC3E}">
        <p14:creationId xmlns:p14="http://schemas.microsoft.com/office/powerpoint/2010/main" val="3624745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765" y="283210"/>
            <a:ext cx="7704138" cy="546258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958460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D9C3D-8142-0C39-83DD-19C536368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DEA45-7E0E-16B6-6B00-50B7ACA4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2374744"/>
            <a:ext cx="8101013" cy="1274195"/>
          </a:xfrm>
        </p:spPr>
        <p:txBody>
          <a:bodyPr/>
          <a:lstStyle/>
          <a:p>
            <a:r>
              <a:rPr lang="en-GB" dirty="0"/>
              <a:t>Microscopy of mitosis in garlic root tips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DF404A-F5F5-D967-AEAE-69946DE1DA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216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684" y="395664"/>
            <a:ext cx="8353860" cy="526298"/>
          </a:xfrm>
        </p:spPr>
        <p:txBody>
          <a:bodyPr/>
          <a:lstStyle/>
          <a:p>
            <a:r>
              <a:rPr lang="en-GB" altLang="en-US"/>
              <a:t>Root tip mitosis</a:t>
            </a:r>
          </a:p>
        </p:txBody>
      </p:sp>
      <p:pic>
        <p:nvPicPr>
          <p:cNvPr id="3" name="Content Placeholder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9117" y="951643"/>
            <a:ext cx="3208020" cy="2407013"/>
          </a:xfrm>
          <a:prstGeom prst="roundRect">
            <a:avLst/>
          </a:prstGeom>
          <a:noFill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49" y="2925281"/>
            <a:ext cx="2883175" cy="2808701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912" y="3358656"/>
            <a:ext cx="2169238" cy="2400325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510B65-658F-C6E3-2867-60AB909EBB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165" y="395664"/>
            <a:ext cx="3398782" cy="26823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049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9243" y="375326"/>
            <a:ext cx="615617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800" b="1"/>
              <a:t>Stages of mitosis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847849" y="1888333"/>
          <a:ext cx="8848725" cy="2550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9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97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23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7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44723"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Interphase cell</a:t>
                      </a:r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Prophase cell</a:t>
                      </a:r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Metaphase cell</a:t>
                      </a:r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Anaphase cell</a:t>
                      </a:r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Telophase cell</a:t>
                      </a:r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5594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592" y="2996953"/>
            <a:ext cx="1368152" cy="11976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769" y="2971183"/>
            <a:ext cx="1339711" cy="12233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953" y="2996952"/>
            <a:ext cx="1218827" cy="11976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9253" y="2996952"/>
            <a:ext cx="1378590" cy="11976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hidden">
          <a:xfrm>
            <a:off x="8827176" y="3020947"/>
            <a:ext cx="1251189" cy="122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599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063" y="536763"/>
            <a:ext cx="6831875" cy="493709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810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192" y="1093092"/>
            <a:ext cx="4269742" cy="443249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391292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73990" y="509452"/>
            <a:ext cx="4644020" cy="574765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059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BF280-82FA-CCDE-4FC7-4AEDC9378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8D088-5B41-1C07-6163-E3EB978A9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2374744"/>
            <a:ext cx="8101013" cy="637097"/>
          </a:xfrm>
        </p:spPr>
        <p:txBody>
          <a:bodyPr/>
          <a:lstStyle/>
          <a:p>
            <a:r>
              <a:rPr lang="en-GB" dirty="0"/>
              <a:t>Plant disease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09040C-41BE-7F1E-6EE8-074A89F592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9331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wderymildewongeranium">
            <a:extLst>
              <a:ext uri="{FF2B5EF4-FFF2-40B4-BE49-F238E27FC236}">
                <a16:creationId xmlns:a16="http://schemas.microsoft.com/office/drawing/2014/main" id="{D312E57F-E16C-22FE-E157-ED6CF16DCF6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398" y="1405574"/>
            <a:ext cx="2135758" cy="1601442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7" name="Picture 6" descr="IMG_0366">
            <a:extLst>
              <a:ext uri="{FF2B5EF4-FFF2-40B4-BE49-F238E27FC236}">
                <a16:creationId xmlns:a16="http://schemas.microsoft.com/office/drawing/2014/main" id="{70FD3B68-7082-33AB-D0E6-9955EAA2C68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665" y="3089915"/>
            <a:ext cx="2046982" cy="1486165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9" name="Picture 8" descr="IMG_0373">
            <a:extLst>
              <a:ext uri="{FF2B5EF4-FFF2-40B4-BE49-F238E27FC236}">
                <a16:creationId xmlns:a16="http://schemas.microsoft.com/office/drawing/2014/main" id="{E179ECEF-2FA2-EBFF-2158-3E0577F8ABE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020" y="1744602"/>
            <a:ext cx="2781300" cy="2088396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347E635F-D368-831B-372B-92A33F16C5B1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78" b="7054"/>
          <a:stretch/>
        </p:blipFill>
        <p:spPr>
          <a:xfrm rot="5400000">
            <a:off x="-216752" y="1322093"/>
            <a:ext cx="2970010" cy="2051799"/>
          </a:xfrm>
          <a:prstGeom prst="round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35D82D-56FE-99B9-9D45-77A43BC04474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9" t="33270" r="61856" b="50304"/>
          <a:stretch/>
        </p:blipFill>
        <p:spPr>
          <a:xfrm>
            <a:off x="2506890" y="2631333"/>
            <a:ext cx="2173214" cy="1767240"/>
          </a:xfrm>
          <a:prstGeom prst="round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8D6C0AD-7278-0F72-641E-AC6261EA72F2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2" r="13450"/>
          <a:stretch/>
        </p:blipFill>
        <p:spPr>
          <a:xfrm>
            <a:off x="2506890" y="682994"/>
            <a:ext cx="2165888" cy="1767240"/>
          </a:xfrm>
          <a:prstGeom prst="round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D11FD1A-FE97-7861-E28D-EF452F9D55CC}"/>
              </a:ext>
            </a:extLst>
          </p:cNvPr>
          <p:cNvSpPr txBox="1"/>
          <p:nvPr/>
        </p:nvSpPr>
        <p:spPr>
          <a:xfrm>
            <a:off x="6307294" y="3832997"/>
            <a:ext cx="2301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Rose black spot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654359-56C8-AD70-ABCE-66583573BB4D}"/>
              </a:ext>
            </a:extLst>
          </p:cNvPr>
          <p:cNvSpPr txBox="1"/>
          <p:nvPr/>
        </p:nvSpPr>
        <p:spPr>
          <a:xfrm>
            <a:off x="2701872" y="4450036"/>
            <a:ext cx="2301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Violet bramble rust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34BE58-5A7B-E5C8-A744-6FC7C834B4CF}"/>
              </a:ext>
            </a:extLst>
          </p:cNvPr>
          <p:cNvSpPr txBox="1"/>
          <p:nvPr/>
        </p:nvSpPr>
        <p:spPr>
          <a:xfrm>
            <a:off x="10230273" y="4658979"/>
            <a:ext cx="2301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Powdery mildew</a:t>
            </a:r>
          </a:p>
        </p:txBody>
      </p:sp>
    </p:spTree>
    <p:extLst>
      <p:ext uri="{BB962C8B-B14F-4D97-AF65-F5344CB8AC3E}">
        <p14:creationId xmlns:p14="http://schemas.microsoft.com/office/powerpoint/2010/main" val="11554841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DD97CB-D4A4-E79B-9617-7197985DFCFD}"/>
              </a:ext>
            </a:extLst>
          </p:cNvPr>
          <p:cNvPicPr/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214" y="1724148"/>
            <a:ext cx="3682155" cy="2454770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7" name="Picture 6" descr="IMG_0371">
            <a:extLst>
              <a:ext uri="{FF2B5EF4-FFF2-40B4-BE49-F238E27FC236}">
                <a16:creationId xmlns:a16="http://schemas.microsoft.com/office/drawing/2014/main" id="{8D92BC4E-CCE1-239D-AB13-38F61C9D491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325" y="3212942"/>
            <a:ext cx="3498422" cy="2223108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92FF79-D9B0-C5ED-92E5-A5815D06F73E}"/>
              </a:ext>
            </a:extLst>
          </p:cNvPr>
          <p:cNvSpPr txBox="1"/>
          <p:nvPr/>
        </p:nvSpPr>
        <p:spPr>
          <a:xfrm>
            <a:off x="8924602" y="4178918"/>
            <a:ext cx="3037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Horse chestnut leaf miner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62B95E-8F71-04E0-0355-B631E11E2FBC}"/>
              </a:ext>
            </a:extLst>
          </p:cNvPr>
          <p:cNvSpPr txBox="1"/>
          <p:nvPr/>
        </p:nvSpPr>
        <p:spPr>
          <a:xfrm>
            <a:off x="4734411" y="5436050"/>
            <a:ext cx="2389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Tar spot on sycamore</a:t>
            </a:r>
          </a:p>
        </p:txBody>
      </p:sp>
      <p:pic>
        <p:nvPicPr>
          <p:cNvPr id="13" name="Picture 12" descr="apple_rot">
            <a:extLst>
              <a:ext uri="{FF2B5EF4-FFF2-40B4-BE49-F238E27FC236}">
                <a16:creationId xmlns:a16="http://schemas.microsoft.com/office/drawing/2014/main" id="{7A8A7A5B-6D4A-3390-8F10-CEA31C6B0FDD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31" y="512041"/>
            <a:ext cx="2804795" cy="2105025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77DBCCD-0DBE-BC9A-B1C8-47BB3F914DDD}"/>
              </a:ext>
            </a:extLst>
          </p:cNvPr>
          <p:cNvSpPr txBox="1"/>
          <p:nvPr/>
        </p:nvSpPr>
        <p:spPr>
          <a:xfrm>
            <a:off x="1656449" y="2617066"/>
            <a:ext cx="1844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Apple brown rot</a:t>
            </a:r>
          </a:p>
        </p:txBody>
      </p:sp>
    </p:spTree>
    <p:extLst>
      <p:ext uri="{BB962C8B-B14F-4D97-AF65-F5344CB8AC3E}">
        <p14:creationId xmlns:p14="http://schemas.microsoft.com/office/powerpoint/2010/main" val="6265216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A6797-5093-1B2D-527B-02E775245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00999-84D8-2663-1D2A-80977927C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2374744"/>
            <a:ext cx="8101013" cy="1274195"/>
          </a:xfrm>
        </p:spPr>
        <p:txBody>
          <a:bodyPr/>
          <a:lstStyle/>
          <a:p>
            <a:r>
              <a:rPr lang="en-GB" dirty="0"/>
              <a:t>Getting plants into different areas of biology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B6C62A-B831-182F-B0B2-4DC4DB26F5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5810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BAA8B-DE51-8E86-6587-A251503C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A57E0-BB6A-4649-B4FA-DF5468922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2374744"/>
            <a:ext cx="8101013" cy="637097"/>
          </a:xfrm>
        </p:spPr>
        <p:txBody>
          <a:bodyPr/>
          <a:lstStyle/>
          <a:p>
            <a:r>
              <a:rPr lang="en-GB" dirty="0"/>
              <a:t>Kitchen Classification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9DBE8A-96AD-3815-CB83-FCE0AF70F4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5900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E4B7151-8BC6-B8F3-FD06-A2FC843AC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41327"/>
            <a:ext cx="8262938" cy="526298"/>
          </a:xfrm>
        </p:spPr>
        <p:txBody>
          <a:bodyPr/>
          <a:lstStyle/>
          <a:p>
            <a:r>
              <a:rPr lang="en-GB">
                <a:cs typeface="Arial"/>
              </a:rPr>
              <a:t>Homework task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88643E1-3E57-6276-F1A9-FEC1EE9BB4E8}"/>
              </a:ext>
            </a:extLst>
          </p:cNvPr>
          <p:cNvSpPr>
            <a:spLocks noGrp="1"/>
          </p:cNvSpPr>
          <p:nvPr/>
        </p:nvSpPr>
        <p:spPr>
          <a:xfrm>
            <a:off x="137928" y="1119160"/>
            <a:ext cx="11916143" cy="8023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latin typeface="Verdana"/>
                <a:ea typeface="Verdana"/>
              </a:rPr>
              <a:t>Create a Kitchen Classification of at least 6 items similar to the one below</a:t>
            </a:r>
          </a:p>
        </p:txBody>
      </p:sp>
      <p:pic>
        <p:nvPicPr>
          <p:cNvPr id="6" name="Picture 5" descr="A table with food and drinks&#10;&#10;Description automatically generated">
            <a:extLst>
              <a:ext uri="{FF2B5EF4-FFF2-40B4-BE49-F238E27FC236}">
                <a16:creationId xmlns:a16="http://schemas.microsoft.com/office/drawing/2014/main" id="{7497A6A6-537D-1522-D6D7-673C31AC9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473" y="1737777"/>
            <a:ext cx="7117052" cy="41630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955549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461B5-5727-7588-E586-EE2C83BBB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5E31A-3A85-5F51-60EA-7481DE36D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2374744"/>
            <a:ext cx="8101013" cy="637097"/>
          </a:xfrm>
        </p:spPr>
        <p:txBody>
          <a:bodyPr/>
          <a:lstStyle/>
          <a:p>
            <a:r>
              <a:rPr lang="en-GB" dirty="0"/>
              <a:t>Posters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098796-BF1D-5679-B4EF-D34C5D15B9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5346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2892D74-CE23-A6D5-CC54-DA60D3DC4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41329"/>
            <a:ext cx="10342680" cy="1052596"/>
          </a:xfrm>
        </p:spPr>
        <p:txBody>
          <a:bodyPr/>
          <a:lstStyle/>
          <a:p>
            <a:r>
              <a:rPr lang="en-US" dirty="0"/>
              <a:t>Awesome, Amazing and Incredible Plants</a:t>
            </a:r>
            <a:endParaRPr lang="en-GB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CB8CDDD-1E3F-2778-04C6-AA5E270F4AC3}"/>
              </a:ext>
            </a:extLst>
          </p:cNvPr>
          <p:cNvSpPr txBox="1">
            <a:spLocks/>
          </p:cNvSpPr>
          <p:nvPr/>
        </p:nvSpPr>
        <p:spPr>
          <a:xfrm>
            <a:off x="1026360" y="1645920"/>
            <a:ext cx="10876080" cy="4159703"/>
          </a:xfrm>
          <a:prstGeom prst="rect">
            <a:avLst/>
          </a:prstGeom>
        </p:spPr>
        <p:txBody>
          <a:bodyPr>
            <a:normAutofit/>
          </a:bodyPr>
          <a:lstStyle>
            <a:lvl1pPr marL="228578" indent="-228578" algn="l" defTabSz="914309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665" indent="-233339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25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2249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510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49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0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58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1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Inspiring contexts and careers to make students (and teachers) say “wow”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17DD63-72BD-6C0F-99A7-36FEF92910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52"/>
          <a:stretch/>
        </p:blipFill>
        <p:spPr>
          <a:xfrm>
            <a:off x="3223260" y="2189243"/>
            <a:ext cx="6103620" cy="433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7889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green and black infographics&#10;&#10;Description automatically generated">
            <a:extLst>
              <a:ext uri="{FF2B5EF4-FFF2-40B4-BE49-F238E27FC236}">
                <a16:creationId xmlns:a16="http://schemas.microsoft.com/office/drawing/2014/main" id="{A11487D5-4D33-C1AB-2A41-39FAB6F4F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368" y="273243"/>
            <a:ext cx="7815263" cy="552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421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134468-CDB7-49C9-8D36-93EBEB69D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41329"/>
            <a:ext cx="8271669" cy="526298"/>
          </a:xfrm>
        </p:spPr>
        <p:txBody>
          <a:bodyPr/>
          <a:lstStyle/>
          <a:p>
            <a:pPr algn="l"/>
            <a:r>
              <a:rPr lang="en-GB" sz="3200" dirty="0"/>
              <a:t>SAPS posters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FD1CD38-3721-98F7-B28C-C5B82078D51A}"/>
              </a:ext>
            </a:extLst>
          </p:cNvPr>
          <p:cNvSpPr txBox="1">
            <a:spLocks/>
          </p:cNvSpPr>
          <p:nvPr/>
        </p:nvSpPr>
        <p:spPr>
          <a:xfrm>
            <a:off x="423469" y="1074978"/>
            <a:ext cx="8280200" cy="407175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578" indent="-228578" algn="l" defTabSz="914309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665" indent="-233339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25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2249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510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49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0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58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1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Accompanying articles</a:t>
            </a:r>
          </a:p>
          <a:p>
            <a:r>
              <a:rPr lang="en-GB" sz="2400" dirty="0"/>
              <a:t>Contemporary topics</a:t>
            </a:r>
          </a:p>
          <a:p>
            <a:endParaRPr lang="en-GB" sz="2400" dirty="0"/>
          </a:p>
          <a:p>
            <a:pPr lvl="1"/>
            <a:r>
              <a:rPr lang="en-GB" dirty="0"/>
              <a:t>C4 rice</a:t>
            </a:r>
          </a:p>
          <a:p>
            <a:pPr lvl="1"/>
            <a:r>
              <a:rPr lang="en-GB" dirty="0"/>
              <a:t>Epigenetics</a:t>
            </a:r>
          </a:p>
          <a:p>
            <a:pPr lvl="1"/>
            <a:r>
              <a:rPr lang="en-GB" dirty="0"/>
              <a:t>Gene editing </a:t>
            </a:r>
          </a:p>
          <a:p>
            <a:pPr lvl="1"/>
            <a:r>
              <a:rPr lang="en-GB" dirty="0"/>
              <a:t>3 x Plant disease (GCSE) </a:t>
            </a:r>
          </a:p>
          <a:p>
            <a:pPr lvl="2"/>
            <a:r>
              <a:rPr lang="en-GB" dirty="0"/>
              <a:t>Identification</a:t>
            </a:r>
          </a:p>
          <a:p>
            <a:pPr lvl="2"/>
            <a:r>
              <a:rPr lang="en-GB" dirty="0"/>
              <a:t>Control</a:t>
            </a:r>
          </a:p>
          <a:p>
            <a:pPr lvl="2"/>
            <a:r>
              <a:rPr lang="en-GB" dirty="0"/>
              <a:t>Plant response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820C18-54A8-6D4C-0F1F-20C700ED7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253453"/>
            <a:ext cx="5253518" cy="371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5049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051D45-EF3C-975E-0F13-F0F2D314B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2038470"/>
            <a:ext cx="6172160" cy="1274195"/>
          </a:xfrm>
        </p:spPr>
        <p:txBody>
          <a:bodyPr/>
          <a:lstStyle/>
          <a:p>
            <a:r>
              <a:rPr lang="en-GB" dirty="0">
                <a:cs typeface="Arial"/>
              </a:rPr>
              <a:t>Teaching microscopy using plants</a:t>
            </a:r>
            <a:endParaRPr lang="en-GB" dirty="0"/>
          </a:p>
        </p:txBody>
      </p:sp>
      <p:pic>
        <p:nvPicPr>
          <p:cNvPr id="2" name="Picture Placeholder 1">
            <a:extLst>
              <a:ext uri="{FF2B5EF4-FFF2-40B4-BE49-F238E27FC236}">
                <a16:creationId xmlns:a16="http://schemas.microsoft.com/office/drawing/2014/main" id="{1F7CCA52-8422-34ED-B854-6EAE7182C7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18494" b="18494"/>
          <a:stretch/>
        </p:blipFill>
        <p:spPr>
          <a:xfrm>
            <a:off x="6880225" y="1627188"/>
            <a:ext cx="4498975" cy="377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1246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7DEB6BF-544B-9058-258B-EFCCAEAE3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21" y="181066"/>
            <a:ext cx="11818962" cy="886397"/>
          </a:xfrm>
        </p:spPr>
        <p:txBody>
          <a:bodyPr/>
          <a:lstStyle/>
          <a:p>
            <a:r>
              <a:rPr lang="en-GB" sz="3200">
                <a:solidFill>
                  <a:srgbClr val="212121"/>
                </a:solidFill>
              </a:rPr>
              <a:t>Teaching microscopy using plants: what does a microscope show me?</a:t>
            </a:r>
            <a:endParaRPr lang="en-GB" sz="3200">
              <a:cs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38A9C4B-60B2-D676-3D64-86B4093A2184}"/>
              </a:ext>
            </a:extLst>
          </p:cNvPr>
          <p:cNvGrpSpPr/>
          <p:nvPr/>
        </p:nvGrpSpPr>
        <p:grpSpPr>
          <a:xfrm>
            <a:off x="412179" y="1152886"/>
            <a:ext cx="1807092" cy="2556375"/>
            <a:chOff x="390344" y="851906"/>
            <a:chExt cx="1828927" cy="2587263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7DF9089F-BBF9-9144-73EC-6F645C22F2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048" t="23531" r="10742" b="29562"/>
            <a:stretch/>
          </p:blipFill>
          <p:spPr bwMode="auto">
            <a:xfrm>
              <a:off x="390344" y="851906"/>
              <a:ext cx="1828927" cy="258726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88D943E-ECC8-CE09-B349-19202B2AAA3A}"/>
                </a:ext>
              </a:extLst>
            </p:cNvPr>
            <p:cNvSpPr/>
            <p:nvPr/>
          </p:nvSpPr>
          <p:spPr>
            <a:xfrm>
              <a:off x="1023279" y="1998666"/>
              <a:ext cx="1074414" cy="107441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43200" rIns="180000" bIns="90000" rtlCol="0" anchor="t" anchorCtr="0">
              <a:normAutofit/>
            </a:bodyPr>
            <a:lstStyle/>
            <a:p>
              <a:pPr algn="l">
                <a:spcBef>
                  <a:spcPts val="1000"/>
                </a:spcBef>
              </a:pPr>
              <a:endParaRPr lang="en-GB" sz="2800" err="1">
                <a:solidFill>
                  <a:schemeClr val="bg1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EB30F54-AAF4-5317-3323-10AE8DB6A101}"/>
                </a:ext>
              </a:extLst>
            </p:cNvPr>
            <p:cNvSpPr/>
            <p:nvPr/>
          </p:nvSpPr>
          <p:spPr>
            <a:xfrm>
              <a:off x="1365119" y="2377010"/>
              <a:ext cx="456201" cy="45620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43200" rIns="180000" bIns="90000" rtlCol="0" anchor="t" anchorCtr="0">
              <a:normAutofit fontScale="55000" lnSpcReduction="20000"/>
            </a:bodyPr>
            <a:lstStyle/>
            <a:p>
              <a:pPr algn="l">
                <a:spcBef>
                  <a:spcPts val="1000"/>
                </a:spcBef>
              </a:pPr>
              <a:endParaRPr lang="en-GB" sz="2800" err="1">
                <a:solidFill>
                  <a:schemeClr val="bg1"/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9331D0C-7BF0-33CC-AF14-87B1B4C0F8C8}"/>
                </a:ext>
              </a:extLst>
            </p:cNvPr>
            <p:cNvSpPr/>
            <p:nvPr/>
          </p:nvSpPr>
          <p:spPr>
            <a:xfrm>
              <a:off x="1534382" y="2549920"/>
              <a:ext cx="106794" cy="10679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43200" rIns="180000" bIns="90000" rtlCol="0" anchor="t" anchorCtr="0">
              <a:normAutofit fontScale="25000" lnSpcReduction="20000"/>
            </a:bodyPr>
            <a:lstStyle/>
            <a:p>
              <a:pPr algn="l">
                <a:spcBef>
                  <a:spcPts val="1000"/>
                </a:spcBef>
              </a:pPr>
              <a:endParaRPr lang="en-GB" sz="2800" err="1">
                <a:solidFill>
                  <a:schemeClr val="bg1"/>
                </a:solidFill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F4BCDAB-188C-AF04-555B-CE3CBA07C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521" y="1152886"/>
            <a:ext cx="4487720" cy="25563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3619B17F-118E-E041-0A05-1D50A45B7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921" y="3882549"/>
            <a:ext cx="3001478" cy="19106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EB7E4331-4E45-C80C-C21E-555348BC8D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3" t="4888" r="7150" b="30288"/>
          <a:stretch/>
        </p:blipFill>
        <p:spPr bwMode="auto">
          <a:xfrm>
            <a:off x="9526375" y="3882550"/>
            <a:ext cx="1889013" cy="19179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4">
            <a:extLst>
              <a:ext uri="{FF2B5EF4-FFF2-40B4-BE49-F238E27FC236}">
                <a16:creationId xmlns:a16="http://schemas.microsoft.com/office/drawing/2014/main" id="{582CDFA1-7CFD-29A4-B6A5-33E405F07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3909" y="1118297"/>
            <a:ext cx="1940448" cy="25872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Content Placeholder 4" descr="A close up of a plant&#10;&#10;Description automatically generated">
            <a:extLst>
              <a:ext uri="{FF2B5EF4-FFF2-40B4-BE49-F238E27FC236}">
                <a16:creationId xmlns:a16="http://schemas.microsoft.com/office/drawing/2014/main" id="{936BBA25-2C98-ECF0-BCD1-E60E557CD7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553" y="1130751"/>
            <a:ext cx="1931106" cy="25748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0552074B-F1EB-D35F-F2ED-B68F13AAE8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13"/>
          <a:stretch/>
        </p:blipFill>
        <p:spPr bwMode="auto">
          <a:xfrm>
            <a:off x="1826071" y="3882549"/>
            <a:ext cx="1909927" cy="19121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>
            <a:extLst>
              <a:ext uri="{FF2B5EF4-FFF2-40B4-BE49-F238E27FC236}">
                <a16:creationId xmlns:a16="http://schemas.microsoft.com/office/drawing/2014/main" id="{D66A1087-98C9-9DD3-A23B-002AA38DB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3" t="7352" b="31150"/>
          <a:stretch/>
        </p:blipFill>
        <p:spPr bwMode="auto">
          <a:xfrm>
            <a:off x="3908975" y="3875311"/>
            <a:ext cx="1931106" cy="19266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8607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7DEB6BF-544B-9058-258B-EFCCAEAE3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44" y="174704"/>
            <a:ext cx="11477244" cy="443198"/>
          </a:xfrm>
        </p:spPr>
        <p:txBody>
          <a:bodyPr/>
          <a:lstStyle/>
          <a:p>
            <a:r>
              <a:rPr lang="en-GB" sz="3200"/>
              <a:t>Teaching microscopy using plants: preparing specimens</a:t>
            </a:r>
            <a:endParaRPr lang="en-GB" sz="3200"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7C1EB3-D6AC-FF65-386F-93D5F3EF4A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058387" y="291051"/>
            <a:ext cx="1821704" cy="2991993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71A93ED-C891-C046-41B1-F09C51B286BD}"/>
              </a:ext>
            </a:extLst>
          </p:cNvPr>
          <p:cNvGrpSpPr/>
          <p:nvPr/>
        </p:nvGrpSpPr>
        <p:grpSpPr>
          <a:xfrm>
            <a:off x="8473242" y="2777422"/>
            <a:ext cx="2991994" cy="2991995"/>
            <a:chOff x="9309748" y="3429000"/>
            <a:chExt cx="2475527" cy="24755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C1F241B-9AE3-E9A5-7498-499389B441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09748" y="3429000"/>
              <a:ext cx="2475527" cy="247552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" name="Arrow: Down 9">
              <a:extLst>
                <a:ext uri="{FF2B5EF4-FFF2-40B4-BE49-F238E27FC236}">
                  <a16:creationId xmlns:a16="http://schemas.microsoft.com/office/drawing/2014/main" id="{DE52112E-CBAF-9D60-63D1-D8AF417AA5F3}"/>
                </a:ext>
              </a:extLst>
            </p:cNvPr>
            <p:cNvSpPr/>
            <p:nvPr/>
          </p:nvSpPr>
          <p:spPr>
            <a:xfrm rot="13785934">
              <a:off x="10192761" y="5095254"/>
              <a:ext cx="92733" cy="300581"/>
            </a:xfrm>
            <a:prstGeom prst="downArrow">
              <a:avLst>
                <a:gd name="adj1" fmla="val 50000"/>
                <a:gd name="adj2" fmla="val 86363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5BDCEC75-9C1E-4016-A2F4-30F345B7D8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3674" y="3787537"/>
            <a:ext cx="2640239" cy="26402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6E67C6-253A-77F7-A8A8-9D11CADF81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367686" y="1844844"/>
            <a:ext cx="1007923" cy="26359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23D06F6-E936-7F04-5DD7-032163DA72C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034159" y="395713"/>
            <a:ext cx="1674980" cy="26359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E6D129-E07C-A3BF-159A-EF76441C6EE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0327" y="876195"/>
            <a:ext cx="2392352" cy="23923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9148A95-EB76-3004-C129-1AACE763493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158" y="3403659"/>
            <a:ext cx="2392354" cy="23923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638465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7DEB6BF-544B-9058-258B-EFCCAEAE3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19" y="173843"/>
            <a:ext cx="12105565" cy="467602"/>
          </a:xfrm>
        </p:spPr>
        <p:txBody>
          <a:bodyPr/>
          <a:lstStyle/>
          <a:p>
            <a:pPr marL="227965" indent="-227965"/>
            <a:r>
              <a:rPr lang="en-GB" sz="3200"/>
              <a:t>Teaching microscopy using plants: calibrating and measuring</a:t>
            </a:r>
          </a:p>
        </p:txBody>
      </p:sp>
      <p:pic>
        <p:nvPicPr>
          <p:cNvPr id="4" name="Picture 3" descr="A piece of paper with images of water and a few black squares&#10;&#10;AI-generated content may be incorrect.">
            <a:extLst>
              <a:ext uri="{FF2B5EF4-FFF2-40B4-BE49-F238E27FC236}">
                <a16:creationId xmlns:a16="http://schemas.microsoft.com/office/drawing/2014/main" id="{95C9F7BA-C089-7B12-7ACC-2F7B43BED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" t="16826" r="9286" b="8034"/>
          <a:stretch/>
        </p:blipFill>
        <p:spPr>
          <a:xfrm rot="5400000">
            <a:off x="-402368" y="1879767"/>
            <a:ext cx="4657878" cy="29958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pic>
        <p:nvPicPr>
          <p:cNvPr id="3" name="Picture 2" descr="A close-up of a white circle&#10;&#10;AI-generated content may be incorrect.">
            <a:extLst>
              <a:ext uri="{FF2B5EF4-FFF2-40B4-BE49-F238E27FC236}">
                <a16:creationId xmlns:a16="http://schemas.microsoft.com/office/drawing/2014/main" id="{4E27068A-175B-9EAE-5C5C-44E6EB792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" t="12436" r="5615" b="23182"/>
          <a:stretch/>
        </p:blipFill>
        <p:spPr>
          <a:xfrm>
            <a:off x="3510487" y="3121123"/>
            <a:ext cx="2585513" cy="25855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Content Placeholder 4" descr="A piece of onion on a black surface&#10;&#10;AI-generated content may be incorrect.">
            <a:extLst>
              <a:ext uri="{FF2B5EF4-FFF2-40B4-BE49-F238E27FC236}">
                <a16:creationId xmlns:a16="http://schemas.microsoft.com/office/drawing/2014/main" id="{22C65F5C-187F-C4F8-DD7B-2DA08686B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1" b="32287"/>
          <a:stretch/>
        </p:blipFill>
        <p:spPr>
          <a:xfrm>
            <a:off x="3504315" y="1049983"/>
            <a:ext cx="2593709" cy="1976148"/>
          </a:xfrm>
          <a:ln>
            <a:solidFill>
              <a:schemeClr val="tx1"/>
            </a:solidFill>
          </a:ln>
        </p:spPr>
      </p:pic>
      <p:pic>
        <p:nvPicPr>
          <p:cNvPr id="11" name="Picture 10" descr="A microscope with a purple dot&#10;&#10;AI-generated content may be incorrect.">
            <a:extLst>
              <a:ext uri="{FF2B5EF4-FFF2-40B4-BE49-F238E27FC236}">
                <a16:creationId xmlns:a16="http://schemas.microsoft.com/office/drawing/2014/main" id="{AC9878E6-3B38-A98D-989C-06E1F9E9EB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2" t="20819" r="5790" b="32865"/>
          <a:stretch/>
        </p:blipFill>
        <p:spPr>
          <a:xfrm>
            <a:off x="6184054" y="3515229"/>
            <a:ext cx="2843046" cy="21914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 descr="A ruler and leaves on a grey surface&#10;&#10;AI-generated content may be incorrect.">
            <a:extLst>
              <a:ext uri="{FF2B5EF4-FFF2-40B4-BE49-F238E27FC236}">
                <a16:creationId xmlns:a16="http://schemas.microsoft.com/office/drawing/2014/main" id="{D03D2E92-0D03-FBEB-4429-6185F75C0A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06" t="34615" r="28928" b="31655"/>
          <a:stretch/>
        </p:blipFill>
        <p:spPr>
          <a:xfrm rot="5400000">
            <a:off x="6425398" y="807416"/>
            <a:ext cx="2370776" cy="28534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3D22B0EA-15AA-BA48-F8E5-2419F3B16E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1" t="15775" r="12471" b="12120"/>
          <a:stretch/>
        </p:blipFill>
        <p:spPr bwMode="auto">
          <a:xfrm>
            <a:off x="9125722" y="1049272"/>
            <a:ext cx="2560814" cy="146486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5D1D4B8-EB46-3754-B09E-FB73F05A14C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753"/>
          <a:stretch/>
        </p:blipFill>
        <p:spPr>
          <a:xfrm>
            <a:off x="9125721" y="2606145"/>
            <a:ext cx="2560815" cy="31009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Arrow: Down 17">
            <a:extLst>
              <a:ext uri="{FF2B5EF4-FFF2-40B4-BE49-F238E27FC236}">
                <a16:creationId xmlns:a16="http://schemas.microsoft.com/office/drawing/2014/main" id="{CF2EAD4D-80AC-ECB7-61DA-081D6C0F2873}"/>
              </a:ext>
            </a:extLst>
          </p:cNvPr>
          <p:cNvSpPr/>
          <p:nvPr/>
        </p:nvSpPr>
        <p:spPr>
          <a:xfrm rot="19580705">
            <a:off x="5468986" y="1407363"/>
            <a:ext cx="115294" cy="373711"/>
          </a:xfrm>
          <a:prstGeom prst="downArrow">
            <a:avLst>
              <a:gd name="adj1" fmla="val 50000"/>
              <a:gd name="adj2" fmla="val 86363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3493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54054C-50EF-C6DF-06E6-E7C59198F5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7">
            <a:extLst>
              <a:ext uri="{FF2B5EF4-FFF2-40B4-BE49-F238E27FC236}">
                <a16:creationId xmlns:a16="http://schemas.microsoft.com/office/drawing/2014/main" id="{93E321B2-39C0-35C0-A5CA-92243CEFE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2374900"/>
            <a:ext cx="8101013" cy="636588"/>
          </a:xfrm>
        </p:spPr>
        <p:txBody>
          <a:bodyPr/>
          <a:lstStyle/>
          <a:p>
            <a:r>
              <a:rPr lang="en-US" dirty="0"/>
              <a:t>Observing stomata in </a:t>
            </a:r>
            <a:r>
              <a:rPr lang="en-US" i="1" dirty="0"/>
              <a:t>Tradescantia </a:t>
            </a:r>
            <a:r>
              <a:rPr lang="en-US" i="1" dirty="0" err="1"/>
              <a:t>zebrina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63565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0005FA-07E2-4B2C-D322-912A8EF86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/>
              <a:t>Tradescantia </a:t>
            </a:r>
            <a:r>
              <a:rPr lang="en-GB" i="1" dirty="0" err="1"/>
              <a:t>zebrina</a:t>
            </a:r>
            <a:endParaRPr lang="en-GB" dirty="0"/>
          </a:p>
        </p:txBody>
      </p:sp>
      <p:pic>
        <p:nvPicPr>
          <p:cNvPr id="7" name="Picture 6" descr="A close up of a purple and green background&#10;&#10;Description automatically generated">
            <a:extLst>
              <a:ext uri="{FF2B5EF4-FFF2-40B4-BE49-F238E27FC236}">
                <a16:creationId xmlns:a16="http://schemas.microsoft.com/office/drawing/2014/main" id="{B2579999-FB25-B184-C40C-91DD1A3C0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875"/>
          <a:stretch/>
        </p:blipFill>
        <p:spPr>
          <a:xfrm>
            <a:off x="1243198" y="1535627"/>
            <a:ext cx="9705604" cy="412488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009338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5B0A9-B401-CE2E-EA01-BF0FB802D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9F89-E57D-0D10-52F6-7D5FEE84D88B}"/>
              </a:ext>
            </a:extLst>
          </p:cNvPr>
          <p:cNvSpPr txBox="1">
            <a:spLocks/>
          </p:cNvSpPr>
          <p:nvPr/>
        </p:nvSpPr>
        <p:spPr>
          <a:xfrm>
            <a:off x="436165" y="254351"/>
            <a:ext cx="8271669" cy="526298"/>
          </a:xfrm>
          <a:prstGeom prst="rect">
            <a:avLst/>
          </a:prstGeom>
        </p:spPr>
        <p:txBody>
          <a:bodyPr/>
          <a:lstStyle>
            <a:lvl1pPr algn="l" defTabSz="914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/>
              <a:t>Plant Science Futures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FF05F5-BCB4-CF65-A060-393284B76A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95" t="11771" r="17621" b="5432"/>
          <a:stretch/>
        </p:blipFill>
        <p:spPr>
          <a:xfrm>
            <a:off x="8488170" y="3429000"/>
            <a:ext cx="3367850" cy="2466829"/>
          </a:xfrm>
          <a:prstGeom prst="round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856242-FE62-1920-69A1-9AB07D269A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336" t="11771" r="18796" b="5432"/>
          <a:stretch/>
        </p:blipFill>
        <p:spPr>
          <a:xfrm>
            <a:off x="436165" y="914511"/>
            <a:ext cx="3382850" cy="2466830"/>
          </a:xfrm>
          <a:prstGeom prst="round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656DFB-9AEE-012D-B77F-F34C74060B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409" t="11925" r="17905" b="4647"/>
          <a:stretch/>
        </p:blipFill>
        <p:spPr>
          <a:xfrm>
            <a:off x="2502894" y="3429000"/>
            <a:ext cx="3436219" cy="2492873"/>
          </a:xfrm>
          <a:prstGeom prst="round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F4D22F-59E5-D574-3EFE-E1CA899FAE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726" t="11416" r="18337" b="4248"/>
          <a:stretch/>
        </p:blipFill>
        <p:spPr>
          <a:xfrm>
            <a:off x="5939113" y="828308"/>
            <a:ext cx="3324763" cy="246682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5933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886DE-AB40-DC69-FAF2-D073E4B17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B731311-DBB7-C8B0-1BCE-4F9AACA942BB}"/>
              </a:ext>
            </a:extLst>
          </p:cNvPr>
          <p:cNvSpPr/>
          <p:nvPr/>
        </p:nvSpPr>
        <p:spPr>
          <a:xfrm>
            <a:off x="8495761" y="3159660"/>
            <a:ext cx="2890304" cy="275225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3200" rIns="180000" bIns="90000" rtlCol="0" anchor="t" anchorCtr="0">
            <a:normAutofit/>
          </a:bodyPr>
          <a:lstStyle/>
          <a:p>
            <a:pPr algn="l">
              <a:spcBef>
                <a:spcPts val="1000"/>
              </a:spcBef>
            </a:pPr>
            <a:endParaRPr lang="en-GB" sz="2800" dirty="0" err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811022-7F69-661E-1351-DC195D975B1C}"/>
              </a:ext>
            </a:extLst>
          </p:cNvPr>
          <p:cNvSpPr txBox="1">
            <a:spLocks/>
          </p:cNvSpPr>
          <p:nvPr/>
        </p:nvSpPr>
        <p:spPr>
          <a:xfrm>
            <a:off x="432000" y="441327"/>
            <a:ext cx="8262938" cy="526298"/>
          </a:xfrm>
          <a:prstGeom prst="rect">
            <a:avLst/>
          </a:prstGeom>
        </p:spPr>
        <p:txBody>
          <a:bodyPr/>
          <a:lstStyle>
            <a:lvl1pPr algn="l" defTabSz="914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/>
              <a:t>Talk to us!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43BCD-E742-2C83-A1FF-5CE0003C1BB0}"/>
              </a:ext>
            </a:extLst>
          </p:cNvPr>
          <p:cNvSpPr txBox="1">
            <a:spLocks/>
          </p:cNvSpPr>
          <p:nvPr/>
        </p:nvSpPr>
        <p:spPr>
          <a:xfrm>
            <a:off x="432000" y="1587600"/>
            <a:ext cx="8262938" cy="4071600"/>
          </a:xfrm>
          <a:prstGeom prst="rect">
            <a:avLst/>
          </a:prstGeom>
        </p:spPr>
        <p:txBody>
          <a:bodyPr/>
          <a:lstStyle>
            <a:lvl1pPr marL="228578" indent="-228578" algn="l" defTabSz="914309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665" indent="-233339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25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2249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0510" indent="-253976" algn="l" defTabSz="914309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49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0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58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14" indent="-228578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Sign up to our </a:t>
            </a:r>
            <a:r>
              <a:rPr lang="en-GB" b="1" dirty="0"/>
              <a:t>newsletter</a:t>
            </a:r>
          </a:p>
          <a:p>
            <a:r>
              <a:rPr lang="en-GB" dirty="0"/>
              <a:t>Email us, call us</a:t>
            </a:r>
          </a:p>
          <a:p>
            <a:r>
              <a:rPr lang="en-GB" dirty="0"/>
              <a:t>Follow us on social media</a:t>
            </a:r>
          </a:p>
          <a:p>
            <a:r>
              <a:rPr lang="en-GB" dirty="0"/>
              <a:t>RSC New Teacher Series</a:t>
            </a:r>
          </a:p>
          <a:p>
            <a:r>
              <a:rPr lang="en-GB" dirty="0"/>
              <a:t>Visit us at the ASE Annual Conference</a:t>
            </a:r>
          </a:p>
          <a:p>
            <a:r>
              <a:rPr lang="en-GB" dirty="0"/>
              <a:t>Visit the </a:t>
            </a:r>
            <a:r>
              <a:rPr lang="en-GB" b="1" dirty="0"/>
              <a:t>early career teachers page</a:t>
            </a:r>
          </a:p>
          <a:p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39EA749-03C2-856A-94C5-BE07590D7A35}"/>
              </a:ext>
            </a:extLst>
          </p:cNvPr>
          <p:cNvSpPr/>
          <p:nvPr/>
        </p:nvSpPr>
        <p:spPr>
          <a:xfrm>
            <a:off x="8495761" y="180300"/>
            <a:ext cx="2890304" cy="275225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3200" rIns="180000" bIns="90000" rtlCol="0" anchor="t" anchorCtr="0">
            <a:normAutofit/>
          </a:bodyPr>
          <a:lstStyle/>
          <a:p>
            <a:pPr algn="l">
              <a:spcBef>
                <a:spcPts val="1000"/>
              </a:spcBef>
            </a:pPr>
            <a:endParaRPr lang="en-GB" sz="2800" dirty="0" err="1">
              <a:solidFill>
                <a:schemeClr val="bg1"/>
              </a:solidFill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C90D9F1A-3794-52E3-ACA0-A55AB96C5C7D}"/>
              </a:ext>
            </a:extLst>
          </p:cNvPr>
          <p:cNvSpPr/>
          <p:nvPr/>
        </p:nvSpPr>
        <p:spPr>
          <a:xfrm>
            <a:off x="4888191" y="1661236"/>
            <a:ext cx="3475570" cy="461411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3200" rIns="180000" bIns="90000" rtlCol="0" anchor="t" anchorCtr="0">
            <a:normAutofit fontScale="25000" lnSpcReduction="20000"/>
          </a:bodyPr>
          <a:lstStyle/>
          <a:p>
            <a:pPr algn="l">
              <a:spcBef>
                <a:spcPts val="1000"/>
              </a:spcBef>
            </a:pPr>
            <a:endParaRPr lang="en-GB" sz="2800" dirty="0" err="1">
              <a:solidFill>
                <a:schemeClr val="bg1"/>
              </a:solidFill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3FAA9515-4656-1012-80B2-25392E8A76F0}"/>
              </a:ext>
            </a:extLst>
          </p:cNvPr>
          <p:cNvSpPr/>
          <p:nvPr/>
        </p:nvSpPr>
        <p:spPr>
          <a:xfrm>
            <a:off x="6739241" y="4445566"/>
            <a:ext cx="1624520" cy="461411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3200" rIns="180000" bIns="90000" rtlCol="0" anchor="t" anchorCtr="0">
            <a:normAutofit fontScale="25000" lnSpcReduction="20000"/>
          </a:bodyPr>
          <a:lstStyle/>
          <a:p>
            <a:pPr algn="l">
              <a:spcBef>
                <a:spcPts val="1000"/>
              </a:spcBef>
            </a:pPr>
            <a:endParaRPr lang="en-GB" sz="2800" dirty="0" err="1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5078B2-225B-4B87-D040-A633E0A14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6938" y="441327"/>
            <a:ext cx="2206180" cy="22061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32FE6B-7AFA-27E5-3346-B7B90731E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6938" y="3429000"/>
            <a:ext cx="2206180" cy="220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9201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B0A4B-2F03-AEFA-ADAE-B754EFFFC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65" y="2185010"/>
            <a:ext cx="8101013" cy="1052596"/>
          </a:xfrm>
        </p:spPr>
        <p:txBody>
          <a:bodyPr/>
          <a:lstStyle/>
          <a:p>
            <a:r>
              <a:rPr lang="en-GB" dirty="0"/>
              <a:t>Thank you </a:t>
            </a:r>
            <a:br>
              <a:rPr lang="en-GB" dirty="0"/>
            </a:br>
            <a:r>
              <a:rPr lang="en-GB" dirty="0"/>
              <a:t>Q&amp;A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82A672-0B74-7633-7185-5DAE4D14F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62" y="3620394"/>
            <a:ext cx="3988005" cy="67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736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4871B-0028-117F-D766-52F37E464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for you!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C9B47-DBA8-622C-A53C-55DE796AD7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7B4632-3D00-BAC2-53D6-020604F859AA}"/>
              </a:ext>
            </a:extLst>
          </p:cNvPr>
          <p:cNvSpPr txBox="1"/>
          <p:nvPr/>
        </p:nvSpPr>
        <p:spPr>
          <a:xfrm>
            <a:off x="587376" y="3605022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/>
              <a:t>What else do you need?</a:t>
            </a:r>
          </a:p>
          <a:p>
            <a:endParaRPr lang="en-GB" sz="1600" dirty="0"/>
          </a:p>
          <a:p>
            <a:r>
              <a:rPr lang="en-GB" sz="1600" dirty="0"/>
              <a:t>What biology topics would you like support with?</a:t>
            </a:r>
          </a:p>
        </p:txBody>
      </p:sp>
    </p:spTree>
    <p:extLst>
      <p:ext uri="{BB962C8B-B14F-4D97-AF65-F5344CB8AC3E}">
        <p14:creationId xmlns:p14="http://schemas.microsoft.com/office/powerpoint/2010/main" val="100450713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380BE2D-CFE8-C2F8-4D31-488B46A096E0}"/>
              </a:ext>
            </a:extLst>
          </p:cNvPr>
          <p:cNvGrpSpPr/>
          <p:nvPr/>
        </p:nvGrpSpPr>
        <p:grpSpPr>
          <a:xfrm>
            <a:off x="0" y="0"/>
            <a:ext cx="5194800" cy="1508400"/>
            <a:chOff x="538481" y="685800"/>
            <a:chExt cx="5194800" cy="15084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E2F7EF4-A97B-BF53-5526-8CC06E429476}"/>
                </a:ext>
              </a:extLst>
            </p:cNvPr>
            <p:cNvSpPr/>
            <p:nvPr/>
          </p:nvSpPr>
          <p:spPr>
            <a:xfrm>
              <a:off x="538481" y="685800"/>
              <a:ext cx="5194800" cy="1508400"/>
            </a:xfrm>
            <a:prstGeom prst="rect">
              <a:avLst/>
            </a:prstGeom>
            <a:solidFill>
              <a:srgbClr val="F4B31B"/>
            </a:solidFill>
            <a:ln>
              <a:solidFill>
                <a:srgbClr val="F4B31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4846F834-8B76-AB90-76CC-DF63177EF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310" b="8411"/>
            <a:stretch>
              <a:fillRect/>
            </a:stretch>
          </p:blipFill>
          <p:spPr>
            <a:xfrm>
              <a:off x="2882707" y="685800"/>
              <a:ext cx="2850574" cy="1508400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85022AE4-6F4B-8421-A2DE-35B27587ED7D}"/>
              </a:ext>
            </a:extLst>
          </p:cNvPr>
          <p:cNvSpPr/>
          <p:nvPr/>
        </p:nvSpPr>
        <p:spPr>
          <a:xfrm>
            <a:off x="0" y="416560"/>
            <a:ext cx="2641600" cy="934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48F46F1-F33F-59B3-65E6-880659D90655}"/>
              </a:ext>
            </a:extLst>
          </p:cNvPr>
          <p:cNvGrpSpPr/>
          <p:nvPr/>
        </p:nvGrpSpPr>
        <p:grpSpPr>
          <a:xfrm>
            <a:off x="-9236" y="548920"/>
            <a:ext cx="2565841" cy="679513"/>
            <a:chOff x="4597323" y="3187687"/>
            <a:chExt cx="2997354" cy="79379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DA5BC56-07D7-0613-3A1E-BE6A03903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97323" y="3187687"/>
              <a:ext cx="2997354" cy="48262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5AC35E8-1FEB-1806-6D33-C48860A9C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68443" y="3670312"/>
              <a:ext cx="1543129" cy="311166"/>
            </a:xfrm>
            <a:prstGeom prst="rect">
              <a:avLst/>
            </a:prstGeom>
          </p:spPr>
        </p:pic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AB1A6A4-E449-7BC8-778C-A2AE37C217C4}"/>
              </a:ext>
            </a:extLst>
          </p:cNvPr>
          <p:cNvSpPr/>
          <p:nvPr/>
        </p:nvSpPr>
        <p:spPr>
          <a:xfrm>
            <a:off x="7447280" y="160458"/>
            <a:ext cx="4587890" cy="12648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4976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One-hour sessions designed to support you with new ideas and resources for teaching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4976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Live, online and fully funded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A44575E-5070-D80A-2372-06C00E4BB934}"/>
              </a:ext>
            </a:extLst>
          </p:cNvPr>
          <p:cNvSpPr/>
          <p:nvPr/>
        </p:nvSpPr>
        <p:spPr>
          <a:xfrm>
            <a:off x="51645" y="1593893"/>
            <a:ext cx="10200302" cy="2711589"/>
          </a:xfrm>
          <a:prstGeom prst="roundRect">
            <a:avLst/>
          </a:prstGeom>
          <a:noFill/>
          <a:ln w="76200">
            <a:solidFill>
              <a:srgbClr val="006F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F67027-5837-A7BC-8FA0-E6181A229C55}"/>
              </a:ext>
            </a:extLst>
          </p:cNvPr>
          <p:cNvSpPr txBox="1"/>
          <p:nvPr/>
        </p:nvSpPr>
        <p:spPr>
          <a:xfrm>
            <a:off x="792713" y="1636262"/>
            <a:ext cx="67967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3"/>
              </a:rPr>
              <a:t>Teacher support sessions | Live online PD | RSC Education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497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B8B11C0-8F56-8AF9-D172-67DDA0E5B417}"/>
              </a:ext>
            </a:extLst>
          </p:cNvPr>
          <p:cNvSpPr/>
          <p:nvPr/>
        </p:nvSpPr>
        <p:spPr>
          <a:xfrm>
            <a:off x="-9236" y="4516469"/>
            <a:ext cx="7175846" cy="1990611"/>
          </a:xfrm>
          <a:prstGeom prst="roundRect">
            <a:avLst/>
          </a:prstGeom>
          <a:noFill/>
          <a:ln w="76200">
            <a:solidFill>
              <a:srgbClr val="006F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2F1D03-2E03-62B1-07DD-4D0776816EE9}"/>
              </a:ext>
            </a:extLst>
          </p:cNvPr>
          <p:cNvSpPr txBox="1"/>
          <p:nvPr/>
        </p:nvSpPr>
        <p:spPr>
          <a:xfrm>
            <a:off x="-154961" y="5033274"/>
            <a:ext cx="26914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" action="ppaction://noaction"/>
              </a:rPr>
              <a:t>New teacher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" action="ppaction://noaction"/>
              </a:rPr>
              <a:t>programme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89A048B-DCE3-3A51-76E3-4B7ED96E78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285" y="1990003"/>
            <a:ext cx="2291465" cy="225404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31E978-FCD0-BB82-2DD9-B4B90DD399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0008" y="2028516"/>
            <a:ext cx="2259699" cy="22540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A25A19D-9573-F58A-23F5-EE8565B216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6965" y="2005594"/>
            <a:ext cx="2250315" cy="212534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58DABBB-E098-7085-2E88-5B76939BF3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10008" y="4572123"/>
            <a:ext cx="1672293" cy="18793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8F98556-E51B-87CA-2D5E-A0858F5F33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72045" y="4572123"/>
            <a:ext cx="1593681" cy="18793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064564-EE73-BFF7-CF47-EC652A011DD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5848" y="2005594"/>
            <a:ext cx="1961896" cy="215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0417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F43AB-5D2C-8078-0B33-BABD26C53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AD06B6A-4C9F-2320-0598-55D5DDDDEAAF}"/>
              </a:ext>
            </a:extLst>
          </p:cNvPr>
          <p:cNvSpPr txBox="1"/>
          <p:nvPr/>
        </p:nvSpPr>
        <p:spPr>
          <a:xfrm>
            <a:off x="3048000" y="611955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Sustained professional development courses | Live online PD | RSC Education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497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BBE9429-A9FA-6855-0732-2D8427D33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667" y="427067"/>
            <a:ext cx="2981741" cy="33913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9997C8A-8292-D27A-397E-212A999512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6825" y="3983021"/>
            <a:ext cx="2924583" cy="197195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7FE9CD8-EA69-BA88-1C1B-E02A197D5F48}"/>
              </a:ext>
            </a:extLst>
          </p:cNvPr>
          <p:cNvSpPr/>
          <p:nvPr/>
        </p:nvSpPr>
        <p:spPr>
          <a:xfrm>
            <a:off x="3437517" y="5010548"/>
            <a:ext cx="4587890" cy="882725"/>
          </a:xfrm>
          <a:prstGeom prst="roundRect">
            <a:avLst/>
          </a:prstGeom>
          <a:solidFill>
            <a:schemeClr val="bg1"/>
          </a:solidFill>
          <a:ln w="476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4976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Courses cover practical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4976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skills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4976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, subject knowledge, teaching strategies and more.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98E1847-F397-9F6C-4F76-C73C787EA4A4}"/>
              </a:ext>
            </a:extLst>
          </p:cNvPr>
          <p:cNvSpPr/>
          <p:nvPr/>
        </p:nvSpPr>
        <p:spPr>
          <a:xfrm>
            <a:off x="8534400" y="303582"/>
            <a:ext cx="3436884" cy="5815970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Picture 1" descr="A person sitting at a desk with a computer">
            <a:extLst>
              <a:ext uri="{FF2B5EF4-FFF2-40B4-BE49-F238E27FC236}">
                <a16:creationId xmlns:a16="http://schemas.microsoft.com/office/drawing/2014/main" id="{BB64808B-9ABC-6C90-CE34-7DFFED0145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03582"/>
            <a:ext cx="7839307" cy="44096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80C932-819D-4F21-F7B3-1B793DC5E9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1462" y="2694557"/>
            <a:ext cx="2018636" cy="201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9371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887DCB-70D5-4EE8-8681-2F6FF5E36F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9099" y="1495028"/>
            <a:ext cx="7713682" cy="416349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>
                <a:latin typeface="Source Sans Pro"/>
                <a:ea typeface="Source Sans Pro"/>
                <a:cs typeface="Arial" panose="020B0604020202020204" pitchFamily="34" charset="0"/>
              </a:rPr>
              <a:t>The presentation and links to the resources can be accessed through our </a:t>
            </a:r>
            <a:r>
              <a:rPr lang="en-GB" sz="2800" b="1" i="1">
                <a:latin typeface="Source Sans Pro"/>
                <a:ea typeface="Source Sans Pro"/>
                <a:cs typeface="Arial" panose="020B0604020202020204" pitchFamily="34" charset="0"/>
              </a:rPr>
              <a:t>event support hub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>
                <a:latin typeface="Source Sans Pro"/>
                <a:ea typeface="Source Sans Pro"/>
                <a:cs typeface="Arial" panose="020B0604020202020204" pitchFamily="34" charset="0"/>
              </a:rPr>
              <a:t>When you complete the survey, you will be redirected to the event support hub where you can download all the resources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>
                <a:latin typeface="Source Sans Pro"/>
                <a:ea typeface="Source Sans Pro"/>
                <a:cs typeface="Arial" panose="020B0604020202020204" pitchFamily="34" charset="0"/>
              </a:rPr>
              <a:t>If you provide your email address, the link will also be emailed to you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>
                <a:latin typeface="Source Sans Pro"/>
                <a:ea typeface="Source Sans Pro"/>
                <a:cs typeface="Arial" panose="020B0604020202020204" pitchFamily="34" charset="0"/>
              </a:rPr>
              <a:t>Access to the page lasts a month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5819FB1-837C-4E32-9F0D-978542141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237403"/>
            <a:ext cx="10515600" cy="1071563"/>
          </a:xfrm>
        </p:spPr>
        <p:txBody>
          <a:bodyPr/>
          <a:lstStyle/>
          <a:p>
            <a:r>
              <a:rPr lang="en-GB" sz="3600">
                <a:latin typeface="Source Sans Pro"/>
                <a:ea typeface="Source Sans Pro"/>
              </a:rPr>
              <a:t>How do I access the information you have shared?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8780EE-0891-8E61-5DBA-AB2CAF238FA7}"/>
              </a:ext>
            </a:extLst>
          </p:cNvPr>
          <p:cNvSpPr/>
          <p:nvPr/>
        </p:nvSpPr>
        <p:spPr>
          <a:xfrm>
            <a:off x="8389889" y="1720543"/>
            <a:ext cx="3475796" cy="371246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48A9C5"/>
              </a:solidFill>
              <a:effectLst/>
              <a:uLnTx/>
              <a:uFillTx/>
              <a:latin typeface="Source Sans Pro"/>
              <a:ea typeface="Source Sans Pro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CBC5E7-9EDD-6CDA-81A3-B0C9DD623680}"/>
              </a:ext>
            </a:extLst>
          </p:cNvPr>
          <p:cNvSpPr txBox="1"/>
          <p:nvPr/>
        </p:nvSpPr>
        <p:spPr>
          <a:xfrm>
            <a:off x="9835105" y="2679312"/>
            <a:ext cx="8874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Source Sans Pro"/>
                <a:ea typeface="Source Sans Pro"/>
                <a:cs typeface="+mn-cs"/>
              </a:rPr>
              <a:t>Insert QR code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Source Sans Pro"/>
                <a:ea typeface="Source Sans Pro"/>
                <a:cs typeface="+mn-cs"/>
              </a:rPr>
              <a:t>&amp;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Source Sans Pro"/>
                <a:ea typeface="Source Sans Pro"/>
                <a:cs typeface="+mn-cs"/>
              </a:rPr>
              <a:t>SmartSurvey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4976"/>
              </a:solidFill>
              <a:effectLst/>
              <a:uLnTx/>
              <a:uFillTx/>
              <a:latin typeface="Source Sans Pro"/>
              <a:ea typeface="Source Sans Pro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Source Sans Pro"/>
                <a:ea typeface="Source Sans Pro"/>
                <a:cs typeface="+mn-cs"/>
              </a:rPr>
              <a:t>weblink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1660B8-193B-CCE9-018A-F9279438D862}"/>
              </a:ext>
            </a:extLst>
          </p:cNvPr>
          <p:cNvSpPr txBox="1"/>
          <p:nvPr/>
        </p:nvSpPr>
        <p:spPr>
          <a:xfrm>
            <a:off x="7426643" y="6207110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https://forms.cloud.microsoft/e/T2eshnv9Yu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B4851AA-328F-D618-DCE3-0541AF967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889" y="1720543"/>
            <a:ext cx="3712464" cy="371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4800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906B7F-4D2B-CD2B-114B-363D310084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376869650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SAPS theme">
  <a:themeElements>
    <a:clrScheme name="SAPS">
      <a:dk1>
        <a:srgbClr val="002209"/>
      </a:dk1>
      <a:lt1>
        <a:srgbClr val="FFFFFF"/>
      </a:lt1>
      <a:dk2>
        <a:srgbClr val="4E9846"/>
      </a:dk2>
      <a:lt2>
        <a:srgbClr val="F3F3F6"/>
      </a:lt2>
      <a:accent1>
        <a:srgbClr val="A2CF6D"/>
      </a:accent1>
      <a:accent2>
        <a:srgbClr val="B5E38C"/>
      </a:accent2>
      <a:accent3>
        <a:srgbClr val="D9ED92"/>
      </a:accent3>
      <a:accent4>
        <a:srgbClr val="5B9BD5"/>
      </a:accent4>
      <a:accent5>
        <a:srgbClr val="184E77"/>
      </a:accent5>
      <a:accent6>
        <a:srgbClr val="007856"/>
      </a:accent6>
      <a:hlink>
        <a:srgbClr val="007856"/>
      </a:hlink>
      <a:folHlink>
        <a:srgbClr val="00785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lIns="180000" tIns="43200" rIns="180000" bIns="90000" rtlCol="0" anchor="t" anchorCtr="0">
        <a:normAutofit fontScale="85000" lnSpcReduction="10000"/>
      </a:bodyPr>
      <a:lstStyle>
        <a:defPPr algn="l">
          <a:spcBef>
            <a:spcPts val="1000"/>
          </a:spcBef>
          <a:defRPr sz="28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1000"/>
          </a:spcBef>
          <a:defRPr sz="2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APS theme" id="{55384627-09EF-419C-92F9-9286999E6656}" vid="{0965DC59-8BC1-415E-B8B6-B4EEF2EAF466}"/>
    </a:ext>
  </a:extLst>
</a:theme>
</file>

<file path=ppt/theme/theme2.xml><?xml version="1.0" encoding="utf-8"?>
<a:theme xmlns:a="http://schemas.openxmlformats.org/drawingml/2006/main" name="1_RSC_Plain_no footer">
  <a:themeElements>
    <a:clrScheme name="RSC">
      <a:dk1>
        <a:srgbClr val="004976"/>
      </a:dk1>
      <a:lt1>
        <a:srgbClr val="FFFFFF"/>
      </a:lt1>
      <a:dk2>
        <a:srgbClr val="004976"/>
      </a:dk2>
      <a:lt2>
        <a:srgbClr val="E7E6E6"/>
      </a:lt2>
      <a:accent1>
        <a:srgbClr val="004976"/>
      </a:accent1>
      <a:accent2>
        <a:srgbClr val="48A9C5"/>
      </a:accent2>
      <a:accent3>
        <a:srgbClr val="EEDC00"/>
      </a:accent3>
      <a:accent4>
        <a:srgbClr val="97D700"/>
      </a:accent4>
      <a:accent5>
        <a:srgbClr val="DA1883"/>
      </a:accent5>
      <a:accent6>
        <a:srgbClr val="991E66"/>
      </a:accent6>
      <a:hlink>
        <a:srgbClr val="FF9E1B"/>
      </a:hlink>
      <a:folHlink>
        <a:srgbClr val="5458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RSC_Plain">
  <a:themeElements>
    <a:clrScheme name="RSC">
      <a:dk1>
        <a:srgbClr val="004976"/>
      </a:dk1>
      <a:lt1>
        <a:srgbClr val="FFFFFF"/>
      </a:lt1>
      <a:dk2>
        <a:srgbClr val="004976"/>
      </a:dk2>
      <a:lt2>
        <a:srgbClr val="E7E6E6"/>
      </a:lt2>
      <a:accent1>
        <a:srgbClr val="004976"/>
      </a:accent1>
      <a:accent2>
        <a:srgbClr val="48A9C5"/>
      </a:accent2>
      <a:accent3>
        <a:srgbClr val="EEDC00"/>
      </a:accent3>
      <a:accent4>
        <a:srgbClr val="97D700"/>
      </a:accent4>
      <a:accent5>
        <a:srgbClr val="DA1883"/>
      </a:accent5>
      <a:accent6>
        <a:srgbClr val="991E66"/>
      </a:accent6>
      <a:hlink>
        <a:srgbClr val="FF9E1B"/>
      </a:hlink>
      <a:folHlink>
        <a:srgbClr val="54585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Brand Slides" id="{BB73349C-9F1B-4FC6-9187-23053AFFA4F2}" vid="{7277EF90-145B-4AE9-9F76-56676C202541}"/>
    </a:ext>
  </a:extLst>
</a:theme>
</file>

<file path=ppt/theme/theme4.xml><?xml version="1.0" encoding="utf-8"?>
<a:theme xmlns:a="http://schemas.openxmlformats.org/drawingml/2006/main" name="1_RSC Title slides with image suggestions">
  <a:themeElements>
    <a:clrScheme name="Custom 1">
      <a:dk1>
        <a:srgbClr val="004976"/>
      </a:dk1>
      <a:lt1>
        <a:srgbClr val="FFFFFF"/>
      </a:lt1>
      <a:dk2>
        <a:srgbClr val="004976"/>
      </a:dk2>
      <a:lt2>
        <a:srgbClr val="E7E6E6"/>
      </a:lt2>
      <a:accent1>
        <a:srgbClr val="004976"/>
      </a:accent1>
      <a:accent2>
        <a:srgbClr val="48A9C5"/>
      </a:accent2>
      <a:accent3>
        <a:srgbClr val="EEDC00"/>
      </a:accent3>
      <a:accent4>
        <a:srgbClr val="444544"/>
      </a:accent4>
      <a:accent5>
        <a:srgbClr val="DA1883"/>
      </a:accent5>
      <a:accent6>
        <a:srgbClr val="991E66"/>
      </a:accent6>
      <a:hlink>
        <a:srgbClr val="FF9E1B"/>
      </a:hlink>
      <a:folHlink>
        <a:srgbClr val="54585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005783_RSC_PPT_template_AW.pptx" id="{D7EAD8D1-6F07-924A-9AC7-4F04387690BC}" vid="{335BF3B4-A6F7-264E-BD8F-5AED04F4C7E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B707FCDDD66F4789C62587376E983A" ma:contentTypeVersion="19" ma:contentTypeDescription="Create a new document." ma:contentTypeScope="" ma:versionID="3ff8e7871e16d10a2ec6087d2bcc1bb5">
  <xsd:schema xmlns:xsd="http://www.w3.org/2001/XMLSchema" xmlns:xs="http://www.w3.org/2001/XMLSchema" xmlns:p="http://schemas.microsoft.com/office/2006/metadata/properties" xmlns:ns2="f91d109f-5d06-401b-8796-59019e77494f" xmlns:ns3="4802f5d8-eb31-4047-8075-bf0e2351b4f3" targetNamespace="http://schemas.microsoft.com/office/2006/metadata/properties" ma:root="true" ma:fieldsID="40893790ee3896dd5ff82b47a51f7f4e" ns2:_="" ns3:_="">
    <xsd:import namespace="f91d109f-5d06-401b-8796-59019e77494f"/>
    <xsd:import namespace="4802f5d8-eb31-4047-8075-bf0e2351b4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1d109f-5d06-401b-8796-59019e7749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a27f011-1a9c-4bbb-bffd-f61e666ec8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02f5d8-eb31-4047-8075-bf0e2351b4f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1745DA9-D94D-4FB6-BC3E-9D319C043911}" ma:internalName="TaxCatchAll" ma:showField="CatchAllData" ma:web="{edbe38bb-2d4e-4440-9890-1020fc8e0a6a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802f5d8-eb31-4047-8075-bf0e2351b4f3" xsi:nil="true"/>
    <lcf76f155ced4ddcb4097134ff3c332f xmlns="f91d109f-5d06-401b-8796-59019e77494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B8CC3DB-FA72-4BEF-A1F4-CB55A978A9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A04333B-279B-4EA2-8F52-2122555AF8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1d109f-5d06-401b-8796-59019e77494f"/>
    <ds:schemaRef ds:uri="4802f5d8-eb31-4047-8075-bf0e2351b4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A132D93-BF30-4C60-BD2C-5D91BA5B9628}">
  <ds:schemaRefs>
    <ds:schemaRef ds:uri="http://schemas.microsoft.com/office/2006/metadata/properties"/>
    <ds:schemaRef ds:uri="http://schemas.microsoft.com/office/infopath/2007/PartnerControls"/>
    <ds:schemaRef ds:uri="4802f5d8-eb31-4047-8075-bf0e2351b4f3"/>
    <ds:schemaRef ds:uri="f91d109f-5d06-401b-8796-59019e77494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SAPS theme</Template>
  <TotalTime>1502</TotalTime>
  <Words>1807</Words>
  <Application>Microsoft Office PowerPoint</Application>
  <PresentationFormat>Widescreen</PresentationFormat>
  <Paragraphs>280</Paragraphs>
  <Slides>79</Slides>
  <Notes>16</Notes>
  <HiddenSlides>0</HiddenSlides>
  <MMClips>1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94" baseType="lpstr">
      <vt:lpstr>Aptos</vt:lpstr>
      <vt:lpstr>Arial</vt:lpstr>
      <vt:lpstr>Calibri</vt:lpstr>
      <vt:lpstr>Calibri Light</vt:lpstr>
      <vt:lpstr>Courier New</vt:lpstr>
      <vt:lpstr>Open Sans</vt:lpstr>
      <vt:lpstr>Source Sans Pro</vt:lpstr>
      <vt:lpstr>Times</vt:lpstr>
      <vt:lpstr>Times New Roman</vt:lpstr>
      <vt:lpstr>Verdana</vt:lpstr>
      <vt:lpstr>SAPS theme</vt:lpstr>
      <vt:lpstr>1_RSC_Plain_no footer</vt:lpstr>
      <vt:lpstr>1_RSC_Plain</vt:lpstr>
      <vt:lpstr>1_RSC Title slides with image suggestions</vt:lpstr>
      <vt:lpstr>CS ChemDraw Drawing</vt:lpstr>
      <vt:lpstr>Your experiences</vt:lpstr>
      <vt:lpstr>Teaching Biology  with SAPS</vt:lpstr>
      <vt:lpstr>RSC participant agreement</vt:lpstr>
      <vt:lpstr>PowerPoint Presentation</vt:lpstr>
      <vt:lpstr>Event support hub</vt:lpstr>
      <vt:lpstr>Teaching Biology with Plants 101</vt:lpstr>
      <vt:lpstr>A poll!</vt:lpstr>
      <vt:lpstr>What we’ll cover</vt:lpstr>
      <vt:lpstr>The mission of the Gatsby Plant Science Education Programme</vt:lpstr>
      <vt:lpstr>PowerPoint Presentation</vt:lpstr>
      <vt:lpstr>PowerPoint Presentation</vt:lpstr>
      <vt:lpstr>They also deserve support and encouragement so we…</vt:lpstr>
      <vt:lpstr>More polls!</vt:lpstr>
      <vt:lpstr>Why effective teaching of plant topics and plant contexts in science education is important </vt:lpstr>
      <vt:lpstr>PowerPoint Presentation</vt:lpstr>
      <vt:lpstr>Evolving 5-19 Biology: recommendations and framework for 5-19 biology curricula. Royal Society of Biology (Nov 2021) </vt:lpstr>
      <vt:lpstr>What is plant blindness?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educational value of using plants in science education</vt:lpstr>
      <vt:lpstr>Bubbling pondweed</vt:lpstr>
      <vt:lpstr>Bubbling pondweed</vt:lpstr>
      <vt:lpstr>PowerPoint Presentation</vt:lpstr>
      <vt:lpstr>Tips for happy pondweed</vt:lpstr>
      <vt:lpstr>Immobilised algal balls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Teaching Photosynthesis with Confidence and Enthusiasm</vt:lpstr>
      <vt:lpstr>10 resources in 10 minutes!</vt:lpstr>
      <vt:lpstr>Potometer</vt:lpstr>
      <vt:lpstr>PowerPoint Presentation</vt:lpstr>
      <vt:lpstr>PowerPoint Presentation</vt:lpstr>
      <vt:lpstr>PowerPoint Presentation</vt:lpstr>
      <vt:lpstr>Osmosis in bell pepper</vt:lpstr>
      <vt:lpstr>PowerPoint Presentation</vt:lpstr>
      <vt:lpstr>PowerPoint Presentation</vt:lpstr>
      <vt:lpstr>Microscopy of vascular tissue</vt:lpstr>
      <vt:lpstr>Celery vascular bundles</vt:lpstr>
      <vt:lpstr>PowerPoint Presentation</vt:lpstr>
      <vt:lpstr>PowerPoint Presentation</vt:lpstr>
      <vt:lpstr>PowerPoint Presentation</vt:lpstr>
      <vt:lpstr>Microscopy of mitosis in garlic root tips</vt:lpstr>
      <vt:lpstr>Root tip mitosis</vt:lpstr>
      <vt:lpstr>PowerPoint Presentation</vt:lpstr>
      <vt:lpstr>PowerPoint Presentation</vt:lpstr>
      <vt:lpstr>PowerPoint Presentation</vt:lpstr>
      <vt:lpstr>PowerPoint Presentation</vt:lpstr>
      <vt:lpstr>Plant disease</vt:lpstr>
      <vt:lpstr>PowerPoint Presentation</vt:lpstr>
      <vt:lpstr>PowerPoint Presentation</vt:lpstr>
      <vt:lpstr>Getting plants into different areas of biology</vt:lpstr>
      <vt:lpstr>Kitchen Classification</vt:lpstr>
      <vt:lpstr>Homework task</vt:lpstr>
      <vt:lpstr>Posters</vt:lpstr>
      <vt:lpstr>Awesome, Amazing and Incredible Plants</vt:lpstr>
      <vt:lpstr>PowerPoint Presentation</vt:lpstr>
      <vt:lpstr>SAPS posters</vt:lpstr>
      <vt:lpstr>Teaching microscopy using plants</vt:lpstr>
      <vt:lpstr>Teaching microscopy using plants: what does a microscope show me?</vt:lpstr>
      <vt:lpstr>Teaching microscopy using plants: preparing specimens</vt:lpstr>
      <vt:lpstr>Teaching microscopy using plants: calibrating and measuring</vt:lpstr>
      <vt:lpstr>Observing stomata in Tradescantia zebrina</vt:lpstr>
      <vt:lpstr>Tradescantia zebrina</vt:lpstr>
      <vt:lpstr>PowerPoint Presentation</vt:lpstr>
      <vt:lpstr>PowerPoint Presentation</vt:lpstr>
      <vt:lpstr>Thank you  Q&amp;A</vt:lpstr>
      <vt:lpstr>Questions for you!</vt:lpstr>
      <vt:lpstr>PowerPoint Presentation</vt:lpstr>
      <vt:lpstr>PowerPoint Presentation</vt:lpstr>
      <vt:lpstr>How do I access the information you have shared?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Gregory Holman</dc:creator>
  <cp:lastModifiedBy>Alex Jenkin (she/her)</cp:lastModifiedBy>
  <cp:revision>58</cp:revision>
  <dcterms:created xsi:type="dcterms:W3CDTF">2023-03-06T10:32:31Z</dcterms:created>
  <dcterms:modified xsi:type="dcterms:W3CDTF">2026-09-18T16:25:52Z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0x010100A5B707FCDDD66F4789C62587376E983A</vt:lpwstr>
  </property>
  <property fmtid="{D5CDD505-2E9C-101B-9397-08002B2CF9AE}" pid="3" name="MediaServiceImageTags">
    <vt:lpwstr/>
  </property>
</Properties>
</file>