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92" r:id="rId4"/>
    <p:sldMasterId id="2147483697" r:id="rId5"/>
  </p:sldMasterIdLst>
  <p:notesMasterIdLst>
    <p:notesMasterId r:id="rId27"/>
  </p:notesMasterIdLst>
  <p:handoutMasterIdLst>
    <p:handoutMasterId r:id="rId28"/>
  </p:handoutMasterIdLst>
  <p:sldIdLst>
    <p:sldId id="375" r:id="rId6"/>
    <p:sldId id="378" r:id="rId7"/>
    <p:sldId id="732" r:id="rId8"/>
    <p:sldId id="730" r:id="rId9"/>
    <p:sldId id="739" r:id="rId10"/>
    <p:sldId id="740" r:id="rId11"/>
    <p:sldId id="751" r:id="rId12"/>
    <p:sldId id="752" r:id="rId13"/>
    <p:sldId id="736" r:id="rId14"/>
    <p:sldId id="760" r:id="rId15"/>
    <p:sldId id="361" r:id="rId16"/>
    <p:sldId id="761" r:id="rId17"/>
    <p:sldId id="762" r:id="rId18"/>
    <p:sldId id="763" r:id="rId19"/>
    <p:sldId id="764" r:id="rId20"/>
    <p:sldId id="765" r:id="rId21"/>
    <p:sldId id="766" r:id="rId22"/>
    <p:sldId id="767" r:id="rId23"/>
    <p:sldId id="768" r:id="rId24"/>
    <p:sldId id="769" r:id="rId25"/>
    <p:sldId id="741" r:id="rId26"/>
  </p:sldIdLst>
  <p:sldSz cx="9144000" cy="5143500" type="screen16x9"/>
  <p:notesSz cx="6794500" cy="9931400"/>
  <p:defaultTextStyle>
    <a:defPPr>
      <a:defRPr lang="sv-S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845" userDrawn="1">
          <p15:clr>
            <a:srgbClr val="A4A3A4"/>
          </p15:clr>
        </p15:guide>
        <p15:guide id="2" pos="4700" userDrawn="1">
          <p15:clr>
            <a:srgbClr val="A4A3A4"/>
          </p15:clr>
        </p15:guide>
        <p15:guide id="3" orient="horz" pos="3171" userDrawn="1">
          <p15:clr>
            <a:srgbClr val="A4A3A4"/>
          </p15:clr>
        </p15:guide>
        <p15:guide id="4" orient="horz" pos="2568" userDrawn="1">
          <p15:clr>
            <a:srgbClr val="A4A3A4"/>
          </p15:clr>
        </p15:guide>
        <p15:guide id="5" orient="horz" pos="1611" userDrawn="1">
          <p15:clr>
            <a:srgbClr val="A4A3A4"/>
          </p15:clr>
        </p15:guide>
        <p15:guide id="6" pos="5670" userDrawn="1">
          <p15:clr>
            <a:srgbClr val="A4A3A4"/>
          </p15:clr>
        </p15:guide>
        <p15:guide id="7" pos="19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F1C2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llanmörkt format 2 - Dekorfär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56" autoAdjust="0"/>
    <p:restoredTop sz="89343" autoAdjust="0"/>
  </p:normalViewPr>
  <p:slideViewPr>
    <p:cSldViewPr snapToGrid="0" showGuides="1">
      <p:cViewPr varScale="1">
        <p:scale>
          <a:sx n="100" d="100"/>
          <a:sy n="100" d="100"/>
        </p:scale>
        <p:origin x="160" y="336"/>
      </p:cViewPr>
      <p:guideLst>
        <p:guide orient="horz" pos="2845"/>
        <p:guide pos="4700"/>
        <p:guide orient="horz" pos="3171"/>
        <p:guide orient="horz" pos="2568"/>
        <p:guide orient="horz" pos="1611"/>
        <p:guide pos="5670"/>
        <p:guide pos="195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0"/>
    </p:cViewPr>
  </p:sorterViewPr>
  <p:notesViewPr>
    <p:cSldViewPr snapToGrid="0">
      <p:cViewPr varScale="1">
        <p:scale>
          <a:sx n="70" d="100"/>
          <a:sy n="70" d="100"/>
        </p:scale>
        <p:origin x="363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hdr" sz="quarter"/>
          </p:nvPr>
        </p:nvSpPr>
        <p:spPr bwMode="auto">
          <a:xfrm>
            <a:off x="0" y="0"/>
            <a:ext cx="2944283" cy="49657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endParaRPr lang="sv-SE"/>
          </a:p>
        </p:txBody>
      </p:sp>
      <p:sp>
        <p:nvSpPr>
          <p:cNvPr id="21507" name="Rectangle 3"/>
          <p:cNvSpPr>
            <a:spLocks noGrp="1" noChangeArrowheads="1"/>
          </p:cNvSpPr>
          <p:nvPr>
            <p:ph type="dt" sz="quarter" idx="1"/>
          </p:nvPr>
        </p:nvSpPr>
        <p:spPr bwMode="auto">
          <a:xfrm>
            <a:off x="3848645" y="0"/>
            <a:ext cx="2944283" cy="49657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fld id="{9D3478FE-3648-4C64-8A1C-DF3C33E06B99}" type="datetimeFigureOut">
              <a:rPr lang="sv-SE"/>
              <a:pPr/>
              <a:t>2019-07-25</a:t>
            </a:fld>
            <a:endParaRPr lang="sv-SE"/>
          </a:p>
        </p:txBody>
      </p:sp>
      <p:sp>
        <p:nvSpPr>
          <p:cNvPr id="21508" name="Rectangle 4"/>
          <p:cNvSpPr>
            <a:spLocks noGrp="1" noChangeArrowheads="1"/>
          </p:cNvSpPr>
          <p:nvPr>
            <p:ph type="ftr" sz="quarter" idx="2"/>
          </p:nvPr>
        </p:nvSpPr>
        <p:spPr bwMode="auto">
          <a:xfrm>
            <a:off x="0" y="9433106"/>
            <a:ext cx="2944283" cy="49657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endParaRPr lang="sv-SE"/>
          </a:p>
        </p:txBody>
      </p:sp>
      <p:sp>
        <p:nvSpPr>
          <p:cNvPr id="21509" name="Rectangle 5"/>
          <p:cNvSpPr>
            <a:spLocks noGrp="1" noChangeArrowheads="1"/>
          </p:cNvSpPr>
          <p:nvPr>
            <p:ph type="sldNum" sz="quarter" idx="3"/>
          </p:nvPr>
        </p:nvSpPr>
        <p:spPr bwMode="auto">
          <a:xfrm>
            <a:off x="3848645" y="9433106"/>
            <a:ext cx="2944283" cy="49657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vl1pPr>
          </a:lstStyle>
          <a:p>
            <a:fld id="{224DF4B1-9755-41A5-A919-27724CFB82AA}" type="slidenum">
              <a:rPr lang="sv-SE"/>
              <a:pPr/>
              <a:t>‹#›</a:t>
            </a:fld>
            <a:endParaRPr lang="sv-SE"/>
          </a:p>
        </p:txBody>
      </p:sp>
    </p:spTree>
    <p:extLst>
      <p:ext uri="{BB962C8B-B14F-4D97-AF65-F5344CB8AC3E}">
        <p14:creationId xmlns:p14="http://schemas.microsoft.com/office/powerpoint/2010/main" val="4711876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44283" cy="496570"/>
          </a:xfrm>
          <a:prstGeom prst="rect">
            <a:avLst/>
          </a:prstGeom>
        </p:spPr>
        <p:txBody>
          <a:bodyPr vert="horz" lIns="91440" tIns="45720" rIns="91440" bIns="45720" rtlCol="0"/>
          <a:lstStyle>
            <a:lvl1pPr algn="l">
              <a:defRPr sz="1200"/>
            </a:lvl1pPr>
          </a:lstStyle>
          <a:p>
            <a:pPr>
              <a:defRPr/>
            </a:pPr>
            <a:endParaRPr lang="sv-SE"/>
          </a:p>
        </p:txBody>
      </p:sp>
      <p:sp>
        <p:nvSpPr>
          <p:cNvPr id="3" name="Platshållare för datum 2"/>
          <p:cNvSpPr>
            <a:spLocks noGrp="1"/>
          </p:cNvSpPr>
          <p:nvPr>
            <p:ph type="dt" idx="1"/>
          </p:nvPr>
        </p:nvSpPr>
        <p:spPr>
          <a:xfrm>
            <a:off x="3848645" y="0"/>
            <a:ext cx="2944283" cy="496570"/>
          </a:xfrm>
          <a:prstGeom prst="rect">
            <a:avLst/>
          </a:prstGeom>
        </p:spPr>
        <p:txBody>
          <a:bodyPr vert="horz" lIns="91440" tIns="45720" rIns="91440" bIns="45720" rtlCol="0"/>
          <a:lstStyle>
            <a:lvl1pPr algn="r">
              <a:defRPr sz="1200"/>
            </a:lvl1pPr>
          </a:lstStyle>
          <a:p>
            <a:pPr>
              <a:defRPr/>
            </a:pPr>
            <a:fld id="{E9E5CD91-217C-4F11-B1BA-F0531FD36C9F}" type="datetimeFigureOut">
              <a:rPr lang="sv-SE"/>
              <a:pPr>
                <a:defRPr/>
              </a:pPr>
              <a:t>2019-07-25</a:t>
            </a:fld>
            <a:endParaRPr lang="sv-SE"/>
          </a:p>
        </p:txBody>
      </p:sp>
      <p:sp>
        <p:nvSpPr>
          <p:cNvPr id="4" name="Platshållare för bildobjekt 3"/>
          <p:cNvSpPr>
            <a:spLocks noGrp="1" noRot="1" noChangeAspect="1"/>
          </p:cNvSpPr>
          <p:nvPr>
            <p:ph type="sldImg" idx="2"/>
          </p:nvPr>
        </p:nvSpPr>
        <p:spPr>
          <a:xfrm>
            <a:off x="87313" y="744538"/>
            <a:ext cx="6619875" cy="3724275"/>
          </a:xfrm>
          <a:prstGeom prst="rect">
            <a:avLst/>
          </a:prstGeom>
          <a:noFill/>
          <a:ln w="12700">
            <a:solidFill>
              <a:prstClr val="black"/>
            </a:solidFill>
          </a:ln>
        </p:spPr>
        <p:txBody>
          <a:bodyPr vert="horz" lIns="91440" tIns="45720" rIns="91440" bIns="45720" rtlCol="0" anchor="ctr"/>
          <a:lstStyle/>
          <a:p>
            <a:pPr lvl="0"/>
            <a:endParaRPr lang="sv-SE" noProof="0"/>
          </a:p>
        </p:txBody>
      </p:sp>
      <p:sp>
        <p:nvSpPr>
          <p:cNvPr id="5" name="Platshållare för anteckningar 4"/>
          <p:cNvSpPr>
            <a:spLocks noGrp="1"/>
          </p:cNvSpPr>
          <p:nvPr>
            <p:ph type="body" sz="quarter" idx="3"/>
          </p:nvPr>
        </p:nvSpPr>
        <p:spPr>
          <a:xfrm>
            <a:off x="679450" y="4717415"/>
            <a:ext cx="5435600" cy="4469130"/>
          </a:xfrm>
          <a:prstGeom prst="rect">
            <a:avLst/>
          </a:prstGeom>
        </p:spPr>
        <p:txBody>
          <a:bodyPr vert="horz" wrap="square" lIns="91440" tIns="45720" rIns="91440" bIns="45720" numCol="1" anchor="t" anchorCtr="0" compatLnSpc="1">
            <a:prstTxWarp prst="textNoShape">
              <a:avLst/>
            </a:prstTxWarp>
            <a:normAutofit/>
          </a:bodyPr>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9433106"/>
            <a:ext cx="2944283" cy="496570"/>
          </a:xfrm>
          <a:prstGeom prst="rect">
            <a:avLst/>
          </a:prstGeom>
        </p:spPr>
        <p:txBody>
          <a:bodyPr vert="horz" lIns="91440" tIns="45720" rIns="91440" bIns="45720" rtlCol="0" anchor="b"/>
          <a:lstStyle>
            <a:lvl1pPr algn="l">
              <a:defRPr sz="1200"/>
            </a:lvl1pPr>
          </a:lstStyle>
          <a:p>
            <a:pPr>
              <a:defRPr/>
            </a:pPr>
            <a:endParaRPr lang="sv-SE"/>
          </a:p>
        </p:txBody>
      </p:sp>
      <p:sp>
        <p:nvSpPr>
          <p:cNvPr id="7" name="Platshållare för bildnummer 6"/>
          <p:cNvSpPr>
            <a:spLocks noGrp="1"/>
          </p:cNvSpPr>
          <p:nvPr>
            <p:ph type="sldNum" sz="quarter" idx="5"/>
          </p:nvPr>
        </p:nvSpPr>
        <p:spPr>
          <a:xfrm>
            <a:off x="3848645" y="9433106"/>
            <a:ext cx="2944283" cy="496570"/>
          </a:xfrm>
          <a:prstGeom prst="rect">
            <a:avLst/>
          </a:prstGeom>
        </p:spPr>
        <p:txBody>
          <a:bodyPr vert="horz" lIns="91440" tIns="45720" rIns="91440" bIns="45720" rtlCol="0" anchor="b"/>
          <a:lstStyle>
            <a:lvl1pPr algn="r">
              <a:defRPr sz="1200"/>
            </a:lvl1pPr>
          </a:lstStyle>
          <a:p>
            <a:pPr>
              <a:defRPr/>
            </a:pPr>
            <a:fld id="{D877D7A1-C6AB-4B30-B456-D10DEEDCE0F3}" type="slidenum">
              <a:rPr lang="sv-SE"/>
              <a:pPr>
                <a:defRPr/>
              </a:pPr>
              <a:t>‹#›</a:t>
            </a:fld>
            <a:endParaRPr lang="sv-SE"/>
          </a:p>
        </p:txBody>
      </p:sp>
    </p:spTree>
    <p:extLst>
      <p:ext uri="{BB962C8B-B14F-4D97-AF65-F5344CB8AC3E}">
        <p14:creationId xmlns:p14="http://schemas.microsoft.com/office/powerpoint/2010/main" val="97996968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a:xfrm>
            <a:off x="87313" y="744538"/>
            <a:ext cx="6619875" cy="3724275"/>
          </a:xfrm>
        </p:spPr>
      </p:sp>
      <p:sp>
        <p:nvSpPr>
          <p:cNvPr id="3" name="Platshållare för anteckningar 2"/>
          <p:cNvSpPr>
            <a:spLocks noGrp="1"/>
          </p:cNvSpPr>
          <p:nvPr>
            <p:ph type="body" idx="1"/>
          </p:nvPr>
        </p:nvSpPr>
        <p:spPr/>
        <p:txBody>
          <a:bodyPr/>
          <a:lstStyle/>
          <a:p>
            <a:pPr lvl="0"/>
            <a:r>
              <a:rPr lang="en-GB" sz="1200" kern="1200" noProof="0" dirty="0">
                <a:solidFill>
                  <a:schemeClr val="tx1"/>
                </a:solidFill>
                <a:effectLst/>
                <a:latin typeface="+mn-lt"/>
                <a:ea typeface="+mn-ea"/>
                <a:cs typeface="+mn-cs"/>
              </a:rPr>
              <a:t>This presentation is based on research findings and experiences from the REMM project. </a:t>
            </a:r>
          </a:p>
          <a:p>
            <a:pPr lvl="0"/>
            <a:r>
              <a:rPr lang="en-GB" sz="1200" kern="1200" noProof="0" dirty="0">
                <a:solidFill>
                  <a:schemeClr val="tx1"/>
                </a:solidFill>
                <a:effectLst/>
                <a:latin typeface="+mn-lt"/>
                <a:ea typeface="+mn-ea"/>
                <a:cs typeface="+mn-cs"/>
              </a:rPr>
              <a:t>REMM involves more than 80 public agencies in Sweden. </a:t>
            </a:r>
          </a:p>
          <a:p>
            <a:pPr lvl="0"/>
            <a:r>
              <a:rPr lang="en-GB" sz="1200" kern="1200" noProof="0" dirty="0">
                <a:solidFill>
                  <a:schemeClr val="tx1"/>
                </a:solidFill>
                <a:effectLst/>
                <a:latin typeface="+mn-lt"/>
                <a:ea typeface="+mn-ea"/>
                <a:cs typeface="+mn-cs"/>
              </a:rPr>
              <a:t>It started in 2011 with the mission to support public agencies in their effort to develop better digital meeting cultures. </a:t>
            </a:r>
          </a:p>
          <a:p>
            <a:pPr lvl="0"/>
            <a:r>
              <a:rPr lang="en-GB" sz="1200" kern="1200" noProof="0" dirty="0">
                <a:solidFill>
                  <a:schemeClr val="tx1"/>
                </a:solidFill>
                <a:effectLst/>
                <a:latin typeface="+mn-lt"/>
                <a:ea typeface="+mn-ea"/>
                <a:cs typeface="+mn-cs"/>
              </a:rPr>
              <a:t>The project is run by the Swedish transport administration.</a:t>
            </a:r>
          </a:p>
          <a:p>
            <a:pPr lvl="0"/>
            <a:r>
              <a:rPr lang="en-GB" sz="1200" kern="1200" noProof="0" dirty="0">
                <a:solidFill>
                  <a:schemeClr val="tx1"/>
                </a:solidFill>
                <a:effectLst/>
                <a:latin typeface="+mn-lt"/>
                <a:ea typeface="+mn-ea"/>
                <a:cs typeface="+mn-cs"/>
              </a:rPr>
              <a:t>This presentation was developed for a UN training session in Geneva in November 2018. </a:t>
            </a: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a:t>
            </a:fld>
            <a:endParaRPr lang="sv-SE"/>
          </a:p>
        </p:txBody>
      </p:sp>
    </p:spTree>
    <p:extLst>
      <p:ext uri="{BB962C8B-B14F-4D97-AF65-F5344CB8AC3E}">
        <p14:creationId xmlns:p14="http://schemas.microsoft.com/office/powerpoint/2010/main" val="16837876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i="0" kern="1200" noProof="0" dirty="0">
                <a:solidFill>
                  <a:schemeClr val="tx1"/>
                </a:solidFill>
                <a:effectLst/>
                <a:latin typeface="+mn-lt"/>
                <a:ea typeface="+mn-ea"/>
                <a:cs typeface="+mn-cs"/>
              </a:rPr>
              <a:t>…</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sz="1200" b="0" i="0" kern="1200" noProof="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i="0" kern="1200" noProof="0" dirty="0">
                <a:solidFill>
                  <a:schemeClr val="tx1"/>
                </a:solidFill>
                <a:effectLst/>
                <a:latin typeface="+mn-lt"/>
                <a:ea typeface="+mn-ea"/>
                <a:cs typeface="+mn-cs"/>
              </a:rPr>
              <a:t>In other words, after this presentation, you will have inspiration, arguments and tools.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i="0" kern="1200" noProof="0" dirty="0">
                <a:solidFill>
                  <a:schemeClr val="tx1"/>
                </a:solidFill>
                <a:effectLst/>
                <a:latin typeface="+mn-lt"/>
                <a:ea typeface="+mn-ea"/>
                <a:cs typeface="+mn-cs"/>
              </a:rPr>
              <a:t>You will be eager to learn more and to start the transition to more virtual meetings in you organization.</a:t>
            </a:r>
          </a:p>
        </p:txBody>
      </p:sp>
      <p:sp>
        <p:nvSpPr>
          <p:cNvPr id="4" name="Platshållare för bildnummer 3"/>
          <p:cNvSpPr>
            <a:spLocks noGrp="1"/>
          </p:cNvSpPr>
          <p:nvPr>
            <p:ph type="sldNum" sz="quarter" idx="5"/>
          </p:nvPr>
        </p:nvSpPr>
        <p:spPr/>
        <p:txBody>
          <a:bodyPr/>
          <a:lstStyle/>
          <a:p>
            <a:pPr>
              <a:defRPr/>
            </a:pPr>
            <a:fld id="{D877D7A1-C6AB-4B30-B456-D10DEEDCE0F3}" type="slidenum">
              <a:rPr lang="sv-SE" smtClean="0"/>
              <a:pPr>
                <a:defRPr/>
              </a:pPr>
              <a:t>2</a:t>
            </a:fld>
            <a:endParaRPr lang="sv-SE"/>
          </a:p>
        </p:txBody>
      </p:sp>
    </p:spTree>
    <p:extLst>
      <p:ext uri="{BB962C8B-B14F-4D97-AF65-F5344CB8AC3E}">
        <p14:creationId xmlns:p14="http://schemas.microsoft.com/office/powerpoint/2010/main" val="2992351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fontScale="92500"/>
          </a:bodyPr>
          <a:lstStyle/>
          <a:p>
            <a:r>
              <a:rPr lang="en-GB" sz="1200" kern="1200" noProof="0" dirty="0">
                <a:solidFill>
                  <a:schemeClr val="tx1"/>
                </a:solidFill>
                <a:effectLst/>
                <a:highlight>
                  <a:srgbClr val="FFFF00"/>
                </a:highlight>
                <a:latin typeface="+mn-lt"/>
                <a:ea typeface="+mn-ea"/>
                <a:cs typeface="+mn-cs"/>
              </a:rPr>
              <a:t>Virtual meetings is a collective term for real time meetings, held at a distance, with the aid of digital technology. </a:t>
            </a:r>
          </a:p>
          <a:p>
            <a:r>
              <a:rPr lang="en-GB" sz="1200" kern="1200" noProof="0" dirty="0">
                <a:solidFill>
                  <a:schemeClr val="tx1"/>
                </a:solidFill>
                <a:effectLst/>
                <a:highlight>
                  <a:srgbClr val="FFFF00"/>
                </a:highlight>
                <a:latin typeface="+mn-lt"/>
                <a:ea typeface="+mn-ea"/>
                <a:cs typeface="+mn-cs"/>
              </a:rPr>
              <a:t>This means, a virtual meeting can be everything, from a conference call with three colleagues, to </a:t>
            </a:r>
            <a:r>
              <a:rPr lang="en-GB" sz="1200" kern="1200" noProof="0" dirty="0">
                <a:solidFill>
                  <a:schemeClr val="tx1"/>
                </a:solidFill>
                <a:effectLst/>
                <a:latin typeface="+mn-lt"/>
                <a:ea typeface="+mn-ea"/>
                <a:cs typeface="+mn-cs"/>
              </a:rPr>
              <a:t>lectures and conferences with hundreds of participants.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kern="1200" noProof="0" dirty="0">
                <a:solidFill>
                  <a:schemeClr val="tx1"/>
                </a:solidFill>
                <a:effectLst/>
                <a:latin typeface="+mn-lt"/>
                <a:ea typeface="+mn-ea"/>
                <a:cs typeface="+mn-cs"/>
              </a:rPr>
              <a:t>Conference calls are in fact still the most common virtual meeting.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kern="1200" noProof="0" dirty="0">
                <a:solidFill>
                  <a:schemeClr val="tx1"/>
                </a:solidFill>
                <a:effectLst/>
                <a:latin typeface="+mn-lt"/>
                <a:ea typeface="+mn-ea"/>
                <a:cs typeface="+mn-cs"/>
              </a:rPr>
              <a:t>Simple to initiate, uncomplicated to set up, and maybe easier to accept for new users.</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kern="1200" noProof="0" dirty="0">
                <a:solidFill>
                  <a:schemeClr val="tx1"/>
                </a:solidFill>
                <a:effectLst/>
                <a:latin typeface="+mn-lt"/>
                <a:ea typeface="+mn-ea"/>
                <a:cs typeface="+mn-cs"/>
              </a:rPr>
              <a:t>Having said that, we do recommend using web cameras when possible. </a:t>
            </a:r>
          </a:p>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i="0" kern="1200" dirty="0">
                <a:solidFill>
                  <a:schemeClr val="tx1"/>
                </a:solidFill>
                <a:effectLst/>
                <a:latin typeface="+mn-lt"/>
                <a:ea typeface="+mn-ea"/>
                <a:cs typeface="+mn-cs"/>
              </a:rPr>
              <a:t>When you see your fellow participants, the meeting works more like a meeting IRL (in real life). Also, f</a:t>
            </a:r>
            <a:r>
              <a:rPr lang="en-GB" sz="1200" kern="1200" noProof="0" dirty="0" err="1">
                <a:solidFill>
                  <a:schemeClr val="tx1"/>
                </a:solidFill>
                <a:effectLst/>
                <a:latin typeface="+mn-lt"/>
                <a:ea typeface="+mn-ea"/>
                <a:cs typeface="+mn-cs"/>
              </a:rPr>
              <a:t>acial</a:t>
            </a:r>
            <a:r>
              <a:rPr lang="en-GB" sz="1200" kern="1200" noProof="0" dirty="0">
                <a:solidFill>
                  <a:schemeClr val="tx1"/>
                </a:solidFill>
                <a:effectLst/>
                <a:latin typeface="+mn-lt"/>
                <a:ea typeface="+mn-ea"/>
                <a:cs typeface="+mn-cs"/>
              </a:rPr>
              <a:t> expressions and </a:t>
            </a:r>
            <a:r>
              <a:rPr lang="en-GB" sz="1200" b="0" i="0" kern="1200" dirty="0">
                <a:solidFill>
                  <a:schemeClr val="tx1"/>
                </a:solidFill>
                <a:effectLst/>
                <a:latin typeface="+mn-lt"/>
                <a:ea typeface="+mn-ea"/>
                <a:cs typeface="+mn-cs"/>
              </a:rPr>
              <a:t>body language play a major part in our communication.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sv-SE" sz="1200" b="0" i="0" kern="1200" baseline="0" noProof="0" dirty="0">
              <a:solidFill>
                <a:schemeClr val="tx1"/>
              </a:solidFill>
              <a:effectLst/>
              <a:latin typeface="+mn-lt"/>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lang="en-GB" baseline="0" noProof="0" dirty="0"/>
              <a:t>Web meetings are more and more common, when technology becomes more available.</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baseline="0" noProof="0" dirty="0"/>
              <a:t>You can use your computer, smart phone or iPad … or other tablet, of course</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baseline="0" noProof="0" dirty="0"/>
              <a:t>There are several affordable and user-friendly programs available, such as Skype for Business, WebEx or GoToMeeting </a:t>
            </a:r>
          </a:p>
          <a:p>
            <a:pPr marL="628650" lvl="1" indent="-171450">
              <a:buFont typeface="Lucida Grande"/>
              <a:buChar char="-"/>
            </a:pPr>
            <a:r>
              <a:rPr lang="en-GB" baseline="0" noProof="0" dirty="0"/>
              <a:t>Here, I want to remind you that Skype for Business is NOT the same as the ordinary Skype</a:t>
            </a:r>
          </a:p>
          <a:p>
            <a:pPr marL="171450" lvl="0" indent="-171450">
              <a:buFont typeface="Arial"/>
              <a:buChar char="•"/>
            </a:pPr>
            <a:r>
              <a:rPr lang="en-GB" baseline="0" noProof="0" dirty="0"/>
              <a:t>The professional programs have several useful functions such as:</a:t>
            </a:r>
          </a:p>
          <a:p>
            <a:pPr marL="628650" lvl="1" indent="-171450">
              <a:buFont typeface="Lucida Grande"/>
              <a:buChar char="-"/>
            </a:pPr>
            <a:r>
              <a:rPr lang="en-GB" baseline="0" noProof="0" dirty="0"/>
              <a:t>Screen sharing and whiteboards</a:t>
            </a:r>
          </a:p>
          <a:p>
            <a:pPr marL="628650" lvl="1" indent="-171450">
              <a:buFont typeface="Lucida Grande"/>
              <a:buChar char="-"/>
            </a:pPr>
            <a:r>
              <a:rPr lang="en-GB" baseline="0" noProof="0" dirty="0"/>
              <a:t>Chat function </a:t>
            </a:r>
          </a:p>
          <a:p>
            <a:pPr marL="628650" lvl="1" indent="-171450">
              <a:buFont typeface="Lucida Grande"/>
              <a:buChar char="-"/>
            </a:pPr>
            <a:r>
              <a:rPr lang="en-GB" baseline="0" noProof="0" dirty="0"/>
              <a:t>Polling function</a:t>
            </a:r>
          </a:p>
          <a:p>
            <a:pPr marL="628650" lvl="1" indent="-171450">
              <a:buFont typeface="Lucida Grande"/>
              <a:buChar char="-"/>
            </a:pPr>
            <a:r>
              <a:rPr lang="en-GB" baseline="0" noProof="0" dirty="0"/>
              <a:t>Recording</a:t>
            </a:r>
            <a:endParaRPr lang="en-GB"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3</a:t>
            </a:fld>
            <a:endParaRPr lang="sv-SE"/>
          </a:p>
        </p:txBody>
      </p:sp>
    </p:spTree>
    <p:extLst>
      <p:ext uri="{BB962C8B-B14F-4D97-AF65-F5344CB8AC3E}">
        <p14:creationId xmlns:p14="http://schemas.microsoft.com/office/powerpoint/2010/main" val="12940112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fontScale="92500" lnSpcReduction="20000"/>
          </a:bodyPr>
          <a:lstStyle/>
          <a:p>
            <a:pPr marL="0" indent="0">
              <a:buFontTx/>
              <a:buNone/>
            </a:pPr>
            <a:r>
              <a:rPr lang="en-GB" noProof="0" dirty="0"/>
              <a:t>Let’s have a look at two types of meetings: a traditional IRL meeting on one hand, and a web meeting on the other. </a:t>
            </a:r>
          </a:p>
          <a:p>
            <a:pPr marL="0" indent="0">
              <a:buFontTx/>
              <a:buNone/>
            </a:pPr>
            <a:r>
              <a:rPr lang="en-GB" noProof="0" dirty="0"/>
              <a:t>What’s unique for each one and what do they have in common.  </a:t>
            </a:r>
          </a:p>
          <a:p>
            <a:pPr marL="171450" indent="-171450">
              <a:buFontTx/>
              <a:buChar char="-"/>
            </a:pPr>
            <a:endParaRPr lang="en-GB" noProof="0" dirty="0"/>
          </a:p>
          <a:p>
            <a:pPr marL="171450" indent="-171450">
              <a:buFont typeface="Arial"/>
              <a:buChar char="•"/>
            </a:pPr>
            <a:r>
              <a:rPr lang="en-GB" baseline="0" noProof="0" dirty="0"/>
              <a:t>Components that are specific for an on-site meeting, and which someone has to prepare, are for example:</a:t>
            </a:r>
          </a:p>
          <a:p>
            <a:pPr marL="628650" lvl="1" indent="-171450">
              <a:buFontTx/>
              <a:buChar char="-"/>
            </a:pPr>
            <a:r>
              <a:rPr lang="en-GB" baseline="0" noProof="0" dirty="0"/>
              <a:t>A meeting room with equipment, coffee, lunch, dinner, accommodation, security. The participants also need travel tickets, connections from the airport or train station, and so on. </a:t>
            </a:r>
            <a:endParaRPr lang="en-GB" noProof="0" dirty="0"/>
          </a:p>
          <a:p>
            <a:pPr marL="171450" indent="-171450">
              <a:buFont typeface="Arial"/>
              <a:buChar char="•"/>
            </a:pPr>
            <a:r>
              <a:rPr lang="en-GB" baseline="0" noProof="0" dirty="0"/>
              <a:t>As a preparation of a virtual meeting, </a:t>
            </a:r>
          </a:p>
          <a:p>
            <a:pPr marL="628650" marR="0" lvl="1" indent="-171450" algn="l" defTabSz="914400" rtl="0" eaLnBrk="1" fontAlgn="base" latinLnBrk="0" hangingPunct="1">
              <a:lnSpc>
                <a:spcPct val="100000"/>
              </a:lnSpc>
              <a:spcBef>
                <a:spcPct val="30000"/>
              </a:spcBef>
              <a:spcAft>
                <a:spcPct val="0"/>
              </a:spcAft>
              <a:buClrTx/>
              <a:buSzTx/>
              <a:buFontTx/>
              <a:buChar char="-"/>
              <a:tabLst/>
              <a:defRPr/>
            </a:pPr>
            <a:r>
              <a:rPr lang="en-GB" sz="1200" noProof="0" dirty="0"/>
              <a:t>The host has to make sure a digital meeting room is ready and that all participants know what technology they need. </a:t>
            </a:r>
          </a:p>
          <a:p>
            <a:pPr marL="628650" marR="0" lvl="1" indent="-171450" algn="l" defTabSz="914400" rtl="0" eaLnBrk="1" fontAlgn="base" latinLnBrk="0" hangingPunct="1">
              <a:lnSpc>
                <a:spcPct val="100000"/>
              </a:lnSpc>
              <a:spcBef>
                <a:spcPct val="30000"/>
              </a:spcBef>
              <a:spcAft>
                <a:spcPct val="0"/>
              </a:spcAft>
              <a:buClrTx/>
              <a:buSzTx/>
              <a:buFontTx/>
              <a:buChar char="-"/>
              <a:tabLst/>
              <a:defRPr/>
            </a:pPr>
            <a:r>
              <a:rPr lang="en-GB" sz="1200" noProof="0" dirty="0"/>
              <a:t>The participants need to download software, make sure they have sufficient bandwidth, maybe update firewalls or make other security considerations. </a:t>
            </a:r>
          </a:p>
          <a:p>
            <a:pPr marL="628650" marR="0" lvl="1" indent="-171450" algn="l" defTabSz="914400" rtl="0" eaLnBrk="1" fontAlgn="base" latinLnBrk="0" hangingPunct="1">
              <a:lnSpc>
                <a:spcPct val="100000"/>
              </a:lnSpc>
              <a:spcBef>
                <a:spcPct val="30000"/>
              </a:spcBef>
              <a:spcAft>
                <a:spcPct val="0"/>
              </a:spcAft>
              <a:buClrTx/>
              <a:buSzTx/>
              <a:buFontTx/>
              <a:buChar char="-"/>
              <a:tabLst/>
              <a:defRPr/>
            </a:pPr>
            <a:r>
              <a:rPr lang="en-GB" sz="1200" noProof="0" dirty="0"/>
              <a:t>Access to technical support might be a good idea.</a:t>
            </a:r>
            <a:endParaRPr lang="en-GB" noProof="0" dirty="0"/>
          </a:p>
          <a:p>
            <a:pPr marL="171450" indent="-171450">
              <a:buFont typeface="Arial" panose="020B0604020202020204" pitchFamily="34" charset="0"/>
              <a:buChar char="•"/>
            </a:pPr>
            <a:r>
              <a:rPr lang="en-GB" noProof="0" dirty="0"/>
              <a:t>Both IRL meetings and virtual</a:t>
            </a:r>
            <a:r>
              <a:rPr lang="en-GB" baseline="0" noProof="0" dirty="0"/>
              <a:t> meetings require specific preparations. </a:t>
            </a:r>
          </a:p>
          <a:p>
            <a:pPr marL="171450" indent="-171450">
              <a:buFont typeface="Arial" panose="020B0604020202020204" pitchFamily="34" charset="0"/>
              <a:buChar char="•"/>
            </a:pPr>
            <a:r>
              <a:rPr lang="en-GB" baseline="0" noProof="0" dirty="0"/>
              <a:t>But in fact, most of the components that make up a good meeting, they have in common.</a:t>
            </a:r>
          </a:p>
          <a:p>
            <a:endParaRPr lang="en-GB" noProof="0" dirty="0"/>
          </a:p>
          <a:p>
            <a:r>
              <a:rPr lang="en-GB" noProof="0" dirty="0"/>
              <a:t>Sometimes, you might consider </a:t>
            </a:r>
            <a:r>
              <a:rPr lang="en-GB" i="0" noProof="0" dirty="0"/>
              <a:t>arranging a hybrid meeting, that is a mixed IRL </a:t>
            </a:r>
            <a:r>
              <a:rPr lang="en-GB" noProof="0" dirty="0"/>
              <a:t>and virtual meeting. </a:t>
            </a:r>
          </a:p>
          <a:p>
            <a:r>
              <a:rPr lang="en-GB" noProof="0" dirty="0"/>
              <a:t>Then, you will need to make both types of preparations and you will need both kinds of support.</a:t>
            </a:r>
          </a:p>
          <a:p>
            <a:r>
              <a:rPr lang="en-GB" noProof="0" dirty="0"/>
              <a:t>Thus, it is often easier to arrange an all-virtual meeting instead of a hybrid meeting, even if some of the participants are in the same building. </a:t>
            </a:r>
          </a:p>
          <a:p>
            <a:r>
              <a:rPr lang="en-GB" noProof="0" dirty="0"/>
              <a:t>An all-virtual meeting also gives all participants the same conditions and experience, which may be positive from a fairness perspective. </a:t>
            </a: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4</a:t>
            </a:fld>
            <a:endParaRPr lang="sv-SE"/>
          </a:p>
        </p:txBody>
      </p:sp>
    </p:spTree>
    <p:extLst>
      <p:ext uri="{BB962C8B-B14F-4D97-AF65-F5344CB8AC3E}">
        <p14:creationId xmlns:p14="http://schemas.microsoft.com/office/powerpoint/2010/main" val="2112991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noProof="0" dirty="0"/>
              <a:t>So, why should we switch to more virtual meetings? Why go through the hassle of learning how to handle all these digital tools?  </a:t>
            </a:r>
          </a:p>
          <a:p>
            <a:r>
              <a:rPr lang="en-GB" noProof="0" dirty="0"/>
              <a:t>Let’s review the effort it takes to arrange and participate in an ordinary project meeting, IRL. </a:t>
            </a:r>
          </a:p>
          <a:p>
            <a:endParaRPr lang="en-GB" noProof="0" dirty="0"/>
          </a:p>
          <a:p>
            <a:r>
              <a:rPr lang="en-GB" noProof="0" dirty="0"/>
              <a:t>Also, when looking at the price of a business trip, we tend to sum up costs for tickets, hotels and transfer.  </a:t>
            </a:r>
          </a:p>
          <a:p>
            <a:r>
              <a:rPr lang="en-GB" noProof="0" dirty="0"/>
              <a:t>But if we include the travel time, and the effort it takes to plan, prepare, and administrate the trip, the cost will double, according to the Swedish Business Travel Association.</a:t>
            </a:r>
          </a:p>
        </p:txBody>
      </p:sp>
      <p:sp>
        <p:nvSpPr>
          <p:cNvPr id="4" name="Platshållare för bildnummer 3"/>
          <p:cNvSpPr>
            <a:spLocks noGrp="1"/>
          </p:cNvSpPr>
          <p:nvPr>
            <p:ph type="sldNum" sz="quarter" idx="5"/>
          </p:nvPr>
        </p:nvSpPr>
        <p:spPr/>
        <p:txBody>
          <a:bodyPr/>
          <a:lstStyle/>
          <a:p>
            <a:pPr>
              <a:defRPr/>
            </a:pPr>
            <a:fld id="{D877D7A1-C6AB-4B30-B456-D10DEEDCE0F3}" type="slidenum">
              <a:rPr lang="sv-SE" smtClean="0"/>
              <a:pPr>
                <a:defRPr/>
              </a:pPr>
              <a:t>5</a:t>
            </a:fld>
            <a:endParaRPr lang="sv-SE"/>
          </a:p>
        </p:txBody>
      </p:sp>
    </p:spTree>
    <p:extLst>
      <p:ext uri="{BB962C8B-B14F-4D97-AF65-F5344CB8AC3E}">
        <p14:creationId xmlns:p14="http://schemas.microsoft.com/office/powerpoint/2010/main" val="27301269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noProof="0" dirty="0"/>
              <a:t>When we we arrange a virtual meeting, we can avoid several steps of preparation and administration. </a:t>
            </a:r>
          </a:p>
          <a:p>
            <a:r>
              <a:rPr lang="en-GB" noProof="0" dirty="0"/>
              <a:t>We of course have to make technical arrangements for a virtual meeting. </a:t>
            </a:r>
          </a:p>
          <a:p>
            <a:r>
              <a:rPr lang="en-GB" noProof="0" dirty="0"/>
              <a:t>But when the routines are in place and we know how to use the meeting tools, the time and effort will be a lot less, compared to arranging an IRL meeting. </a:t>
            </a:r>
          </a:p>
          <a:p>
            <a:r>
              <a:rPr lang="en-GB" noProof="0" dirty="0"/>
              <a:t>This means, we will save a considerable amount of time. </a:t>
            </a:r>
            <a:endParaRPr lang="en-GB" i="1" noProof="0" dirty="0"/>
          </a:p>
          <a:p>
            <a:endParaRPr lang="en-GB" noProof="0" dirty="0"/>
          </a:p>
          <a:p>
            <a:endParaRPr lang="en-GB" noProof="0" dirty="0"/>
          </a:p>
        </p:txBody>
      </p:sp>
      <p:sp>
        <p:nvSpPr>
          <p:cNvPr id="4" name="Platshållare för bildnummer 3"/>
          <p:cNvSpPr>
            <a:spLocks noGrp="1"/>
          </p:cNvSpPr>
          <p:nvPr>
            <p:ph type="sldNum" sz="quarter" idx="5"/>
          </p:nvPr>
        </p:nvSpPr>
        <p:spPr/>
        <p:txBody>
          <a:bodyPr/>
          <a:lstStyle/>
          <a:p>
            <a:pPr>
              <a:defRPr/>
            </a:pPr>
            <a:fld id="{D877D7A1-C6AB-4B30-B456-D10DEEDCE0F3}" type="slidenum">
              <a:rPr lang="sv-SE" smtClean="0"/>
              <a:pPr>
                <a:defRPr/>
              </a:pPr>
              <a:t>6</a:t>
            </a:fld>
            <a:endParaRPr lang="sv-SE"/>
          </a:p>
        </p:txBody>
      </p:sp>
    </p:spTree>
    <p:extLst>
      <p:ext uri="{BB962C8B-B14F-4D97-AF65-F5344CB8AC3E}">
        <p14:creationId xmlns:p14="http://schemas.microsoft.com/office/powerpoint/2010/main" val="39553102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p:cNvSpPr>
          <p:nvPr>
            <p:ph type="sldImg"/>
          </p:nvPr>
        </p:nvSpPr>
        <p:spPr>
          <a:xfrm>
            <a:off x="381000" y="685800"/>
            <a:ext cx="6096000" cy="3429000"/>
          </a:xfrm>
          <a:ln/>
        </p:spPr>
      </p:sp>
      <p:sp>
        <p:nvSpPr>
          <p:cNvPr id="51203" name="Notes Placeholder 2"/>
          <p:cNvSpPr>
            <a:spLocks noGrp="1"/>
          </p:cNvSpPr>
          <p:nvPr>
            <p:ph type="body" idx="1"/>
          </p:nvPr>
        </p:nvSpPr>
        <p:spPr>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ormAutofit fontScale="25000" lnSpcReduction="20000"/>
          </a:bodyPr>
          <a:lstStyle/>
          <a:p>
            <a:pPr eaLnBrk="1" hangingPunct="1">
              <a:defRPr/>
            </a:pPr>
            <a:r>
              <a:rPr lang="en-GB" sz="2800" noProof="0" dirty="0">
                <a:latin typeface="Arial" charset="0"/>
                <a:ea typeface="ＭＳ Ｐゴシック" charset="0"/>
              </a:rPr>
              <a:t>The use of virtual meetings can have many beneficial effects. </a:t>
            </a:r>
          </a:p>
          <a:p>
            <a:pPr marL="457200" marR="0" indent="-457200" algn="l" defTabSz="914400" rtl="0" eaLnBrk="1" fontAlgn="base" latinLnBrk="0" hangingPunct="1">
              <a:lnSpc>
                <a:spcPct val="100000"/>
              </a:lnSpc>
              <a:spcBef>
                <a:spcPct val="30000"/>
              </a:spcBef>
              <a:spcAft>
                <a:spcPct val="0"/>
              </a:spcAft>
              <a:buClrTx/>
              <a:buSzTx/>
              <a:buFont typeface="Arial"/>
              <a:buChar char="•"/>
              <a:tabLst/>
              <a:defRPr/>
            </a:pPr>
            <a:endParaRPr lang="en-GB" sz="2800" b="1" noProof="0" dirty="0">
              <a:latin typeface="Arial" charset="0"/>
              <a:ea typeface="ＭＳ Ｐゴシック" charset="0"/>
            </a:endParaRPr>
          </a:p>
          <a:p>
            <a:pPr marL="0" marR="0" indent="0" algn="l" defTabSz="914400" rtl="0" eaLnBrk="1" fontAlgn="base" latinLnBrk="0" hangingPunct="1">
              <a:lnSpc>
                <a:spcPct val="100000"/>
              </a:lnSpc>
              <a:spcBef>
                <a:spcPct val="30000"/>
              </a:spcBef>
              <a:spcAft>
                <a:spcPct val="0"/>
              </a:spcAft>
              <a:buClrTx/>
              <a:buSzTx/>
              <a:buFont typeface="Arial"/>
              <a:buNone/>
              <a:tabLst/>
              <a:defRPr/>
            </a:pPr>
            <a:r>
              <a:rPr lang="en-GB" sz="2800" b="1" noProof="0" dirty="0">
                <a:latin typeface="Arial" charset="0"/>
                <a:ea typeface="ＭＳ Ｐゴシック" charset="0"/>
              </a:rPr>
              <a:t>Improved collaboration.</a:t>
            </a:r>
            <a:r>
              <a:rPr lang="en-GB" sz="2800" noProof="0" dirty="0">
                <a:latin typeface="Arial" charset="0"/>
                <a:ea typeface="ＭＳ Ｐゴシック" charset="0"/>
              </a:rPr>
              <a:t> </a:t>
            </a:r>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sv-SE" sz="2800" dirty="0"/>
              <a:t>•  </a:t>
            </a:r>
            <a:r>
              <a:rPr lang="en-GB" sz="2800" noProof="0" dirty="0">
                <a:latin typeface="Arial" charset="0"/>
                <a:ea typeface="ＭＳ Ｐゴシック" charset="0"/>
              </a:rPr>
              <a:t> It’s easier to involve key competences. It doesn’t matter where they are located. </a:t>
            </a:r>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sv-SE" sz="2800" dirty="0"/>
              <a:t>•   </a:t>
            </a:r>
            <a:r>
              <a:rPr lang="en-GB" sz="2800" noProof="0" dirty="0">
                <a:latin typeface="Arial" charset="0"/>
                <a:ea typeface="ＭＳ Ｐゴシック" charset="0"/>
              </a:rPr>
              <a:t>It’s easier to find time for a project meeting, and </a:t>
            </a:r>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sv-SE" sz="2800" dirty="0"/>
              <a:t>•   </a:t>
            </a:r>
            <a:r>
              <a:rPr lang="en-GB" sz="2800" noProof="0" dirty="0">
                <a:latin typeface="Arial" charset="0"/>
                <a:ea typeface="ＭＳ Ｐゴシック" charset="0"/>
              </a:rPr>
              <a:t>When collaborating virtually, you can have</a:t>
            </a:r>
            <a:r>
              <a:rPr lang="en-GB" sz="2800" b="0" noProof="0" dirty="0">
                <a:latin typeface="Arial" charset="0"/>
                <a:ea typeface="ＭＳ Ｐゴシック" charset="0"/>
              </a:rPr>
              <a:t> more frequent, short meetings. W</a:t>
            </a:r>
            <a:r>
              <a:rPr lang="en-GB" sz="2800" noProof="0" dirty="0">
                <a:latin typeface="Arial" charset="0"/>
                <a:ea typeface="ＭＳ Ｐゴシック" charset="0"/>
              </a:rPr>
              <a:t>hen needed instead of when scheduled.</a:t>
            </a:r>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sv-SE" sz="2800" dirty="0"/>
              <a:t>•   </a:t>
            </a:r>
            <a:r>
              <a:rPr lang="en-GB" sz="2800" noProof="0" dirty="0">
                <a:latin typeface="Arial" charset="0"/>
                <a:ea typeface="ＭＳ Ｐゴシック" charset="0"/>
              </a:rPr>
              <a:t>Also, you might find it easier to involve and cooperate with other organisations.     </a:t>
            </a:r>
          </a:p>
          <a:p>
            <a:pPr marL="171450" marR="0" indent="-171450" algn="l" defTabSz="914400" rtl="0" eaLnBrk="1" fontAlgn="base" latinLnBrk="0" hangingPunct="1">
              <a:lnSpc>
                <a:spcPct val="100000"/>
              </a:lnSpc>
              <a:spcBef>
                <a:spcPct val="30000"/>
              </a:spcBef>
              <a:spcAft>
                <a:spcPct val="0"/>
              </a:spcAft>
              <a:buClrTx/>
              <a:buSzTx/>
              <a:buFont typeface="Arial"/>
              <a:buChar char="•"/>
              <a:tabLst/>
              <a:defRPr/>
            </a:pPr>
            <a:endParaRPr lang="en-GB" sz="2800" b="1" noProof="0" dirty="0">
              <a:latin typeface="Arial" charset="0"/>
              <a:ea typeface="ＭＳ Ｐゴシック" charset="0"/>
            </a:endParaRPr>
          </a:p>
          <a:p>
            <a:pPr marL="0" marR="0" indent="0" algn="l" defTabSz="914400" rtl="0" eaLnBrk="1" fontAlgn="base" latinLnBrk="0" hangingPunct="1">
              <a:lnSpc>
                <a:spcPct val="100000"/>
              </a:lnSpc>
              <a:spcBef>
                <a:spcPct val="30000"/>
              </a:spcBef>
              <a:spcAft>
                <a:spcPct val="0"/>
              </a:spcAft>
              <a:buClrTx/>
              <a:buSzTx/>
              <a:buFont typeface="Arial"/>
              <a:buNone/>
              <a:tabLst/>
              <a:defRPr/>
            </a:pPr>
            <a:r>
              <a:rPr lang="en-GB" sz="2800" b="1" noProof="0" dirty="0">
                <a:latin typeface="Arial" charset="0"/>
                <a:ea typeface="ＭＳ Ｐゴシック" charset="0"/>
              </a:rPr>
              <a:t>Productivity and economy. </a:t>
            </a:r>
            <a:endParaRPr lang="en-GB" sz="2800" b="0" noProof="0" dirty="0">
              <a:latin typeface="Arial" charset="0"/>
              <a:ea typeface="ＭＳ Ｐゴシック" charset="0"/>
            </a:endParaRPr>
          </a:p>
          <a:p>
            <a:pPr marL="0" lvl="0" indent="0" eaLnBrk="1" hangingPunct="1">
              <a:buFont typeface="Arial"/>
              <a:buNone/>
              <a:defRPr/>
            </a:pPr>
            <a:r>
              <a:rPr lang="sv-SE" sz="2800" dirty="0"/>
              <a:t>•   </a:t>
            </a:r>
            <a:r>
              <a:rPr lang="en-GB" sz="2800" b="0" noProof="0" dirty="0">
                <a:latin typeface="Arial" charset="0"/>
                <a:ea typeface="ＭＳ Ｐゴシック" charset="0"/>
              </a:rPr>
              <a:t>In many organizations, business travel is the second or third largest controllable cost. More virtual meetings is an effective way of</a:t>
            </a:r>
          </a:p>
          <a:p>
            <a:pPr marL="0" lvl="0" indent="0" eaLnBrk="1" hangingPunct="1">
              <a:buFont typeface="Arial"/>
              <a:buNone/>
              <a:defRPr/>
            </a:pPr>
            <a:r>
              <a:rPr lang="en-GB" sz="2800" b="0" baseline="0" noProof="0" dirty="0">
                <a:latin typeface="Arial" charset="0"/>
                <a:ea typeface="ＭＳ Ｐゴシック" charset="0"/>
              </a:rPr>
              <a:t>    </a:t>
            </a:r>
            <a:r>
              <a:rPr lang="en-GB" sz="2800" b="0" noProof="0" dirty="0">
                <a:latin typeface="Arial" charset="0"/>
                <a:ea typeface="ＭＳ Ｐゴシック" charset="0"/>
              </a:rPr>
              <a:t>cutting expenses without reducing productivity. You might actually see an improved productivity instead.</a:t>
            </a:r>
          </a:p>
          <a:p>
            <a:pPr marL="0" lvl="0" indent="0" eaLnBrk="1" hangingPunct="1">
              <a:buFont typeface="Arial"/>
              <a:buNone/>
              <a:defRPr/>
            </a:pPr>
            <a:r>
              <a:rPr lang="sv-SE" sz="2800" dirty="0"/>
              <a:t>•   </a:t>
            </a:r>
            <a:r>
              <a:rPr lang="en-GB" sz="2800" noProof="0" dirty="0">
                <a:latin typeface="Arial" charset="0"/>
                <a:ea typeface="ＭＳ Ｐゴシック" charset="0"/>
              </a:rPr>
              <a:t>The time saved can be used to run more projects. For example, BMW was able to cut the “time-to-market” by half when producing</a:t>
            </a:r>
          </a:p>
          <a:p>
            <a:pPr marL="0" lvl="0" indent="0" eaLnBrk="1" hangingPunct="1">
              <a:buFont typeface="Arial"/>
              <a:buNone/>
              <a:defRPr/>
            </a:pPr>
            <a:r>
              <a:rPr lang="en-GB" sz="2800" baseline="0" noProof="0" dirty="0">
                <a:latin typeface="Arial" charset="0"/>
                <a:ea typeface="ＭＳ Ｐゴシック" charset="0"/>
              </a:rPr>
              <a:t>    </a:t>
            </a:r>
            <a:r>
              <a:rPr lang="en-GB" sz="2800" noProof="0" dirty="0">
                <a:latin typeface="Arial" charset="0"/>
                <a:ea typeface="ＭＳ Ｐゴシック" charset="0"/>
              </a:rPr>
              <a:t>one of their car models, through streamlining the collaboration process and using one common digital communication platform. </a:t>
            </a:r>
          </a:p>
          <a:p>
            <a:pPr marL="0" lvl="0" indent="0" eaLnBrk="1" hangingPunct="1">
              <a:buFont typeface="Arial"/>
              <a:buNone/>
              <a:defRPr/>
            </a:pPr>
            <a:r>
              <a:rPr lang="sv-SE" sz="2800" dirty="0"/>
              <a:t>•   </a:t>
            </a:r>
            <a:r>
              <a:rPr lang="en-GB" sz="2800" noProof="0" dirty="0">
                <a:latin typeface="Arial" charset="0"/>
                <a:ea typeface="ＭＳ Ｐゴシック" charset="0"/>
              </a:rPr>
              <a:t>Virtual meetings tend to be shorter and more productive. Project leaders and managers spend about one third of their work time</a:t>
            </a:r>
          </a:p>
          <a:p>
            <a:pPr marL="0" lvl="0" indent="0" eaLnBrk="1" hangingPunct="1">
              <a:buFont typeface="Arial"/>
              <a:buNone/>
              <a:defRPr/>
            </a:pPr>
            <a:r>
              <a:rPr lang="en-GB" sz="2800" baseline="0" noProof="0" dirty="0">
                <a:latin typeface="Arial" charset="0"/>
                <a:ea typeface="ＭＳ Ｐゴシック" charset="0"/>
              </a:rPr>
              <a:t>   </a:t>
            </a:r>
            <a:r>
              <a:rPr lang="en-GB" sz="2800" noProof="0" dirty="0">
                <a:latin typeface="Arial" charset="0"/>
                <a:ea typeface="ＭＳ Ｐゴシック" charset="0"/>
              </a:rPr>
              <a:t> in meetings. Making their meeting time more efficient, the whole organization will benefit. </a:t>
            </a:r>
          </a:p>
          <a:p>
            <a:pPr marL="971550" lvl="1" indent="-514350" eaLnBrk="1" hangingPunct="1">
              <a:buAutoNum type="alphaLcParenR"/>
              <a:defRPr/>
            </a:pPr>
            <a:endParaRPr lang="en-GB" sz="2800" noProof="0" dirty="0">
              <a:latin typeface="Arial" charset="0"/>
              <a:ea typeface="ＭＳ Ｐゴシック" charset="0"/>
            </a:endParaRPr>
          </a:p>
          <a:p>
            <a:pPr marL="0" indent="0" eaLnBrk="1" hangingPunct="1">
              <a:buFont typeface="Arial"/>
              <a:buNone/>
              <a:defRPr/>
            </a:pPr>
            <a:r>
              <a:rPr lang="sv-SE" sz="2800" b="1" dirty="0">
                <a:latin typeface="Arial" charset="0"/>
                <a:ea typeface="ＭＳ Ｐゴシック" charset="0"/>
              </a:rPr>
              <a:t>Environment and </a:t>
            </a:r>
            <a:r>
              <a:rPr lang="sv-SE" sz="2800" b="1" dirty="0" err="1">
                <a:latin typeface="Arial" charset="0"/>
                <a:ea typeface="ＭＳ Ｐゴシック" charset="0"/>
              </a:rPr>
              <a:t>climate</a:t>
            </a:r>
            <a:r>
              <a:rPr lang="sv-SE" sz="2800" dirty="0">
                <a:latin typeface="Arial" charset="0"/>
                <a:ea typeface="ＭＳ Ｐゴシック" charset="0"/>
              </a:rPr>
              <a:t>. </a:t>
            </a:r>
          </a:p>
          <a:p>
            <a:pPr marL="0" lvl="0" indent="0" eaLnBrk="1" hangingPunct="1">
              <a:buFont typeface="Arial"/>
              <a:buNone/>
              <a:defRPr/>
            </a:pPr>
            <a:r>
              <a:rPr lang="sv-SE" sz="2800" dirty="0"/>
              <a:t>•   </a:t>
            </a:r>
            <a:r>
              <a:rPr lang="en-GB" sz="2800" noProof="0" dirty="0">
                <a:latin typeface="Arial" charset="0"/>
                <a:ea typeface="ＭＳ Ｐゴシック" charset="0"/>
              </a:rPr>
              <a:t>This is a very important aspect. Preventing the need for travel is by far the most cost-effective way to reduce the organisation’s environmental impact. </a:t>
            </a:r>
          </a:p>
          <a:p>
            <a:pPr marL="0" lvl="0" indent="0" eaLnBrk="1" hangingPunct="1">
              <a:buFont typeface="Arial"/>
              <a:buNone/>
              <a:defRPr/>
            </a:pPr>
            <a:r>
              <a:rPr lang="sv-SE" sz="2800" dirty="0"/>
              <a:t>•   </a:t>
            </a:r>
            <a:r>
              <a:rPr lang="en-GB" sz="2800" noProof="0" dirty="0">
                <a:latin typeface="Arial" charset="0"/>
                <a:ea typeface="ＭＳ Ｐゴシック" charset="0"/>
              </a:rPr>
              <a:t>Swedish public agencies in the REMM project, have cut CO2 from business travel with 25 % since 2011. During the same period,</a:t>
            </a:r>
          </a:p>
          <a:p>
            <a:pPr marL="0" lvl="0" indent="0" eaLnBrk="1" hangingPunct="1">
              <a:buFont typeface="Arial"/>
              <a:buNone/>
              <a:defRPr/>
            </a:pPr>
            <a:r>
              <a:rPr lang="en-GB" sz="2800" baseline="0" noProof="0" dirty="0">
                <a:latin typeface="Arial" charset="0"/>
                <a:ea typeface="ＭＳ Ｐゴシック" charset="0"/>
              </a:rPr>
              <a:t>    </a:t>
            </a:r>
            <a:r>
              <a:rPr lang="en-GB" sz="2800" noProof="0" dirty="0">
                <a:latin typeface="Arial" charset="0"/>
                <a:ea typeface="ＭＳ Ｐゴシック" charset="0"/>
              </a:rPr>
              <a:t>they have expanded their scope of work and number of employees. </a:t>
            </a:r>
          </a:p>
          <a:p>
            <a:pPr marL="0" lvl="0" indent="0" eaLnBrk="1" hangingPunct="1">
              <a:buFont typeface="Arial"/>
              <a:buNone/>
              <a:defRPr/>
            </a:pPr>
            <a:r>
              <a:rPr lang="sv-SE" sz="2800" dirty="0"/>
              <a:t>•   </a:t>
            </a:r>
            <a:r>
              <a:rPr lang="en-GB" sz="2800" noProof="0" dirty="0">
                <a:latin typeface="Arial" charset="0"/>
                <a:ea typeface="ＭＳ Ｐゴシック" charset="0"/>
              </a:rPr>
              <a:t>The Swedish telecom company </a:t>
            </a:r>
            <a:r>
              <a:rPr lang="en-GB" sz="2800" noProof="0" dirty="0" err="1">
                <a:latin typeface="Arial" charset="0"/>
                <a:ea typeface="ＭＳ Ｐゴシック" charset="0"/>
              </a:rPr>
              <a:t>Telia</a:t>
            </a:r>
            <a:r>
              <a:rPr lang="en-GB" sz="2800" noProof="0" dirty="0">
                <a:latin typeface="Arial" charset="0"/>
                <a:ea typeface="ＭＳ Ｐゴシック" charset="0"/>
              </a:rPr>
              <a:t> cut 61% of the flights per employee and year, between 2001 and 2015, by introducing a better</a:t>
            </a:r>
          </a:p>
          <a:p>
            <a:pPr marL="0" lvl="0" indent="0" eaLnBrk="1" hangingPunct="1">
              <a:buFont typeface="Arial"/>
              <a:buNone/>
              <a:defRPr/>
            </a:pPr>
            <a:r>
              <a:rPr lang="en-GB" sz="2800" baseline="0" noProof="0" dirty="0">
                <a:latin typeface="Arial" charset="0"/>
                <a:ea typeface="ＭＳ Ｐゴシック" charset="0"/>
              </a:rPr>
              <a:t>    </a:t>
            </a:r>
            <a:r>
              <a:rPr lang="en-GB" sz="2800" noProof="0" dirty="0">
                <a:latin typeface="Arial" charset="0"/>
                <a:ea typeface="ＭＳ Ｐゴシック" charset="0"/>
              </a:rPr>
              <a:t>digital meeting culture. Similar numbers also apply to the use of business cars and taxi. </a:t>
            </a:r>
          </a:p>
          <a:p>
            <a:pPr marL="971550" lvl="1" indent="-514350" eaLnBrk="1" hangingPunct="1">
              <a:buAutoNum type="alphaLcParenR"/>
              <a:defRPr/>
            </a:pPr>
            <a:endParaRPr lang="en-GB" sz="2800" noProof="0" dirty="0">
              <a:latin typeface="Arial" charset="0"/>
              <a:ea typeface="ＭＳ Ｐゴシック" charset="0"/>
            </a:endParaRPr>
          </a:p>
          <a:p>
            <a:pPr marL="0" indent="0" eaLnBrk="1" hangingPunct="1">
              <a:buFont typeface="Arial"/>
              <a:buNone/>
              <a:defRPr/>
            </a:pPr>
            <a:r>
              <a:rPr lang="en-GB" sz="2800" b="1" noProof="0" dirty="0">
                <a:latin typeface="Arial" charset="0"/>
                <a:ea typeface="ＭＳ Ｐゴシック" charset="0"/>
              </a:rPr>
              <a:t>Work-life balance.</a:t>
            </a:r>
            <a:r>
              <a:rPr lang="en-GB" sz="2800" noProof="0" dirty="0">
                <a:latin typeface="Arial" charset="0"/>
                <a:ea typeface="ＭＳ Ｐゴシック" charset="0"/>
              </a:rPr>
              <a:t> </a:t>
            </a:r>
          </a:p>
          <a:p>
            <a:pPr marL="0" lvl="0" indent="0" eaLnBrk="1" hangingPunct="1">
              <a:buFont typeface="Arial"/>
              <a:buNone/>
              <a:defRPr/>
            </a:pPr>
            <a:r>
              <a:rPr lang="sv-SE" sz="2800" dirty="0"/>
              <a:t>•   </a:t>
            </a:r>
            <a:r>
              <a:rPr lang="en-GB" sz="2800" noProof="0" dirty="0">
                <a:latin typeface="Arial" charset="0"/>
                <a:ea typeface="ＭＳ Ｐゴシック" charset="0"/>
              </a:rPr>
              <a:t>Virtual meetings can </a:t>
            </a:r>
            <a:r>
              <a:rPr lang="en" sz="2800" noProof="0" dirty="0">
                <a:latin typeface="Arial" charset="0"/>
                <a:ea typeface="ＭＳ Ｐゴシック" charset="0"/>
              </a:rPr>
              <a:t>improve the balance between work and leisure. It can reduce stress and provide a more flexible work schedule for the employees.  </a:t>
            </a:r>
          </a:p>
          <a:p>
            <a:pPr marL="0" lvl="0" indent="0" eaLnBrk="1" hangingPunct="1">
              <a:buFont typeface="Arial"/>
              <a:buNone/>
              <a:defRPr/>
            </a:pPr>
            <a:r>
              <a:rPr lang="sv-SE" sz="2800" dirty="0"/>
              <a:t>•   </a:t>
            </a:r>
            <a:r>
              <a:rPr lang="en" sz="2800" noProof="0" dirty="0">
                <a:latin typeface="Arial" charset="0"/>
                <a:ea typeface="ＭＳ Ｐゴシック" charset="0"/>
              </a:rPr>
              <a:t>More virtual meetings can also help developing and maintaining good relationships, between colleagues and partners. </a:t>
            </a:r>
          </a:p>
          <a:p>
            <a:pPr marL="0" lvl="0" indent="0" eaLnBrk="1" hangingPunct="1">
              <a:buFont typeface="Arial"/>
              <a:buNone/>
              <a:defRPr/>
            </a:pPr>
            <a:r>
              <a:rPr lang="sv-SE" sz="2800" dirty="0"/>
              <a:t>•   </a:t>
            </a:r>
            <a:r>
              <a:rPr lang="en" sz="2800" noProof="0" dirty="0">
                <a:latin typeface="Arial" charset="0"/>
                <a:ea typeface="ＭＳ Ｐゴシック" charset="0"/>
              </a:rPr>
              <a:t>77% of the employees in the REMM-organizations experienced reduced stress, and </a:t>
            </a:r>
          </a:p>
          <a:p>
            <a:pPr marL="0" lvl="0" indent="0" eaLnBrk="1" hangingPunct="1">
              <a:buFont typeface="Arial"/>
              <a:buNone/>
              <a:defRPr/>
            </a:pPr>
            <a:r>
              <a:rPr lang="sv-SE" sz="2800" dirty="0"/>
              <a:t>•   </a:t>
            </a:r>
            <a:r>
              <a:rPr lang="en" sz="2800" noProof="0" dirty="0">
                <a:latin typeface="Arial" charset="0"/>
                <a:ea typeface="ＭＳ Ｐゴシック" charset="0"/>
              </a:rPr>
              <a:t>83% of the employees claimed the transition to more virtual </a:t>
            </a:r>
            <a:r>
              <a:rPr lang="en" sz="2800" b="0" noProof="0" dirty="0">
                <a:latin typeface="Arial" charset="0"/>
                <a:ea typeface="ＭＳ Ｐゴシック" charset="0"/>
              </a:rPr>
              <a:t>meetings </a:t>
            </a:r>
            <a:r>
              <a:rPr lang="sv-SE" sz="2800" b="0" noProof="0" dirty="0" err="1">
                <a:latin typeface="Arial" charset="0"/>
                <a:ea typeface="ＭＳ Ｐゴシック" charset="0"/>
              </a:rPr>
              <a:t>made</a:t>
            </a:r>
            <a:r>
              <a:rPr lang="sv-SE" sz="2800" b="0" noProof="0" dirty="0">
                <a:latin typeface="Arial" charset="0"/>
                <a:ea typeface="ＭＳ Ｐゴシック" charset="0"/>
              </a:rPr>
              <a:t> the </a:t>
            </a:r>
            <a:r>
              <a:rPr lang="sv-SE" sz="2800" b="0" noProof="0" dirty="0" err="1">
                <a:latin typeface="Arial" charset="0"/>
                <a:ea typeface="ＭＳ Ｐゴシック" charset="0"/>
              </a:rPr>
              <a:t>workplace</a:t>
            </a:r>
            <a:r>
              <a:rPr lang="sv-SE" sz="2800" b="0" noProof="0" dirty="0">
                <a:latin typeface="Arial" charset="0"/>
                <a:ea typeface="ＭＳ Ｐゴシック" charset="0"/>
              </a:rPr>
              <a:t> </a:t>
            </a:r>
            <a:r>
              <a:rPr lang="sv-SE" sz="2800" b="0" noProof="0" dirty="0" err="1">
                <a:latin typeface="Arial" charset="0"/>
                <a:ea typeface="ＭＳ Ｐゴシック" charset="0"/>
              </a:rPr>
              <a:t>more</a:t>
            </a:r>
            <a:r>
              <a:rPr lang="sv-SE" sz="2800" b="0" noProof="0" dirty="0">
                <a:latin typeface="Arial" charset="0"/>
                <a:ea typeface="ＭＳ Ｐゴシック" charset="0"/>
              </a:rPr>
              <a:t> </a:t>
            </a:r>
            <a:r>
              <a:rPr lang="sv-SE" sz="2800" b="0" noProof="0" dirty="0" err="1">
                <a:latin typeface="Arial" charset="0"/>
                <a:ea typeface="ＭＳ Ｐゴシック" charset="0"/>
              </a:rPr>
              <a:t>attractive</a:t>
            </a:r>
            <a:r>
              <a:rPr lang="en" sz="2800" b="0" noProof="0" dirty="0">
                <a:latin typeface="Arial" charset="0"/>
                <a:ea typeface="ＭＳ Ｐゴシック" charset="0"/>
              </a:rPr>
              <a:t>. </a:t>
            </a:r>
            <a:endParaRPr lang="en-GB" sz="2800" b="0" noProof="0" dirty="0">
              <a:latin typeface="Arial" charset="0"/>
              <a:ea typeface="ＭＳ Ｐゴシック" charset="0"/>
            </a:endParaRPr>
          </a:p>
          <a:p>
            <a:pPr marL="0" indent="0" eaLnBrk="1" hangingPunct="1">
              <a:buFont typeface="Arial"/>
              <a:buNone/>
              <a:defRPr/>
            </a:pPr>
            <a:endParaRPr lang="sv-SE" sz="2800" dirty="0">
              <a:latin typeface="Arial" charset="0"/>
              <a:ea typeface="ＭＳ Ｐゴシック" charset="0"/>
            </a:endParaRPr>
          </a:p>
        </p:txBody>
      </p:sp>
      <p:sp>
        <p:nvSpPr>
          <p:cNvPr id="4" name="Slide Number Placeholder 3"/>
          <p:cNvSpPr>
            <a:spLocks noGrp="1"/>
          </p:cNvSpPr>
          <p:nvPr>
            <p:ph type="sldNum" sz="quarter" idx="5"/>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defTabSz="870460"/>
            <a:fld id="{3B037095-5759-4A48-B747-DF6558B505C3}" type="slidenum">
              <a:rPr lang="en-US" sz="1100"/>
              <a:pPr defTabSz="870460"/>
              <a:t>7</a:t>
            </a:fld>
            <a:endParaRPr lang="en-US" sz="1100" dirty="0"/>
          </a:p>
        </p:txBody>
      </p:sp>
    </p:spTree>
    <p:extLst>
      <p:ext uri="{BB962C8B-B14F-4D97-AF65-F5344CB8AC3E}">
        <p14:creationId xmlns:p14="http://schemas.microsoft.com/office/powerpoint/2010/main" val="28655568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p:cNvSpPr>
          <p:nvPr>
            <p:ph type="sldImg"/>
          </p:nvPr>
        </p:nvSpPr>
        <p:spPr>
          <a:xfrm>
            <a:off x="381000" y="685800"/>
            <a:ext cx="6096000" cy="3429000"/>
          </a:xfrm>
          <a:ln/>
        </p:spPr>
      </p:sp>
      <p:sp>
        <p:nvSpPr>
          <p:cNvPr id="51203" name="Notes Placeholder 2"/>
          <p:cNvSpPr>
            <a:spLocks noGrp="1"/>
          </p:cNvSpPr>
          <p:nvPr>
            <p:ph type="body" idx="1"/>
          </p:nvPr>
        </p:nvSpPr>
        <p:spPr>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ormAutofit fontScale="77500" lnSpcReduction="20000"/>
          </a:bodyPr>
          <a:lstStyle/>
          <a:p>
            <a:pPr marL="0" indent="0" eaLnBrk="1" hangingPunct="1">
              <a:buFont typeface="Arial"/>
              <a:buNone/>
              <a:defRPr/>
            </a:pPr>
            <a:r>
              <a:rPr lang="en-GB" b="1" dirty="0"/>
              <a:t>Gender Equality.</a:t>
            </a:r>
            <a:r>
              <a:rPr lang="en-GB" dirty="0"/>
              <a:t> </a:t>
            </a:r>
          </a:p>
          <a:p>
            <a:pPr lvl="0" eaLnBrk="1" hangingPunct="1">
              <a:defRPr/>
            </a:pPr>
            <a:r>
              <a:rPr lang="en-GB" dirty="0"/>
              <a:t>Virtual meetings can increase </a:t>
            </a:r>
            <a:r>
              <a:rPr lang="en-GB" b="0" dirty="0"/>
              <a:t>gender equality, as it has proven to increase women's participation, in project meetings and </a:t>
            </a:r>
            <a:r>
              <a:rPr lang="en-GB" dirty="0"/>
              <a:t>collaboration.</a:t>
            </a:r>
          </a:p>
          <a:p>
            <a:pPr marL="171450" lvl="0" indent="-171450" eaLnBrk="1" hangingPunct="1">
              <a:buFont typeface="Arial"/>
              <a:buChar char="•"/>
              <a:defRPr/>
            </a:pPr>
            <a:r>
              <a:rPr lang="en-GB" dirty="0"/>
              <a:t>Business travelling is still primarily a ”male activity”, regardless of family situation.</a:t>
            </a:r>
          </a:p>
          <a:p>
            <a:pPr marL="628650" lvl="1" indent="-171450" eaLnBrk="1" hangingPunct="1">
              <a:buFont typeface="Systemtypsnitt"/>
              <a:buChar char="-"/>
              <a:defRPr/>
            </a:pPr>
            <a:r>
              <a:rPr lang="en-GB" noProof="0" dirty="0"/>
              <a:t>Women</a:t>
            </a:r>
            <a:r>
              <a:rPr lang="en-GB" dirty="0"/>
              <a:t> account for about a quarter of the business trips by air (27 % in Sweden, 2008) </a:t>
            </a:r>
          </a:p>
          <a:p>
            <a:pPr marL="628650" lvl="1" indent="-171450" eaLnBrk="1" hangingPunct="1">
              <a:buFont typeface="Systemtypsnitt"/>
              <a:buChar char="-"/>
              <a:defRPr/>
            </a:pPr>
            <a:r>
              <a:rPr lang="en-GB" dirty="0"/>
              <a:t>In virtual meetings, the participation tend to be evenly distributed between women and men.</a:t>
            </a:r>
          </a:p>
          <a:p>
            <a:pPr marL="171450" lvl="0" indent="-171450" eaLnBrk="1" hangingPunct="1">
              <a:buFont typeface="Arial"/>
              <a:buChar char="•"/>
              <a:defRPr/>
            </a:pPr>
            <a:r>
              <a:rPr lang="en-GB" b="0" dirty="0"/>
              <a:t>Women may sometimes be disadvantaged in business contexts, due to prejudice. However, in virtual meetings, gender tends to be of less importance. </a:t>
            </a:r>
          </a:p>
          <a:p>
            <a:pPr marL="0" indent="0" eaLnBrk="1" hangingPunct="1">
              <a:buFont typeface="+mj-lt"/>
              <a:buNone/>
              <a:defRPr/>
            </a:pPr>
            <a:endParaRPr lang="en-GB" dirty="0"/>
          </a:p>
          <a:p>
            <a:pPr marL="0" indent="0" eaLnBrk="1" hangingPunct="1">
              <a:buFont typeface="Arial"/>
              <a:buNone/>
              <a:defRPr/>
            </a:pPr>
            <a:r>
              <a:rPr lang="en-GB" b="1" dirty="0"/>
              <a:t>Accessibility</a:t>
            </a:r>
            <a:endParaRPr lang="en-GB" dirty="0"/>
          </a:p>
          <a:p>
            <a:pPr marL="171450" lvl="0" indent="-171450" eaLnBrk="1" hangingPunct="1">
              <a:buFont typeface="Arial"/>
              <a:buChar char="•"/>
              <a:defRPr/>
            </a:pPr>
            <a:r>
              <a:rPr lang="en-GB" b="0" dirty="0"/>
              <a:t>Parents can attend virtual meetings without losing time travelling. Instead, they can spend this valuable time with their kids. </a:t>
            </a:r>
          </a:p>
          <a:p>
            <a:pPr marL="171450" lvl="0" indent="-171450" eaLnBrk="1" hangingPunct="1">
              <a:buFont typeface="Arial"/>
              <a:buChar char="•"/>
              <a:defRPr/>
            </a:pPr>
            <a:r>
              <a:rPr lang="en-GB" dirty="0"/>
              <a:t>People with physical disabilities don’t have to </a:t>
            </a:r>
            <a:r>
              <a:rPr lang="en-GB" b="0" dirty="0"/>
              <a:t>make difficult journeys, or access badly adapted offices, in order to attend a virtual meeting.</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dirty="0"/>
              <a:t>In Sweden, doctors offer consultations in virtual rooms. This is especially of interest for people living in remote areas. </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dirty="0"/>
              <a:t>Swedish residents can also see an administrator at the Social Insurance Agency (</a:t>
            </a:r>
            <a:r>
              <a:rPr lang="en-GB" dirty="0" err="1"/>
              <a:t>Försäkringskassan</a:t>
            </a:r>
            <a:r>
              <a:rPr lang="en-GB" dirty="0"/>
              <a:t>) and at the Employment Agency (</a:t>
            </a:r>
            <a:r>
              <a:rPr lang="en-GB" dirty="0" err="1"/>
              <a:t>Arbetsförmedlingen</a:t>
            </a:r>
            <a:r>
              <a:rPr lang="en-GB" dirty="0"/>
              <a:t>) in a web meeting.</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b="1" dirty="0"/>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en-GB" b="1" dirty="0"/>
              <a:t>Regional development</a:t>
            </a:r>
            <a:endParaRPr lang="en-GB"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en-GB" dirty="0"/>
              <a:t>Virtual meetings can strengthen regional development, as they:</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dirty="0"/>
              <a:t>allow people in remote areas to attend meetings in major cities.  </a:t>
            </a:r>
          </a:p>
          <a:p>
            <a:pPr marL="171450" marR="0" lvl="0" indent="-171450" algn="l" defTabSz="914400" rtl="0" eaLnBrk="1" fontAlgn="base" latinLnBrk="0" hangingPunct="1">
              <a:lnSpc>
                <a:spcPct val="100000"/>
              </a:lnSpc>
              <a:spcBef>
                <a:spcPct val="30000"/>
              </a:spcBef>
              <a:spcAft>
                <a:spcPct val="0"/>
              </a:spcAft>
              <a:buClrTx/>
              <a:buSzTx/>
              <a:buFont typeface="Arial"/>
              <a:buChar char="•"/>
              <a:tabLst/>
              <a:defRPr/>
            </a:pPr>
            <a:r>
              <a:rPr lang="en-GB" dirty="0"/>
              <a:t>facilitate the establishment of business offices and agencies, outside major cities. Swedish authorities with headquarters outside the capital, are also some of the most advanced users, of digital meeting technology.</a:t>
            </a:r>
          </a:p>
          <a:p>
            <a:pPr marL="0" marR="0" lvl="0" indent="0" algn="l" defTabSz="914400" rtl="0" eaLnBrk="1" fontAlgn="base" latinLnBrk="0" hangingPunct="1">
              <a:lnSpc>
                <a:spcPct val="100000"/>
              </a:lnSpc>
              <a:spcBef>
                <a:spcPct val="30000"/>
              </a:spcBef>
              <a:spcAft>
                <a:spcPct val="0"/>
              </a:spcAft>
              <a:buClrTx/>
              <a:buSzTx/>
              <a:buFont typeface="+mj-lt"/>
              <a:buNone/>
              <a:tabLst/>
              <a:defRPr/>
            </a:pPr>
            <a:endParaRPr lang="en-GB" b="1" dirty="0"/>
          </a:p>
          <a:p>
            <a:pPr marL="0" marR="0" lvl="0" indent="0" algn="l" defTabSz="914400" rtl="0" eaLnBrk="1" fontAlgn="base" latinLnBrk="0" hangingPunct="1">
              <a:lnSpc>
                <a:spcPct val="100000"/>
              </a:lnSpc>
              <a:spcBef>
                <a:spcPct val="30000"/>
              </a:spcBef>
              <a:spcAft>
                <a:spcPct val="0"/>
              </a:spcAft>
              <a:buClrTx/>
              <a:buSzTx/>
              <a:buFont typeface="Arial"/>
              <a:buNone/>
              <a:tabLst/>
              <a:defRPr/>
            </a:pPr>
            <a:r>
              <a:rPr lang="en-GB" b="1" dirty="0"/>
              <a:t>Emergency preparedness</a:t>
            </a: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GB" dirty="0"/>
              <a:t>Virtual meetings offer a better opportunity to manage accidents and crises from a distance due to natural disasters, extreme weather conditions, terrorist attacks or war.</a:t>
            </a:r>
          </a:p>
          <a:p>
            <a:pPr marL="171450" marR="0" lvl="0" indent="-171450" algn="l" defTabSz="914400" rtl="0" eaLnBrk="1" fontAlgn="base" latinLnBrk="0" hangingPunct="1">
              <a:lnSpc>
                <a:spcPct val="100000"/>
              </a:lnSpc>
              <a:spcBef>
                <a:spcPct val="30000"/>
              </a:spcBef>
              <a:spcAft>
                <a:spcPct val="0"/>
              </a:spcAft>
              <a:buClrTx/>
              <a:buSzTx/>
              <a:buFont typeface="Arial" panose="020B0604020202020204" pitchFamily="34" charset="0"/>
              <a:buChar char="•"/>
              <a:tabLst/>
              <a:defRPr/>
            </a:pPr>
            <a:r>
              <a:rPr lang="en-GB" dirty="0"/>
              <a:t>The use of video conferencing more than doubled after the eruption of a volcano in Iceland in 2010, when lots of flights were cancelled, due to the volcanic ash. </a:t>
            </a:r>
          </a:p>
          <a:p>
            <a:pPr marL="228600" marR="0" lvl="0" indent="-228600" algn="l" defTabSz="914400" rtl="0" eaLnBrk="1" fontAlgn="base" latinLnBrk="0" hangingPunct="1">
              <a:lnSpc>
                <a:spcPct val="100000"/>
              </a:lnSpc>
              <a:spcBef>
                <a:spcPct val="30000"/>
              </a:spcBef>
              <a:spcAft>
                <a:spcPct val="0"/>
              </a:spcAft>
              <a:buClrTx/>
              <a:buSzTx/>
              <a:buFontTx/>
              <a:buAutoNum type="arabicPeriod"/>
              <a:tabLst/>
              <a:defRPr/>
            </a:pPr>
            <a:endParaRPr lang="en-GB" dirty="0"/>
          </a:p>
        </p:txBody>
      </p:sp>
      <p:sp>
        <p:nvSpPr>
          <p:cNvPr id="4" name="Slide Number Placeholder 3"/>
          <p:cNvSpPr>
            <a:spLocks noGrp="1"/>
          </p:cNvSpPr>
          <p:nvPr>
            <p:ph type="sldNum" sz="quarter" idx="5"/>
          </p:nvPr>
        </p:nvSpPr>
        <p:spPr>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a:lstStyle/>
          <a:p>
            <a:pPr defTabSz="870460"/>
            <a:fld id="{3B037095-5759-4A48-B747-DF6558B505C3}" type="slidenum">
              <a:rPr lang="en-US" sz="1100"/>
              <a:pPr defTabSz="870460"/>
              <a:t>8</a:t>
            </a:fld>
            <a:endParaRPr lang="en-US" sz="1100" dirty="0"/>
          </a:p>
        </p:txBody>
      </p:sp>
    </p:spTree>
    <p:extLst>
      <p:ext uri="{BB962C8B-B14F-4D97-AF65-F5344CB8AC3E}">
        <p14:creationId xmlns:p14="http://schemas.microsoft.com/office/powerpoint/2010/main" val="28655568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Rectangle 2"/>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39938" name="Rectangle 3"/>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b="0" noProof="0" dirty="0">
                <a:latin typeface="Calibri" charset="0"/>
                <a:ea typeface="ヒラギノ角ゴ Pro W3" charset="0"/>
                <a:cs typeface="ヒラギノ角ゴ Pro W3" charset="0"/>
              </a:rPr>
              <a:t>Bear in mind that some employees may be worried, or even suspicious, at the beginning. Why? They</a:t>
            </a:r>
            <a:r>
              <a:rPr lang="en-GB" b="0" baseline="0" noProof="0" dirty="0">
                <a:latin typeface="Calibri" charset="0"/>
                <a:ea typeface="ヒラギノ角ゴ Pro W3" charset="0"/>
                <a:cs typeface="ヒラギノ角ゴ Pro W3" charset="0"/>
              </a:rPr>
              <a:t> may, e.g.: </a:t>
            </a:r>
            <a:endParaRPr lang="en-GB" b="0" noProof="0" dirty="0">
              <a:latin typeface="Calibri" charset="0"/>
              <a:ea typeface="ヒラギノ角ゴ Pro W3" charset="0"/>
              <a:cs typeface="ヒラギノ角ゴ Pro W3" charset="0"/>
            </a:endParaRP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b="0" baseline="0" noProof="0" dirty="0">
                <a:latin typeface="Calibri" charset="0"/>
                <a:ea typeface="ヒラギノ角ゴ Pro W3" charset="0"/>
                <a:cs typeface="ヒラギノ角ゴ Pro W3" charset="0"/>
              </a:rPr>
              <a:t>be afraid that all of their travel will be replaced with virtual meetings, which is not recommended and rarely the case. In most organizations only some 20 - 30 % of the business travel is reduced due to an increased use of virtual meetings, and then it is commonly least important and fruitful trips that are avoided in the first place;   </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b="0" baseline="0" noProof="0" dirty="0">
                <a:latin typeface="Calibri" charset="0"/>
                <a:ea typeface="ヒラギノ角ゴ Pro W3" charset="0"/>
                <a:cs typeface="ヒラギノ角ゴ Pro W3" charset="0"/>
              </a:rPr>
              <a:t>not feel at ease when using the virtual meeting tool, due to lack of knowledge and training in virtual meeting skills. This can be prevented with the help of information, education, training and practicing;</a:t>
            </a:r>
          </a:p>
          <a:p>
            <a:pPr marL="171450" marR="0" lvl="0" indent="-171450" algn="l" defTabSz="914400" rtl="0" eaLnBrk="1" fontAlgn="base" latinLnBrk="0" hangingPunct="1">
              <a:lnSpc>
                <a:spcPct val="100000"/>
              </a:lnSpc>
              <a:spcBef>
                <a:spcPct val="30000"/>
              </a:spcBef>
              <a:spcAft>
                <a:spcPct val="0"/>
              </a:spcAft>
              <a:buClrTx/>
              <a:buSzTx/>
              <a:buFontTx/>
              <a:buChar char="-"/>
              <a:tabLst/>
              <a:defRPr/>
            </a:pPr>
            <a:r>
              <a:rPr lang="en-GB" b="0" baseline="0" noProof="0" dirty="0">
                <a:latin typeface="Calibri" charset="0"/>
                <a:ea typeface="ヒラギノ角ゴ Pro W3" charset="0"/>
                <a:cs typeface="ヒラギノ角ゴ Pro W3" charset="0"/>
              </a:rPr>
              <a:t>be afraid that virtual meetings are not as good and efficient as face-to-face meetings. They are right in the sense that face-to-face has a higher social presence and faster and easier can build trust and understanding. However, a meeting culture in which virtual meetings are well integrated optimises the combination of different types of meetings and a vast majority of employees experience not only an improved productivity, but also an improved quality of the collaboration.   </a:t>
            </a:r>
          </a:p>
          <a:p>
            <a:pPr marL="0" marR="0" lvl="0" indent="0" algn="l" defTabSz="914400" rtl="0" eaLnBrk="1" fontAlgn="base" latinLnBrk="0" hangingPunct="1">
              <a:lnSpc>
                <a:spcPct val="100000"/>
              </a:lnSpc>
              <a:spcBef>
                <a:spcPct val="30000"/>
              </a:spcBef>
              <a:spcAft>
                <a:spcPct val="0"/>
              </a:spcAft>
              <a:buClrTx/>
              <a:buSzTx/>
              <a:buFontTx/>
              <a:buNone/>
              <a:tabLst/>
              <a:defRPr/>
            </a:pPr>
            <a:endParaRPr lang="en-GB" b="0" noProof="0" dirty="0">
              <a:latin typeface="Calibri" charset="0"/>
              <a:ea typeface="ヒラギノ角ゴ Pro W3" charset="0"/>
              <a:cs typeface="ヒラギノ角ゴ Pro W3" charset="0"/>
            </a:endParaRPr>
          </a:p>
          <a:p>
            <a:r>
              <a:rPr lang="en-GB" b="0" noProof="0" dirty="0">
                <a:latin typeface="Calibri" charset="0"/>
                <a:ea typeface="ヒラギノ角ゴ Pro W3" charset="0"/>
                <a:cs typeface="ヒラギノ角ゴ Pro W3" charset="0"/>
              </a:rPr>
              <a:t>For a successful transition to more virtual meetings, it’s important to work systematically and with all aspects of the organization, and not only the IT-department. This includes</a:t>
            </a:r>
            <a:r>
              <a:rPr lang="en-GB" b="0" baseline="0" noProof="0" dirty="0">
                <a:latin typeface="Calibri" charset="0"/>
                <a:ea typeface="ヒラギノ角ゴ Pro W3" charset="0"/>
                <a:cs typeface="ヒラギノ角ゴ Pro W3" charset="0"/>
              </a:rPr>
              <a:t> looking into the monetary incentives for travelling, and allocating sufficient time for education and training in the virtual meeting tools. </a:t>
            </a:r>
            <a:endParaRPr lang="en-GB" b="0" noProof="0" dirty="0">
              <a:latin typeface="Calibri" charset="0"/>
              <a:ea typeface="ヒラギノ角ゴ Pro W3" charset="0"/>
              <a:cs typeface="ヒラギノ角ゴ Pro W3" charset="0"/>
            </a:endParaRPr>
          </a:p>
          <a:p>
            <a:endParaRPr lang="en-GB" b="0" noProof="0" dirty="0">
              <a:latin typeface="Calibri" charset="0"/>
              <a:ea typeface="ヒラギノ角ゴ Pro W3" charset="0"/>
              <a:cs typeface="ヒラギノ角ゴ Pro W3" charset="0"/>
            </a:endParaRPr>
          </a:p>
          <a:p>
            <a:endParaRPr lang="en-GB" b="0" noProof="0" dirty="0">
              <a:latin typeface="Calibri" charset="0"/>
              <a:ea typeface="ヒラギノ角ゴ Pro W3" charset="0"/>
              <a:cs typeface="ヒラギノ角ゴ Pro W3" charset="0"/>
            </a:endParaRPr>
          </a:p>
        </p:txBody>
      </p:sp>
    </p:spTree>
    <p:extLst>
      <p:ext uri="{BB962C8B-B14F-4D97-AF65-F5344CB8AC3E}">
        <p14:creationId xmlns:p14="http://schemas.microsoft.com/office/powerpoint/2010/main" val="20265878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b="0" noProof="0" dirty="0">
                <a:latin typeface="Calibri" charset="0"/>
                <a:ea typeface="ヒラギノ角ゴ Pro W3" charset="0"/>
                <a:cs typeface="ヒラギノ角ゴ Pro W3" charset="0"/>
              </a:rPr>
              <a:t>The REMM project has developed a ten-steps methodology as a way of supporting the efforts to implement and develop the use of virtual meetings in an organization.</a:t>
            </a:r>
          </a:p>
          <a:p>
            <a:r>
              <a:rPr lang="en-GB" b="0" noProof="0" dirty="0">
                <a:latin typeface="Calibri" charset="0"/>
                <a:ea typeface="ヒラギノ角ゴ Pro W3" charset="0"/>
                <a:cs typeface="ヒラギノ角ゴ Pro W3" charset="0"/>
              </a:rPr>
              <a:t>It is recommended to progress in the numbered order of the steps, but it’s not a requirement. As most organizations have made some progress in several of the steps, these ten steps can be used as a sort of check-list to identify where work still remains to be done. In short – it’s a way to make sure it’s not only managed as a IT-issue. </a:t>
            </a:r>
          </a:p>
          <a:p>
            <a:r>
              <a:rPr lang="en-GB" b="0" noProof="0" dirty="0">
                <a:latin typeface="Calibri" charset="0"/>
                <a:ea typeface="ヒラギノ角ゴ Pro W3" charset="0"/>
                <a:cs typeface="ヒラギノ角ゴ Pro W3" charset="0"/>
              </a:rPr>
              <a:t> </a:t>
            </a:r>
          </a:p>
          <a:p>
            <a:r>
              <a:rPr lang="en-GB" b="0" noProof="0" dirty="0"/>
              <a:t>Let’s review the different steps.</a:t>
            </a: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10</a:t>
            </a:fld>
            <a:endParaRPr lang="sv-SE"/>
          </a:p>
        </p:txBody>
      </p:sp>
    </p:spTree>
    <p:extLst>
      <p:ext uri="{BB962C8B-B14F-4D97-AF65-F5344CB8AC3E}">
        <p14:creationId xmlns:p14="http://schemas.microsoft.com/office/powerpoint/2010/main" val="21133494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normAutofit/>
          </a:bodyPr>
          <a:lstStyle/>
          <a:p>
            <a:r>
              <a:rPr lang="en-GB" sz="1200" b="0" kern="1200" noProof="0" dirty="0">
                <a:solidFill>
                  <a:schemeClr val="tx1"/>
                </a:solidFill>
                <a:effectLst/>
                <a:latin typeface="+mn-lt"/>
                <a:ea typeface="+mn-ea"/>
                <a:cs typeface="+mn-cs"/>
              </a:rPr>
              <a:t>An obvious starting point is investigating the extent of business travelling in your organization. </a:t>
            </a:r>
          </a:p>
          <a:p>
            <a:pPr marL="171450" indent="-171450">
              <a:buFont typeface="Arial"/>
              <a:buChar char="•"/>
            </a:pPr>
            <a:r>
              <a:rPr lang="en-GB" sz="1200" b="0" kern="1200" noProof="0" dirty="0">
                <a:solidFill>
                  <a:schemeClr val="tx1"/>
                </a:solidFill>
                <a:effectLst/>
                <a:latin typeface="+mn-lt"/>
                <a:ea typeface="+mn-ea"/>
                <a:cs typeface="+mn-cs"/>
              </a:rPr>
              <a:t>Who will use the virtual alternatives? </a:t>
            </a:r>
          </a:p>
          <a:p>
            <a:pPr marL="171450" indent="-171450">
              <a:buFont typeface="Arial"/>
              <a:buChar char="•"/>
            </a:pPr>
            <a:r>
              <a:rPr lang="en-GB" sz="1200" b="0" kern="1200" noProof="0" dirty="0">
                <a:solidFill>
                  <a:schemeClr val="tx1"/>
                </a:solidFill>
                <a:effectLst/>
                <a:latin typeface="+mn-lt"/>
                <a:ea typeface="+mn-ea"/>
                <a:cs typeface="+mn-cs"/>
              </a:rPr>
              <a:t>What opportunities and new ways of collaboration can it lead to?</a:t>
            </a:r>
          </a:p>
          <a:p>
            <a:pPr marL="171450" indent="-171450">
              <a:buFont typeface="Arial"/>
              <a:buChar char="•"/>
            </a:pPr>
            <a:r>
              <a:rPr lang="en-GB" sz="1200" b="0" kern="1200" noProof="0" dirty="0">
                <a:solidFill>
                  <a:schemeClr val="tx1"/>
                </a:solidFill>
                <a:effectLst/>
                <a:latin typeface="+mn-lt"/>
                <a:ea typeface="+mn-ea"/>
                <a:cs typeface="+mn-cs"/>
              </a:rPr>
              <a:t>Have a look at the total costs of business trips, and the major collaboration requirements, between different sites, units and projects.</a:t>
            </a:r>
          </a:p>
          <a:p>
            <a:pPr marL="171450" indent="-171450">
              <a:buFont typeface="Arial"/>
              <a:buChar char="•"/>
            </a:pPr>
            <a:r>
              <a:rPr lang="en-GB" sz="1200" b="0" kern="1200" noProof="0" dirty="0">
                <a:solidFill>
                  <a:schemeClr val="tx1"/>
                </a:solidFill>
                <a:effectLst/>
                <a:latin typeface="+mn-lt"/>
                <a:ea typeface="+mn-ea"/>
                <a:cs typeface="+mn-cs"/>
              </a:rPr>
              <a:t>Review the travel policy. Does it promote virtual alternatives?</a:t>
            </a:r>
          </a:p>
          <a:p>
            <a:pPr marL="171450" indent="-171450">
              <a:buFont typeface="Arial"/>
              <a:buChar char="•"/>
            </a:pPr>
            <a:endParaRPr lang="en-GB" sz="1200" b="0" kern="1200" noProof="0" dirty="0">
              <a:solidFill>
                <a:schemeClr val="tx1"/>
              </a:solidFill>
              <a:effectLst/>
              <a:latin typeface="+mn-lt"/>
              <a:ea typeface="+mn-ea"/>
              <a:cs typeface="+mn-cs"/>
            </a:endParaRPr>
          </a:p>
          <a:p>
            <a:pPr marL="0" indent="0">
              <a:buFont typeface="Arial"/>
              <a:buNone/>
            </a:pPr>
            <a:r>
              <a:rPr lang="en-GB" sz="1200" b="0" kern="1200" noProof="0" dirty="0">
                <a:solidFill>
                  <a:schemeClr val="tx1"/>
                </a:solidFill>
                <a:effectLst/>
                <a:latin typeface="+mn-lt"/>
                <a:ea typeface="+mn-ea"/>
                <a:cs typeface="+mn-cs"/>
              </a:rPr>
              <a:t>This initial analysis is</a:t>
            </a:r>
            <a:r>
              <a:rPr lang="en-GB" sz="1200" b="0" kern="1200" baseline="0" noProof="0" dirty="0">
                <a:solidFill>
                  <a:schemeClr val="tx1"/>
                </a:solidFill>
                <a:effectLst/>
                <a:latin typeface="+mn-lt"/>
                <a:ea typeface="+mn-ea"/>
                <a:cs typeface="+mn-cs"/>
              </a:rPr>
              <a:t> typically used for convincing the top management in the organisation to set aside sufficient funding to coordinate and engage the work and the people working with developing their virtual meeting culture and technique. </a:t>
            </a:r>
            <a:endParaRPr lang="en-GB" sz="1200" b="0" kern="1200" noProof="0" dirty="0">
              <a:solidFill>
                <a:schemeClr val="tx1"/>
              </a:solidFill>
              <a:effectLst/>
              <a:latin typeface="+mn-lt"/>
              <a:ea typeface="+mn-ea"/>
              <a:cs typeface="+mn-cs"/>
            </a:endParaRPr>
          </a:p>
          <a:p>
            <a:endParaRPr lang="en-GB" sz="1200" b="1" kern="1200" noProof="0" dirty="0">
              <a:solidFill>
                <a:schemeClr val="tx1"/>
              </a:solidFill>
              <a:effectLst/>
              <a:latin typeface="+mn-lt"/>
              <a:ea typeface="+mn-ea"/>
              <a:cs typeface="+mn-cs"/>
            </a:endParaRPr>
          </a:p>
          <a:p>
            <a:endParaRPr lang="en-GB" b="1"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11</a:t>
            </a:fld>
            <a:endParaRPr lang="sv-SE"/>
          </a:p>
        </p:txBody>
      </p:sp>
    </p:spTree>
    <p:extLst>
      <p:ext uri="{BB962C8B-B14F-4D97-AF65-F5344CB8AC3E}">
        <p14:creationId xmlns:p14="http://schemas.microsoft.com/office/powerpoint/2010/main" val="588471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Based on the information collected in step 1, the management should be able to make a decision to support the initiative and allocate resources.</a:t>
            </a:r>
          </a:p>
          <a:p>
            <a:r>
              <a:rPr lang="en-GB" sz="1200" b="0" kern="1200" noProof="0" dirty="0">
                <a:solidFill>
                  <a:schemeClr val="tx1"/>
                </a:solidFill>
                <a:effectLst/>
                <a:latin typeface="+mn-lt"/>
                <a:ea typeface="+mn-ea"/>
                <a:cs typeface="+mn-cs"/>
              </a:rPr>
              <a:t>It’s important to have to management on board. If they are enthusiastic and willing to lead by example, they will inspire the whole organization.</a:t>
            </a: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12</a:t>
            </a:fld>
            <a:endParaRPr lang="sv-SE"/>
          </a:p>
        </p:txBody>
      </p:sp>
    </p:spTree>
    <p:extLst>
      <p:ext uri="{BB962C8B-B14F-4D97-AF65-F5344CB8AC3E}">
        <p14:creationId xmlns:p14="http://schemas.microsoft.com/office/powerpoint/2010/main" val="10001723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When you engage people from all over the organization, the chances of a successful promotion is increased. </a:t>
            </a:r>
          </a:p>
          <a:p>
            <a:r>
              <a:rPr lang="en-GB" sz="1200" b="0" kern="1200" noProof="0" dirty="0">
                <a:solidFill>
                  <a:schemeClr val="tx1"/>
                </a:solidFill>
                <a:effectLst/>
                <a:latin typeface="+mn-lt"/>
                <a:ea typeface="+mn-ea"/>
                <a:cs typeface="+mn-cs"/>
              </a:rPr>
              <a:t>The workgroup may include people from management, Human Resources, IT, technical support, administration and super users. </a:t>
            </a:r>
          </a:p>
          <a:p>
            <a:r>
              <a:rPr lang="en-GB" sz="1200" b="0" i="0" kern="1200" noProof="0" dirty="0">
                <a:solidFill>
                  <a:schemeClr val="tx1"/>
                </a:solidFill>
                <a:effectLst/>
                <a:latin typeface="+mn-lt"/>
                <a:ea typeface="+mn-ea"/>
                <a:cs typeface="+mn-cs"/>
              </a:rPr>
              <a:t>Remember that in general, it’s not a good idea to ask the person who is most technically interested to be the group leader. </a:t>
            </a:r>
          </a:p>
          <a:p>
            <a:r>
              <a:rPr lang="en-GB" sz="1200" b="0" i="0" kern="1200" noProof="0" dirty="0">
                <a:solidFill>
                  <a:schemeClr val="tx1"/>
                </a:solidFill>
                <a:effectLst/>
                <a:latin typeface="+mn-lt"/>
                <a:ea typeface="+mn-ea"/>
                <a:cs typeface="+mn-cs"/>
              </a:rPr>
              <a:t>Too much focus on technology can take focus from the wide approach needed, when changing a meeting culture. </a:t>
            </a:r>
          </a:p>
          <a:p>
            <a:r>
              <a:rPr lang="en-GB" sz="1200" b="0" i="0" kern="1200" noProof="0" dirty="0">
                <a:solidFill>
                  <a:schemeClr val="tx1"/>
                </a:solidFill>
                <a:effectLst/>
                <a:latin typeface="+mn-lt"/>
                <a:ea typeface="+mn-ea"/>
                <a:cs typeface="+mn-cs"/>
              </a:rPr>
              <a:t>That said, the technical issues are also very important.</a:t>
            </a: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13</a:t>
            </a:fld>
            <a:endParaRPr lang="sv-SE"/>
          </a:p>
        </p:txBody>
      </p:sp>
    </p:spTree>
    <p:extLst>
      <p:ext uri="{BB962C8B-B14F-4D97-AF65-F5344CB8AC3E}">
        <p14:creationId xmlns:p14="http://schemas.microsoft.com/office/powerpoint/2010/main" val="42562548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With the working group in place, and the top management committed and ready for a change, it’s time for a more thorough and detailed analysis: </a:t>
            </a:r>
          </a:p>
          <a:p>
            <a:pPr marL="171450" indent="-171450">
              <a:buFont typeface="Arial"/>
              <a:buChar char="•"/>
            </a:pPr>
            <a:r>
              <a:rPr lang="en-GB" sz="1200" b="0" kern="1200" noProof="0" dirty="0">
                <a:solidFill>
                  <a:schemeClr val="tx1"/>
                </a:solidFill>
                <a:effectLst/>
                <a:latin typeface="+mn-lt"/>
                <a:ea typeface="+mn-ea"/>
                <a:cs typeface="+mn-cs"/>
              </a:rPr>
              <a:t>map out the reasons for, and types of travel </a:t>
            </a:r>
          </a:p>
          <a:p>
            <a:pPr marL="171450" indent="-171450">
              <a:buFont typeface="Arial"/>
              <a:buChar char="•"/>
            </a:pPr>
            <a:r>
              <a:rPr lang="en-GB" sz="1200" b="0" kern="1200" noProof="0" dirty="0">
                <a:solidFill>
                  <a:schemeClr val="tx1"/>
                </a:solidFill>
                <a:effectLst/>
                <a:latin typeface="+mn-lt"/>
                <a:ea typeface="+mn-ea"/>
                <a:cs typeface="+mn-cs"/>
              </a:rPr>
              <a:t>analyse which colleagues should be offered virtual meetings as an alternative</a:t>
            </a:r>
          </a:p>
          <a:p>
            <a:pPr marL="171450" indent="-171450">
              <a:buFont typeface="Arial"/>
              <a:buChar char="•"/>
            </a:pPr>
            <a:r>
              <a:rPr lang="en-GB" sz="1200" b="0" kern="1200" noProof="0" dirty="0">
                <a:solidFill>
                  <a:schemeClr val="tx1"/>
                </a:solidFill>
                <a:effectLst/>
                <a:latin typeface="+mn-lt"/>
                <a:ea typeface="+mn-ea"/>
                <a:cs typeface="+mn-cs"/>
              </a:rPr>
              <a:t>review which types of communication is needed</a:t>
            </a:r>
          </a:p>
          <a:p>
            <a:pPr marL="171450" indent="-171450">
              <a:buFont typeface="Arial"/>
              <a:buChar char="•"/>
            </a:pPr>
            <a:r>
              <a:rPr lang="en-GB" sz="1200" b="0" kern="1200" noProof="0" dirty="0">
                <a:solidFill>
                  <a:schemeClr val="tx1"/>
                </a:solidFill>
                <a:effectLst/>
                <a:latin typeface="+mn-lt"/>
                <a:ea typeface="+mn-ea"/>
                <a:cs typeface="+mn-cs"/>
              </a:rPr>
              <a:t>consider which goals the organization should aim for.</a:t>
            </a:r>
          </a:p>
          <a:p>
            <a:endParaRPr lang="en-GB" sz="1200" b="0" kern="1200" noProof="0" dirty="0">
              <a:solidFill>
                <a:schemeClr val="tx1"/>
              </a:solidFill>
              <a:effectLst/>
              <a:latin typeface="+mn-lt"/>
              <a:ea typeface="+mn-ea"/>
              <a:cs typeface="+mn-cs"/>
            </a:endParaRPr>
          </a:p>
          <a:p>
            <a:r>
              <a:rPr lang="en-GB" sz="1200" b="0" kern="1200" noProof="0" dirty="0">
                <a:solidFill>
                  <a:schemeClr val="tx1"/>
                </a:solidFill>
                <a:effectLst/>
                <a:latin typeface="+mn-lt"/>
                <a:ea typeface="+mn-ea"/>
                <a:cs typeface="+mn-cs"/>
              </a:rPr>
              <a:t>It is also important to find out how the colleagues feel about changing their meeting habits.</a:t>
            </a:r>
          </a:p>
          <a:p>
            <a:endParaRPr lang="en-GB" b="1"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14</a:t>
            </a:fld>
            <a:endParaRPr lang="sv-SE"/>
          </a:p>
        </p:txBody>
      </p:sp>
    </p:spTree>
    <p:extLst>
      <p:ext uri="{BB962C8B-B14F-4D97-AF65-F5344CB8AC3E}">
        <p14:creationId xmlns:p14="http://schemas.microsoft.com/office/powerpoint/2010/main" val="17110818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You need an inventory of your organizations current technical equipment, service subscriptions, security issues and available in-house support.</a:t>
            </a:r>
          </a:p>
          <a:p>
            <a:r>
              <a:rPr lang="en-GB" sz="1200" b="0" kern="1200" noProof="0" dirty="0">
                <a:solidFill>
                  <a:schemeClr val="tx1"/>
                </a:solidFill>
                <a:effectLst/>
                <a:latin typeface="+mn-lt"/>
                <a:ea typeface="+mn-ea"/>
                <a:cs typeface="+mn-cs"/>
              </a:rPr>
              <a:t>It’s also advisable to review the technical maturity level of the organizations you plan to collaborate with.</a:t>
            </a:r>
          </a:p>
          <a:p>
            <a:endParaRPr lang="en-GB" b="1"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15</a:t>
            </a:fld>
            <a:endParaRPr lang="sv-SE"/>
          </a:p>
        </p:txBody>
      </p:sp>
    </p:spTree>
    <p:extLst>
      <p:ext uri="{BB962C8B-B14F-4D97-AF65-F5344CB8AC3E}">
        <p14:creationId xmlns:p14="http://schemas.microsoft.com/office/powerpoint/2010/main" val="18107547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A successful transition to virtual meetings depend on user-friendly technical equipment, easy enough to understand with little or no instructions.</a:t>
            </a:r>
          </a:p>
          <a:p>
            <a:r>
              <a:rPr lang="en-GB" sz="1200" b="0" kern="1200" noProof="0" dirty="0">
                <a:solidFill>
                  <a:schemeClr val="tx1"/>
                </a:solidFill>
                <a:effectLst/>
                <a:latin typeface="+mn-lt"/>
                <a:ea typeface="+mn-ea"/>
                <a:cs typeface="+mn-cs"/>
              </a:rPr>
              <a:t>Think twice before before trying to save money, by choosing the cheaper option. </a:t>
            </a:r>
          </a:p>
          <a:p>
            <a:r>
              <a:rPr lang="en-GB" sz="1200" b="0" kern="1200" noProof="0" dirty="0">
                <a:solidFill>
                  <a:schemeClr val="tx1"/>
                </a:solidFill>
                <a:effectLst/>
                <a:latin typeface="+mn-lt"/>
                <a:ea typeface="+mn-ea"/>
                <a:cs typeface="+mn-cs"/>
              </a:rPr>
              <a:t>Badly working equipment can hit back with unhappy users. You don’t want that.</a:t>
            </a:r>
          </a:p>
          <a:p>
            <a:endParaRPr lang="en-GB" sz="1200" b="1" kern="1200" noProof="0" dirty="0">
              <a:solidFill>
                <a:schemeClr val="tx1"/>
              </a:solidFill>
              <a:effectLst/>
              <a:latin typeface="+mn-lt"/>
              <a:ea typeface="+mn-ea"/>
              <a:cs typeface="+mn-cs"/>
            </a:endParaRP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16</a:t>
            </a:fld>
            <a:endParaRPr lang="sv-SE"/>
          </a:p>
        </p:txBody>
      </p:sp>
    </p:spTree>
    <p:extLst>
      <p:ext uri="{BB962C8B-B14F-4D97-AF65-F5344CB8AC3E}">
        <p14:creationId xmlns:p14="http://schemas.microsoft.com/office/powerpoint/2010/main" val="2013348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Clear routines and procedures are high priority, when you are ready to introduce virtual meetings in your organization:</a:t>
            </a:r>
          </a:p>
          <a:p>
            <a:pPr marL="171450" indent="-171450">
              <a:buFont typeface="Arial"/>
              <a:buChar char="•"/>
            </a:pPr>
            <a:r>
              <a:rPr lang="en-GB" sz="1200" b="0" kern="1200" noProof="0" dirty="0">
                <a:solidFill>
                  <a:schemeClr val="tx1"/>
                </a:solidFill>
                <a:effectLst/>
                <a:latin typeface="+mn-lt"/>
                <a:ea typeface="+mn-ea"/>
                <a:cs typeface="+mn-cs"/>
              </a:rPr>
              <a:t>For example, a travel policy is an important document that can be combined with</a:t>
            </a:r>
            <a:r>
              <a:rPr lang="en-GB" sz="1200" b="0" kern="1200" baseline="0" noProof="0" dirty="0">
                <a:solidFill>
                  <a:schemeClr val="tx1"/>
                </a:solidFill>
                <a:effectLst/>
                <a:latin typeface="+mn-lt"/>
                <a:ea typeface="+mn-ea"/>
                <a:cs typeface="+mn-cs"/>
              </a:rPr>
              <a:t> virtual </a:t>
            </a:r>
            <a:r>
              <a:rPr lang="en-GB" sz="1200" b="0" kern="1200" noProof="0" dirty="0">
                <a:solidFill>
                  <a:schemeClr val="tx1"/>
                </a:solidFill>
                <a:effectLst/>
                <a:latin typeface="+mn-lt"/>
                <a:ea typeface="+mn-ea"/>
                <a:cs typeface="+mn-cs"/>
              </a:rPr>
              <a:t>meeting policy – a meeting and travel policy.</a:t>
            </a:r>
          </a:p>
          <a:p>
            <a:pPr marL="171450" indent="-171450">
              <a:buFont typeface="Arial"/>
              <a:buChar char="•"/>
            </a:pPr>
            <a:r>
              <a:rPr lang="en-GB" sz="1200" b="0" kern="1200" noProof="0" dirty="0">
                <a:solidFill>
                  <a:schemeClr val="tx1"/>
                </a:solidFill>
                <a:effectLst/>
                <a:latin typeface="+mn-lt"/>
                <a:ea typeface="+mn-ea"/>
                <a:cs typeface="+mn-cs"/>
              </a:rPr>
              <a:t>Or, a meeting policy can have a travel policy included, as one of many ways of meeting with counterparts. </a:t>
            </a:r>
          </a:p>
          <a:p>
            <a:endParaRPr lang="en-GB" sz="1200" b="0" kern="1200" noProof="0" dirty="0">
              <a:solidFill>
                <a:schemeClr val="tx1"/>
              </a:solidFill>
              <a:effectLst/>
              <a:latin typeface="+mn-lt"/>
              <a:ea typeface="+mn-ea"/>
              <a:cs typeface="+mn-cs"/>
            </a:endParaRPr>
          </a:p>
          <a:p>
            <a:r>
              <a:rPr lang="en-GB" sz="1200" b="0" kern="1200" noProof="0" dirty="0">
                <a:solidFill>
                  <a:schemeClr val="tx1"/>
                </a:solidFill>
                <a:effectLst/>
                <a:latin typeface="+mn-lt"/>
                <a:ea typeface="+mn-ea"/>
                <a:cs typeface="+mn-cs"/>
              </a:rPr>
              <a:t>The meeting policy defines and must must</a:t>
            </a:r>
            <a:r>
              <a:rPr lang="en-GB" sz="1200" b="0" kern="1200" baseline="0" noProof="0" dirty="0">
                <a:solidFill>
                  <a:schemeClr val="tx1"/>
                </a:solidFill>
                <a:effectLst/>
                <a:latin typeface="+mn-lt"/>
                <a:ea typeface="+mn-ea"/>
                <a:cs typeface="+mn-cs"/>
              </a:rPr>
              <a:t> be complemented with clear </a:t>
            </a:r>
            <a:r>
              <a:rPr lang="en-GB" sz="1200" b="0" kern="1200" noProof="0" dirty="0">
                <a:solidFill>
                  <a:schemeClr val="tx1"/>
                </a:solidFill>
                <a:effectLst/>
                <a:latin typeface="+mn-lt"/>
                <a:ea typeface="+mn-ea"/>
                <a:cs typeface="+mn-cs"/>
              </a:rPr>
              <a:t>guidelines on how and when to use virtual meetings.</a:t>
            </a:r>
          </a:p>
          <a:p>
            <a:endParaRPr lang="en-GB" sz="1200" b="0" kern="1200" noProof="0" dirty="0">
              <a:solidFill>
                <a:schemeClr val="tx1"/>
              </a:solidFill>
              <a:effectLst/>
              <a:latin typeface="+mn-lt"/>
              <a:ea typeface="+mn-ea"/>
              <a:cs typeface="+mn-cs"/>
            </a:endParaRPr>
          </a:p>
          <a:p>
            <a:endParaRPr lang="en-GB" b="0"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17</a:t>
            </a:fld>
            <a:endParaRPr lang="sv-SE"/>
          </a:p>
        </p:txBody>
      </p:sp>
    </p:spTree>
    <p:extLst>
      <p:ext uri="{BB962C8B-B14F-4D97-AF65-F5344CB8AC3E}">
        <p14:creationId xmlns:p14="http://schemas.microsoft.com/office/powerpoint/2010/main" val="19425638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It does not take many technical snags before you lose a new user’s patience.</a:t>
            </a:r>
          </a:p>
          <a:p>
            <a:r>
              <a:rPr lang="en-GB" sz="1200" b="0" kern="1200" noProof="0" dirty="0">
                <a:solidFill>
                  <a:schemeClr val="tx1"/>
                </a:solidFill>
                <a:effectLst/>
                <a:latin typeface="+mn-lt"/>
                <a:ea typeface="+mn-ea"/>
                <a:cs typeface="+mn-cs"/>
              </a:rPr>
              <a:t>All aspects must work perfectly and a technical support organization must be ready. </a:t>
            </a:r>
          </a:p>
          <a:p>
            <a:r>
              <a:rPr lang="en-GB" sz="1200" b="0" kern="1200" noProof="0" dirty="0">
                <a:solidFill>
                  <a:schemeClr val="tx1"/>
                </a:solidFill>
                <a:effectLst/>
                <a:latin typeface="+mn-lt"/>
                <a:ea typeface="+mn-ea"/>
                <a:cs typeface="+mn-cs"/>
              </a:rPr>
              <a:t>Regarding larger videoconferencing systems, it is advisable to have the connections up and running prior to the meeting to save time.</a:t>
            </a:r>
          </a:p>
          <a:p>
            <a:r>
              <a:rPr lang="en-GB" sz="1200" b="0" kern="1200" noProof="0" dirty="0">
                <a:solidFill>
                  <a:schemeClr val="tx1"/>
                </a:solidFill>
                <a:effectLst/>
                <a:latin typeface="+mn-lt"/>
                <a:ea typeface="+mn-ea"/>
                <a:cs typeface="+mn-cs"/>
              </a:rPr>
              <a:t>Participants will trust the system and feel confident.</a:t>
            </a:r>
          </a:p>
          <a:p>
            <a:endParaRPr lang="en-GB" noProof="0"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18</a:t>
            </a:fld>
            <a:endParaRPr lang="sv-SE"/>
          </a:p>
        </p:txBody>
      </p:sp>
    </p:spTree>
    <p:extLst>
      <p:ext uri="{BB962C8B-B14F-4D97-AF65-F5344CB8AC3E}">
        <p14:creationId xmlns:p14="http://schemas.microsoft.com/office/powerpoint/2010/main" val="154498617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People who often arrange meetings need clear recommendations on when to choose a virtual option. </a:t>
            </a:r>
          </a:p>
          <a:p>
            <a:pPr marL="171450" indent="-171450">
              <a:buFont typeface="Arial"/>
              <a:buChar char="•"/>
            </a:pPr>
            <a:r>
              <a:rPr lang="en-GB" sz="1200" b="0" kern="1200" noProof="0" dirty="0">
                <a:solidFill>
                  <a:schemeClr val="tx1"/>
                </a:solidFill>
                <a:effectLst/>
                <a:latin typeface="+mn-lt"/>
                <a:ea typeface="+mn-ea"/>
                <a:cs typeface="+mn-cs"/>
              </a:rPr>
              <a:t>Invite the colleagues to take part in test sessions. Let them experience a virtual meeting, use the chat function, the polling system, try sharing documents, etcetera. </a:t>
            </a:r>
          </a:p>
          <a:p>
            <a:pPr marL="171450" indent="-171450">
              <a:buFont typeface="Arial"/>
              <a:buChar char="•"/>
            </a:pPr>
            <a:r>
              <a:rPr lang="en-GB" sz="1200" b="0" kern="1200" noProof="0" dirty="0">
                <a:solidFill>
                  <a:schemeClr val="tx1"/>
                </a:solidFill>
                <a:effectLst/>
                <a:latin typeface="+mn-lt"/>
                <a:ea typeface="+mn-ea"/>
                <a:cs typeface="+mn-cs"/>
              </a:rPr>
              <a:t> Point out the obvious human incentives, such as better work-life balance, reduction of our carbon footprint, and so on.</a:t>
            </a:r>
          </a:p>
          <a:p>
            <a:endParaRPr lang="en-GB" sz="1200" b="0" kern="1200" noProof="0" dirty="0">
              <a:solidFill>
                <a:schemeClr val="tx1"/>
              </a:solidFill>
              <a:effectLst/>
              <a:latin typeface="+mn-lt"/>
              <a:ea typeface="+mn-ea"/>
              <a:cs typeface="+mn-cs"/>
            </a:endParaRPr>
          </a:p>
          <a:p>
            <a:r>
              <a:rPr lang="en-GB" sz="1200" b="0" kern="1200" noProof="0" dirty="0">
                <a:solidFill>
                  <a:schemeClr val="tx1"/>
                </a:solidFill>
                <a:effectLst/>
                <a:latin typeface="+mn-lt"/>
                <a:ea typeface="+mn-ea"/>
                <a:cs typeface="+mn-cs"/>
              </a:rPr>
              <a:t>I would recommend you to </a:t>
            </a:r>
            <a:r>
              <a:rPr lang="en-GB" sz="1200" b="1" kern="1200" noProof="0" dirty="0">
                <a:solidFill>
                  <a:schemeClr val="tx1"/>
                </a:solidFill>
                <a:effectLst/>
                <a:latin typeface="+mn-lt"/>
                <a:ea typeface="+mn-ea"/>
                <a:cs typeface="+mn-cs"/>
              </a:rPr>
              <a:t>not</a:t>
            </a:r>
            <a:r>
              <a:rPr lang="en-GB" sz="1200" b="0" kern="1200" noProof="0" dirty="0">
                <a:solidFill>
                  <a:schemeClr val="tx1"/>
                </a:solidFill>
                <a:effectLst/>
                <a:latin typeface="+mn-lt"/>
                <a:ea typeface="+mn-ea"/>
                <a:cs typeface="+mn-cs"/>
              </a:rPr>
              <a:t> focus on economic incentives. Such arguments might backfire and be seen as yet another way to cut costs.</a:t>
            </a:r>
          </a:p>
          <a:p>
            <a:endParaRPr lang="en-GB" sz="1200" b="0" kern="1200" noProof="0" dirty="0">
              <a:solidFill>
                <a:schemeClr val="tx1"/>
              </a:solidFill>
              <a:effectLst/>
              <a:latin typeface="+mn-lt"/>
              <a:ea typeface="+mn-ea"/>
              <a:cs typeface="+mn-cs"/>
            </a:endParaRP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19</a:t>
            </a:fld>
            <a:endParaRPr lang="sv-SE"/>
          </a:p>
        </p:txBody>
      </p:sp>
    </p:spTree>
    <p:extLst>
      <p:ext uri="{BB962C8B-B14F-4D97-AF65-F5344CB8AC3E}">
        <p14:creationId xmlns:p14="http://schemas.microsoft.com/office/powerpoint/2010/main" val="64176753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en-GB" sz="1200" b="0" kern="1200" noProof="0" dirty="0">
                <a:solidFill>
                  <a:schemeClr val="tx1"/>
                </a:solidFill>
                <a:effectLst/>
                <a:latin typeface="+mn-lt"/>
                <a:ea typeface="+mn-ea"/>
                <a:cs typeface="+mn-cs"/>
              </a:rPr>
              <a:t>A change project like this must be followed up, to make sure the new routines continue.</a:t>
            </a:r>
          </a:p>
          <a:p>
            <a:r>
              <a:rPr lang="en-GB" sz="1200" b="0" kern="1200" noProof="0" dirty="0">
                <a:solidFill>
                  <a:schemeClr val="tx1"/>
                </a:solidFill>
                <a:effectLst/>
                <a:latin typeface="+mn-lt"/>
                <a:ea typeface="+mn-ea"/>
                <a:cs typeface="+mn-cs"/>
              </a:rPr>
              <a:t>Share positive user stories and measure progress, such as</a:t>
            </a:r>
          </a:p>
          <a:p>
            <a:pPr marL="171450" indent="-171450">
              <a:buFont typeface="Arial"/>
              <a:buChar char="•"/>
            </a:pPr>
            <a:r>
              <a:rPr lang="en-GB" sz="1200" b="0" kern="1200" noProof="0" dirty="0">
                <a:solidFill>
                  <a:schemeClr val="tx1"/>
                </a:solidFill>
                <a:effectLst/>
                <a:latin typeface="+mn-lt"/>
                <a:ea typeface="+mn-ea"/>
                <a:cs typeface="+mn-cs"/>
              </a:rPr>
              <a:t>Number of travel days per full-time employee, now and before</a:t>
            </a:r>
          </a:p>
          <a:p>
            <a:pPr marL="171450" indent="-171450">
              <a:buFont typeface="Arial"/>
              <a:buChar char="•"/>
            </a:pPr>
            <a:r>
              <a:rPr lang="en-GB" sz="1200" b="0" kern="1200" noProof="0" dirty="0">
                <a:solidFill>
                  <a:schemeClr val="tx1"/>
                </a:solidFill>
                <a:effectLst/>
                <a:latin typeface="+mn-lt"/>
                <a:ea typeface="+mn-ea"/>
                <a:cs typeface="+mn-cs"/>
              </a:rPr>
              <a:t>Travel expenses per full-time employee, now and before</a:t>
            </a:r>
          </a:p>
          <a:p>
            <a:pPr marL="171450" indent="-171450">
              <a:buFont typeface="Arial"/>
              <a:buChar char="•"/>
            </a:pPr>
            <a:r>
              <a:rPr lang="en-GB" sz="1200" b="0" kern="1200" noProof="0" dirty="0">
                <a:solidFill>
                  <a:schemeClr val="tx1"/>
                </a:solidFill>
                <a:effectLst/>
                <a:latin typeface="+mn-lt"/>
                <a:ea typeface="+mn-ea"/>
                <a:cs typeface="+mn-cs"/>
              </a:rPr>
              <a:t>Reduction in emissions due to not travelling per full-time employee</a:t>
            </a:r>
          </a:p>
          <a:p>
            <a:r>
              <a:rPr lang="en-GB" sz="1200" b="0" kern="1200" noProof="0" dirty="0">
                <a:solidFill>
                  <a:schemeClr val="tx1"/>
                </a:solidFill>
                <a:effectLst/>
                <a:latin typeface="+mn-lt"/>
                <a:ea typeface="+mn-ea"/>
                <a:cs typeface="+mn-cs"/>
              </a:rPr>
              <a:t> </a:t>
            </a:r>
          </a:p>
          <a:p>
            <a:r>
              <a:rPr lang="en-GB" sz="1200" b="0" kern="1200" noProof="0" dirty="0">
                <a:solidFill>
                  <a:schemeClr val="tx1"/>
                </a:solidFill>
                <a:effectLst/>
                <a:latin typeface="+mn-lt"/>
                <a:ea typeface="+mn-ea"/>
                <a:cs typeface="+mn-cs"/>
              </a:rPr>
              <a:t>Inform the organization on the progress. You might also consider sharing interesting findings externally. It can strengthen the organization’s ethical and environmental statement.</a:t>
            </a:r>
          </a:p>
          <a:p>
            <a:endParaRPr lang="sv-SE" dirty="0"/>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20</a:t>
            </a:fld>
            <a:endParaRPr lang="sv-SE"/>
          </a:p>
        </p:txBody>
      </p:sp>
    </p:spTree>
    <p:extLst>
      <p:ext uri="{BB962C8B-B14F-4D97-AF65-F5344CB8AC3E}">
        <p14:creationId xmlns:p14="http://schemas.microsoft.com/office/powerpoint/2010/main" val="387170245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en-GB" sz="1200" b="0" kern="1200" noProof="0" dirty="0">
                <a:solidFill>
                  <a:schemeClr val="tx1"/>
                </a:solidFill>
                <a:effectLst/>
                <a:latin typeface="+mn-lt"/>
                <a:ea typeface="+mn-ea"/>
                <a:cs typeface="+mn-cs"/>
              </a:rPr>
              <a:t>The REMM methodology can easily be integrated with other management systems. </a:t>
            </a:r>
          </a:p>
          <a:p>
            <a:r>
              <a:rPr lang="en-GB" sz="1200" b="0" kern="1200" noProof="0" dirty="0">
                <a:solidFill>
                  <a:schemeClr val="tx1"/>
                </a:solidFill>
                <a:effectLst/>
                <a:latin typeface="+mn-lt"/>
                <a:ea typeface="+mn-ea"/>
                <a:cs typeface="+mn-cs"/>
              </a:rPr>
              <a:t>Here, we can see how the ten steps fit into the PDCA wheel, the process of continual improvement and learning. </a:t>
            </a:r>
          </a:p>
          <a:p>
            <a:endParaRPr lang="en-GB" sz="1200" b="0" kern="1200" noProof="0" dirty="0">
              <a:solidFill>
                <a:schemeClr val="tx1"/>
              </a:solidFill>
              <a:effectLst/>
              <a:latin typeface="+mn-lt"/>
              <a:ea typeface="+mn-ea"/>
              <a:cs typeface="+mn-cs"/>
            </a:endParaRPr>
          </a:p>
        </p:txBody>
      </p:sp>
      <p:sp>
        <p:nvSpPr>
          <p:cNvPr id="4" name="Platshållare för bildnummer 3"/>
          <p:cNvSpPr>
            <a:spLocks noGrp="1"/>
          </p:cNvSpPr>
          <p:nvPr>
            <p:ph type="sldNum" sz="quarter" idx="10"/>
          </p:nvPr>
        </p:nvSpPr>
        <p:spPr/>
        <p:txBody>
          <a:bodyPr/>
          <a:lstStyle/>
          <a:p>
            <a:pPr>
              <a:defRPr/>
            </a:pPr>
            <a:fld id="{D877D7A1-C6AB-4B30-B456-D10DEEDCE0F3}" type="slidenum">
              <a:rPr lang="sv-SE" smtClean="0"/>
              <a:pPr>
                <a:defRPr/>
              </a:pPr>
              <a:t>21</a:t>
            </a:fld>
            <a:endParaRPr lang="sv-SE"/>
          </a:p>
        </p:txBody>
      </p:sp>
    </p:spTree>
    <p:extLst>
      <p:ext uri="{BB962C8B-B14F-4D97-AF65-F5344CB8AC3E}">
        <p14:creationId xmlns:p14="http://schemas.microsoft.com/office/powerpoint/2010/main" val="31352755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Rubrikbild">
    <p:spTree>
      <p:nvGrpSpPr>
        <p:cNvPr id="1" name=""/>
        <p:cNvGrpSpPr/>
        <p:nvPr/>
      </p:nvGrpSpPr>
      <p:grpSpPr>
        <a:xfrm>
          <a:off x="0" y="0"/>
          <a:ext cx="0" cy="0"/>
          <a:chOff x="0" y="0"/>
          <a:chExt cx="0" cy="0"/>
        </a:xfrm>
      </p:grpSpPr>
      <p:sp>
        <p:nvSpPr>
          <p:cNvPr id="2" name="Rubrik 1"/>
          <p:cNvSpPr>
            <a:spLocks noGrp="1"/>
          </p:cNvSpPr>
          <p:nvPr>
            <p:ph type="ctrTitle"/>
          </p:nvPr>
        </p:nvSpPr>
        <p:spPr>
          <a:xfrm>
            <a:off x="685800" y="1597838"/>
            <a:ext cx="7772400" cy="1102519"/>
          </a:xfrm>
        </p:spPr>
        <p:txBody>
          <a:bodyPr/>
          <a:lstStyle/>
          <a:p>
            <a:r>
              <a:rPr lang="sv-SE" dirty="0"/>
              <a:t>Klicka här för att ändra format</a:t>
            </a:r>
          </a:p>
        </p:txBody>
      </p:sp>
      <p:sp>
        <p:nvSpPr>
          <p:cNvPr id="3" name="Underrubrik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v-SE" dirty="0"/>
              <a:t>Klicka här för att ändra format på underrubrik i bakgrunden</a:t>
            </a:r>
          </a:p>
        </p:txBody>
      </p:sp>
      <p:sp>
        <p:nvSpPr>
          <p:cNvPr id="4" name="Rectangle 26"/>
          <p:cNvSpPr>
            <a:spLocks noGrp="1" noChangeArrowheads="1"/>
          </p:cNvSpPr>
          <p:nvPr>
            <p:ph type="ftr" sz="quarter" idx="10"/>
          </p:nvPr>
        </p:nvSpPr>
        <p:spPr>
          <a:ln/>
        </p:spPr>
        <p:txBody>
          <a:bodyPr/>
          <a:lstStyle>
            <a:lvl1pPr>
              <a:defRPr/>
            </a:lvl1pPr>
          </a:lstStyle>
          <a:p>
            <a:endParaRPr lang="sv-S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ubrik och innehåll">
    <p:spTree>
      <p:nvGrpSpPr>
        <p:cNvPr id="1" name=""/>
        <p:cNvGrpSpPr/>
        <p:nvPr/>
      </p:nvGrpSpPr>
      <p:grpSpPr>
        <a:xfrm>
          <a:off x="0" y="0"/>
          <a:ext cx="0" cy="0"/>
          <a:chOff x="0" y="0"/>
          <a:chExt cx="0" cy="0"/>
        </a:xfrm>
      </p:grpSpPr>
      <p:sp>
        <p:nvSpPr>
          <p:cNvPr id="4" name="Rectangle 26"/>
          <p:cNvSpPr>
            <a:spLocks noGrp="1" noChangeArrowheads="1"/>
          </p:cNvSpPr>
          <p:nvPr>
            <p:ph type="ftr" sz="quarter" idx="10"/>
          </p:nvPr>
        </p:nvSpPr>
        <p:spPr>
          <a:ln/>
        </p:spPr>
        <p:txBody>
          <a:bodyPr/>
          <a:lstStyle>
            <a:lvl1pPr>
              <a:defRPr/>
            </a:lvl1pPr>
          </a:lstStyle>
          <a:p>
            <a:endParaRPr lang="sv-SE"/>
          </a:p>
        </p:txBody>
      </p:sp>
      <p:sp>
        <p:nvSpPr>
          <p:cNvPr id="6" name="Platshållare för innehåll 2"/>
          <p:cNvSpPr>
            <a:spLocks noGrp="1"/>
          </p:cNvSpPr>
          <p:nvPr>
            <p:ph idx="1"/>
          </p:nvPr>
        </p:nvSpPr>
        <p:spPr>
          <a:xfrm>
            <a:off x="457200" y="1283513"/>
            <a:ext cx="6793264" cy="3232547"/>
          </a:xfrm>
        </p:spPr>
        <p:txBody>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7" name="Platshållare för rubrik 1"/>
          <p:cNvSpPr>
            <a:spLocks noGrp="1"/>
          </p:cNvSpPr>
          <p:nvPr>
            <p:ph type="title"/>
          </p:nvPr>
        </p:nvSpPr>
        <p:spPr bwMode="auto">
          <a:xfrm>
            <a:off x="457200" y="310754"/>
            <a:ext cx="6793264"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sv-SE" dirty="0"/>
              <a:t>Klicka här för att ändra format</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p:cNvSpPr>
            <a:spLocks noGrp="1"/>
          </p:cNvSpPr>
          <p:nvPr>
            <p:ph type="title"/>
          </p:nvPr>
        </p:nvSpPr>
        <p:spPr/>
        <p:txBody>
          <a:bodyPr/>
          <a:lstStyle/>
          <a:p>
            <a:r>
              <a:rPr lang="sv-SE" dirty="0"/>
              <a:t>Klicka här för att ändra format</a:t>
            </a:r>
          </a:p>
        </p:txBody>
      </p:sp>
      <p:sp>
        <p:nvSpPr>
          <p:cNvPr id="3" name="Rectangle 26"/>
          <p:cNvSpPr>
            <a:spLocks noGrp="1" noChangeArrowheads="1"/>
          </p:cNvSpPr>
          <p:nvPr>
            <p:ph type="ftr" sz="quarter" idx="10"/>
          </p:nvPr>
        </p:nvSpPr>
        <p:spPr>
          <a:ln/>
        </p:spPr>
        <p:txBody>
          <a:bodyPr/>
          <a:lstStyle>
            <a:lvl1pPr>
              <a:defRPr/>
            </a:lvl1pPr>
          </a:lstStyle>
          <a:p>
            <a:endParaRPr lang="sv-S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Rubrik och punktlista">
    <p:spTree>
      <p:nvGrpSpPr>
        <p:cNvPr id="1" name=""/>
        <p:cNvGrpSpPr/>
        <p:nvPr/>
      </p:nvGrpSpPr>
      <p:grpSpPr>
        <a:xfrm>
          <a:off x="0" y="0"/>
          <a:ext cx="0" cy="0"/>
          <a:chOff x="0" y="0"/>
          <a:chExt cx="0" cy="0"/>
        </a:xfrm>
      </p:grpSpPr>
      <p:sp>
        <p:nvSpPr>
          <p:cNvPr id="3" name="Platshållare för innehåll 2"/>
          <p:cNvSpPr>
            <a:spLocks noGrp="1"/>
          </p:cNvSpPr>
          <p:nvPr>
            <p:ph idx="1"/>
          </p:nvPr>
        </p:nvSpPr>
        <p:spPr>
          <a:xfrm>
            <a:off x="714348" y="1100262"/>
            <a:ext cx="7632000" cy="3186000"/>
          </a:xfrm>
        </p:spPr>
        <p:txBody>
          <a:bodyPr/>
          <a:lstStyle>
            <a:lvl1pPr marL="205200" marR="0" indent="-205200" algn="l" defTabSz="685800" rtl="0" eaLnBrk="0" fontAlgn="base" latinLnBrk="0" hangingPunct="0">
              <a:lnSpc>
                <a:spcPts val="1650"/>
              </a:lnSpc>
              <a:spcBef>
                <a:spcPts val="300"/>
              </a:spcBef>
              <a:spcAft>
                <a:spcPts val="450"/>
              </a:spcAft>
              <a:buClrTx/>
              <a:buSzTx/>
              <a:buFont typeface="Arial" charset="0"/>
              <a:buChar char="•"/>
              <a:tabLst>
                <a:tab pos="200025" algn="l"/>
              </a:tabLst>
              <a:defRPr sz="1350"/>
            </a:lvl1pPr>
            <a:lvl2pPr>
              <a:spcBef>
                <a:spcPts val="18"/>
              </a:spcBef>
              <a:defRPr sz="1200"/>
            </a:lvl2pPr>
            <a:lvl3pPr>
              <a:spcBef>
                <a:spcPts val="18"/>
              </a:spcBef>
              <a:defRPr sz="1200"/>
            </a:lvl3pPr>
            <a:lvl4pPr>
              <a:spcBef>
                <a:spcPts val="18"/>
              </a:spcBef>
              <a:defRPr sz="1200"/>
            </a:lvl4pPr>
            <a:lvl5pPr>
              <a:spcBef>
                <a:spcPts val="18"/>
              </a:spcBef>
              <a:defRPr sz="1200"/>
            </a:lvl5pPr>
          </a:lstStyle>
          <a:p>
            <a:pPr lvl="0"/>
            <a:r>
              <a:rPr lang="sv-SE" dirty="0"/>
              <a:t>Klicka här för att ändra format på bakgrundstexten</a:t>
            </a:r>
          </a:p>
          <a:p>
            <a:pPr lvl="0"/>
            <a:r>
              <a:rPr lang="sv-SE" dirty="0"/>
              <a:t>Klicka här för att ändra format på bakgrundstexten</a:t>
            </a:r>
          </a:p>
          <a:p>
            <a:pPr lvl="0"/>
            <a:r>
              <a:rPr lang="sv-SE" dirty="0"/>
              <a:t>Klicka här för att ändra format på bakgrundstexten</a:t>
            </a:r>
          </a:p>
          <a:p>
            <a:pPr lvl="0"/>
            <a:r>
              <a:rPr lang="sv-SE" dirty="0"/>
              <a:t>Klicka här för att ändra format på bakgrundstexten</a:t>
            </a:r>
          </a:p>
          <a:p>
            <a:pPr lvl="0"/>
            <a:endParaRPr lang="sv-SE" dirty="0"/>
          </a:p>
          <a:p>
            <a:pPr lvl="0"/>
            <a:endParaRPr lang="sv-SE" dirty="0"/>
          </a:p>
          <a:p>
            <a:pPr lvl="0"/>
            <a:endParaRPr lang="sv-SE" dirty="0"/>
          </a:p>
          <a:p>
            <a:pPr lvl="0"/>
            <a:endParaRPr lang="sv-SE" dirty="0"/>
          </a:p>
          <a:p>
            <a:pPr lvl="0"/>
            <a:endParaRPr lang="sv-SE" dirty="0"/>
          </a:p>
          <a:p>
            <a:pPr lvl="0"/>
            <a:endParaRPr lang="sv-SE" dirty="0"/>
          </a:p>
          <a:p>
            <a:pPr lvl="0"/>
            <a:endParaRPr lang="sv-SE" dirty="0"/>
          </a:p>
        </p:txBody>
      </p:sp>
      <p:sp>
        <p:nvSpPr>
          <p:cNvPr id="4" name="Rubrik 1"/>
          <p:cNvSpPr>
            <a:spLocks noGrp="1"/>
          </p:cNvSpPr>
          <p:nvPr>
            <p:ph type="title"/>
          </p:nvPr>
        </p:nvSpPr>
        <p:spPr>
          <a:xfrm>
            <a:off x="714348" y="321453"/>
            <a:ext cx="7772400" cy="777600"/>
          </a:xfrm>
        </p:spPr>
        <p:txBody>
          <a:bodyPr/>
          <a:lstStyle>
            <a:lvl1pPr>
              <a:defRPr b="0"/>
            </a:lvl1pPr>
          </a:lstStyle>
          <a:p>
            <a:r>
              <a:rPr lang="sv-SE" dirty="0"/>
              <a:t>Klicka här för att ändra format</a:t>
            </a:r>
          </a:p>
        </p:txBody>
      </p:sp>
    </p:spTree>
    <p:extLst>
      <p:ext uri="{BB962C8B-B14F-4D97-AF65-F5344CB8AC3E}">
        <p14:creationId xmlns:p14="http://schemas.microsoft.com/office/powerpoint/2010/main" val="3025028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npassad layou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E0D6CC-8049-5E4C-B338-B9456F10DFB8}"/>
              </a:ext>
            </a:extLst>
          </p:cNvPr>
          <p:cNvSpPr>
            <a:spLocks noGrp="1"/>
          </p:cNvSpPr>
          <p:nvPr>
            <p:ph type="title"/>
          </p:nvPr>
        </p:nvSpPr>
        <p:spPr/>
        <p:txBody>
          <a:bodyPr/>
          <a:lstStyle/>
          <a:p>
            <a:r>
              <a:rPr lang="en-GB" noProof="0" dirty="0" err="1"/>
              <a:t>Klicka</a:t>
            </a:r>
            <a:r>
              <a:rPr lang="en-GB" noProof="0" dirty="0"/>
              <a:t> </a:t>
            </a:r>
            <a:r>
              <a:rPr lang="en-GB" noProof="0" dirty="0" err="1"/>
              <a:t>här</a:t>
            </a:r>
            <a:r>
              <a:rPr lang="en-GB" noProof="0" dirty="0"/>
              <a:t> </a:t>
            </a:r>
            <a:r>
              <a:rPr lang="en-GB" noProof="0" dirty="0" err="1"/>
              <a:t>för</a:t>
            </a:r>
            <a:r>
              <a:rPr lang="en-GB" noProof="0" dirty="0"/>
              <a:t> </a:t>
            </a:r>
            <a:r>
              <a:rPr lang="en-GB" noProof="0" dirty="0" err="1"/>
              <a:t>att</a:t>
            </a:r>
            <a:r>
              <a:rPr lang="en-GB" noProof="0" dirty="0"/>
              <a:t> </a:t>
            </a:r>
            <a:r>
              <a:rPr lang="en-GB" noProof="0" dirty="0" err="1"/>
              <a:t>ändra</a:t>
            </a:r>
            <a:r>
              <a:rPr lang="en-GB" noProof="0" dirty="0"/>
              <a:t> mall </a:t>
            </a:r>
            <a:r>
              <a:rPr lang="en-GB" noProof="0" dirty="0" err="1"/>
              <a:t>för</a:t>
            </a:r>
            <a:r>
              <a:rPr lang="en-GB" noProof="0" dirty="0"/>
              <a:t> </a:t>
            </a:r>
            <a:r>
              <a:rPr lang="en-GB" noProof="0" dirty="0" err="1"/>
              <a:t>rubrikformat</a:t>
            </a:r>
            <a:endParaRPr lang="en-GB" noProof="0" dirty="0"/>
          </a:p>
        </p:txBody>
      </p:sp>
    </p:spTree>
    <p:extLst>
      <p:ext uri="{BB962C8B-B14F-4D97-AF65-F5344CB8AC3E}">
        <p14:creationId xmlns:p14="http://schemas.microsoft.com/office/powerpoint/2010/main" val="3630698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Anpassad layout">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64E0D6CC-8049-5E4C-B338-B9456F10DFB8}"/>
              </a:ext>
            </a:extLst>
          </p:cNvPr>
          <p:cNvSpPr>
            <a:spLocks noGrp="1"/>
          </p:cNvSpPr>
          <p:nvPr>
            <p:ph type="title"/>
          </p:nvPr>
        </p:nvSpPr>
        <p:spPr/>
        <p:txBody>
          <a:bodyPr/>
          <a:lstStyle/>
          <a:p>
            <a:r>
              <a:rPr lang="en-GB" noProof="0" dirty="0" err="1"/>
              <a:t>Klicka</a:t>
            </a:r>
            <a:r>
              <a:rPr lang="en-GB" noProof="0" dirty="0"/>
              <a:t> </a:t>
            </a:r>
            <a:r>
              <a:rPr lang="en-GB" noProof="0" dirty="0" err="1"/>
              <a:t>här</a:t>
            </a:r>
            <a:r>
              <a:rPr lang="en-GB" noProof="0" dirty="0"/>
              <a:t> </a:t>
            </a:r>
            <a:r>
              <a:rPr lang="en-GB" noProof="0" dirty="0" err="1"/>
              <a:t>för</a:t>
            </a:r>
            <a:r>
              <a:rPr lang="en-GB" noProof="0" dirty="0"/>
              <a:t> </a:t>
            </a:r>
            <a:r>
              <a:rPr lang="en-GB" noProof="0" dirty="0" err="1"/>
              <a:t>att</a:t>
            </a:r>
            <a:r>
              <a:rPr lang="en-GB" noProof="0" dirty="0"/>
              <a:t> </a:t>
            </a:r>
            <a:r>
              <a:rPr lang="en-GB" noProof="0" dirty="0" err="1"/>
              <a:t>ändra</a:t>
            </a:r>
            <a:r>
              <a:rPr lang="en-GB" noProof="0" dirty="0"/>
              <a:t> mall </a:t>
            </a:r>
            <a:r>
              <a:rPr lang="en-GB" noProof="0" dirty="0" err="1"/>
              <a:t>för</a:t>
            </a:r>
            <a:r>
              <a:rPr lang="en-GB" noProof="0" dirty="0"/>
              <a:t> </a:t>
            </a:r>
            <a:r>
              <a:rPr lang="en-GB" noProof="0" dirty="0" err="1"/>
              <a:t>rubrikformat</a:t>
            </a:r>
            <a:endParaRPr lang="en-GB" noProof="0" dirty="0"/>
          </a:p>
        </p:txBody>
      </p:sp>
    </p:spTree>
    <p:extLst>
      <p:ext uri="{BB962C8B-B14F-4D97-AF65-F5344CB8AC3E}">
        <p14:creationId xmlns:p14="http://schemas.microsoft.com/office/powerpoint/2010/main" val="3630698471"/>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theme" Target="../theme/theme2.xml"/><Relationship Id="rId7" Type="http://schemas.openxmlformats.org/officeDocument/2006/relationships/image" Target="../media/image5.png"/><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3.svg"/><Relationship Id="rId4" Type="http://schemas.openxmlformats.org/officeDocument/2006/relationships/image" Target="../media/image2.png"/><Relationship Id="rId9" Type="http://schemas.openxmlformats.org/officeDocument/2006/relationships/image" Target="../media/image7.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2071" name="Picture 23" descr="bottenstrip_rod_toning ljustillmork"/>
          <p:cNvPicPr>
            <a:picLocks noChangeAspect="1" noChangeArrowheads="1"/>
          </p:cNvPicPr>
          <p:nvPr userDrawn="1"/>
        </p:nvPicPr>
        <p:blipFill>
          <a:blip r:embed="rId6" cstate="print"/>
          <a:stretch>
            <a:fillRect/>
          </a:stretch>
        </p:blipFill>
        <p:spPr bwMode="auto">
          <a:xfrm>
            <a:off x="16" y="4543702"/>
            <a:ext cx="9145711" cy="606942"/>
          </a:xfrm>
          <a:prstGeom prst="rect">
            <a:avLst/>
          </a:prstGeom>
          <a:noFill/>
        </p:spPr>
      </p:pic>
      <p:sp>
        <p:nvSpPr>
          <p:cNvPr id="2050" name="Platshållare för rubrik 1"/>
          <p:cNvSpPr>
            <a:spLocks noGrp="1"/>
          </p:cNvSpPr>
          <p:nvPr>
            <p:ph type="title"/>
          </p:nvPr>
        </p:nvSpPr>
        <p:spPr bwMode="auto">
          <a:xfrm>
            <a:off x="457200" y="310754"/>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sv-SE" dirty="0"/>
              <a:t>Klicka här för att ändra format</a:t>
            </a:r>
          </a:p>
        </p:txBody>
      </p:sp>
      <p:sp>
        <p:nvSpPr>
          <p:cNvPr id="2051" name="Platshållare för text 2"/>
          <p:cNvSpPr>
            <a:spLocks noGrp="1"/>
          </p:cNvSpPr>
          <p:nvPr>
            <p:ph type="body" idx="1"/>
          </p:nvPr>
        </p:nvSpPr>
        <p:spPr bwMode="auto">
          <a:xfrm>
            <a:off x="457200" y="1283513"/>
            <a:ext cx="8229600" cy="323254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7" name="textruta 6"/>
          <p:cNvSpPr txBox="1"/>
          <p:nvPr userDrawn="1"/>
        </p:nvSpPr>
        <p:spPr>
          <a:xfrm>
            <a:off x="288951" y="4836319"/>
            <a:ext cx="428625" cy="215444"/>
          </a:xfrm>
          <a:prstGeom prst="rect">
            <a:avLst/>
          </a:prstGeom>
          <a:noFill/>
        </p:spPr>
        <p:txBody>
          <a:bodyPr>
            <a:spAutoFit/>
          </a:bodyPr>
          <a:lstStyle/>
          <a:p>
            <a:pPr>
              <a:defRPr/>
            </a:pPr>
            <a:fld id="{E9BC935C-A7B0-4070-86E6-FF039B7A9B57}" type="slidenum">
              <a:rPr lang="sv-SE" sz="800">
                <a:solidFill>
                  <a:schemeClr val="bg1"/>
                </a:solidFill>
              </a:rPr>
              <a:pPr>
                <a:defRPr/>
              </a:pPr>
              <a:t>‹#›</a:t>
            </a:fld>
            <a:endParaRPr lang="sv-SE" sz="800" dirty="0">
              <a:solidFill>
                <a:schemeClr val="bg1"/>
              </a:solidFill>
            </a:endParaRPr>
          </a:p>
        </p:txBody>
      </p:sp>
      <p:sp>
        <p:nvSpPr>
          <p:cNvPr id="2074" name="Rectangle 26"/>
          <p:cNvSpPr>
            <a:spLocks noGrp="1" noChangeArrowheads="1"/>
          </p:cNvSpPr>
          <p:nvPr>
            <p:ph type="ftr" sz="quarter" idx="3"/>
          </p:nvPr>
        </p:nvSpPr>
        <p:spPr bwMode="auto">
          <a:xfrm>
            <a:off x="3336925" y="4817288"/>
            <a:ext cx="2895600" cy="26908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000">
                <a:solidFill>
                  <a:schemeClr val="bg1"/>
                </a:solidFill>
              </a:defRPr>
            </a:lvl1pPr>
          </a:lstStyle>
          <a:p>
            <a:endParaRPr lang="sv-SE"/>
          </a:p>
        </p:txBody>
      </p:sp>
    </p:spTree>
  </p:cSld>
  <p:clrMap bg1="lt1" tx1="dk1" bg2="lt2" tx2="dk2" accent1="accent1" accent2="accent2" accent3="accent3" accent4="accent4" accent5="accent5" accent6="accent6" hlink="hlink" folHlink="folHlink"/>
  <p:sldLayoutIdLst>
    <p:sldLayoutId id="2147483695" r:id="rId1"/>
    <p:sldLayoutId id="2147483694" r:id="rId2"/>
    <p:sldLayoutId id="2147483693" r:id="rId3"/>
    <p:sldLayoutId id="2147483725" r:id="rId4"/>
  </p:sldLayoutIdLst>
  <p:hf sldNum="0" hdr="0" ftr="0" dt="0"/>
  <p:txStyles>
    <p:titleStyle>
      <a:lvl1pPr algn="l" rtl="0" eaLnBrk="0" fontAlgn="base" hangingPunct="0">
        <a:spcBef>
          <a:spcPct val="0"/>
        </a:spcBef>
        <a:spcAft>
          <a:spcPct val="0"/>
        </a:spcAft>
        <a:defRPr sz="2800" kern="1200">
          <a:solidFill>
            <a:schemeClr val="tx1"/>
          </a:solidFill>
          <a:latin typeface="Arial" pitchFamily="34" charset="0"/>
          <a:ea typeface="+mj-ea"/>
          <a:cs typeface="Arial" pitchFamily="34" charset="0"/>
        </a:defRPr>
      </a:lvl1pPr>
      <a:lvl2pPr algn="l" rtl="0" eaLnBrk="0" fontAlgn="base" hangingPunct="0">
        <a:spcBef>
          <a:spcPct val="0"/>
        </a:spcBef>
        <a:spcAft>
          <a:spcPct val="0"/>
        </a:spcAft>
        <a:defRPr sz="2800">
          <a:solidFill>
            <a:schemeClr val="tx1"/>
          </a:solidFill>
          <a:latin typeface="Arial" charset="0"/>
          <a:cs typeface="Arial" charset="0"/>
        </a:defRPr>
      </a:lvl2pPr>
      <a:lvl3pPr algn="l" rtl="0" eaLnBrk="0" fontAlgn="base" hangingPunct="0">
        <a:spcBef>
          <a:spcPct val="0"/>
        </a:spcBef>
        <a:spcAft>
          <a:spcPct val="0"/>
        </a:spcAft>
        <a:defRPr sz="2800">
          <a:solidFill>
            <a:schemeClr val="tx1"/>
          </a:solidFill>
          <a:latin typeface="Arial" charset="0"/>
          <a:cs typeface="Arial" charset="0"/>
        </a:defRPr>
      </a:lvl3pPr>
      <a:lvl4pPr algn="l" rtl="0" eaLnBrk="0" fontAlgn="base" hangingPunct="0">
        <a:spcBef>
          <a:spcPct val="0"/>
        </a:spcBef>
        <a:spcAft>
          <a:spcPct val="0"/>
        </a:spcAft>
        <a:defRPr sz="2800">
          <a:solidFill>
            <a:schemeClr val="tx1"/>
          </a:solidFill>
          <a:latin typeface="Arial" charset="0"/>
          <a:cs typeface="Arial" charset="0"/>
        </a:defRPr>
      </a:lvl4pPr>
      <a:lvl5pPr algn="l" rtl="0" eaLnBrk="0" fontAlgn="base" hangingPunct="0">
        <a:spcBef>
          <a:spcPct val="0"/>
        </a:spcBef>
        <a:spcAft>
          <a:spcPct val="0"/>
        </a:spcAft>
        <a:defRPr sz="2800">
          <a:solidFill>
            <a:schemeClr val="tx1"/>
          </a:solidFill>
          <a:latin typeface="Arial" charset="0"/>
          <a:cs typeface="Arial" charset="0"/>
        </a:defRPr>
      </a:lvl5pPr>
      <a:lvl6pPr marL="457200" algn="l" rtl="0" fontAlgn="base">
        <a:spcBef>
          <a:spcPct val="0"/>
        </a:spcBef>
        <a:spcAft>
          <a:spcPct val="0"/>
        </a:spcAft>
        <a:defRPr sz="2800" b="1">
          <a:solidFill>
            <a:schemeClr val="tx1"/>
          </a:solidFill>
          <a:latin typeface="Arial" charset="0"/>
          <a:cs typeface="Arial" charset="0"/>
        </a:defRPr>
      </a:lvl6pPr>
      <a:lvl7pPr marL="914400" algn="l" rtl="0" fontAlgn="base">
        <a:spcBef>
          <a:spcPct val="0"/>
        </a:spcBef>
        <a:spcAft>
          <a:spcPct val="0"/>
        </a:spcAft>
        <a:defRPr sz="2800" b="1">
          <a:solidFill>
            <a:schemeClr val="tx1"/>
          </a:solidFill>
          <a:latin typeface="Arial" charset="0"/>
          <a:cs typeface="Arial" charset="0"/>
        </a:defRPr>
      </a:lvl7pPr>
      <a:lvl8pPr marL="1371600" algn="l" rtl="0" fontAlgn="base">
        <a:spcBef>
          <a:spcPct val="0"/>
        </a:spcBef>
        <a:spcAft>
          <a:spcPct val="0"/>
        </a:spcAft>
        <a:defRPr sz="2800" b="1">
          <a:solidFill>
            <a:schemeClr val="tx1"/>
          </a:solidFill>
          <a:latin typeface="Arial" charset="0"/>
          <a:cs typeface="Arial" charset="0"/>
        </a:defRPr>
      </a:lvl8pPr>
      <a:lvl9pPr marL="1828800" algn="l" rtl="0" fontAlgn="base">
        <a:spcBef>
          <a:spcPct val="0"/>
        </a:spcBef>
        <a:spcAft>
          <a:spcPct val="0"/>
        </a:spcAft>
        <a:defRPr sz="2800" b="1">
          <a:solidFill>
            <a:schemeClr val="tx1"/>
          </a:solidFill>
          <a:latin typeface="Arial" charset="0"/>
          <a:cs typeface="Arial" charset="0"/>
        </a:defRPr>
      </a:lvl9pPr>
    </p:titleStyle>
    <p:bodyStyle>
      <a:lvl1pPr marL="342900" indent="-342900" algn="l" rtl="0" eaLnBrk="0" fontAlgn="base" hangingPunct="0">
        <a:spcBef>
          <a:spcPct val="20000"/>
        </a:spcBef>
        <a:spcAft>
          <a:spcPct val="0"/>
        </a:spcAft>
        <a:buFont typeface="Arial" charset="0"/>
        <a:buChar char="•"/>
        <a:defRPr sz="2000" kern="1200">
          <a:solidFill>
            <a:schemeClr val="tx1"/>
          </a:solidFill>
          <a:latin typeface="Arial" pitchFamily="34" charset="0"/>
          <a:ea typeface="+mn-ea"/>
          <a:cs typeface="Arial" pitchFamily="34" charset="0"/>
        </a:defRPr>
      </a:lvl1pPr>
      <a:lvl2pPr marL="742950" indent="-285750" algn="l" rtl="0" eaLnBrk="0" fontAlgn="base" hangingPunct="0">
        <a:spcBef>
          <a:spcPct val="20000"/>
        </a:spcBef>
        <a:spcAft>
          <a:spcPct val="0"/>
        </a:spcAft>
        <a:buFont typeface="Arial" charset="0"/>
        <a:buChar char="–"/>
        <a:defRPr kern="1200">
          <a:solidFill>
            <a:schemeClr val="tx1"/>
          </a:solidFill>
          <a:latin typeface="Arial" pitchFamily="34" charset="0"/>
          <a:ea typeface="+mn-ea"/>
          <a:cs typeface="Arial" pitchFamily="34" charset="0"/>
        </a:defRPr>
      </a:lvl2pPr>
      <a:lvl3pPr marL="11430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mn-ea"/>
          <a:cs typeface="Arial" pitchFamily="34" charset="0"/>
        </a:defRPr>
      </a:lvl3pPr>
      <a:lvl4pPr marL="16002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mn-ea"/>
          <a:cs typeface="Arial" pitchFamily="34" charset="0"/>
        </a:defRPr>
      </a:lvl4pPr>
      <a:lvl5pPr marL="2057400" indent="-228600" algn="l" rtl="0" eaLnBrk="0" fontAlgn="base" hangingPunct="0">
        <a:spcBef>
          <a:spcPct val="20000"/>
        </a:spcBef>
        <a:spcAft>
          <a:spcPct val="0"/>
        </a:spcAft>
        <a:buFont typeface="Arial" charset="0"/>
        <a:buChar char="»"/>
        <a:defRPr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Platshållare för rubrik 1">
            <a:extLst>
              <a:ext uri="{FF2B5EF4-FFF2-40B4-BE49-F238E27FC236}">
                <a16:creationId xmlns:a16="http://schemas.microsoft.com/office/drawing/2014/main" id="{DF39ECBE-9562-DE40-9A27-54D91658E88F}"/>
              </a:ext>
            </a:extLst>
          </p:cNvPr>
          <p:cNvSpPr>
            <a:spLocks noGrp="1"/>
          </p:cNvSpPr>
          <p:nvPr>
            <p:ph type="title"/>
          </p:nvPr>
        </p:nvSpPr>
        <p:spPr bwMode="auto">
          <a:xfrm>
            <a:off x="457200" y="310754"/>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sv-SE" dirty="0"/>
              <a:t>Klicka här för att ändra format</a:t>
            </a:r>
          </a:p>
        </p:txBody>
      </p:sp>
      <p:sp>
        <p:nvSpPr>
          <p:cNvPr id="8" name="Platshållare för text 2">
            <a:extLst>
              <a:ext uri="{FF2B5EF4-FFF2-40B4-BE49-F238E27FC236}">
                <a16:creationId xmlns:a16="http://schemas.microsoft.com/office/drawing/2014/main" id="{A922A85F-8F36-5141-B798-546EBA66BB55}"/>
              </a:ext>
            </a:extLst>
          </p:cNvPr>
          <p:cNvSpPr>
            <a:spLocks noGrp="1"/>
          </p:cNvSpPr>
          <p:nvPr>
            <p:ph type="body" idx="1"/>
          </p:nvPr>
        </p:nvSpPr>
        <p:spPr bwMode="auto">
          <a:xfrm>
            <a:off x="457200" y="1283514"/>
            <a:ext cx="8229600" cy="281225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22" name="textruta 21">
            <a:extLst>
              <a:ext uri="{FF2B5EF4-FFF2-40B4-BE49-F238E27FC236}">
                <a16:creationId xmlns:a16="http://schemas.microsoft.com/office/drawing/2014/main" id="{93C32A4A-657A-5A42-9D77-3EAD0FB85E20}"/>
              </a:ext>
            </a:extLst>
          </p:cNvPr>
          <p:cNvSpPr txBox="1"/>
          <p:nvPr userDrawn="1"/>
        </p:nvSpPr>
        <p:spPr>
          <a:xfrm>
            <a:off x="179389" y="4819881"/>
            <a:ext cx="1664247" cy="230832"/>
          </a:xfrm>
          <a:prstGeom prst="rect">
            <a:avLst/>
          </a:prstGeom>
          <a:noFill/>
        </p:spPr>
        <p:txBody>
          <a:bodyPr wrap="square" rtlCol="0">
            <a:spAutoFit/>
          </a:bodyPr>
          <a:lstStyle/>
          <a:p>
            <a:pPr algn="l"/>
            <a:r>
              <a:rPr lang="en-GB" sz="900" noProof="0" dirty="0">
                <a:solidFill>
                  <a:schemeClr val="bg1">
                    <a:lumMod val="50000"/>
                  </a:schemeClr>
                </a:solidFill>
              </a:rPr>
              <a:t>Version: November 2018</a:t>
            </a:r>
          </a:p>
        </p:txBody>
      </p:sp>
      <p:cxnSp>
        <p:nvCxnSpPr>
          <p:cNvPr id="11" name="Rak 10"/>
          <p:cNvCxnSpPr/>
          <p:nvPr userDrawn="1"/>
        </p:nvCxnSpPr>
        <p:spPr>
          <a:xfrm>
            <a:off x="279400" y="4389948"/>
            <a:ext cx="8513233" cy="0"/>
          </a:xfrm>
          <a:prstGeom prst="line">
            <a:avLst/>
          </a:prstGeom>
          <a:ln w="3175">
            <a:solidFill>
              <a:srgbClr val="CC3300"/>
            </a:solidFill>
          </a:ln>
        </p:spPr>
        <p:style>
          <a:lnRef idx="2">
            <a:schemeClr val="accent1"/>
          </a:lnRef>
          <a:fillRef idx="0">
            <a:schemeClr val="accent1"/>
          </a:fillRef>
          <a:effectRef idx="1">
            <a:schemeClr val="accent1"/>
          </a:effectRef>
          <a:fontRef idx="minor">
            <a:schemeClr val="tx1"/>
          </a:fontRef>
        </p:style>
      </p:cxnSp>
      <p:pic>
        <p:nvPicPr>
          <p:cNvPr id="18" name="Bild 17">
            <a:extLst>
              <a:ext uri="{FF2B5EF4-FFF2-40B4-BE49-F238E27FC236}">
                <a16:creationId xmlns:a16="http://schemas.microsoft.com/office/drawing/2014/main" id="{B8F458D8-C44A-894C-A650-73827B7CF62C}"/>
              </a:ext>
            </a:extLst>
          </p:cNvPr>
          <p:cNvPicPr>
            <a:picLocks noChangeAspect="1"/>
          </p:cNvPicPr>
          <p:nvPr userDrawn="1"/>
        </p:nvPicPr>
        <p:blipFill rotWithShape="1">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p:blipFill>
        <p:spPr>
          <a:xfrm>
            <a:off x="6876869" y="4627456"/>
            <a:ext cx="1896999" cy="510159"/>
          </a:xfrm>
          <a:prstGeom prst="rect">
            <a:avLst/>
          </a:prstGeom>
        </p:spPr>
      </p:pic>
      <p:pic>
        <p:nvPicPr>
          <p:cNvPr id="19" name="Bildobjekt 18" descr="Unknown.png">
            <a:extLst>
              <a:ext uri="{FF2B5EF4-FFF2-40B4-BE49-F238E27FC236}">
                <a16:creationId xmlns:a16="http://schemas.microsoft.com/office/drawing/2014/main" id="{C45375B1-C1D9-644F-881F-F389C158359A}"/>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4523528" y="4498966"/>
            <a:ext cx="990435" cy="642540"/>
          </a:xfrm>
          <a:prstGeom prst="rect">
            <a:avLst/>
          </a:prstGeom>
        </p:spPr>
      </p:pic>
      <p:pic>
        <p:nvPicPr>
          <p:cNvPr id="20" name="Bildobjekt 19">
            <a:extLst>
              <a:ext uri="{FF2B5EF4-FFF2-40B4-BE49-F238E27FC236}">
                <a16:creationId xmlns:a16="http://schemas.microsoft.com/office/drawing/2014/main" id="{3C9D509C-5B1B-0340-A40C-55698FE738A8}"/>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3138163" y="4598968"/>
            <a:ext cx="1325488" cy="441829"/>
          </a:xfrm>
          <a:prstGeom prst="rect">
            <a:avLst/>
          </a:prstGeom>
        </p:spPr>
      </p:pic>
      <p:pic>
        <p:nvPicPr>
          <p:cNvPr id="21" name="Bildobjekt 20">
            <a:extLst>
              <a:ext uri="{FF2B5EF4-FFF2-40B4-BE49-F238E27FC236}">
                <a16:creationId xmlns:a16="http://schemas.microsoft.com/office/drawing/2014/main" id="{2A3B83C9-7748-9844-9815-4EBFAD68B1B1}"/>
              </a:ext>
            </a:extLst>
          </p:cNvPr>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6344535" y="4622370"/>
            <a:ext cx="343086" cy="386576"/>
          </a:xfrm>
          <a:prstGeom prst="rect">
            <a:avLst/>
          </a:prstGeom>
        </p:spPr>
      </p:pic>
      <p:pic>
        <p:nvPicPr>
          <p:cNvPr id="23" name="Bildobjekt 22">
            <a:extLst>
              <a:ext uri="{FF2B5EF4-FFF2-40B4-BE49-F238E27FC236}">
                <a16:creationId xmlns:a16="http://schemas.microsoft.com/office/drawing/2014/main" id="{C7E3E167-94F6-3E4B-AE32-591EBE87DD26}"/>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5665540" y="4603727"/>
            <a:ext cx="388363" cy="406857"/>
          </a:xfrm>
          <a:prstGeom prst="rect">
            <a:avLst/>
          </a:prstGeom>
        </p:spPr>
      </p:pic>
    </p:spTree>
    <p:extLst>
      <p:ext uri="{BB962C8B-B14F-4D97-AF65-F5344CB8AC3E}">
        <p14:creationId xmlns:p14="http://schemas.microsoft.com/office/powerpoint/2010/main" val="1158817159"/>
      </p:ext>
    </p:extLst>
  </p:cSld>
  <p:clrMap bg1="lt1" tx1="dk1" bg2="lt2" tx2="dk2" accent1="accent1" accent2="accent2" accent3="accent3" accent4="accent4" accent5="accent5" accent6="accent6" hlink="hlink" folHlink="folHlink"/>
  <p:sldLayoutIdLst>
    <p:sldLayoutId id="2147483698" r:id="rId1"/>
    <p:sldLayoutId id="2147483724" r:id="rId2"/>
  </p:sldLayoutIdLst>
  <p:hf sldNum="0" hdr="0" ftr="0" dt="0"/>
  <p:txStyles>
    <p:title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12.jpeg"/><Relationship Id="rId5" Type="http://schemas.microsoft.com/office/2007/relationships/hdphoto" Target="../media/hdphoto1.wdp"/><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7" Type="http://schemas.openxmlformats.org/officeDocument/2006/relationships/image" Target="../media/image23.jpeg"/><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notesSlide" Target="../notesSlides/notesSlide10.xml"/><Relationship Id="rId1" Type="http://schemas.openxmlformats.org/officeDocument/2006/relationships/slideLayout" Target="../slideLayouts/slideLayout6.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37.png"/></Relationships>
</file>

<file path=ppt/slides/_rels/slide1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3.xml"/><Relationship Id="rId1" Type="http://schemas.openxmlformats.org/officeDocument/2006/relationships/slideLayout" Target="../slideLayouts/slideLayout6.xml"/><Relationship Id="rId4" Type="http://schemas.openxmlformats.org/officeDocument/2006/relationships/image" Target="../media/image41.png"/></Relationships>
</file>

<file path=ppt/slides/_rels/slide1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45.png"/></Relationships>
</file>

<file path=ppt/slides/_rels/slide1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47.png"/></Relationships>
</file>

<file path=ppt/slides/_rels/slide17.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49.png"/></Relationships>
</file>

<file path=ppt/slides/_rels/slide18.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51.png"/></Relationships>
</file>

<file path=ppt/slides/_rels/slide1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9.xml"/><Relationship Id="rId1" Type="http://schemas.openxmlformats.org/officeDocument/2006/relationships/slideLayout" Target="../slideLayouts/slideLayout6.xml"/><Relationship Id="rId4" Type="http://schemas.openxmlformats.org/officeDocument/2006/relationships/image" Target="../media/image53.png"/></Relationships>
</file>

<file path=ppt/slides/_rels/slide2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image" Target="../media/image55.png"/></Relationships>
</file>

<file path=ppt/slides/_rels/slide21.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5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dobjekt 7">
            <a:extLst>
              <a:ext uri="{FF2B5EF4-FFF2-40B4-BE49-F238E27FC236}">
                <a16:creationId xmlns:a16="http://schemas.microsoft.com/office/drawing/2014/main" id="{E4786C72-98CE-DB4E-B9F7-E690E3AF8C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92100" y="9331"/>
            <a:ext cx="8496300" cy="4330699"/>
          </a:xfrm>
          <a:prstGeom prst="rect">
            <a:avLst/>
          </a:prstGeom>
        </p:spPr>
      </p:pic>
      <p:sp>
        <p:nvSpPr>
          <p:cNvPr id="4" name="textruta 3">
            <a:extLst>
              <a:ext uri="{FF2B5EF4-FFF2-40B4-BE49-F238E27FC236}">
                <a16:creationId xmlns:a16="http://schemas.microsoft.com/office/drawing/2014/main" id="{8A7D5DAD-6CF7-B543-8598-9088000D1281}"/>
              </a:ext>
            </a:extLst>
          </p:cNvPr>
          <p:cNvSpPr txBox="1"/>
          <p:nvPr/>
        </p:nvSpPr>
        <p:spPr>
          <a:xfrm>
            <a:off x="2787577" y="1762871"/>
            <a:ext cx="5833679" cy="2369880"/>
          </a:xfrm>
          <a:prstGeom prst="rect">
            <a:avLst/>
          </a:prstGeom>
          <a:noFill/>
        </p:spPr>
        <p:txBody>
          <a:bodyPr wrap="square" rtlCol="0">
            <a:spAutoFit/>
          </a:bodyPr>
          <a:lstStyle/>
          <a:p>
            <a:r>
              <a:rPr lang="en-GB" sz="3200" dirty="0">
                <a:solidFill>
                  <a:schemeClr val="bg1"/>
                </a:solidFill>
              </a:rPr>
              <a:t>Benefits and Successful Approaches to </a:t>
            </a:r>
          </a:p>
          <a:p>
            <a:r>
              <a:rPr lang="en-GB" sz="3200" dirty="0">
                <a:solidFill>
                  <a:schemeClr val="bg1"/>
                </a:solidFill>
              </a:rPr>
              <a:t>Virtual/Remote Meetings</a:t>
            </a:r>
          </a:p>
          <a:p>
            <a:endParaRPr lang="en-GB" sz="1600" dirty="0">
              <a:solidFill>
                <a:schemeClr val="bg1"/>
              </a:solidFill>
            </a:endParaRPr>
          </a:p>
          <a:p>
            <a:r>
              <a:rPr lang="en-GB" sz="1600" dirty="0" err="1">
                <a:solidFill>
                  <a:schemeClr val="bg1"/>
                </a:solidFill>
              </a:rPr>
              <a:t>Dr.</a:t>
            </a:r>
            <a:r>
              <a:rPr lang="en-GB" sz="1600" dirty="0">
                <a:solidFill>
                  <a:schemeClr val="bg1"/>
                </a:solidFill>
              </a:rPr>
              <a:t> Peter Arnfalk, Lund University &amp; REMM </a:t>
            </a:r>
          </a:p>
          <a:p>
            <a:r>
              <a:rPr lang="en-GB" sz="1600" dirty="0">
                <a:solidFill>
                  <a:schemeClr val="bg1"/>
                </a:solidFill>
              </a:rPr>
              <a:t>Pontus </a:t>
            </a:r>
            <a:r>
              <a:rPr lang="en-GB" sz="1600" dirty="0" err="1">
                <a:solidFill>
                  <a:schemeClr val="bg1"/>
                </a:solidFill>
              </a:rPr>
              <a:t>Grönvall</a:t>
            </a:r>
            <a:r>
              <a:rPr lang="en-GB" sz="1600" dirty="0">
                <a:solidFill>
                  <a:schemeClr val="bg1"/>
                </a:solidFill>
              </a:rPr>
              <a:t>, </a:t>
            </a:r>
            <a:r>
              <a:rPr lang="en-GB" sz="1600" dirty="0" err="1">
                <a:solidFill>
                  <a:schemeClr val="bg1"/>
                </a:solidFill>
              </a:rPr>
              <a:t>Stormen</a:t>
            </a:r>
            <a:r>
              <a:rPr lang="en-GB" sz="1600" dirty="0">
                <a:solidFill>
                  <a:schemeClr val="bg1"/>
                </a:solidFill>
              </a:rPr>
              <a:t> Communication &amp; REMM</a:t>
            </a:r>
            <a:endParaRPr lang="en-GB" sz="2400" dirty="0">
              <a:solidFill>
                <a:schemeClr val="bg1"/>
              </a:solidFill>
            </a:endParaRPr>
          </a:p>
        </p:txBody>
      </p:sp>
      <p:sp>
        <p:nvSpPr>
          <p:cNvPr id="6" name="Rektangel 5"/>
          <p:cNvSpPr/>
          <p:nvPr/>
        </p:nvSpPr>
        <p:spPr>
          <a:xfrm>
            <a:off x="3418417" y="3653880"/>
            <a:ext cx="4572000" cy="646331"/>
          </a:xfrm>
          <a:prstGeom prst="rect">
            <a:avLst/>
          </a:prstGeom>
        </p:spPr>
        <p:txBody>
          <a:bodyPr>
            <a:spAutoFit/>
          </a:bodyPr>
          <a:lstStyle/>
          <a:p>
            <a:pPr algn="r"/>
            <a:br>
              <a:rPr lang="en-GB" dirty="0">
                <a:solidFill>
                  <a:schemeClr val="bg1"/>
                </a:solidFill>
              </a:rPr>
            </a:br>
            <a:endParaRPr lang="sv-SE" dirty="0">
              <a:solidFill>
                <a:schemeClr val="bg1"/>
              </a:solidFill>
            </a:endParaRPr>
          </a:p>
        </p:txBody>
      </p:sp>
      <p:sp>
        <p:nvSpPr>
          <p:cNvPr id="2" name="textruta 1">
            <a:extLst>
              <a:ext uri="{FF2B5EF4-FFF2-40B4-BE49-F238E27FC236}">
                <a16:creationId xmlns:a16="http://schemas.microsoft.com/office/drawing/2014/main" id="{51C92018-FE10-F348-B3AA-E1D47AF7DCD2}"/>
              </a:ext>
            </a:extLst>
          </p:cNvPr>
          <p:cNvSpPr txBox="1"/>
          <p:nvPr/>
        </p:nvSpPr>
        <p:spPr>
          <a:xfrm>
            <a:off x="2787577" y="1451414"/>
            <a:ext cx="3590535" cy="338554"/>
          </a:xfrm>
          <a:prstGeom prst="rect">
            <a:avLst/>
          </a:prstGeom>
          <a:noFill/>
        </p:spPr>
        <p:txBody>
          <a:bodyPr wrap="none" rtlCol="0">
            <a:spAutoFit/>
          </a:bodyPr>
          <a:lstStyle/>
          <a:p>
            <a:r>
              <a:rPr lang="en-GB" sz="1600" dirty="0">
                <a:solidFill>
                  <a:schemeClr val="bg1"/>
                </a:solidFill>
              </a:rPr>
              <a:t>Guide to Successful Virtual Meetings:</a:t>
            </a:r>
          </a:p>
        </p:txBody>
      </p:sp>
    </p:spTree>
    <p:extLst>
      <p:ext uri="{BB962C8B-B14F-4D97-AF65-F5344CB8AC3E}">
        <p14:creationId xmlns:p14="http://schemas.microsoft.com/office/powerpoint/2010/main" val="1279221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objekt 4" descr="shutterstock_396791398.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5167" y="-1"/>
            <a:ext cx="8487833" cy="4347633"/>
          </a:xfrm>
          <a:prstGeom prst="rect">
            <a:avLst/>
          </a:prstGeom>
        </p:spPr>
      </p:pic>
      <p:sp>
        <p:nvSpPr>
          <p:cNvPr id="3" name="Rubrik 2">
            <a:extLst>
              <a:ext uri="{FF2B5EF4-FFF2-40B4-BE49-F238E27FC236}">
                <a16:creationId xmlns:a16="http://schemas.microsoft.com/office/drawing/2014/main" id="{6E1B7D72-D5CB-1B42-9E5E-8BA143803ACC}"/>
              </a:ext>
            </a:extLst>
          </p:cNvPr>
          <p:cNvSpPr>
            <a:spLocks noGrp="1"/>
          </p:cNvSpPr>
          <p:nvPr>
            <p:ph type="title"/>
          </p:nvPr>
        </p:nvSpPr>
        <p:spPr>
          <a:xfrm>
            <a:off x="635791" y="310754"/>
            <a:ext cx="8229600" cy="857250"/>
          </a:xfrm>
        </p:spPr>
        <p:txBody>
          <a:bodyPr/>
          <a:lstStyle/>
          <a:p>
            <a:r>
              <a:rPr lang="en-GB" dirty="0"/>
              <a:t>We want you to: </a:t>
            </a:r>
          </a:p>
        </p:txBody>
      </p:sp>
      <p:sp>
        <p:nvSpPr>
          <p:cNvPr id="2" name="Platshållare för innehåll 1">
            <a:extLst>
              <a:ext uri="{FF2B5EF4-FFF2-40B4-BE49-F238E27FC236}">
                <a16:creationId xmlns:a16="http://schemas.microsoft.com/office/drawing/2014/main" id="{13378297-1256-AF48-980D-05B5146664CD}"/>
              </a:ext>
            </a:extLst>
          </p:cNvPr>
          <p:cNvSpPr>
            <a:spLocks noGrp="1"/>
          </p:cNvSpPr>
          <p:nvPr>
            <p:ph idx="4294967295"/>
          </p:nvPr>
        </p:nvSpPr>
        <p:spPr>
          <a:xfrm>
            <a:off x="610397" y="1238250"/>
            <a:ext cx="6792913" cy="3232150"/>
          </a:xfrm>
        </p:spPr>
        <p:txBody>
          <a:bodyPr/>
          <a:lstStyle/>
          <a:p>
            <a:r>
              <a:rPr lang="en-GB" dirty="0"/>
              <a:t>get a better insight into </a:t>
            </a:r>
            <a:br>
              <a:rPr lang="en-GB" dirty="0"/>
            </a:br>
            <a:r>
              <a:rPr lang="en-GB" i="1" dirty="0"/>
              <a:t>how to plan and manage</a:t>
            </a:r>
            <a:r>
              <a:rPr lang="en-GB" dirty="0"/>
              <a:t> good </a:t>
            </a:r>
            <a:br>
              <a:rPr lang="en-GB" dirty="0"/>
            </a:br>
            <a:r>
              <a:rPr lang="en-GB" dirty="0"/>
              <a:t>collaborative projects at a distance</a:t>
            </a:r>
            <a:endParaRPr lang="sv-SE" dirty="0"/>
          </a:p>
          <a:p>
            <a:r>
              <a:rPr lang="en-GB" dirty="0"/>
              <a:t>get some </a:t>
            </a:r>
            <a:r>
              <a:rPr lang="en-GB" i="1" dirty="0"/>
              <a:t>practical tips </a:t>
            </a:r>
            <a:r>
              <a:rPr lang="en-GB" dirty="0"/>
              <a:t>on what </a:t>
            </a:r>
            <a:br>
              <a:rPr lang="en-GB" dirty="0"/>
            </a:br>
            <a:r>
              <a:rPr lang="en-GB" dirty="0"/>
              <a:t>to do and not do in virtual </a:t>
            </a:r>
            <a:br>
              <a:rPr lang="en-GB" dirty="0"/>
            </a:br>
            <a:r>
              <a:rPr lang="en-GB" dirty="0"/>
              <a:t>meetings</a:t>
            </a:r>
            <a:endParaRPr lang="sv-SE" dirty="0"/>
          </a:p>
          <a:p>
            <a:r>
              <a:rPr lang="en-GB" dirty="0"/>
              <a:t>feel </a:t>
            </a:r>
            <a:r>
              <a:rPr lang="en-GB" i="1" dirty="0"/>
              <a:t>inspired</a:t>
            </a:r>
            <a:r>
              <a:rPr lang="en-GB" dirty="0"/>
              <a:t>, </a:t>
            </a:r>
            <a:r>
              <a:rPr lang="en-GB" i="1" dirty="0"/>
              <a:t>less afraid </a:t>
            </a:r>
            <a:r>
              <a:rPr lang="en-GB" dirty="0"/>
              <a:t>and </a:t>
            </a:r>
            <a:br>
              <a:rPr lang="en-GB" dirty="0"/>
            </a:br>
            <a:r>
              <a:rPr lang="en-GB" i="1" dirty="0"/>
              <a:t>encouraged</a:t>
            </a:r>
            <a:r>
              <a:rPr lang="en-GB" dirty="0"/>
              <a:t> to develop good </a:t>
            </a:r>
            <a:br>
              <a:rPr lang="en-GB" dirty="0"/>
            </a:br>
            <a:r>
              <a:rPr lang="en-GB" dirty="0"/>
              <a:t>virtual collaboration projects</a:t>
            </a:r>
          </a:p>
        </p:txBody>
      </p:sp>
    </p:spTree>
    <p:extLst>
      <p:ext uri="{BB962C8B-B14F-4D97-AF65-F5344CB8AC3E}">
        <p14:creationId xmlns:p14="http://schemas.microsoft.com/office/powerpoint/2010/main" val="909392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latshållare för innehåll 6">
            <a:extLst>
              <a:ext uri="{FF2B5EF4-FFF2-40B4-BE49-F238E27FC236}">
                <a16:creationId xmlns:a16="http://schemas.microsoft.com/office/drawing/2014/main" id="{3136727A-0E17-404A-B40D-43178A0BEAC7}"/>
              </a:ext>
            </a:extLst>
          </p:cNvPr>
          <p:cNvPicPr>
            <a:picLocks noGrp="1" noChangeAspect="1"/>
          </p:cNvPicPr>
          <p:nvPr>
            <p:ph idx="4294967295"/>
          </p:nvPr>
        </p:nvPicPr>
        <p:blipFill>
          <a:blip r:embed="rId3" cstate="screen">
            <a:extLst>
              <a:ext uri="{28A0092B-C50C-407E-A947-70E740481C1C}">
                <a14:useLocalDpi xmlns:a14="http://schemas.microsoft.com/office/drawing/2010/main"/>
              </a:ext>
            </a:extLst>
          </a:blip>
          <a:stretch>
            <a:fillRect/>
          </a:stretch>
        </p:blipFill>
        <p:spPr>
          <a:xfrm>
            <a:off x="3318933" y="792692"/>
            <a:ext cx="2095500" cy="2095500"/>
          </a:xfrm>
        </p:spPr>
      </p:pic>
      <p:pic>
        <p:nvPicPr>
          <p:cNvPr id="4" name="Picture 3" descr="IMG_5542.JPG">
            <a:extLst>
              <a:ext uri="{FF2B5EF4-FFF2-40B4-BE49-F238E27FC236}">
                <a16:creationId xmlns:a16="http://schemas.microsoft.com/office/drawing/2014/main" id="{D871AD46-AF36-6F42-BFC6-AB8E2436983E}"/>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colorTemperature colorTemp="5900"/>
                    </a14:imgEffect>
                    <a14:imgEffect>
                      <a14:saturation sat="33000"/>
                    </a14:imgEffect>
                  </a14:imgLayer>
                </a14:imgProps>
              </a:ext>
              <a:ext uri="{28A0092B-C50C-407E-A947-70E740481C1C}">
                <a14:useLocalDpi xmlns:a14="http://schemas.microsoft.com/office/drawing/2010/main"/>
              </a:ext>
            </a:extLst>
          </a:blip>
          <a:srcRect/>
          <a:stretch/>
        </p:blipFill>
        <p:spPr>
          <a:xfrm>
            <a:off x="292099" y="1149350"/>
            <a:ext cx="2629761" cy="3157804"/>
          </a:xfrm>
          <a:prstGeom prst="rect">
            <a:avLst/>
          </a:prstGeom>
        </p:spPr>
      </p:pic>
      <p:sp>
        <p:nvSpPr>
          <p:cNvPr id="3" name="Rubrik 2">
            <a:extLst>
              <a:ext uri="{FF2B5EF4-FFF2-40B4-BE49-F238E27FC236}">
                <a16:creationId xmlns:a16="http://schemas.microsoft.com/office/drawing/2014/main" id="{14D3A161-F65F-5A4E-8415-D3DBD712C545}"/>
              </a:ext>
            </a:extLst>
          </p:cNvPr>
          <p:cNvSpPr>
            <a:spLocks noGrp="1"/>
          </p:cNvSpPr>
          <p:nvPr>
            <p:ph type="title"/>
          </p:nvPr>
        </p:nvSpPr>
        <p:spPr>
          <a:xfrm>
            <a:off x="502120" y="310754"/>
            <a:ext cx="8160912" cy="857250"/>
          </a:xfrm>
        </p:spPr>
        <p:txBody>
          <a:bodyPr/>
          <a:lstStyle/>
          <a:p>
            <a:r>
              <a:rPr lang="en-GB" dirty="0"/>
              <a:t>What is a virtual meeting? </a:t>
            </a:r>
          </a:p>
        </p:txBody>
      </p:sp>
      <p:pic>
        <p:nvPicPr>
          <p:cNvPr id="6" name="Bildobjekt 5">
            <a:extLst>
              <a:ext uri="{FF2B5EF4-FFF2-40B4-BE49-F238E27FC236}">
                <a16:creationId xmlns:a16="http://schemas.microsoft.com/office/drawing/2014/main" id="{B60792D0-AAD9-9C4E-B759-9A22940B3248}"/>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2971800" y="2624666"/>
            <a:ext cx="2986691" cy="1676401"/>
          </a:xfrm>
          <a:prstGeom prst="rect">
            <a:avLst/>
          </a:prstGeom>
        </p:spPr>
      </p:pic>
      <p:pic>
        <p:nvPicPr>
          <p:cNvPr id="8" name="Bildobjekt 7" descr="shutterstock_533656621.jpg">
            <a:extLst>
              <a:ext uri="{FF2B5EF4-FFF2-40B4-BE49-F238E27FC236}">
                <a16:creationId xmlns:a16="http://schemas.microsoft.com/office/drawing/2014/main" id="{0BB6C26B-2AEB-604F-A46D-53EA1C03B0CA}"/>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24270" r="28515"/>
          <a:stretch/>
        </p:blipFill>
        <p:spPr>
          <a:xfrm>
            <a:off x="6008431" y="280257"/>
            <a:ext cx="2779969" cy="4014239"/>
          </a:xfrm>
          <a:prstGeom prst="rect">
            <a:avLst/>
          </a:prstGeom>
        </p:spPr>
      </p:pic>
    </p:spTree>
    <p:extLst>
      <p:ext uri="{BB962C8B-B14F-4D97-AF65-F5344CB8AC3E}">
        <p14:creationId xmlns:p14="http://schemas.microsoft.com/office/powerpoint/2010/main" val="3550608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ssolv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dissolve">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a:extLst>
              <a:ext uri="{FF2B5EF4-FFF2-40B4-BE49-F238E27FC236}">
                <a16:creationId xmlns:a16="http://schemas.microsoft.com/office/drawing/2014/main" id="{4A5638ED-E978-EF4E-86C3-00557F8A3069}"/>
              </a:ext>
            </a:extLst>
          </p:cNvPr>
          <p:cNvSpPr>
            <a:spLocks noGrp="1"/>
          </p:cNvSpPr>
          <p:nvPr>
            <p:ph type="title"/>
          </p:nvPr>
        </p:nvSpPr>
        <p:spPr/>
        <p:txBody>
          <a:bodyPr/>
          <a:lstStyle/>
          <a:p>
            <a:r>
              <a:rPr lang="sv-SE" dirty="0" err="1"/>
              <a:t>Essential</a:t>
            </a:r>
            <a:r>
              <a:rPr lang="sv-SE" dirty="0"/>
              <a:t> meeting </a:t>
            </a:r>
            <a:r>
              <a:rPr lang="sv-SE" dirty="0" err="1"/>
              <a:t>components</a:t>
            </a:r>
            <a:endParaRPr lang="sv-SE" dirty="0"/>
          </a:p>
        </p:txBody>
      </p:sp>
      <p:sp>
        <p:nvSpPr>
          <p:cNvPr id="5" name="Rektangel med rundade hörn 4">
            <a:extLst>
              <a:ext uri="{FF2B5EF4-FFF2-40B4-BE49-F238E27FC236}">
                <a16:creationId xmlns:a16="http://schemas.microsoft.com/office/drawing/2014/main" id="{A7B65C09-CF83-064F-A10B-CECF9B3B252D}"/>
              </a:ext>
            </a:extLst>
          </p:cNvPr>
          <p:cNvSpPr/>
          <p:nvPr/>
        </p:nvSpPr>
        <p:spPr>
          <a:xfrm>
            <a:off x="533400" y="1143000"/>
            <a:ext cx="5477933" cy="3073399"/>
          </a:xfrm>
          <a:prstGeom prst="roundRect">
            <a:avLst/>
          </a:prstGeom>
          <a:solidFill>
            <a:srgbClr val="CF1C20">
              <a:alpha val="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t" anchorCtr="0"/>
          <a:lstStyle/>
          <a:p>
            <a:pPr algn="ctr"/>
            <a:r>
              <a:rPr lang="sv-SE" sz="2100" b="1" dirty="0">
                <a:solidFill>
                  <a:schemeClr val="tx1"/>
                </a:solidFill>
              </a:rPr>
              <a:t>On-site meeting – IRL</a:t>
            </a:r>
          </a:p>
        </p:txBody>
      </p:sp>
      <p:sp>
        <p:nvSpPr>
          <p:cNvPr id="7" name="Rektangel med rundade hörn diagonalt 6">
            <a:extLst>
              <a:ext uri="{FF2B5EF4-FFF2-40B4-BE49-F238E27FC236}">
                <a16:creationId xmlns:a16="http://schemas.microsoft.com/office/drawing/2014/main" id="{48294336-70E7-BE41-9681-17FAACAC83C0}"/>
              </a:ext>
            </a:extLst>
          </p:cNvPr>
          <p:cNvSpPr/>
          <p:nvPr/>
        </p:nvSpPr>
        <p:spPr>
          <a:xfrm>
            <a:off x="3024199" y="1157001"/>
            <a:ext cx="5764955" cy="3067865"/>
          </a:xfrm>
          <a:prstGeom prst="round2DiagRect">
            <a:avLst/>
          </a:prstGeom>
          <a:solidFill>
            <a:srgbClr val="CF1C20">
              <a:alpha val="1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rtlCol="0" anchor="t" anchorCtr="0"/>
          <a:lstStyle/>
          <a:p>
            <a:pPr algn="ctr"/>
            <a:r>
              <a:rPr lang="sv-SE" sz="2100" b="1" dirty="0" err="1">
                <a:solidFill>
                  <a:schemeClr val="tx1"/>
                </a:solidFill>
              </a:rPr>
              <a:t>Virtual</a:t>
            </a:r>
            <a:r>
              <a:rPr lang="sv-SE" sz="2100" b="1" dirty="0">
                <a:solidFill>
                  <a:schemeClr val="tx1"/>
                </a:solidFill>
              </a:rPr>
              <a:t> meeting</a:t>
            </a:r>
          </a:p>
        </p:txBody>
      </p:sp>
      <p:sp>
        <p:nvSpPr>
          <p:cNvPr id="8" name="textruta 7">
            <a:extLst>
              <a:ext uri="{FF2B5EF4-FFF2-40B4-BE49-F238E27FC236}">
                <a16:creationId xmlns:a16="http://schemas.microsoft.com/office/drawing/2014/main" id="{C0FACB36-E733-F64D-BDC4-D75C7A6B05ED}"/>
              </a:ext>
            </a:extLst>
          </p:cNvPr>
          <p:cNvSpPr txBox="1"/>
          <p:nvPr/>
        </p:nvSpPr>
        <p:spPr>
          <a:xfrm>
            <a:off x="1499250" y="1314695"/>
            <a:ext cx="1433945" cy="2718693"/>
          </a:xfrm>
          <a:prstGeom prst="rect">
            <a:avLst/>
          </a:prstGeom>
          <a:noFill/>
        </p:spPr>
        <p:txBody>
          <a:bodyPr wrap="square" rtlCol="0">
            <a:spAutoFit/>
          </a:bodyPr>
          <a:lstStyle/>
          <a:p>
            <a:pPr>
              <a:spcAft>
                <a:spcPts val="200"/>
              </a:spcAft>
            </a:pPr>
            <a:r>
              <a:rPr lang="en-GB" sz="1400" dirty="0"/>
              <a:t>Location</a:t>
            </a:r>
          </a:p>
          <a:p>
            <a:pPr>
              <a:spcAft>
                <a:spcPts val="200"/>
              </a:spcAft>
            </a:pPr>
            <a:r>
              <a:rPr lang="en-GB" sz="1400" dirty="0"/>
              <a:t>Room:</a:t>
            </a:r>
          </a:p>
          <a:p>
            <a:pPr>
              <a:spcAft>
                <a:spcPts val="200"/>
              </a:spcAft>
            </a:pPr>
            <a:r>
              <a:rPr lang="en-GB" sz="1400" dirty="0"/>
              <a:t>– chairs </a:t>
            </a:r>
          </a:p>
          <a:p>
            <a:pPr>
              <a:spcAft>
                <a:spcPts val="200"/>
              </a:spcAft>
            </a:pPr>
            <a:r>
              <a:rPr lang="en-GB" sz="1400" dirty="0"/>
              <a:t>– tables</a:t>
            </a:r>
          </a:p>
          <a:p>
            <a:pPr>
              <a:spcAft>
                <a:spcPts val="200"/>
              </a:spcAft>
            </a:pPr>
            <a:r>
              <a:rPr lang="en-GB" sz="1400" dirty="0"/>
              <a:t>– ventilation</a:t>
            </a:r>
          </a:p>
          <a:p>
            <a:pPr>
              <a:spcAft>
                <a:spcPts val="200"/>
              </a:spcAft>
            </a:pPr>
            <a:r>
              <a:rPr lang="en-GB" sz="1400" dirty="0"/>
              <a:t>– projector</a:t>
            </a:r>
          </a:p>
          <a:p>
            <a:pPr>
              <a:spcAft>
                <a:spcPts val="200"/>
              </a:spcAft>
            </a:pPr>
            <a:r>
              <a:rPr lang="en-GB" sz="1400" dirty="0"/>
              <a:t>Practical: </a:t>
            </a:r>
          </a:p>
          <a:p>
            <a:pPr>
              <a:spcAft>
                <a:spcPts val="200"/>
              </a:spcAft>
            </a:pPr>
            <a:r>
              <a:rPr lang="en-GB" sz="1400" dirty="0"/>
              <a:t>– pens </a:t>
            </a:r>
          </a:p>
          <a:p>
            <a:pPr>
              <a:spcAft>
                <a:spcPts val="200"/>
              </a:spcAft>
            </a:pPr>
            <a:r>
              <a:rPr lang="en-GB" sz="1400" dirty="0"/>
              <a:t>– paper</a:t>
            </a:r>
          </a:p>
          <a:p>
            <a:pPr>
              <a:spcAft>
                <a:spcPts val="200"/>
              </a:spcAft>
            </a:pPr>
            <a:r>
              <a:rPr lang="en-GB" sz="1400" dirty="0"/>
              <a:t>– post-it</a:t>
            </a:r>
          </a:p>
          <a:p>
            <a:pPr>
              <a:spcAft>
                <a:spcPts val="200"/>
              </a:spcAft>
            </a:pPr>
            <a:r>
              <a:rPr lang="en-GB" sz="1400" dirty="0"/>
              <a:t>– etc.</a:t>
            </a:r>
          </a:p>
        </p:txBody>
      </p:sp>
      <p:sp>
        <p:nvSpPr>
          <p:cNvPr id="9" name="textruta 8">
            <a:extLst>
              <a:ext uri="{FF2B5EF4-FFF2-40B4-BE49-F238E27FC236}">
                <a16:creationId xmlns:a16="http://schemas.microsoft.com/office/drawing/2014/main" id="{927A3C29-F6A1-3741-99D1-E8CBCAFC307A}"/>
              </a:ext>
            </a:extLst>
          </p:cNvPr>
          <p:cNvSpPr txBox="1"/>
          <p:nvPr/>
        </p:nvSpPr>
        <p:spPr>
          <a:xfrm>
            <a:off x="3310467" y="1314695"/>
            <a:ext cx="2477845" cy="2477602"/>
          </a:xfrm>
          <a:prstGeom prst="rect">
            <a:avLst/>
          </a:prstGeom>
          <a:noFill/>
        </p:spPr>
        <p:txBody>
          <a:bodyPr wrap="square" rtlCol="0">
            <a:spAutoFit/>
          </a:bodyPr>
          <a:lstStyle/>
          <a:p>
            <a:pPr>
              <a:spcAft>
                <a:spcPts val="200"/>
              </a:spcAft>
            </a:pPr>
            <a:r>
              <a:rPr lang="en-GB" sz="1400" dirty="0"/>
              <a:t>Invitation </a:t>
            </a:r>
          </a:p>
          <a:p>
            <a:pPr>
              <a:spcAft>
                <a:spcPts val="200"/>
              </a:spcAft>
            </a:pPr>
            <a:r>
              <a:rPr lang="en-GB" sz="1400" dirty="0"/>
              <a:t>Agenda</a:t>
            </a:r>
          </a:p>
          <a:p>
            <a:pPr>
              <a:spcAft>
                <a:spcPts val="200"/>
              </a:spcAft>
            </a:pPr>
            <a:r>
              <a:rPr lang="en-GB" sz="1400" dirty="0"/>
              <a:t>Objectives and expectations </a:t>
            </a:r>
          </a:p>
          <a:p>
            <a:pPr>
              <a:spcAft>
                <a:spcPts val="200"/>
              </a:spcAft>
            </a:pPr>
            <a:r>
              <a:rPr lang="en-GB" sz="1400" dirty="0"/>
              <a:t>Meeting</a:t>
            </a:r>
          </a:p>
          <a:p>
            <a:pPr>
              <a:spcAft>
                <a:spcPts val="200"/>
              </a:spcAft>
            </a:pPr>
            <a:r>
              <a:rPr lang="en-GB" sz="1400" dirty="0"/>
              <a:t>– Finish in time</a:t>
            </a:r>
          </a:p>
          <a:p>
            <a:pPr>
              <a:spcAft>
                <a:spcPts val="200"/>
              </a:spcAft>
            </a:pPr>
            <a:r>
              <a:rPr lang="en-GB" sz="1400" dirty="0"/>
              <a:t>– Productivity</a:t>
            </a:r>
          </a:p>
          <a:p>
            <a:pPr>
              <a:spcAft>
                <a:spcPts val="200"/>
              </a:spcAft>
            </a:pPr>
            <a:r>
              <a:rPr lang="en-GB" sz="1400" dirty="0"/>
              <a:t>– Inclusiveness</a:t>
            </a:r>
          </a:p>
          <a:p>
            <a:pPr>
              <a:spcAft>
                <a:spcPts val="200"/>
              </a:spcAft>
            </a:pPr>
            <a:r>
              <a:rPr lang="en-GB" sz="1400" dirty="0"/>
              <a:t>– Enthusiasm</a:t>
            </a:r>
          </a:p>
          <a:p>
            <a:pPr>
              <a:spcAft>
                <a:spcPts val="200"/>
              </a:spcAft>
            </a:pPr>
            <a:r>
              <a:rPr lang="en-GB" sz="1400" dirty="0"/>
              <a:t>Documentation</a:t>
            </a:r>
          </a:p>
          <a:p>
            <a:pPr>
              <a:spcAft>
                <a:spcPts val="200"/>
              </a:spcAft>
            </a:pPr>
            <a:r>
              <a:rPr lang="en-GB" sz="1400" dirty="0"/>
              <a:t>etc. </a:t>
            </a:r>
          </a:p>
        </p:txBody>
      </p:sp>
      <p:sp>
        <p:nvSpPr>
          <p:cNvPr id="10" name="textruta 9">
            <a:extLst>
              <a:ext uri="{FF2B5EF4-FFF2-40B4-BE49-F238E27FC236}">
                <a16:creationId xmlns:a16="http://schemas.microsoft.com/office/drawing/2014/main" id="{E785C617-BFE7-3A4E-BD1A-4E78FAB7F947}"/>
              </a:ext>
            </a:extLst>
          </p:cNvPr>
          <p:cNvSpPr txBox="1"/>
          <p:nvPr/>
        </p:nvSpPr>
        <p:spPr>
          <a:xfrm>
            <a:off x="6256866" y="1314695"/>
            <a:ext cx="1721823" cy="2451953"/>
          </a:xfrm>
          <a:prstGeom prst="rect">
            <a:avLst/>
          </a:prstGeom>
          <a:noFill/>
        </p:spPr>
        <p:txBody>
          <a:bodyPr wrap="square" rtlCol="0">
            <a:spAutoFit/>
          </a:bodyPr>
          <a:lstStyle/>
          <a:p>
            <a:pPr>
              <a:spcAft>
                <a:spcPts val="200"/>
              </a:spcAft>
            </a:pPr>
            <a:r>
              <a:rPr lang="en-GB" sz="1400" dirty="0"/>
              <a:t>Connection</a:t>
            </a:r>
          </a:p>
          <a:p>
            <a:pPr>
              <a:spcAft>
                <a:spcPts val="200"/>
              </a:spcAft>
            </a:pPr>
            <a:r>
              <a:rPr lang="en-GB" sz="1400" dirty="0"/>
              <a:t>Sound &amp; video</a:t>
            </a:r>
          </a:p>
          <a:p>
            <a:pPr>
              <a:spcAft>
                <a:spcPts val="200"/>
              </a:spcAft>
            </a:pPr>
            <a:r>
              <a:rPr lang="en-GB" sz="1400" dirty="0"/>
              <a:t>Meeting tool:</a:t>
            </a:r>
          </a:p>
          <a:p>
            <a:pPr>
              <a:spcAft>
                <a:spcPts val="200"/>
              </a:spcAft>
            </a:pPr>
            <a:r>
              <a:rPr lang="en-GB" sz="1400" dirty="0"/>
              <a:t>– virtual room</a:t>
            </a:r>
          </a:p>
          <a:p>
            <a:pPr>
              <a:spcAft>
                <a:spcPts val="200"/>
              </a:spcAft>
            </a:pPr>
            <a:r>
              <a:rPr lang="en-GB" sz="1400" dirty="0"/>
              <a:t>– accessibility </a:t>
            </a:r>
          </a:p>
          <a:p>
            <a:pPr>
              <a:spcAft>
                <a:spcPts val="200"/>
              </a:spcAft>
            </a:pPr>
            <a:r>
              <a:rPr lang="en-GB" sz="1400" dirty="0"/>
              <a:t>Know-how/skills: </a:t>
            </a:r>
          </a:p>
          <a:p>
            <a:pPr>
              <a:spcAft>
                <a:spcPts val="200"/>
              </a:spcAft>
            </a:pPr>
            <a:r>
              <a:rPr lang="en-GB" sz="1400" dirty="0"/>
              <a:t>– Tech: tools, equipment</a:t>
            </a:r>
          </a:p>
          <a:p>
            <a:pPr>
              <a:spcAft>
                <a:spcPts val="200"/>
              </a:spcAft>
            </a:pPr>
            <a:r>
              <a:rPr lang="en-GB" sz="1400" dirty="0"/>
              <a:t>– Virtual meetings    </a:t>
            </a:r>
          </a:p>
          <a:p>
            <a:pPr>
              <a:spcAft>
                <a:spcPts val="200"/>
              </a:spcAft>
            </a:pPr>
            <a:r>
              <a:rPr lang="en-GB" sz="1400" dirty="0"/>
              <a:t>  management</a:t>
            </a:r>
          </a:p>
        </p:txBody>
      </p:sp>
    </p:spTree>
    <p:extLst>
      <p:ext uri="{BB962C8B-B14F-4D97-AF65-F5344CB8AC3E}">
        <p14:creationId xmlns:p14="http://schemas.microsoft.com/office/powerpoint/2010/main" val="2737874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dissolv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 name="Bildobjekt 47">
            <a:extLst>
              <a:ext uri="{FF2B5EF4-FFF2-40B4-BE49-F238E27FC236}">
                <a16:creationId xmlns:a16="http://schemas.microsoft.com/office/drawing/2014/main" id="{5B96BF7D-DBC3-B64B-B594-07F0DB71B09A}"/>
              </a:ext>
            </a:extLst>
          </p:cNvPr>
          <p:cNvPicPr>
            <a:picLocks noChangeAspect="1"/>
          </p:cNvPicPr>
          <p:nvPr/>
        </p:nvPicPr>
        <p:blipFill>
          <a:blip r:embed="rId3"/>
          <a:stretch>
            <a:fillRect/>
          </a:stretch>
        </p:blipFill>
        <p:spPr>
          <a:xfrm>
            <a:off x="565150" y="402577"/>
            <a:ext cx="7884369" cy="3904889"/>
          </a:xfrm>
          <a:prstGeom prst="rect">
            <a:avLst/>
          </a:prstGeom>
        </p:spPr>
      </p:pic>
      <p:sp>
        <p:nvSpPr>
          <p:cNvPr id="6" name="Rektangel 5">
            <a:extLst>
              <a:ext uri="{FF2B5EF4-FFF2-40B4-BE49-F238E27FC236}">
                <a16:creationId xmlns:a16="http://schemas.microsoft.com/office/drawing/2014/main" id="{5C3FB4C4-A7D8-E74B-872D-648A0814A5E5}"/>
              </a:ext>
            </a:extLst>
          </p:cNvPr>
          <p:cNvSpPr/>
          <p:nvPr/>
        </p:nvSpPr>
        <p:spPr>
          <a:xfrm>
            <a:off x="1553497" y="83603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0" name="Rektangel 9">
            <a:extLst>
              <a:ext uri="{FF2B5EF4-FFF2-40B4-BE49-F238E27FC236}">
                <a16:creationId xmlns:a16="http://schemas.microsoft.com/office/drawing/2014/main" id="{D531D25A-EC03-794D-A9C0-42ED911C06FC}"/>
              </a:ext>
            </a:extLst>
          </p:cNvPr>
          <p:cNvSpPr/>
          <p:nvPr/>
        </p:nvSpPr>
        <p:spPr>
          <a:xfrm>
            <a:off x="1553496" y="1418972"/>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1" name="Rektangel 10">
            <a:extLst>
              <a:ext uri="{FF2B5EF4-FFF2-40B4-BE49-F238E27FC236}">
                <a16:creationId xmlns:a16="http://schemas.microsoft.com/office/drawing/2014/main" id="{7B365FFE-6458-5A41-B241-7678D01456DA}"/>
              </a:ext>
            </a:extLst>
          </p:cNvPr>
          <p:cNvSpPr/>
          <p:nvPr/>
        </p:nvSpPr>
        <p:spPr>
          <a:xfrm>
            <a:off x="1553496"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2" name="Rektangel 11">
            <a:extLst>
              <a:ext uri="{FF2B5EF4-FFF2-40B4-BE49-F238E27FC236}">
                <a16:creationId xmlns:a16="http://schemas.microsoft.com/office/drawing/2014/main" id="{37261D32-DA11-704A-86B6-BD2CBD815611}"/>
              </a:ext>
            </a:extLst>
          </p:cNvPr>
          <p:cNvSpPr/>
          <p:nvPr/>
        </p:nvSpPr>
        <p:spPr>
          <a:xfrm>
            <a:off x="2398407"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Plan trip</a:t>
            </a:r>
          </a:p>
        </p:txBody>
      </p:sp>
      <p:sp>
        <p:nvSpPr>
          <p:cNvPr id="13" name="Rektangel 12">
            <a:extLst>
              <a:ext uri="{FF2B5EF4-FFF2-40B4-BE49-F238E27FC236}">
                <a16:creationId xmlns:a16="http://schemas.microsoft.com/office/drawing/2014/main" id="{F7E74BA5-ED87-594C-B33F-7E050DE96E44}"/>
              </a:ext>
            </a:extLst>
          </p:cNvPr>
          <p:cNvSpPr/>
          <p:nvPr/>
        </p:nvSpPr>
        <p:spPr>
          <a:xfrm>
            <a:off x="3243318"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Fill in form</a:t>
            </a:r>
          </a:p>
        </p:txBody>
      </p:sp>
      <p:sp>
        <p:nvSpPr>
          <p:cNvPr id="14" name="Rektangel 13">
            <a:extLst>
              <a:ext uri="{FF2B5EF4-FFF2-40B4-BE49-F238E27FC236}">
                <a16:creationId xmlns:a16="http://schemas.microsoft.com/office/drawing/2014/main" id="{E2FD7F54-B368-B448-9B3F-3ED36BEDAE05}"/>
              </a:ext>
            </a:extLst>
          </p:cNvPr>
          <p:cNvSpPr/>
          <p:nvPr/>
        </p:nvSpPr>
        <p:spPr>
          <a:xfrm>
            <a:off x="3243317" y="2571755"/>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OK trip</a:t>
            </a:r>
          </a:p>
        </p:txBody>
      </p:sp>
      <p:sp>
        <p:nvSpPr>
          <p:cNvPr id="15" name="Rektangel 14">
            <a:extLst>
              <a:ext uri="{FF2B5EF4-FFF2-40B4-BE49-F238E27FC236}">
                <a16:creationId xmlns:a16="http://schemas.microsoft.com/office/drawing/2014/main" id="{425F9066-DA2A-A949-AC11-821EC9AAFE9B}"/>
              </a:ext>
            </a:extLst>
          </p:cNvPr>
          <p:cNvSpPr/>
          <p:nvPr/>
        </p:nvSpPr>
        <p:spPr>
          <a:xfrm>
            <a:off x="3485535" y="313502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Order trip</a:t>
            </a:r>
          </a:p>
        </p:txBody>
      </p:sp>
      <p:sp>
        <p:nvSpPr>
          <p:cNvPr id="16" name="Rektangel 15">
            <a:extLst>
              <a:ext uri="{FF2B5EF4-FFF2-40B4-BE49-F238E27FC236}">
                <a16:creationId xmlns:a16="http://schemas.microsoft.com/office/drawing/2014/main" id="{C9AF92E1-B980-364C-A788-38551170F600}"/>
              </a:ext>
            </a:extLst>
          </p:cNvPr>
          <p:cNvSpPr/>
          <p:nvPr/>
        </p:nvSpPr>
        <p:spPr>
          <a:xfrm>
            <a:off x="4301613" y="313502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Send info</a:t>
            </a:r>
          </a:p>
        </p:txBody>
      </p:sp>
      <p:sp>
        <p:nvSpPr>
          <p:cNvPr id="17" name="Rektangel 16">
            <a:extLst>
              <a:ext uri="{FF2B5EF4-FFF2-40B4-BE49-F238E27FC236}">
                <a16:creationId xmlns:a16="http://schemas.microsoft.com/office/drawing/2014/main" id="{89B62168-9B17-F849-8C27-BCAC3C7DCD29}"/>
              </a:ext>
            </a:extLst>
          </p:cNvPr>
          <p:cNvSpPr/>
          <p:nvPr/>
        </p:nvSpPr>
        <p:spPr>
          <a:xfrm>
            <a:off x="4500859"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Travel</a:t>
            </a:r>
          </a:p>
        </p:txBody>
      </p:sp>
      <p:sp>
        <p:nvSpPr>
          <p:cNvPr id="18" name="Rektangel 17">
            <a:extLst>
              <a:ext uri="{FF2B5EF4-FFF2-40B4-BE49-F238E27FC236}">
                <a16:creationId xmlns:a16="http://schemas.microsoft.com/office/drawing/2014/main" id="{DFA2AB97-FD9B-464F-BA8D-B6EBBC752204}"/>
              </a:ext>
            </a:extLst>
          </p:cNvPr>
          <p:cNvSpPr/>
          <p:nvPr/>
        </p:nvSpPr>
        <p:spPr>
          <a:xfrm>
            <a:off x="5345446"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Meeting</a:t>
            </a:r>
          </a:p>
        </p:txBody>
      </p:sp>
      <p:sp>
        <p:nvSpPr>
          <p:cNvPr id="19" name="Rektangel 18">
            <a:extLst>
              <a:ext uri="{FF2B5EF4-FFF2-40B4-BE49-F238E27FC236}">
                <a16:creationId xmlns:a16="http://schemas.microsoft.com/office/drawing/2014/main" id="{96B1F6C9-4EE0-A840-8041-460590DAE098}"/>
              </a:ext>
            </a:extLst>
          </p:cNvPr>
          <p:cNvSpPr/>
          <p:nvPr/>
        </p:nvSpPr>
        <p:spPr>
          <a:xfrm>
            <a:off x="5341891" y="1418972"/>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Meeting</a:t>
            </a:r>
          </a:p>
        </p:txBody>
      </p:sp>
      <p:sp>
        <p:nvSpPr>
          <p:cNvPr id="20" name="Rektangel 19">
            <a:extLst>
              <a:ext uri="{FF2B5EF4-FFF2-40B4-BE49-F238E27FC236}">
                <a16:creationId xmlns:a16="http://schemas.microsoft.com/office/drawing/2014/main" id="{26484323-7995-994E-B4B1-1B35BCCC7AE3}"/>
              </a:ext>
            </a:extLst>
          </p:cNvPr>
          <p:cNvSpPr/>
          <p:nvPr/>
        </p:nvSpPr>
        <p:spPr>
          <a:xfrm>
            <a:off x="6209697"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Travel</a:t>
            </a:r>
          </a:p>
        </p:txBody>
      </p:sp>
      <p:sp>
        <p:nvSpPr>
          <p:cNvPr id="21" name="Rektangel 20">
            <a:extLst>
              <a:ext uri="{FF2B5EF4-FFF2-40B4-BE49-F238E27FC236}">
                <a16:creationId xmlns:a16="http://schemas.microsoft.com/office/drawing/2014/main" id="{154BEB1E-383C-7F42-99CB-A44EF9C8B11F}"/>
              </a:ext>
            </a:extLst>
          </p:cNvPr>
          <p:cNvSpPr/>
          <p:nvPr/>
        </p:nvSpPr>
        <p:spPr>
          <a:xfrm>
            <a:off x="7074272"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Expenses report </a:t>
            </a:r>
          </a:p>
        </p:txBody>
      </p:sp>
      <p:sp>
        <p:nvSpPr>
          <p:cNvPr id="22" name="Rektangel 21">
            <a:extLst>
              <a:ext uri="{FF2B5EF4-FFF2-40B4-BE49-F238E27FC236}">
                <a16:creationId xmlns:a16="http://schemas.microsoft.com/office/drawing/2014/main" id="{56569886-F48C-1648-BD15-00EC20B77546}"/>
              </a:ext>
            </a:extLst>
          </p:cNvPr>
          <p:cNvSpPr/>
          <p:nvPr/>
        </p:nvSpPr>
        <p:spPr>
          <a:xfrm>
            <a:off x="7161472" y="2571755"/>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OK expenses</a:t>
            </a:r>
          </a:p>
        </p:txBody>
      </p:sp>
      <p:sp>
        <p:nvSpPr>
          <p:cNvPr id="23" name="Rektangel 22">
            <a:extLst>
              <a:ext uri="{FF2B5EF4-FFF2-40B4-BE49-F238E27FC236}">
                <a16:creationId xmlns:a16="http://schemas.microsoft.com/office/drawing/2014/main" id="{165FB7CD-8618-9745-AB97-A71A6650AFD0}"/>
              </a:ext>
            </a:extLst>
          </p:cNvPr>
          <p:cNvSpPr/>
          <p:nvPr/>
        </p:nvSpPr>
        <p:spPr>
          <a:xfrm>
            <a:off x="7328620" y="3729600"/>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Control &amp; registr.</a:t>
            </a:r>
          </a:p>
        </p:txBody>
      </p:sp>
      <p:cxnSp>
        <p:nvCxnSpPr>
          <p:cNvPr id="25" name="Rak pil 24">
            <a:extLst>
              <a:ext uri="{FF2B5EF4-FFF2-40B4-BE49-F238E27FC236}">
                <a16:creationId xmlns:a16="http://schemas.microsoft.com/office/drawing/2014/main" id="{638F273D-D594-AD4D-BBC2-B3164EFC5D53}"/>
              </a:ext>
            </a:extLst>
          </p:cNvPr>
          <p:cNvCxnSpPr>
            <a:stCxn id="6" idx="2"/>
            <a:endCxn id="10" idx="0"/>
          </p:cNvCxnSpPr>
          <p:nvPr/>
        </p:nvCxnSpPr>
        <p:spPr>
          <a:xfrm flipH="1">
            <a:off x="1917290" y="1229034"/>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Rak pil 25">
            <a:extLst>
              <a:ext uri="{FF2B5EF4-FFF2-40B4-BE49-F238E27FC236}">
                <a16:creationId xmlns:a16="http://schemas.microsoft.com/office/drawing/2014/main" id="{3377842B-5DC3-1B44-A38E-4F137D0B30C2}"/>
              </a:ext>
            </a:extLst>
          </p:cNvPr>
          <p:cNvCxnSpPr>
            <a:cxnSpLocks/>
          </p:cNvCxnSpPr>
          <p:nvPr/>
        </p:nvCxnSpPr>
        <p:spPr>
          <a:xfrm>
            <a:off x="1917289" y="1811972"/>
            <a:ext cx="0" cy="1695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Rak pil 27">
            <a:extLst>
              <a:ext uri="{FF2B5EF4-FFF2-40B4-BE49-F238E27FC236}">
                <a16:creationId xmlns:a16="http://schemas.microsoft.com/office/drawing/2014/main" id="{453F051B-660A-AB44-B3B8-0D41220E1124}"/>
              </a:ext>
            </a:extLst>
          </p:cNvPr>
          <p:cNvCxnSpPr/>
          <p:nvPr/>
        </p:nvCxnSpPr>
        <p:spPr>
          <a:xfrm flipH="1">
            <a:off x="3607109" y="2391652"/>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Rak pil 28">
            <a:extLst>
              <a:ext uri="{FF2B5EF4-FFF2-40B4-BE49-F238E27FC236}">
                <a16:creationId xmlns:a16="http://schemas.microsoft.com/office/drawing/2014/main" id="{8A130624-AE91-1C48-97F5-D29609055F45}"/>
              </a:ext>
            </a:extLst>
          </p:cNvPr>
          <p:cNvCxnSpPr/>
          <p:nvPr/>
        </p:nvCxnSpPr>
        <p:spPr>
          <a:xfrm flipH="1">
            <a:off x="3607108" y="2955493"/>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Rak pil 30">
            <a:extLst>
              <a:ext uri="{FF2B5EF4-FFF2-40B4-BE49-F238E27FC236}">
                <a16:creationId xmlns:a16="http://schemas.microsoft.com/office/drawing/2014/main" id="{C83CD55C-278B-0245-8040-9A4F5F16841C}"/>
              </a:ext>
            </a:extLst>
          </p:cNvPr>
          <p:cNvCxnSpPr>
            <a:endCxn id="18" idx="0"/>
          </p:cNvCxnSpPr>
          <p:nvPr/>
        </p:nvCxnSpPr>
        <p:spPr>
          <a:xfrm>
            <a:off x="5705684" y="1811972"/>
            <a:ext cx="3556" cy="16954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Rak pil 31">
            <a:extLst>
              <a:ext uri="{FF2B5EF4-FFF2-40B4-BE49-F238E27FC236}">
                <a16:creationId xmlns:a16="http://schemas.microsoft.com/office/drawing/2014/main" id="{FA45FA4E-AD6E-D846-9A3B-F500AF29EAFF}"/>
              </a:ext>
            </a:extLst>
          </p:cNvPr>
          <p:cNvCxnSpPr/>
          <p:nvPr/>
        </p:nvCxnSpPr>
        <p:spPr>
          <a:xfrm flipH="1">
            <a:off x="7447574" y="2373267"/>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Rak pil 32">
            <a:extLst>
              <a:ext uri="{FF2B5EF4-FFF2-40B4-BE49-F238E27FC236}">
                <a16:creationId xmlns:a16="http://schemas.microsoft.com/office/drawing/2014/main" id="{45BFB18C-586E-3945-A0A7-3AE990901412}"/>
              </a:ext>
            </a:extLst>
          </p:cNvPr>
          <p:cNvCxnSpPr>
            <a:cxnSpLocks/>
          </p:cNvCxnSpPr>
          <p:nvPr/>
        </p:nvCxnSpPr>
        <p:spPr>
          <a:xfrm>
            <a:off x="7445266" y="2982455"/>
            <a:ext cx="2308" cy="747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Rak pil 35">
            <a:extLst>
              <a:ext uri="{FF2B5EF4-FFF2-40B4-BE49-F238E27FC236}">
                <a16:creationId xmlns:a16="http://schemas.microsoft.com/office/drawing/2014/main" id="{D49CB8EF-C301-314D-9F47-8980E14100EF}"/>
              </a:ext>
            </a:extLst>
          </p:cNvPr>
          <p:cNvCxnSpPr>
            <a:stCxn id="11" idx="3"/>
          </p:cNvCxnSpPr>
          <p:nvPr/>
        </p:nvCxnSpPr>
        <p:spPr>
          <a:xfrm flipV="1">
            <a:off x="2281083" y="217801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Rak pil 36">
            <a:extLst>
              <a:ext uri="{FF2B5EF4-FFF2-40B4-BE49-F238E27FC236}">
                <a16:creationId xmlns:a16="http://schemas.microsoft.com/office/drawing/2014/main" id="{0EACB202-4DC0-DD42-A8FD-E4AD134558EF}"/>
              </a:ext>
            </a:extLst>
          </p:cNvPr>
          <p:cNvCxnSpPr/>
          <p:nvPr/>
        </p:nvCxnSpPr>
        <p:spPr>
          <a:xfrm flipV="1">
            <a:off x="3116162" y="217801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Rak pil 37">
            <a:extLst>
              <a:ext uri="{FF2B5EF4-FFF2-40B4-BE49-F238E27FC236}">
                <a16:creationId xmlns:a16="http://schemas.microsoft.com/office/drawing/2014/main" id="{3D314CA9-31D1-5C42-A2DB-AF6EE31F90B7}"/>
              </a:ext>
            </a:extLst>
          </p:cNvPr>
          <p:cNvCxnSpPr/>
          <p:nvPr/>
        </p:nvCxnSpPr>
        <p:spPr>
          <a:xfrm flipV="1">
            <a:off x="4194904" y="3331524"/>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Rak pil 38">
            <a:extLst>
              <a:ext uri="{FF2B5EF4-FFF2-40B4-BE49-F238E27FC236}">
                <a16:creationId xmlns:a16="http://schemas.microsoft.com/office/drawing/2014/main" id="{5FFDE8E2-0616-1D4A-B898-BAB4089A6134}"/>
              </a:ext>
            </a:extLst>
          </p:cNvPr>
          <p:cNvCxnSpPr/>
          <p:nvPr/>
        </p:nvCxnSpPr>
        <p:spPr>
          <a:xfrm flipV="1">
            <a:off x="5228284" y="217728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Rak pil 39">
            <a:extLst>
              <a:ext uri="{FF2B5EF4-FFF2-40B4-BE49-F238E27FC236}">
                <a16:creationId xmlns:a16="http://schemas.microsoft.com/office/drawing/2014/main" id="{293E10B8-F48C-C342-B8C8-3AD19DFB02CD}"/>
              </a:ext>
            </a:extLst>
          </p:cNvPr>
          <p:cNvCxnSpPr/>
          <p:nvPr/>
        </p:nvCxnSpPr>
        <p:spPr>
          <a:xfrm flipV="1">
            <a:off x="6082541" y="217728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Rak pil 42">
            <a:extLst>
              <a:ext uri="{FF2B5EF4-FFF2-40B4-BE49-F238E27FC236}">
                <a16:creationId xmlns:a16="http://schemas.microsoft.com/office/drawing/2014/main" id="{2D1DE6E4-7C68-7B46-B15C-15F42424C088}"/>
              </a:ext>
            </a:extLst>
          </p:cNvPr>
          <p:cNvCxnSpPr>
            <a:cxnSpLocks/>
          </p:cNvCxnSpPr>
          <p:nvPr/>
        </p:nvCxnSpPr>
        <p:spPr>
          <a:xfrm>
            <a:off x="6947116" y="2195423"/>
            <a:ext cx="1252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Rak pil 44">
            <a:extLst>
              <a:ext uri="{FF2B5EF4-FFF2-40B4-BE49-F238E27FC236}">
                <a16:creationId xmlns:a16="http://schemas.microsoft.com/office/drawing/2014/main" id="{D97AEA57-6EE7-FB4E-A328-533039B886C4}"/>
              </a:ext>
            </a:extLst>
          </p:cNvPr>
          <p:cNvCxnSpPr>
            <a:cxnSpLocks/>
            <a:stCxn id="16" idx="0"/>
          </p:cNvCxnSpPr>
          <p:nvPr/>
        </p:nvCxnSpPr>
        <p:spPr>
          <a:xfrm flipV="1">
            <a:off x="4665407" y="2373268"/>
            <a:ext cx="1" cy="7617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textruta 48">
            <a:extLst>
              <a:ext uri="{FF2B5EF4-FFF2-40B4-BE49-F238E27FC236}">
                <a16:creationId xmlns:a16="http://schemas.microsoft.com/office/drawing/2014/main" id="{A419BAF6-DC9B-B54E-B8AA-770E685F1B06}"/>
              </a:ext>
            </a:extLst>
          </p:cNvPr>
          <p:cNvSpPr txBox="1"/>
          <p:nvPr/>
        </p:nvSpPr>
        <p:spPr>
          <a:xfrm>
            <a:off x="810228" y="402577"/>
            <a:ext cx="5259250" cy="338554"/>
          </a:xfrm>
          <a:prstGeom prst="rect">
            <a:avLst/>
          </a:prstGeom>
          <a:noFill/>
        </p:spPr>
        <p:txBody>
          <a:bodyPr wrap="square" rtlCol="0">
            <a:spAutoFit/>
          </a:bodyPr>
          <a:lstStyle/>
          <a:p>
            <a:r>
              <a:rPr lang="en-GB" sz="1600"/>
              <a:t>Planning and preparing for a business meeting – IRL</a:t>
            </a:r>
          </a:p>
        </p:txBody>
      </p:sp>
      <p:sp>
        <p:nvSpPr>
          <p:cNvPr id="50" name="textruta 49">
            <a:extLst>
              <a:ext uri="{FF2B5EF4-FFF2-40B4-BE49-F238E27FC236}">
                <a16:creationId xmlns:a16="http://schemas.microsoft.com/office/drawing/2014/main" id="{CAAAD159-031E-A948-ADAD-961747C52654}"/>
              </a:ext>
            </a:extLst>
          </p:cNvPr>
          <p:cNvSpPr txBox="1"/>
          <p:nvPr/>
        </p:nvSpPr>
        <p:spPr>
          <a:xfrm>
            <a:off x="611450" y="845306"/>
            <a:ext cx="696491" cy="276999"/>
          </a:xfrm>
          <a:prstGeom prst="rect">
            <a:avLst/>
          </a:prstGeom>
          <a:noFill/>
        </p:spPr>
        <p:txBody>
          <a:bodyPr wrap="square" rtlCol="0">
            <a:spAutoFit/>
          </a:bodyPr>
          <a:lstStyle/>
          <a:p>
            <a:r>
              <a:rPr lang="en-GB" sz="1200"/>
              <a:t>Family</a:t>
            </a:r>
          </a:p>
        </p:txBody>
      </p:sp>
      <p:sp>
        <p:nvSpPr>
          <p:cNvPr id="51" name="textruta 50">
            <a:extLst>
              <a:ext uri="{FF2B5EF4-FFF2-40B4-BE49-F238E27FC236}">
                <a16:creationId xmlns:a16="http://schemas.microsoft.com/office/drawing/2014/main" id="{2A9BCFD2-512C-294B-A353-355190989216}"/>
              </a:ext>
            </a:extLst>
          </p:cNvPr>
          <p:cNvSpPr txBox="1"/>
          <p:nvPr/>
        </p:nvSpPr>
        <p:spPr>
          <a:xfrm>
            <a:off x="591261" y="1350307"/>
            <a:ext cx="738683" cy="461665"/>
          </a:xfrm>
          <a:prstGeom prst="rect">
            <a:avLst/>
          </a:prstGeom>
          <a:noFill/>
        </p:spPr>
        <p:txBody>
          <a:bodyPr wrap="square" rtlCol="0">
            <a:spAutoFit/>
          </a:bodyPr>
          <a:lstStyle/>
          <a:p>
            <a:r>
              <a:rPr lang="en-GB" sz="1200"/>
              <a:t>Inviting host</a:t>
            </a:r>
          </a:p>
        </p:txBody>
      </p:sp>
      <p:sp>
        <p:nvSpPr>
          <p:cNvPr id="52" name="textruta 51">
            <a:extLst>
              <a:ext uri="{FF2B5EF4-FFF2-40B4-BE49-F238E27FC236}">
                <a16:creationId xmlns:a16="http://schemas.microsoft.com/office/drawing/2014/main" id="{F43571FC-810C-1B46-97D3-AA167D268D71}"/>
              </a:ext>
            </a:extLst>
          </p:cNvPr>
          <p:cNvSpPr txBox="1"/>
          <p:nvPr/>
        </p:nvSpPr>
        <p:spPr>
          <a:xfrm>
            <a:off x="593328" y="2022378"/>
            <a:ext cx="653397" cy="276999"/>
          </a:xfrm>
          <a:prstGeom prst="rect">
            <a:avLst/>
          </a:prstGeom>
          <a:noFill/>
        </p:spPr>
        <p:txBody>
          <a:bodyPr wrap="square" rtlCol="0">
            <a:spAutoFit/>
          </a:bodyPr>
          <a:lstStyle/>
          <a:p>
            <a:r>
              <a:rPr lang="en-GB" sz="1200"/>
              <a:t>Invitee</a:t>
            </a:r>
          </a:p>
        </p:txBody>
      </p:sp>
      <p:sp>
        <p:nvSpPr>
          <p:cNvPr id="53" name="textruta 52">
            <a:extLst>
              <a:ext uri="{FF2B5EF4-FFF2-40B4-BE49-F238E27FC236}">
                <a16:creationId xmlns:a16="http://schemas.microsoft.com/office/drawing/2014/main" id="{5519A9E2-095A-404E-8AC3-E601875AA272}"/>
              </a:ext>
            </a:extLst>
          </p:cNvPr>
          <p:cNvSpPr txBox="1"/>
          <p:nvPr/>
        </p:nvSpPr>
        <p:spPr>
          <a:xfrm>
            <a:off x="566877" y="2537422"/>
            <a:ext cx="870111" cy="461665"/>
          </a:xfrm>
          <a:prstGeom prst="rect">
            <a:avLst/>
          </a:prstGeom>
          <a:noFill/>
        </p:spPr>
        <p:txBody>
          <a:bodyPr wrap="square" rtlCol="0">
            <a:spAutoFit/>
          </a:bodyPr>
          <a:lstStyle/>
          <a:p>
            <a:r>
              <a:rPr lang="en-GB" sz="1200"/>
              <a:t>Boss/ manager</a:t>
            </a:r>
          </a:p>
        </p:txBody>
      </p:sp>
      <p:sp>
        <p:nvSpPr>
          <p:cNvPr id="54" name="textruta 53">
            <a:extLst>
              <a:ext uri="{FF2B5EF4-FFF2-40B4-BE49-F238E27FC236}">
                <a16:creationId xmlns:a16="http://schemas.microsoft.com/office/drawing/2014/main" id="{A2E4563A-CD2D-DB40-8459-4B78BFBF3FC7}"/>
              </a:ext>
            </a:extLst>
          </p:cNvPr>
          <p:cNvSpPr txBox="1"/>
          <p:nvPr/>
        </p:nvSpPr>
        <p:spPr>
          <a:xfrm>
            <a:off x="565150" y="3100431"/>
            <a:ext cx="895409" cy="461665"/>
          </a:xfrm>
          <a:prstGeom prst="rect">
            <a:avLst/>
          </a:prstGeom>
          <a:noFill/>
        </p:spPr>
        <p:txBody>
          <a:bodyPr wrap="square" rtlCol="0">
            <a:spAutoFit/>
          </a:bodyPr>
          <a:lstStyle/>
          <a:p>
            <a:r>
              <a:rPr lang="en-GB" sz="1200"/>
              <a:t>Travel admin</a:t>
            </a:r>
          </a:p>
        </p:txBody>
      </p:sp>
      <p:sp>
        <p:nvSpPr>
          <p:cNvPr id="55" name="textruta 54">
            <a:extLst>
              <a:ext uri="{FF2B5EF4-FFF2-40B4-BE49-F238E27FC236}">
                <a16:creationId xmlns:a16="http://schemas.microsoft.com/office/drawing/2014/main" id="{DC0C3E24-ED6B-7149-A842-6954593A147B}"/>
              </a:ext>
            </a:extLst>
          </p:cNvPr>
          <p:cNvSpPr txBox="1"/>
          <p:nvPr/>
        </p:nvSpPr>
        <p:spPr>
          <a:xfrm>
            <a:off x="569777" y="3733014"/>
            <a:ext cx="1036031" cy="461665"/>
          </a:xfrm>
          <a:prstGeom prst="rect">
            <a:avLst/>
          </a:prstGeom>
          <a:noFill/>
        </p:spPr>
        <p:txBody>
          <a:bodyPr wrap="square" rtlCol="0">
            <a:spAutoFit/>
          </a:bodyPr>
          <a:lstStyle/>
          <a:p>
            <a:r>
              <a:rPr lang="en-GB" sz="1200"/>
              <a:t>Pers. </a:t>
            </a:r>
          </a:p>
          <a:p>
            <a:r>
              <a:rPr lang="en-GB" sz="1200"/>
              <a:t>admin</a:t>
            </a:r>
          </a:p>
        </p:txBody>
      </p:sp>
    </p:spTree>
    <p:extLst>
      <p:ext uri="{BB962C8B-B14F-4D97-AF65-F5344CB8AC3E}">
        <p14:creationId xmlns:p14="http://schemas.microsoft.com/office/powerpoint/2010/main" val="16320323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Bildobjekt 50">
            <a:extLst>
              <a:ext uri="{FF2B5EF4-FFF2-40B4-BE49-F238E27FC236}">
                <a16:creationId xmlns:a16="http://schemas.microsoft.com/office/drawing/2014/main" id="{26605B4F-5987-6D4D-8BC9-3EBB39BFC285}"/>
              </a:ext>
            </a:extLst>
          </p:cNvPr>
          <p:cNvPicPr>
            <a:picLocks noChangeAspect="1"/>
          </p:cNvPicPr>
          <p:nvPr/>
        </p:nvPicPr>
        <p:blipFill>
          <a:blip r:embed="rId3"/>
          <a:stretch>
            <a:fillRect/>
          </a:stretch>
        </p:blipFill>
        <p:spPr>
          <a:xfrm>
            <a:off x="565150" y="402577"/>
            <a:ext cx="7884369" cy="3904889"/>
          </a:xfrm>
          <a:prstGeom prst="rect">
            <a:avLst/>
          </a:prstGeom>
        </p:spPr>
      </p:pic>
      <p:sp>
        <p:nvSpPr>
          <p:cNvPr id="6" name="Rektangel 5">
            <a:extLst>
              <a:ext uri="{FF2B5EF4-FFF2-40B4-BE49-F238E27FC236}">
                <a16:creationId xmlns:a16="http://schemas.microsoft.com/office/drawing/2014/main" id="{5C3FB4C4-A7D8-E74B-872D-648A0814A5E5}"/>
              </a:ext>
            </a:extLst>
          </p:cNvPr>
          <p:cNvSpPr/>
          <p:nvPr/>
        </p:nvSpPr>
        <p:spPr>
          <a:xfrm>
            <a:off x="1553497" y="83603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0" name="Rektangel 9">
            <a:extLst>
              <a:ext uri="{FF2B5EF4-FFF2-40B4-BE49-F238E27FC236}">
                <a16:creationId xmlns:a16="http://schemas.microsoft.com/office/drawing/2014/main" id="{D531D25A-EC03-794D-A9C0-42ED911C06FC}"/>
              </a:ext>
            </a:extLst>
          </p:cNvPr>
          <p:cNvSpPr/>
          <p:nvPr/>
        </p:nvSpPr>
        <p:spPr>
          <a:xfrm>
            <a:off x="1553496" y="1418972"/>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1" name="Rektangel 10">
            <a:extLst>
              <a:ext uri="{FF2B5EF4-FFF2-40B4-BE49-F238E27FC236}">
                <a16:creationId xmlns:a16="http://schemas.microsoft.com/office/drawing/2014/main" id="{7B365FFE-6458-5A41-B241-7678D01456DA}"/>
              </a:ext>
            </a:extLst>
          </p:cNvPr>
          <p:cNvSpPr/>
          <p:nvPr/>
        </p:nvSpPr>
        <p:spPr>
          <a:xfrm>
            <a:off x="1553496"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Sync calendars</a:t>
            </a:r>
          </a:p>
        </p:txBody>
      </p:sp>
      <p:sp>
        <p:nvSpPr>
          <p:cNvPr id="12" name="Rektangel 11">
            <a:extLst>
              <a:ext uri="{FF2B5EF4-FFF2-40B4-BE49-F238E27FC236}">
                <a16:creationId xmlns:a16="http://schemas.microsoft.com/office/drawing/2014/main" id="{37261D32-DA11-704A-86B6-BD2CBD815611}"/>
              </a:ext>
            </a:extLst>
          </p:cNvPr>
          <p:cNvSpPr/>
          <p:nvPr/>
        </p:nvSpPr>
        <p:spPr>
          <a:xfrm>
            <a:off x="2398407"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Plan trip</a:t>
            </a:r>
          </a:p>
        </p:txBody>
      </p:sp>
      <p:sp>
        <p:nvSpPr>
          <p:cNvPr id="13" name="Rektangel 12">
            <a:extLst>
              <a:ext uri="{FF2B5EF4-FFF2-40B4-BE49-F238E27FC236}">
                <a16:creationId xmlns:a16="http://schemas.microsoft.com/office/drawing/2014/main" id="{F7E74BA5-ED87-594C-B33F-7E050DE96E44}"/>
              </a:ext>
            </a:extLst>
          </p:cNvPr>
          <p:cNvSpPr/>
          <p:nvPr/>
        </p:nvSpPr>
        <p:spPr>
          <a:xfrm>
            <a:off x="3243318"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Fill in form</a:t>
            </a:r>
          </a:p>
        </p:txBody>
      </p:sp>
      <p:sp>
        <p:nvSpPr>
          <p:cNvPr id="14" name="Rektangel 13">
            <a:extLst>
              <a:ext uri="{FF2B5EF4-FFF2-40B4-BE49-F238E27FC236}">
                <a16:creationId xmlns:a16="http://schemas.microsoft.com/office/drawing/2014/main" id="{E2FD7F54-B368-B448-9B3F-3ED36BEDAE05}"/>
              </a:ext>
            </a:extLst>
          </p:cNvPr>
          <p:cNvSpPr/>
          <p:nvPr/>
        </p:nvSpPr>
        <p:spPr>
          <a:xfrm>
            <a:off x="3243317" y="2571755"/>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OK trip</a:t>
            </a:r>
          </a:p>
        </p:txBody>
      </p:sp>
      <p:sp>
        <p:nvSpPr>
          <p:cNvPr id="15" name="Rektangel 14">
            <a:extLst>
              <a:ext uri="{FF2B5EF4-FFF2-40B4-BE49-F238E27FC236}">
                <a16:creationId xmlns:a16="http://schemas.microsoft.com/office/drawing/2014/main" id="{425F9066-DA2A-A949-AC11-821EC9AAFE9B}"/>
              </a:ext>
            </a:extLst>
          </p:cNvPr>
          <p:cNvSpPr/>
          <p:nvPr/>
        </p:nvSpPr>
        <p:spPr>
          <a:xfrm>
            <a:off x="3485535" y="313502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Order trip</a:t>
            </a:r>
          </a:p>
        </p:txBody>
      </p:sp>
      <p:sp>
        <p:nvSpPr>
          <p:cNvPr id="16" name="Rektangel 15">
            <a:extLst>
              <a:ext uri="{FF2B5EF4-FFF2-40B4-BE49-F238E27FC236}">
                <a16:creationId xmlns:a16="http://schemas.microsoft.com/office/drawing/2014/main" id="{C9AF92E1-B980-364C-A788-38551170F600}"/>
              </a:ext>
            </a:extLst>
          </p:cNvPr>
          <p:cNvSpPr/>
          <p:nvPr/>
        </p:nvSpPr>
        <p:spPr>
          <a:xfrm>
            <a:off x="4301613" y="3135024"/>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Send info</a:t>
            </a:r>
          </a:p>
        </p:txBody>
      </p:sp>
      <p:sp>
        <p:nvSpPr>
          <p:cNvPr id="17" name="Rektangel 16">
            <a:extLst>
              <a:ext uri="{FF2B5EF4-FFF2-40B4-BE49-F238E27FC236}">
                <a16:creationId xmlns:a16="http://schemas.microsoft.com/office/drawing/2014/main" id="{89B62168-9B17-F849-8C27-BCAC3C7DCD29}"/>
              </a:ext>
            </a:extLst>
          </p:cNvPr>
          <p:cNvSpPr/>
          <p:nvPr/>
        </p:nvSpPr>
        <p:spPr>
          <a:xfrm>
            <a:off x="4500859" y="198224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Travel</a:t>
            </a:r>
          </a:p>
        </p:txBody>
      </p:sp>
      <p:sp>
        <p:nvSpPr>
          <p:cNvPr id="18" name="Rektangel 17">
            <a:extLst>
              <a:ext uri="{FF2B5EF4-FFF2-40B4-BE49-F238E27FC236}">
                <a16:creationId xmlns:a16="http://schemas.microsoft.com/office/drawing/2014/main" id="{DFA2AB97-FD9B-464F-BA8D-B6EBBC752204}"/>
              </a:ext>
            </a:extLst>
          </p:cNvPr>
          <p:cNvSpPr/>
          <p:nvPr/>
        </p:nvSpPr>
        <p:spPr>
          <a:xfrm>
            <a:off x="5345446"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Meeting</a:t>
            </a:r>
          </a:p>
        </p:txBody>
      </p:sp>
      <p:sp>
        <p:nvSpPr>
          <p:cNvPr id="19" name="Rektangel 18">
            <a:extLst>
              <a:ext uri="{FF2B5EF4-FFF2-40B4-BE49-F238E27FC236}">
                <a16:creationId xmlns:a16="http://schemas.microsoft.com/office/drawing/2014/main" id="{96B1F6C9-4EE0-A840-8041-460590DAE098}"/>
              </a:ext>
            </a:extLst>
          </p:cNvPr>
          <p:cNvSpPr/>
          <p:nvPr/>
        </p:nvSpPr>
        <p:spPr>
          <a:xfrm>
            <a:off x="5341891" y="1418972"/>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Meeting</a:t>
            </a:r>
          </a:p>
        </p:txBody>
      </p:sp>
      <p:sp>
        <p:nvSpPr>
          <p:cNvPr id="20" name="Rektangel 19">
            <a:extLst>
              <a:ext uri="{FF2B5EF4-FFF2-40B4-BE49-F238E27FC236}">
                <a16:creationId xmlns:a16="http://schemas.microsoft.com/office/drawing/2014/main" id="{26484323-7995-994E-B4B1-1B35BCCC7AE3}"/>
              </a:ext>
            </a:extLst>
          </p:cNvPr>
          <p:cNvSpPr/>
          <p:nvPr/>
        </p:nvSpPr>
        <p:spPr>
          <a:xfrm>
            <a:off x="6209697"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Travel</a:t>
            </a:r>
          </a:p>
        </p:txBody>
      </p:sp>
      <p:sp>
        <p:nvSpPr>
          <p:cNvPr id="21" name="Rektangel 20">
            <a:extLst>
              <a:ext uri="{FF2B5EF4-FFF2-40B4-BE49-F238E27FC236}">
                <a16:creationId xmlns:a16="http://schemas.microsoft.com/office/drawing/2014/main" id="{154BEB1E-383C-7F42-99CB-A44EF9C8B11F}"/>
              </a:ext>
            </a:extLst>
          </p:cNvPr>
          <p:cNvSpPr/>
          <p:nvPr/>
        </p:nvSpPr>
        <p:spPr>
          <a:xfrm>
            <a:off x="7074272" y="1981516"/>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Expenses report </a:t>
            </a:r>
          </a:p>
        </p:txBody>
      </p:sp>
      <p:sp>
        <p:nvSpPr>
          <p:cNvPr id="22" name="Rektangel 21">
            <a:extLst>
              <a:ext uri="{FF2B5EF4-FFF2-40B4-BE49-F238E27FC236}">
                <a16:creationId xmlns:a16="http://schemas.microsoft.com/office/drawing/2014/main" id="{56569886-F48C-1648-BD15-00EC20B77546}"/>
              </a:ext>
            </a:extLst>
          </p:cNvPr>
          <p:cNvSpPr/>
          <p:nvPr/>
        </p:nvSpPr>
        <p:spPr>
          <a:xfrm>
            <a:off x="7161472" y="2571755"/>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OK expenses</a:t>
            </a:r>
          </a:p>
        </p:txBody>
      </p:sp>
      <p:sp>
        <p:nvSpPr>
          <p:cNvPr id="23" name="Rektangel 22">
            <a:extLst>
              <a:ext uri="{FF2B5EF4-FFF2-40B4-BE49-F238E27FC236}">
                <a16:creationId xmlns:a16="http://schemas.microsoft.com/office/drawing/2014/main" id="{165FB7CD-8618-9745-AB97-A71A6650AFD0}"/>
              </a:ext>
            </a:extLst>
          </p:cNvPr>
          <p:cNvSpPr/>
          <p:nvPr/>
        </p:nvSpPr>
        <p:spPr>
          <a:xfrm>
            <a:off x="7328620" y="3729600"/>
            <a:ext cx="727587" cy="393000"/>
          </a:xfrm>
          <a:prstGeom prst="rect">
            <a:avLst/>
          </a:prstGeom>
          <a:solidFill>
            <a:schemeClr val="bg1"/>
          </a:solidFill>
          <a:ln w="127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a:solidFill>
                  <a:schemeClr val="tx1"/>
                </a:solidFill>
              </a:rPr>
              <a:t>Control &amp; registr.</a:t>
            </a:r>
          </a:p>
        </p:txBody>
      </p:sp>
      <p:cxnSp>
        <p:nvCxnSpPr>
          <p:cNvPr id="25" name="Rak pil 24">
            <a:extLst>
              <a:ext uri="{FF2B5EF4-FFF2-40B4-BE49-F238E27FC236}">
                <a16:creationId xmlns:a16="http://schemas.microsoft.com/office/drawing/2014/main" id="{638F273D-D594-AD4D-BBC2-B3164EFC5D53}"/>
              </a:ext>
            </a:extLst>
          </p:cNvPr>
          <p:cNvCxnSpPr>
            <a:stCxn id="6" idx="2"/>
            <a:endCxn id="10" idx="0"/>
          </p:cNvCxnSpPr>
          <p:nvPr/>
        </p:nvCxnSpPr>
        <p:spPr>
          <a:xfrm flipH="1">
            <a:off x="1917290" y="1229034"/>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Rak pil 25">
            <a:extLst>
              <a:ext uri="{FF2B5EF4-FFF2-40B4-BE49-F238E27FC236}">
                <a16:creationId xmlns:a16="http://schemas.microsoft.com/office/drawing/2014/main" id="{3377842B-5DC3-1B44-A38E-4F137D0B30C2}"/>
              </a:ext>
            </a:extLst>
          </p:cNvPr>
          <p:cNvCxnSpPr>
            <a:cxnSpLocks/>
          </p:cNvCxnSpPr>
          <p:nvPr/>
        </p:nvCxnSpPr>
        <p:spPr>
          <a:xfrm>
            <a:off x="1917289" y="1811972"/>
            <a:ext cx="0" cy="1695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Rak pil 27">
            <a:extLst>
              <a:ext uri="{FF2B5EF4-FFF2-40B4-BE49-F238E27FC236}">
                <a16:creationId xmlns:a16="http://schemas.microsoft.com/office/drawing/2014/main" id="{453F051B-660A-AB44-B3B8-0D41220E1124}"/>
              </a:ext>
            </a:extLst>
          </p:cNvPr>
          <p:cNvCxnSpPr/>
          <p:nvPr/>
        </p:nvCxnSpPr>
        <p:spPr>
          <a:xfrm flipH="1">
            <a:off x="3607109" y="2391652"/>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Rak pil 28">
            <a:extLst>
              <a:ext uri="{FF2B5EF4-FFF2-40B4-BE49-F238E27FC236}">
                <a16:creationId xmlns:a16="http://schemas.microsoft.com/office/drawing/2014/main" id="{8A130624-AE91-1C48-97F5-D29609055F45}"/>
              </a:ext>
            </a:extLst>
          </p:cNvPr>
          <p:cNvCxnSpPr/>
          <p:nvPr/>
        </p:nvCxnSpPr>
        <p:spPr>
          <a:xfrm flipH="1">
            <a:off x="3607108" y="2955493"/>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Rak pil 30">
            <a:extLst>
              <a:ext uri="{FF2B5EF4-FFF2-40B4-BE49-F238E27FC236}">
                <a16:creationId xmlns:a16="http://schemas.microsoft.com/office/drawing/2014/main" id="{C83CD55C-278B-0245-8040-9A4F5F16841C}"/>
              </a:ext>
            </a:extLst>
          </p:cNvPr>
          <p:cNvCxnSpPr>
            <a:endCxn id="18" idx="0"/>
          </p:cNvCxnSpPr>
          <p:nvPr/>
        </p:nvCxnSpPr>
        <p:spPr>
          <a:xfrm>
            <a:off x="5705684" y="1811972"/>
            <a:ext cx="3556" cy="169544"/>
          </a:xfrm>
          <a:prstGeom prst="straightConnector1">
            <a:avLst/>
          </a:prstGeom>
          <a:ln>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Rak pil 31">
            <a:extLst>
              <a:ext uri="{FF2B5EF4-FFF2-40B4-BE49-F238E27FC236}">
                <a16:creationId xmlns:a16="http://schemas.microsoft.com/office/drawing/2014/main" id="{FA45FA4E-AD6E-D846-9A3B-F500AF29EAFF}"/>
              </a:ext>
            </a:extLst>
          </p:cNvPr>
          <p:cNvCxnSpPr/>
          <p:nvPr/>
        </p:nvCxnSpPr>
        <p:spPr>
          <a:xfrm flipH="1">
            <a:off x="7447574" y="2373267"/>
            <a:ext cx="1" cy="189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3" name="Rak pil 32">
            <a:extLst>
              <a:ext uri="{FF2B5EF4-FFF2-40B4-BE49-F238E27FC236}">
                <a16:creationId xmlns:a16="http://schemas.microsoft.com/office/drawing/2014/main" id="{45BFB18C-586E-3945-A0A7-3AE990901412}"/>
              </a:ext>
            </a:extLst>
          </p:cNvPr>
          <p:cNvCxnSpPr>
            <a:cxnSpLocks/>
          </p:cNvCxnSpPr>
          <p:nvPr/>
        </p:nvCxnSpPr>
        <p:spPr>
          <a:xfrm>
            <a:off x="7445266" y="2982455"/>
            <a:ext cx="2308" cy="7471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Rak pil 35">
            <a:extLst>
              <a:ext uri="{FF2B5EF4-FFF2-40B4-BE49-F238E27FC236}">
                <a16:creationId xmlns:a16="http://schemas.microsoft.com/office/drawing/2014/main" id="{D49CB8EF-C301-314D-9F47-8980E14100EF}"/>
              </a:ext>
            </a:extLst>
          </p:cNvPr>
          <p:cNvCxnSpPr>
            <a:stCxn id="11" idx="3"/>
          </p:cNvCxnSpPr>
          <p:nvPr/>
        </p:nvCxnSpPr>
        <p:spPr>
          <a:xfrm flipV="1">
            <a:off x="2281083" y="217801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7" name="Rak pil 36">
            <a:extLst>
              <a:ext uri="{FF2B5EF4-FFF2-40B4-BE49-F238E27FC236}">
                <a16:creationId xmlns:a16="http://schemas.microsoft.com/office/drawing/2014/main" id="{0EACB202-4DC0-DD42-A8FD-E4AD134558EF}"/>
              </a:ext>
            </a:extLst>
          </p:cNvPr>
          <p:cNvCxnSpPr/>
          <p:nvPr/>
        </p:nvCxnSpPr>
        <p:spPr>
          <a:xfrm flipV="1">
            <a:off x="3116162" y="217801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Rak pil 37">
            <a:extLst>
              <a:ext uri="{FF2B5EF4-FFF2-40B4-BE49-F238E27FC236}">
                <a16:creationId xmlns:a16="http://schemas.microsoft.com/office/drawing/2014/main" id="{3D314CA9-31D1-5C42-A2DB-AF6EE31F90B7}"/>
              </a:ext>
            </a:extLst>
          </p:cNvPr>
          <p:cNvCxnSpPr/>
          <p:nvPr/>
        </p:nvCxnSpPr>
        <p:spPr>
          <a:xfrm flipV="1">
            <a:off x="4194904" y="3331524"/>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Rak pil 38">
            <a:extLst>
              <a:ext uri="{FF2B5EF4-FFF2-40B4-BE49-F238E27FC236}">
                <a16:creationId xmlns:a16="http://schemas.microsoft.com/office/drawing/2014/main" id="{5FFDE8E2-0616-1D4A-B898-BAB4089A6134}"/>
              </a:ext>
            </a:extLst>
          </p:cNvPr>
          <p:cNvCxnSpPr/>
          <p:nvPr/>
        </p:nvCxnSpPr>
        <p:spPr>
          <a:xfrm flipV="1">
            <a:off x="5228284" y="217728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Rak pil 39">
            <a:extLst>
              <a:ext uri="{FF2B5EF4-FFF2-40B4-BE49-F238E27FC236}">
                <a16:creationId xmlns:a16="http://schemas.microsoft.com/office/drawing/2014/main" id="{293E10B8-F48C-C342-B8C8-3AD19DFB02CD}"/>
              </a:ext>
            </a:extLst>
          </p:cNvPr>
          <p:cNvCxnSpPr/>
          <p:nvPr/>
        </p:nvCxnSpPr>
        <p:spPr>
          <a:xfrm flipV="1">
            <a:off x="6082541" y="2177286"/>
            <a:ext cx="117324" cy="7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Rak pil 42">
            <a:extLst>
              <a:ext uri="{FF2B5EF4-FFF2-40B4-BE49-F238E27FC236}">
                <a16:creationId xmlns:a16="http://schemas.microsoft.com/office/drawing/2014/main" id="{2D1DE6E4-7C68-7B46-B15C-15F42424C088}"/>
              </a:ext>
            </a:extLst>
          </p:cNvPr>
          <p:cNvCxnSpPr>
            <a:cxnSpLocks/>
          </p:cNvCxnSpPr>
          <p:nvPr/>
        </p:nvCxnSpPr>
        <p:spPr>
          <a:xfrm>
            <a:off x="6947116" y="2195423"/>
            <a:ext cx="12521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Rak pil 44">
            <a:extLst>
              <a:ext uri="{FF2B5EF4-FFF2-40B4-BE49-F238E27FC236}">
                <a16:creationId xmlns:a16="http://schemas.microsoft.com/office/drawing/2014/main" id="{D97AEA57-6EE7-FB4E-A328-533039B886C4}"/>
              </a:ext>
            </a:extLst>
          </p:cNvPr>
          <p:cNvCxnSpPr>
            <a:cxnSpLocks/>
            <a:stCxn id="16" idx="0"/>
          </p:cNvCxnSpPr>
          <p:nvPr/>
        </p:nvCxnSpPr>
        <p:spPr>
          <a:xfrm flipV="1">
            <a:off x="4665407" y="2373268"/>
            <a:ext cx="1" cy="76175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 name="textruta 2">
            <a:extLst>
              <a:ext uri="{FF2B5EF4-FFF2-40B4-BE49-F238E27FC236}">
                <a16:creationId xmlns:a16="http://schemas.microsoft.com/office/drawing/2014/main" id="{87360F56-8D3E-B240-A4E5-FD69F57F86E8}"/>
              </a:ext>
            </a:extLst>
          </p:cNvPr>
          <p:cNvSpPr txBox="1"/>
          <p:nvPr/>
        </p:nvSpPr>
        <p:spPr>
          <a:xfrm>
            <a:off x="1667625" y="836034"/>
            <a:ext cx="609985" cy="461665"/>
          </a:xfrm>
          <a:prstGeom prst="rect">
            <a:avLst/>
          </a:prstGeom>
          <a:noFill/>
        </p:spPr>
        <p:txBody>
          <a:bodyPr wrap="square" rtlCol="0">
            <a:spAutoFit/>
          </a:bodyPr>
          <a:lstStyle/>
          <a:p>
            <a:r>
              <a:rPr lang="en-GB" sz="2400"/>
              <a:t>❌</a:t>
            </a:r>
          </a:p>
        </p:txBody>
      </p:sp>
      <p:sp>
        <p:nvSpPr>
          <p:cNvPr id="34" name="textruta 33">
            <a:extLst>
              <a:ext uri="{FF2B5EF4-FFF2-40B4-BE49-F238E27FC236}">
                <a16:creationId xmlns:a16="http://schemas.microsoft.com/office/drawing/2014/main" id="{69AAA432-9293-3A42-8A6F-5BC20542F365}"/>
              </a:ext>
            </a:extLst>
          </p:cNvPr>
          <p:cNvSpPr txBox="1"/>
          <p:nvPr/>
        </p:nvSpPr>
        <p:spPr>
          <a:xfrm>
            <a:off x="2515082" y="1988178"/>
            <a:ext cx="609985" cy="461665"/>
          </a:xfrm>
          <a:prstGeom prst="rect">
            <a:avLst/>
          </a:prstGeom>
          <a:noFill/>
        </p:spPr>
        <p:txBody>
          <a:bodyPr wrap="square" rtlCol="0">
            <a:spAutoFit/>
          </a:bodyPr>
          <a:lstStyle/>
          <a:p>
            <a:r>
              <a:rPr lang="en-GB" sz="2400"/>
              <a:t>❌</a:t>
            </a:r>
          </a:p>
        </p:txBody>
      </p:sp>
      <p:sp>
        <p:nvSpPr>
          <p:cNvPr id="35" name="textruta 34">
            <a:extLst>
              <a:ext uri="{FF2B5EF4-FFF2-40B4-BE49-F238E27FC236}">
                <a16:creationId xmlns:a16="http://schemas.microsoft.com/office/drawing/2014/main" id="{822E9A65-9937-3F4D-8397-8F9C85DDE051}"/>
              </a:ext>
            </a:extLst>
          </p:cNvPr>
          <p:cNvSpPr txBox="1"/>
          <p:nvPr/>
        </p:nvSpPr>
        <p:spPr>
          <a:xfrm>
            <a:off x="3347263" y="1981516"/>
            <a:ext cx="609985" cy="461665"/>
          </a:xfrm>
          <a:prstGeom prst="rect">
            <a:avLst/>
          </a:prstGeom>
          <a:noFill/>
        </p:spPr>
        <p:txBody>
          <a:bodyPr wrap="square" rtlCol="0">
            <a:spAutoFit/>
          </a:bodyPr>
          <a:lstStyle/>
          <a:p>
            <a:r>
              <a:rPr lang="en-GB" sz="2400"/>
              <a:t>❌</a:t>
            </a:r>
          </a:p>
        </p:txBody>
      </p:sp>
      <p:sp>
        <p:nvSpPr>
          <p:cNvPr id="41" name="textruta 40">
            <a:extLst>
              <a:ext uri="{FF2B5EF4-FFF2-40B4-BE49-F238E27FC236}">
                <a16:creationId xmlns:a16="http://schemas.microsoft.com/office/drawing/2014/main" id="{4E904853-D565-6845-8A93-8C708EFFEB56}"/>
              </a:ext>
            </a:extLst>
          </p:cNvPr>
          <p:cNvSpPr txBox="1"/>
          <p:nvPr/>
        </p:nvSpPr>
        <p:spPr>
          <a:xfrm>
            <a:off x="3347263" y="2571745"/>
            <a:ext cx="609985" cy="461665"/>
          </a:xfrm>
          <a:prstGeom prst="rect">
            <a:avLst/>
          </a:prstGeom>
          <a:noFill/>
        </p:spPr>
        <p:txBody>
          <a:bodyPr wrap="square" rtlCol="0">
            <a:spAutoFit/>
          </a:bodyPr>
          <a:lstStyle/>
          <a:p>
            <a:r>
              <a:rPr lang="en-GB" sz="2400"/>
              <a:t>❌</a:t>
            </a:r>
          </a:p>
        </p:txBody>
      </p:sp>
      <p:sp>
        <p:nvSpPr>
          <p:cNvPr id="42" name="textruta 41">
            <a:extLst>
              <a:ext uri="{FF2B5EF4-FFF2-40B4-BE49-F238E27FC236}">
                <a16:creationId xmlns:a16="http://schemas.microsoft.com/office/drawing/2014/main" id="{EEBF90AF-9C08-6C42-8415-A22AF534EE99}"/>
              </a:ext>
            </a:extLst>
          </p:cNvPr>
          <p:cNvSpPr txBox="1"/>
          <p:nvPr/>
        </p:nvSpPr>
        <p:spPr>
          <a:xfrm>
            <a:off x="3607108" y="3152093"/>
            <a:ext cx="609985" cy="461665"/>
          </a:xfrm>
          <a:prstGeom prst="rect">
            <a:avLst/>
          </a:prstGeom>
          <a:noFill/>
        </p:spPr>
        <p:txBody>
          <a:bodyPr wrap="square" rtlCol="0">
            <a:spAutoFit/>
          </a:bodyPr>
          <a:lstStyle/>
          <a:p>
            <a:r>
              <a:rPr lang="en-GB" sz="2400"/>
              <a:t>❌</a:t>
            </a:r>
          </a:p>
        </p:txBody>
      </p:sp>
      <p:sp>
        <p:nvSpPr>
          <p:cNvPr id="44" name="textruta 43">
            <a:extLst>
              <a:ext uri="{FF2B5EF4-FFF2-40B4-BE49-F238E27FC236}">
                <a16:creationId xmlns:a16="http://schemas.microsoft.com/office/drawing/2014/main" id="{7BFB1804-0583-794A-89D9-D3AFA32564BC}"/>
              </a:ext>
            </a:extLst>
          </p:cNvPr>
          <p:cNvSpPr txBox="1"/>
          <p:nvPr/>
        </p:nvSpPr>
        <p:spPr>
          <a:xfrm>
            <a:off x="4442198" y="3155501"/>
            <a:ext cx="609985" cy="461665"/>
          </a:xfrm>
          <a:prstGeom prst="rect">
            <a:avLst/>
          </a:prstGeom>
          <a:noFill/>
        </p:spPr>
        <p:txBody>
          <a:bodyPr wrap="square" rtlCol="0">
            <a:spAutoFit/>
          </a:bodyPr>
          <a:lstStyle/>
          <a:p>
            <a:r>
              <a:rPr lang="en-GB" sz="2400"/>
              <a:t>❌</a:t>
            </a:r>
          </a:p>
        </p:txBody>
      </p:sp>
      <p:sp>
        <p:nvSpPr>
          <p:cNvPr id="46" name="textruta 45">
            <a:extLst>
              <a:ext uri="{FF2B5EF4-FFF2-40B4-BE49-F238E27FC236}">
                <a16:creationId xmlns:a16="http://schemas.microsoft.com/office/drawing/2014/main" id="{CDA202DD-A08A-7D4A-9B40-8151C80F3FA6}"/>
              </a:ext>
            </a:extLst>
          </p:cNvPr>
          <p:cNvSpPr txBox="1"/>
          <p:nvPr/>
        </p:nvSpPr>
        <p:spPr>
          <a:xfrm>
            <a:off x="4627969" y="1981516"/>
            <a:ext cx="609985" cy="461665"/>
          </a:xfrm>
          <a:prstGeom prst="rect">
            <a:avLst/>
          </a:prstGeom>
          <a:noFill/>
        </p:spPr>
        <p:txBody>
          <a:bodyPr wrap="square" rtlCol="0">
            <a:spAutoFit/>
          </a:bodyPr>
          <a:lstStyle/>
          <a:p>
            <a:r>
              <a:rPr lang="en-GB" sz="2400"/>
              <a:t>❌</a:t>
            </a:r>
          </a:p>
        </p:txBody>
      </p:sp>
      <p:sp>
        <p:nvSpPr>
          <p:cNvPr id="47" name="textruta 46">
            <a:extLst>
              <a:ext uri="{FF2B5EF4-FFF2-40B4-BE49-F238E27FC236}">
                <a16:creationId xmlns:a16="http://schemas.microsoft.com/office/drawing/2014/main" id="{23FDA1E3-2862-8A4D-A0D9-6907F65F975C}"/>
              </a:ext>
            </a:extLst>
          </p:cNvPr>
          <p:cNvSpPr txBox="1"/>
          <p:nvPr/>
        </p:nvSpPr>
        <p:spPr>
          <a:xfrm>
            <a:off x="6313382" y="1990413"/>
            <a:ext cx="609985" cy="461665"/>
          </a:xfrm>
          <a:prstGeom prst="rect">
            <a:avLst/>
          </a:prstGeom>
          <a:noFill/>
        </p:spPr>
        <p:txBody>
          <a:bodyPr wrap="square" rtlCol="0">
            <a:spAutoFit/>
          </a:bodyPr>
          <a:lstStyle/>
          <a:p>
            <a:r>
              <a:rPr lang="en-GB" sz="2400"/>
              <a:t>❌</a:t>
            </a:r>
          </a:p>
        </p:txBody>
      </p:sp>
      <p:sp>
        <p:nvSpPr>
          <p:cNvPr id="48" name="textruta 47">
            <a:extLst>
              <a:ext uri="{FF2B5EF4-FFF2-40B4-BE49-F238E27FC236}">
                <a16:creationId xmlns:a16="http://schemas.microsoft.com/office/drawing/2014/main" id="{0060143A-7807-3444-9FE5-B4FC78ED5DD8}"/>
              </a:ext>
            </a:extLst>
          </p:cNvPr>
          <p:cNvSpPr txBox="1"/>
          <p:nvPr/>
        </p:nvSpPr>
        <p:spPr>
          <a:xfrm>
            <a:off x="7191874" y="1983675"/>
            <a:ext cx="609985" cy="461665"/>
          </a:xfrm>
          <a:prstGeom prst="rect">
            <a:avLst/>
          </a:prstGeom>
          <a:noFill/>
        </p:spPr>
        <p:txBody>
          <a:bodyPr wrap="square" rtlCol="0">
            <a:spAutoFit/>
          </a:bodyPr>
          <a:lstStyle/>
          <a:p>
            <a:r>
              <a:rPr lang="en-GB" sz="2400"/>
              <a:t>❌</a:t>
            </a:r>
          </a:p>
        </p:txBody>
      </p:sp>
      <p:sp>
        <p:nvSpPr>
          <p:cNvPr id="49" name="textruta 48">
            <a:extLst>
              <a:ext uri="{FF2B5EF4-FFF2-40B4-BE49-F238E27FC236}">
                <a16:creationId xmlns:a16="http://schemas.microsoft.com/office/drawing/2014/main" id="{AAA99C65-E3A0-3C4C-8164-DF961AA681E7}"/>
              </a:ext>
            </a:extLst>
          </p:cNvPr>
          <p:cNvSpPr txBox="1"/>
          <p:nvPr/>
        </p:nvSpPr>
        <p:spPr>
          <a:xfrm>
            <a:off x="7281522" y="2575153"/>
            <a:ext cx="609985" cy="461665"/>
          </a:xfrm>
          <a:prstGeom prst="rect">
            <a:avLst/>
          </a:prstGeom>
          <a:noFill/>
        </p:spPr>
        <p:txBody>
          <a:bodyPr wrap="square" rtlCol="0">
            <a:spAutoFit/>
          </a:bodyPr>
          <a:lstStyle/>
          <a:p>
            <a:r>
              <a:rPr lang="en-GB" sz="2400"/>
              <a:t>❌</a:t>
            </a:r>
          </a:p>
        </p:txBody>
      </p:sp>
      <p:sp>
        <p:nvSpPr>
          <p:cNvPr id="50" name="textruta 49">
            <a:extLst>
              <a:ext uri="{FF2B5EF4-FFF2-40B4-BE49-F238E27FC236}">
                <a16:creationId xmlns:a16="http://schemas.microsoft.com/office/drawing/2014/main" id="{D13FAC05-CC45-6E4E-B9C2-93D7DC21338D}"/>
              </a:ext>
            </a:extLst>
          </p:cNvPr>
          <p:cNvSpPr txBox="1"/>
          <p:nvPr/>
        </p:nvSpPr>
        <p:spPr>
          <a:xfrm>
            <a:off x="7435113" y="3743536"/>
            <a:ext cx="609985" cy="461665"/>
          </a:xfrm>
          <a:prstGeom prst="rect">
            <a:avLst/>
          </a:prstGeom>
          <a:noFill/>
        </p:spPr>
        <p:txBody>
          <a:bodyPr wrap="square" rtlCol="0">
            <a:spAutoFit/>
          </a:bodyPr>
          <a:lstStyle/>
          <a:p>
            <a:r>
              <a:rPr lang="en-GB" sz="2400"/>
              <a:t>❌</a:t>
            </a:r>
          </a:p>
        </p:txBody>
      </p:sp>
      <p:sp>
        <p:nvSpPr>
          <p:cNvPr id="4" name="textruta 3">
            <a:extLst>
              <a:ext uri="{FF2B5EF4-FFF2-40B4-BE49-F238E27FC236}">
                <a16:creationId xmlns:a16="http://schemas.microsoft.com/office/drawing/2014/main" id="{63CEB18D-5467-1C4A-B097-2B533C65A6FE}"/>
              </a:ext>
            </a:extLst>
          </p:cNvPr>
          <p:cNvSpPr txBox="1"/>
          <p:nvPr/>
        </p:nvSpPr>
        <p:spPr>
          <a:xfrm>
            <a:off x="810228" y="402577"/>
            <a:ext cx="6262102" cy="338554"/>
          </a:xfrm>
          <a:prstGeom prst="rect">
            <a:avLst/>
          </a:prstGeom>
          <a:noFill/>
        </p:spPr>
        <p:txBody>
          <a:bodyPr wrap="square" rtlCol="0">
            <a:spAutoFit/>
          </a:bodyPr>
          <a:lstStyle/>
          <a:p>
            <a:r>
              <a:rPr lang="en-GB" sz="1600"/>
              <a:t>Planning and preparing for a business meeting – virtual meeting</a:t>
            </a:r>
          </a:p>
        </p:txBody>
      </p:sp>
      <p:sp>
        <p:nvSpPr>
          <p:cNvPr id="7" name="textruta 6">
            <a:extLst>
              <a:ext uri="{FF2B5EF4-FFF2-40B4-BE49-F238E27FC236}">
                <a16:creationId xmlns:a16="http://schemas.microsoft.com/office/drawing/2014/main" id="{C1AD475A-E889-3B42-BAD3-B6784CCC140A}"/>
              </a:ext>
            </a:extLst>
          </p:cNvPr>
          <p:cNvSpPr txBox="1"/>
          <p:nvPr/>
        </p:nvSpPr>
        <p:spPr>
          <a:xfrm>
            <a:off x="611450" y="845306"/>
            <a:ext cx="696491" cy="276999"/>
          </a:xfrm>
          <a:prstGeom prst="rect">
            <a:avLst/>
          </a:prstGeom>
          <a:noFill/>
        </p:spPr>
        <p:txBody>
          <a:bodyPr wrap="square" rtlCol="0">
            <a:spAutoFit/>
          </a:bodyPr>
          <a:lstStyle/>
          <a:p>
            <a:r>
              <a:rPr lang="en-GB" sz="1200"/>
              <a:t>Family</a:t>
            </a:r>
          </a:p>
        </p:txBody>
      </p:sp>
      <p:sp>
        <p:nvSpPr>
          <p:cNvPr id="8" name="textruta 7">
            <a:extLst>
              <a:ext uri="{FF2B5EF4-FFF2-40B4-BE49-F238E27FC236}">
                <a16:creationId xmlns:a16="http://schemas.microsoft.com/office/drawing/2014/main" id="{94849D7E-94D2-304C-8017-478AB89AB228}"/>
              </a:ext>
            </a:extLst>
          </p:cNvPr>
          <p:cNvSpPr txBox="1"/>
          <p:nvPr/>
        </p:nvSpPr>
        <p:spPr>
          <a:xfrm>
            <a:off x="591261" y="1350307"/>
            <a:ext cx="738683" cy="461665"/>
          </a:xfrm>
          <a:prstGeom prst="rect">
            <a:avLst/>
          </a:prstGeom>
          <a:noFill/>
        </p:spPr>
        <p:txBody>
          <a:bodyPr wrap="square" rtlCol="0">
            <a:spAutoFit/>
          </a:bodyPr>
          <a:lstStyle/>
          <a:p>
            <a:r>
              <a:rPr lang="en-GB" sz="1200"/>
              <a:t>Inviting host</a:t>
            </a:r>
          </a:p>
        </p:txBody>
      </p:sp>
      <p:sp>
        <p:nvSpPr>
          <p:cNvPr id="9" name="textruta 8">
            <a:extLst>
              <a:ext uri="{FF2B5EF4-FFF2-40B4-BE49-F238E27FC236}">
                <a16:creationId xmlns:a16="http://schemas.microsoft.com/office/drawing/2014/main" id="{6F0DB52E-5B3B-DD49-A218-C4362BE9B2BF}"/>
              </a:ext>
            </a:extLst>
          </p:cNvPr>
          <p:cNvSpPr txBox="1"/>
          <p:nvPr/>
        </p:nvSpPr>
        <p:spPr>
          <a:xfrm>
            <a:off x="593328" y="2022378"/>
            <a:ext cx="653397" cy="276999"/>
          </a:xfrm>
          <a:prstGeom prst="rect">
            <a:avLst/>
          </a:prstGeom>
          <a:noFill/>
        </p:spPr>
        <p:txBody>
          <a:bodyPr wrap="square" rtlCol="0">
            <a:spAutoFit/>
          </a:bodyPr>
          <a:lstStyle/>
          <a:p>
            <a:r>
              <a:rPr lang="en-GB" sz="1200"/>
              <a:t>Invitee</a:t>
            </a:r>
          </a:p>
        </p:txBody>
      </p:sp>
      <p:sp>
        <p:nvSpPr>
          <p:cNvPr id="24" name="textruta 23">
            <a:extLst>
              <a:ext uri="{FF2B5EF4-FFF2-40B4-BE49-F238E27FC236}">
                <a16:creationId xmlns:a16="http://schemas.microsoft.com/office/drawing/2014/main" id="{BBCA981C-E7CD-D04A-89F6-9BFFC15DCD42}"/>
              </a:ext>
            </a:extLst>
          </p:cNvPr>
          <p:cNvSpPr txBox="1"/>
          <p:nvPr/>
        </p:nvSpPr>
        <p:spPr>
          <a:xfrm>
            <a:off x="566877" y="2537422"/>
            <a:ext cx="870111" cy="461665"/>
          </a:xfrm>
          <a:prstGeom prst="rect">
            <a:avLst/>
          </a:prstGeom>
          <a:noFill/>
        </p:spPr>
        <p:txBody>
          <a:bodyPr wrap="square" rtlCol="0">
            <a:spAutoFit/>
          </a:bodyPr>
          <a:lstStyle/>
          <a:p>
            <a:r>
              <a:rPr lang="en-GB" sz="1200"/>
              <a:t>Boss/ manager</a:t>
            </a:r>
          </a:p>
        </p:txBody>
      </p:sp>
      <p:sp>
        <p:nvSpPr>
          <p:cNvPr id="27" name="textruta 26">
            <a:extLst>
              <a:ext uri="{FF2B5EF4-FFF2-40B4-BE49-F238E27FC236}">
                <a16:creationId xmlns:a16="http://schemas.microsoft.com/office/drawing/2014/main" id="{780DE084-6EFC-5D49-8833-FE625F1C294C}"/>
              </a:ext>
            </a:extLst>
          </p:cNvPr>
          <p:cNvSpPr txBox="1"/>
          <p:nvPr/>
        </p:nvSpPr>
        <p:spPr>
          <a:xfrm>
            <a:off x="565150" y="3100431"/>
            <a:ext cx="895409" cy="461665"/>
          </a:xfrm>
          <a:prstGeom prst="rect">
            <a:avLst/>
          </a:prstGeom>
          <a:noFill/>
        </p:spPr>
        <p:txBody>
          <a:bodyPr wrap="square" rtlCol="0">
            <a:spAutoFit/>
          </a:bodyPr>
          <a:lstStyle/>
          <a:p>
            <a:r>
              <a:rPr lang="en-GB" sz="1200"/>
              <a:t>Travel admin</a:t>
            </a:r>
          </a:p>
        </p:txBody>
      </p:sp>
      <p:sp>
        <p:nvSpPr>
          <p:cNvPr id="30" name="textruta 29">
            <a:extLst>
              <a:ext uri="{FF2B5EF4-FFF2-40B4-BE49-F238E27FC236}">
                <a16:creationId xmlns:a16="http://schemas.microsoft.com/office/drawing/2014/main" id="{E2F2F6D2-08D3-6B4E-8EF3-3462B78003E8}"/>
              </a:ext>
            </a:extLst>
          </p:cNvPr>
          <p:cNvSpPr txBox="1"/>
          <p:nvPr/>
        </p:nvSpPr>
        <p:spPr>
          <a:xfrm>
            <a:off x="569777" y="3733014"/>
            <a:ext cx="1036031" cy="461665"/>
          </a:xfrm>
          <a:prstGeom prst="rect">
            <a:avLst/>
          </a:prstGeom>
          <a:noFill/>
        </p:spPr>
        <p:txBody>
          <a:bodyPr wrap="square" rtlCol="0">
            <a:spAutoFit/>
          </a:bodyPr>
          <a:lstStyle/>
          <a:p>
            <a:r>
              <a:rPr lang="en-GB" sz="1200"/>
              <a:t>Pers. </a:t>
            </a:r>
          </a:p>
          <a:p>
            <a:r>
              <a:rPr lang="en-GB" sz="1200"/>
              <a:t>admin</a:t>
            </a:r>
          </a:p>
        </p:txBody>
      </p:sp>
    </p:spTree>
    <p:extLst>
      <p:ext uri="{BB962C8B-B14F-4D97-AF65-F5344CB8AC3E}">
        <p14:creationId xmlns:p14="http://schemas.microsoft.com/office/powerpoint/2010/main" val="17871382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objekt 4" descr="shutterstock_1065065831.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9400" y="0"/>
            <a:ext cx="8509000" cy="4320032"/>
          </a:xfrm>
          <a:prstGeom prst="rect">
            <a:avLst/>
          </a:prstGeom>
        </p:spPr>
      </p:pic>
      <p:sp>
        <p:nvSpPr>
          <p:cNvPr id="8" name="Rectangle 4"/>
          <p:cNvSpPr txBox="1">
            <a:spLocks noChangeArrowheads="1"/>
          </p:cNvSpPr>
          <p:nvPr/>
        </p:nvSpPr>
        <p:spPr bwMode="auto">
          <a:xfrm>
            <a:off x="500325" y="256338"/>
            <a:ext cx="6172200" cy="857250"/>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defTabSz="685800">
              <a:defRPr/>
            </a:pPr>
            <a:r>
              <a:rPr lang="sv-SE" sz="2400" dirty="0" err="1">
                <a:solidFill>
                  <a:srgbClr val="FFFFFF"/>
                </a:solidFill>
                <a:latin typeface="Arial" pitchFamily="34" charset="0"/>
                <a:ea typeface="+mj-ea"/>
                <a:cs typeface="Arial" pitchFamily="34" charset="0"/>
              </a:rPr>
              <a:t>Eight</a:t>
            </a:r>
            <a:r>
              <a:rPr lang="sv-SE" sz="2400" dirty="0">
                <a:solidFill>
                  <a:srgbClr val="FFFFFF"/>
                </a:solidFill>
                <a:latin typeface="Arial" pitchFamily="34" charset="0"/>
                <a:ea typeface="+mj-ea"/>
                <a:cs typeface="Arial" pitchFamily="34" charset="0"/>
              </a:rPr>
              <a:t> Potential </a:t>
            </a:r>
            <a:r>
              <a:rPr lang="sv-SE" sz="2400" dirty="0" err="1">
                <a:solidFill>
                  <a:srgbClr val="FFFFFF"/>
                </a:solidFill>
                <a:latin typeface="Arial" pitchFamily="34" charset="0"/>
                <a:ea typeface="+mj-ea"/>
                <a:cs typeface="Arial" pitchFamily="34" charset="0"/>
              </a:rPr>
              <a:t>Benefits</a:t>
            </a:r>
            <a:r>
              <a:rPr lang="sv-SE" sz="2400" dirty="0">
                <a:solidFill>
                  <a:srgbClr val="FFFFFF"/>
                </a:solidFill>
                <a:latin typeface="Arial" pitchFamily="34" charset="0"/>
                <a:ea typeface="+mj-ea"/>
                <a:cs typeface="Arial" pitchFamily="34" charset="0"/>
              </a:rPr>
              <a:t> </a:t>
            </a:r>
            <a:r>
              <a:rPr lang="sv-SE" sz="2400" dirty="0" err="1">
                <a:solidFill>
                  <a:srgbClr val="FFFFFF"/>
                </a:solidFill>
                <a:latin typeface="Arial" pitchFamily="34" charset="0"/>
                <a:ea typeface="+mj-ea"/>
                <a:cs typeface="Arial" pitchFamily="34" charset="0"/>
              </a:rPr>
              <a:t>of</a:t>
            </a:r>
            <a:r>
              <a:rPr lang="sv-SE" sz="2400" dirty="0">
                <a:solidFill>
                  <a:srgbClr val="FFFFFF"/>
                </a:solidFill>
                <a:latin typeface="Arial" pitchFamily="34" charset="0"/>
                <a:ea typeface="+mj-ea"/>
                <a:cs typeface="Arial" pitchFamily="34" charset="0"/>
              </a:rPr>
              <a:t> </a:t>
            </a:r>
            <a:r>
              <a:rPr lang="sv-SE" sz="2400" dirty="0" err="1">
                <a:solidFill>
                  <a:srgbClr val="FFFFFF"/>
                </a:solidFill>
                <a:latin typeface="Arial" pitchFamily="34" charset="0"/>
                <a:ea typeface="+mj-ea"/>
                <a:cs typeface="Arial" pitchFamily="34" charset="0"/>
              </a:rPr>
              <a:t>Virtual</a:t>
            </a:r>
            <a:r>
              <a:rPr lang="sv-SE" sz="2400" dirty="0">
                <a:solidFill>
                  <a:srgbClr val="FFFFFF"/>
                </a:solidFill>
                <a:latin typeface="Arial" pitchFamily="34" charset="0"/>
                <a:ea typeface="+mj-ea"/>
                <a:cs typeface="Arial" pitchFamily="34" charset="0"/>
              </a:rPr>
              <a:t> Meetings </a:t>
            </a:r>
          </a:p>
        </p:txBody>
      </p:sp>
      <p:grpSp>
        <p:nvGrpSpPr>
          <p:cNvPr id="2" name="Grupp 1"/>
          <p:cNvGrpSpPr/>
          <p:nvPr/>
        </p:nvGrpSpPr>
        <p:grpSpPr>
          <a:xfrm>
            <a:off x="497568" y="1180584"/>
            <a:ext cx="1750332" cy="2553216"/>
            <a:chOff x="497568" y="1180584"/>
            <a:chExt cx="1750332" cy="2553216"/>
          </a:xfrm>
        </p:grpSpPr>
        <p:sp>
          <p:nvSpPr>
            <p:cNvPr id="7" name="5-udd 6"/>
            <p:cNvSpPr/>
            <p:nvPr/>
          </p:nvSpPr>
          <p:spPr>
            <a:xfrm>
              <a:off x="584200" y="2070100"/>
              <a:ext cx="1663700" cy="1663700"/>
            </a:xfrm>
            <a:prstGeom prst="star5">
              <a:avLst>
                <a:gd name="adj" fmla="val 29148"/>
                <a:gd name="hf" fmla="val 105146"/>
                <a:gd name="vf" fmla="val 110557"/>
              </a:avLst>
            </a:prstGeom>
            <a:blipFill rotWithShape="1">
              <a:blip r:embed="rId4" cstate="screen">
                <a:extLst>
                  <a:ext uri="{28A0092B-C50C-407E-A947-70E740481C1C}">
                    <a14:useLocalDpi xmlns:a14="http://schemas.microsoft.com/office/drawing/2010/main"/>
                  </a:ext>
                </a:extLst>
              </a:blip>
              <a:srcRect/>
              <a:stretch>
                <a:fillRect b="509"/>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4" name="Rektangel 3"/>
            <p:cNvSpPr/>
            <p:nvPr/>
          </p:nvSpPr>
          <p:spPr>
            <a:xfrm>
              <a:off x="497568" y="1180584"/>
              <a:ext cx="1544864" cy="369332"/>
            </a:xfrm>
            <a:prstGeom prst="rect">
              <a:avLst/>
            </a:prstGeom>
          </p:spPr>
          <p:txBody>
            <a:bodyPr wrap="none">
              <a:spAutoFit/>
            </a:bodyPr>
            <a:lstStyle/>
            <a:p>
              <a:r>
                <a:rPr lang="en-GB" dirty="0"/>
                <a:t>Collaboration</a:t>
              </a:r>
              <a:endParaRPr lang="sv-SE" dirty="0"/>
            </a:p>
          </p:txBody>
        </p:sp>
      </p:grpSp>
      <p:grpSp>
        <p:nvGrpSpPr>
          <p:cNvPr id="3" name="Grupp 2"/>
          <p:cNvGrpSpPr/>
          <p:nvPr/>
        </p:nvGrpSpPr>
        <p:grpSpPr>
          <a:xfrm>
            <a:off x="2586300" y="1180584"/>
            <a:ext cx="2011099" cy="2553216"/>
            <a:chOff x="2586300" y="1180584"/>
            <a:chExt cx="2011099" cy="2553216"/>
          </a:xfrm>
        </p:grpSpPr>
        <p:sp>
          <p:nvSpPr>
            <p:cNvPr id="6" name="Rektangel 5"/>
            <p:cNvSpPr/>
            <p:nvPr/>
          </p:nvSpPr>
          <p:spPr>
            <a:xfrm>
              <a:off x="2586300" y="1180584"/>
              <a:ext cx="2011099" cy="646331"/>
            </a:xfrm>
            <a:prstGeom prst="rect">
              <a:avLst/>
            </a:prstGeom>
          </p:spPr>
          <p:txBody>
            <a:bodyPr wrap="square">
              <a:spAutoFit/>
            </a:bodyPr>
            <a:lstStyle/>
            <a:p>
              <a:pPr>
                <a:spcBef>
                  <a:spcPts val="0"/>
                </a:spcBef>
                <a:spcAft>
                  <a:spcPts val="900"/>
                </a:spcAft>
                <a:defRPr/>
              </a:pPr>
              <a:r>
                <a:rPr lang="en-GB" dirty="0"/>
                <a:t>Productivity and economy</a:t>
              </a:r>
            </a:p>
          </p:txBody>
        </p:sp>
        <p:sp>
          <p:nvSpPr>
            <p:cNvPr id="14" name="5-udd 13"/>
            <p:cNvSpPr/>
            <p:nvPr/>
          </p:nvSpPr>
          <p:spPr>
            <a:xfrm>
              <a:off x="2705100" y="2070100"/>
              <a:ext cx="1663700" cy="1663700"/>
            </a:xfrm>
            <a:prstGeom prst="star5">
              <a:avLst>
                <a:gd name="adj" fmla="val 29148"/>
                <a:gd name="hf" fmla="val 105146"/>
                <a:gd name="vf" fmla="val 110557"/>
              </a:avLst>
            </a:prstGeom>
            <a:blipFill rotWithShape="1">
              <a:blip r:embed="rId5" cstate="screen">
                <a:extLst>
                  <a:ext uri="{28A0092B-C50C-407E-A947-70E740481C1C}">
                    <a14:useLocalDpi xmlns:a14="http://schemas.microsoft.com/office/drawing/2010/main"/>
                  </a:ext>
                </a:extLst>
              </a:blip>
              <a:srcRect/>
              <a:stretch>
                <a:fillRect l="764"/>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grpSp>
        <p:nvGrpSpPr>
          <p:cNvPr id="9" name="Grupp 8"/>
          <p:cNvGrpSpPr/>
          <p:nvPr/>
        </p:nvGrpSpPr>
        <p:grpSpPr>
          <a:xfrm>
            <a:off x="4719900" y="1180584"/>
            <a:ext cx="2011099" cy="2553216"/>
            <a:chOff x="4719900" y="1180584"/>
            <a:chExt cx="2011099" cy="2553216"/>
          </a:xfrm>
        </p:grpSpPr>
        <p:sp>
          <p:nvSpPr>
            <p:cNvPr id="12" name="Rektangel 11"/>
            <p:cNvSpPr/>
            <p:nvPr/>
          </p:nvSpPr>
          <p:spPr>
            <a:xfrm>
              <a:off x="4719900" y="1180584"/>
              <a:ext cx="2011099" cy="646331"/>
            </a:xfrm>
            <a:prstGeom prst="rect">
              <a:avLst/>
            </a:prstGeom>
          </p:spPr>
          <p:txBody>
            <a:bodyPr wrap="square">
              <a:spAutoFit/>
            </a:bodyPr>
            <a:lstStyle/>
            <a:p>
              <a:pPr>
                <a:spcBef>
                  <a:spcPts val="0"/>
                </a:spcBef>
                <a:spcAft>
                  <a:spcPts val="900"/>
                </a:spcAft>
                <a:defRPr/>
              </a:pPr>
              <a:r>
                <a:rPr lang="en-GB" dirty="0"/>
                <a:t>Environment and climate impact</a:t>
              </a:r>
            </a:p>
          </p:txBody>
        </p:sp>
        <p:sp>
          <p:nvSpPr>
            <p:cNvPr id="15" name="5-udd 14"/>
            <p:cNvSpPr/>
            <p:nvPr/>
          </p:nvSpPr>
          <p:spPr>
            <a:xfrm>
              <a:off x="4813300" y="2070100"/>
              <a:ext cx="1663700" cy="1663700"/>
            </a:xfrm>
            <a:prstGeom prst="star5">
              <a:avLst>
                <a:gd name="adj" fmla="val 29148"/>
                <a:gd name="hf" fmla="val 105146"/>
                <a:gd name="vf" fmla="val 110557"/>
              </a:avLst>
            </a:prstGeom>
            <a:blipFill rotWithShape="1">
              <a:blip r:embed="rId6" cstate="screen">
                <a:extLst>
                  <a:ext uri="{28A0092B-C50C-407E-A947-70E740481C1C}">
                    <a14:useLocalDpi xmlns:a14="http://schemas.microsoft.com/office/drawing/2010/main"/>
                  </a:ext>
                </a:extLst>
              </a:blip>
              <a:srcRect/>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grpSp>
        <p:nvGrpSpPr>
          <p:cNvPr id="10" name="Grupp 9"/>
          <p:cNvGrpSpPr/>
          <p:nvPr/>
        </p:nvGrpSpPr>
        <p:grpSpPr>
          <a:xfrm>
            <a:off x="6946900" y="1180584"/>
            <a:ext cx="2197100" cy="2553216"/>
            <a:chOff x="6946900" y="1180584"/>
            <a:chExt cx="2197100" cy="2553216"/>
          </a:xfrm>
        </p:grpSpPr>
        <p:sp>
          <p:nvSpPr>
            <p:cNvPr id="13" name="Rektangel 12"/>
            <p:cNvSpPr/>
            <p:nvPr/>
          </p:nvSpPr>
          <p:spPr>
            <a:xfrm>
              <a:off x="7132901" y="1180584"/>
              <a:ext cx="2011099" cy="646331"/>
            </a:xfrm>
            <a:prstGeom prst="rect">
              <a:avLst/>
            </a:prstGeom>
          </p:spPr>
          <p:txBody>
            <a:bodyPr wrap="square">
              <a:spAutoFit/>
            </a:bodyPr>
            <a:lstStyle/>
            <a:p>
              <a:pPr>
                <a:spcBef>
                  <a:spcPts val="0"/>
                </a:spcBef>
                <a:spcAft>
                  <a:spcPts val="900"/>
                </a:spcAft>
                <a:defRPr/>
              </a:pPr>
              <a:r>
                <a:rPr lang="en-GB" dirty="0"/>
                <a:t>Work/life </a:t>
              </a:r>
              <a:br>
                <a:rPr lang="en-GB" dirty="0"/>
              </a:br>
              <a:r>
                <a:rPr lang="en-GB" dirty="0"/>
                <a:t>balance</a:t>
              </a:r>
            </a:p>
          </p:txBody>
        </p:sp>
        <p:sp>
          <p:nvSpPr>
            <p:cNvPr id="16" name="5-udd 15"/>
            <p:cNvSpPr/>
            <p:nvPr/>
          </p:nvSpPr>
          <p:spPr>
            <a:xfrm>
              <a:off x="6946900" y="2070100"/>
              <a:ext cx="1663700" cy="1663700"/>
            </a:xfrm>
            <a:prstGeom prst="star5">
              <a:avLst>
                <a:gd name="adj" fmla="val 29148"/>
                <a:gd name="hf" fmla="val 105146"/>
                <a:gd name="vf" fmla="val 110557"/>
              </a:avLst>
            </a:prstGeom>
            <a:blipFill rotWithShape="1">
              <a:blip r:embed="rId7" cstate="screen">
                <a:extLst>
                  <a:ext uri="{28A0092B-C50C-407E-A947-70E740481C1C}">
                    <a14:useLocalDpi xmlns:a14="http://schemas.microsoft.com/office/drawing/2010/main"/>
                  </a:ext>
                </a:extLst>
              </a:blip>
              <a:srcRect/>
              <a:stretch>
                <a:fillRect t="1526" r="1527"/>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spTree>
    <p:extLst>
      <p:ext uri="{BB962C8B-B14F-4D97-AF65-F5344CB8AC3E}">
        <p14:creationId xmlns:p14="http://schemas.microsoft.com/office/powerpoint/2010/main" val="407291640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Bildobjekt 4" descr="shutterstock_1065065831.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79400" y="0"/>
            <a:ext cx="8509000" cy="4320032"/>
          </a:xfrm>
          <a:prstGeom prst="rect">
            <a:avLst/>
          </a:prstGeom>
        </p:spPr>
      </p:pic>
      <p:sp>
        <p:nvSpPr>
          <p:cNvPr id="8" name="Rectangle 4"/>
          <p:cNvSpPr txBox="1">
            <a:spLocks noChangeArrowheads="1"/>
          </p:cNvSpPr>
          <p:nvPr/>
        </p:nvSpPr>
        <p:spPr bwMode="auto">
          <a:xfrm>
            <a:off x="500325" y="256338"/>
            <a:ext cx="6172200" cy="857250"/>
          </a:xfrm>
          <a:prstGeom prst="rect">
            <a:avLst/>
          </a:prstGeom>
          <a:noFill/>
          <a:ln w="9525">
            <a:noFill/>
            <a:miter lim="800000"/>
            <a:headEnd/>
            <a:tailEnd/>
          </a:ln>
        </p:spPr>
        <p:txBody>
          <a:bodyPr vert="horz" wrap="square" lIns="68580" tIns="34290" rIns="68580" bIns="34290" numCol="1" anchor="ctr" anchorCtr="0" compatLnSpc="1">
            <a:prstTxWarp prst="textNoShape">
              <a:avLst/>
            </a:prstTxWarp>
          </a:bodyPr>
          <a:lstStyle/>
          <a:p>
            <a:pPr defTabSz="685800">
              <a:defRPr/>
            </a:pPr>
            <a:r>
              <a:rPr lang="sv-SE" sz="2400" dirty="0" err="1">
                <a:solidFill>
                  <a:srgbClr val="FFFFFF"/>
                </a:solidFill>
                <a:latin typeface="Arial" pitchFamily="34" charset="0"/>
                <a:ea typeface="+mj-ea"/>
                <a:cs typeface="Arial" pitchFamily="34" charset="0"/>
              </a:rPr>
              <a:t>Eight</a:t>
            </a:r>
            <a:r>
              <a:rPr lang="sv-SE" sz="2400" dirty="0">
                <a:solidFill>
                  <a:srgbClr val="FFFFFF"/>
                </a:solidFill>
                <a:latin typeface="Arial" pitchFamily="34" charset="0"/>
                <a:ea typeface="+mj-ea"/>
                <a:cs typeface="Arial" pitchFamily="34" charset="0"/>
              </a:rPr>
              <a:t> Potential </a:t>
            </a:r>
            <a:r>
              <a:rPr lang="sv-SE" sz="2400" dirty="0" err="1">
                <a:solidFill>
                  <a:srgbClr val="FFFFFF"/>
                </a:solidFill>
                <a:latin typeface="Arial" pitchFamily="34" charset="0"/>
                <a:ea typeface="+mj-ea"/>
                <a:cs typeface="Arial" pitchFamily="34" charset="0"/>
              </a:rPr>
              <a:t>Benefits</a:t>
            </a:r>
            <a:r>
              <a:rPr lang="sv-SE" sz="2400" dirty="0">
                <a:solidFill>
                  <a:srgbClr val="FFFFFF"/>
                </a:solidFill>
                <a:latin typeface="Arial" pitchFamily="34" charset="0"/>
                <a:ea typeface="+mj-ea"/>
                <a:cs typeface="Arial" pitchFamily="34" charset="0"/>
              </a:rPr>
              <a:t> </a:t>
            </a:r>
            <a:r>
              <a:rPr lang="sv-SE" sz="2400" dirty="0" err="1">
                <a:solidFill>
                  <a:srgbClr val="FFFFFF"/>
                </a:solidFill>
                <a:latin typeface="Arial" pitchFamily="34" charset="0"/>
                <a:ea typeface="+mj-ea"/>
                <a:cs typeface="Arial" pitchFamily="34" charset="0"/>
              </a:rPr>
              <a:t>of</a:t>
            </a:r>
            <a:r>
              <a:rPr lang="sv-SE" sz="2400" dirty="0">
                <a:solidFill>
                  <a:srgbClr val="FFFFFF"/>
                </a:solidFill>
                <a:latin typeface="Arial" pitchFamily="34" charset="0"/>
                <a:ea typeface="+mj-ea"/>
                <a:cs typeface="Arial" pitchFamily="34" charset="0"/>
              </a:rPr>
              <a:t> </a:t>
            </a:r>
            <a:r>
              <a:rPr lang="sv-SE" sz="2400" dirty="0" err="1">
                <a:solidFill>
                  <a:srgbClr val="FFFFFF"/>
                </a:solidFill>
                <a:latin typeface="Arial" pitchFamily="34" charset="0"/>
                <a:ea typeface="+mj-ea"/>
                <a:cs typeface="Arial" pitchFamily="34" charset="0"/>
              </a:rPr>
              <a:t>Virtual</a:t>
            </a:r>
            <a:r>
              <a:rPr lang="sv-SE" sz="2400" dirty="0">
                <a:solidFill>
                  <a:srgbClr val="FFFFFF"/>
                </a:solidFill>
                <a:latin typeface="Arial" pitchFamily="34" charset="0"/>
                <a:ea typeface="+mj-ea"/>
                <a:cs typeface="Arial" pitchFamily="34" charset="0"/>
              </a:rPr>
              <a:t> Meetings </a:t>
            </a:r>
          </a:p>
        </p:txBody>
      </p:sp>
      <p:grpSp>
        <p:nvGrpSpPr>
          <p:cNvPr id="2" name="Grupp 1"/>
          <p:cNvGrpSpPr/>
          <p:nvPr/>
        </p:nvGrpSpPr>
        <p:grpSpPr>
          <a:xfrm>
            <a:off x="584200" y="1180584"/>
            <a:ext cx="1663700" cy="2553216"/>
            <a:chOff x="584200" y="1180584"/>
            <a:chExt cx="1663700" cy="2553216"/>
          </a:xfrm>
        </p:grpSpPr>
        <p:sp>
          <p:nvSpPr>
            <p:cNvPr id="7" name="5-udd 6"/>
            <p:cNvSpPr/>
            <p:nvPr/>
          </p:nvSpPr>
          <p:spPr>
            <a:xfrm>
              <a:off x="584200" y="2070100"/>
              <a:ext cx="1663700" cy="1663700"/>
            </a:xfrm>
            <a:prstGeom prst="star5">
              <a:avLst>
                <a:gd name="adj" fmla="val 29148"/>
                <a:gd name="hf" fmla="val 105146"/>
                <a:gd name="vf" fmla="val 110557"/>
              </a:avLst>
            </a:prstGeom>
            <a:blipFill rotWithShape="1">
              <a:blip r:embed="rId4" cstate="screen">
                <a:extLst>
                  <a:ext uri="{28A0092B-C50C-407E-A947-70E740481C1C}">
                    <a14:useLocalDpi xmlns:a14="http://schemas.microsoft.com/office/drawing/2010/main"/>
                  </a:ext>
                </a:extLst>
              </a:blip>
              <a:srcRect/>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sp>
          <p:nvSpPr>
            <p:cNvPr id="4" name="Rektangel 3"/>
            <p:cNvSpPr/>
            <p:nvPr/>
          </p:nvSpPr>
          <p:spPr>
            <a:xfrm>
              <a:off x="865868" y="1180584"/>
              <a:ext cx="1005879" cy="646331"/>
            </a:xfrm>
            <a:prstGeom prst="rect">
              <a:avLst/>
            </a:prstGeom>
          </p:spPr>
          <p:txBody>
            <a:bodyPr wrap="none">
              <a:spAutoFit/>
            </a:bodyPr>
            <a:lstStyle/>
            <a:p>
              <a:r>
                <a:rPr lang="en-GB" dirty="0"/>
                <a:t>Equality </a:t>
              </a:r>
            </a:p>
            <a:p>
              <a:endParaRPr lang="sv-SE" dirty="0"/>
            </a:p>
          </p:txBody>
        </p:sp>
      </p:grpSp>
      <p:grpSp>
        <p:nvGrpSpPr>
          <p:cNvPr id="3" name="Grupp 2"/>
          <p:cNvGrpSpPr/>
          <p:nvPr/>
        </p:nvGrpSpPr>
        <p:grpSpPr>
          <a:xfrm>
            <a:off x="2705100" y="1180584"/>
            <a:ext cx="2082799" cy="2553216"/>
            <a:chOff x="2705100" y="1180584"/>
            <a:chExt cx="2082799" cy="2553216"/>
          </a:xfrm>
        </p:grpSpPr>
        <p:sp>
          <p:nvSpPr>
            <p:cNvPr id="6" name="Rektangel 5"/>
            <p:cNvSpPr/>
            <p:nvPr/>
          </p:nvSpPr>
          <p:spPr>
            <a:xfrm>
              <a:off x="2776800" y="1180584"/>
              <a:ext cx="2011099" cy="369332"/>
            </a:xfrm>
            <a:prstGeom prst="rect">
              <a:avLst/>
            </a:prstGeom>
          </p:spPr>
          <p:txBody>
            <a:bodyPr wrap="square">
              <a:spAutoFit/>
            </a:bodyPr>
            <a:lstStyle/>
            <a:p>
              <a:pPr>
                <a:spcBef>
                  <a:spcPts val="0"/>
                </a:spcBef>
                <a:spcAft>
                  <a:spcPts val="900"/>
                </a:spcAft>
                <a:defRPr/>
              </a:pPr>
              <a:r>
                <a:rPr lang="en-GB" dirty="0"/>
                <a:t>Accessibility</a:t>
              </a:r>
            </a:p>
          </p:txBody>
        </p:sp>
        <p:sp>
          <p:nvSpPr>
            <p:cNvPr id="14" name="5-udd 13"/>
            <p:cNvSpPr/>
            <p:nvPr/>
          </p:nvSpPr>
          <p:spPr>
            <a:xfrm>
              <a:off x="2705100" y="2070100"/>
              <a:ext cx="1663700" cy="1663700"/>
            </a:xfrm>
            <a:prstGeom prst="star5">
              <a:avLst>
                <a:gd name="adj" fmla="val 29148"/>
                <a:gd name="hf" fmla="val 105146"/>
                <a:gd name="vf" fmla="val 110557"/>
              </a:avLst>
            </a:prstGeom>
            <a:blipFill rotWithShape="1">
              <a:blip r:embed="rId5" cstate="screen">
                <a:extLst>
                  <a:ext uri="{28A0092B-C50C-407E-A947-70E740481C1C}">
                    <a14:useLocalDpi xmlns:a14="http://schemas.microsoft.com/office/drawing/2010/main"/>
                  </a:ext>
                </a:extLst>
              </a:blip>
              <a:srcRect/>
              <a:stretch>
                <a:fillRect r="1"/>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grpSp>
        <p:nvGrpSpPr>
          <p:cNvPr id="9" name="Grupp 8"/>
          <p:cNvGrpSpPr/>
          <p:nvPr/>
        </p:nvGrpSpPr>
        <p:grpSpPr>
          <a:xfrm>
            <a:off x="4813300" y="1180584"/>
            <a:ext cx="2120899" cy="2553216"/>
            <a:chOff x="4813300" y="1180584"/>
            <a:chExt cx="2120899" cy="2553216"/>
          </a:xfrm>
        </p:grpSpPr>
        <p:sp>
          <p:nvSpPr>
            <p:cNvPr id="12" name="Rektangel 11"/>
            <p:cNvSpPr/>
            <p:nvPr/>
          </p:nvSpPr>
          <p:spPr>
            <a:xfrm>
              <a:off x="4923100" y="1180584"/>
              <a:ext cx="2011099" cy="646331"/>
            </a:xfrm>
            <a:prstGeom prst="rect">
              <a:avLst/>
            </a:prstGeom>
          </p:spPr>
          <p:txBody>
            <a:bodyPr wrap="square">
              <a:spAutoFit/>
            </a:bodyPr>
            <a:lstStyle/>
            <a:p>
              <a:pPr>
                <a:spcBef>
                  <a:spcPts val="0"/>
                </a:spcBef>
                <a:spcAft>
                  <a:spcPts val="900"/>
                </a:spcAft>
                <a:defRPr/>
              </a:pPr>
              <a:r>
                <a:rPr lang="en-GB" dirty="0"/>
                <a:t>Regional development</a:t>
              </a:r>
            </a:p>
          </p:txBody>
        </p:sp>
        <p:sp>
          <p:nvSpPr>
            <p:cNvPr id="15" name="5-udd 14"/>
            <p:cNvSpPr/>
            <p:nvPr/>
          </p:nvSpPr>
          <p:spPr>
            <a:xfrm>
              <a:off x="4813300" y="2070100"/>
              <a:ext cx="1663700" cy="1663700"/>
            </a:xfrm>
            <a:prstGeom prst="star5">
              <a:avLst>
                <a:gd name="adj" fmla="val 29148"/>
                <a:gd name="hf" fmla="val 105146"/>
                <a:gd name="vf" fmla="val 110557"/>
              </a:avLst>
            </a:prstGeom>
            <a:blipFill rotWithShape="1">
              <a:blip r:embed="rId6" cstate="screen">
                <a:extLst>
                  <a:ext uri="{28A0092B-C50C-407E-A947-70E740481C1C}">
                    <a14:useLocalDpi xmlns:a14="http://schemas.microsoft.com/office/drawing/2010/main"/>
                  </a:ext>
                </a:extLst>
              </a:blip>
              <a:srcRect/>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grpSp>
        <p:nvGrpSpPr>
          <p:cNvPr id="10" name="Grupp 9"/>
          <p:cNvGrpSpPr/>
          <p:nvPr/>
        </p:nvGrpSpPr>
        <p:grpSpPr>
          <a:xfrm>
            <a:off x="6946900" y="1180584"/>
            <a:ext cx="2044700" cy="2553216"/>
            <a:chOff x="6946900" y="1180584"/>
            <a:chExt cx="2044700" cy="2553216"/>
          </a:xfrm>
        </p:grpSpPr>
        <p:sp>
          <p:nvSpPr>
            <p:cNvPr id="13" name="Rektangel 12"/>
            <p:cNvSpPr/>
            <p:nvPr/>
          </p:nvSpPr>
          <p:spPr>
            <a:xfrm>
              <a:off x="6980501" y="1180584"/>
              <a:ext cx="2011099" cy="646331"/>
            </a:xfrm>
            <a:prstGeom prst="rect">
              <a:avLst/>
            </a:prstGeom>
          </p:spPr>
          <p:txBody>
            <a:bodyPr wrap="square">
              <a:spAutoFit/>
            </a:bodyPr>
            <a:lstStyle/>
            <a:p>
              <a:pPr>
                <a:spcBef>
                  <a:spcPts val="0"/>
                </a:spcBef>
                <a:spcAft>
                  <a:spcPts val="900"/>
                </a:spcAft>
                <a:defRPr/>
              </a:pPr>
              <a:r>
                <a:rPr lang="en-GB" dirty="0"/>
                <a:t>Emergency preparedness</a:t>
              </a:r>
            </a:p>
          </p:txBody>
        </p:sp>
        <p:sp>
          <p:nvSpPr>
            <p:cNvPr id="16" name="5-udd 15"/>
            <p:cNvSpPr/>
            <p:nvPr/>
          </p:nvSpPr>
          <p:spPr>
            <a:xfrm>
              <a:off x="6946900" y="2070100"/>
              <a:ext cx="1663700" cy="1663700"/>
            </a:xfrm>
            <a:prstGeom prst="star5">
              <a:avLst>
                <a:gd name="adj" fmla="val 29148"/>
                <a:gd name="hf" fmla="val 105146"/>
                <a:gd name="vf" fmla="val 110557"/>
              </a:avLst>
            </a:prstGeom>
            <a:blipFill rotWithShape="1">
              <a:blip r:embed="rId7" cstate="screen">
                <a:extLst>
                  <a:ext uri="{28A0092B-C50C-407E-A947-70E740481C1C}">
                    <a14:useLocalDpi xmlns:a14="http://schemas.microsoft.com/office/drawing/2010/main"/>
                  </a:ext>
                </a:extLst>
              </a:blip>
              <a:srcRect/>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sv-SE"/>
            </a:p>
          </p:txBody>
        </p:sp>
      </p:grpSp>
    </p:spTree>
    <p:extLst>
      <p:ext uri="{BB962C8B-B14F-4D97-AF65-F5344CB8AC3E}">
        <p14:creationId xmlns:p14="http://schemas.microsoft.com/office/powerpoint/2010/main" val="331541983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482600" y="488554"/>
            <a:ext cx="8229600" cy="1454546"/>
          </a:xfrm>
        </p:spPr>
        <p:txBody>
          <a:bodyPr/>
          <a:lstStyle/>
          <a:p>
            <a:r>
              <a:rPr lang="en-GB" sz="2400" dirty="0">
                <a:latin typeface="Arial" charset="0"/>
              </a:rPr>
              <a:t>If virtual meetings </a:t>
            </a:r>
            <a:br>
              <a:rPr lang="en-GB" sz="2400" dirty="0">
                <a:latin typeface="Arial" charset="0"/>
              </a:rPr>
            </a:br>
            <a:r>
              <a:rPr lang="en-GB" sz="2400" dirty="0">
                <a:latin typeface="Arial" charset="0"/>
              </a:rPr>
              <a:t>are so beneficial </a:t>
            </a:r>
            <a:br>
              <a:rPr lang="en-GB" sz="2400" dirty="0">
                <a:latin typeface="Arial" charset="0"/>
              </a:rPr>
            </a:br>
            <a:r>
              <a:rPr lang="en-GB" sz="2400" dirty="0">
                <a:latin typeface="Arial" charset="0"/>
              </a:rPr>
              <a:t>– why do you need </a:t>
            </a:r>
            <a:br>
              <a:rPr lang="en-GB" sz="2400" dirty="0">
                <a:latin typeface="Arial" charset="0"/>
              </a:rPr>
            </a:br>
            <a:r>
              <a:rPr lang="en-GB" sz="2400" dirty="0">
                <a:latin typeface="Arial" charset="0"/>
              </a:rPr>
              <a:t>to promote them?</a:t>
            </a:r>
            <a:endParaRPr lang="en-GB" sz="2400" dirty="0"/>
          </a:p>
        </p:txBody>
      </p:sp>
      <p:sp>
        <p:nvSpPr>
          <p:cNvPr id="38914" name="Rectangle 3"/>
          <p:cNvSpPr>
            <a:spLocks noGrp="1"/>
          </p:cNvSpPr>
          <p:nvPr>
            <p:ph idx="4294967295"/>
          </p:nvPr>
        </p:nvSpPr>
        <p:spPr>
          <a:xfrm>
            <a:off x="482430" y="2363906"/>
            <a:ext cx="3625850" cy="1679339"/>
          </a:xfrm>
        </p:spPr>
        <p:txBody>
          <a:bodyPr>
            <a:normAutofit lnSpcReduction="10000"/>
          </a:bodyPr>
          <a:lstStyle/>
          <a:p>
            <a:pPr>
              <a:spcBef>
                <a:spcPts val="750"/>
              </a:spcBef>
            </a:pPr>
            <a:r>
              <a:rPr lang="en-GB" sz="2100" dirty="0">
                <a:latin typeface="Arial" charset="0"/>
              </a:rPr>
              <a:t>Unwilling to change their way of working</a:t>
            </a:r>
          </a:p>
          <a:p>
            <a:pPr>
              <a:spcBef>
                <a:spcPts val="750"/>
              </a:spcBef>
            </a:pPr>
            <a:r>
              <a:rPr lang="en-GB" sz="2100" dirty="0">
                <a:latin typeface="Arial" charset="0"/>
              </a:rPr>
              <a:t>Technology focus</a:t>
            </a:r>
          </a:p>
          <a:p>
            <a:pPr>
              <a:spcBef>
                <a:spcPts val="750"/>
              </a:spcBef>
            </a:pPr>
            <a:r>
              <a:rPr lang="en-GB" sz="2100" dirty="0">
                <a:latin typeface="Arial" charset="0"/>
              </a:rPr>
              <a:t>Connection problems</a:t>
            </a:r>
          </a:p>
          <a:p>
            <a:pPr>
              <a:spcBef>
                <a:spcPts val="750"/>
              </a:spcBef>
            </a:pPr>
            <a:r>
              <a:rPr lang="en-GB" sz="2100" dirty="0">
                <a:latin typeface="Arial" charset="0"/>
              </a:rPr>
              <a:t>Counteracting incentives</a:t>
            </a:r>
          </a:p>
        </p:txBody>
      </p:sp>
      <p:pic>
        <p:nvPicPr>
          <p:cNvPr id="4" name="Bildobjekt 3" descr="shutterstock_255057883.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013201" y="0"/>
            <a:ext cx="4776822" cy="4330700"/>
          </a:xfrm>
          <a:prstGeom prst="rect">
            <a:avLst/>
          </a:prstGeom>
        </p:spPr>
      </p:pic>
    </p:spTree>
    <p:extLst>
      <p:ext uri="{BB962C8B-B14F-4D97-AF65-F5344CB8AC3E}">
        <p14:creationId xmlns:p14="http://schemas.microsoft.com/office/powerpoint/2010/main" val="1369140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891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891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89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p:txBody>
          <a:bodyPr/>
          <a:lstStyle/>
          <a:p>
            <a:r>
              <a:rPr lang="sv-SE" dirty="0"/>
              <a:t>REMM </a:t>
            </a:r>
            <a:r>
              <a:rPr lang="sv-SE" dirty="0" err="1"/>
              <a:t>methodology</a:t>
            </a:r>
            <a:r>
              <a:rPr lang="sv-SE" dirty="0"/>
              <a:t> – ten steps</a:t>
            </a:r>
          </a:p>
        </p:txBody>
      </p:sp>
      <p:grpSp>
        <p:nvGrpSpPr>
          <p:cNvPr id="10" name="Grupp 9">
            <a:extLst>
              <a:ext uri="{FF2B5EF4-FFF2-40B4-BE49-F238E27FC236}">
                <a16:creationId xmlns:a16="http://schemas.microsoft.com/office/drawing/2014/main" id="{19501445-EA98-A845-8B14-950751255285}"/>
              </a:ext>
            </a:extLst>
          </p:cNvPr>
          <p:cNvGrpSpPr/>
          <p:nvPr/>
        </p:nvGrpSpPr>
        <p:grpSpPr>
          <a:xfrm>
            <a:off x="7617618" y="181594"/>
            <a:ext cx="533980" cy="4178740"/>
            <a:chOff x="8151018" y="63060"/>
            <a:chExt cx="576004" cy="4507601"/>
          </a:xfrm>
        </p:grpSpPr>
        <p:pic>
          <p:nvPicPr>
            <p:cNvPr id="11" name="Bildobjekt 13" descr="1.png">
              <a:extLst>
                <a:ext uri="{FF2B5EF4-FFF2-40B4-BE49-F238E27FC236}">
                  <a16:creationId xmlns:a16="http://schemas.microsoft.com/office/drawing/2014/main" id="{9863457E-0A5E-9142-A377-84C81FEC1D99}"/>
                </a:ext>
              </a:extLst>
            </p:cNvPr>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151019" y="63060"/>
              <a:ext cx="576000"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2" name="Bildobjekt 14" descr="2.png">
              <a:extLst>
                <a:ext uri="{FF2B5EF4-FFF2-40B4-BE49-F238E27FC236}">
                  <a16:creationId xmlns:a16="http://schemas.microsoft.com/office/drawing/2014/main" id="{4FCAFF69-A08B-9D49-87A7-E10F17CFFF72}"/>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8151021" y="472972"/>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3" name="Bildobjekt 15" descr="3.png">
              <a:extLst>
                <a:ext uri="{FF2B5EF4-FFF2-40B4-BE49-F238E27FC236}">
                  <a16:creationId xmlns:a16="http://schemas.microsoft.com/office/drawing/2014/main" id="{B2E3DD08-B073-5044-B035-1FB94FD2FB68}"/>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151021" y="893386"/>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Bildobjekt 16" descr="4.png">
              <a:extLst>
                <a:ext uri="{FF2B5EF4-FFF2-40B4-BE49-F238E27FC236}">
                  <a16:creationId xmlns:a16="http://schemas.microsoft.com/office/drawing/2014/main" id="{2B81BBD6-AC66-8241-8EDB-B165889962DB}"/>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8151021" y="1334825"/>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5" name="Bildobjekt 17" descr="5.png">
              <a:extLst>
                <a:ext uri="{FF2B5EF4-FFF2-40B4-BE49-F238E27FC236}">
                  <a16:creationId xmlns:a16="http://schemas.microsoft.com/office/drawing/2014/main" id="{66F3220E-B9A0-D14F-82E7-DE8603876B7B}"/>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151021" y="1765747"/>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6" name="Bildobjekt 18" descr="6.png">
              <a:extLst>
                <a:ext uri="{FF2B5EF4-FFF2-40B4-BE49-F238E27FC236}">
                  <a16:creationId xmlns:a16="http://schemas.microsoft.com/office/drawing/2014/main" id="{6A09E8E8-608F-FE4F-A467-6220627BDFAE}"/>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bwMode="auto">
            <a:xfrm>
              <a:off x="8151021" y="2186163"/>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Bildobjekt 19" descr="7.png">
              <a:extLst>
                <a:ext uri="{FF2B5EF4-FFF2-40B4-BE49-F238E27FC236}">
                  <a16:creationId xmlns:a16="http://schemas.microsoft.com/office/drawing/2014/main" id="{B9B0EE22-2C04-C745-B019-D89BF1611B4F}"/>
                </a:ext>
              </a:extLst>
            </p:cNvPr>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8151021" y="2648623"/>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8" name="Bildobjekt 20" descr="8.png">
              <a:extLst>
                <a:ext uri="{FF2B5EF4-FFF2-40B4-BE49-F238E27FC236}">
                  <a16:creationId xmlns:a16="http://schemas.microsoft.com/office/drawing/2014/main" id="{3FA74505-D606-994D-BC1D-CB19F383BECF}"/>
                </a:ext>
              </a:extLst>
            </p:cNvPr>
            <p:cNvPicPr>
              <a:picLocks noChangeAspect="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8151021" y="3090056"/>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9" name="Bildobjekt 21" descr="9.png">
              <a:extLst>
                <a:ext uri="{FF2B5EF4-FFF2-40B4-BE49-F238E27FC236}">
                  <a16:creationId xmlns:a16="http://schemas.microsoft.com/office/drawing/2014/main" id="{B1D11E0F-2B8E-2B47-97C3-632D5523CFC1}"/>
                </a:ext>
              </a:extLst>
            </p:cNvPr>
            <p:cNvPicPr>
              <a:picLocks noChangeAspect="1"/>
            </p:cNvPicPr>
            <p:nvPr/>
          </p:nvPicPr>
          <p:blipFill>
            <a:blip r:embed="rId11" cstate="screen">
              <a:extLst>
                <a:ext uri="{28A0092B-C50C-407E-A947-70E740481C1C}">
                  <a14:useLocalDpi xmlns:a14="http://schemas.microsoft.com/office/drawing/2010/main"/>
                </a:ext>
              </a:extLst>
            </a:blip>
            <a:srcRect/>
            <a:stretch>
              <a:fillRect/>
            </a:stretch>
          </p:blipFill>
          <p:spPr bwMode="auto">
            <a:xfrm>
              <a:off x="8151021" y="3542008"/>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Bildobjekt 22" descr="10.png">
              <a:extLst>
                <a:ext uri="{FF2B5EF4-FFF2-40B4-BE49-F238E27FC236}">
                  <a16:creationId xmlns:a16="http://schemas.microsoft.com/office/drawing/2014/main" id="{5082DA75-6112-D348-B011-4E1220F8CF84}"/>
                </a:ext>
              </a:extLst>
            </p:cNvPr>
            <p:cNvPicPr>
              <a:picLocks noChangeAspect="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8151018" y="3994661"/>
              <a:ext cx="576001" cy="57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pic>
        <p:nvPicPr>
          <p:cNvPr id="21" name="Bild 1"/>
          <p:cNvPicPr/>
          <p:nvPr/>
        </p:nvPicPr>
        <p:blipFill>
          <a:blip r:embed="rId13" cstate="screen">
            <a:extLst>
              <a:ext uri="{28A0092B-C50C-407E-A947-70E740481C1C}">
                <a14:useLocalDpi xmlns:a14="http://schemas.microsoft.com/office/drawing/2010/main"/>
              </a:ext>
            </a:extLst>
          </a:blip>
          <a:srcRect/>
          <a:stretch>
            <a:fillRect/>
          </a:stretch>
        </p:blipFill>
        <p:spPr bwMode="auto">
          <a:xfrm>
            <a:off x="459564" y="1205931"/>
            <a:ext cx="6314828" cy="3048000"/>
          </a:xfrm>
          <a:prstGeom prst="rect">
            <a:avLst/>
          </a:prstGeom>
          <a:noFill/>
          <a:ln w="9525">
            <a:noFill/>
            <a:miter lim="800000"/>
            <a:headEnd/>
            <a:tailEnd/>
          </a:ln>
        </p:spPr>
      </p:pic>
    </p:spTree>
    <p:extLst>
      <p:ext uri="{BB962C8B-B14F-4D97-AF65-F5344CB8AC3E}">
        <p14:creationId xmlns:p14="http://schemas.microsoft.com/office/powerpoint/2010/main" val="39587961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Analyze the starting point; </a:t>
            </a:r>
            <a:br>
              <a:rPr lang="en-US" dirty="0"/>
            </a:br>
            <a:r>
              <a:rPr lang="en-US" dirty="0"/>
              <a:t>travel costs, use of and interest in virtual meetings.</a:t>
            </a:r>
          </a:p>
        </p:txBody>
      </p:sp>
      <p:grpSp>
        <p:nvGrpSpPr>
          <p:cNvPr id="2" name="Grupp 1"/>
          <p:cNvGrpSpPr/>
          <p:nvPr/>
        </p:nvGrpSpPr>
        <p:grpSpPr>
          <a:xfrm>
            <a:off x="287867" y="0"/>
            <a:ext cx="2590799" cy="4378419"/>
            <a:chOff x="6452284" y="0"/>
            <a:chExt cx="2691716" cy="4548968"/>
          </a:xfrm>
        </p:grpSpPr>
        <p:pic>
          <p:nvPicPr>
            <p:cNvPr id="5" name="Picture 7" descr="train">
              <a:extLst>
                <a:ext uri="{FF2B5EF4-FFF2-40B4-BE49-F238E27FC236}">
                  <a16:creationId xmlns:a16="http://schemas.microsoft.com/office/drawing/2014/main" id="{A9319493-FF8A-7142-AB72-45682E885FD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2284" y="2535589"/>
              <a:ext cx="2689200" cy="201337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 name="Group 10">
              <a:extLst>
                <a:ext uri="{FF2B5EF4-FFF2-40B4-BE49-F238E27FC236}">
                  <a16:creationId xmlns:a16="http://schemas.microsoft.com/office/drawing/2014/main" id="{FB633ABC-C9DB-AD4F-876B-B9A78BE3006E}"/>
                </a:ext>
              </a:extLst>
            </p:cNvPr>
            <p:cNvGrpSpPr>
              <a:grpSpLocks/>
            </p:cNvGrpSpPr>
            <p:nvPr/>
          </p:nvGrpSpPr>
          <p:grpSpPr bwMode="auto">
            <a:xfrm>
              <a:off x="6452284" y="0"/>
              <a:ext cx="2691716" cy="2760975"/>
              <a:chOff x="0" y="0"/>
              <a:chExt cx="2293" cy="2352"/>
            </a:xfrm>
          </p:grpSpPr>
          <p:sp>
            <p:nvSpPr>
              <p:cNvPr id="7" name="Rectangle 4">
                <a:extLst>
                  <a:ext uri="{FF2B5EF4-FFF2-40B4-BE49-F238E27FC236}">
                    <a16:creationId xmlns:a16="http://schemas.microsoft.com/office/drawing/2014/main" id="{944CD1DB-EEED-374A-9B0F-A42E2FBC9C9F}"/>
                  </a:ext>
                </a:extLst>
              </p:cNvPr>
              <p:cNvSpPr>
                <a:spLocks noChangeArrowheads="1"/>
              </p:cNvSpPr>
              <p:nvPr/>
            </p:nvSpPr>
            <p:spPr bwMode="auto">
              <a:xfrm>
                <a:off x="0" y="0"/>
                <a:ext cx="2293" cy="2160"/>
              </a:xfrm>
              <a:prstGeom prst="rect">
                <a:avLst/>
              </a:prstGeom>
              <a:solidFill>
                <a:srgbClr val="FFD6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8" name="AutoShape 5">
                <a:extLst>
                  <a:ext uri="{FF2B5EF4-FFF2-40B4-BE49-F238E27FC236}">
                    <a16:creationId xmlns:a16="http://schemas.microsoft.com/office/drawing/2014/main" id="{46C3EF4B-E2A2-024C-802B-5D604AAB2CBD}"/>
                  </a:ext>
                </a:extLst>
              </p:cNvPr>
              <p:cNvSpPr>
                <a:spLocks noChangeArrowheads="1"/>
              </p:cNvSpPr>
              <p:nvPr/>
            </p:nvSpPr>
            <p:spPr bwMode="auto">
              <a:xfrm rot="10800000" flipH="1">
                <a:off x="288" y="1920"/>
                <a:ext cx="384" cy="432"/>
              </a:xfrm>
              <a:prstGeom prst="rtTriangle">
                <a:avLst/>
              </a:prstGeom>
              <a:solidFill>
                <a:srgbClr val="FFD6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9" name="Bildobjekt 8" descr="1.png">
              <a:extLst>
                <a:ext uri="{FF2B5EF4-FFF2-40B4-BE49-F238E27FC236}">
                  <a16:creationId xmlns:a16="http://schemas.microsoft.com/office/drawing/2014/main" id="{24C57A60-B819-6F4F-BF91-E86E67EB279D}"/>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bwMode="auto">
            <a:xfrm>
              <a:off x="6452284" y="202167"/>
              <a:ext cx="2648282" cy="20516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16894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Get top management commitment and sufficient resources allocated for the implementation. </a:t>
            </a:r>
          </a:p>
        </p:txBody>
      </p:sp>
      <p:grpSp>
        <p:nvGrpSpPr>
          <p:cNvPr id="10" name="Grupp 9">
            <a:extLst>
              <a:ext uri="{FF2B5EF4-FFF2-40B4-BE49-F238E27FC236}">
                <a16:creationId xmlns:a16="http://schemas.microsoft.com/office/drawing/2014/main" id="{7CA594E9-67D7-9C4D-BDE5-8B4FA9A644E6}"/>
              </a:ext>
            </a:extLst>
          </p:cNvPr>
          <p:cNvGrpSpPr/>
          <p:nvPr/>
        </p:nvGrpSpPr>
        <p:grpSpPr>
          <a:xfrm>
            <a:off x="181967" y="0"/>
            <a:ext cx="2679330" cy="4377267"/>
            <a:chOff x="6359187" y="0"/>
            <a:chExt cx="2784813" cy="4549596"/>
          </a:xfrm>
        </p:grpSpPr>
        <p:pic>
          <p:nvPicPr>
            <p:cNvPr id="11" name="Bildobjekt 10">
              <a:extLst>
                <a:ext uri="{FF2B5EF4-FFF2-40B4-BE49-F238E27FC236}">
                  <a16:creationId xmlns:a16="http://schemas.microsoft.com/office/drawing/2014/main" id="{CEE4CE77-39FF-CF46-B373-425CCCC2679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54800" y="2561308"/>
              <a:ext cx="2689200" cy="1988288"/>
            </a:xfrm>
            <a:prstGeom prst="rect">
              <a:avLst/>
            </a:prstGeom>
          </p:spPr>
        </p:pic>
        <p:grpSp>
          <p:nvGrpSpPr>
            <p:cNvPr id="12" name="Group 10">
              <a:extLst>
                <a:ext uri="{FF2B5EF4-FFF2-40B4-BE49-F238E27FC236}">
                  <a16:creationId xmlns:a16="http://schemas.microsoft.com/office/drawing/2014/main" id="{5F0DC4B9-E035-1D4A-9DC6-A6DB926DF647}"/>
                </a:ext>
              </a:extLst>
            </p:cNvPr>
            <p:cNvGrpSpPr>
              <a:grpSpLocks/>
            </p:cNvGrpSpPr>
            <p:nvPr/>
          </p:nvGrpSpPr>
          <p:grpSpPr bwMode="auto">
            <a:xfrm>
              <a:off x="6451133" y="0"/>
              <a:ext cx="2692867" cy="2877423"/>
              <a:chOff x="0" y="0"/>
              <a:chExt cx="2293" cy="2352"/>
            </a:xfrm>
          </p:grpSpPr>
          <p:sp>
            <p:nvSpPr>
              <p:cNvPr id="14" name="Rectangle 5">
                <a:extLst>
                  <a:ext uri="{FF2B5EF4-FFF2-40B4-BE49-F238E27FC236}">
                    <a16:creationId xmlns:a16="http://schemas.microsoft.com/office/drawing/2014/main" id="{FD238839-B7D1-EC46-A280-7DF3450DA766}"/>
                  </a:ext>
                </a:extLst>
              </p:cNvPr>
              <p:cNvSpPr>
                <a:spLocks noChangeArrowheads="1"/>
              </p:cNvSpPr>
              <p:nvPr/>
            </p:nvSpPr>
            <p:spPr bwMode="auto">
              <a:xfrm>
                <a:off x="0" y="0"/>
                <a:ext cx="2293" cy="2160"/>
              </a:xfrm>
              <a:prstGeom prst="rect">
                <a:avLst/>
              </a:prstGeom>
              <a:solidFill>
                <a:srgbClr val="AA0829"/>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15" name="AutoShape 6">
                <a:extLst>
                  <a:ext uri="{FF2B5EF4-FFF2-40B4-BE49-F238E27FC236}">
                    <a16:creationId xmlns:a16="http://schemas.microsoft.com/office/drawing/2014/main" id="{38A5AAD7-DB6D-874A-A37C-AF0C220B9EB1}"/>
                  </a:ext>
                </a:extLst>
              </p:cNvPr>
              <p:cNvSpPr>
                <a:spLocks noChangeArrowheads="1"/>
              </p:cNvSpPr>
              <p:nvPr/>
            </p:nvSpPr>
            <p:spPr bwMode="auto">
              <a:xfrm rot="10800000" flipH="1">
                <a:off x="288" y="1920"/>
                <a:ext cx="384" cy="432"/>
              </a:xfrm>
              <a:prstGeom prst="rtTriangle">
                <a:avLst/>
              </a:prstGeom>
              <a:solidFill>
                <a:srgbClr val="AA0829"/>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3" name="Bildobjekt 8" descr="2.png">
              <a:extLst>
                <a:ext uri="{FF2B5EF4-FFF2-40B4-BE49-F238E27FC236}">
                  <a16:creationId xmlns:a16="http://schemas.microsoft.com/office/drawing/2014/main" id="{75D81E70-B6DE-194F-8697-75C71BBD6478}"/>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359187" y="1"/>
              <a:ext cx="2759979" cy="27599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5703143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Establish a multidisciplinary working group in the organization.</a:t>
            </a:r>
          </a:p>
        </p:txBody>
      </p:sp>
      <p:grpSp>
        <p:nvGrpSpPr>
          <p:cNvPr id="9" name="Grupp 8">
            <a:extLst>
              <a:ext uri="{FF2B5EF4-FFF2-40B4-BE49-F238E27FC236}">
                <a16:creationId xmlns:a16="http://schemas.microsoft.com/office/drawing/2014/main" id="{B2D89603-7117-C441-A7EC-02FE0D8FDD4A}"/>
              </a:ext>
            </a:extLst>
          </p:cNvPr>
          <p:cNvGrpSpPr/>
          <p:nvPr/>
        </p:nvGrpSpPr>
        <p:grpSpPr>
          <a:xfrm>
            <a:off x="264120" y="0"/>
            <a:ext cx="2598847" cy="4382330"/>
            <a:chOff x="6453254" y="0"/>
            <a:chExt cx="2694246" cy="4543197"/>
          </a:xfrm>
        </p:grpSpPr>
        <p:pic>
          <p:nvPicPr>
            <p:cNvPr id="16" name="Picture 11" descr="reading">
              <a:extLst>
                <a:ext uri="{FF2B5EF4-FFF2-40B4-BE49-F238E27FC236}">
                  <a16:creationId xmlns:a16="http://schemas.microsoft.com/office/drawing/2014/main" id="{EE15A189-0A96-E843-AEF3-A885F3C421D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8300" y="2528350"/>
              <a:ext cx="2689200" cy="20148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7" name="Grupp 16">
              <a:extLst>
                <a:ext uri="{FF2B5EF4-FFF2-40B4-BE49-F238E27FC236}">
                  <a16:creationId xmlns:a16="http://schemas.microsoft.com/office/drawing/2014/main" id="{D71E2A73-D073-B548-97D6-C169138DE13A}"/>
                </a:ext>
              </a:extLst>
            </p:cNvPr>
            <p:cNvGrpSpPr/>
            <p:nvPr/>
          </p:nvGrpSpPr>
          <p:grpSpPr>
            <a:xfrm>
              <a:off x="6453254" y="0"/>
              <a:ext cx="2690745" cy="2759978"/>
              <a:chOff x="0" y="0"/>
              <a:chExt cx="3640138" cy="3733800"/>
            </a:xfrm>
          </p:grpSpPr>
          <p:grpSp>
            <p:nvGrpSpPr>
              <p:cNvPr id="18" name="Group 12">
                <a:extLst>
                  <a:ext uri="{FF2B5EF4-FFF2-40B4-BE49-F238E27FC236}">
                    <a16:creationId xmlns:a16="http://schemas.microsoft.com/office/drawing/2014/main" id="{D442F1E3-ADAF-A24E-A473-F152F45423D3}"/>
                  </a:ext>
                </a:extLst>
              </p:cNvPr>
              <p:cNvGrpSpPr>
                <a:grpSpLocks/>
              </p:cNvGrpSpPr>
              <p:nvPr/>
            </p:nvGrpSpPr>
            <p:grpSpPr bwMode="auto">
              <a:xfrm>
                <a:off x="0" y="0"/>
                <a:ext cx="3640138" cy="3733800"/>
                <a:chOff x="0" y="0"/>
                <a:chExt cx="2293" cy="2352"/>
              </a:xfrm>
            </p:grpSpPr>
            <p:sp>
              <p:nvSpPr>
                <p:cNvPr id="20" name="Rectangle 7">
                  <a:extLst>
                    <a:ext uri="{FF2B5EF4-FFF2-40B4-BE49-F238E27FC236}">
                      <a16:creationId xmlns:a16="http://schemas.microsoft.com/office/drawing/2014/main" id="{DA8D4D0A-931F-224E-87B3-2E388253E6CF}"/>
                    </a:ext>
                  </a:extLst>
                </p:cNvPr>
                <p:cNvSpPr>
                  <a:spLocks noChangeArrowheads="1"/>
                </p:cNvSpPr>
                <p:nvPr/>
              </p:nvSpPr>
              <p:spPr bwMode="auto">
                <a:xfrm>
                  <a:off x="0" y="0"/>
                  <a:ext cx="2293" cy="2160"/>
                </a:xfrm>
                <a:prstGeom prst="rect">
                  <a:avLst/>
                </a:prstGeom>
                <a:solidFill>
                  <a:srgbClr val="B7C1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21" name="AutoShape 8">
                  <a:extLst>
                    <a:ext uri="{FF2B5EF4-FFF2-40B4-BE49-F238E27FC236}">
                      <a16:creationId xmlns:a16="http://schemas.microsoft.com/office/drawing/2014/main" id="{A5D148EE-7188-3A45-B644-3AF5F0C72E33}"/>
                    </a:ext>
                  </a:extLst>
                </p:cNvPr>
                <p:cNvSpPr>
                  <a:spLocks noChangeArrowheads="1"/>
                </p:cNvSpPr>
                <p:nvPr/>
              </p:nvSpPr>
              <p:spPr bwMode="auto">
                <a:xfrm rot="10800000" flipH="1">
                  <a:off x="288" y="1920"/>
                  <a:ext cx="384" cy="432"/>
                </a:xfrm>
                <a:prstGeom prst="rtTriangle">
                  <a:avLst/>
                </a:prstGeom>
                <a:solidFill>
                  <a:srgbClr val="B7C1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9" name="Bildobjekt 8" descr="3.png">
                <a:extLst>
                  <a:ext uri="{FF2B5EF4-FFF2-40B4-BE49-F238E27FC236}">
                    <a16:creationId xmlns:a16="http://schemas.microsoft.com/office/drawing/2014/main" id="{0B738FBD-53E7-F149-81C0-4996B057BBFB}"/>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81400" cy="3581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6695559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Analyze the organization’s meetings, communication and collaboration.</a:t>
            </a:r>
          </a:p>
        </p:txBody>
      </p:sp>
      <p:grpSp>
        <p:nvGrpSpPr>
          <p:cNvPr id="10" name="Grupp 9">
            <a:extLst>
              <a:ext uri="{FF2B5EF4-FFF2-40B4-BE49-F238E27FC236}">
                <a16:creationId xmlns:a16="http://schemas.microsoft.com/office/drawing/2014/main" id="{90D7DE3F-5DAF-3542-AA5B-4065975916BD}"/>
              </a:ext>
            </a:extLst>
          </p:cNvPr>
          <p:cNvGrpSpPr/>
          <p:nvPr/>
        </p:nvGrpSpPr>
        <p:grpSpPr>
          <a:xfrm>
            <a:off x="248735" y="1"/>
            <a:ext cx="2588177" cy="4377267"/>
            <a:chOff x="6454800" y="0"/>
            <a:chExt cx="2689200" cy="4548123"/>
          </a:xfrm>
        </p:grpSpPr>
        <p:pic>
          <p:nvPicPr>
            <p:cNvPr id="11" name="Picture 11" descr="coffee">
              <a:extLst>
                <a:ext uri="{FF2B5EF4-FFF2-40B4-BE49-F238E27FC236}">
                  <a16:creationId xmlns:a16="http://schemas.microsoft.com/office/drawing/2014/main" id="{4487425F-EFF4-5A4B-9A69-E364986634A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4800" y="2533565"/>
              <a:ext cx="2689200" cy="20145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2" name="Grupp 11">
              <a:extLst>
                <a:ext uri="{FF2B5EF4-FFF2-40B4-BE49-F238E27FC236}">
                  <a16:creationId xmlns:a16="http://schemas.microsoft.com/office/drawing/2014/main" id="{307AE6CC-EAA4-7B44-8A5F-97C3F7F4B357}"/>
                </a:ext>
              </a:extLst>
            </p:cNvPr>
            <p:cNvGrpSpPr/>
            <p:nvPr/>
          </p:nvGrpSpPr>
          <p:grpSpPr>
            <a:xfrm>
              <a:off x="6454800" y="0"/>
              <a:ext cx="2689200" cy="2758394"/>
              <a:chOff x="0" y="0"/>
              <a:chExt cx="3640138" cy="3733800"/>
            </a:xfrm>
          </p:grpSpPr>
          <p:grpSp>
            <p:nvGrpSpPr>
              <p:cNvPr id="13" name="Group 10">
                <a:extLst>
                  <a:ext uri="{FF2B5EF4-FFF2-40B4-BE49-F238E27FC236}">
                    <a16:creationId xmlns:a16="http://schemas.microsoft.com/office/drawing/2014/main" id="{ECC529E1-D4B9-6A4E-ABC0-FF283389505C}"/>
                  </a:ext>
                </a:extLst>
              </p:cNvPr>
              <p:cNvGrpSpPr>
                <a:grpSpLocks/>
              </p:cNvGrpSpPr>
              <p:nvPr/>
            </p:nvGrpSpPr>
            <p:grpSpPr bwMode="auto">
              <a:xfrm>
                <a:off x="0" y="0"/>
                <a:ext cx="3640138" cy="3733800"/>
                <a:chOff x="0" y="0"/>
                <a:chExt cx="2293" cy="2352"/>
              </a:xfrm>
            </p:grpSpPr>
            <p:sp>
              <p:nvSpPr>
                <p:cNvPr id="15" name="Rectangle 6">
                  <a:extLst>
                    <a:ext uri="{FF2B5EF4-FFF2-40B4-BE49-F238E27FC236}">
                      <a16:creationId xmlns:a16="http://schemas.microsoft.com/office/drawing/2014/main" id="{EFEF0087-28FF-0945-B034-B217505EFFE7}"/>
                    </a:ext>
                  </a:extLst>
                </p:cNvPr>
                <p:cNvSpPr>
                  <a:spLocks noChangeArrowheads="1"/>
                </p:cNvSpPr>
                <p:nvPr/>
              </p:nvSpPr>
              <p:spPr bwMode="auto">
                <a:xfrm>
                  <a:off x="0" y="0"/>
                  <a:ext cx="2293" cy="2160"/>
                </a:xfrm>
                <a:prstGeom prst="rect">
                  <a:avLst/>
                </a:prstGeom>
                <a:solidFill>
                  <a:srgbClr val="4B391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22" name="AutoShape 7">
                  <a:extLst>
                    <a:ext uri="{FF2B5EF4-FFF2-40B4-BE49-F238E27FC236}">
                      <a16:creationId xmlns:a16="http://schemas.microsoft.com/office/drawing/2014/main" id="{993C58CD-41E4-D04B-9987-7B901EFD62F3}"/>
                    </a:ext>
                  </a:extLst>
                </p:cNvPr>
                <p:cNvSpPr>
                  <a:spLocks noChangeArrowheads="1"/>
                </p:cNvSpPr>
                <p:nvPr/>
              </p:nvSpPr>
              <p:spPr bwMode="auto">
                <a:xfrm rot="10800000" flipH="1">
                  <a:off x="288" y="1920"/>
                  <a:ext cx="384" cy="432"/>
                </a:xfrm>
                <a:prstGeom prst="rtTriangle">
                  <a:avLst/>
                </a:prstGeom>
                <a:solidFill>
                  <a:srgbClr val="4B391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4" name="Bildobjekt 8" descr="4.png">
                <a:extLst>
                  <a:ext uri="{FF2B5EF4-FFF2-40B4-BE49-F238E27FC236}">
                    <a16:creationId xmlns:a16="http://schemas.microsoft.com/office/drawing/2014/main" id="{816D50D3-744B-8F4D-8704-2779AC263885}"/>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81400" cy="3581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10853173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Map out the organization’s existing technical infrastructure.</a:t>
            </a:r>
          </a:p>
        </p:txBody>
      </p:sp>
      <p:grpSp>
        <p:nvGrpSpPr>
          <p:cNvPr id="16" name="Grupp 15">
            <a:extLst>
              <a:ext uri="{FF2B5EF4-FFF2-40B4-BE49-F238E27FC236}">
                <a16:creationId xmlns:a16="http://schemas.microsoft.com/office/drawing/2014/main" id="{78DCFA6F-B762-924D-BAAF-580642C15008}"/>
              </a:ext>
            </a:extLst>
          </p:cNvPr>
          <p:cNvGrpSpPr/>
          <p:nvPr/>
        </p:nvGrpSpPr>
        <p:grpSpPr>
          <a:xfrm>
            <a:off x="277634" y="0"/>
            <a:ext cx="2584234" cy="4368800"/>
            <a:chOff x="6458301" y="0"/>
            <a:chExt cx="2689200" cy="4546251"/>
          </a:xfrm>
        </p:grpSpPr>
        <p:pic>
          <p:nvPicPr>
            <p:cNvPr id="17" name="Picture 9" descr="cables">
              <a:extLst>
                <a:ext uri="{FF2B5EF4-FFF2-40B4-BE49-F238E27FC236}">
                  <a16:creationId xmlns:a16="http://schemas.microsoft.com/office/drawing/2014/main" id="{1925E677-AB6F-AE48-8BF4-DF4B61595DE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8301" y="2532282"/>
              <a:ext cx="2689200" cy="20139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8" name="Grupp 17">
              <a:extLst>
                <a:ext uri="{FF2B5EF4-FFF2-40B4-BE49-F238E27FC236}">
                  <a16:creationId xmlns:a16="http://schemas.microsoft.com/office/drawing/2014/main" id="{26B96D0A-937C-7A47-B675-D76C149879D1}"/>
                </a:ext>
              </a:extLst>
            </p:cNvPr>
            <p:cNvGrpSpPr/>
            <p:nvPr/>
          </p:nvGrpSpPr>
          <p:grpSpPr>
            <a:xfrm>
              <a:off x="6458301" y="0"/>
              <a:ext cx="2685699" cy="2754804"/>
              <a:chOff x="0" y="0"/>
              <a:chExt cx="3640138" cy="3733800"/>
            </a:xfrm>
          </p:grpSpPr>
          <p:grpSp>
            <p:nvGrpSpPr>
              <p:cNvPr id="19" name="Group 8">
                <a:extLst>
                  <a:ext uri="{FF2B5EF4-FFF2-40B4-BE49-F238E27FC236}">
                    <a16:creationId xmlns:a16="http://schemas.microsoft.com/office/drawing/2014/main" id="{435DB02D-B872-2A4D-A409-78DABA196944}"/>
                  </a:ext>
                </a:extLst>
              </p:cNvPr>
              <p:cNvGrpSpPr>
                <a:grpSpLocks/>
              </p:cNvGrpSpPr>
              <p:nvPr/>
            </p:nvGrpSpPr>
            <p:grpSpPr bwMode="auto">
              <a:xfrm>
                <a:off x="0" y="0"/>
                <a:ext cx="3640138" cy="3733800"/>
                <a:chOff x="0" y="0"/>
                <a:chExt cx="2293" cy="2352"/>
              </a:xfrm>
            </p:grpSpPr>
            <p:sp>
              <p:nvSpPr>
                <p:cNvPr id="21" name="Rectangle 4">
                  <a:extLst>
                    <a:ext uri="{FF2B5EF4-FFF2-40B4-BE49-F238E27FC236}">
                      <a16:creationId xmlns:a16="http://schemas.microsoft.com/office/drawing/2014/main" id="{95E0BAF8-27B7-C343-BF3B-D1B105523C02}"/>
                    </a:ext>
                  </a:extLst>
                </p:cNvPr>
                <p:cNvSpPr>
                  <a:spLocks noChangeArrowheads="1"/>
                </p:cNvSpPr>
                <p:nvPr/>
              </p:nvSpPr>
              <p:spPr bwMode="auto">
                <a:xfrm>
                  <a:off x="0" y="0"/>
                  <a:ext cx="2293" cy="2160"/>
                </a:xfrm>
                <a:prstGeom prst="rect">
                  <a:avLst/>
                </a:prstGeom>
                <a:solidFill>
                  <a:srgbClr val="0076B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23" name="AutoShape 5">
                  <a:extLst>
                    <a:ext uri="{FF2B5EF4-FFF2-40B4-BE49-F238E27FC236}">
                      <a16:creationId xmlns:a16="http://schemas.microsoft.com/office/drawing/2014/main" id="{4EB4C252-02FF-6C41-8D41-93F35C7C9389}"/>
                    </a:ext>
                  </a:extLst>
                </p:cNvPr>
                <p:cNvSpPr>
                  <a:spLocks noChangeArrowheads="1"/>
                </p:cNvSpPr>
                <p:nvPr/>
              </p:nvSpPr>
              <p:spPr bwMode="auto">
                <a:xfrm rot="10800000" flipH="1">
                  <a:off x="288" y="1920"/>
                  <a:ext cx="384" cy="432"/>
                </a:xfrm>
                <a:prstGeom prst="rtTriangle">
                  <a:avLst/>
                </a:prstGeom>
                <a:solidFill>
                  <a:srgbClr val="0076B2"/>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20" name="Bildobjekt 8" descr="5.png">
                <a:extLst>
                  <a:ext uri="{FF2B5EF4-FFF2-40B4-BE49-F238E27FC236}">
                    <a16:creationId xmlns:a16="http://schemas.microsoft.com/office/drawing/2014/main" id="{A5BBA2A5-F665-4B47-8119-A2B48B75AA36}"/>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3581400" cy="3581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4967049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Select and acquire appropriate equipment /services.</a:t>
            </a:r>
          </a:p>
        </p:txBody>
      </p:sp>
      <p:grpSp>
        <p:nvGrpSpPr>
          <p:cNvPr id="10" name="Grupp 9">
            <a:extLst>
              <a:ext uri="{FF2B5EF4-FFF2-40B4-BE49-F238E27FC236}">
                <a16:creationId xmlns:a16="http://schemas.microsoft.com/office/drawing/2014/main" id="{9A13065B-1C7F-634E-BEC6-5C8F5653C379}"/>
              </a:ext>
            </a:extLst>
          </p:cNvPr>
          <p:cNvGrpSpPr/>
          <p:nvPr/>
        </p:nvGrpSpPr>
        <p:grpSpPr>
          <a:xfrm>
            <a:off x="284766" y="-1"/>
            <a:ext cx="2559685" cy="4360333"/>
            <a:chOff x="6456966" y="-37222"/>
            <a:chExt cx="2690535" cy="4583230"/>
          </a:xfrm>
        </p:grpSpPr>
        <p:pic>
          <p:nvPicPr>
            <p:cNvPr id="11" name="Picture 10" descr="telekonf">
              <a:extLst>
                <a:ext uri="{FF2B5EF4-FFF2-40B4-BE49-F238E27FC236}">
                  <a16:creationId xmlns:a16="http://schemas.microsoft.com/office/drawing/2014/main" id="{0BCD6B81-2B27-5A4E-B9F2-B7871D0241EE}"/>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8301" y="2532040"/>
              <a:ext cx="2689200" cy="20139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2" name="Group 9">
              <a:extLst>
                <a:ext uri="{FF2B5EF4-FFF2-40B4-BE49-F238E27FC236}">
                  <a16:creationId xmlns:a16="http://schemas.microsoft.com/office/drawing/2014/main" id="{DA558F15-1559-FF4E-915A-79C929507876}"/>
                </a:ext>
              </a:extLst>
            </p:cNvPr>
            <p:cNvGrpSpPr>
              <a:grpSpLocks/>
            </p:cNvGrpSpPr>
            <p:nvPr/>
          </p:nvGrpSpPr>
          <p:grpSpPr bwMode="auto">
            <a:xfrm>
              <a:off x="6458300" y="-242"/>
              <a:ext cx="2685699" cy="2754803"/>
              <a:chOff x="0" y="0"/>
              <a:chExt cx="2293" cy="2352"/>
            </a:xfrm>
          </p:grpSpPr>
          <p:sp>
            <p:nvSpPr>
              <p:cNvPr id="14" name="Rectangle 5">
                <a:extLst>
                  <a:ext uri="{FF2B5EF4-FFF2-40B4-BE49-F238E27FC236}">
                    <a16:creationId xmlns:a16="http://schemas.microsoft.com/office/drawing/2014/main" id="{DDC68BBD-1538-C441-98D2-AD148D64AE40}"/>
                  </a:ext>
                </a:extLst>
              </p:cNvPr>
              <p:cNvSpPr>
                <a:spLocks noChangeArrowheads="1"/>
              </p:cNvSpPr>
              <p:nvPr/>
            </p:nvSpPr>
            <p:spPr bwMode="auto">
              <a:xfrm>
                <a:off x="0" y="0"/>
                <a:ext cx="2293" cy="2160"/>
              </a:xfrm>
              <a:prstGeom prst="rect">
                <a:avLst/>
              </a:prstGeom>
              <a:solidFill>
                <a:srgbClr val="EF84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15" name="AutoShape 6">
                <a:extLst>
                  <a:ext uri="{FF2B5EF4-FFF2-40B4-BE49-F238E27FC236}">
                    <a16:creationId xmlns:a16="http://schemas.microsoft.com/office/drawing/2014/main" id="{BF2B93B2-6A42-8E4F-BB96-307C2CA47D05}"/>
                  </a:ext>
                </a:extLst>
              </p:cNvPr>
              <p:cNvSpPr>
                <a:spLocks noChangeArrowheads="1"/>
              </p:cNvSpPr>
              <p:nvPr/>
            </p:nvSpPr>
            <p:spPr bwMode="auto">
              <a:xfrm rot="10800000" flipH="1">
                <a:off x="288" y="1920"/>
                <a:ext cx="384" cy="432"/>
              </a:xfrm>
              <a:prstGeom prst="rtTriangle">
                <a:avLst/>
              </a:prstGeom>
              <a:solidFill>
                <a:srgbClr val="EF8400"/>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3" name="Bildobjekt 8" descr="6.png">
              <a:extLst>
                <a:ext uri="{FF2B5EF4-FFF2-40B4-BE49-F238E27FC236}">
                  <a16:creationId xmlns:a16="http://schemas.microsoft.com/office/drawing/2014/main" id="{20E8D411-4AE1-1C4A-B14E-DD7CAF689A6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56966" y="-37222"/>
              <a:ext cx="2638203" cy="26382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705838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Establish routines and procedures.</a:t>
            </a:r>
          </a:p>
        </p:txBody>
      </p:sp>
      <p:grpSp>
        <p:nvGrpSpPr>
          <p:cNvPr id="9" name="Grupp 8">
            <a:extLst>
              <a:ext uri="{FF2B5EF4-FFF2-40B4-BE49-F238E27FC236}">
                <a16:creationId xmlns:a16="http://schemas.microsoft.com/office/drawing/2014/main" id="{8E4318E5-3C74-334B-90F2-9AEB98BF1DAE}"/>
              </a:ext>
            </a:extLst>
          </p:cNvPr>
          <p:cNvGrpSpPr/>
          <p:nvPr/>
        </p:nvGrpSpPr>
        <p:grpSpPr>
          <a:xfrm>
            <a:off x="275973" y="0"/>
            <a:ext cx="2577294" cy="4364119"/>
            <a:chOff x="6456638" y="0"/>
            <a:chExt cx="2690349" cy="4555555"/>
          </a:xfrm>
        </p:grpSpPr>
        <p:pic>
          <p:nvPicPr>
            <p:cNvPr id="16" name="Bildobjekt 15">
              <a:extLst>
                <a:ext uri="{FF2B5EF4-FFF2-40B4-BE49-F238E27FC236}">
                  <a16:creationId xmlns:a16="http://schemas.microsoft.com/office/drawing/2014/main" id="{EE181F57-BC34-7F4B-8A43-FB050D7C252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57787" y="2537825"/>
              <a:ext cx="2689200" cy="2017730"/>
            </a:xfrm>
            <a:prstGeom prst="rect">
              <a:avLst/>
            </a:prstGeom>
          </p:spPr>
        </p:pic>
        <p:grpSp>
          <p:nvGrpSpPr>
            <p:cNvPr id="17" name="Group 8">
              <a:extLst>
                <a:ext uri="{FF2B5EF4-FFF2-40B4-BE49-F238E27FC236}">
                  <a16:creationId xmlns:a16="http://schemas.microsoft.com/office/drawing/2014/main" id="{23EC6145-51F5-0648-AFEE-64071EC9C18A}"/>
                </a:ext>
              </a:extLst>
            </p:cNvPr>
            <p:cNvGrpSpPr>
              <a:grpSpLocks/>
            </p:cNvGrpSpPr>
            <p:nvPr/>
          </p:nvGrpSpPr>
          <p:grpSpPr bwMode="auto">
            <a:xfrm>
              <a:off x="6457787" y="0"/>
              <a:ext cx="2689200" cy="2827089"/>
              <a:chOff x="0" y="0"/>
              <a:chExt cx="2293" cy="2352"/>
            </a:xfrm>
          </p:grpSpPr>
          <p:sp>
            <p:nvSpPr>
              <p:cNvPr id="19" name="Rectangle 4">
                <a:extLst>
                  <a:ext uri="{FF2B5EF4-FFF2-40B4-BE49-F238E27FC236}">
                    <a16:creationId xmlns:a16="http://schemas.microsoft.com/office/drawing/2014/main" id="{AF4FAC73-9139-2546-9691-7555B484A17C}"/>
                  </a:ext>
                </a:extLst>
              </p:cNvPr>
              <p:cNvSpPr>
                <a:spLocks noChangeArrowheads="1"/>
              </p:cNvSpPr>
              <p:nvPr/>
            </p:nvSpPr>
            <p:spPr bwMode="auto">
              <a:xfrm>
                <a:off x="0" y="0"/>
                <a:ext cx="2293" cy="2160"/>
              </a:xfrm>
              <a:prstGeom prst="rect">
                <a:avLst/>
              </a:prstGeom>
              <a:solidFill>
                <a:srgbClr val="42511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20" name="AutoShape 5">
                <a:extLst>
                  <a:ext uri="{FF2B5EF4-FFF2-40B4-BE49-F238E27FC236}">
                    <a16:creationId xmlns:a16="http://schemas.microsoft.com/office/drawing/2014/main" id="{325D9421-387D-3845-9C51-E0395277A4BB}"/>
                  </a:ext>
                </a:extLst>
              </p:cNvPr>
              <p:cNvSpPr>
                <a:spLocks noChangeArrowheads="1"/>
              </p:cNvSpPr>
              <p:nvPr/>
            </p:nvSpPr>
            <p:spPr bwMode="auto">
              <a:xfrm rot="10800000" flipH="1">
                <a:off x="288" y="1920"/>
                <a:ext cx="384" cy="432"/>
              </a:xfrm>
              <a:prstGeom prst="rtTriangle">
                <a:avLst/>
              </a:prstGeom>
              <a:solidFill>
                <a:srgbClr val="42511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8" name="Bildobjekt 8" descr="7.png">
              <a:extLst>
                <a:ext uri="{FF2B5EF4-FFF2-40B4-BE49-F238E27FC236}">
                  <a16:creationId xmlns:a16="http://schemas.microsoft.com/office/drawing/2014/main" id="{EFD24F95-DDCC-3C49-8309-06A651E9FC63}"/>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56638" y="0"/>
              <a:ext cx="2645807" cy="26458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2192985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Designate staff responsible for the operation, booking, support, training and monitoring.</a:t>
            </a:r>
          </a:p>
        </p:txBody>
      </p:sp>
      <p:grpSp>
        <p:nvGrpSpPr>
          <p:cNvPr id="10" name="Grupp 9">
            <a:extLst>
              <a:ext uri="{FF2B5EF4-FFF2-40B4-BE49-F238E27FC236}">
                <a16:creationId xmlns:a16="http://schemas.microsoft.com/office/drawing/2014/main" id="{132BECE3-3B5B-0B40-9017-A457A4AD1217}"/>
              </a:ext>
            </a:extLst>
          </p:cNvPr>
          <p:cNvGrpSpPr/>
          <p:nvPr/>
        </p:nvGrpSpPr>
        <p:grpSpPr>
          <a:xfrm>
            <a:off x="280604" y="0"/>
            <a:ext cx="2585879" cy="4368800"/>
            <a:chOff x="6452804" y="0"/>
            <a:chExt cx="2691196" cy="4546732"/>
          </a:xfrm>
        </p:grpSpPr>
        <p:pic>
          <p:nvPicPr>
            <p:cNvPr id="11" name="Picture 9" descr="IMA53568">
              <a:extLst>
                <a:ext uri="{FF2B5EF4-FFF2-40B4-BE49-F238E27FC236}">
                  <a16:creationId xmlns:a16="http://schemas.microsoft.com/office/drawing/2014/main" id="{F429C8B9-2023-0F45-8932-CFFD65D5E3C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4000" y="2531580"/>
              <a:ext cx="2690000" cy="201515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2" name="Group 8">
              <a:extLst>
                <a:ext uri="{FF2B5EF4-FFF2-40B4-BE49-F238E27FC236}">
                  <a16:creationId xmlns:a16="http://schemas.microsoft.com/office/drawing/2014/main" id="{565293E7-7CD6-7748-BABF-59948A03D722}"/>
                </a:ext>
              </a:extLst>
            </p:cNvPr>
            <p:cNvGrpSpPr>
              <a:grpSpLocks/>
            </p:cNvGrpSpPr>
            <p:nvPr/>
          </p:nvGrpSpPr>
          <p:grpSpPr bwMode="auto">
            <a:xfrm>
              <a:off x="6452804" y="0"/>
              <a:ext cx="2691196" cy="2777189"/>
              <a:chOff x="0" y="0"/>
              <a:chExt cx="2293" cy="2352"/>
            </a:xfrm>
          </p:grpSpPr>
          <p:sp>
            <p:nvSpPr>
              <p:cNvPr id="14" name="Rectangle 4">
                <a:extLst>
                  <a:ext uri="{FF2B5EF4-FFF2-40B4-BE49-F238E27FC236}">
                    <a16:creationId xmlns:a16="http://schemas.microsoft.com/office/drawing/2014/main" id="{8886FA57-693B-E64E-8BD6-396A1AEDA8EA}"/>
                  </a:ext>
                </a:extLst>
              </p:cNvPr>
              <p:cNvSpPr>
                <a:spLocks noChangeArrowheads="1"/>
              </p:cNvSpPr>
              <p:nvPr/>
            </p:nvSpPr>
            <p:spPr bwMode="auto">
              <a:xfrm>
                <a:off x="0" y="0"/>
                <a:ext cx="2293" cy="2160"/>
              </a:xfrm>
              <a:prstGeom prst="rect">
                <a:avLst/>
              </a:prstGeom>
              <a:solidFill>
                <a:srgbClr val="00395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15" name="AutoShape 5">
                <a:extLst>
                  <a:ext uri="{FF2B5EF4-FFF2-40B4-BE49-F238E27FC236}">
                    <a16:creationId xmlns:a16="http://schemas.microsoft.com/office/drawing/2014/main" id="{A0E36B7A-4736-AB41-8AA7-056AAD49AEDF}"/>
                  </a:ext>
                </a:extLst>
              </p:cNvPr>
              <p:cNvSpPr>
                <a:spLocks noChangeArrowheads="1"/>
              </p:cNvSpPr>
              <p:nvPr/>
            </p:nvSpPr>
            <p:spPr bwMode="auto">
              <a:xfrm rot="10800000" flipH="1">
                <a:off x="288" y="1920"/>
                <a:ext cx="384" cy="432"/>
              </a:xfrm>
              <a:prstGeom prst="rtTriangle">
                <a:avLst/>
              </a:prstGeom>
              <a:solidFill>
                <a:srgbClr val="00395D"/>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3" name="Bildobjekt 8" descr="8.png">
              <a:extLst>
                <a:ext uri="{FF2B5EF4-FFF2-40B4-BE49-F238E27FC236}">
                  <a16:creationId xmlns:a16="http://schemas.microsoft.com/office/drawing/2014/main" id="{2D7383B8-79FE-934A-BEAF-C807C8582AED}"/>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54000" y="16747"/>
              <a:ext cx="2631262" cy="26312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7682725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Inform and organize teaser and testing events.</a:t>
            </a:r>
          </a:p>
        </p:txBody>
      </p:sp>
      <p:grpSp>
        <p:nvGrpSpPr>
          <p:cNvPr id="9" name="Grupp 8">
            <a:extLst>
              <a:ext uri="{FF2B5EF4-FFF2-40B4-BE49-F238E27FC236}">
                <a16:creationId xmlns:a16="http://schemas.microsoft.com/office/drawing/2014/main" id="{05484D40-EACA-684F-8EEB-DD2497FA170F}"/>
              </a:ext>
            </a:extLst>
          </p:cNvPr>
          <p:cNvGrpSpPr/>
          <p:nvPr/>
        </p:nvGrpSpPr>
        <p:grpSpPr>
          <a:xfrm>
            <a:off x="273361" y="-1"/>
            <a:ext cx="2589628" cy="4377267"/>
            <a:chOff x="6454028" y="-1"/>
            <a:chExt cx="2689972" cy="4546879"/>
          </a:xfrm>
        </p:grpSpPr>
        <p:pic>
          <p:nvPicPr>
            <p:cNvPr id="16" name="Picture 9" descr="IMA60418">
              <a:extLst>
                <a:ext uri="{FF2B5EF4-FFF2-40B4-BE49-F238E27FC236}">
                  <a16:creationId xmlns:a16="http://schemas.microsoft.com/office/drawing/2014/main" id="{52FEFD1E-E816-D749-8AA8-65F0A9D36699}"/>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4800" y="2532031"/>
              <a:ext cx="2689200" cy="20148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7" name="Group 8">
              <a:extLst>
                <a:ext uri="{FF2B5EF4-FFF2-40B4-BE49-F238E27FC236}">
                  <a16:creationId xmlns:a16="http://schemas.microsoft.com/office/drawing/2014/main" id="{7DFFB921-6828-B94E-81DA-F351D55D26D1}"/>
                </a:ext>
              </a:extLst>
            </p:cNvPr>
            <p:cNvGrpSpPr>
              <a:grpSpLocks/>
            </p:cNvGrpSpPr>
            <p:nvPr/>
          </p:nvGrpSpPr>
          <p:grpSpPr bwMode="auto">
            <a:xfrm>
              <a:off x="6454028" y="-1"/>
              <a:ext cx="2689971" cy="2759185"/>
              <a:chOff x="0" y="0"/>
              <a:chExt cx="2293" cy="2352"/>
            </a:xfrm>
          </p:grpSpPr>
          <p:sp>
            <p:nvSpPr>
              <p:cNvPr id="19" name="Rectangle 4">
                <a:extLst>
                  <a:ext uri="{FF2B5EF4-FFF2-40B4-BE49-F238E27FC236}">
                    <a16:creationId xmlns:a16="http://schemas.microsoft.com/office/drawing/2014/main" id="{A9C896BE-75E7-6240-B458-47581D60EA63}"/>
                  </a:ext>
                </a:extLst>
              </p:cNvPr>
              <p:cNvSpPr>
                <a:spLocks noChangeArrowheads="1"/>
              </p:cNvSpPr>
              <p:nvPr/>
            </p:nvSpPr>
            <p:spPr bwMode="auto">
              <a:xfrm>
                <a:off x="0" y="0"/>
                <a:ext cx="2293" cy="2160"/>
              </a:xfrm>
              <a:prstGeom prst="rect">
                <a:avLst/>
              </a:prstGeom>
              <a:solidFill>
                <a:srgbClr val="93D2E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20" name="AutoShape 5">
                <a:extLst>
                  <a:ext uri="{FF2B5EF4-FFF2-40B4-BE49-F238E27FC236}">
                    <a16:creationId xmlns:a16="http://schemas.microsoft.com/office/drawing/2014/main" id="{510F8BDC-F6FA-5748-A9D1-252A1464AC8F}"/>
                  </a:ext>
                </a:extLst>
              </p:cNvPr>
              <p:cNvSpPr>
                <a:spLocks noChangeArrowheads="1"/>
              </p:cNvSpPr>
              <p:nvPr/>
            </p:nvSpPr>
            <p:spPr bwMode="auto">
              <a:xfrm rot="10800000" flipH="1">
                <a:off x="288" y="1920"/>
                <a:ext cx="384" cy="432"/>
              </a:xfrm>
              <a:prstGeom prst="rtTriangle">
                <a:avLst/>
              </a:prstGeom>
              <a:solidFill>
                <a:srgbClr val="93D2EF"/>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8" name="Bildobjekt 8" descr="9.png">
              <a:extLst>
                <a:ext uri="{FF2B5EF4-FFF2-40B4-BE49-F238E27FC236}">
                  <a16:creationId xmlns:a16="http://schemas.microsoft.com/office/drawing/2014/main" id="{FC0B05AD-1094-C144-B58A-0DA231A426F7}"/>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54028" y="0"/>
              <a:ext cx="2631233" cy="263123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171303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ubrik 2"/>
          <p:cNvSpPr>
            <a:spLocks noGrp="1"/>
          </p:cNvSpPr>
          <p:nvPr>
            <p:ph type="title"/>
          </p:nvPr>
        </p:nvSpPr>
        <p:spPr>
          <a:xfrm>
            <a:off x="3437467" y="84667"/>
            <a:ext cx="5435600" cy="3784599"/>
          </a:xfrm>
        </p:spPr>
        <p:txBody>
          <a:bodyPr/>
          <a:lstStyle/>
          <a:p>
            <a:pPr indent="-257175">
              <a:spcAft>
                <a:spcPts val="450"/>
              </a:spcAft>
            </a:pPr>
            <a:r>
              <a:rPr lang="en-US" dirty="0"/>
              <a:t>Follow up and communicate use, progress and savings.</a:t>
            </a:r>
          </a:p>
        </p:txBody>
      </p:sp>
      <p:grpSp>
        <p:nvGrpSpPr>
          <p:cNvPr id="10" name="Grupp 9"/>
          <p:cNvGrpSpPr/>
          <p:nvPr/>
        </p:nvGrpSpPr>
        <p:grpSpPr>
          <a:xfrm>
            <a:off x="267254" y="0"/>
            <a:ext cx="2601925" cy="4377267"/>
            <a:chOff x="6439454" y="0"/>
            <a:chExt cx="2704546" cy="4549909"/>
          </a:xfrm>
        </p:grpSpPr>
        <p:pic>
          <p:nvPicPr>
            <p:cNvPr id="11" name="Picture 9" descr="08897">
              <a:extLst>
                <a:ext uri="{FF2B5EF4-FFF2-40B4-BE49-F238E27FC236}">
                  <a16:creationId xmlns:a16="http://schemas.microsoft.com/office/drawing/2014/main" id="{9F1C86B6-FDAE-294C-AD2B-8ADF4BAAEE71}"/>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454800" y="2535641"/>
              <a:ext cx="2689200" cy="201426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2" name="Group 8">
              <a:extLst>
                <a:ext uri="{FF2B5EF4-FFF2-40B4-BE49-F238E27FC236}">
                  <a16:creationId xmlns:a16="http://schemas.microsoft.com/office/drawing/2014/main" id="{AE0B22EB-8E7F-FE4E-973D-4FFE1AE35A2C}"/>
                </a:ext>
              </a:extLst>
            </p:cNvPr>
            <p:cNvGrpSpPr>
              <a:grpSpLocks/>
            </p:cNvGrpSpPr>
            <p:nvPr/>
          </p:nvGrpSpPr>
          <p:grpSpPr bwMode="auto">
            <a:xfrm>
              <a:off x="6454800" y="0"/>
              <a:ext cx="2689200" cy="2844800"/>
              <a:chOff x="0" y="0"/>
              <a:chExt cx="2293" cy="2352"/>
            </a:xfrm>
          </p:grpSpPr>
          <p:sp>
            <p:nvSpPr>
              <p:cNvPr id="14" name="Rectangle 4">
                <a:extLst>
                  <a:ext uri="{FF2B5EF4-FFF2-40B4-BE49-F238E27FC236}">
                    <a16:creationId xmlns:a16="http://schemas.microsoft.com/office/drawing/2014/main" id="{A39A01FC-BFF2-B046-840B-8F3422BECF90}"/>
                  </a:ext>
                </a:extLst>
              </p:cNvPr>
              <p:cNvSpPr>
                <a:spLocks noChangeArrowheads="1"/>
              </p:cNvSpPr>
              <p:nvPr/>
            </p:nvSpPr>
            <p:spPr bwMode="auto">
              <a:xfrm>
                <a:off x="0" y="0"/>
                <a:ext cx="2293" cy="2160"/>
              </a:xfrm>
              <a:prstGeom prst="rect">
                <a:avLst/>
              </a:prstGeom>
              <a:solidFill>
                <a:srgbClr val="DCDC3B"/>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sp>
            <p:nvSpPr>
              <p:cNvPr id="15" name="AutoShape 5">
                <a:extLst>
                  <a:ext uri="{FF2B5EF4-FFF2-40B4-BE49-F238E27FC236}">
                    <a16:creationId xmlns:a16="http://schemas.microsoft.com/office/drawing/2014/main" id="{D11E5727-5809-C140-8334-F4165F4705C5}"/>
                  </a:ext>
                </a:extLst>
              </p:cNvPr>
              <p:cNvSpPr>
                <a:spLocks noChangeArrowheads="1"/>
              </p:cNvSpPr>
              <p:nvPr/>
            </p:nvSpPr>
            <p:spPr bwMode="auto">
              <a:xfrm rot="10800000" flipH="1">
                <a:off x="288" y="1920"/>
                <a:ext cx="384" cy="432"/>
              </a:xfrm>
              <a:prstGeom prst="rtTriangle">
                <a:avLst/>
              </a:prstGeom>
              <a:solidFill>
                <a:srgbClr val="DCDC3B"/>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nchor="ctr"/>
              <a:lstStyle>
                <a:lvl1pPr eaLnBrk="0" hangingPunct="0">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sz="2400">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sz="2400">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sz="2400">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eaLnBrk="1" hangingPunct="1"/>
                <a:endParaRPr lang="sv-SE" altLang="sv-SE" sz="1800"/>
              </a:p>
            </p:txBody>
          </p:sp>
        </p:grpSp>
        <p:pic>
          <p:nvPicPr>
            <p:cNvPr id="13" name="Bildobjekt 8" descr="10.png">
              <a:extLst>
                <a:ext uri="{FF2B5EF4-FFF2-40B4-BE49-F238E27FC236}">
                  <a16:creationId xmlns:a16="http://schemas.microsoft.com/office/drawing/2014/main" id="{82AFF1CF-6A25-7148-A4DB-ACF689D3BBC9}"/>
                </a:ext>
              </a:extLst>
            </p:cNvPr>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439454" y="46592"/>
              <a:ext cx="2645807" cy="264580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5684143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ubrik 6"/>
          <p:cNvSpPr txBox="1">
            <a:spLocks/>
          </p:cNvSpPr>
          <p:nvPr/>
        </p:nvSpPr>
        <p:spPr bwMode="auto">
          <a:xfrm>
            <a:off x="659297" y="608929"/>
            <a:ext cx="8161867"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defTabSz="914400" rtl="0" eaLnBrk="1" latinLnBrk="0" hangingPunct="1">
              <a:lnSpc>
                <a:spcPct val="90000"/>
              </a:lnSpc>
              <a:spcBef>
                <a:spcPct val="0"/>
              </a:spcBef>
              <a:buNone/>
              <a:defRPr sz="2800" kern="1200">
                <a:solidFill>
                  <a:schemeClr val="tx1"/>
                </a:solidFill>
                <a:latin typeface="Arial" panose="020B0604020202020204" pitchFamily="34" charset="0"/>
                <a:ea typeface="+mj-ea"/>
                <a:cs typeface="Arial" panose="020B0604020202020204" pitchFamily="34" charset="0"/>
              </a:defRPr>
            </a:lvl1pPr>
          </a:lstStyle>
          <a:p>
            <a:pPr>
              <a:lnSpc>
                <a:spcPts val="3060"/>
              </a:lnSpc>
              <a:spcAft>
                <a:spcPts val="100"/>
              </a:spcAft>
            </a:pPr>
            <a:r>
              <a:rPr lang="en-GB" dirty="0"/>
              <a:t>Continuous</a:t>
            </a:r>
          </a:p>
          <a:p>
            <a:pPr>
              <a:lnSpc>
                <a:spcPts val="3060"/>
              </a:lnSpc>
              <a:spcAft>
                <a:spcPts val="100"/>
              </a:spcAft>
            </a:pPr>
            <a:r>
              <a:rPr lang="en-GB" dirty="0"/>
              <a:t>improvement</a:t>
            </a:r>
          </a:p>
        </p:txBody>
      </p:sp>
      <p:pic>
        <p:nvPicPr>
          <p:cNvPr id="4" name="Bildobjekt 3">
            <a:extLst>
              <a:ext uri="{FF2B5EF4-FFF2-40B4-BE49-F238E27FC236}">
                <a16:creationId xmlns:a16="http://schemas.microsoft.com/office/drawing/2014/main" id="{D19F300A-CCD9-1C4D-AEEA-595777444D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84319" y="474784"/>
            <a:ext cx="3691447" cy="3683975"/>
          </a:xfrm>
          <a:prstGeom prst="rect">
            <a:avLst/>
          </a:prstGeom>
        </p:spPr>
      </p:pic>
      <p:pic>
        <p:nvPicPr>
          <p:cNvPr id="6" name="Bildobjekt 5" descr="shutterstock_234302686.jpg">
            <a:extLst>
              <a:ext uri="{FF2B5EF4-FFF2-40B4-BE49-F238E27FC236}">
                <a16:creationId xmlns:a16="http://schemas.microsoft.com/office/drawing/2014/main" id="{09F18AD0-E872-1E48-A870-E2614A25092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22216" t="16366" r="39499"/>
          <a:stretch/>
        </p:blipFill>
        <p:spPr>
          <a:xfrm flipH="1">
            <a:off x="659297" y="1600324"/>
            <a:ext cx="1876564" cy="2732912"/>
          </a:xfrm>
          <a:prstGeom prst="rect">
            <a:avLst/>
          </a:prstGeom>
          <a:scene3d>
            <a:camera prst="orthographicFront">
              <a:rot lat="0" lon="0" rev="0"/>
            </a:camera>
            <a:lightRig rig="threePt" dir="t"/>
          </a:scene3d>
        </p:spPr>
      </p:pic>
    </p:spTree>
    <p:extLst>
      <p:ext uri="{BB962C8B-B14F-4D97-AF65-F5344CB8AC3E}">
        <p14:creationId xmlns:p14="http://schemas.microsoft.com/office/powerpoint/2010/main" val="899939788"/>
      </p:ext>
    </p:extLst>
  </p:cSld>
  <p:clrMapOvr>
    <a:masterClrMapping/>
  </p:clrMapOvr>
</p:sld>
</file>

<file path=ppt/theme/theme1.xml><?xml version="1.0" encoding="utf-8"?>
<a:theme xmlns:a="http://schemas.openxmlformats.org/drawingml/2006/main" name="Anpassad formgivning">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rafikverket_presentation_Sommar_16_9_mall.pptx" id="{C25488A1-143D-41CF-8262-7C5B904DDBEA}" vid="{FFE516F7-3649-4256-85EA-D6D19E057671}"/>
    </a:ext>
  </a:extLst>
</a:theme>
</file>

<file path=ppt/theme/theme2.xml><?xml version="1.0" encoding="utf-8"?>
<a:theme xmlns:a="http://schemas.openxmlformats.org/drawingml/2006/main" name="1_Anpassad formgivning">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t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7CD35DCD07A55C4E9860B1B2FD1FAABB" ma:contentTypeVersion="0" ma:contentTypeDescription="Skapa ett nytt dokument." ma:contentTypeScope="" ma:versionID="6d067d9aec13589d487820aeb4a3e963">
  <xsd:schema xmlns:xsd="http://www.w3.org/2001/XMLSchema" xmlns:xs="http://www.w3.org/2001/XMLSchema" xmlns:p="http://schemas.microsoft.com/office/2006/metadata/properties" targetNamespace="http://schemas.microsoft.com/office/2006/metadata/properties" ma:root="true" ma:fieldsID="988ddc45a2a1ba233d786d3fa5db79ea">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nehållstyp"/>
        <xsd:element ref="dc:title" minOccurs="0" maxOccurs="1" ma:index="4" ma:displayName="Rubri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DE614B0-48FE-4AAA-9696-01192C6B4510}">
  <ds:schemaRefs>
    <ds:schemaRef ds:uri="http://schemas.openxmlformats.org/package/2006/metadata/core-propertie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terms/"/>
    <ds:schemaRef ds:uri="http://www.w3.org/XML/1998/namespace"/>
  </ds:schemaRefs>
</ds:datastoreItem>
</file>

<file path=customXml/itemProps2.xml><?xml version="1.0" encoding="utf-8"?>
<ds:datastoreItem xmlns:ds="http://schemas.openxmlformats.org/officeDocument/2006/customXml" ds:itemID="{652A5382-B229-4948-B565-9BC9AFB5C4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B394D379-36F8-476F-B5C3-D48C866224F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Trafikverket</Template>
  <TotalTime>15230</TotalTime>
  <Words>3072</Words>
  <Application>Microsoft Macintosh PowerPoint</Application>
  <PresentationFormat>Bildspel på skärmen (16:9)</PresentationFormat>
  <Paragraphs>308</Paragraphs>
  <Slides>21</Slides>
  <Notes>21</Notes>
  <HiddenSlides>0</HiddenSlides>
  <MMClips>0</MMClips>
  <ScaleCrop>false</ScaleCrop>
  <HeadingPairs>
    <vt:vector size="6" baseType="variant">
      <vt:variant>
        <vt:lpstr>Använt teckensnitt</vt:lpstr>
      </vt:variant>
      <vt:variant>
        <vt:i4>4</vt:i4>
      </vt:variant>
      <vt:variant>
        <vt:lpstr>Tema</vt:lpstr>
      </vt:variant>
      <vt:variant>
        <vt:i4>2</vt:i4>
      </vt:variant>
      <vt:variant>
        <vt:lpstr>Bildrubriker</vt:lpstr>
      </vt:variant>
      <vt:variant>
        <vt:i4>21</vt:i4>
      </vt:variant>
    </vt:vector>
  </HeadingPairs>
  <TitlesOfParts>
    <vt:vector size="27" baseType="lpstr">
      <vt:lpstr>Arial</vt:lpstr>
      <vt:lpstr>Calibri</vt:lpstr>
      <vt:lpstr>Lucida Grande</vt:lpstr>
      <vt:lpstr>Systemtypsnitt</vt:lpstr>
      <vt:lpstr>Anpassad formgivning</vt:lpstr>
      <vt:lpstr>1_Anpassad formgivning</vt:lpstr>
      <vt:lpstr>PowerPoint-presentation</vt:lpstr>
      <vt:lpstr>We want you to: </vt:lpstr>
      <vt:lpstr>What is a virtual meeting? </vt:lpstr>
      <vt:lpstr>Essential meeting components</vt:lpstr>
      <vt:lpstr>PowerPoint-presentation</vt:lpstr>
      <vt:lpstr>PowerPoint-presentation</vt:lpstr>
      <vt:lpstr>PowerPoint-presentation</vt:lpstr>
      <vt:lpstr>PowerPoint-presentation</vt:lpstr>
      <vt:lpstr>If virtual meetings  are so beneficial  – why do you need  to promote them?</vt:lpstr>
      <vt:lpstr>REMM methodology – ten steps</vt:lpstr>
      <vt:lpstr>Analyze the starting point;  travel costs, use of and interest in virtual meetings.</vt:lpstr>
      <vt:lpstr>Get top management commitment and sufficient resources allocated for the implementation. </vt:lpstr>
      <vt:lpstr>Establish a multidisciplinary working group in the organization.</vt:lpstr>
      <vt:lpstr>Analyze the organization’s meetings, communication and collaboration.</vt:lpstr>
      <vt:lpstr>Map out the organization’s existing technical infrastructure.</vt:lpstr>
      <vt:lpstr>Select and acquire appropriate equipment /services.</vt:lpstr>
      <vt:lpstr>Establish routines and procedures.</vt:lpstr>
      <vt:lpstr>Designate staff responsible for the operation, booking, support, training and monitoring.</vt:lpstr>
      <vt:lpstr>Inform and organize teaser and testing events.</vt:lpstr>
      <vt:lpstr>Follow up and communicate use, progress and savings.</vt:lpstr>
      <vt:lpstr>PowerPoint-presentation</vt:lpstr>
    </vt:vector>
  </TitlesOfParts>
  <Company>Trafikverket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Smeds Peter, PLkvm</dc:creator>
  <cp:lastModifiedBy>Pontus Grönvall</cp:lastModifiedBy>
  <cp:revision>427</cp:revision>
  <cp:lastPrinted>2014-04-29T09:09:09Z</cp:lastPrinted>
  <dcterms:created xsi:type="dcterms:W3CDTF">2017-06-08T14:06:06Z</dcterms:created>
  <dcterms:modified xsi:type="dcterms:W3CDTF">2019-07-25T10:20:20Z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0x0101007CD35DCD07A55C4E9860B1B2FD1FAABB</vt:lpwstr>
  </property>
</Properties>
</file>