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667375" cx="802005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785">
          <p15:clr>
            <a:srgbClr val="A4A3A4"/>
          </p15:clr>
        </p15:guide>
        <p15:guide id="2" pos="2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785" orient="horz"/>
        <p:guide pos="252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3002" y="685800"/>
            <a:ext cx="485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/>
          <p:nvPr>
            <p:ph idx="2" type="sldImg"/>
          </p:nvPr>
        </p:nvSpPr>
        <p:spPr>
          <a:xfrm>
            <a:off x="1003300" y="685800"/>
            <a:ext cx="4852988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273387" y="4661467"/>
            <a:ext cx="5261400" cy="6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273387" y="1218786"/>
            <a:ext cx="7473300" cy="2163600"/>
          </a:xfrm>
          <a:prstGeom prst="rect">
            <a:avLst/>
          </a:prstGeom>
          <a:noFill/>
          <a:ln>
            <a:noFill/>
          </a:ln>
        </p:spPr>
        <p:txBody>
          <a:bodyPr anchorCtr="0" anchor="b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273387" y="3473285"/>
            <a:ext cx="7473300" cy="1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3238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273387" y="490352"/>
            <a:ext cx="74733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273387" y="1269857"/>
            <a:ext cx="7473300" cy="37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323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273394" y="820411"/>
            <a:ext cx="7473300" cy="2261700"/>
          </a:xfrm>
          <a:prstGeom prst="rect">
            <a:avLst/>
          </a:prstGeom>
          <a:noFill/>
          <a:ln>
            <a:noFill/>
          </a:ln>
        </p:spPr>
        <p:txBody>
          <a:bodyPr anchorCtr="0" anchor="b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273387" y="3122786"/>
            <a:ext cx="7473300" cy="8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273387" y="2369918"/>
            <a:ext cx="7473300" cy="92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273387" y="490352"/>
            <a:ext cx="74733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273387" y="1269857"/>
            <a:ext cx="3508200" cy="37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238418" y="1269857"/>
            <a:ext cx="3508200" cy="37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273387" y="490352"/>
            <a:ext cx="74733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273387" y="612189"/>
            <a:ext cx="2463000" cy="832800"/>
          </a:xfrm>
          <a:prstGeom prst="rect">
            <a:avLst/>
          </a:prstGeom>
          <a:noFill/>
          <a:ln>
            <a:noFill/>
          </a:ln>
        </p:spPr>
        <p:txBody>
          <a:bodyPr anchorCtr="0" anchor="b" bIns="73425" lIns="73425" spcFirstLastPara="1" rIns="73425" wrap="square" tIns="73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273387" y="1531133"/>
            <a:ext cx="2463000" cy="35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2857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○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■"/>
              <a:defRPr sz="9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29990" y="495999"/>
            <a:ext cx="5585100" cy="45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010025" y="-138"/>
            <a:ext cx="4010100" cy="566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73425" lIns="73425" spcFirstLastPara="1" rIns="73425" wrap="square" tIns="73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32866" y="1358776"/>
            <a:ext cx="3548100" cy="16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32866" y="3088573"/>
            <a:ext cx="3548100" cy="13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332353" y="797823"/>
            <a:ext cx="3365400" cy="40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-323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73387" y="490352"/>
            <a:ext cx="74733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73387" y="1269857"/>
            <a:ext cx="7473300" cy="37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73425" lIns="73425" spcFirstLastPara="1" rIns="73425" wrap="square" tIns="73425">
            <a:normAutofit/>
          </a:bodyPr>
          <a:lstStyle>
            <a:lvl1pPr indent="-323850" lvl="0" marL="4572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  <a:defRPr b="0" i="0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431052" y="5138174"/>
            <a:ext cx="4812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3425" lIns="73425" spcFirstLastPara="1" rIns="73425" wrap="square" tIns="73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1.png"/><Relationship Id="rId13" Type="http://schemas.openxmlformats.org/officeDocument/2006/relationships/image" Target="../media/image13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4.png"/><Relationship Id="rId9" Type="http://schemas.openxmlformats.org/officeDocument/2006/relationships/image" Target="../media/image15.png"/><Relationship Id="rId15" Type="http://schemas.openxmlformats.org/officeDocument/2006/relationships/image" Target="../media/image9.png"/><Relationship Id="rId14" Type="http://schemas.openxmlformats.org/officeDocument/2006/relationships/image" Target="../media/image2.png"/><Relationship Id="rId17" Type="http://schemas.openxmlformats.org/officeDocument/2006/relationships/image" Target="../media/image6.png"/><Relationship Id="rId16" Type="http://schemas.openxmlformats.org/officeDocument/2006/relationships/image" Target="../media/image10.png"/><Relationship Id="rId5" Type="http://schemas.openxmlformats.org/officeDocument/2006/relationships/image" Target="../media/image16.png"/><Relationship Id="rId19" Type="http://schemas.openxmlformats.org/officeDocument/2006/relationships/image" Target="../media/image17.png"/><Relationship Id="rId6" Type="http://schemas.openxmlformats.org/officeDocument/2006/relationships/image" Target="../media/image7.png"/><Relationship Id="rId18" Type="http://schemas.openxmlformats.org/officeDocument/2006/relationships/image" Target="../media/image11.png"/><Relationship Id="rId7" Type="http://schemas.openxmlformats.org/officeDocument/2006/relationships/image" Target="../media/image3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3955800" cy="287400"/>
          </a:xfrm>
          <a:prstGeom prst="rect">
            <a:avLst/>
          </a:prstGeom>
          <a:solidFill>
            <a:srgbClr val="7451EB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11325" y="-13825"/>
            <a:ext cx="3444600" cy="2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Course Summary Sheet:</a:t>
            </a:r>
            <a:r>
              <a:rPr b="0" i="0" lang="en" sz="9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Learn </a:t>
            </a:r>
            <a:r>
              <a:rPr lang="en" sz="9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</a:t>
            </a:r>
            <a:r>
              <a:rPr b="0" i="0" lang="en" sz="9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bout </a:t>
            </a:r>
            <a:r>
              <a:rPr lang="en" sz="9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</a:t>
            </a:r>
            <a:r>
              <a:rPr b="0" i="0" lang="en" sz="9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esign </a:t>
            </a:r>
            <a:r>
              <a:rPr lang="en" sz="9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T</a:t>
            </a:r>
            <a:r>
              <a:rPr b="0" i="0" lang="en" sz="9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hinking</a:t>
            </a:r>
            <a:endParaRPr b="0" i="0" sz="900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230175" y="1423700"/>
            <a:ext cx="1634100" cy="4083000"/>
          </a:xfrm>
          <a:prstGeom prst="rect">
            <a:avLst/>
          </a:prstGeom>
          <a:noFill/>
          <a:ln cap="flat" cmpd="sng" w="1905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261475" y="1651525"/>
            <a:ext cx="1532700" cy="369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7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Design Thinking</a:t>
            </a:r>
            <a:endParaRPr b="1" i="0" sz="700" u="none" cap="none" strike="noStrike">
              <a:solidFill>
                <a:srgbClr val="7451E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 methodology developed by designers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that can be applied to projects in a diverse range of fields. As it is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s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tructured in stages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and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people-centered,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it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allows projects to be led in new and innovative ways.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7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Divergent thinking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An intellectual exercise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consisting of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going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beyond your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initial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presuppositions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and functional fixedness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looking at a problem from a new or unusual angle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" sz="7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to come up with original ideas and/or solutions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7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Iteration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 basic principle of repetition to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advance by qualitative leaps in the development of a project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. This is achieved by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going through a prototype-test loop as many times as needed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to achieve the final product, with improvements made in each loop.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558750" y="1282750"/>
            <a:ext cx="1020600" cy="266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605275" y="1275100"/>
            <a:ext cx="830100" cy="2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Definitions</a:t>
            </a:r>
            <a:endParaRPr b="1" i="0" sz="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22818" y="1342553"/>
            <a:ext cx="146474" cy="146478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/>
          <p:nvPr/>
        </p:nvSpPr>
        <p:spPr>
          <a:xfrm>
            <a:off x="122225" y="3329100"/>
            <a:ext cx="2901600" cy="2178900"/>
          </a:xfrm>
          <a:prstGeom prst="rect">
            <a:avLst/>
          </a:prstGeom>
          <a:noFill/>
          <a:ln cap="flat" cmpd="sng" w="1905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915900" y="3217650"/>
            <a:ext cx="1350900" cy="266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879257" y="3210000"/>
            <a:ext cx="1238100" cy="2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Best </a:t>
            </a:r>
            <a:r>
              <a:rPr b="1" lang="en" sz="800">
                <a:latin typeface="Montserrat"/>
                <a:ea typeface="Montserrat"/>
                <a:cs typeface="Montserrat"/>
                <a:sym typeface="Montserrat"/>
              </a:rPr>
              <a:t>P</a:t>
            </a:r>
            <a:r>
              <a:rPr b="1" i="0" lang="en" sz="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ractices</a:t>
            </a:r>
            <a:endParaRPr b="1" i="0" sz="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4" name="Google Shape;6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2806" y="3262103"/>
            <a:ext cx="146474" cy="1464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3366" y="4142899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3366" y="3822157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93141" y="3609928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3141" y="4572178"/>
            <a:ext cx="108528" cy="10852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>
            <a:off x="3146305" y="3329100"/>
            <a:ext cx="2943300" cy="2178900"/>
          </a:xfrm>
          <a:prstGeom prst="rect">
            <a:avLst/>
          </a:prstGeom>
          <a:noFill/>
          <a:ln cap="flat" cmpd="sng" w="1905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3330800" y="3533475"/>
            <a:ext cx="2814900" cy="19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Only trusting your initial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presuppositions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in the first steps of defining an innovation project.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Asking closed-ended questions or talking over users during interviews.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Dismissing ideas too quickly as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unfeasible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when brainstorming.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Perfectionism:  trying to design a finalized prototype on your first attempt.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Developing a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n A-Z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solution without consulting any potential users.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Taking critical feedback 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</a:t>
            </a:r>
            <a:r>
              <a:rPr b="0" i="0" lang="en" sz="7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personal attack.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4007987" y="3217650"/>
            <a:ext cx="1350900" cy="266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3965975" y="3210000"/>
            <a:ext cx="1238100" cy="2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en" sz="800">
                <a:latin typeface="Montserrat"/>
                <a:ea typeface="Montserrat"/>
                <a:cs typeface="Montserrat"/>
                <a:sym typeface="Montserrat"/>
              </a:rPr>
              <a:t>Common Pitfalls</a:t>
            </a:r>
            <a:endParaRPr b="1" i="0" sz="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118234" y="3277463"/>
            <a:ext cx="146474" cy="14647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237431" y="3609934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237431" y="4251434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237431" y="4572184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237431" y="3930671"/>
            <a:ext cx="108528" cy="108528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>
            <a:off x="291825" y="3533475"/>
            <a:ext cx="2682600" cy="19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Keep an eye out for any “design anomalies” around you.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Consider any obstacles you may encounter as opportunities for improvement.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Listen actively to others and take into account their expectations and constraints in the context of your project.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Look at a problem from all sides using divergent thinking.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Sketch out your first prototype with pencil and paper.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Do your best to be as impartial as possible in your interactions with users, particularly during interviews and user testing sessions.</a:t>
            </a:r>
            <a:endParaRPr sz="7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65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472475" y="482075"/>
            <a:ext cx="1978800" cy="57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Adopt an empathetic approach to understand the needs of your project's potential users: observe, ask questions and try not to let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ego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get in the way.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2897650" y="493463"/>
            <a:ext cx="1978800" cy="7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Brainstorm to generate as many ideas as possible for your project. At the end of your brainstorming session, select the most promising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solution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b="0" i="0" sz="7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81" name="Google Shape;81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237431" y="4892934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237431" y="5213684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93141" y="4892928"/>
            <a:ext cx="108528" cy="10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93141" y="5105153"/>
            <a:ext cx="108528" cy="10852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>
            <a:off x="4057158" y="-3"/>
            <a:ext cx="813900" cy="287400"/>
          </a:xfrm>
          <a:prstGeom prst="rect">
            <a:avLst/>
          </a:prstGeom>
          <a:solidFill>
            <a:srgbClr val="D81B60"/>
          </a:solidFill>
          <a:ln>
            <a:noFill/>
          </a:ln>
        </p:spPr>
        <p:txBody>
          <a:bodyPr anchorCtr="0" anchor="ctr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D81B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062539" y="-12457"/>
            <a:ext cx="813900" cy="3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Design</a:t>
            </a:r>
            <a:endParaRPr b="0" i="0" sz="1100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3525" y="463363"/>
            <a:ext cx="340375" cy="33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528713" y="461288"/>
            <a:ext cx="340375" cy="3403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1500600" y="2540275"/>
            <a:ext cx="19788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Organize the information you have collected into broad categories so that you can then sum up the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problem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in one sentence.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131663" y="2502375"/>
            <a:ext cx="340375" cy="3403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4084263" y="2540200"/>
            <a:ext cx="19788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Develop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the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your first prototype, with the goal of improving it progressively 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in</a:t>
            </a: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 every iteration.</a:t>
            </a:r>
            <a:endParaRPr b="0" i="0" sz="7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3717388" y="2510100"/>
            <a:ext cx="336224" cy="33622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5387900" y="498163"/>
            <a:ext cx="1978800" cy="6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70800" lIns="70800" spcFirstLastPara="1" rIns="70800" wrap="square" tIns="70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Montserrat"/>
                <a:ea typeface="Montserrat"/>
                <a:cs typeface="Montserrat"/>
                <a:sym typeface="Montserrat"/>
              </a:rPr>
              <a:t>Have users test the prototype and take their feedback into account to improve it. Repeat steps 4 and 5 until you arrive at your final product.</a:t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5021038" y="465975"/>
            <a:ext cx="336224" cy="34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1400150" y="1034925"/>
            <a:ext cx="3783074" cy="155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 override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