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23622000" cx="33413700"/>
  <p:notesSz cx="6858000" cy="9144000"/>
  <p:embeddedFontLst>
    <p:embeddedFont>
      <p:font typeface="Montserrat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7440">
          <p15:clr>
            <a:srgbClr val="A4A3A4"/>
          </p15:clr>
        </p15:guide>
        <p15:guide id="2" pos="10524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1" roundtripDataSignature="AMtx7mgNOFNVkKXr8g/uWo6SBDmK/Trp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7440" orient="horz"/>
        <p:guide pos="1052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customschemas.google.com/relationships/presentationmetadata" Target="metadata"/><Relationship Id="rId10" Type="http://schemas.openxmlformats.org/officeDocument/2006/relationships/font" Target="fonts/Montserrat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ontserra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047" y="685800"/>
            <a:ext cx="48507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1004121" y="685800"/>
            <a:ext cx="48504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ctrTitle"/>
          </p:nvPr>
        </p:nvSpPr>
        <p:spPr>
          <a:xfrm>
            <a:off x="1139034" y="3419530"/>
            <a:ext cx="31135800" cy="9426900"/>
          </a:xfrm>
          <a:prstGeom prst="rect">
            <a:avLst/>
          </a:prstGeom>
          <a:noFill/>
          <a:ln>
            <a:noFill/>
          </a:ln>
        </p:spPr>
        <p:txBody>
          <a:bodyPr anchorCtr="0" anchor="b" bIns="305925" lIns="305925" spcFirstLastPara="1" rIns="305925" wrap="square" tIns="305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0"/>
              <a:buNone/>
              <a:defRPr sz="17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0"/>
              <a:buNone/>
              <a:defRPr sz="17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0"/>
              <a:buNone/>
              <a:defRPr sz="17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0"/>
              <a:buNone/>
              <a:defRPr sz="17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0"/>
              <a:buNone/>
              <a:defRPr sz="17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0"/>
              <a:buNone/>
              <a:defRPr sz="17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0"/>
              <a:buNone/>
              <a:defRPr sz="17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0"/>
              <a:buNone/>
              <a:defRPr sz="17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0"/>
              <a:buNone/>
              <a:defRPr sz="17400"/>
            </a:lvl9pPr>
          </a:lstStyle>
          <a:p/>
        </p:txBody>
      </p:sp>
      <p:sp>
        <p:nvSpPr>
          <p:cNvPr id="11" name="Google Shape;11;p3"/>
          <p:cNvSpPr txBox="1"/>
          <p:nvPr>
            <p:ph idx="1" type="subTitle"/>
          </p:nvPr>
        </p:nvSpPr>
        <p:spPr>
          <a:xfrm>
            <a:off x="1139004" y="13015981"/>
            <a:ext cx="31135800" cy="36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 sz="9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 sz="9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 sz="9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 sz="9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 sz="9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 sz="9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 sz="9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 sz="9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 sz="9400"/>
            </a:lvl9pPr>
          </a:lstStyle>
          <a:p/>
        </p:txBody>
      </p:sp>
      <p:sp>
        <p:nvSpPr>
          <p:cNvPr id="12" name="Google Shape;12;p3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2"/>
          <p:cNvSpPr txBox="1"/>
          <p:nvPr>
            <p:ph hasCustomPrompt="1" type="title"/>
          </p:nvPr>
        </p:nvSpPr>
        <p:spPr>
          <a:xfrm>
            <a:off x="1139004" y="5079981"/>
            <a:ext cx="31135800" cy="90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05925" lIns="305925" spcFirstLastPara="1" rIns="305925" wrap="square" tIns="305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200"/>
              <a:buNone/>
              <a:defRPr sz="40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200"/>
              <a:buNone/>
              <a:defRPr sz="40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200"/>
              <a:buNone/>
              <a:defRPr sz="40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200"/>
              <a:buNone/>
              <a:defRPr sz="40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200"/>
              <a:buNone/>
              <a:defRPr sz="40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200"/>
              <a:buNone/>
              <a:defRPr sz="40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200"/>
              <a:buNone/>
              <a:defRPr sz="40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200"/>
              <a:buNone/>
              <a:defRPr sz="40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200"/>
              <a:buNone/>
              <a:defRPr sz="40200"/>
            </a:lvl9pPr>
          </a:lstStyle>
          <a:p>
            <a:r>
              <a:t>xx%</a:t>
            </a:r>
          </a:p>
        </p:txBody>
      </p:sp>
      <p:sp>
        <p:nvSpPr>
          <p:cNvPr id="46" name="Google Shape;46;p12"/>
          <p:cNvSpPr txBox="1"/>
          <p:nvPr>
            <p:ph idx="1" type="body"/>
          </p:nvPr>
        </p:nvSpPr>
        <p:spPr>
          <a:xfrm>
            <a:off x="1139004" y="14476885"/>
            <a:ext cx="31135800" cy="59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indent="-6096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indent="-52705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indent="-52705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indent="-52705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indent="-52705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indent="-52705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indent="-52705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indent="-52705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indent="-52705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/>
          <p:nvPr>
            <p:ph type="title"/>
          </p:nvPr>
        </p:nvSpPr>
        <p:spPr>
          <a:xfrm>
            <a:off x="1139004" y="9877978"/>
            <a:ext cx="31135800" cy="386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15" name="Google Shape;15;p4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/>
          <p:nvPr>
            <p:ph type="title"/>
          </p:nvPr>
        </p:nvSpPr>
        <p:spPr>
          <a:xfrm>
            <a:off x="1139004" y="2043819"/>
            <a:ext cx="31135800" cy="26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" type="body"/>
          </p:nvPr>
        </p:nvSpPr>
        <p:spPr>
          <a:xfrm>
            <a:off x="1139004" y="5292848"/>
            <a:ext cx="31135800" cy="1569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indent="-609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indent="-5270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indent="-5270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indent="-5270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indent="-5270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indent="-5270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indent="-5270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indent="-5270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indent="-5270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type="title"/>
          </p:nvPr>
        </p:nvSpPr>
        <p:spPr>
          <a:xfrm>
            <a:off x="1139004" y="2043819"/>
            <a:ext cx="31135800" cy="26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" type="body"/>
          </p:nvPr>
        </p:nvSpPr>
        <p:spPr>
          <a:xfrm>
            <a:off x="1139004" y="5292848"/>
            <a:ext cx="14616600" cy="1569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indent="-5270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indent="-4826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indent="-4826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indent="-4826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indent="-4826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indent="-4826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indent="-4826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indent="-4826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indent="-4826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/>
        </p:txBody>
      </p:sp>
      <p:sp>
        <p:nvSpPr>
          <p:cNvPr id="23" name="Google Shape;23;p6"/>
          <p:cNvSpPr txBox="1"/>
          <p:nvPr>
            <p:ph idx="2" type="body"/>
          </p:nvPr>
        </p:nvSpPr>
        <p:spPr>
          <a:xfrm>
            <a:off x="17658395" y="5292848"/>
            <a:ext cx="14616600" cy="1569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indent="-5270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●"/>
              <a:defRPr sz="4700"/>
            </a:lvl1pPr>
            <a:lvl2pPr indent="-4826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indent="-4826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indent="-4826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indent="-4826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indent="-4826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indent="-4826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indent="-4826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indent="-4826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type="title"/>
          </p:nvPr>
        </p:nvSpPr>
        <p:spPr>
          <a:xfrm>
            <a:off x="1139004" y="2043819"/>
            <a:ext cx="31135800" cy="26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1139004" y="2551644"/>
            <a:ext cx="10260900" cy="3471000"/>
          </a:xfrm>
          <a:prstGeom prst="rect">
            <a:avLst/>
          </a:prstGeom>
          <a:noFill/>
          <a:ln>
            <a:noFill/>
          </a:ln>
        </p:spPr>
        <p:txBody>
          <a:bodyPr anchorCtr="0" anchor="b" bIns="305925" lIns="305925" spcFirstLastPara="1" rIns="305925" wrap="square" tIns="3059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1139004" y="6381867"/>
            <a:ext cx="10260900" cy="146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indent="-482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1pPr>
            <a:lvl2pPr indent="-4826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2pPr>
            <a:lvl3pPr indent="-4826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3pPr>
            <a:lvl4pPr indent="-4826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4pPr>
            <a:lvl5pPr indent="-4826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5pPr>
            <a:lvl6pPr indent="-4826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6pPr>
            <a:lvl7pPr indent="-4826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●"/>
              <a:defRPr sz="4000"/>
            </a:lvl7pPr>
            <a:lvl8pPr indent="-4826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○"/>
              <a:defRPr sz="4000"/>
            </a:lvl8pPr>
            <a:lvl9pPr indent="-4826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000"/>
              <a:buChar char="■"/>
              <a:defRPr sz="4000"/>
            </a:lvl9pPr>
          </a:lstStyle>
          <a:p/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>
            <p:ph type="title"/>
          </p:nvPr>
        </p:nvSpPr>
        <p:spPr>
          <a:xfrm>
            <a:off x="1791455" y="2067356"/>
            <a:ext cx="23269200" cy="18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16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161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16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16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16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16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16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16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100"/>
              <a:buNone/>
              <a:defRPr sz="16100"/>
            </a:lvl9pPr>
          </a:lstStyle>
          <a:p/>
        </p:txBody>
      </p:sp>
      <p:sp>
        <p:nvSpPr>
          <p:cNvPr id="34" name="Google Shape;34;p9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/>
          <p:nvPr/>
        </p:nvSpPr>
        <p:spPr>
          <a:xfrm>
            <a:off x="16706850" y="-574"/>
            <a:ext cx="16707000" cy="2362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05925" lIns="305925" spcFirstLastPara="1" rIns="305925" wrap="square" tIns="3059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"/>
          <p:cNvSpPr txBox="1"/>
          <p:nvPr>
            <p:ph type="title"/>
          </p:nvPr>
        </p:nvSpPr>
        <p:spPr>
          <a:xfrm>
            <a:off x="970181" y="5663470"/>
            <a:ext cx="14781900" cy="6807600"/>
          </a:xfrm>
          <a:prstGeom prst="rect">
            <a:avLst/>
          </a:prstGeom>
          <a:noFill/>
          <a:ln>
            <a:noFill/>
          </a:ln>
        </p:spPr>
        <p:txBody>
          <a:bodyPr anchorCtr="0" anchor="b" bIns="305925" lIns="305925" spcFirstLastPara="1" rIns="305925" wrap="square" tIns="305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100"/>
              <a:buNone/>
              <a:defRPr sz="14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100"/>
              <a:buNone/>
              <a:defRPr sz="14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100"/>
              <a:buNone/>
              <a:defRPr sz="14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100"/>
              <a:buNone/>
              <a:defRPr sz="14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100"/>
              <a:buNone/>
              <a:defRPr sz="14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100"/>
              <a:buNone/>
              <a:defRPr sz="14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100"/>
              <a:buNone/>
              <a:defRPr sz="14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100"/>
              <a:buNone/>
              <a:defRPr sz="14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100"/>
              <a:buNone/>
              <a:defRPr sz="14100"/>
            </a:lvl9pPr>
          </a:lstStyle>
          <a:p/>
        </p:txBody>
      </p:sp>
      <p:sp>
        <p:nvSpPr>
          <p:cNvPr id="38" name="Google Shape;38;p10"/>
          <p:cNvSpPr txBox="1"/>
          <p:nvPr>
            <p:ph idx="1" type="subTitle"/>
          </p:nvPr>
        </p:nvSpPr>
        <p:spPr>
          <a:xfrm>
            <a:off x="970181" y="12873381"/>
            <a:ext cx="14781900" cy="567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39" name="Google Shape;39;p10"/>
          <p:cNvSpPr txBox="1"/>
          <p:nvPr>
            <p:ph idx="2" type="body"/>
          </p:nvPr>
        </p:nvSpPr>
        <p:spPr>
          <a:xfrm>
            <a:off x="18049756" y="3325381"/>
            <a:ext cx="14021100" cy="1697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-609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6000"/>
              <a:buChar char="●"/>
              <a:defRPr/>
            </a:lvl1pPr>
            <a:lvl2pPr indent="-5270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2pPr>
            <a:lvl3pPr indent="-5270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3pPr>
            <a:lvl4pPr indent="-5270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4pPr>
            <a:lvl5pPr indent="-5270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5pPr>
            <a:lvl6pPr indent="-5270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6pPr>
            <a:lvl7pPr indent="-5270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●"/>
              <a:defRPr/>
            </a:lvl7pPr>
            <a:lvl8pPr indent="-5270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○"/>
              <a:defRPr/>
            </a:lvl8pPr>
            <a:lvl9pPr indent="-5270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700"/>
              <a:buChar char="■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idx="1" type="body"/>
          </p:nvPr>
        </p:nvSpPr>
        <p:spPr>
          <a:xfrm>
            <a:off x="1139004" y="19429307"/>
            <a:ext cx="21920400" cy="277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</a:lstStyle>
          <a:p/>
        </p:txBody>
      </p:sp>
      <p:sp>
        <p:nvSpPr>
          <p:cNvPr id="43" name="Google Shape;43;p11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139004" y="2043819"/>
            <a:ext cx="31135800" cy="26298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None/>
              <a:defRPr b="0" i="0" sz="9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None/>
              <a:defRPr b="0" i="0" sz="9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None/>
              <a:defRPr b="0" i="0" sz="9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None/>
              <a:defRPr b="0" i="0" sz="9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None/>
              <a:defRPr b="0" i="0" sz="9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None/>
              <a:defRPr b="0" i="0" sz="9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None/>
              <a:defRPr b="0" i="0" sz="9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None/>
              <a:defRPr b="0" i="0" sz="9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400"/>
              <a:buFont typeface="Arial"/>
              <a:buNone/>
              <a:defRPr b="0" i="0" sz="9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139004" y="5292848"/>
            <a:ext cx="31135800" cy="15690300"/>
          </a:xfrm>
          <a:prstGeom prst="rect">
            <a:avLst/>
          </a:prstGeom>
          <a:noFill/>
          <a:ln>
            <a:noFill/>
          </a:ln>
        </p:spPr>
        <p:txBody>
          <a:bodyPr anchorCtr="0" anchor="t" bIns="305925" lIns="305925" spcFirstLastPara="1" rIns="305925" wrap="square" tIns="305925">
            <a:normAutofit/>
          </a:bodyPr>
          <a:lstStyle>
            <a:lvl1pPr indent="-609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Char char="●"/>
              <a:defRPr b="0" i="0" sz="6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270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Arial"/>
              <a:buChar char="○"/>
              <a:defRPr b="0" i="0" sz="4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2705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Arial"/>
              <a:buChar char="■"/>
              <a:defRPr b="0" i="0" sz="4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2705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Arial"/>
              <a:buChar char="●"/>
              <a:defRPr b="0" i="0" sz="4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2705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Arial"/>
              <a:buChar char="○"/>
              <a:defRPr b="0" i="0" sz="4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2705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Arial"/>
              <a:buChar char="■"/>
              <a:defRPr b="0" i="0" sz="4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52705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Arial"/>
              <a:buChar char="●"/>
              <a:defRPr b="0" i="0" sz="4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52705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Arial"/>
              <a:buChar char="○"/>
              <a:defRPr b="0" i="0" sz="4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52705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700"/>
              <a:buFont typeface="Arial"/>
              <a:buChar char="■"/>
              <a:defRPr b="0" i="0" sz="47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30959773" y="21416255"/>
            <a:ext cx="2005200" cy="180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05925" lIns="305925" spcFirstLastPara="1" rIns="305925" wrap="square" tIns="3059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5.png"/><Relationship Id="rId10" Type="http://schemas.openxmlformats.org/officeDocument/2006/relationships/image" Target="../media/image11.png"/><Relationship Id="rId13" Type="http://schemas.openxmlformats.org/officeDocument/2006/relationships/image" Target="../media/image15.png"/><Relationship Id="rId1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Relationship Id="rId15" Type="http://schemas.openxmlformats.org/officeDocument/2006/relationships/image" Target="../media/image21.png"/><Relationship Id="rId14" Type="http://schemas.openxmlformats.org/officeDocument/2006/relationships/image" Target="../media/image16.png"/><Relationship Id="rId17" Type="http://schemas.openxmlformats.org/officeDocument/2006/relationships/image" Target="../media/image17.png"/><Relationship Id="rId16" Type="http://schemas.openxmlformats.org/officeDocument/2006/relationships/image" Target="../media/image18.png"/><Relationship Id="rId5" Type="http://schemas.openxmlformats.org/officeDocument/2006/relationships/image" Target="../media/image2.png"/><Relationship Id="rId6" Type="http://schemas.openxmlformats.org/officeDocument/2006/relationships/image" Target="../media/image12.png"/><Relationship Id="rId7" Type="http://schemas.openxmlformats.org/officeDocument/2006/relationships/image" Target="../media/image7.png"/><Relationship Id="rId8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/>
          <p:nvPr/>
        </p:nvSpPr>
        <p:spPr>
          <a:xfrm>
            <a:off x="0" y="0"/>
            <a:ext cx="16480800" cy="1197900"/>
          </a:xfrm>
          <a:prstGeom prst="rect">
            <a:avLst/>
          </a:prstGeom>
          <a:solidFill>
            <a:srgbClr val="7451EB"/>
          </a:solidFill>
          <a:ln>
            <a:noFill/>
          </a:ln>
        </p:spPr>
        <p:txBody>
          <a:bodyPr anchorCtr="0" anchor="ctr" bIns="295025" lIns="295025" spcFirstLastPara="1" rIns="295025" wrap="square" tIns="295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 txBox="1"/>
          <p:nvPr/>
        </p:nvSpPr>
        <p:spPr>
          <a:xfrm>
            <a:off x="2130319" y="-57624"/>
            <a:ext cx="14351100" cy="13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b="1" i="0" lang="fr-FR" sz="44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Synthèse téléchargeable :</a:t>
            </a:r>
            <a:r>
              <a:rPr b="0" i="0" lang="fr-FR" sz="44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b="0" i="0" lang="fr-FR" sz="46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culture des données</a:t>
            </a:r>
            <a:endParaRPr/>
          </a:p>
        </p:txBody>
      </p:sp>
      <p:sp>
        <p:nvSpPr>
          <p:cNvPr id="56" name="Google Shape;56;p1"/>
          <p:cNvSpPr/>
          <p:nvPr/>
        </p:nvSpPr>
        <p:spPr>
          <a:xfrm>
            <a:off x="25956596" y="5934077"/>
            <a:ext cx="6808200" cy="17018100"/>
          </a:xfrm>
          <a:prstGeom prst="rect">
            <a:avLst/>
          </a:prstGeom>
          <a:noFill/>
          <a:ln cap="flat" cmpd="sng" w="76200">
            <a:solidFill>
              <a:srgbClr val="7451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95025" lIns="295025" spcFirstLastPara="1" rIns="295025" wrap="square" tIns="295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t/>
            </a:r>
            <a:endParaRPr b="0" i="0" sz="4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26251875" y="6487603"/>
            <a:ext cx="6399300" cy="169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8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Les données </a:t>
            </a:r>
            <a:r>
              <a:rPr b="0" i="0" lang="fr-FR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décrivent tous les éléments (nombres, documents, images, etc.) stockés sur un ordinateur.</a:t>
            </a:r>
            <a:endParaRPr sz="13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1" i="0" sz="2800" u="none" cap="none" strike="noStrike">
              <a:solidFill>
                <a:srgbClr val="7451EB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8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Les informations</a:t>
            </a:r>
            <a:r>
              <a:rPr b="0" i="0" lang="fr-FR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sont le résultat du traitement des données. Elles ont plus de valeur que les données brutes.</a:t>
            </a:r>
            <a:endParaRPr sz="13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0" i="0" lang="fr-FR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endParaRPr sz="13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8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Une </a:t>
            </a:r>
            <a:r>
              <a:rPr b="1" lang="fr-FR" sz="2800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connaissance</a:t>
            </a:r>
            <a:r>
              <a:rPr b="1" i="0" lang="fr-FR" sz="28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b="0" i="0" lang="fr-FR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apporte un éclairage.  </a:t>
            </a:r>
            <a:r>
              <a:rPr lang="fr-FR" sz="2800">
                <a:latin typeface="Montserrat"/>
                <a:ea typeface="Montserrat"/>
                <a:cs typeface="Montserrat"/>
                <a:sym typeface="Montserrat"/>
              </a:rPr>
              <a:t>Elle</a:t>
            </a:r>
            <a:r>
              <a:rPr b="0" i="0" lang="fr-FR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peut nous apprendre quelque chose que nous ignorions ou confirmer quelque chose que nous soupçonnions déjà.</a:t>
            </a:r>
            <a:endParaRPr sz="13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8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Des </a:t>
            </a:r>
            <a:r>
              <a:rPr b="1" lang="fr-FR" sz="2800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connaissances</a:t>
            </a:r>
            <a:r>
              <a:rPr b="1" i="0" lang="fr-FR" sz="28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 exploitables </a:t>
            </a:r>
            <a:r>
              <a:rPr b="0" i="0" lang="fr-FR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sont des </a:t>
            </a:r>
            <a:r>
              <a:rPr lang="fr-FR" sz="2800">
                <a:latin typeface="Montserrat"/>
                <a:ea typeface="Montserrat"/>
                <a:cs typeface="Montserrat"/>
                <a:sym typeface="Montserrat"/>
              </a:rPr>
              <a:t>connaissances</a:t>
            </a:r>
            <a:r>
              <a:rPr b="0" i="0" lang="fr-FR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contenues dans les données qui nous permettent de passer à l'action.</a:t>
            </a:r>
            <a:endParaRPr sz="13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8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Les organisations pilotées par les données </a:t>
            </a:r>
            <a:r>
              <a:rPr b="0" i="0" lang="fr-FR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prennent des décisions basées sur l'interprétation des données. </a:t>
            </a:r>
            <a:endParaRPr sz="13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8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Une source de données</a:t>
            </a:r>
            <a:r>
              <a:rPr b="0" i="0" lang="fr-FR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est l'endroit d'où proviennent les données avec lesquelles vous travaillez.</a:t>
            </a:r>
            <a:endParaRPr sz="13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800" u="none" cap="none" strike="noStrike">
                <a:solidFill>
                  <a:srgbClr val="7451EB"/>
                </a:solidFill>
                <a:latin typeface="Montserrat"/>
                <a:ea typeface="Montserrat"/>
                <a:cs typeface="Montserrat"/>
                <a:sym typeface="Montserrat"/>
              </a:rPr>
              <a:t>Catégories de données :</a:t>
            </a:r>
            <a:endParaRPr sz="1300"/>
          </a:p>
          <a:p>
            <a:pPr indent="-406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Montserrat"/>
              <a:buChar char="●"/>
            </a:pPr>
            <a:r>
              <a:rPr b="0" i="0" lang="fr-FR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Structurées / non structurées</a:t>
            </a:r>
            <a:endParaRPr sz="1300"/>
          </a:p>
          <a:p>
            <a:pPr indent="-406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Montserrat"/>
              <a:buChar char="●"/>
            </a:pPr>
            <a:r>
              <a:rPr b="0" i="0" lang="fr-FR" sz="28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Quantitatives / qualitatives </a:t>
            </a:r>
            <a:endParaRPr sz="13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27325529" y="5346588"/>
            <a:ext cx="4252200" cy="11091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295025" lIns="295025" spcFirstLastPara="1" rIns="295025" wrap="square" tIns="295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t/>
            </a:r>
            <a:endParaRPr b="0" i="0" sz="4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27519364" y="5314703"/>
            <a:ext cx="3458400" cy="11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-FR" sz="33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Définitions</a:t>
            </a:r>
            <a:endParaRPr/>
          </a:p>
        </p:txBody>
      </p:sp>
      <p:pic>
        <p:nvPicPr>
          <p:cNvPr id="60" name="Google Shape;6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508843" y="5595852"/>
            <a:ext cx="610252" cy="61026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"/>
          <p:cNvSpPr/>
          <p:nvPr/>
        </p:nvSpPr>
        <p:spPr>
          <a:xfrm>
            <a:off x="509225" y="11405825"/>
            <a:ext cx="12088800" cy="11552400"/>
          </a:xfrm>
          <a:prstGeom prst="rect">
            <a:avLst/>
          </a:prstGeom>
          <a:noFill/>
          <a:ln cap="flat" cmpd="sng" w="76200">
            <a:solidFill>
              <a:srgbClr val="7451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95025" lIns="295025" spcFirstLastPara="1" rIns="295025" wrap="square" tIns="295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t/>
            </a:r>
            <a:endParaRPr b="0" i="0" sz="4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3815812" y="10762669"/>
            <a:ext cx="5628300" cy="11091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295025" lIns="295025" spcFirstLastPara="1" rIns="295025" wrap="square" tIns="295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t/>
            </a:r>
            <a:endParaRPr b="0" i="0" sz="4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3663146" y="10730783"/>
            <a:ext cx="5158200" cy="11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-FR" sz="33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Bonnes pratiques</a:t>
            </a:r>
            <a:endParaRPr/>
          </a:p>
        </p:txBody>
      </p:sp>
      <p:pic>
        <p:nvPicPr>
          <p:cNvPr id="64" name="Google Shape;6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469146" y="10947951"/>
            <a:ext cx="610252" cy="61026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4678" y="17720223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4678" y="16383346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4678" y="15046422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4678" y="19057145"/>
            <a:ext cx="452157" cy="452157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"/>
          <p:cNvSpPr/>
          <p:nvPr/>
        </p:nvSpPr>
        <p:spPr>
          <a:xfrm>
            <a:off x="13108350" y="11405550"/>
            <a:ext cx="12262500" cy="11552400"/>
          </a:xfrm>
          <a:prstGeom prst="rect">
            <a:avLst/>
          </a:prstGeom>
          <a:noFill/>
          <a:ln cap="flat" cmpd="sng" w="76200">
            <a:solidFill>
              <a:srgbClr val="7451E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295025" lIns="295025" spcFirstLastPara="1" rIns="295025" wrap="square" tIns="295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t/>
            </a:r>
            <a:endParaRPr b="0" i="0" sz="4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13877025" y="12124550"/>
            <a:ext cx="11216400" cy="113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0" i="0" lang="fr-FR" sz="2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Insister sur les premières données que vous avez trouvées, même si leur valeur informative est faible.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Ne pas tenir compte de la propriété et de la sensibilité des données que vous utilisez.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Ne pas préparer les données pour faciliter leur traitement une fois qu'elles ont été nettoyées.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Introduire des biais dans votre analyse.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9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Ignorer les points de vue différents.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9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sz="29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Ne pas anticiper les effets négatifs éventuels de votre analyse.</a:t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sz="2900"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Ne pas réussir à cibler votre public.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Essayer d'apprendre la théorie en délaissant les exercices pratiques.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16698311" y="10881619"/>
            <a:ext cx="5628300" cy="1109100"/>
          </a:xfrm>
          <a:prstGeom prst="roundRect">
            <a:avLst>
              <a:gd fmla="val 16667" name="adj"/>
            </a:avLst>
          </a:prstGeom>
          <a:solidFill>
            <a:srgbClr val="EEEEEE"/>
          </a:solidFill>
          <a:ln>
            <a:noFill/>
          </a:ln>
        </p:spPr>
        <p:txBody>
          <a:bodyPr anchorCtr="0" anchor="ctr" bIns="295025" lIns="295025" spcFirstLastPara="1" rIns="295025" wrap="square" tIns="295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t/>
            </a:r>
            <a:endParaRPr b="0" i="0" sz="4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"/>
          <p:cNvSpPr txBox="1"/>
          <p:nvPr/>
        </p:nvSpPr>
        <p:spPr>
          <a:xfrm>
            <a:off x="16523276" y="10849733"/>
            <a:ext cx="5158200" cy="11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-FR" sz="33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Mauvaises pratiques</a:t>
            </a:r>
            <a:endParaRPr/>
          </a:p>
        </p:txBody>
      </p:sp>
      <p:pic>
        <p:nvPicPr>
          <p:cNvPr id="73" name="Google Shape;73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1323898" y="11130922"/>
            <a:ext cx="610252" cy="61026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488014" y="15046447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488014" y="17720262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488014" y="19057169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488014" y="16383302"/>
            <a:ext cx="452157" cy="452157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"/>
          <p:cNvSpPr txBox="1"/>
          <p:nvPr/>
        </p:nvSpPr>
        <p:spPr>
          <a:xfrm>
            <a:off x="1215825" y="12124550"/>
            <a:ext cx="11176500" cy="108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Élaborer un pipeline de données pour organiser la transformation de vos données.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Rechercher des données utiles situées dans des endroits improbables.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Transformer des données non structurées en données structurées pour vous en servir dans l'analyse.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Travailler de façon itérative, en intégrant les éléments les uns après les autres dans votre pipeline de données.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Axer la présentation sur les renseignements exploitables plutôt que sur de simples relevés de données.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Sélectionner des visuels pertinents pour faire passer votre message.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Reconnaître un mauvais graphique.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Utiliser les données de façon éthique.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968459" y="1699234"/>
            <a:ext cx="8244300" cy="28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Cherchez des données </a:t>
            </a:r>
            <a:r>
              <a:rPr b="0" i="0" lang="fr-FR" sz="29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qui corroborent les objectifs principaux de votre projet.  Vous pouvez créer vous-même des données, trouver des données dans des applications, des bases de données, des sites web, ou faire appel à des tiers pour les obtenir.</a:t>
            </a:r>
            <a:endParaRPr/>
          </a:p>
        </p:txBody>
      </p:sp>
      <p:sp>
        <p:nvSpPr>
          <p:cNvPr id="80" name="Google Shape;80;p1"/>
          <p:cNvSpPr txBox="1"/>
          <p:nvPr/>
        </p:nvSpPr>
        <p:spPr>
          <a:xfrm>
            <a:off x="24257903" y="1699217"/>
            <a:ext cx="8244300" cy="23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Procédez à</a:t>
            </a:r>
            <a:r>
              <a:rPr b="0" i="0" lang="fr-FR" sz="2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b="1" i="0" lang="fr-FR" sz="2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l'analyse </a:t>
            </a:r>
            <a:r>
              <a:rPr b="0" i="0" lang="fr-FR" sz="2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pour extraire des renseignements qui correspondent à vos objectifs principaux. Utilisez des méthodes quantitatives, qualitatives et des méthodes basées sur les dates et les heures selon les cas.</a:t>
            </a:r>
            <a:endParaRPr/>
          </a:p>
        </p:txBody>
      </p:sp>
      <p:sp>
        <p:nvSpPr>
          <p:cNvPr id="81" name="Google Shape;81;p1"/>
          <p:cNvSpPr txBox="1"/>
          <p:nvPr/>
        </p:nvSpPr>
        <p:spPr>
          <a:xfrm>
            <a:off x="2130334" y="4947042"/>
            <a:ext cx="8244300" cy="28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Présentez les données </a:t>
            </a:r>
            <a:r>
              <a:rPr b="0" i="0" lang="fr-FR" sz="2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pour mettre au jour des tendances cachées.  Choisissez des visuels adaptés pour présenter des comparaisons, des tendances, des proportions ou des corrélations.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13315261" y="4829554"/>
            <a:ext cx="8244300" cy="37206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fr-FR" sz="2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Créez une bonne histoire à partir des données</a:t>
            </a:r>
            <a:r>
              <a:rPr b="0" i="0" lang="fr-FR" sz="2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 : apprenez à connaître votre public cible, puis définissez votre histoire, élaborez votre récit en fonction et diffusez-le.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t/>
            </a:r>
            <a:endParaRPr b="0" i="0" sz="2900" u="none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83" name="Google Shape;83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488014" y="20394077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488014" y="21730985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4678" y="20394053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4678" y="21730960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00576" y="1699228"/>
            <a:ext cx="1418094" cy="1400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45872" y="4815740"/>
            <a:ext cx="1400801" cy="1400801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2601342" y="1586106"/>
            <a:ext cx="1418094" cy="1418094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13370187" y="1699230"/>
            <a:ext cx="8244300" cy="23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fr-FR" sz="2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Procédez au traitement des données</a:t>
            </a:r>
            <a:r>
              <a:rPr b="0" i="0" lang="fr-FR" sz="29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pour trouver des informations utiles. Préparez vos données afin de les analyser en les combinant, en les groupant, en les agrégeant, en les filtrant et en les nettoyant.</a:t>
            </a:r>
            <a:endParaRPr/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1816169" y="1586111"/>
            <a:ext cx="1418094" cy="1418094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1761472" y="4676725"/>
            <a:ext cx="1400801" cy="1418094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022922" y="198921"/>
            <a:ext cx="945536" cy="799716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/>
          <p:nvPr/>
        </p:nvSpPr>
        <p:spPr>
          <a:xfrm>
            <a:off x="16706838" y="4427"/>
            <a:ext cx="2775900" cy="1197900"/>
          </a:xfrm>
          <a:prstGeom prst="rect">
            <a:avLst/>
          </a:prstGeom>
          <a:solidFill>
            <a:srgbClr val="004D40"/>
          </a:solidFill>
          <a:ln>
            <a:noFill/>
          </a:ln>
        </p:spPr>
        <p:txBody>
          <a:bodyPr anchorCtr="0" anchor="ctr" bIns="295025" lIns="295025" spcFirstLastPara="1" rIns="295025" wrap="square" tIns="295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6725191" y="-53107"/>
            <a:ext cx="2775900" cy="11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295025" lIns="295025" spcFirstLastPara="1" rIns="295025" wrap="square" tIns="2950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Arial"/>
              <a:buNone/>
            </a:pPr>
            <a:r>
              <a:rPr b="0" i="0" lang="fr-FR" sz="3800" u="none" cap="none" strike="noStrik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Données</a:t>
            </a:r>
            <a:endParaRPr sz="600"/>
          </a:p>
        </p:txBody>
      </p:sp>
      <p:pic>
        <p:nvPicPr>
          <p:cNvPr id="96" name="Google Shape;9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4678" y="13709546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488021" y="13709500"/>
            <a:ext cx="452150" cy="452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4678" y="12372671"/>
            <a:ext cx="452157" cy="452157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456846" y="12507275"/>
            <a:ext cx="452150" cy="452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 rot="-1993217">
            <a:off x="21409040" y="7574738"/>
            <a:ext cx="1809481" cy="2307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4259582" y="7731856"/>
            <a:ext cx="316741" cy="3167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2459225" y="8486905"/>
            <a:ext cx="802268" cy="8022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23702677" y="5227408"/>
            <a:ext cx="316741" cy="3167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1846677" y="9609296"/>
            <a:ext cx="316750" cy="316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 rot="3646911">
            <a:off x="2459222" y="10189133"/>
            <a:ext cx="316741" cy="3167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804673" y="7577985"/>
            <a:ext cx="316750" cy="316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"/>
          <p:cNvPicPr preferRelativeResize="0"/>
          <p:nvPr/>
        </p:nvPicPr>
        <p:blipFill rotWithShape="1">
          <a:blip r:embed="rId16">
            <a:alphaModFix/>
          </a:blip>
          <a:srcRect b="0" l="0" r="0" t="0"/>
          <a:stretch/>
        </p:blipFill>
        <p:spPr>
          <a:xfrm>
            <a:off x="24776677" y="10189134"/>
            <a:ext cx="316750" cy="316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"/>
          <p:cNvPicPr preferRelativeResize="0"/>
          <p:nvPr/>
        </p:nvPicPr>
        <p:blipFill>
          <a:blip r:embed="rId17">
            <a:alphaModFix/>
          </a:blip>
          <a:stretch>
            <a:fillRect/>
          </a:stretch>
        </p:blipFill>
        <p:spPr>
          <a:xfrm>
            <a:off x="4907754" y="7440754"/>
            <a:ext cx="17124588" cy="372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