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75" r:id="rId4"/>
  </p:sldMasterIdLst>
  <p:notesMasterIdLst>
    <p:notesMasterId r:id="rId13"/>
  </p:notesMasterIdLst>
  <p:handoutMasterIdLst>
    <p:handoutMasterId r:id="rId14"/>
  </p:handoutMasterIdLst>
  <p:sldIdLst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elle Chelly" initials="AC" lastIdx="1" clrIdx="0">
    <p:extLst>
      <p:ext uri="{19B8F6BF-5375-455C-9EA6-DF929625EA0E}">
        <p15:presenceInfo xmlns:p15="http://schemas.microsoft.com/office/powerpoint/2012/main" userId="S::armelle.chelly@diginext.fr::6add4bfe-96f6-42ce-8a1a-f1647d4fff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FBB"/>
    <a:srgbClr val="6A829F"/>
    <a:srgbClr val="85F058"/>
    <a:srgbClr val="014D6D"/>
    <a:srgbClr val="FC4E4E"/>
    <a:srgbClr val="003E5D"/>
    <a:srgbClr val="595959"/>
    <a:srgbClr val="69B5BD"/>
    <a:srgbClr val="74C4BB"/>
    <a:srgbClr val="4E8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3"/>
    <p:restoredTop sz="94669"/>
  </p:normalViewPr>
  <p:slideViewPr>
    <p:cSldViewPr snapToGrid="0">
      <p:cViewPr varScale="1">
        <p:scale>
          <a:sx n="163" d="100"/>
          <a:sy n="163" d="100"/>
        </p:scale>
        <p:origin x="121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B21C0-46D5-48C1-B557-BAB23E9F14A9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11B99-86F1-43A6-8FDF-615545A398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9993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56956-E7CD-4DE6-A230-7F6B30C9A5F3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9B1DA-65FD-4F5E-B623-AD361DB4E8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8091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9A7D23-BED5-F90C-BA67-D10F35FDC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0C881E-64BD-7FD2-90CD-C128BEA5D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886790-2645-1519-33F3-A3F2B72E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D961F8-140E-567C-5A62-93DA6DE5A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67A4CB-5980-2F38-AD74-E908440E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12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9BFB1-A55F-DC53-D034-25BB26F7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FD8D4B-4FE8-B76A-9420-5AC82CE7F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BD1BA5-6363-1EE3-A142-7F027635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AA966E-2DC1-D613-2EFE-64D70278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451FC6-C5DB-51A6-A7EA-85C501D5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06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584E93-171E-5903-ED29-E3E7ED8745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589188-478C-7D35-2590-D2E5374AA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7162F5-8E48-A799-02C2-FBC463BC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35A1F0-4AC0-E0F1-E62D-0D7A9DA7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536D7D-2E5F-5DD8-A406-F7F86FE4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34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FAA30D-9F2B-BCBF-C075-00270A2D3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0FCBBD-7150-27D3-A50F-2BF4208AA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C055BB-27D9-61F0-F349-EAE58CBE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83692B-94A1-D982-28E4-240EA315B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CFBBFA-05A9-71C8-8BE2-3EBCC1B4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20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945DA-32CF-3666-4B4C-EBC32BE2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5A80DE-10EA-97C6-00E4-376E8E0BD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896F79-185D-03DF-9A7C-DB4B98B7B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FA3BA-54DF-62C7-746D-3FFD91B2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A7BC44-45AE-E169-1B45-8F0C5F662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1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EF0C4D-638C-5A41-D710-07148DF25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7729D2-3B2A-F960-BCAC-4263EC616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83C2E5-E40A-7E07-22F4-EA2E03C94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D60514-2264-FA81-28FE-02089AF4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59E278-8D48-2E65-43EF-8026A7575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8F0F44-C49F-B578-21D6-2BCC7759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54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0169F6-8458-CF06-FA9E-84C87105E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C50E24-DAAC-1BCE-468D-53673ABC5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D0E4D4-0F88-B3C1-E176-1DAD19F9C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4CA8BE-76FE-29B1-F586-5A18CF536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53FE1C-C9B4-9902-89B2-DF1585D7E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CE0DEC0-DBF7-C361-025E-AA577EF61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FE9AAD-F0F6-341C-0367-FBB9D50B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0D8A4A-BE4B-61EE-64E4-234D821F4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01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937B31-0167-BE59-28FC-9626AF6D4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4CA33C-615F-CCB9-3EC3-808ADE24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849F13-8004-4F99-EFD5-B0FE40AA0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F1B77E-72CE-D498-2371-565E59119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81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31F351-2DC4-6441-44A8-12698025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60606F-994B-397F-57E6-507C24A7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A62373-9D99-4924-4CFB-0015F018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18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A3740-C0C9-BC47-D3AC-A5303CBA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F013BD-E6DD-79A5-6562-6F80AA1D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33D80E-18B0-10A8-27A5-C1AA32ABC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1AE5C2-7646-76BC-58B3-DA12B732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553825-9ED5-ABE6-907A-24CD73012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FC3BEA-68B6-D559-1F72-F7169DDC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6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301E4-1334-E7FA-5D97-79A7146C2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682C083-EE34-5EEB-9372-69FCB5CC23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26F778-D7BC-1086-1BD7-486148376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547F6D-5FB5-5C96-BA0C-CB5541FF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37F165-5969-5509-91C4-0C33EF6D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D8447F-A768-ECB8-E048-10D34818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8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E748E5D-4375-09F6-C698-F2F4140DF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E80012-2359-318B-974C-04E04313F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2A6BE4-7881-8A93-1F4B-F4636BDD3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CCFD-BA92-4C22-8C29-5F6688E27CEB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C9EC74-42AA-F669-6897-96D5ED0DB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B917AF-7626-6215-0F91-224B67BC8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3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6" r:id="rId1"/>
    <p:sldLayoutId id="2147485477" r:id="rId2"/>
    <p:sldLayoutId id="2147485478" r:id="rId3"/>
    <p:sldLayoutId id="2147485479" r:id="rId4"/>
    <p:sldLayoutId id="2147485480" r:id="rId5"/>
    <p:sldLayoutId id="2147485481" r:id="rId6"/>
    <p:sldLayoutId id="2147485482" r:id="rId7"/>
    <p:sldLayoutId id="2147485483" r:id="rId8"/>
    <p:sldLayoutId id="2147485484" r:id="rId9"/>
    <p:sldLayoutId id="2147485485" r:id="rId10"/>
    <p:sldLayoutId id="21474854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6">
            <a:extLst>
              <a:ext uri="{FF2B5EF4-FFF2-40B4-BE49-F238E27FC236}">
                <a16:creationId xmlns:a16="http://schemas.microsoft.com/office/drawing/2014/main" id="{DB9AFA64-37A4-0DF3-3978-2BE915209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465" y="2810041"/>
            <a:ext cx="5097531" cy="1952293"/>
          </a:xfrm>
          <a:prstGeom prst="rect">
            <a:avLst/>
          </a:prstGeom>
        </p:spPr>
      </p:pic>
      <p:pic>
        <p:nvPicPr>
          <p:cNvPr id="3" name="Image 7" descr="Une image contenant table&#10;&#10;Description générée automatiquement">
            <a:extLst>
              <a:ext uri="{FF2B5EF4-FFF2-40B4-BE49-F238E27FC236}">
                <a16:creationId xmlns:a16="http://schemas.microsoft.com/office/drawing/2014/main" id="{9A10BFA8-D2ED-7E4D-130D-427BF69DC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8384" y="988254"/>
            <a:ext cx="3948319" cy="1607789"/>
          </a:xfrm>
          <a:prstGeom prst="rect">
            <a:avLst/>
          </a:prstGeom>
        </p:spPr>
      </p:pic>
      <p:pic>
        <p:nvPicPr>
          <p:cNvPr id="4" name="Image 8">
            <a:extLst>
              <a:ext uri="{FF2B5EF4-FFF2-40B4-BE49-F238E27FC236}">
                <a16:creationId xmlns:a16="http://schemas.microsoft.com/office/drawing/2014/main" id="{BDC861D2-D135-9A78-7118-7FE03C9C5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854" y="916138"/>
            <a:ext cx="4535349" cy="174580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E0E88CB-8723-7666-E96A-CB62350CCC90}"/>
              </a:ext>
            </a:extLst>
          </p:cNvPr>
          <p:cNvSpPr txBox="1"/>
          <p:nvPr/>
        </p:nvSpPr>
        <p:spPr>
          <a:xfrm>
            <a:off x="3338926" y="2751991"/>
            <a:ext cx="2186607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Vraisemblance :</a:t>
            </a:r>
          </a:p>
        </p:txBody>
      </p:sp>
      <p:sp>
        <p:nvSpPr>
          <p:cNvPr id="7" name="Titre 3">
            <a:extLst>
              <a:ext uri="{FF2B5EF4-FFF2-40B4-BE49-F238E27FC236}">
                <a16:creationId xmlns:a16="http://schemas.microsoft.com/office/drawing/2014/main" id="{B5F5DB37-625D-21A5-BE32-841DA9634C3F}"/>
              </a:ext>
            </a:extLst>
          </p:cNvPr>
          <p:cNvSpPr txBox="1">
            <a:spLocks/>
          </p:cNvSpPr>
          <p:nvPr/>
        </p:nvSpPr>
        <p:spPr>
          <a:xfrm>
            <a:off x="370704" y="216185"/>
            <a:ext cx="7942979" cy="6528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500" u="sng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Probabilité, difficulté technique et vraisemblance</a:t>
            </a:r>
          </a:p>
        </p:txBody>
      </p:sp>
    </p:spTree>
    <p:extLst>
      <p:ext uri="{BB962C8B-B14F-4D97-AF65-F5344CB8AC3E}">
        <p14:creationId xmlns:p14="http://schemas.microsoft.com/office/powerpoint/2010/main" val="334497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5268664-FE80-34FE-E2E0-9AC9C03E1E15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AEFF68A5-08A5-5CF8-F26A-8B57C4BC217A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11B6286-E36A-D55C-A69D-2674367B923D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3C2A4C7-5020-CC28-345E-9EFFDE049883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615312E-82B2-2655-CCCF-9F84ED16E869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8581E09-116E-6A2D-116E-21D88447561A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CE0C3C80-F81C-2190-FAB7-01180DE6FD78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20B11B4-D756-8E5C-AB32-D2A8158F1F0F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4C97ADBA-5977-6B7D-1642-7BEE9140CE13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9657AF4B-DB2D-2360-742A-8B8F29C18635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31C91FA-0E70-8ACE-4725-28187F47C3EC}"/>
              </a:ext>
            </a:extLst>
          </p:cNvPr>
          <p:cNvSpPr/>
          <p:nvPr/>
        </p:nvSpPr>
        <p:spPr>
          <a:xfrm>
            <a:off x="7121280" y="3571873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/>
                <a:ea typeface="+mn-lt"/>
                <a:cs typeface="+mn-lt"/>
              </a:rPr>
              <a:t>Décrédibilisation des vétérinaires</a:t>
            </a:r>
            <a:endParaRPr lang="fr-FR" sz="1100" dirty="0">
              <a:latin typeface="Arial Narrow"/>
            </a:endParaRPr>
          </a:p>
        </p:txBody>
      </p:sp>
      <p:sp>
        <p:nvSpPr>
          <p:cNvPr id="13" name="Rectangle : avec coins arrondis en haut 12">
            <a:extLst>
              <a:ext uri="{FF2B5EF4-FFF2-40B4-BE49-F238E27FC236}">
                <a16:creationId xmlns:a16="http://schemas.microsoft.com/office/drawing/2014/main" id="{DC705812-110F-ED28-DC37-B5FFC720E6E5}"/>
              </a:ext>
            </a:extLst>
          </p:cNvPr>
          <p:cNvSpPr/>
          <p:nvPr/>
        </p:nvSpPr>
        <p:spPr>
          <a:xfrm>
            <a:off x="600567" y="2559191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Reconnaissance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 externe de la cible</a:t>
            </a:r>
            <a:endParaRPr lang="fr-FR" sz="900" dirty="0">
              <a:solidFill>
                <a:schemeClr val="tx1"/>
              </a:solidFill>
              <a:latin typeface="Arial Narrow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532190-DA5B-8174-B186-74348E37EF41}"/>
              </a:ext>
            </a:extLst>
          </p:cNvPr>
          <p:cNvSpPr/>
          <p:nvPr/>
        </p:nvSpPr>
        <p:spPr>
          <a:xfrm>
            <a:off x="624535" y="3230135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1 (1)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1EB32AA-2FE5-EEB0-1093-1F03FC0B4F55}"/>
              </a:ext>
            </a:extLst>
          </p:cNvPr>
          <p:cNvSpPr txBox="1"/>
          <p:nvPr/>
        </p:nvSpPr>
        <p:spPr>
          <a:xfrm>
            <a:off x="406809" y="34539"/>
            <a:ext cx="80641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Arial" panose="020B0604020202020204" pitchFamily="34" charset="0"/>
                <a:cs typeface="Arial" panose="020B0604020202020204" pitchFamily="34" charset="0"/>
              </a:rPr>
              <a:t>Scénario opérationnel n°1 : Attaque DDoS visant à </a:t>
            </a:r>
            <a:r>
              <a:rPr lang="fr-FR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décridibiliser</a:t>
            </a:r>
            <a:r>
              <a:rPr lang="fr-FR" b="1" u="sng" dirty="0">
                <a:latin typeface="Arial" panose="020B0604020202020204" pitchFamily="34" charset="0"/>
                <a:cs typeface="Arial" panose="020B0604020202020204" pitchFamily="34" charset="0"/>
              </a:rPr>
              <a:t> Veto +</a:t>
            </a:r>
          </a:p>
        </p:txBody>
      </p:sp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0F3A80CE-9F85-4BF0-3671-81C4101FFD8B}"/>
              </a:ext>
            </a:extLst>
          </p:cNvPr>
          <p:cNvSpPr/>
          <p:nvPr/>
        </p:nvSpPr>
        <p:spPr>
          <a:xfrm>
            <a:off x="2743866" y="2548113"/>
            <a:ext cx="1224000" cy="569650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Attaque DDOS du SI de VETO +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B1D6FB-C7CB-43C4-D5E4-9C2D94AF9ABD}"/>
              </a:ext>
            </a:extLst>
          </p:cNvPr>
          <p:cNvSpPr/>
          <p:nvPr/>
        </p:nvSpPr>
        <p:spPr>
          <a:xfrm>
            <a:off x="2743866" y="3179480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2 (3) / D 3 (3)</a:t>
            </a:r>
          </a:p>
        </p:txBody>
      </p:sp>
      <p:sp>
        <p:nvSpPr>
          <p:cNvPr id="18" name="Rectangle : avec coins arrondis en haut 17">
            <a:extLst>
              <a:ext uri="{FF2B5EF4-FFF2-40B4-BE49-F238E27FC236}">
                <a16:creationId xmlns:a16="http://schemas.microsoft.com/office/drawing/2014/main" id="{C130CC81-C74E-337E-D657-9F6C584F08AC}"/>
              </a:ext>
            </a:extLst>
          </p:cNvPr>
          <p:cNvSpPr/>
          <p:nvPr/>
        </p:nvSpPr>
        <p:spPr>
          <a:xfrm>
            <a:off x="7121280" y="2560815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Altération des données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098352-2DEC-1710-56D3-D893CBBE38C7}"/>
              </a:ext>
            </a:extLst>
          </p:cNvPr>
          <p:cNvSpPr/>
          <p:nvPr/>
        </p:nvSpPr>
        <p:spPr>
          <a:xfrm>
            <a:off x="7121280" y="3154098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3 (3)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C4AD09DF-9D17-C041-22E7-A50880F903A5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</a:rPr>
              <a:t>Hacktiviste</a:t>
            </a:r>
          </a:p>
        </p:txBody>
      </p:sp>
      <p:cxnSp>
        <p:nvCxnSpPr>
          <p:cNvPr id="21" name="Connecteur : en angle 28">
            <a:extLst>
              <a:ext uri="{FF2B5EF4-FFF2-40B4-BE49-F238E27FC236}">
                <a16:creationId xmlns:a16="http://schemas.microsoft.com/office/drawing/2014/main" id="{0133B645-5999-A961-470F-29FCBDC4D35E}"/>
              </a:ext>
            </a:extLst>
          </p:cNvPr>
          <p:cNvCxnSpPr>
            <a:cxnSpLocks/>
          </p:cNvCxnSpPr>
          <p:nvPr/>
        </p:nvCxnSpPr>
        <p:spPr>
          <a:xfrm flipV="1">
            <a:off x="1829177" y="2875005"/>
            <a:ext cx="943035" cy="1189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6BBF9299-C8C1-4D93-4B0C-E317F84D0258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007FB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3 / D 3 / V 2</a:t>
            </a:r>
            <a:endParaRPr lang="fr-FR" sz="1000" dirty="0">
              <a:latin typeface="Arial Narrow"/>
            </a:endParaRP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1D7225A6-BE7D-56CA-6A90-B5088098A5D9}"/>
              </a:ext>
            </a:extLst>
          </p:cNvPr>
          <p:cNvCxnSpPr>
            <a:cxnSpLocks/>
          </p:cNvCxnSpPr>
          <p:nvPr/>
        </p:nvCxnSpPr>
        <p:spPr>
          <a:xfrm>
            <a:off x="7745752" y="3334035"/>
            <a:ext cx="0" cy="2434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0A4C6E4F-08DA-2296-D83C-24152CF07EC6}"/>
              </a:ext>
            </a:extLst>
          </p:cNvPr>
          <p:cNvCxnSpPr>
            <a:cxnSpLocks/>
          </p:cNvCxnSpPr>
          <p:nvPr/>
        </p:nvCxnSpPr>
        <p:spPr>
          <a:xfrm>
            <a:off x="3976767" y="2931114"/>
            <a:ext cx="310912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03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39C6FA4-6A06-B2CF-A45B-1DECD2CB08CC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00C498C1-F612-888B-6480-78B94D2F7CF1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409D8D9-CA8F-FA43-7E67-B070E6D2C923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A17E4F0-8B1D-63AA-B71E-4EB5E38A453A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C67665A-41C3-8C88-38E2-A9D4B56704E1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FFD3744-58D3-5965-9DD8-D72BB64D0E8C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19AC204B-04E2-78DE-2A8A-5A423BB9C5AC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8E43D57E-E3D2-3628-BB45-96FAA32A33B4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D69626F8-F7C4-AFC9-A230-0294A97797A5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3EDC5C72-F962-6624-3B4C-B609A4568274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46E83E10-9C15-ED36-2202-BF88664B1065}"/>
              </a:ext>
            </a:extLst>
          </p:cNvPr>
          <p:cNvSpPr/>
          <p:nvPr/>
        </p:nvSpPr>
        <p:spPr>
          <a:xfrm>
            <a:off x="7121280" y="3571873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/>
                <a:ea typeface="+mn-lt"/>
                <a:cs typeface="+mn-lt"/>
              </a:rPr>
              <a:t>Entrave au fonctionnement</a:t>
            </a:r>
            <a:endParaRPr lang="fr-FR" sz="1000" dirty="0">
              <a:latin typeface="Arial Narrow"/>
            </a:endParaRPr>
          </a:p>
        </p:txBody>
      </p:sp>
      <p:cxnSp>
        <p:nvCxnSpPr>
          <p:cNvPr id="13" name="Connecteur : en angle 25">
            <a:extLst>
              <a:ext uri="{FF2B5EF4-FFF2-40B4-BE49-F238E27FC236}">
                <a16:creationId xmlns:a16="http://schemas.microsoft.com/office/drawing/2014/main" id="{1347E4D7-1EFB-175E-8684-A1FD85DDABF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006698" y="1661152"/>
            <a:ext cx="975006" cy="503479"/>
          </a:xfrm>
          <a:prstGeom prst="bentConnector3">
            <a:avLst>
              <a:gd name="adj1" fmla="val 99650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BE027946-AF71-534B-C2C9-224D7B90B6F8}"/>
              </a:ext>
            </a:extLst>
          </p:cNvPr>
          <p:cNvCxnSpPr>
            <a:cxnSpLocks/>
          </p:cNvCxnSpPr>
          <p:nvPr/>
        </p:nvCxnSpPr>
        <p:spPr>
          <a:xfrm>
            <a:off x="5594100" y="1908777"/>
            <a:ext cx="0" cy="6945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Rectangle : avec coins arrondis en haut 14">
            <a:extLst>
              <a:ext uri="{FF2B5EF4-FFF2-40B4-BE49-F238E27FC236}">
                <a16:creationId xmlns:a16="http://schemas.microsoft.com/office/drawing/2014/main" id="{27344B22-DFA5-05FD-272A-69C08C57D278}"/>
              </a:ext>
            </a:extLst>
          </p:cNvPr>
          <p:cNvSpPr/>
          <p:nvPr/>
        </p:nvSpPr>
        <p:spPr>
          <a:xfrm>
            <a:off x="617792" y="201005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Reconnaissance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externe de la cible</a:t>
            </a:r>
            <a:endParaRPr lang="fr-FR" sz="900">
              <a:solidFill>
                <a:schemeClr val="tx1"/>
              </a:solidFill>
              <a:latin typeface="Arial Narrow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1F967C9-C2EC-A646-D3C3-38C6C0CF2FEA}"/>
              </a:ext>
            </a:extLst>
          </p:cNvPr>
          <p:cNvSpPr txBox="1"/>
          <p:nvPr/>
        </p:nvSpPr>
        <p:spPr>
          <a:xfrm>
            <a:off x="1854012" y="2134608"/>
            <a:ext cx="506896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chemeClr val="accent2"/>
                </a:solidFill>
              </a:rPr>
              <a:t>N°1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AD505A-C7D2-AF1F-1CAC-F401719FA4B4}"/>
              </a:ext>
            </a:extLst>
          </p:cNvPr>
          <p:cNvSpPr/>
          <p:nvPr/>
        </p:nvSpPr>
        <p:spPr>
          <a:xfrm>
            <a:off x="617792" y="260333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1 (1) / D 1 (1)</a:t>
            </a:r>
          </a:p>
        </p:txBody>
      </p:sp>
      <p:sp>
        <p:nvSpPr>
          <p:cNvPr id="18" name="Rectangle : avec coins arrondis en haut 17">
            <a:extLst>
              <a:ext uri="{FF2B5EF4-FFF2-40B4-BE49-F238E27FC236}">
                <a16:creationId xmlns:a16="http://schemas.microsoft.com/office/drawing/2014/main" id="{0E8BC2D0-A6C5-5767-A114-941ACC27C981}"/>
              </a:ext>
            </a:extLst>
          </p:cNvPr>
          <p:cNvSpPr/>
          <p:nvPr/>
        </p:nvSpPr>
        <p:spPr>
          <a:xfrm>
            <a:off x="2745114" y="983843"/>
            <a:ext cx="1224000" cy="569650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Corruption d’un personnel externe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485C16-7DAC-A3B5-C458-490621D8B0A0}"/>
              </a:ext>
            </a:extLst>
          </p:cNvPr>
          <p:cNvSpPr/>
          <p:nvPr/>
        </p:nvSpPr>
        <p:spPr>
          <a:xfrm>
            <a:off x="2745114" y="1615210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1 (1) / D 2 (2)</a:t>
            </a:r>
          </a:p>
        </p:txBody>
      </p:sp>
      <p:sp>
        <p:nvSpPr>
          <p:cNvPr id="20" name="Rectangle : avec coins arrondis en haut 19">
            <a:extLst>
              <a:ext uri="{FF2B5EF4-FFF2-40B4-BE49-F238E27FC236}">
                <a16:creationId xmlns:a16="http://schemas.microsoft.com/office/drawing/2014/main" id="{74D5A125-D75E-FF1C-EDF5-5606995D34F7}"/>
              </a:ext>
            </a:extLst>
          </p:cNvPr>
          <p:cNvSpPr/>
          <p:nvPr/>
        </p:nvSpPr>
        <p:spPr>
          <a:xfrm>
            <a:off x="2779382" y="3033093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Clé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 USB piégée connectée au réseau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3D3A52-F30C-DD4F-2E98-D95042927161}"/>
              </a:ext>
            </a:extLst>
          </p:cNvPr>
          <p:cNvSpPr/>
          <p:nvPr/>
        </p:nvSpPr>
        <p:spPr>
          <a:xfrm>
            <a:off x="2779382" y="3626376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4 (1) / D 1 (2)</a:t>
            </a:r>
          </a:p>
        </p:txBody>
      </p:sp>
      <p:sp>
        <p:nvSpPr>
          <p:cNvPr id="22" name="Rectangle : avec coins arrondis en haut 21">
            <a:extLst>
              <a:ext uri="{FF2B5EF4-FFF2-40B4-BE49-F238E27FC236}">
                <a16:creationId xmlns:a16="http://schemas.microsoft.com/office/drawing/2014/main" id="{8B1E1948-DC88-E96E-CDFE-57EEBC169CF2}"/>
              </a:ext>
            </a:extLst>
          </p:cNvPr>
          <p:cNvSpPr/>
          <p:nvPr/>
        </p:nvSpPr>
        <p:spPr>
          <a:xfrm>
            <a:off x="4958456" y="1142304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R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econnaissance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interne réseaux </a:t>
            </a:r>
            <a:endParaRPr lang="en-US" sz="900">
              <a:solidFill>
                <a:schemeClr val="tx1"/>
              </a:solidFill>
              <a:latin typeface="Arial Narrow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bureautique &amp; IT 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DB63D9C-5089-AB72-5F0F-F6A5A66C3B74}"/>
              </a:ext>
            </a:extLst>
          </p:cNvPr>
          <p:cNvSpPr/>
          <p:nvPr/>
        </p:nvSpPr>
        <p:spPr>
          <a:xfrm>
            <a:off x="4958456" y="173558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(2)</a:t>
            </a:r>
          </a:p>
        </p:txBody>
      </p:sp>
      <p:sp>
        <p:nvSpPr>
          <p:cNvPr id="24" name="Rectangle : avec coins arrondis en haut 23">
            <a:extLst>
              <a:ext uri="{FF2B5EF4-FFF2-40B4-BE49-F238E27FC236}">
                <a16:creationId xmlns:a16="http://schemas.microsoft.com/office/drawing/2014/main" id="{CBE550FD-B858-92D6-7C66-99A8EDF43345}"/>
              </a:ext>
            </a:extLst>
          </p:cNvPr>
          <p:cNvSpPr/>
          <p:nvPr/>
        </p:nvSpPr>
        <p:spPr>
          <a:xfrm>
            <a:off x="4958456" y="262006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Latéralisation vers réseaux LAN et bases de données 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99167CB-9A16-44AD-6BCC-1C9C2C4EAABD}"/>
              </a:ext>
            </a:extLst>
          </p:cNvPr>
          <p:cNvSpPr/>
          <p:nvPr/>
        </p:nvSpPr>
        <p:spPr>
          <a:xfrm>
            <a:off x="4958456" y="321334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(2)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44936E0-7EA1-BD1F-E165-22F5E020A4D0}"/>
              </a:ext>
            </a:extLst>
          </p:cNvPr>
          <p:cNvGrpSpPr/>
          <p:nvPr/>
        </p:nvGrpSpPr>
        <p:grpSpPr>
          <a:xfrm>
            <a:off x="4001062" y="1418016"/>
            <a:ext cx="487457" cy="1887159"/>
            <a:chOff x="3960718" y="1418016"/>
            <a:chExt cx="487457" cy="1887159"/>
          </a:xfrm>
        </p:grpSpPr>
        <p:cxnSp>
          <p:nvCxnSpPr>
            <p:cNvPr id="27" name="Connecteur droit avec flèche 26">
              <a:extLst>
                <a:ext uri="{FF2B5EF4-FFF2-40B4-BE49-F238E27FC236}">
                  <a16:creationId xmlns:a16="http://schemas.microsoft.com/office/drawing/2014/main" id="{00F83C6F-C2D5-4C86-EC36-B57D58FF7FF7}"/>
                </a:ext>
              </a:extLst>
            </p:cNvPr>
            <p:cNvCxnSpPr>
              <a:cxnSpLocks/>
            </p:cNvCxnSpPr>
            <p:nvPr/>
          </p:nvCxnSpPr>
          <p:spPr>
            <a:xfrm>
              <a:off x="4425580" y="1418016"/>
              <a:ext cx="22595" cy="1887159"/>
            </a:xfrm>
            <a:prstGeom prst="straightConnector1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1532954D-1EC8-0E3D-385D-8944616FE5DE}"/>
                </a:ext>
              </a:extLst>
            </p:cNvPr>
            <p:cNvCxnSpPr>
              <a:cxnSpLocks/>
            </p:cNvCxnSpPr>
            <p:nvPr/>
          </p:nvCxnSpPr>
          <p:spPr>
            <a:xfrm>
              <a:off x="3960718" y="3298876"/>
              <a:ext cx="480732" cy="0"/>
            </a:xfrm>
            <a:prstGeom prst="straightConnector1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C8263B2A-0335-CBAF-7B4A-7354D12EF3E6}"/>
              </a:ext>
            </a:extLst>
          </p:cNvPr>
          <p:cNvCxnSpPr>
            <a:cxnSpLocks/>
          </p:cNvCxnSpPr>
          <p:nvPr/>
        </p:nvCxnSpPr>
        <p:spPr>
          <a:xfrm>
            <a:off x="4465924" y="1414811"/>
            <a:ext cx="49253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E21495E9-D56F-850C-7B78-E7119B66FE30}"/>
              </a:ext>
            </a:extLst>
          </p:cNvPr>
          <p:cNvCxnSpPr/>
          <p:nvPr/>
        </p:nvCxnSpPr>
        <p:spPr>
          <a:xfrm>
            <a:off x="5594100" y="3385187"/>
            <a:ext cx="0" cy="168429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86816D9A-DE98-D936-2205-D78C7DC3D425}"/>
              </a:ext>
            </a:extLst>
          </p:cNvPr>
          <p:cNvGrpSpPr/>
          <p:nvPr/>
        </p:nvGrpSpPr>
        <p:grpSpPr>
          <a:xfrm>
            <a:off x="5587376" y="1443793"/>
            <a:ext cx="1540737" cy="2103099"/>
            <a:chOff x="5587376" y="1443793"/>
            <a:chExt cx="1574009" cy="2103099"/>
          </a:xfrm>
        </p:grpSpPr>
        <p:cxnSp>
          <p:nvCxnSpPr>
            <p:cNvPr id="32" name="Connecteur : en angle 79">
              <a:extLst>
                <a:ext uri="{FF2B5EF4-FFF2-40B4-BE49-F238E27FC236}">
                  <a16:creationId xmlns:a16="http://schemas.microsoft.com/office/drawing/2014/main" id="{741CE712-2046-2E9F-7B61-835860909806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848285" y="2233793"/>
              <a:ext cx="2103099" cy="523100"/>
            </a:xfrm>
            <a:prstGeom prst="bentConnector3">
              <a:avLst>
                <a:gd name="adj1" fmla="val 99873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029D3683-9FE0-AA10-1B25-4D76FD0A0094}"/>
                </a:ext>
              </a:extLst>
            </p:cNvPr>
            <p:cNvCxnSpPr/>
            <p:nvPr/>
          </p:nvCxnSpPr>
          <p:spPr>
            <a:xfrm>
              <a:off x="5587376" y="3546892"/>
              <a:ext cx="1060185" cy="0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1FE0FA51-FA63-DF93-6F8B-2387D4832870}"/>
              </a:ext>
            </a:extLst>
          </p:cNvPr>
          <p:cNvCxnSpPr>
            <a:cxnSpLocks/>
          </p:cNvCxnSpPr>
          <p:nvPr/>
        </p:nvCxnSpPr>
        <p:spPr>
          <a:xfrm>
            <a:off x="1833336" y="2390698"/>
            <a:ext cx="406936" cy="0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Rectangle : avec coins arrondis en haut 34">
            <a:extLst>
              <a:ext uri="{FF2B5EF4-FFF2-40B4-BE49-F238E27FC236}">
                <a16:creationId xmlns:a16="http://schemas.microsoft.com/office/drawing/2014/main" id="{394FD7F0-8CFE-DB86-2A57-1E2DACFCBF20}"/>
              </a:ext>
            </a:extLst>
          </p:cNvPr>
          <p:cNvSpPr/>
          <p:nvPr/>
        </p:nvSpPr>
        <p:spPr>
          <a:xfrm>
            <a:off x="7121280" y="1083644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Exploitation maliciel </a:t>
            </a:r>
          </a:p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de collecte et d'exfiltration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638DB72-FF4B-6428-5EA3-BE33157BD87A}"/>
              </a:ext>
            </a:extLst>
          </p:cNvPr>
          <p:cNvSpPr/>
          <p:nvPr/>
        </p:nvSpPr>
        <p:spPr>
          <a:xfrm>
            <a:off x="7121280" y="167692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(2)</a:t>
            </a:r>
          </a:p>
        </p:txBody>
      </p:sp>
      <p:sp>
        <p:nvSpPr>
          <p:cNvPr id="37" name="Rectangle : avec coins arrondis en haut 36">
            <a:extLst>
              <a:ext uri="{FF2B5EF4-FFF2-40B4-BE49-F238E27FC236}">
                <a16:creationId xmlns:a16="http://schemas.microsoft.com/office/drawing/2014/main" id="{5636FBBE-7EF8-DF9E-5689-F7FBF4408AE8}"/>
              </a:ext>
            </a:extLst>
          </p:cNvPr>
          <p:cNvSpPr/>
          <p:nvPr/>
        </p:nvSpPr>
        <p:spPr>
          <a:xfrm>
            <a:off x="7121280" y="2190630"/>
            <a:ext cx="1224000" cy="616012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Création et maintien d'un 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canal d’exfiltration  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CF605BB-1B05-4A07-2D59-7A495A7D715E}"/>
              </a:ext>
            </a:extLst>
          </p:cNvPr>
          <p:cNvSpPr/>
          <p:nvPr/>
        </p:nvSpPr>
        <p:spPr>
          <a:xfrm>
            <a:off x="7121280" y="286835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3 (3)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F09202AA-5620-33F3-3A5A-C2D6A6420F62}"/>
              </a:ext>
            </a:extLst>
          </p:cNvPr>
          <p:cNvCxnSpPr>
            <a:cxnSpLocks/>
          </p:cNvCxnSpPr>
          <p:nvPr/>
        </p:nvCxnSpPr>
        <p:spPr>
          <a:xfrm>
            <a:off x="7743388" y="1853779"/>
            <a:ext cx="0" cy="3240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C6C57229-E9E0-0939-3FAA-C7434E965BDE}"/>
              </a:ext>
            </a:extLst>
          </p:cNvPr>
          <p:cNvCxnSpPr>
            <a:cxnSpLocks/>
          </p:cNvCxnSpPr>
          <p:nvPr/>
        </p:nvCxnSpPr>
        <p:spPr>
          <a:xfrm>
            <a:off x="7745752" y="3036710"/>
            <a:ext cx="0" cy="5218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F85A88C9-460A-5BAA-F5D0-99876BD1B268}"/>
              </a:ext>
            </a:extLst>
          </p:cNvPr>
          <p:cNvCxnSpPr>
            <a:stCxn id="19" idx="2"/>
          </p:cNvCxnSpPr>
          <p:nvPr/>
        </p:nvCxnSpPr>
        <p:spPr>
          <a:xfrm>
            <a:off x="3357114" y="1788333"/>
            <a:ext cx="10926" cy="12447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1BCD77BC-A21A-12A9-5A8F-0772118EA5B9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</a:rPr>
              <a:t>Concurrent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E756DB02-393A-B024-D849-A27010E0CFA7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6A829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1 / D 3 / V 1</a:t>
            </a:r>
            <a:endParaRPr lang="fr-FR" sz="1000">
              <a:latin typeface="Arial Narrow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EEBD784-A8DD-012B-0A73-55A6278775C8}"/>
              </a:ext>
            </a:extLst>
          </p:cNvPr>
          <p:cNvSpPr txBox="1"/>
          <p:nvPr/>
        </p:nvSpPr>
        <p:spPr>
          <a:xfrm>
            <a:off x="406809" y="34539"/>
            <a:ext cx="80641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Scénario opérationnel n°2 : Introduction d’un malware</a:t>
            </a:r>
          </a:p>
        </p:txBody>
      </p:sp>
    </p:spTree>
    <p:extLst>
      <p:ext uri="{BB962C8B-B14F-4D97-AF65-F5344CB8AC3E}">
        <p14:creationId xmlns:p14="http://schemas.microsoft.com/office/powerpoint/2010/main" val="1379331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>
            <a:extLst>
              <a:ext uri="{FF2B5EF4-FFF2-40B4-BE49-F238E27FC236}">
                <a16:creationId xmlns:a16="http://schemas.microsoft.com/office/drawing/2014/main" id="{095E7D48-3508-8105-5A7B-6EFE0BBF223C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id="{34439C4B-C093-C703-A0F4-8B1CEE5643EB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CBF21AC3-BBAC-A022-2E09-2C04D85B40CD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B6BB87E-301D-5FFA-AAA1-F2287AED0E06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5BBE764C-DA45-6154-0456-9B11445566EB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0C2859B-04A7-EB2E-8501-30448C68F096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5C85A78A-B858-31AA-31CD-83D847D6038B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35BE9470-FAF4-452B-7433-314770132ABA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83969766-1CC1-8F2A-5BA1-8E2E66BF4AB4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4FF7A41-E70A-CE71-2FEB-2C56E005C34F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E7B886C2-69D0-AA3C-9F1D-5B03CDC86D94}"/>
              </a:ext>
            </a:extLst>
          </p:cNvPr>
          <p:cNvSpPr/>
          <p:nvPr/>
        </p:nvSpPr>
        <p:spPr>
          <a:xfrm>
            <a:off x="7121280" y="3571873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Vol d’informations</a:t>
            </a:r>
            <a:endParaRPr lang="fr-FR" sz="1000" dirty="0">
              <a:latin typeface="Arial Narrow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343332BC-7EFB-6CEB-25F1-09F6010ED48D}"/>
              </a:ext>
            </a:extLst>
          </p:cNvPr>
          <p:cNvCxnSpPr>
            <a:cxnSpLocks/>
          </p:cNvCxnSpPr>
          <p:nvPr/>
        </p:nvCxnSpPr>
        <p:spPr>
          <a:xfrm flipV="1">
            <a:off x="1805887" y="2400393"/>
            <a:ext cx="973495" cy="13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B89DB4B7-3F90-0C74-2925-71BA34D731DF}"/>
              </a:ext>
            </a:extLst>
          </p:cNvPr>
          <p:cNvCxnSpPr>
            <a:cxnSpLocks/>
          </p:cNvCxnSpPr>
          <p:nvPr/>
        </p:nvCxnSpPr>
        <p:spPr>
          <a:xfrm>
            <a:off x="5594100" y="1908777"/>
            <a:ext cx="0" cy="6945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Rectangle : avec coins arrondis en haut 44">
            <a:extLst>
              <a:ext uri="{FF2B5EF4-FFF2-40B4-BE49-F238E27FC236}">
                <a16:creationId xmlns:a16="http://schemas.microsoft.com/office/drawing/2014/main" id="{487F002E-50ED-A38B-F73E-E04A997A7284}"/>
              </a:ext>
            </a:extLst>
          </p:cNvPr>
          <p:cNvSpPr/>
          <p:nvPr/>
        </p:nvSpPr>
        <p:spPr>
          <a:xfrm>
            <a:off x="617792" y="201005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Reconnaissance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externe de la cible</a:t>
            </a:r>
            <a:endParaRPr lang="fr-FR" sz="900">
              <a:solidFill>
                <a:schemeClr val="tx1"/>
              </a:solidFill>
              <a:latin typeface="Arial Narrow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69BF349A-C61E-76B3-F037-4A5BB910A7EB}"/>
              </a:ext>
            </a:extLst>
          </p:cNvPr>
          <p:cNvSpPr txBox="1"/>
          <p:nvPr/>
        </p:nvSpPr>
        <p:spPr>
          <a:xfrm>
            <a:off x="2007692" y="2134608"/>
            <a:ext cx="506896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chemeClr val="accent2"/>
                </a:solidFill>
              </a:rPr>
              <a:t>N°1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FB5290C-0DD8-3CAA-694D-ACE767DECCC0}"/>
              </a:ext>
            </a:extLst>
          </p:cNvPr>
          <p:cNvSpPr/>
          <p:nvPr/>
        </p:nvSpPr>
        <p:spPr>
          <a:xfrm>
            <a:off x="617792" y="260333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1 (1) / D 1 (1)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71E141FD-788D-B0B5-348F-7C3031B4C62F}"/>
              </a:ext>
            </a:extLst>
          </p:cNvPr>
          <p:cNvSpPr txBox="1"/>
          <p:nvPr/>
        </p:nvSpPr>
        <p:spPr>
          <a:xfrm>
            <a:off x="406810" y="34539"/>
            <a:ext cx="80641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Scénario opérationnel n°3 : Vol de données après hameçonnage sur un employé</a:t>
            </a:r>
          </a:p>
        </p:txBody>
      </p:sp>
      <p:sp>
        <p:nvSpPr>
          <p:cNvPr id="49" name="Rectangle : avec coins arrondis en haut 48">
            <a:extLst>
              <a:ext uri="{FF2B5EF4-FFF2-40B4-BE49-F238E27FC236}">
                <a16:creationId xmlns:a16="http://schemas.microsoft.com/office/drawing/2014/main" id="{711E40A3-8D90-CC25-BFA9-E37C23F4602E}"/>
              </a:ext>
            </a:extLst>
          </p:cNvPr>
          <p:cNvSpPr/>
          <p:nvPr/>
        </p:nvSpPr>
        <p:spPr>
          <a:xfrm>
            <a:off x="2745114" y="1909253"/>
            <a:ext cx="1224000" cy="72967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Intrusion via mail  d'hameçonnage sur les RH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882A6B8-6A8C-8FA0-711B-1DF9E5480BA9}"/>
              </a:ext>
            </a:extLst>
          </p:cNvPr>
          <p:cNvSpPr/>
          <p:nvPr/>
        </p:nvSpPr>
        <p:spPr>
          <a:xfrm>
            <a:off x="2745114" y="2700646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1 (1) / D 2 (2)</a:t>
            </a:r>
          </a:p>
        </p:txBody>
      </p:sp>
      <p:sp>
        <p:nvSpPr>
          <p:cNvPr id="51" name="Rectangle : avec coins arrondis en haut 50">
            <a:extLst>
              <a:ext uri="{FF2B5EF4-FFF2-40B4-BE49-F238E27FC236}">
                <a16:creationId xmlns:a16="http://schemas.microsoft.com/office/drawing/2014/main" id="{1C5F4743-CECA-475D-FF2A-E085C8F8E627}"/>
              </a:ext>
            </a:extLst>
          </p:cNvPr>
          <p:cNvSpPr/>
          <p:nvPr/>
        </p:nvSpPr>
        <p:spPr>
          <a:xfrm>
            <a:off x="4958456" y="1142304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R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econnaissance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interne réseaux </a:t>
            </a:r>
            <a:endParaRPr lang="en-US" sz="900">
              <a:solidFill>
                <a:schemeClr val="tx1"/>
              </a:solidFill>
              <a:latin typeface="Arial Narrow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bureautique &amp; IT 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B16D6C8-6420-68C2-E61A-78F62B6BA17B}"/>
              </a:ext>
            </a:extLst>
          </p:cNvPr>
          <p:cNvSpPr/>
          <p:nvPr/>
        </p:nvSpPr>
        <p:spPr>
          <a:xfrm>
            <a:off x="4958456" y="173558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(2)</a:t>
            </a:r>
          </a:p>
        </p:txBody>
      </p:sp>
      <p:sp>
        <p:nvSpPr>
          <p:cNvPr id="53" name="Rectangle : avec coins arrondis en haut 52">
            <a:extLst>
              <a:ext uri="{FF2B5EF4-FFF2-40B4-BE49-F238E27FC236}">
                <a16:creationId xmlns:a16="http://schemas.microsoft.com/office/drawing/2014/main" id="{8468CBE8-9104-7DCC-C733-9254DFCE2E32}"/>
              </a:ext>
            </a:extLst>
          </p:cNvPr>
          <p:cNvSpPr/>
          <p:nvPr/>
        </p:nvSpPr>
        <p:spPr>
          <a:xfrm>
            <a:off x="4958456" y="262006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Latéralisation vers réseaux LAN et bases de données 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182CBE1-1BA6-8CA4-741D-035EC2E4EF8A}"/>
              </a:ext>
            </a:extLst>
          </p:cNvPr>
          <p:cNvSpPr/>
          <p:nvPr/>
        </p:nvSpPr>
        <p:spPr>
          <a:xfrm>
            <a:off x="4958456" y="321334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(2)</a:t>
            </a: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117C2C6C-11F1-CE56-308E-ED6B3D9C786D}"/>
              </a:ext>
            </a:extLst>
          </p:cNvPr>
          <p:cNvCxnSpPr>
            <a:cxnSpLocks/>
          </p:cNvCxnSpPr>
          <p:nvPr/>
        </p:nvCxnSpPr>
        <p:spPr>
          <a:xfrm>
            <a:off x="5594100" y="3385187"/>
            <a:ext cx="0" cy="539806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83605E04-DDC6-FC15-410D-6F4DFFEF9225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</a:rPr>
              <a:t>Concurrent</a:t>
            </a:r>
          </a:p>
        </p:txBody>
      </p: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61DA4AA1-1355-6F56-DF4A-5D5F379CF879}"/>
              </a:ext>
            </a:extLst>
          </p:cNvPr>
          <p:cNvGrpSpPr/>
          <p:nvPr/>
        </p:nvGrpSpPr>
        <p:grpSpPr>
          <a:xfrm>
            <a:off x="3357114" y="1450520"/>
            <a:ext cx="1583215" cy="1603758"/>
            <a:chOff x="3357114" y="1450520"/>
            <a:chExt cx="1583215" cy="1603758"/>
          </a:xfrm>
        </p:grpSpPr>
        <p:cxnSp>
          <p:nvCxnSpPr>
            <p:cNvPr id="58" name="Connecteur : en angle 38">
              <a:extLst>
                <a:ext uri="{FF2B5EF4-FFF2-40B4-BE49-F238E27FC236}">
                  <a16:creationId xmlns:a16="http://schemas.microsoft.com/office/drawing/2014/main" id="{94747EAF-9803-176E-34C9-8867127D186E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3899882" y="2009600"/>
              <a:ext cx="1599527" cy="481367"/>
            </a:xfrm>
            <a:prstGeom prst="bentConnector3">
              <a:avLst>
                <a:gd name="adj1" fmla="val 100587"/>
              </a:avLst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Connecteur droit 58">
              <a:extLst>
                <a:ext uri="{FF2B5EF4-FFF2-40B4-BE49-F238E27FC236}">
                  <a16:creationId xmlns:a16="http://schemas.microsoft.com/office/drawing/2014/main" id="{3967B73F-74A2-7A87-0094-CF7490D4B43A}"/>
                </a:ext>
              </a:extLst>
            </p:cNvPr>
            <p:cNvCxnSpPr>
              <a:cxnSpLocks/>
            </p:cNvCxnSpPr>
            <p:nvPr/>
          </p:nvCxnSpPr>
          <p:spPr>
            <a:xfrm>
              <a:off x="3357114" y="3050046"/>
              <a:ext cx="1113972" cy="0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Connecteur droit 59">
              <a:extLst>
                <a:ext uri="{FF2B5EF4-FFF2-40B4-BE49-F238E27FC236}">
                  <a16:creationId xmlns:a16="http://schemas.microsoft.com/office/drawing/2014/main" id="{362AC5C4-BC38-351E-C705-E8D64B8B3093}"/>
                </a:ext>
              </a:extLst>
            </p:cNvPr>
            <p:cNvCxnSpPr/>
            <p:nvPr/>
          </p:nvCxnSpPr>
          <p:spPr>
            <a:xfrm>
              <a:off x="3357114" y="2885849"/>
              <a:ext cx="0" cy="168429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CAB16EE2-B3AE-7769-F7C1-0F90BAFB3269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6A829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1 / D 3 / V 1</a:t>
            </a:r>
            <a:endParaRPr lang="fr-FR" sz="1000">
              <a:latin typeface="Arial Narrow"/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4563F9AC-160D-6990-0FCF-FC140ABA6246}"/>
              </a:ext>
            </a:extLst>
          </p:cNvPr>
          <p:cNvCxnSpPr>
            <a:cxnSpLocks/>
          </p:cNvCxnSpPr>
          <p:nvPr/>
        </p:nvCxnSpPr>
        <p:spPr>
          <a:xfrm>
            <a:off x="5594100" y="3924993"/>
            <a:ext cx="151007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138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87D0782-DFFD-1FE5-04A9-AB8ADEA5717D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69DFDC7A-BACF-2088-1F4B-7868EB8F739F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46C454E-B3C5-069A-9D44-2B1764A50911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81585D5-F0D4-D811-6B29-0F5463B45F13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0B74545-E09E-D608-11F0-E01164A11BD6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3D33131-24AF-7C2C-05EE-D76A126C31E4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642E1508-583C-5245-AEC7-50F1A7E71503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7942FDCC-A274-1C4A-C57B-E09C7C2AA961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2F919D46-1221-9DD3-B415-D362F89FFA64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0D41F5D0-F239-EABC-8467-5A6DFC7A3E53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140C0E4-68F0-8066-F489-8DE664663193}"/>
              </a:ext>
            </a:extLst>
          </p:cNvPr>
          <p:cNvSpPr/>
          <p:nvPr/>
        </p:nvSpPr>
        <p:spPr>
          <a:xfrm>
            <a:off x="7121280" y="3571873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Entrave au fonctionnement</a:t>
            </a:r>
            <a:endParaRPr lang="fr-FR" sz="1000">
              <a:latin typeface="Arial Narrow"/>
            </a:endParaRPr>
          </a:p>
        </p:txBody>
      </p:sp>
      <p:sp>
        <p:nvSpPr>
          <p:cNvPr id="13" name="Rectangle : avec coins arrondis en haut 12">
            <a:extLst>
              <a:ext uri="{FF2B5EF4-FFF2-40B4-BE49-F238E27FC236}">
                <a16:creationId xmlns:a16="http://schemas.microsoft.com/office/drawing/2014/main" id="{9E092DA2-10A5-E0DC-5AA1-AF82E738425D}"/>
              </a:ext>
            </a:extLst>
          </p:cNvPr>
          <p:cNvSpPr/>
          <p:nvPr/>
        </p:nvSpPr>
        <p:spPr>
          <a:xfrm>
            <a:off x="2757028" y="103813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Personnel </a:t>
            </a:r>
            <a:endParaRPr lang="fr-FR" sz="900">
              <a:solidFill>
                <a:schemeClr val="tx1"/>
              </a:solidFill>
              <a:latin typeface="Arial Narrow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mécontent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18A04-A568-F5E7-9305-F2C043FBCE59}"/>
              </a:ext>
            </a:extLst>
          </p:cNvPr>
          <p:cNvSpPr txBox="1"/>
          <p:nvPr/>
        </p:nvSpPr>
        <p:spPr>
          <a:xfrm>
            <a:off x="2212458" y="1179468"/>
            <a:ext cx="506896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chemeClr val="accent2"/>
                </a:solidFill>
              </a:rPr>
              <a:t>N°1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5EE5FF-ABCC-75D1-9F8C-035C6C6D1C06}"/>
              </a:ext>
            </a:extLst>
          </p:cNvPr>
          <p:cNvSpPr/>
          <p:nvPr/>
        </p:nvSpPr>
        <p:spPr>
          <a:xfrm>
            <a:off x="2757028" y="163141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(3) / D 2 (2)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B3B0F08-8F09-1E87-6FFC-A63482A36741}"/>
              </a:ext>
            </a:extLst>
          </p:cNvPr>
          <p:cNvSpPr txBox="1"/>
          <p:nvPr/>
        </p:nvSpPr>
        <p:spPr>
          <a:xfrm>
            <a:off x="406809" y="34539"/>
            <a:ext cx="80641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Scénario opérationnel n°4 : Clé USB infectée d’un malware </a:t>
            </a:r>
          </a:p>
        </p:txBody>
      </p:sp>
      <p:sp>
        <p:nvSpPr>
          <p:cNvPr id="17" name="Rectangle : avec coins arrondis en haut 16">
            <a:extLst>
              <a:ext uri="{FF2B5EF4-FFF2-40B4-BE49-F238E27FC236}">
                <a16:creationId xmlns:a16="http://schemas.microsoft.com/office/drawing/2014/main" id="{AA09CA72-37DD-32D3-D181-F8237C9D86D6}"/>
              </a:ext>
            </a:extLst>
          </p:cNvPr>
          <p:cNvSpPr/>
          <p:nvPr/>
        </p:nvSpPr>
        <p:spPr>
          <a:xfrm>
            <a:off x="2757028" y="2363915"/>
            <a:ext cx="1224000" cy="569650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Clé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 USB piégée connectée au réseau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7B9CAEB-768A-56E5-77AC-DA1C83F32EC4}"/>
              </a:ext>
            </a:extLst>
          </p:cNvPr>
          <p:cNvSpPr/>
          <p:nvPr/>
        </p:nvSpPr>
        <p:spPr>
          <a:xfrm>
            <a:off x="2757028" y="2995282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4 (3) / D 1 (2)</a:t>
            </a:r>
          </a:p>
        </p:txBody>
      </p:sp>
      <p:cxnSp>
        <p:nvCxnSpPr>
          <p:cNvPr id="19" name="Connecteur : en angle 8">
            <a:extLst>
              <a:ext uri="{FF2B5EF4-FFF2-40B4-BE49-F238E27FC236}">
                <a16:creationId xmlns:a16="http://schemas.microsoft.com/office/drawing/2014/main" id="{637EE676-2098-17DA-0FCA-13148DF15899}"/>
              </a:ext>
            </a:extLst>
          </p:cNvPr>
          <p:cNvCxnSpPr>
            <a:cxnSpLocks/>
          </p:cNvCxnSpPr>
          <p:nvPr/>
        </p:nvCxnSpPr>
        <p:spPr>
          <a:xfrm>
            <a:off x="3981028" y="2758683"/>
            <a:ext cx="3752252" cy="773723"/>
          </a:xfrm>
          <a:prstGeom prst="bentConnector3">
            <a:avLst>
              <a:gd name="adj1" fmla="val 99966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60951A42-122D-8827-83F7-FBE2D6467DF2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</a:rPr>
              <a:t>Personnel mécontent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FE3BA692-BC2D-7A9D-C6D4-F0549EECD3DA}"/>
              </a:ext>
            </a:extLst>
          </p:cNvPr>
          <p:cNvCxnSpPr>
            <a:cxnSpLocks/>
            <a:endCxn id="17" idx="3"/>
          </p:cNvCxnSpPr>
          <p:nvPr/>
        </p:nvCxnSpPr>
        <p:spPr>
          <a:xfrm>
            <a:off x="3369028" y="1797338"/>
            <a:ext cx="0" cy="5665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ectangle : avec coins arrondis en haut 21">
            <a:extLst>
              <a:ext uri="{FF2B5EF4-FFF2-40B4-BE49-F238E27FC236}">
                <a16:creationId xmlns:a16="http://schemas.microsoft.com/office/drawing/2014/main" id="{68A9AC2A-C00A-EEF5-1194-6558EC3432C0}"/>
              </a:ext>
            </a:extLst>
          </p:cNvPr>
          <p:cNvSpPr/>
          <p:nvPr/>
        </p:nvSpPr>
        <p:spPr>
          <a:xfrm>
            <a:off x="617792" y="201005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Reconnaissance interne</a:t>
            </a:r>
            <a:endParaRPr lang="fr-FR" sz="900">
              <a:solidFill>
                <a:schemeClr val="tx1"/>
              </a:solidFill>
              <a:latin typeface="Arial Narrow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08A935-2911-CFDA-8870-5DC175C4F7C1}"/>
              </a:ext>
            </a:extLst>
          </p:cNvPr>
          <p:cNvSpPr/>
          <p:nvPr/>
        </p:nvSpPr>
        <p:spPr>
          <a:xfrm>
            <a:off x="617792" y="260333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(3) / D 1 (1)</a:t>
            </a:r>
          </a:p>
        </p:txBody>
      </p:sp>
      <p:cxnSp>
        <p:nvCxnSpPr>
          <p:cNvPr id="24" name="Connecteur : en angle 24">
            <a:extLst>
              <a:ext uri="{FF2B5EF4-FFF2-40B4-BE49-F238E27FC236}">
                <a16:creationId xmlns:a16="http://schemas.microsoft.com/office/drawing/2014/main" id="{C1D60F52-56F4-A086-1448-3AE84F434AC7}"/>
              </a:ext>
            </a:extLst>
          </p:cNvPr>
          <p:cNvCxnSpPr>
            <a:cxnSpLocks/>
          </p:cNvCxnSpPr>
          <p:nvPr/>
        </p:nvCxnSpPr>
        <p:spPr>
          <a:xfrm flipV="1">
            <a:off x="1848535" y="1475567"/>
            <a:ext cx="870819" cy="693274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8AA246C-D9C4-93C6-022F-5CF2BA35590B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007FB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3 / D 2 / V 2</a:t>
            </a:r>
            <a:endParaRPr lang="fr-FR" sz="1000"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03032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4231F83-F987-6420-FEEF-54859AD27A4A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939759BE-110C-AC69-56F0-E876555FD5B3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3CC18B4-14FA-D9EF-5BBE-6DA1925ABDC0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34612F5-6949-3F67-2A4B-9B0385B8DB39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F1977B5-34BB-9AB9-A402-BFCB28B722AC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A60FB81-F223-E8DE-9BCB-5E9D45E3D8F0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65FFEB7E-E162-5AD5-897C-04B10CA3F831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90F9D13B-DA65-7D38-2A09-A64E33CD683A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B3530E5E-ACFE-CCF8-3B41-1EB2B1993429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82D49945-8FC9-A807-90EA-9FBBF8EF10A4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2DADC6D-7AB8-B51F-197A-EEBB3B8A055C}"/>
              </a:ext>
            </a:extLst>
          </p:cNvPr>
          <p:cNvSpPr/>
          <p:nvPr/>
        </p:nvSpPr>
        <p:spPr>
          <a:xfrm>
            <a:off x="7121280" y="3571873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Entrave au fonctionnement</a:t>
            </a:r>
            <a:endParaRPr lang="fr-FR" sz="1000">
              <a:latin typeface="Arial Narrow"/>
            </a:endParaRPr>
          </a:p>
        </p:txBody>
      </p:sp>
      <p:sp>
        <p:nvSpPr>
          <p:cNvPr id="13" name="Rectangle : avec coins arrondis en haut 12">
            <a:extLst>
              <a:ext uri="{FF2B5EF4-FFF2-40B4-BE49-F238E27FC236}">
                <a16:creationId xmlns:a16="http://schemas.microsoft.com/office/drawing/2014/main" id="{DB831D7F-CABD-6E4B-BB8F-87D5F8B3A5E0}"/>
              </a:ext>
            </a:extLst>
          </p:cNvPr>
          <p:cNvSpPr/>
          <p:nvPr/>
        </p:nvSpPr>
        <p:spPr>
          <a:xfrm>
            <a:off x="2757028" y="103813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Personnel </a:t>
            </a:r>
            <a:endParaRPr lang="fr-FR" sz="900">
              <a:solidFill>
                <a:schemeClr val="tx1"/>
              </a:solidFill>
              <a:latin typeface="Arial Narrow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mécontent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EF91EE-80A8-8DF0-E9E1-42F61C35D548}"/>
              </a:ext>
            </a:extLst>
          </p:cNvPr>
          <p:cNvSpPr txBox="1"/>
          <p:nvPr/>
        </p:nvSpPr>
        <p:spPr>
          <a:xfrm>
            <a:off x="2212458" y="1179468"/>
            <a:ext cx="506896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chemeClr val="accent2"/>
                </a:solidFill>
              </a:rPr>
              <a:t>N°1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74EDE5-341A-E917-01D1-7297476635CB}"/>
              </a:ext>
            </a:extLst>
          </p:cNvPr>
          <p:cNvSpPr/>
          <p:nvPr/>
        </p:nvSpPr>
        <p:spPr>
          <a:xfrm>
            <a:off x="2757028" y="163141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1 (1)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1A70B2F-F95B-A239-6403-A026217F84E9}"/>
              </a:ext>
            </a:extLst>
          </p:cNvPr>
          <p:cNvSpPr txBox="1"/>
          <p:nvPr/>
        </p:nvSpPr>
        <p:spPr>
          <a:xfrm>
            <a:off x="406809" y="34539"/>
            <a:ext cx="806415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Scénario opérationnel n°5 : un personnel mécontent fait de fausses note de frais pour gagner de l’argent</a:t>
            </a:r>
          </a:p>
        </p:txBody>
      </p:sp>
      <p:sp>
        <p:nvSpPr>
          <p:cNvPr id="17" name="Rectangle : avec coins arrondis en haut 16">
            <a:extLst>
              <a:ext uri="{FF2B5EF4-FFF2-40B4-BE49-F238E27FC236}">
                <a16:creationId xmlns:a16="http://schemas.microsoft.com/office/drawing/2014/main" id="{055652EC-BA72-5D5C-5738-637290E70823}"/>
              </a:ext>
            </a:extLst>
          </p:cNvPr>
          <p:cNvSpPr/>
          <p:nvPr/>
        </p:nvSpPr>
        <p:spPr>
          <a:xfrm>
            <a:off x="2757028" y="2363915"/>
            <a:ext cx="1224000" cy="569650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Création de fausse note de frais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E426E03-0296-09E6-63EB-C6B5B348F082}"/>
              </a:ext>
            </a:extLst>
          </p:cNvPr>
          <p:cNvSpPr/>
          <p:nvPr/>
        </p:nvSpPr>
        <p:spPr>
          <a:xfrm>
            <a:off x="2757028" y="2995282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4 (3) / D 1 (1)</a:t>
            </a:r>
          </a:p>
        </p:txBody>
      </p:sp>
      <p:cxnSp>
        <p:nvCxnSpPr>
          <p:cNvPr id="19" name="Connecteur : en angle 8">
            <a:extLst>
              <a:ext uri="{FF2B5EF4-FFF2-40B4-BE49-F238E27FC236}">
                <a16:creationId xmlns:a16="http://schemas.microsoft.com/office/drawing/2014/main" id="{00B0547A-F46F-2A23-9803-A40EF9026586}"/>
              </a:ext>
            </a:extLst>
          </p:cNvPr>
          <p:cNvCxnSpPr>
            <a:cxnSpLocks/>
          </p:cNvCxnSpPr>
          <p:nvPr/>
        </p:nvCxnSpPr>
        <p:spPr>
          <a:xfrm>
            <a:off x="3981028" y="2758683"/>
            <a:ext cx="3752252" cy="773723"/>
          </a:xfrm>
          <a:prstGeom prst="bentConnector3">
            <a:avLst>
              <a:gd name="adj1" fmla="val 99966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0BB77B0-E1A6-9197-C942-6B07D910B484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</a:rPr>
              <a:t>Personnel mécontent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D349DC7E-BBAF-C89C-BC44-C0C3B5DF7160}"/>
              </a:ext>
            </a:extLst>
          </p:cNvPr>
          <p:cNvCxnSpPr>
            <a:cxnSpLocks/>
            <a:endCxn id="17" idx="3"/>
          </p:cNvCxnSpPr>
          <p:nvPr/>
        </p:nvCxnSpPr>
        <p:spPr>
          <a:xfrm>
            <a:off x="3369028" y="1797338"/>
            <a:ext cx="0" cy="5665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ectangle : avec coins arrondis en haut 21">
            <a:extLst>
              <a:ext uri="{FF2B5EF4-FFF2-40B4-BE49-F238E27FC236}">
                <a16:creationId xmlns:a16="http://schemas.microsoft.com/office/drawing/2014/main" id="{21876204-9AAA-5593-72D9-58329F980AEA}"/>
              </a:ext>
            </a:extLst>
          </p:cNvPr>
          <p:cNvSpPr/>
          <p:nvPr/>
        </p:nvSpPr>
        <p:spPr>
          <a:xfrm>
            <a:off x="617792" y="201005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Reconnaissance interne</a:t>
            </a:r>
            <a:endParaRPr lang="fr-FR" sz="900">
              <a:solidFill>
                <a:schemeClr val="tx1"/>
              </a:solidFill>
              <a:latin typeface="Arial Narrow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EC350C4-5E88-B41F-25A0-2D83B34CC977}"/>
              </a:ext>
            </a:extLst>
          </p:cNvPr>
          <p:cNvSpPr/>
          <p:nvPr/>
        </p:nvSpPr>
        <p:spPr>
          <a:xfrm>
            <a:off x="617792" y="260333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(3) / D 1 (1)</a:t>
            </a:r>
          </a:p>
        </p:txBody>
      </p:sp>
      <p:cxnSp>
        <p:nvCxnSpPr>
          <p:cNvPr id="24" name="Connecteur : en angle 24">
            <a:extLst>
              <a:ext uri="{FF2B5EF4-FFF2-40B4-BE49-F238E27FC236}">
                <a16:creationId xmlns:a16="http://schemas.microsoft.com/office/drawing/2014/main" id="{4FD12900-E5FD-79B2-F88E-8C99A4B18EC9}"/>
              </a:ext>
            </a:extLst>
          </p:cNvPr>
          <p:cNvCxnSpPr>
            <a:cxnSpLocks/>
          </p:cNvCxnSpPr>
          <p:nvPr/>
        </p:nvCxnSpPr>
        <p:spPr>
          <a:xfrm flipV="1">
            <a:off x="1848535" y="1475567"/>
            <a:ext cx="870819" cy="693274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F42D157C-3686-69C9-32AD-9A1C0AA78A61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007FB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3 / D 1 / V 3</a:t>
            </a:r>
            <a:endParaRPr lang="fr-FR" sz="1000" dirty="0"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46408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97EE474-C05E-ACB6-CEA1-501378E2BA42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11FE5705-D3C8-7523-0D8E-370A01F299B5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A04E53D-8A3E-DF6D-8AF2-A9862A0E7961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B7FD51-FCFC-8650-F009-4FEE2A6E9A6F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ABC41DE-B3A8-1579-82F8-D746E010332F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01097EF-084C-B33C-5750-BDC3A789ADE3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67BAF333-DCE7-0E53-B6C2-7EEFC2A67BAD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203D5653-26D7-3F11-EFC5-889682558255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A71B331F-43A1-AE59-77F9-73DD688F1C2F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31534D67-1D2C-C4E5-99AF-08AA538701BB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BE9347DC-AF81-37AC-64BC-22BCEA59EA14}"/>
              </a:ext>
            </a:extLst>
          </p:cNvPr>
          <p:cNvSpPr/>
          <p:nvPr/>
        </p:nvSpPr>
        <p:spPr>
          <a:xfrm>
            <a:off x="7121280" y="3571873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/>
                <a:ea typeface="+mn-lt"/>
                <a:cs typeface="+mn-lt"/>
              </a:rPr>
              <a:t>Lucratif</a:t>
            </a:r>
            <a:endParaRPr lang="fr-FR" sz="1000">
              <a:latin typeface="Arial Narrow"/>
            </a:endParaRP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27C5FF7D-C179-C3B9-C448-B17E71B0D774}"/>
              </a:ext>
            </a:extLst>
          </p:cNvPr>
          <p:cNvCxnSpPr>
            <a:cxnSpLocks/>
          </p:cNvCxnSpPr>
          <p:nvPr/>
        </p:nvCxnSpPr>
        <p:spPr>
          <a:xfrm flipV="1">
            <a:off x="1805887" y="2400393"/>
            <a:ext cx="973495" cy="13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427D93DA-12ED-5705-4A7C-3952CCCCB472}"/>
              </a:ext>
            </a:extLst>
          </p:cNvPr>
          <p:cNvCxnSpPr>
            <a:cxnSpLocks/>
          </p:cNvCxnSpPr>
          <p:nvPr/>
        </p:nvCxnSpPr>
        <p:spPr>
          <a:xfrm>
            <a:off x="5594100" y="1908777"/>
            <a:ext cx="0" cy="6945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 : avec coins arrondis en haut 14">
            <a:extLst>
              <a:ext uri="{FF2B5EF4-FFF2-40B4-BE49-F238E27FC236}">
                <a16:creationId xmlns:a16="http://schemas.microsoft.com/office/drawing/2014/main" id="{9C20C6AB-99FC-36D0-2DE3-CCADD5C71CA2}"/>
              </a:ext>
            </a:extLst>
          </p:cNvPr>
          <p:cNvSpPr/>
          <p:nvPr/>
        </p:nvSpPr>
        <p:spPr>
          <a:xfrm>
            <a:off x="617792" y="201005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Reconnaissance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externe de la cible</a:t>
            </a:r>
            <a:endParaRPr lang="fr-FR" sz="900">
              <a:solidFill>
                <a:schemeClr val="tx1"/>
              </a:solidFill>
              <a:latin typeface="Arial Narrow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CBC9CDF-1BC5-A323-D9BB-7B8E12BA5CBA}"/>
              </a:ext>
            </a:extLst>
          </p:cNvPr>
          <p:cNvSpPr txBox="1"/>
          <p:nvPr/>
        </p:nvSpPr>
        <p:spPr>
          <a:xfrm>
            <a:off x="2008658" y="2134608"/>
            <a:ext cx="506896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chemeClr val="accent2"/>
                </a:solidFill>
              </a:rPr>
              <a:t>N°1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66B49D3-CE40-DFAF-EDF1-189F81356834}"/>
              </a:ext>
            </a:extLst>
          </p:cNvPr>
          <p:cNvSpPr txBox="1"/>
          <p:nvPr/>
        </p:nvSpPr>
        <p:spPr>
          <a:xfrm>
            <a:off x="4398349" y="1150187"/>
            <a:ext cx="504565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rgbClr val="000000"/>
                </a:solidFill>
              </a:rPr>
              <a:t>N°2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4F21FE-29A4-67D3-F8AC-140163E9DCFE}"/>
              </a:ext>
            </a:extLst>
          </p:cNvPr>
          <p:cNvSpPr/>
          <p:nvPr/>
        </p:nvSpPr>
        <p:spPr>
          <a:xfrm>
            <a:off x="617792" y="260333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1 (1) / D 1 (1)</a:t>
            </a:r>
          </a:p>
        </p:txBody>
      </p:sp>
      <p:sp>
        <p:nvSpPr>
          <p:cNvPr id="19" name="Rectangle : avec coins arrondis en haut 18">
            <a:extLst>
              <a:ext uri="{FF2B5EF4-FFF2-40B4-BE49-F238E27FC236}">
                <a16:creationId xmlns:a16="http://schemas.microsoft.com/office/drawing/2014/main" id="{E505EC5E-062C-D627-8EA4-D42EFAB65039}"/>
              </a:ext>
            </a:extLst>
          </p:cNvPr>
          <p:cNvSpPr/>
          <p:nvPr/>
        </p:nvSpPr>
        <p:spPr>
          <a:xfrm>
            <a:off x="4958456" y="1142304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R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econnaissance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interne réseaux </a:t>
            </a:r>
            <a:endParaRPr lang="en-US" sz="900">
              <a:solidFill>
                <a:schemeClr val="tx1"/>
              </a:solidFill>
              <a:latin typeface="Arial Narrow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bureautique &amp; IT 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40D1C01-A8F1-3F8D-0251-BFEDE41EA2F8}"/>
              </a:ext>
            </a:extLst>
          </p:cNvPr>
          <p:cNvSpPr/>
          <p:nvPr/>
        </p:nvSpPr>
        <p:spPr>
          <a:xfrm>
            <a:off x="4958456" y="173558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(3)</a:t>
            </a:r>
          </a:p>
        </p:txBody>
      </p:sp>
      <p:sp>
        <p:nvSpPr>
          <p:cNvPr id="21" name="Rectangle : avec coins arrondis en haut 20">
            <a:extLst>
              <a:ext uri="{FF2B5EF4-FFF2-40B4-BE49-F238E27FC236}">
                <a16:creationId xmlns:a16="http://schemas.microsoft.com/office/drawing/2014/main" id="{2F393A22-1E23-3572-EFA7-4E791031610F}"/>
              </a:ext>
            </a:extLst>
          </p:cNvPr>
          <p:cNvSpPr/>
          <p:nvPr/>
        </p:nvSpPr>
        <p:spPr>
          <a:xfrm>
            <a:off x="4958456" y="262006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Latéralisation vers réseaux LAN et bases de données 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EB5BC2D-0F4F-22EE-54F4-98BB1BC91F84}"/>
              </a:ext>
            </a:extLst>
          </p:cNvPr>
          <p:cNvSpPr/>
          <p:nvPr/>
        </p:nvSpPr>
        <p:spPr>
          <a:xfrm>
            <a:off x="4958456" y="321334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2 (3)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438617AD-53B8-E174-231B-CE4CC4E02848}"/>
              </a:ext>
            </a:extLst>
          </p:cNvPr>
          <p:cNvCxnSpPr/>
          <p:nvPr/>
        </p:nvCxnSpPr>
        <p:spPr>
          <a:xfrm>
            <a:off x="5594100" y="3385187"/>
            <a:ext cx="0" cy="16842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8C4E9447-425E-4F7F-D381-6257322B85AB}"/>
              </a:ext>
            </a:extLst>
          </p:cNvPr>
          <p:cNvGrpSpPr/>
          <p:nvPr/>
        </p:nvGrpSpPr>
        <p:grpSpPr>
          <a:xfrm>
            <a:off x="5587376" y="1508863"/>
            <a:ext cx="1540737" cy="2038029"/>
            <a:chOff x="5587376" y="1443793"/>
            <a:chExt cx="1574009" cy="2103099"/>
          </a:xfrm>
        </p:grpSpPr>
        <p:cxnSp>
          <p:nvCxnSpPr>
            <p:cNvPr id="25" name="Connecteur : en angle 79">
              <a:extLst>
                <a:ext uri="{FF2B5EF4-FFF2-40B4-BE49-F238E27FC236}">
                  <a16:creationId xmlns:a16="http://schemas.microsoft.com/office/drawing/2014/main" id="{352753E0-5B5C-B23F-CA58-F6798441157C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848285" y="2233793"/>
              <a:ext cx="2103099" cy="523100"/>
            </a:xfrm>
            <a:prstGeom prst="bentConnector3">
              <a:avLst>
                <a:gd name="adj1" fmla="val 99873"/>
              </a:avLst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A0D81C90-7B82-9290-467B-8BF05334009C}"/>
                </a:ext>
              </a:extLst>
            </p:cNvPr>
            <p:cNvCxnSpPr/>
            <p:nvPr/>
          </p:nvCxnSpPr>
          <p:spPr>
            <a:xfrm>
              <a:off x="5587376" y="3546892"/>
              <a:ext cx="106018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7" name="Connecteur : en angle 102">
            <a:extLst>
              <a:ext uri="{FF2B5EF4-FFF2-40B4-BE49-F238E27FC236}">
                <a16:creationId xmlns:a16="http://schemas.microsoft.com/office/drawing/2014/main" id="{2FD6B757-8BB8-A74B-5CD1-4FE346AF1DAD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69234" y="2655264"/>
            <a:ext cx="2652046" cy="1271965"/>
          </a:xfrm>
          <a:prstGeom prst="bentConnector3">
            <a:avLst>
              <a:gd name="adj1" fmla="val 56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Rectangle : avec coins arrondis en haut 27">
            <a:extLst>
              <a:ext uri="{FF2B5EF4-FFF2-40B4-BE49-F238E27FC236}">
                <a16:creationId xmlns:a16="http://schemas.microsoft.com/office/drawing/2014/main" id="{E73C6FAB-C3C4-B5DB-3B52-BCCBE0B0C2C8}"/>
              </a:ext>
            </a:extLst>
          </p:cNvPr>
          <p:cNvSpPr/>
          <p:nvPr/>
        </p:nvSpPr>
        <p:spPr>
          <a:xfrm>
            <a:off x="2757028" y="2002100"/>
            <a:ext cx="1224000" cy="569650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Corruption</a:t>
            </a:r>
            <a:r>
              <a:rPr lang="fr-FR" sz="900" b="1" dirty="0">
                <a:solidFill>
                  <a:schemeClr val="tx1"/>
                </a:solidFill>
                <a:latin typeface="Arial Narrow"/>
              </a:rPr>
              <a:t> d’un personnel de la direction financière par chantage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0DF476-7020-DCD6-0543-5A83DC4638D5}"/>
              </a:ext>
            </a:extLst>
          </p:cNvPr>
          <p:cNvSpPr/>
          <p:nvPr/>
        </p:nvSpPr>
        <p:spPr>
          <a:xfrm>
            <a:off x="2757028" y="263346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1 (1) / D 3 (3)</a:t>
            </a:r>
          </a:p>
        </p:txBody>
      </p:sp>
      <p:cxnSp>
        <p:nvCxnSpPr>
          <p:cNvPr id="30" name="Connecteur : en angle 13">
            <a:extLst>
              <a:ext uri="{FF2B5EF4-FFF2-40B4-BE49-F238E27FC236}">
                <a16:creationId xmlns:a16="http://schemas.microsoft.com/office/drawing/2014/main" id="{232AF95E-923D-AD9A-9170-A7ED65D2C93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126988" y="1823268"/>
            <a:ext cx="1174242" cy="48975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594C5E90-B0F3-CBE2-7E55-C6CE278154A9}"/>
              </a:ext>
            </a:extLst>
          </p:cNvPr>
          <p:cNvCxnSpPr>
            <a:cxnSpLocks/>
          </p:cNvCxnSpPr>
          <p:nvPr/>
        </p:nvCxnSpPr>
        <p:spPr>
          <a:xfrm>
            <a:off x="3981136" y="2390699"/>
            <a:ext cx="490014" cy="9601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Rectangle : avec coins arrondis en haut 31">
            <a:extLst>
              <a:ext uri="{FF2B5EF4-FFF2-40B4-BE49-F238E27FC236}">
                <a16:creationId xmlns:a16="http://schemas.microsoft.com/office/drawing/2014/main" id="{4EC0B8EA-19E6-54F9-4DA5-D83DB822A065}"/>
              </a:ext>
            </a:extLst>
          </p:cNvPr>
          <p:cNvSpPr/>
          <p:nvPr/>
        </p:nvSpPr>
        <p:spPr>
          <a:xfrm>
            <a:off x="7135342" y="1121023"/>
            <a:ext cx="1224000" cy="616012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Création et maintien d'un canal d'exfiltration</a:t>
            </a:r>
            <a:endParaRPr lang="fr-FR" sz="9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FA6928C-0896-6058-CA0E-DA0149D3935F}"/>
              </a:ext>
            </a:extLst>
          </p:cNvPr>
          <p:cNvSpPr/>
          <p:nvPr/>
        </p:nvSpPr>
        <p:spPr>
          <a:xfrm>
            <a:off x="7135342" y="1798752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>
                <a:solidFill>
                  <a:schemeClr val="tx1"/>
                </a:solidFill>
                <a:latin typeface="Arial Narrow" panose="020B0606020202030204" pitchFamily="34" charset="0"/>
              </a:rPr>
              <a:t>P 3 (1) / D 3 (3)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4C860226-1154-4CC7-5C71-658F7EDC5580}"/>
              </a:ext>
            </a:extLst>
          </p:cNvPr>
          <p:cNvSpPr txBox="1"/>
          <p:nvPr/>
        </p:nvSpPr>
        <p:spPr>
          <a:xfrm>
            <a:off x="406809" y="34539"/>
            <a:ext cx="80641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Scénario opérationnel n°6 : Fuite de données dans un but lucratif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D4444E03-D5CF-E048-9AD2-F162223D8433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</a:rPr>
              <a:t>Cybercriminel</a:t>
            </a: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4A6CA6B5-6A6E-C856-121E-5A56CA1740E9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7733280" y="1960702"/>
            <a:ext cx="13059" cy="16111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89795A3C-3472-1BBF-C8AC-4589336F2DBF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007FB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1 / D 3 / V 2</a:t>
            </a:r>
            <a:endParaRPr lang="fr-FR" sz="1000"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14289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FD77C22-3DD8-1D85-BCD0-00E85FFA3B7A}"/>
              </a:ext>
            </a:extLst>
          </p:cNvPr>
          <p:cNvGrpSpPr/>
          <p:nvPr/>
        </p:nvGrpSpPr>
        <p:grpSpPr>
          <a:xfrm>
            <a:off x="550681" y="533517"/>
            <a:ext cx="7920288" cy="4019536"/>
            <a:chOff x="550681" y="533517"/>
            <a:chExt cx="7920288" cy="401953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AE2944E6-36DC-169F-300F-8ED85DC6EF40}"/>
                </a:ext>
              </a:extLst>
            </p:cNvPr>
            <p:cNvGrpSpPr/>
            <p:nvPr/>
          </p:nvGrpSpPr>
          <p:grpSpPr>
            <a:xfrm>
              <a:off x="550681" y="559788"/>
              <a:ext cx="7920288" cy="3993265"/>
              <a:chOff x="514692" y="600806"/>
              <a:chExt cx="7920288" cy="39932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83C624F-4429-2B84-FC01-036526EBB5CF}"/>
                  </a:ext>
                </a:extLst>
              </p:cNvPr>
              <p:cNvSpPr/>
              <p:nvPr/>
            </p:nvSpPr>
            <p:spPr>
              <a:xfrm>
                <a:off x="514692" y="600806"/>
                <a:ext cx="1370134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5D655EB-3EE6-9AAC-E6A2-3B523580161F}"/>
                  </a:ext>
                </a:extLst>
              </p:cNvPr>
              <p:cNvSpPr/>
              <p:nvPr/>
            </p:nvSpPr>
            <p:spPr>
              <a:xfrm>
                <a:off x="2595500" y="600807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25D6A8-A614-3752-3104-D95E84972F27}"/>
                  </a:ext>
                </a:extLst>
              </p:cNvPr>
              <p:cNvSpPr/>
              <p:nvPr/>
            </p:nvSpPr>
            <p:spPr>
              <a:xfrm>
                <a:off x="4778885" y="600806"/>
                <a:ext cx="1472711" cy="399326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EDC3D18-F10B-0A4E-584D-DF703197AEC1}"/>
                  </a:ext>
                </a:extLst>
              </p:cNvPr>
              <p:cNvSpPr/>
              <p:nvPr/>
            </p:nvSpPr>
            <p:spPr>
              <a:xfrm>
                <a:off x="6962269" y="600806"/>
                <a:ext cx="1472711" cy="39897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16321503-4EBD-4B15-CA64-982FCE68E12B}"/>
                </a:ext>
              </a:extLst>
            </p:cNvPr>
            <p:cNvSpPr txBox="1"/>
            <p:nvPr/>
          </p:nvSpPr>
          <p:spPr>
            <a:xfrm>
              <a:off x="574860" y="559788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Connaître</a:t>
              </a:r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1FDA9AA9-8D0D-B159-5BAB-FD1EAEF0697C}"/>
                </a:ext>
              </a:extLst>
            </p:cNvPr>
            <p:cNvSpPr txBox="1"/>
            <p:nvPr/>
          </p:nvSpPr>
          <p:spPr>
            <a:xfrm>
              <a:off x="2719354" y="547879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Rentrer</a:t>
              </a:r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A50DE9E2-FE9C-8ADF-CC4F-46CFCB798F05}"/>
                </a:ext>
              </a:extLst>
            </p:cNvPr>
            <p:cNvSpPr txBox="1"/>
            <p:nvPr/>
          </p:nvSpPr>
          <p:spPr>
            <a:xfrm>
              <a:off x="4933213" y="564725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Trouver</a:t>
              </a:r>
              <a:endParaRPr lang="fr-FR"/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84AB6C8F-BB09-ED00-18DB-889373B1C67C}"/>
                </a:ext>
              </a:extLst>
            </p:cNvPr>
            <p:cNvSpPr txBox="1"/>
            <p:nvPr/>
          </p:nvSpPr>
          <p:spPr>
            <a:xfrm>
              <a:off x="6964043" y="533517"/>
              <a:ext cx="1321775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200"/>
                <a:t>Exploiter</a:t>
              </a:r>
              <a:endParaRPr lang="fr-FR"/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FEA4DE36-3E42-E882-29BD-1FD9A45CE155}"/>
              </a:ext>
            </a:extLst>
          </p:cNvPr>
          <p:cNvSpPr/>
          <p:nvPr/>
        </p:nvSpPr>
        <p:spPr>
          <a:xfrm>
            <a:off x="7111286" y="3546892"/>
            <a:ext cx="1224000" cy="710711"/>
          </a:xfrm>
          <a:prstGeom prst="roundRect">
            <a:avLst/>
          </a:prstGeom>
          <a:solidFill>
            <a:srgbClr val="FC4E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Lucratif</a:t>
            </a:r>
            <a:endParaRPr lang="fr-FR" sz="1000" dirty="0">
              <a:latin typeface="Arial Narrow"/>
            </a:endParaRP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AF99BF65-6FB5-2B35-600D-1E7E9F4ED1C2}"/>
              </a:ext>
            </a:extLst>
          </p:cNvPr>
          <p:cNvCxnSpPr>
            <a:cxnSpLocks/>
          </p:cNvCxnSpPr>
          <p:nvPr/>
        </p:nvCxnSpPr>
        <p:spPr>
          <a:xfrm flipV="1">
            <a:off x="1805887" y="2400393"/>
            <a:ext cx="973495" cy="13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EFA154FE-26A8-0AAD-29F3-2F50CD7EC560}"/>
              </a:ext>
            </a:extLst>
          </p:cNvPr>
          <p:cNvCxnSpPr>
            <a:cxnSpLocks/>
          </p:cNvCxnSpPr>
          <p:nvPr/>
        </p:nvCxnSpPr>
        <p:spPr>
          <a:xfrm>
            <a:off x="5594100" y="1908777"/>
            <a:ext cx="0" cy="6945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 : avec coins arrondis en haut 14">
            <a:extLst>
              <a:ext uri="{FF2B5EF4-FFF2-40B4-BE49-F238E27FC236}">
                <a16:creationId xmlns:a16="http://schemas.microsoft.com/office/drawing/2014/main" id="{3BE1C522-B05A-89DA-A0DB-7545C8FD6951}"/>
              </a:ext>
            </a:extLst>
          </p:cNvPr>
          <p:cNvSpPr/>
          <p:nvPr/>
        </p:nvSpPr>
        <p:spPr>
          <a:xfrm>
            <a:off x="617792" y="201005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Reconnaissance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externe de la cible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8B095A5-FE26-5F17-3B6A-CE1AFEA322F2}"/>
              </a:ext>
            </a:extLst>
          </p:cNvPr>
          <p:cNvSpPr txBox="1"/>
          <p:nvPr/>
        </p:nvSpPr>
        <p:spPr>
          <a:xfrm>
            <a:off x="4481794" y="3589561"/>
            <a:ext cx="506896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chemeClr val="accent2"/>
                </a:solidFill>
              </a:rPr>
              <a:t>N°1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3F73BF7-B865-5A6E-9224-FFC160692EA2}"/>
              </a:ext>
            </a:extLst>
          </p:cNvPr>
          <p:cNvSpPr txBox="1"/>
          <p:nvPr/>
        </p:nvSpPr>
        <p:spPr>
          <a:xfrm>
            <a:off x="4398349" y="1150187"/>
            <a:ext cx="504565" cy="3000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b="1">
                <a:solidFill>
                  <a:srgbClr val="000000"/>
                </a:solidFill>
              </a:rPr>
              <a:t>N°2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406BA79-54C9-E0C6-F40C-A6754BFC8F19}"/>
              </a:ext>
            </a:extLst>
          </p:cNvPr>
          <p:cNvSpPr/>
          <p:nvPr/>
        </p:nvSpPr>
        <p:spPr>
          <a:xfrm>
            <a:off x="617792" y="260333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(1) / D 1 (1)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260E946-1538-0A06-C85C-540D0DE5061F}"/>
              </a:ext>
            </a:extLst>
          </p:cNvPr>
          <p:cNvSpPr txBox="1"/>
          <p:nvPr/>
        </p:nvSpPr>
        <p:spPr>
          <a:xfrm>
            <a:off x="406810" y="34539"/>
            <a:ext cx="80641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Scénario opérationnel n°7 : Divulgation de données après hameçonnage</a:t>
            </a:r>
          </a:p>
        </p:txBody>
      </p:sp>
      <p:sp>
        <p:nvSpPr>
          <p:cNvPr id="20" name="Rectangle : avec coins arrondis en haut 19">
            <a:extLst>
              <a:ext uri="{FF2B5EF4-FFF2-40B4-BE49-F238E27FC236}">
                <a16:creationId xmlns:a16="http://schemas.microsoft.com/office/drawing/2014/main" id="{D79DC4F6-B934-9A14-95CD-FC69DFAD3C75}"/>
              </a:ext>
            </a:extLst>
          </p:cNvPr>
          <p:cNvSpPr/>
          <p:nvPr/>
        </p:nvSpPr>
        <p:spPr>
          <a:xfrm>
            <a:off x="4958456" y="1142304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  <a:ea typeface="+mn-lt"/>
                <a:cs typeface="+mn-lt"/>
              </a:rPr>
              <a:t>R</a:t>
            </a:r>
            <a:r>
              <a:rPr lang="fr-FR" sz="900" b="1">
                <a:solidFill>
                  <a:schemeClr val="tx1"/>
                </a:solidFill>
                <a:latin typeface="Arial Narrow"/>
              </a:rPr>
              <a:t>econnaissance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 interne réseaux </a:t>
            </a:r>
            <a:endParaRPr lang="en-US" sz="900">
              <a:solidFill>
                <a:schemeClr val="tx1"/>
              </a:solidFill>
              <a:latin typeface="Arial Narrow"/>
            </a:endParaRPr>
          </a:p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bureautique &amp; IT </a:t>
            </a:r>
            <a:endParaRPr lang="en-US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6A8EC4-3238-6D0A-69C3-24A79B6AC803}"/>
              </a:ext>
            </a:extLst>
          </p:cNvPr>
          <p:cNvSpPr/>
          <p:nvPr/>
        </p:nvSpPr>
        <p:spPr>
          <a:xfrm>
            <a:off x="4958456" y="173558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2 (2)</a:t>
            </a:r>
          </a:p>
        </p:txBody>
      </p:sp>
      <p:sp>
        <p:nvSpPr>
          <p:cNvPr id="22" name="Rectangle : avec coins arrondis en haut 21">
            <a:extLst>
              <a:ext uri="{FF2B5EF4-FFF2-40B4-BE49-F238E27FC236}">
                <a16:creationId xmlns:a16="http://schemas.microsoft.com/office/drawing/2014/main" id="{ED4D3F12-D63C-25E1-C393-AE39469BA0C0}"/>
              </a:ext>
            </a:extLst>
          </p:cNvPr>
          <p:cNvSpPr/>
          <p:nvPr/>
        </p:nvSpPr>
        <p:spPr>
          <a:xfrm>
            <a:off x="4958456" y="2620066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tx1"/>
                </a:solidFill>
                <a:latin typeface="Arial Narrow"/>
              </a:rPr>
              <a:t>Latéralisation vers réseaux LAN et bases de données </a:t>
            </a:r>
            <a:endParaRPr lang="fr-FR" sz="90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DBA314-77EC-38E8-577A-A0CED0B4B2B6}"/>
              </a:ext>
            </a:extLst>
          </p:cNvPr>
          <p:cNvSpPr/>
          <p:nvPr/>
        </p:nvSpPr>
        <p:spPr>
          <a:xfrm>
            <a:off x="4958456" y="3213349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2 (2)</a:t>
            </a:r>
          </a:p>
        </p:txBody>
      </p:sp>
      <p:sp>
        <p:nvSpPr>
          <p:cNvPr id="24" name="Rectangle : avec coins arrondis en haut 23">
            <a:extLst>
              <a:ext uri="{FF2B5EF4-FFF2-40B4-BE49-F238E27FC236}">
                <a16:creationId xmlns:a16="http://schemas.microsoft.com/office/drawing/2014/main" id="{D4F673B9-0846-C1DB-7F0E-7399B712C4CE}"/>
              </a:ext>
            </a:extLst>
          </p:cNvPr>
          <p:cNvSpPr/>
          <p:nvPr/>
        </p:nvSpPr>
        <p:spPr>
          <a:xfrm>
            <a:off x="7121280" y="1083644"/>
            <a:ext cx="1224000" cy="531566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Exploitation maliciel </a:t>
            </a:r>
          </a:p>
          <a:p>
            <a:pPr algn="ctr"/>
            <a:r>
              <a:rPr lang="fr-FR" sz="900" b="1" dirty="0">
                <a:solidFill>
                  <a:schemeClr val="tx1"/>
                </a:solidFill>
                <a:latin typeface="Arial Narrow"/>
              </a:rPr>
              <a:t>de collecte et d'exfiltration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E65DC4E-C655-12BF-5823-7DDFC6681715}"/>
              </a:ext>
            </a:extLst>
          </p:cNvPr>
          <p:cNvSpPr/>
          <p:nvPr/>
        </p:nvSpPr>
        <p:spPr>
          <a:xfrm>
            <a:off x="7121280" y="167692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2 (2)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49D7B9C5-4CE5-0947-A332-67F7B8A95EE6}"/>
              </a:ext>
            </a:extLst>
          </p:cNvPr>
          <p:cNvCxnSpPr>
            <a:cxnSpLocks/>
          </p:cNvCxnSpPr>
          <p:nvPr/>
        </p:nvCxnSpPr>
        <p:spPr>
          <a:xfrm>
            <a:off x="3981136" y="2390699"/>
            <a:ext cx="490014" cy="9601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416A87AD-1A3C-2651-579C-7307CD606A04}"/>
              </a:ext>
            </a:extLst>
          </p:cNvPr>
          <p:cNvCxnSpPr>
            <a:cxnSpLocks/>
          </p:cNvCxnSpPr>
          <p:nvPr/>
        </p:nvCxnSpPr>
        <p:spPr>
          <a:xfrm flipH="1">
            <a:off x="4472372" y="1408087"/>
            <a:ext cx="2194" cy="1904578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2BBEA5A1-B4B4-475F-678D-EE389B40F44B}"/>
              </a:ext>
            </a:extLst>
          </p:cNvPr>
          <p:cNvCxnSpPr>
            <a:cxnSpLocks/>
          </p:cNvCxnSpPr>
          <p:nvPr/>
        </p:nvCxnSpPr>
        <p:spPr>
          <a:xfrm flipV="1">
            <a:off x="4489270" y="1414811"/>
            <a:ext cx="484433" cy="168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8A8BB5DE-D758-CE44-38D8-93C360B109BC}"/>
              </a:ext>
            </a:extLst>
          </p:cNvPr>
          <p:cNvCxnSpPr/>
          <p:nvPr/>
        </p:nvCxnSpPr>
        <p:spPr>
          <a:xfrm>
            <a:off x="5594100" y="3385187"/>
            <a:ext cx="0" cy="16842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D6514739-B7B2-702C-D6A0-46B8360FC933}"/>
              </a:ext>
            </a:extLst>
          </p:cNvPr>
          <p:cNvGrpSpPr/>
          <p:nvPr/>
        </p:nvGrpSpPr>
        <p:grpSpPr>
          <a:xfrm>
            <a:off x="5587376" y="1443793"/>
            <a:ext cx="1540737" cy="2103099"/>
            <a:chOff x="5587376" y="1443793"/>
            <a:chExt cx="1574009" cy="2103099"/>
          </a:xfrm>
        </p:grpSpPr>
        <p:cxnSp>
          <p:nvCxnSpPr>
            <p:cNvPr id="31" name="Connecteur : en angle 79">
              <a:extLst>
                <a:ext uri="{FF2B5EF4-FFF2-40B4-BE49-F238E27FC236}">
                  <a16:creationId xmlns:a16="http://schemas.microsoft.com/office/drawing/2014/main" id="{BA34512B-BE19-5BC0-B280-8AE69D633F4F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848285" y="2233793"/>
              <a:ext cx="2103099" cy="523100"/>
            </a:xfrm>
            <a:prstGeom prst="bentConnector3">
              <a:avLst>
                <a:gd name="adj1" fmla="val 99873"/>
              </a:avLst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4A100E89-64C1-D1EF-107D-4B0ED0B2007A}"/>
                </a:ext>
              </a:extLst>
            </p:cNvPr>
            <p:cNvCxnSpPr/>
            <p:nvPr/>
          </p:nvCxnSpPr>
          <p:spPr>
            <a:xfrm>
              <a:off x="5587376" y="3546892"/>
              <a:ext cx="106018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3" name="Connecteur : en angle 102">
            <a:extLst>
              <a:ext uri="{FF2B5EF4-FFF2-40B4-BE49-F238E27FC236}">
                <a16:creationId xmlns:a16="http://schemas.microsoft.com/office/drawing/2014/main" id="{49119214-4524-4B6F-4527-68CC165F16AC}"/>
              </a:ext>
            </a:extLst>
          </p:cNvPr>
          <p:cNvCxnSpPr>
            <a:cxnSpLocks/>
          </p:cNvCxnSpPr>
          <p:nvPr/>
        </p:nvCxnSpPr>
        <p:spPr>
          <a:xfrm>
            <a:off x="4482049" y="3288824"/>
            <a:ext cx="2632653" cy="638405"/>
          </a:xfrm>
          <a:prstGeom prst="bentConnector3">
            <a:avLst>
              <a:gd name="adj1" fmla="val -312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A3463EF5-96D1-01FB-31A1-41CD9E213AD6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7723286" y="1828798"/>
            <a:ext cx="10108" cy="1718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Rectangle : avec coins arrondis en haut 34">
            <a:extLst>
              <a:ext uri="{FF2B5EF4-FFF2-40B4-BE49-F238E27FC236}">
                <a16:creationId xmlns:a16="http://schemas.microsoft.com/office/drawing/2014/main" id="{439181F0-2EBB-1A5A-23B7-56830A1D7654}"/>
              </a:ext>
            </a:extLst>
          </p:cNvPr>
          <p:cNvSpPr/>
          <p:nvPr/>
        </p:nvSpPr>
        <p:spPr>
          <a:xfrm>
            <a:off x="2757028" y="2002100"/>
            <a:ext cx="1224000" cy="569650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  <a:latin typeface="Arial Narrow"/>
              </a:rPr>
              <a:t>Intrusion via mail d'hameçonnage sur un admin du fournisseur de logiciel</a:t>
            </a:r>
            <a:endParaRPr lang="fr-FR" sz="800" dirty="0">
              <a:solidFill>
                <a:schemeClr val="tx1"/>
              </a:solidFill>
              <a:latin typeface="Arial Narrow"/>
              <a:ea typeface="+mn-lt"/>
              <a:cs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452780D-2819-17D6-1A99-81981E0B7AF1}"/>
              </a:ext>
            </a:extLst>
          </p:cNvPr>
          <p:cNvSpPr/>
          <p:nvPr/>
        </p:nvSpPr>
        <p:spPr>
          <a:xfrm>
            <a:off x="2757028" y="2633467"/>
            <a:ext cx="1224000" cy="1731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Arial Narrow" panose="020B0606020202030204" pitchFamily="34" charset="0"/>
              </a:rPr>
              <a:t>P 3 (3) / D 2 (2)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4A895316-71F8-1451-D27D-F46805913346}"/>
              </a:ext>
            </a:extLst>
          </p:cNvPr>
          <p:cNvSpPr/>
          <p:nvPr/>
        </p:nvSpPr>
        <p:spPr>
          <a:xfrm>
            <a:off x="622921" y="3572975"/>
            <a:ext cx="1224000" cy="710711"/>
          </a:xfrm>
          <a:prstGeom prst="roundRect">
            <a:avLst/>
          </a:prstGeom>
          <a:solidFill>
            <a:srgbClr val="014D6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</a:rPr>
              <a:t>Cybercriminel</a:t>
            </a:r>
            <a:endParaRPr lang="fr-FR" sz="1000" b="1" dirty="0">
              <a:latin typeface="Arial Narrow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9DF422EA-6A95-B208-9C43-1EEC69989095}"/>
              </a:ext>
            </a:extLst>
          </p:cNvPr>
          <p:cNvSpPr/>
          <p:nvPr/>
        </p:nvSpPr>
        <p:spPr>
          <a:xfrm>
            <a:off x="7122859" y="4282724"/>
            <a:ext cx="1224000" cy="258539"/>
          </a:xfrm>
          <a:prstGeom prst="roundRect">
            <a:avLst/>
          </a:prstGeom>
          <a:solidFill>
            <a:srgbClr val="6A829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rial Narrow" panose="020B0606020202030204" pitchFamily="34" charset="0"/>
                <a:ea typeface="+mn-lt"/>
                <a:cs typeface="+mn-lt"/>
              </a:rPr>
              <a:t>P 3 / D 2 / V 3</a:t>
            </a:r>
            <a:endParaRPr lang="fr-FR" sz="1000" dirty="0"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4072816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9B14ADC13E04EAC2AF093265DAD34" ma:contentTypeVersion="18" ma:contentTypeDescription="Create a new document." ma:contentTypeScope="" ma:versionID="c697d88c5fdaea67ae72a61d3e43f99d">
  <xsd:schema xmlns:xsd="http://www.w3.org/2001/XMLSchema" xmlns:xs="http://www.w3.org/2001/XMLSchema" xmlns:p="http://schemas.microsoft.com/office/2006/metadata/properties" xmlns:ns2="89f45d4e-b07f-44a9-8653-e7ad45a6f94e" xmlns:ns3="6f4ef0b4-4edc-4f1a-8ee3-b94adcff5db7" targetNamespace="http://schemas.microsoft.com/office/2006/metadata/properties" ma:root="true" ma:fieldsID="307fa2b5331af31f65c7c717ff02e1f1" ns2:_="" ns3:_="">
    <xsd:import namespace="89f45d4e-b07f-44a9-8653-e7ad45a6f94e"/>
    <xsd:import namespace="6f4ef0b4-4edc-4f1a-8ee3-b94adcff5d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45d4e-b07f-44a9-8653-e7ad45a6f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278a9f96-7c08-4eb4-920f-d0ae5582ca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ef0b4-4edc-4f1a-8ee3-b94adcff5db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fd36ba8-c8b1-4df7-8492-2d4447d6befb}" ma:internalName="TaxCatchAll" ma:showField="CatchAllData" ma:web="6f4ef0b4-4edc-4f1a-8ee3-b94adcff5d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Type de contenu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4ef0b4-4edc-4f1a-8ee3-b94adcff5db7" xsi:nil="true"/>
    <lcf76f155ced4ddcb4097134ff3c332f xmlns="89f45d4e-b07f-44a9-8653-e7ad45a6f9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56C56D-FCDA-4DAD-8C42-8563BBA326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9C93BF-E48D-4FA6-BC47-25C29068F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f45d4e-b07f-44a9-8653-e7ad45a6f94e"/>
    <ds:schemaRef ds:uri="6f4ef0b4-4edc-4f1a-8ee3-b94adcff5d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37D866-876C-4F60-A933-AF9676D5DCF5}">
  <ds:schemaRefs>
    <ds:schemaRef ds:uri="http://schemas.microsoft.com/office/2006/metadata/properties"/>
    <ds:schemaRef ds:uri="http://schemas.microsoft.com/office/infopath/2007/PartnerControls"/>
    <ds:schemaRef ds:uri="6cb99346-c991-4af7-b14a-ff865815b5a3"/>
    <ds:schemaRef ds:uri="6f4ef0b4-4edc-4f1a-8ee3-b94adcff5db7"/>
    <ds:schemaRef ds:uri="89f45d4e-b07f-44a9-8653-e7ad45a6f9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742</Words>
  <Application>Microsoft Macintosh PowerPoint</Application>
  <PresentationFormat>Affichage à l'écran (16:9)</PresentationFormat>
  <Paragraphs>143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Diginext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Armelle Chelly</dc:creator>
  <cp:lastModifiedBy>Laura Besnier</cp:lastModifiedBy>
  <cp:revision>6</cp:revision>
  <dcterms:created xsi:type="dcterms:W3CDTF">2021-07-09T09:08:36Z</dcterms:created>
  <dcterms:modified xsi:type="dcterms:W3CDTF">2024-12-04T14:01:22Z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0x0101003279B14ADC13E04EAC2AF093265DAD34</vt:lpwstr>
  </property>
  <property fmtid="{D5CDD505-2E9C-101B-9397-08002B2CF9AE}" pid="3" name="MediaServiceImageTags">
    <vt:lpwstr/>
  </property>
</Properties>
</file>