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8" r:id="rId1"/>
    <p:sldMasterId id="2147483824" r:id="rId2"/>
    <p:sldMasterId id="2147483810" r:id="rId3"/>
  </p:sldMasterIdLst>
  <p:notesMasterIdLst>
    <p:notesMasterId r:id="rId74"/>
  </p:notesMasterIdLst>
  <p:handoutMasterIdLst>
    <p:handoutMasterId r:id="rId75"/>
  </p:handoutMasterIdLst>
  <p:sldIdLst>
    <p:sldId id="374" r:id="rId4"/>
    <p:sldId id="532" r:id="rId5"/>
    <p:sldId id="447" r:id="rId6"/>
    <p:sldId id="528" r:id="rId7"/>
    <p:sldId id="527" r:id="rId8"/>
    <p:sldId id="498" r:id="rId9"/>
    <p:sldId id="499" r:id="rId10"/>
    <p:sldId id="486" r:id="rId11"/>
    <p:sldId id="484" r:id="rId12"/>
    <p:sldId id="482" r:id="rId13"/>
    <p:sldId id="483" r:id="rId14"/>
    <p:sldId id="495" r:id="rId15"/>
    <p:sldId id="489" r:id="rId16"/>
    <p:sldId id="501" r:id="rId17"/>
    <p:sldId id="526" r:id="rId18"/>
    <p:sldId id="368" r:id="rId19"/>
    <p:sldId id="373" r:id="rId20"/>
    <p:sldId id="399" r:id="rId21"/>
    <p:sldId id="467" r:id="rId22"/>
    <p:sldId id="473" r:id="rId23"/>
    <p:sldId id="464" r:id="rId24"/>
    <p:sldId id="534" r:id="rId25"/>
    <p:sldId id="427" r:id="rId26"/>
    <p:sldId id="542" r:id="rId27"/>
    <p:sldId id="543" r:id="rId28"/>
    <p:sldId id="446" r:id="rId29"/>
    <p:sldId id="531" r:id="rId30"/>
    <p:sldId id="502" r:id="rId31"/>
    <p:sldId id="496" r:id="rId32"/>
    <p:sldId id="426" r:id="rId33"/>
    <p:sldId id="450" r:id="rId34"/>
    <p:sldId id="515" r:id="rId35"/>
    <p:sldId id="516" r:id="rId36"/>
    <p:sldId id="517" r:id="rId37"/>
    <p:sldId id="518" r:id="rId38"/>
    <p:sldId id="519" r:id="rId39"/>
    <p:sldId id="520" r:id="rId40"/>
    <p:sldId id="521" r:id="rId41"/>
    <p:sldId id="529" r:id="rId42"/>
    <p:sldId id="372" r:id="rId43"/>
    <p:sldId id="417" r:id="rId44"/>
    <p:sldId id="500" r:id="rId45"/>
    <p:sldId id="419" r:id="rId46"/>
    <p:sldId id="474" r:id="rId47"/>
    <p:sldId id="459" r:id="rId48"/>
    <p:sldId id="457" r:id="rId49"/>
    <p:sldId id="477" r:id="rId50"/>
    <p:sldId id="536" r:id="rId51"/>
    <p:sldId id="418" r:id="rId52"/>
    <p:sldId id="504" r:id="rId53"/>
    <p:sldId id="523" r:id="rId54"/>
    <p:sldId id="524" r:id="rId55"/>
    <p:sldId id="525" r:id="rId56"/>
    <p:sldId id="505" r:id="rId57"/>
    <p:sldId id="385" r:id="rId58"/>
    <p:sldId id="512" r:id="rId59"/>
    <p:sldId id="533" r:id="rId60"/>
    <p:sldId id="458" r:id="rId61"/>
    <p:sldId id="460" r:id="rId62"/>
    <p:sldId id="456" r:id="rId63"/>
    <p:sldId id="530" r:id="rId64"/>
    <p:sldId id="513" r:id="rId65"/>
    <p:sldId id="349" r:id="rId66"/>
    <p:sldId id="407" r:id="rId67"/>
    <p:sldId id="408" r:id="rId68"/>
    <p:sldId id="537" r:id="rId69"/>
    <p:sldId id="540" r:id="rId70"/>
    <p:sldId id="541" r:id="rId71"/>
    <p:sldId id="413" r:id="rId72"/>
    <p:sldId id="414" r:id="rId73"/>
  </p:sldIdLst>
  <p:sldSz cx="9144000" cy="5715000" type="screen16x10"/>
  <p:notesSz cx="7099300" cy="10234613"/>
  <p:defaultTextStyle>
    <a:defPPr>
      <a:defRPr lang="de-DE"/>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182"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363"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545"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727"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5909" algn="l" defTabSz="914363" rtl="0" eaLnBrk="1" latinLnBrk="0" hangingPunct="1">
      <a:defRPr kern="1200">
        <a:solidFill>
          <a:schemeClr val="tx1"/>
        </a:solidFill>
        <a:latin typeface="Arial" panose="020B0604020202020204" pitchFamily="34" charset="0"/>
        <a:ea typeface="+mn-ea"/>
        <a:cs typeface="+mn-cs"/>
      </a:defRPr>
    </a:lvl6pPr>
    <a:lvl7pPr marL="2743090" algn="l" defTabSz="914363" rtl="0" eaLnBrk="1" latinLnBrk="0" hangingPunct="1">
      <a:defRPr kern="1200">
        <a:solidFill>
          <a:schemeClr val="tx1"/>
        </a:solidFill>
        <a:latin typeface="Arial" panose="020B0604020202020204" pitchFamily="34" charset="0"/>
        <a:ea typeface="+mn-ea"/>
        <a:cs typeface="+mn-cs"/>
      </a:defRPr>
    </a:lvl7pPr>
    <a:lvl8pPr marL="3200272" algn="l" defTabSz="914363" rtl="0" eaLnBrk="1" latinLnBrk="0" hangingPunct="1">
      <a:defRPr kern="1200">
        <a:solidFill>
          <a:schemeClr val="tx1"/>
        </a:solidFill>
        <a:latin typeface="Arial" panose="020B0604020202020204" pitchFamily="34" charset="0"/>
        <a:ea typeface="+mn-ea"/>
        <a:cs typeface="+mn-cs"/>
      </a:defRPr>
    </a:lvl8pPr>
    <a:lvl9pPr marL="3657454" algn="l" defTabSz="914363"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Titelfolie" id="{8A1BB79F-19D0-48B8-A649-BB6DA6663E98}">
          <p14:sldIdLst>
            <p14:sldId id="374"/>
          </p14:sldIdLst>
        </p14:section>
        <p14:section name="Organisatorisches" id="{8C3BF784-8D0A-486A-9F6F-ACE1979545F8}">
          <p14:sldIdLst>
            <p14:sldId id="532"/>
            <p14:sldId id="447"/>
            <p14:sldId id="528"/>
            <p14:sldId id="527"/>
          </p14:sldIdLst>
        </p14:section>
        <p14:section name="Relevanz des Themas" id="{C7552B86-3916-4FAC-AA16-894928C5CD94}">
          <p14:sldIdLst>
            <p14:sldId id="498"/>
            <p14:sldId id="499"/>
            <p14:sldId id="486"/>
            <p14:sldId id="484"/>
            <p14:sldId id="482"/>
            <p14:sldId id="483"/>
            <p14:sldId id="495"/>
            <p14:sldId id="489"/>
            <p14:sldId id="501"/>
          </p14:sldIdLst>
        </p14:section>
        <p14:section name="Einstieg ins Thema" id="{AE5EEA95-9CD1-4142-979E-E2F53B534695}">
          <p14:sldIdLst>
            <p14:sldId id="526"/>
            <p14:sldId id="368"/>
            <p14:sldId id="373"/>
          </p14:sldIdLst>
        </p14:section>
        <p14:section name="Grundlagen zum Dialogischen Lernen" id="{EC889C9E-2A0A-4741-A889-A22FC165110C}">
          <p14:sldIdLst>
            <p14:sldId id="399"/>
            <p14:sldId id="467"/>
            <p14:sldId id="473"/>
            <p14:sldId id="464"/>
            <p14:sldId id="534"/>
            <p14:sldId id="427"/>
          </p14:sldIdLst>
        </p14:section>
        <p14:section name="Grundlagen zur Impulsgebung" id="{C1797EEA-90CB-4897-A74C-87181082D617}">
          <p14:sldIdLst>
            <p14:sldId id="542"/>
            <p14:sldId id="543"/>
            <p14:sldId id="446"/>
            <p14:sldId id="531"/>
            <p14:sldId id="502"/>
            <p14:sldId id="496"/>
            <p14:sldId id="426"/>
          </p14:sldIdLst>
        </p14:section>
        <p14:section name="Qualitätskriterien von Impulsen" id="{DB78A010-2108-4FB0-B4BB-DD3825AEE7E0}">
          <p14:sldIdLst>
            <p14:sldId id="450"/>
            <p14:sldId id="515"/>
            <p14:sldId id="516"/>
            <p14:sldId id="517"/>
            <p14:sldId id="518"/>
            <p14:sldId id="519"/>
            <p14:sldId id="520"/>
            <p14:sldId id="521"/>
          </p14:sldIdLst>
        </p14:section>
        <p14:section name="Materialien" id="{8B5B6036-EF1F-4510-94A6-D00880D0D47D}">
          <p14:sldIdLst>
            <p14:sldId id="529"/>
            <p14:sldId id="372"/>
            <p14:sldId id="417"/>
            <p14:sldId id="500"/>
            <p14:sldId id="419"/>
            <p14:sldId id="474"/>
            <p14:sldId id="459"/>
            <p14:sldId id="457"/>
            <p14:sldId id="477"/>
            <p14:sldId id="536"/>
            <p14:sldId id="418"/>
            <p14:sldId id="504"/>
            <p14:sldId id="523"/>
            <p14:sldId id="524"/>
            <p14:sldId id="525"/>
            <p14:sldId id="505"/>
            <p14:sldId id="385"/>
            <p14:sldId id="512"/>
            <p14:sldId id="533"/>
            <p14:sldId id="458"/>
            <p14:sldId id="460"/>
            <p14:sldId id="456"/>
            <p14:sldId id="530"/>
            <p14:sldId id="513"/>
          </p14:sldIdLst>
        </p14:section>
        <p14:section name="Abschluss" id="{BFD1AFFD-95B2-46AE-8056-EE864BF8D893}">
          <p14:sldIdLst>
            <p14:sldId id="349"/>
            <p14:sldId id="407"/>
          </p14:sldIdLst>
        </p14:section>
        <p14:section name="Kontakt" id="{00ED95FC-C161-4F95-96E3-1E718DA071CA}">
          <p14:sldIdLst>
            <p14:sldId id="408"/>
          </p14:sldIdLst>
        </p14:section>
        <p14:section name="Literatur" id="{2A6CD62C-EDDE-4FC5-9F46-EFF06E943FED}">
          <p14:sldIdLst>
            <p14:sldId id="537"/>
            <p14:sldId id="540"/>
            <p14:sldId id="541"/>
            <p14:sldId id="413"/>
            <p14:sldId id="41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anie Ansteeg" initials="MA" lastIdx="1" clrIdx="0">
    <p:extLst>
      <p:ext uri="{19B8F6BF-5375-455C-9EA6-DF929625EA0E}">
        <p15:presenceInfo xmlns:p15="http://schemas.microsoft.com/office/powerpoint/2012/main" userId="Melanie Anstee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0061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Helle Formatvorlage 2 - Akz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08" autoAdjust="0"/>
    <p:restoredTop sz="88849" autoAdjust="0"/>
  </p:normalViewPr>
  <p:slideViewPr>
    <p:cSldViewPr snapToGrid="0">
      <p:cViewPr varScale="1">
        <p:scale>
          <a:sx n="77" d="100"/>
          <a:sy n="77" d="100"/>
        </p:scale>
        <p:origin x="992" y="6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5" d="100"/>
          <a:sy n="75" d="100"/>
        </p:scale>
        <p:origin x="340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commentAuthors" Target="commentAuthor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575" cy="512763"/>
          </a:xfrm>
          <a:prstGeom prst="rect">
            <a:avLst/>
          </a:prstGeom>
        </p:spPr>
        <p:txBody>
          <a:bodyPr vert="horz" lIns="91440" tIns="45720" rIns="91440" bIns="45720" rtlCol="0"/>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3" name="Datumsplatzhalter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eaLnBrk="1" fontAlgn="auto" hangingPunct="1">
              <a:spcBef>
                <a:spcPts val="0"/>
              </a:spcBef>
              <a:spcAft>
                <a:spcPts val="0"/>
              </a:spcAft>
              <a:defRPr sz="1000">
                <a:latin typeface="Arial" pitchFamily="34" charset="0"/>
                <a:cs typeface="Arial" pitchFamily="34" charset="0"/>
              </a:defRPr>
            </a:lvl1pPr>
          </a:lstStyle>
          <a:p>
            <a:pPr>
              <a:defRPr/>
            </a:pPr>
            <a:fld id="{06FC3F41-C962-464D-B4E4-1B28C5404581}" type="datetimeFigureOut">
              <a:rPr lang="de-DE"/>
              <a:pPr>
                <a:defRPr/>
              </a:pPr>
              <a:t>22.09.2025</a:t>
            </a:fld>
            <a:endParaRPr lang="de-DE" dirty="0"/>
          </a:p>
        </p:txBody>
      </p:sp>
      <p:sp>
        <p:nvSpPr>
          <p:cNvPr id="4" name="Fußzeilenplatzhalter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5" name="Foliennummernplatzhalter 4"/>
          <p:cNvSpPr>
            <a:spLocks noGrp="1"/>
          </p:cNvSpPr>
          <p:nvPr>
            <p:ph type="sldNum" sz="quarter" idx="3"/>
          </p:nvPr>
        </p:nvSpPr>
        <p:spPr>
          <a:xfrm>
            <a:off x="4021138" y="9721850"/>
            <a:ext cx="3076575" cy="51276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cs typeface="Arial" panose="020B0604020202020204" pitchFamily="34" charset="0"/>
              </a:defRPr>
            </a:lvl1pPr>
          </a:lstStyle>
          <a:p>
            <a:fld id="{622AD4AA-55EF-411A-8E48-6527076BD31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575" cy="512763"/>
          </a:xfrm>
          <a:prstGeom prst="rect">
            <a:avLst/>
          </a:prstGeom>
        </p:spPr>
        <p:txBody>
          <a:bodyPr vert="horz" lIns="91440" tIns="45720" rIns="91440" bIns="45720" rtlCol="0"/>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3" name="Datumsplatzhalter 2"/>
          <p:cNvSpPr>
            <a:spLocks noGrp="1"/>
          </p:cNvSpPr>
          <p:nvPr>
            <p:ph type="dt" idx="1"/>
          </p:nvPr>
        </p:nvSpPr>
        <p:spPr>
          <a:xfrm>
            <a:off x="4021138" y="0"/>
            <a:ext cx="3076575" cy="512763"/>
          </a:xfrm>
          <a:prstGeom prst="rect">
            <a:avLst/>
          </a:prstGeom>
        </p:spPr>
        <p:txBody>
          <a:bodyPr vert="horz" lIns="91440" tIns="45720" rIns="91440" bIns="45720" rtlCol="0"/>
          <a:lstStyle>
            <a:lvl1pPr algn="r" eaLnBrk="1" fontAlgn="auto" hangingPunct="1">
              <a:spcBef>
                <a:spcPts val="0"/>
              </a:spcBef>
              <a:spcAft>
                <a:spcPts val="0"/>
              </a:spcAft>
              <a:defRPr sz="1000">
                <a:latin typeface="+mn-lt"/>
              </a:defRPr>
            </a:lvl1pPr>
          </a:lstStyle>
          <a:p>
            <a:pPr>
              <a:defRPr/>
            </a:pPr>
            <a:fld id="{32509224-81A3-4D9B-8752-8DAE44BCA710}" type="datetimeFigureOut">
              <a:rPr lang="de-DE"/>
              <a:pPr>
                <a:defRPr/>
              </a:pPr>
              <a:t>22.09.2025</a:t>
            </a:fld>
            <a:endParaRPr lang="de-DE" dirty="0"/>
          </a:p>
        </p:txBody>
      </p:sp>
      <p:sp>
        <p:nvSpPr>
          <p:cNvPr id="4" name="Folienbildplatzhalter 3"/>
          <p:cNvSpPr>
            <a:spLocks noGrp="1" noRot="1" noChangeAspect="1"/>
          </p:cNvSpPr>
          <p:nvPr>
            <p:ph type="sldImg" idx="2"/>
          </p:nvPr>
        </p:nvSpPr>
        <p:spPr>
          <a:xfrm>
            <a:off x="787400" y="1279525"/>
            <a:ext cx="5524500" cy="34544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709613" y="4926013"/>
            <a:ext cx="5680075" cy="4029075"/>
          </a:xfrm>
          <a:prstGeom prst="rect">
            <a:avLst/>
          </a:prstGeom>
        </p:spPr>
        <p:txBody>
          <a:bodyPr vert="horz" lIns="91440" tIns="45720" rIns="91440" bIns="45720" rtlCol="0"/>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6" name="Fußzeilenplatzhalter 5"/>
          <p:cNvSpPr>
            <a:spLocks noGrp="1"/>
          </p:cNvSpPr>
          <p:nvPr>
            <p:ph type="ftr" sz="quarter" idx="4"/>
          </p:nvPr>
        </p:nvSpPr>
        <p:spPr>
          <a:xfrm>
            <a:off x="0" y="9721850"/>
            <a:ext cx="3076575" cy="512763"/>
          </a:xfrm>
          <a:prstGeom prst="rect">
            <a:avLst/>
          </a:prstGeom>
        </p:spPr>
        <p:txBody>
          <a:bodyPr vert="horz" lIns="91440" tIns="45720" rIns="91440" bIns="45720" rtlCol="0" anchor="b"/>
          <a:lstStyle>
            <a:lvl1pPr algn="l" eaLnBrk="1" fontAlgn="auto" hangingPunct="1">
              <a:spcBef>
                <a:spcPts val="0"/>
              </a:spcBef>
              <a:spcAft>
                <a:spcPts val="0"/>
              </a:spcAft>
              <a:defRPr sz="1000">
                <a:latin typeface="Arial" pitchFamily="34" charset="0"/>
                <a:cs typeface="Arial" pitchFamily="34" charset="0"/>
              </a:defRPr>
            </a:lvl1pPr>
          </a:lstStyle>
          <a:p>
            <a:pPr>
              <a:defRPr/>
            </a:pPr>
            <a:endParaRPr lang="de-DE"/>
          </a:p>
        </p:txBody>
      </p:sp>
      <p:sp>
        <p:nvSpPr>
          <p:cNvPr id="7" name="Foliennummernplatzhalter 6"/>
          <p:cNvSpPr>
            <a:spLocks noGrp="1"/>
          </p:cNvSpPr>
          <p:nvPr>
            <p:ph type="sldNum" sz="quarter" idx="5"/>
          </p:nvPr>
        </p:nvSpPr>
        <p:spPr>
          <a:xfrm>
            <a:off x="4021138" y="9721850"/>
            <a:ext cx="3076575" cy="512763"/>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cs typeface="Arial" panose="020B0604020202020204" pitchFamily="34" charset="0"/>
              </a:defRPr>
            </a:lvl1pPr>
          </a:lstStyle>
          <a:p>
            <a:fld id="{D1F2FD74-C6E6-4C73-ABC2-F4462191AAB6}" type="slidenum">
              <a:rPr lang="de-DE" altLang="de-DE"/>
              <a:pPr/>
              <a:t>‹Nr.›</a:t>
            </a:fld>
            <a:endParaRPr lang="de-DE" altLang="de-DE"/>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1pPr>
    <a:lvl2pPr marL="457182"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2pPr>
    <a:lvl3pPr marL="914363"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3pPr>
    <a:lvl4pPr marL="1371545"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4pPr>
    <a:lvl5pPr marL="1828727" algn="l" rtl="0" eaLnBrk="0" fontAlgn="base" hangingPunct="0">
      <a:spcBef>
        <a:spcPct val="30000"/>
      </a:spcBef>
      <a:spcAft>
        <a:spcPct val="0"/>
      </a:spcAft>
      <a:defRPr sz="1000" kern="1200">
        <a:solidFill>
          <a:schemeClr val="tx1"/>
        </a:solidFill>
        <a:latin typeface="Arial" pitchFamily="34" charset="0"/>
        <a:ea typeface="+mn-ea"/>
        <a:cs typeface="Arial" pitchFamily="34" charset="0"/>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680440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baseline="0" dirty="0"/>
          </a:p>
        </p:txBody>
      </p:sp>
    </p:spTree>
    <p:extLst>
      <p:ext uri="{BB962C8B-B14F-4D97-AF65-F5344CB8AC3E}">
        <p14:creationId xmlns:p14="http://schemas.microsoft.com/office/powerpoint/2010/main" val="2491034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dirty="0"/>
          </a:p>
        </p:txBody>
      </p:sp>
    </p:spTree>
    <p:extLst>
      <p:ext uri="{BB962C8B-B14F-4D97-AF65-F5344CB8AC3E}">
        <p14:creationId xmlns:p14="http://schemas.microsoft.com/office/powerpoint/2010/main" val="2839529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baseline="0" dirty="0"/>
          </a:p>
        </p:txBody>
      </p:sp>
    </p:spTree>
    <p:extLst>
      <p:ext uri="{BB962C8B-B14F-4D97-AF65-F5344CB8AC3E}">
        <p14:creationId xmlns:p14="http://schemas.microsoft.com/office/powerpoint/2010/main" val="2664482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dirty="0"/>
          </a:p>
        </p:txBody>
      </p:sp>
    </p:spTree>
    <p:extLst>
      <p:ext uri="{BB962C8B-B14F-4D97-AF65-F5344CB8AC3E}">
        <p14:creationId xmlns:p14="http://schemas.microsoft.com/office/powerpoint/2010/main" val="2903713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baseline="0" dirty="0"/>
          </a:p>
        </p:txBody>
      </p:sp>
    </p:spTree>
    <p:extLst>
      <p:ext uri="{BB962C8B-B14F-4D97-AF65-F5344CB8AC3E}">
        <p14:creationId xmlns:p14="http://schemas.microsoft.com/office/powerpoint/2010/main" val="14738624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r>
              <a:rPr lang="de-DE" dirty="0"/>
              <a:t>Beispiel für Eins nach dem Andern:</a:t>
            </a:r>
          </a:p>
          <a:p>
            <a:pPr marL="171450" indent="-171450">
              <a:buFontTx/>
              <a:buChar char="-"/>
            </a:pPr>
            <a:r>
              <a:rPr lang="de-DE" dirty="0"/>
              <a:t>Um das Prinzip des Stellenwertsystems</a:t>
            </a:r>
            <a:r>
              <a:rPr lang="de-DE" baseline="0" dirty="0"/>
              <a:t> zu verstehen, muss ich erstmal das Prinzip der Bündelung verstehen</a:t>
            </a:r>
          </a:p>
          <a:p>
            <a:pPr marL="171450" indent="-171450">
              <a:buFontTx/>
              <a:buChar char="-"/>
            </a:pPr>
            <a:r>
              <a:rPr lang="de-DE" baseline="0" dirty="0"/>
              <a:t>Ich muss das Stellenwertsystem verstanden haben, um zu wissen, was Vorgänger und Nachfolger sind</a:t>
            </a:r>
          </a:p>
          <a:p>
            <a:pPr marL="171450" indent="-171450">
              <a:buFontTx/>
              <a:buChar char="-"/>
            </a:pPr>
            <a:r>
              <a:rPr lang="de-DE" baseline="0" dirty="0"/>
              <a:t>Kleiner bei einer Aufgabe: Erstmal verstehen, dann mathematisieren, dann Gleichungssystem erkennen und lösen, …</a:t>
            </a:r>
            <a:endParaRPr lang="de-DE" dirty="0"/>
          </a:p>
        </p:txBody>
      </p:sp>
    </p:spTree>
    <p:extLst>
      <p:ext uri="{BB962C8B-B14F-4D97-AF65-F5344CB8AC3E}">
        <p14:creationId xmlns:p14="http://schemas.microsoft.com/office/powerpoint/2010/main" val="1312046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dirty="0"/>
          </a:p>
        </p:txBody>
      </p:sp>
    </p:spTree>
    <p:extLst>
      <p:ext uri="{BB962C8B-B14F-4D97-AF65-F5344CB8AC3E}">
        <p14:creationId xmlns:p14="http://schemas.microsoft.com/office/powerpoint/2010/main" val="1735643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364201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9BC11-E3B3-8BC6-40D7-656603A2979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1C4535-359F-E6A7-2278-83EDD969F45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9490FC5-28DE-FC94-144D-EFD89E702794}"/>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2658679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36C6B-A2C5-DEC2-178B-456EB9F2214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2FC4E85-5DDB-7F78-E43D-6DF34DC9D16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F368B5C-A6A7-97A9-F0A4-004A9F285501}"/>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159531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de-DE" baseline="0" dirty="0"/>
          </a:p>
        </p:txBody>
      </p:sp>
    </p:spTree>
    <p:extLst>
      <p:ext uri="{BB962C8B-B14F-4D97-AF65-F5344CB8AC3E}">
        <p14:creationId xmlns:p14="http://schemas.microsoft.com/office/powerpoint/2010/main" val="117740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AF1D0-461B-1313-9420-1ECA590112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1CFBCB3-4715-8D9B-BBE7-A1C0032A151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3CD9CA-A83B-5650-B139-DF78FC341BEE}"/>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426325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01D06-978B-ECE6-C38B-C41E237D6C0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DC78A8-5D4D-5BA2-A18B-1B019D7525C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8E9B17E-932F-D78B-BFAA-DDC376444DDA}"/>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3111540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7AB7-7CEA-26AD-8E16-A4476735CAE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9099625-DA06-A7E2-04DA-DB00A428D62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192189-640B-E987-1D9B-0C733D46B166}"/>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3053807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31B9C-93B6-8D6A-EE4F-EC72ABF1591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00BF11-3B72-CCEC-FF25-2C593F43497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FBC150-B8C3-786A-AA52-1164F8DFBC65}"/>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554250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D41EF-B103-43F6-8A40-1957F5CFEA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63C705-5AEB-EF92-0D8D-526618D649A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AB4584-B3D9-1843-4E13-7DBE49D118FE}"/>
              </a:ext>
            </a:extLst>
          </p:cNvPr>
          <p:cNvSpPr>
            <a:spLocks noGrp="1"/>
          </p:cNvSpPr>
          <p:nvPr>
            <p:ph type="body" idx="1"/>
          </p:nvPr>
        </p:nvSpPr>
        <p:spPr/>
        <p:txBody>
          <a:bodyPr/>
          <a:lstStyle/>
          <a:p>
            <a:pPr marL="171450" indent="-171450">
              <a:buFontTx/>
              <a:buChar char="-"/>
            </a:pPr>
            <a:r>
              <a:rPr lang="de-DE" baseline="0" dirty="0"/>
              <a:t>Kernidee näher bringen: fachlich angelegt sein</a:t>
            </a:r>
          </a:p>
          <a:p>
            <a:pPr marL="171450" indent="-171450">
              <a:buFontTx/>
              <a:buChar char="-"/>
            </a:pPr>
            <a:r>
              <a:rPr lang="de-DE" baseline="0" dirty="0"/>
              <a:t>Vorstellung etwas weiter: das, was S eben beigetragen hat – persönlich Passung: Lernstand berücksichtigen (Individualität)</a:t>
            </a:r>
          </a:p>
          <a:p>
            <a:pPr marL="171450" indent="-171450">
              <a:buFontTx/>
              <a:buChar char="-"/>
            </a:pPr>
            <a:r>
              <a:rPr lang="de-DE" baseline="0" dirty="0"/>
              <a:t>Intensität: eher stoffbezogen, kein Überspringen, kein Ping </a:t>
            </a:r>
            <a:r>
              <a:rPr lang="de-DE" baseline="0" dirty="0" err="1"/>
              <a:t>Pong</a:t>
            </a:r>
            <a:r>
              <a:rPr lang="de-DE" baseline="0" dirty="0"/>
              <a:t> oder mehrere kleinschrittige Impulse </a:t>
            </a:r>
          </a:p>
          <a:p>
            <a:pPr marL="171450" indent="-171450">
              <a:buFontTx/>
              <a:buChar char="-"/>
            </a:pPr>
            <a:r>
              <a:rPr lang="de-DE" baseline="0" dirty="0"/>
              <a:t>Produktion</a:t>
            </a:r>
          </a:p>
          <a:p>
            <a:pPr marL="171450" indent="-171450">
              <a:buFontTx/>
              <a:buChar char="-"/>
            </a:pPr>
            <a:r>
              <a:rPr lang="de-DE" baseline="0" dirty="0"/>
              <a:t>Leicht verständlich: Situation beim Rumgehen – Zeitökonomie; Herausfordernd ist auch: Kein Ping </a:t>
            </a:r>
            <a:r>
              <a:rPr lang="de-DE" baseline="0" dirty="0" err="1"/>
              <a:t>Pong</a:t>
            </a:r>
            <a:r>
              <a:rPr lang="de-DE" baseline="0" dirty="0"/>
              <a:t>, keine Überforderung</a:t>
            </a:r>
          </a:p>
          <a:p>
            <a:pPr marL="171450" indent="-171450">
              <a:buFontTx/>
              <a:buChar char="-"/>
            </a:pPr>
            <a:r>
              <a:rPr lang="de-DE" baseline="0" dirty="0"/>
              <a:t>Am Ende: S entscheidet, ob Impuls gelungen ist</a:t>
            </a:r>
          </a:p>
          <a:p>
            <a:pPr marL="171450" indent="-171450">
              <a:buFontTx/>
              <a:buChar char="-"/>
            </a:pPr>
            <a:endParaRPr lang="de-DE" dirty="0"/>
          </a:p>
        </p:txBody>
      </p:sp>
    </p:spTree>
    <p:extLst>
      <p:ext uri="{BB962C8B-B14F-4D97-AF65-F5344CB8AC3E}">
        <p14:creationId xmlns:p14="http://schemas.microsoft.com/office/powerpoint/2010/main" val="100181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193440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1772116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Herausforderung</a:t>
            </a:r>
            <a:r>
              <a:rPr lang="de-DE" baseline="0" dirty="0"/>
              <a:t> „Produktionsschwung im MU auslösen“</a:t>
            </a:r>
            <a:endParaRPr lang="de-DE" dirty="0"/>
          </a:p>
        </p:txBody>
      </p:sp>
    </p:spTree>
    <p:extLst>
      <p:ext uri="{BB962C8B-B14F-4D97-AF65-F5344CB8AC3E}">
        <p14:creationId xmlns:p14="http://schemas.microsoft.com/office/powerpoint/2010/main" val="3928230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20574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Aber: Es ist alles nicht fachspezifisch. Es geh</a:t>
            </a:r>
            <a:r>
              <a:rPr lang="de-DE" baseline="0" dirty="0"/>
              <a:t>t mehr um die Moderation, um die Strukturierung der Impulse etc. Aber es ist nicht inhaltlich, nicht fachspezifisch und vor allem nicht themenspezifisch. </a:t>
            </a:r>
            <a:endParaRPr lang="de-DE" dirty="0"/>
          </a:p>
        </p:txBody>
      </p:sp>
    </p:spTree>
    <p:extLst>
      <p:ext uri="{BB962C8B-B14F-4D97-AF65-F5344CB8AC3E}">
        <p14:creationId xmlns:p14="http://schemas.microsoft.com/office/powerpoint/2010/main" val="53113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sz="1800" dirty="0">
              <a:effectLst/>
              <a:latin typeface="Merriweather" panose="00000500000000000000" pitchFamily="2" charset="0"/>
            </a:endParaRPr>
          </a:p>
          <a:p>
            <a:endParaRPr lang="de-DE" dirty="0"/>
          </a:p>
        </p:txBody>
      </p:sp>
    </p:spTree>
    <p:extLst>
      <p:ext uri="{BB962C8B-B14F-4D97-AF65-F5344CB8AC3E}">
        <p14:creationId xmlns:p14="http://schemas.microsoft.com/office/powerpoint/2010/main" val="1323683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253994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de-DE" dirty="0">
              <a:sym typeface="Wingdings" panose="05000000000000000000" pitchFamily="2" charset="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de-DE" dirty="0"/>
          </a:p>
          <a:p>
            <a:endParaRPr lang="de-DE" dirty="0"/>
          </a:p>
          <a:p>
            <a:endParaRPr lang="de-DE" dirty="0"/>
          </a:p>
          <a:p>
            <a:endParaRPr lang="de-DE" dirty="0"/>
          </a:p>
        </p:txBody>
      </p:sp>
    </p:spTree>
    <p:extLst>
      <p:ext uri="{BB962C8B-B14F-4D97-AF65-F5344CB8AC3E}">
        <p14:creationId xmlns:p14="http://schemas.microsoft.com/office/powerpoint/2010/main" val="907002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647340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0347809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_1/3 Farbe">
    <p:spTree>
      <p:nvGrpSpPr>
        <p:cNvPr id="1" name=""/>
        <p:cNvGrpSpPr/>
        <p:nvPr/>
      </p:nvGrpSpPr>
      <p:grpSpPr>
        <a:xfrm>
          <a:off x="0" y="0"/>
          <a:ext cx="0" cy="0"/>
          <a:chOff x="0" y="0"/>
          <a:chExt cx="0" cy="0"/>
        </a:xfrm>
      </p:grpSpPr>
      <p:sp>
        <p:nvSpPr>
          <p:cNvPr id="4" name="Rechteck 3"/>
          <p:cNvSpPr/>
          <p:nvPr/>
        </p:nvSpPr>
        <p:spPr>
          <a:xfrm>
            <a:off x="0" y="0"/>
            <a:ext cx="9144000" cy="192749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240000" bIns="0" anchor="ctr"/>
          <a:lstStyle/>
          <a:p>
            <a:pPr algn="ctr" eaLnBrk="1" fontAlgn="auto" hangingPunct="1">
              <a:spcBef>
                <a:spcPts val="0"/>
              </a:spcBef>
              <a:spcAft>
                <a:spcPts val="0"/>
              </a:spcAft>
              <a:defRPr/>
            </a:pPr>
            <a:endParaRPr lang="de-DE">
              <a:solidFill>
                <a:schemeClr val="bg1"/>
              </a:solidFill>
            </a:endParaRPr>
          </a:p>
        </p:txBody>
      </p:sp>
      <p:pic>
        <p:nvPicPr>
          <p:cNvPr id="7"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9"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3144459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alt_Bild">
    <p:spTree>
      <p:nvGrpSpPr>
        <p:cNvPr id="1" name=""/>
        <p:cNvGrpSpPr/>
        <p:nvPr/>
      </p:nvGrpSpPr>
      <p:grpSpPr>
        <a:xfrm>
          <a:off x="0" y="0"/>
          <a:ext cx="0" cy="0"/>
          <a:chOff x="0" y="0"/>
          <a:chExt cx="0" cy="0"/>
        </a:xfrm>
      </p:grpSpPr>
      <p:pic>
        <p:nvPicPr>
          <p:cNvPr id="4" name="Grafik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7338" y="960437"/>
            <a:ext cx="8572500" cy="338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0" name="Textplatzhalter 9"/>
          <p:cNvSpPr>
            <a:spLocks noGrp="1"/>
          </p:cNvSpPr>
          <p:nvPr>
            <p:ph type="body" sz="quarter" idx="13"/>
          </p:nvPr>
        </p:nvSpPr>
        <p:spPr>
          <a:xfrm>
            <a:off x="287341" y="4466168"/>
            <a:ext cx="8559667" cy="416278"/>
          </a:xfrm>
          <a:prstGeom prst="rect">
            <a:avLst/>
          </a:prstGeom>
        </p:spPr>
        <p:txBody>
          <a:bodyPr>
            <a:normAutofit/>
          </a:bodyPr>
          <a:lstStyle>
            <a:lvl1pPr marL="0" indent="0" algn="r">
              <a:buNone/>
              <a:defRPr sz="750"/>
            </a:lvl1pPr>
          </a:lstStyle>
          <a:p>
            <a:pPr lvl="0"/>
            <a:r>
              <a:rPr lang="de-DE"/>
              <a:t>Formatvorlagen des Textmasters bearbeiten</a:t>
            </a:r>
          </a:p>
        </p:txBody>
      </p:sp>
    </p:spTree>
    <p:extLst>
      <p:ext uri="{BB962C8B-B14F-4D97-AF65-F5344CB8AC3E}">
        <p14:creationId xmlns:p14="http://schemas.microsoft.com/office/powerpoint/2010/main" val="3092664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halt_Diagramm">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2"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9" name="Diagrammplatzhalter 8"/>
          <p:cNvSpPr>
            <a:spLocks noGrp="1"/>
          </p:cNvSpPr>
          <p:nvPr>
            <p:ph type="chart" sz="quarter" idx="13"/>
          </p:nvPr>
        </p:nvSpPr>
        <p:spPr>
          <a:xfrm>
            <a:off x="287341" y="1404000"/>
            <a:ext cx="8569325" cy="3026833"/>
          </a:xfrm>
          <a:prstGeom prst="rect">
            <a:avLst/>
          </a:prstGeom>
        </p:spPr>
        <p:txBody>
          <a:bodyPr lIns="0" tIns="0" rIns="0" bIns="0"/>
          <a:lstStyle/>
          <a:p>
            <a:pPr lvl="0"/>
            <a:r>
              <a:rPr lang="de-DE" noProof="0"/>
              <a:t>Diagramm durch Klicken auf Symbol hinzufügen</a:t>
            </a:r>
          </a:p>
        </p:txBody>
      </p:sp>
    </p:spTree>
    <p:extLst>
      <p:ext uri="{BB962C8B-B14F-4D97-AF65-F5344CB8AC3E}">
        <p14:creationId xmlns:p14="http://schemas.microsoft.com/office/powerpoint/2010/main" val="247033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bschlussfolie">
    <p:spTree>
      <p:nvGrpSpPr>
        <p:cNvPr id="1" name=""/>
        <p:cNvGrpSpPr/>
        <p:nvPr/>
      </p:nvGrpSpPr>
      <p:grpSpPr>
        <a:xfrm>
          <a:off x="0" y="0"/>
          <a:ext cx="0" cy="0"/>
          <a:chOff x="0" y="0"/>
          <a:chExt cx="0" cy="0"/>
        </a:xfrm>
      </p:grpSpPr>
      <p:cxnSp>
        <p:nvCxnSpPr>
          <p:cNvPr id="3"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031387" y="5055408"/>
            <a:ext cx="2346968" cy="6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platzhalter 24"/>
          <p:cNvSpPr>
            <a:spLocks noGrp="1"/>
          </p:cNvSpPr>
          <p:nvPr>
            <p:ph type="body" sz="quarter" idx="11" hasCustomPrompt="1"/>
          </p:nvPr>
        </p:nvSpPr>
        <p:spPr>
          <a:xfrm>
            <a:off x="288003" y="3324000"/>
            <a:ext cx="8569325" cy="1380000"/>
          </a:xfrm>
          <a:prstGeom prst="rect">
            <a:avLst/>
          </a:prstGeom>
        </p:spPr>
        <p:txBody>
          <a:bodyPr lIns="0" tIns="0" rIns="0" bIns="0"/>
          <a:lstStyle>
            <a:lvl1pPr marL="0" indent="0">
              <a:lnSpc>
                <a:spcPct val="100000"/>
              </a:lnSpc>
              <a:spcBef>
                <a:spcPts val="0"/>
              </a:spcBef>
              <a:buFontTx/>
              <a:buNone/>
              <a:defRPr sz="1333" b="0" baseline="0"/>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dirty="0"/>
              <a:t>Kontakt:</a:t>
            </a:r>
          </a:p>
          <a:p>
            <a:pPr lvl="0"/>
            <a:endParaRPr lang="de-DE" dirty="0"/>
          </a:p>
          <a:p>
            <a:pPr lvl="0"/>
            <a:r>
              <a:rPr lang="de-DE" dirty="0"/>
              <a:t>Melanie Ansteeg</a:t>
            </a:r>
          </a:p>
          <a:p>
            <a:pPr lvl="0"/>
            <a:r>
              <a:rPr lang="de-DE" dirty="0"/>
              <a:t>Melanie.ansteeg@rwth-aachen.de</a:t>
            </a:r>
          </a:p>
          <a:p>
            <a:pPr lvl="0"/>
            <a:endParaRPr lang="de-DE" dirty="0"/>
          </a:p>
        </p:txBody>
      </p:sp>
      <p:sp>
        <p:nvSpPr>
          <p:cNvPr id="6" name="Fußzeilenplatzhalter 2"/>
          <p:cNvSpPr>
            <a:spLocks noGrp="1"/>
          </p:cNvSpPr>
          <p:nvPr>
            <p:ph type="ftr" sz="quarter" idx="12"/>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2514227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1143000" y="935038"/>
            <a:ext cx="6858000" cy="1990725"/>
          </a:xfrm>
          <a:prstGeom prst="rect">
            <a:avLst/>
          </a:prstGeom>
        </p:spPr>
        <p:txBody>
          <a:bodyPr anchor="b"/>
          <a:lstStyle>
            <a:lvl1pPr algn="ctr">
              <a:defRPr sz="6000"/>
            </a:lvl1pPr>
          </a:lstStyle>
          <a:p>
            <a:r>
              <a:rPr lang="de-DE" dirty="0"/>
              <a:t>Deckblatt</a:t>
            </a:r>
          </a:p>
        </p:txBody>
      </p:sp>
      <p:sp>
        <p:nvSpPr>
          <p:cNvPr id="3" name="Untertitel 2"/>
          <p:cNvSpPr>
            <a:spLocks noGrp="1"/>
          </p:cNvSpPr>
          <p:nvPr>
            <p:ph type="subTitle" idx="1"/>
          </p:nvPr>
        </p:nvSpPr>
        <p:spPr>
          <a:xfrm>
            <a:off x="1143000" y="3001963"/>
            <a:ext cx="6858000" cy="1379537"/>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3361411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Inhaltsplatzhalter 2"/>
          <p:cNvSpPr>
            <a:spLocks noGrp="1"/>
          </p:cNvSpPr>
          <p:nvPr>
            <p:ph idx="1"/>
          </p:nvPr>
        </p:nvSpPr>
        <p:spPr>
          <a:xfrm>
            <a:off x="628650" y="1520825"/>
            <a:ext cx="7886700" cy="3627438"/>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162175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425575"/>
            <a:ext cx="7886700" cy="2376488"/>
          </a:xfrm>
          <a:prstGeom prst="rect">
            <a:avLst/>
          </a:prstGeo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623888" y="3824288"/>
            <a:ext cx="7886700" cy="1250950"/>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025597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Inhaltsplatzhalter 2"/>
          <p:cNvSpPr>
            <a:spLocks noGrp="1"/>
          </p:cNvSpPr>
          <p:nvPr>
            <p:ph sz="half" idx="1"/>
          </p:nvPr>
        </p:nvSpPr>
        <p:spPr>
          <a:xfrm>
            <a:off x="628650" y="1520825"/>
            <a:ext cx="3867150" cy="3627438"/>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520825"/>
            <a:ext cx="3867150" cy="3627438"/>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6" name="Fußzeilenplatzhalter 5"/>
          <p:cNvSpPr>
            <a:spLocks noGrp="1"/>
          </p:cNvSpPr>
          <p:nvPr>
            <p:ph type="ftr" sz="quarter" idx="11"/>
          </p:nvPr>
        </p:nvSpPr>
        <p:spPr>
          <a:xfrm>
            <a:off x="3028950" y="5297488"/>
            <a:ext cx="3086100" cy="303212"/>
          </a:xfrm>
          <a:prstGeom prst="rect">
            <a:avLst/>
          </a:prstGeom>
        </p:spPr>
        <p:txBody>
          <a:bodyPr/>
          <a:lstStyle/>
          <a:p>
            <a:endParaRPr lang="de-DE"/>
          </a:p>
        </p:txBody>
      </p:sp>
      <p:sp>
        <p:nvSpPr>
          <p:cNvPr id="7" name="Foliennummernplatzhalter 6"/>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28836870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30238" y="304800"/>
            <a:ext cx="7886700" cy="1104900"/>
          </a:xfrm>
          <a:prstGeom prst="rect">
            <a:avLst/>
          </a:prstGeom>
        </p:spPr>
        <p:txBody>
          <a:bodyPr/>
          <a:lstStyle/>
          <a:p>
            <a:r>
              <a:rPr lang="de-DE"/>
              <a:t>Titelmasterformat durch Klicken bearbeiten</a:t>
            </a:r>
          </a:p>
        </p:txBody>
      </p:sp>
      <p:sp>
        <p:nvSpPr>
          <p:cNvPr id="3" name="Textplatzhalter 2"/>
          <p:cNvSpPr>
            <a:spLocks noGrp="1"/>
          </p:cNvSpPr>
          <p:nvPr>
            <p:ph type="body" idx="1"/>
          </p:nvPr>
        </p:nvSpPr>
        <p:spPr>
          <a:xfrm>
            <a:off x="630238" y="1401763"/>
            <a:ext cx="3868737"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630238" y="2087563"/>
            <a:ext cx="3868737" cy="3070225"/>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29150" y="1401763"/>
            <a:ext cx="3887788" cy="6858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4629150" y="2087563"/>
            <a:ext cx="3887788" cy="3070225"/>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8" name="Fußzeilenplatzhalter 7"/>
          <p:cNvSpPr>
            <a:spLocks noGrp="1"/>
          </p:cNvSpPr>
          <p:nvPr>
            <p:ph type="ftr" sz="quarter" idx="11"/>
          </p:nvPr>
        </p:nvSpPr>
        <p:spPr>
          <a:xfrm>
            <a:off x="3028950" y="5297488"/>
            <a:ext cx="3086100" cy="303212"/>
          </a:xfrm>
          <a:prstGeom prst="rect">
            <a:avLst/>
          </a:prstGeom>
        </p:spPr>
        <p:txBody>
          <a:bodyPr/>
          <a:lstStyle/>
          <a:p>
            <a:endParaRPr lang="de-DE"/>
          </a:p>
        </p:txBody>
      </p:sp>
      <p:sp>
        <p:nvSpPr>
          <p:cNvPr id="9" name="Foliennummernplatzhalter 8"/>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2676570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Datumsplatzhalter 2"/>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4" name="Fußzeilenplatzhalter 3"/>
          <p:cNvSpPr>
            <a:spLocks noGrp="1"/>
          </p:cNvSpPr>
          <p:nvPr>
            <p:ph type="ftr" sz="quarter" idx="11"/>
          </p:nvPr>
        </p:nvSpPr>
        <p:spPr>
          <a:xfrm>
            <a:off x="3028950" y="5297488"/>
            <a:ext cx="3086100" cy="303212"/>
          </a:xfrm>
          <a:prstGeom prst="rect">
            <a:avLst/>
          </a:prstGeom>
        </p:spPr>
        <p:txBody>
          <a:bodyPr/>
          <a:lstStyle/>
          <a:p>
            <a:endParaRPr lang="de-DE"/>
          </a:p>
        </p:txBody>
      </p:sp>
      <p:sp>
        <p:nvSpPr>
          <p:cNvPr id="5" name="Foliennummernplatzhalter 4"/>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34624912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3" name="Fußzeilenplatzhalter 2"/>
          <p:cNvSpPr>
            <a:spLocks noGrp="1"/>
          </p:cNvSpPr>
          <p:nvPr>
            <p:ph type="ftr" sz="quarter" idx="11"/>
          </p:nvPr>
        </p:nvSpPr>
        <p:spPr>
          <a:xfrm>
            <a:off x="3028950" y="5297488"/>
            <a:ext cx="3086100" cy="303212"/>
          </a:xfrm>
          <a:prstGeom prst="rect">
            <a:avLst/>
          </a:prstGeom>
        </p:spPr>
        <p:txBody>
          <a:bodyPr/>
          <a:lstStyle/>
          <a:p>
            <a:endParaRPr lang="de-DE"/>
          </a:p>
        </p:txBody>
      </p:sp>
      <p:sp>
        <p:nvSpPr>
          <p:cNvPr id="4" name="Foliennummernplatzhalter 3"/>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2295113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_1/3 Foto">
    <p:spTree>
      <p:nvGrpSpPr>
        <p:cNvPr id="1" name=""/>
        <p:cNvGrpSpPr/>
        <p:nvPr/>
      </p:nvGrpSpPr>
      <p:grpSpPr>
        <a:xfrm>
          <a:off x="0" y="0"/>
          <a:ext cx="0" cy="0"/>
          <a:chOff x="0" y="0"/>
          <a:chExt cx="0" cy="0"/>
        </a:xfrm>
      </p:grpSpPr>
      <p:sp>
        <p:nvSpPr>
          <p:cNvPr id="4" name="Textfeld 3"/>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pic>
        <p:nvPicPr>
          <p:cNvPr id="7"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pic>
        <p:nvPicPr>
          <p:cNvPr id="9" name="Grafik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91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10"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23902456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8" y="381000"/>
            <a:ext cx="2949575" cy="1333500"/>
          </a:xfrm>
          <a:prstGeom prst="rect">
            <a:avLst/>
          </a:prstGeo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3887788" y="822325"/>
            <a:ext cx="4629150" cy="40624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6" name="Fußzeilenplatzhalter 5"/>
          <p:cNvSpPr>
            <a:spLocks noGrp="1"/>
          </p:cNvSpPr>
          <p:nvPr>
            <p:ph type="ftr" sz="quarter" idx="11"/>
          </p:nvPr>
        </p:nvSpPr>
        <p:spPr>
          <a:xfrm>
            <a:off x="3028950" y="5297488"/>
            <a:ext cx="3086100" cy="303212"/>
          </a:xfrm>
          <a:prstGeom prst="rect">
            <a:avLst/>
          </a:prstGeom>
        </p:spPr>
        <p:txBody>
          <a:bodyPr/>
          <a:lstStyle/>
          <a:p>
            <a:endParaRPr lang="de-DE"/>
          </a:p>
        </p:txBody>
      </p:sp>
      <p:sp>
        <p:nvSpPr>
          <p:cNvPr id="7" name="Foliennummernplatzhalter 6"/>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11199304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8" y="381000"/>
            <a:ext cx="2949575" cy="1333500"/>
          </a:xfrm>
          <a:prstGeom prst="rect">
            <a:avLst/>
          </a:prstGeo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3887788" y="822325"/>
            <a:ext cx="4629150" cy="40624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630238" y="1714500"/>
            <a:ext cx="2949575" cy="3176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6" name="Fußzeilenplatzhalter 5"/>
          <p:cNvSpPr>
            <a:spLocks noGrp="1"/>
          </p:cNvSpPr>
          <p:nvPr>
            <p:ph type="ftr" sz="quarter" idx="11"/>
          </p:nvPr>
        </p:nvSpPr>
        <p:spPr>
          <a:xfrm>
            <a:off x="3028950" y="5297488"/>
            <a:ext cx="3086100" cy="303212"/>
          </a:xfrm>
          <a:prstGeom prst="rect">
            <a:avLst/>
          </a:prstGeom>
        </p:spPr>
        <p:txBody>
          <a:bodyPr/>
          <a:lstStyle/>
          <a:p>
            <a:endParaRPr lang="de-DE"/>
          </a:p>
        </p:txBody>
      </p:sp>
      <p:sp>
        <p:nvSpPr>
          <p:cNvPr id="7" name="Foliennummernplatzhalter 6"/>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39577243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628650" y="304800"/>
            <a:ext cx="7886700" cy="1104900"/>
          </a:xfrm>
          <a:prstGeom prst="rect">
            <a:avLst/>
          </a:prstGeom>
        </p:spPr>
        <p:txBody>
          <a:bodyPr/>
          <a:lstStyle/>
          <a:p>
            <a:r>
              <a:rPr lang="de-DE"/>
              <a:t>Titelmasterformat durch Klicken bearbeiten</a:t>
            </a:r>
          </a:p>
        </p:txBody>
      </p:sp>
      <p:sp>
        <p:nvSpPr>
          <p:cNvPr id="3" name="Vertikaler Textplatzhalter 2"/>
          <p:cNvSpPr>
            <a:spLocks noGrp="1"/>
          </p:cNvSpPr>
          <p:nvPr>
            <p:ph type="body" orient="vert" idx="1"/>
          </p:nvPr>
        </p:nvSpPr>
        <p:spPr>
          <a:xfrm>
            <a:off x="628650" y="1520825"/>
            <a:ext cx="7886700" cy="3627438"/>
          </a:xfrm>
          <a:prstGeom prst="rect">
            <a:avLst/>
          </a:prstGeo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225957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5" y="304800"/>
            <a:ext cx="1971675" cy="4843463"/>
          </a:xfrm>
          <a:prstGeom prst="rect">
            <a:avLst/>
          </a:prstGeo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28650" y="304800"/>
            <a:ext cx="5762625" cy="4843463"/>
          </a:xfrm>
          <a:prstGeom prst="rect">
            <a:avLst/>
          </a:prstGeo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28650" y="5297488"/>
            <a:ext cx="2057400" cy="303212"/>
          </a:xfrm>
          <a:prstGeom prst="rect">
            <a:avLst/>
          </a:prstGeom>
        </p:spPr>
        <p:txBody>
          <a:bodyPr/>
          <a:lstStyle/>
          <a:p>
            <a:fld id="{B1FF92D3-12F3-472C-AEEC-360FC7215112}" type="datetimeFigureOut">
              <a:rPr lang="de-DE" smtClean="0"/>
              <a:t>22.09.2025</a:t>
            </a:fld>
            <a:endParaRPr lang="de-DE"/>
          </a:p>
        </p:txBody>
      </p:sp>
      <p:sp>
        <p:nvSpPr>
          <p:cNvPr id="5" name="Fußzeilenplatzhalter 4"/>
          <p:cNvSpPr>
            <a:spLocks noGrp="1"/>
          </p:cNvSpPr>
          <p:nvPr>
            <p:ph type="ftr" sz="quarter" idx="11"/>
          </p:nvPr>
        </p:nvSpPr>
        <p:spPr>
          <a:xfrm>
            <a:off x="3028950" y="5297488"/>
            <a:ext cx="3086100" cy="303212"/>
          </a:xfrm>
          <a:prstGeom prst="rect">
            <a:avLst/>
          </a:prstGeom>
        </p:spPr>
        <p:txBody>
          <a:bodyPr/>
          <a:lstStyle/>
          <a:p>
            <a:endParaRPr lang="de-DE"/>
          </a:p>
        </p:txBody>
      </p:sp>
      <p:sp>
        <p:nvSpPr>
          <p:cNvPr id="6" name="Foliennummernplatzhalter 5"/>
          <p:cNvSpPr>
            <a:spLocks noGrp="1"/>
          </p:cNvSpPr>
          <p:nvPr>
            <p:ph type="sldNum" sz="quarter" idx="12"/>
          </p:nvPr>
        </p:nvSpPr>
        <p:spPr>
          <a:xfrm>
            <a:off x="6457950" y="5297488"/>
            <a:ext cx="2057400" cy="303212"/>
          </a:xfrm>
          <a:prstGeom prst="rect">
            <a:avLst/>
          </a:prstGeom>
        </p:spPr>
        <p:txBody>
          <a:bodyPr/>
          <a:lstStyle/>
          <a:p>
            <a:fld id="{F8E411CF-AC49-4C88-B46C-69746CFE449E}" type="slidenum">
              <a:rPr lang="de-DE" smtClean="0"/>
              <a:t>‹Nr.›</a:t>
            </a:fld>
            <a:endParaRPr lang="de-DE"/>
          </a:p>
        </p:txBody>
      </p:sp>
    </p:spTree>
    <p:extLst>
      <p:ext uri="{BB962C8B-B14F-4D97-AF65-F5344CB8AC3E}">
        <p14:creationId xmlns:p14="http://schemas.microsoft.com/office/powerpoint/2010/main" val="4411802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el_1/3 Farbe">
    <p:spTree>
      <p:nvGrpSpPr>
        <p:cNvPr id="1" name=""/>
        <p:cNvGrpSpPr/>
        <p:nvPr/>
      </p:nvGrpSpPr>
      <p:grpSpPr>
        <a:xfrm>
          <a:off x="0" y="0"/>
          <a:ext cx="0" cy="0"/>
          <a:chOff x="0" y="0"/>
          <a:chExt cx="0" cy="0"/>
        </a:xfrm>
      </p:grpSpPr>
      <p:sp>
        <p:nvSpPr>
          <p:cNvPr id="4" name="Rechteck 3"/>
          <p:cNvSpPr/>
          <p:nvPr/>
        </p:nvSpPr>
        <p:spPr>
          <a:xfrm>
            <a:off x="0" y="0"/>
            <a:ext cx="9144000" cy="192749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240000" bIns="0" anchor="ctr"/>
          <a:lstStyle/>
          <a:p>
            <a:pPr algn="ctr" eaLnBrk="1" fontAlgn="auto" hangingPunct="1">
              <a:spcBef>
                <a:spcPts val="0"/>
              </a:spcBef>
              <a:spcAft>
                <a:spcPts val="0"/>
              </a:spcAft>
              <a:defRPr/>
            </a:pPr>
            <a:endParaRPr lang="de-DE">
              <a:solidFill>
                <a:schemeClr val="bg1"/>
              </a:solidFill>
            </a:endParaRPr>
          </a:p>
        </p:txBody>
      </p:sp>
      <p:pic>
        <p:nvPicPr>
          <p:cNvPr id="7" name="Grafik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9"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25383616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_1/3 Foto">
    <p:spTree>
      <p:nvGrpSpPr>
        <p:cNvPr id="1" name=""/>
        <p:cNvGrpSpPr/>
        <p:nvPr/>
      </p:nvGrpSpPr>
      <p:grpSpPr>
        <a:xfrm>
          <a:off x="0" y="0"/>
          <a:ext cx="0" cy="0"/>
          <a:chOff x="0" y="0"/>
          <a:chExt cx="0" cy="0"/>
        </a:xfrm>
      </p:grpSpPr>
      <p:sp>
        <p:nvSpPr>
          <p:cNvPr id="4" name="Textfeld 3"/>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pic>
        <p:nvPicPr>
          <p:cNvPr id="7" name="Grafik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pic>
        <p:nvPicPr>
          <p:cNvPr id="9" name="Grafik 1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191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6"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10"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819396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_2/3 Foto">
    <p:spTree>
      <p:nvGrpSpPr>
        <p:cNvPr id="1" name=""/>
        <p:cNvGrpSpPr/>
        <p:nvPr/>
      </p:nvGrpSpPr>
      <p:grpSpPr>
        <a:xfrm>
          <a:off x="0" y="0"/>
          <a:ext cx="0" cy="0"/>
          <a:chOff x="0" y="0"/>
          <a:chExt cx="0" cy="0"/>
        </a:xfrm>
      </p:grpSpPr>
      <p:pic>
        <p:nvPicPr>
          <p:cNvPr id="4" name="Grafik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feld 4"/>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pic>
        <p:nvPicPr>
          <p:cNvPr id="7" name="Grafik 1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ctrTitle"/>
          </p:nvPr>
        </p:nvSpPr>
        <p:spPr>
          <a:xfrm>
            <a:off x="288000" y="3948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1" name="Subtitle 2"/>
          <p:cNvSpPr>
            <a:spLocks noGrp="1"/>
          </p:cNvSpPr>
          <p:nvPr>
            <p:ph type="subTitle" idx="1"/>
          </p:nvPr>
        </p:nvSpPr>
        <p:spPr>
          <a:xfrm>
            <a:off x="288000" y="4359002"/>
            <a:ext cx="8568000" cy="677344"/>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dirty="0"/>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1052082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el_Text">
    <p:spTree>
      <p:nvGrpSpPr>
        <p:cNvPr id="1" name=""/>
        <p:cNvGrpSpPr/>
        <p:nvPr/>
      </p:nvGrpSpPr>
      <p:grpSpPr>
        <a:xfrm>
          <a:off x="0" y="0"/>
          <a:ext cx="0" cy="0"/>
          <a:chOff x="0" y="0"/>
          <a:chExt cx="0" cy="0"/>
        </a:xfrm>
      </p:grpSpPr>
      <p:cxnSp>
        <p:nvCxnSpPr>
          <p:cNvPr id="4"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6147445" y="5120640"/>
            <a:ext cx="2114852" cy="59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7"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2"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1495213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_mittig, horizontale Linie">
    <p:spTree>
      <p:nvGrpSpPr>
        <p:cNvPr id="1" name=""/>
        <p:cNvGrpSpPr/>
        <p:nvPr/>
      </p:nvGrpSpPr>
      <p:grpSpPr>
        <a:xfrm>
          <a:off x="0" y="0"/>
          <a:ext cx="0" cy="0"/>
          <a:chOff x="0" y="0"/>
          <a:chExt cx="0" cy="0"/>
        </a:xfrm>
      </p:grpSpPr>
      <p:cxnSp>
        <p:nvCxnSpPr>
          <p:cNvPr id="4" name="Gerader Verbinder 9"/>
          <p:cNvCxnSpPr/>
          <p:nvPr/>
        </p:nvCxnSpPr>
        <p:spPr>
          <a:xfrm>
            <a:off x="287341" y="2530740"/>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8"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9" name="Subtitle 2"/>
          <p:cNvSpPr>
            <a:spLocks noGrp="1"/>
          </p:cNvSpPr>
          <p:nvPr>
            <p:ph type="subTitle" idx="1"/>
          </p:nvPr>
        </p:nvSpPr>
        <p:spPr>
          <a:xfrm>
            <a:off x="288000" y="266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7"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36457250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halt_Aufzählung">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2" name="Textplatzhalter 11"/>
          <p:cNvSpPr>
            <a:spLocks noGrp="1"/>
          </p:cNvSpPr>
          <p:nvPr>
            <p:ph type="body" sz="quarter" idx="13"/>
          </p:nvPr>
        </p:nvSpPr>
        <p:spPr>
          <a:xfrm>
            <a:off x="287341" y="1404000"/>
            <a:ext cx="8569325" cy="2661708"/>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627836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_2/3 Foto">
    <p:spTree>
      <p:nvGrpSpPr>
        <p:cNvPr id="1" name=""/>
        <p:cNvGrpSpPr/>
        <p:nvPr/>
      </p:nvGrpSpPr>
      <p:grpSpPr>
        <a:xfrm>
          <a:off x="0" y="0"/>
          <a:ext cx="0" cy="0"/>
          <a:chOff x="0" y="0"/>
          <a:chExt cx="0" cy="0"/>
        </a:xfrm>
      </p:grpSpPr>
      <p:pic>
        <p:nvPicPr>
          <p:cNvPr id="4" name="Grafi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feld 4"/>
          <p:cNvSpPr txBox="1"/>
          <p:nvPr/>
        </p:nvSpPr>
        <p:spPr>
          <a:xfrm>
            <a:off x="9258303" y="449793"/>
            <a:ext cx="1641475" cy="861390"/>
          </a:xfrm>
          <a:prstGeom prst="rect">
            <a:avLst/>
          </a:prstGeom>
          <a:noFill/>
        </p:spPr>
        <p:txBody>
          <a:bodyPr>
            <a:spAutoFit/>
          </a:bodyPr>
          <a:lstStyle/>
          <a:p>
            <a:pPr eaLnBrk="1" fontAlgn="auto" hangingPunct="1">
              <a:spcBef>
                <a:spcPts val="0"/>
              </a:spcBef>
              <a:spcAft>
                <a:spcPts val="0"/>
              </a:spcAft>
              <a:defRPr/>
            </a:pPr>
            <a:r>
              <a:rPr lang="de-DE" sz="833" b="1" dirty="0">
                <a:latin typeface="+mn-lt"/>
              </a:rPr>
              <a:t>Bild zuschneiden unter:</a:t>
            </a:r>
          </a:p>
          <a:p>
            <a:pPr marL="142869" indent="-142869" eaLnBrk="1" fontAlgn="auto" hangingPunct="1">
              <a:spcBef>
                <a:spcPts val="0"/>
              </a:spcBef>
              <a:spcAft>
                <a:spcPts val="0"/>
              </a:spcAft>
              <a:buFontTx/>
              <a:buChar char="-"/>
              <a:defRPr/>
            </a:pPr>
            <a:r>
              <a:rPr lang="de-DE" sz="833" dirty="0">
                <a:latin typeface="+mn-lt"/>
              </a:rPr>
              <a:t>Format</a:t>
            </a:r>
          </a:p>
          <a:p>
            <a:pPr marL="142869" indent="-142869" eaLnBrk="1" fontAlgn="auto" hangingPunct="1">
              <a:spcBef>
                <a:spcPts val="0"/>
              </a:spcBef>
              <a:spcAft>
                <a:spcPts val="0"/>
              </a:spcAft>
              <a:buFontTx/>
              <a:buChar char="-"/>
              <a:defRPr/>
            </a:pPr>
            <a:r>
              <a:rPr lang="de-DE" sz="833" dirty="0">
                <a:latin typeface="+mn-lt"/>
              </a:rPr>
              <a:t>Zuschneiden</a:t>
            </a:r>
          </a:p>
          <a:p>
            <a:pPr marL="142869" indent="-142869" eaLnBrk="1" fontAlgn="auto" hangingPunct="1">
              <a:spcBef>
                <a:spcPts val="0"/>
              </a:spcBef>
              <a:spcAft>
                <a:spcPts val="0"/>
              </a:spcAft>
              <a:buFontTx/>
              <a:buChar char="-"/>
              <a:defRPr/>
            </a:pPr>
            <a:r>
              <a:rPr lang="de-DE" sz="833" dirty="0" err="1">
                <a:latin typeface="+mn-lt"/>
              </a:rPr>
              <a:t>Zuschneidewerkzeug</a:t>
            </a:r>
            <a:r>
              <a:rPr lang="de-DE" sz="833" dirty="0">
                <a:latin typeface="+mn-lt"/>
              </a:rPr>
              <a:t> horizontal bis zur ersten oder zweiten Linie ziehen</a:t>
            </a:r>
          </a:p>
        </p:txBody>
      </p:sp>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10" name="Title 1"/>
          <p:cNvSpPr>
            <a:spLocks noGrp="1"/>
          </p:cNvSpPr>
          <p:nvPr>
            <p:ph type="ctrTitle"/>
          </p:nvPr>
        </p:nvSpPr>
        <p:spPr>
          <a:xfrm>
            <a:off x="288000" y="3948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1" name="Subtitle 2"/>
          <p:cNvSpPr>
            <a:spLocks noGrp="1"/>
          </p:cNvSpPr>
          <p:nvPr>
            <p:ph type="subTitle" idx="1"/>
          </p:nvPr>
        </p:nvSpPr>
        <p:spPr>
          <a:xfrm>
            <a:off x="288000" y="4359002"/>
            <a:ext cx="8568000" cy="677344"/>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dirty="0"/>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pic>
        <p:nvPicPr>
          <p:cNvPr id="2" name="Grafik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3389984"/>
            <a:ext cx="9144000" cy="6104717"/>
          </a:xfrm>
          <a:prstGeom prst="rect">
            <a:avLst/>
          </a:prstGeom>
        </p:spPr>
      </p:pic>
    </p:spTree>
    <p:extLst>
      <p:ext uri="{BB962C8B-B14F-4D97-AF65-F5344CB8AC3E}">
        <p14:creationId xmlns:p14="http://schemas.microsoft.com/office/powerpoint/2010/main" val="18566997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halt_Text">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0" y="960000"/>
            <a:ext cx="8568000" cy="210000"/>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1" y="1404002"/>
            <a:ext cx="8569325"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17856521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nhalt_Vergleich">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3"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0"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
        <p:nvSpPr>
          <p:cNvPr id="5" name="Content Placeholder 2"/>
          <p:cNvSpPr>
            <a:spLocks noGrp="1"/>
          </p:cNvSpPr>
          <p:nvPr>
            <p:ph idx="13"/>
          </p:nvPr>
        </p:nvSpPr>
        <p:spPr>
          <a:xfrm>
            <a:off x="4740677"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6" name="Textplatzhalter 6"/>
          <p:cNvSpPr>
            <a:spLocks noGrp="1"/>
          </p:cNvSpPr>
          <p:nvPr>
            <p:ph type="body" sz="quarter" idx="14"/>
          </p:nvPr>
        </p:nvSpPr>
        <p:spPr>
          <a:xfrm>
            <a:off x="4740015"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20316667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halt_Text_Bild">
    <p:spTree>
      <p:nvGrpSpPr>
        <p:cNvPr id="1" name=""/>
        <p:cNvGrpSpPr/>
        <p:nvPr/>
      </p:nvGrpSpPr>
      <p:grpSpPr>
        <a:xfrm>
          <a:off x="0" y="0"/>
          <a:ext cx="0" cy="0"/>
          <a:chOff x="0" y="0"/>
          <a:chExt cx="0" cy="0"/>
        </a:xfrm>
      </p:grpSpPr>
      <p:pic>
        <p:nvPicPr>
          <p:cNvPr id="5" name="Grafik 9"/>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075363" y="1403615"/>
            <a:ext cx="2781300" cy="299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dirty="0"/>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4" name="Textplatzhalter 11"/>
          <p:cNvSpPr>
            <a:spLocks noGrp="1"/>
          </p:cNvSpPr>
          <p:nvPr>
            <p:ph type="body" sz="quarter" idx="14"/>
          </p:nvPr>
        </p:nvSpPr>
        <p:spPr>
          <a:xfrm>
            <a:off x="287340" y="1404003"/>
            <a:ext cx="5648325" cy="3321629"/>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29968638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nhalt_Bild">
    <p:spTree>
      <p:nvGrpSpPr>
        <p:cNvPr id="1" name=""/>
        <p:cNvGrpSpPr/>
        <p:nvPr/>
      </p:nvGrpSpPr>
      <p:grpSpPr>
        <a:xfrm>
          <a:off x="0" y="0"/>
          <a:ext cx="0" cy="0"/>
          <a:chOff x="0" y="0"/>
          <a:chExt cx="0" cy="0"/>
        </a:xfrm>
      </p:grpSpPr>
      <p:pic>
        <p:nvPicPr>
          <p:cNvPr id="4" name="Grafik 9"/>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87338" y="960437"/>
            <a:ext cx="8572500" cy="338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0" name="Textplatzhalter 9"/>
          <p:cNvSpPr>
            <a:spLocks noGrp="1"/>
          </p:cNvSpPr>
          <p:nvPr>
            <p:ph type="body" sz="quarter" idx="13"/>
          </p:nvPr>
        </p:nvSpPr>
        <p:spPr>
          <a:xfrm>
            <a:off x="287341" y="4466168"/>
            <a:ext cx="8559667" cy="416278"/>
          </a:xfrm>
          <a:prstGeom prst="rect">
            <a:avLst/>
          </a:prstGeom>
        </p:spPr>
        <p:txBody>
          <a:bodyPr>
            <a:normAutofit/>
          </a:bodyPr>
          <a:lstStyle>
            <a:lvl1pPr marL="0" indent="0" algn="r">
              <a:buNone/>
              <a:defRPr sz="750"/>
            </a:lvl1pPr>
          </a:lstStyle>
          <a:p>
            <a:pPr lvl="0"/>
            <a:r>
              <a:rPr lang="de-DE"/>
              <a:t>Formatvorlagen des Textmasters bearbeiten</a:t>
            </a:r>
          </a:p>
        </p:txBody>
      </p:sp>
    </p:spTree>
    <p:extLst>
      <p:ext uri="{BB962C8B-B14F-4D97-AF65-F5344CB8AC3E}">
        <p14:creationId xmlns:p14="http://schemas.microsoft.com/office/powerpoint/2010/main" val="9528619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nhalt_Diagramm">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12"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9" name="Diagrammplatzhalter 8"/>
          <p:cNvSpPr>
            <a:spLocks noGrp="1"/>
          </p:cNvSpPr>
          <p:nvPr>
            <p:ph type="chart" sz="quarter" idx="13"/>
          </p:nvPr>
        </p:nvSpPr>
        <p:spPr>
          <a:xfrm>
            <a:off x="287341" y="1404000"/>
            <a:ext cx="8569325" cy="3026833"/>
          </a:xfrm>
          <a:prstGeom prst="rect">
            <a:avLst/>
          </a:prstGeom>
        </p:spPr>
        <p:txBody>
          <a:bodyPr lIns="0" tIns="0" rIns="0" bIns="0"/>
          <a:lstStyle/>
          <a:p>
            <a:pPr lvl="0"/>
            <a:r>
              <a:rPr lang="de-DE" noProof="0"/>
              <a:t>Diagramm durch Klicken auf Symbol hinzufügen</a:t>
            </a:r>
          </a:p>
        </p:txBody>
      </p:sp>
    </p:spTree>
    <p:extLst>
      <p:ext uri="{BB962C8B-B14F-4D97-AF65-F5344CB8AC3E}">
        <p14:creationId xmlns:p14="http://schemas.microsoft.com/office/powerpoint/2010/main" val="483687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Abschlussfolie">
    <p:spTree>
      <p:nvGrpSpPr>
        <p:cNvPr id="1" name=""/>
        <p:cNvGrpSpPr/>
        <p:nvPr/>
      </p:nvGrpSpPr>
      <p:grpSpPr>
        <a:xfrm>
          <a:off x="0" y="0"/>
          <a:ext cx="0" cy="0"/>
          <a:chOff x="0" y="0"/>
          <a:chExt cx="0" cy="0"/>
        </a:xfrm>
      </p:grpSpPr>
      <p:cxnSp>
        <p:nvCxnSpPr>
          <p:cNvPr id="3"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1"/>
          <p:cNvSpPr txBox="1">
            <a:spLocks/>
          </p:cNvSpPr>
          <p:nvPr/>
        </p:nvSpPr>
        <p:spPr>
          <a:xfrm>
            <a:off x="287341" y="2073012"/>
            <a:ext cx="8569325" cy="899583"/>
          </a:xfrm>
          <a:prstGeom prst="rect">
            <a:avLst/>
          </a:prstGeom>
        </p:spPr>
        <p:txBody>
          <a:bodyPr lIns="0" tIns="0" rIns="0" bIns="0"/>
          <a:lstStyle>
            <a:lvl1pPr algn="l" defTabSz="914400" rtl="0" eaLnBrk="1" latinLnBrk="0" hangingPunct="1">
              <a:lnSpc>
                <a:spcPct val="90000"/>
              </a:lnSpc>
              <a:spcBef>
                <a:spcPct val="0"/>
              </a:spcBef>
              <a:buNone/>
              <a:defRPr sz="3200" b="1" kern="1200" baseline="0">
                <a:solidFill>
                  <a:schemeClr val="tx2"/>
                </a:solidFill>
                <a:latin typeface="Arial" panose="020B0604020202020204" pitchFamily="34" charset="0"/>
                <a:ea typeface="+mj-ea"/>
                <a:cs typeface="Arial" panose="020B0604020202020204" pitchFamily="34" charset="0"/>
              </a:defRPr>
            </a:lvl1pPr>
          </a:lstStyle>
          <a:p>
            <a:pPr fontAlgn="auto">
              <a:spcAft>
                <a:spcPts val="0"/>
              </a:spcAft>
              <a:defRPr/>
            </a:pPr>
            <a:r>
              <a:rPr lang="de-DE" sz="2667" dirty="0"/>
              <a:t>Vielen Dank</a:t>
            </a:r>
            <a:br>
              <a:rPr lang="de-DE" sz="2667" dirty="0"/>
            </a:br>
            <a:r>
              <a:rPr lang="de-DE" sz="2667" dirty="0"/>
              <a:t>für Eure Aufmerksamkeit!</a:t>
            </a:r>
            <a:endParaRPr lang="en-US" sz="2667" dirty="0"/>
          </a:p>
        </p:txBody>
      </p:sp>
      <p:pic>
        <p:nvPicPr>
          <p:cNvPr id="5" name="Grafik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6031387" y="5055408"/>
            <a:ext cx="2346968" cy="6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platzhalter 24"/>
          <p:cNvSpPr>
            <a:spLocks noGrp="1"/>
          </p:cNvSpPr>
          <p:nvPr>
            <p:ph type="body" sz="quarter" idx="11"/>
          </p:nvPr>
        </p:nvSpPr>
        <p:spPr>
          <a:xfrm>
            <a:off x="288003" y="3324000"/>
            <a:ext cx="8569325" cy="1380000"/>
          </a:xfrm>
          <a:prstGeom prst="rect">
            <a:avLst/>
          </a:prstGeom>
        </p:spPr>
        <p:txBody>
          <a:bodyPr lIns="0" tIns="0" rIns="0" bIns="0"/>
          <a:lstStyle>
            <a:lvl1pPr marL="0" indent="0">
              <a:lnSpc>
                <a:spcPct val="100000"/>
              </a:lnSpc>
              <a:spcBef>
                <a:spcPts val="0"/>
              </a:spcBef>
              <a:buFontTx/>
              <a:buNone/>
              <a:defRPr sz="1333" b="0"/>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6" name="Fußzeilenplatzhalter 2"/>
          <p:cNvSpPr>
            <a:spLocks noGrp="1"/>
          </p:cNvSpPr>
          <p:nvPr>
            <p:ph type="ftr" sz="quarter" idx="12"/>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144855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_Text">
    <p:spTree>
      <p:nvGrpSpPr>
        <p:cNvPr id="1" name=""/>
        <p:cNvGrpSpPr/>
        <p:nvPr/>
      </p:nvGrpSpPr>
      <p:grpSpPr>
        <a:xfrm>
          <a:off x="0" y="0"/>
          <a:ext cx="0" cy="0"/>
          <a:chOff x="0" y="0"/>
          <a:chExt cx="0" cy="0"/>
        </a:xfrm>
      </p:grpSpPr>
      <p:cxnSp>
        <p:nvCxnSpPr>
          <p:cNvPr id="4" name="Gerader Verbinder 9"/>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6147445" y="5120640"/>
            <a:ext cx="2114852" cy="59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7"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12" name="Subtitle 2"/>
          <p:cNvSpPr>
            <a:spLocks noGrp="1"/>
          </p:cNvSpPr>
          <p:nvPr>
            <p:ph type="subTitle" idx="1"/>
          </p:nvPr>
        </p:nvSpPr>
        <p:spPr>
          <a:xfrm>
            <a:off x="288000" y="248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8"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a:p>
        </p:txBody>
      </p:sp>
    </p:spTree>
    <p:extLst>
      <p:ext uri="{BB962C8B-B14F-4D97-AF65-F5344CB8AC3E}">
        <p14:creationId xmlns:p14="http://schemas.microsoft.com/office/powerpoint/2010/main" val="410484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_mittig, horizontale Linie">
    <p:spTree>
      <p:nvGrpSpPr>
        <p:cNvPr id="1" name=""/>
        <p:cNvGrpSpPr/>
        <p:nvPr/>
      </p:nvGrpSpPr>
      <p:grpSpPr>
        <a:xfrm>
          <a:off x="0" y="0"/>
          <a:ext cx="0" cy="0"/>
          <a:chOff x="0" y="0"/>
          <a:chExt cx="0" cy="0"/>
        </a:xfrm>
      </p:grpSpPr>
      <p:cxnSp>
        <p:nvCxnSpPr>
          <p:cNvPr id="4" name="Gerader Verbinder 9"/>
          <p:cNvCxnSpPr/>
          <p:nvPr/>
        </p:nvCxnSpPr>
        <p:spPr>
          <a:xfrm>
            <a:off x="287341" y="2530740"/>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Grafik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5997474" y="5036346"/>
            <a:ext cx="2414794"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p:nvSpPr>
        <p:spPr>
          <a:xfrm>
            <a:off x="-1755775" y="543721"/>
            <a:ext cx="1641475" cy="4065793"/>
          </a:xfrm>
          <a:prstGeom prst="rect">
            <a:avLst/>
          </a:prstGeom>
          <a:noFill/>
        </p:spPr>
        <p:txBody>
          <a:bodyPr>
            <a:spAutoFit/>
          </a:bodyPr>
          <a:lstStyle/>
          <a:p>
            <a:pPr eaLnBrk="1" fontAlgn="auto" hangingPunct="1">
              <a:spcBef>
                <a:spcPts val="0"/>
              </a:spcBef>
              <a:spcAft>
                <a:spcPts val="0"/>
              </a:spcAft>
              <a:defRPr/>
            </a:pPr>
            <a:r>
              <a:rPr lang="de-DE" sz="833" b="1" dirty="0"/>
              <a:t>Logo in neuer Logosystematik einfügen:</a:t>
            </a:r>
          </a:p>
          <a:p>
            <a:pPr marL="142869" indent="-142869" eaLnBrk="1" fontAlgn="auto" hangingPunct="1">
              <a:spcBef>
                <a:spcPts val="0"/>
              </a:spcBef>
              <a:spcAft>
                <a:spcPts val="0"/>
              </a:spcAft>
              <a:buFontTx/>
              <a:buChar char="-"/>
              <a:defRPr/>
            </a:pPr>
            <a:r>
              <a:rPr lang="de-DE" sz="833" dirty="0">
                <a:latin typeface="+mn-lt"/>
              </a:rPr>
              <a:t>Zum Anpassen der Fußzeile unt</a:t>
            </a:r>
            <a:r>
              <a:rPr lang="de-DE" sz="833" dirty="0"/>
              <a:t>er Karteireiter Ansicht &gt; auf Folienmaster klicken. Links in der Übersicht auf die oberste Folie scrollen und dort in die Fußzeile klicken. Das Beispiellogo kann nun entfernt werden. </a:t>
            </a:r>
            <a:endParaRPr lang="de-DE" sz="833" dirty="0">
              <a:latin typeface="+mn-lt"/>
            </a:endParaRPr>
          </a:p>
          <a:p>
            <a:pPr marL="142869" indent="-142869" eaLnBrk="1" fontAlgn="auto" hangingPunct="1">
              <a:spcBef>
                <a:spcPts val="0"/>
              </a:spcBef>
              <a:spcAft>
                <a:spcPts val="0"/>
              </a:spcAft>
              <a:buFontTx/>
              <a:buChar char="-"/>
              <a:defRPr/>
            </a:pPr>
            <a:r>
              <a:rPr lang="de-DE" sz="833" dirty="0">
                <a:latin typeface="+mn-lt"/>
              </a:rPr>
              <a:t>Einfügen über Karteireiter Einfügen &gt; Grafik</a:t>
            </a:r>
          </a:p>
          <a:p>
            <a:pPr marL="142869" indent="-142869" eaLnBrk="1" fontAlgn="auto" hangingPunct="1">
              <a:spcBef>
                <a:spcPts val="0"/>
              </a:spcBef>
              <a:spcAft>
                <a:spcPts val="0"/>
              </a:spcAft>
              <a:buFontTx/>
              <a:buChar char="-"/>
              <a:defRPr/>
            </a:pPr>
            <a:r>
              <a:rPr lang="de-DE" sz="833" dirty="0">
                <a:latin typeface="+mn-lt"/>
              </a:rPr>
              <a:t>Logo auswählen (PNG in RGB) </a:t>
            </a:r>
          </a:p>
          <a:p>
            <a:pPr marL="142869" indent="-142869" eaLnBrk="1" fontAlgn="auto" hangingPunct="1">
              <a:spcBef>
                <a:spcPts val="0"/>
              </a:spcBef>
              <a:spcAft>
                <a:spcPts val="0"/>
              </a:spcAft>
              <a:buFontTx/>
              <a:buChar char="-"/>
              <a:defRPr/>
            </a:pPr>
            <a:r>
              <a:rPr lang="de-DE" sz="833" dirty="0">
                <a:latin typeface="+mn-lt"/>
              </a:rPr>
              <a:t>Skalieren: Doppelklick auf Logo &gt; </a:t>
            </a:r>
            <a:r>
              <a:rPr lang="de-DE" sz="833" dirty="0"/>
              <a:t>unter Schriftgrad (rechts im Kopf) Höhe 2,26 cm  einstellen (</a:t>
            </a:r>
            <a:r>
              <a:rPr lang="de-DE" sz="833" dirty="0">
                <a:latin typeface="+mn-lt"/>
              </a:rPr>
              <a:t>Breite variiert je nach     </a:t>
            </a:r>
          </a:p>
          <a:p>
            <a:pPr eaLnBrk="1" fontAlgn="auto" hangingPunct="1">
              <a:spcBef>
                <a:spcPts val="0"/>
              </a:spcBef>
              <a:spcAft>
                <a:spcPts val="0"/>
              </a:spcAft>
              <a:defRPr/>
            </a:pPr>
            <a:r>
              <a:rPr lang="de-DE" sz="833" dirty="0">
                <a:latin typeface="+mn-lt"/>
              </a:rPr>
              <a:t>     Schutzraum)</a:t>
            </a:r>
          </a:p>
          <a:p>
            <a:pPr marL="142869" indent="-142869" eaLnBrk="1" fontAlgn="auto" hangingPunct="1">
              <a:spcBef>
                <a:spcPts val="0"/>
              </a:spcBef>
              <a:spcAft>
                <a:spcPts val="0"/>
              </a:spcAft>
              <a:buFontTx/>
              <a:buChar char="-"/>
              <a:defRPr/>
            </a:pPr>
            <a:r>
              <a:rPr lang="de-DE" sz="833" dirty="0"/>
              <a:t>mit Schutzraum am rechten untern Rand platzieren</a:t>
            </a:r>
          </a:p>
          <a:p>
            <a:pPr marL="142869" indent="-142869" eaLnBrk="1" fontAlgn="auto" hangingPunct="1">
              <a:spcBef>
                <a:spcPts val="0"/>
              </a:spcBef>
              <a:spcAft>
                <a:spcPts val="0"/>
              </a:spcAft>
              <a:buFontTx/>
              <a:buChar char="-"/>
              <a:defRPr/>
            </a:pPr>
            <a:r>
              <a:rPr lang="de-DE" sz="833" dirty="0"/>
              <a:t>Masteransicht schließen. Das Logo ist nun auf allen  Inhalts-Folien getauscht.</a:t>
            </a:r>
          </a:p>
          <a:p>
            <a:pPr marL="142869" indent="-142869" eaLnBrk="1" fontAlgn="auto" hangingPunct="1">
              <a:spcBef>
                <a:spcPts val="0"/>
              </a:spcBef>
              <a:spcAft>
                <a:spcPts val="0"/>
              </a:spcAft>
              <a:buFontTx/>
              <a:buChar char="-"/>
              <a:defRPr/>
            </a:pPr>
            <a:r>
              <a:rPr lang="de-DE" sz="833" dirty="0"/>
              <a:t>Zum Tauschen der Logos in Titel- und Abschlussfolie die jeweilige Masterfolie links anklicken und dort ebenso verfahren. </a:t>
            </a:r>
            <a:endParaRPr lang="de-DE" sz="833" dirty="0">
              <a:latin typeface="+mn-lt"/>
            </a:endParaRPr>
          </a:p>
        </p:txBody>
      </p:sp>
      <p:sp>
        <p:nvSpPr>
          <p:cNvPr id="8" name="Title 1"/>
          <p:cNvSpPr>
            <a:spLocks noGrp="1"/>
          </p:cNvSpPr>
          <p:nvPr>
            <p:ph type="ctrTitle"/>
          </p:nvPr>
        </p:nvSpPr>
        <p:spPr>
          <a:xfrm>
            <a:off x="288000" y="2073000"/>
            <a:ext cx="8568000" cy="450000"/>
          </a:xfrm>
          <a:prstGeom prst="rect">
            <a:avLst/>
          </a:prstGeom>
        </p:spPr>
        <p:txBody>
          <a:bodyPr lIns="0" tIns="0" rIns="0" bIns="0" anchor="t" anchorCtr="0">
            <a:noAutofit/>
          </a:bodyPr>
          <a:lstStyle>
            <a:lvl1pPr algn="l">
              <a:defRPr sz="2667" b="1">
                <a:solidFill>
                  <a:schemeClr val="tx2"/>
                </a:solidFill>
                <a:latin typeface="Arial" panose="020B0604020202020204" pitchFamily="34" charset="0"/>
                <a:cs typeface="Arial" panose="020B0604020202020204" pitchFamily="34" charset="0"/>
              </a:defRPr>
            </a:lvl1pPr>
          </a:lstStyle>
          <a:p>
            <a:r>
              <a:rPr lang="de-DE"/>
              <a:t>Titelmasterformat durch Klicken bearbeiten</a:t>
            </a:r>
            <a:endParaRPr lang="en-US" dirty="0"/>
          </a:p>
        </p:txBody>
      </p:sp>
      <p:sp>
        <p:nvSpPr>
          <p:cNvPr id="9" name="Subtitle 2"/>
          <p:cNvSpPr>
            <a:spLocks noGrp="1"/>
          </p:cNvSpPr>
          <p:nvPr>
            <p:ph type="subTitle" idx="1"/>
          </p:nvPr>
        </p:nvSpPr>
        <p:spPr>
          <a:xfrm>
            <a:off x="288000" y="2664000"/>
            <a:ext cx="8568000" cy="1379802"/>
          </a:xfrm>
          <a:prstGeom prst="rect">
            <a:avLst/>
          </a:prstGeom>
        </p:spPr>
        <p:txBody>
          <a:bodyPr lIns="0" tIns="0" rIns="0" bIns="0"/>
          <a:lstStyle>
            <a:lvl1pPr marL="0" indent="0" algn="l">
              <a:lnSpc>
                <a:spcPct val="100000"/>
              </a:lnSpc>
              <a:buNone/>
              <a:defRPr sz="1667">
                <a:solidFill>
                  <a:schemeClr val="tx1"/>
                </a:solidFill>
              </a:defRPr>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de-DE"/>
              <a:t>Formatvorlage des Untertitelmasters durch Klicken bearbeiten</a:t>
            </a:r>
            <a:endParaRPr lang="en-US" dirty="0"/>
          </a:p>
        </p:txBody>
      </p:sp>
      <p:sp>
        <p:nvSpPr>
          <p:cNvPr id="7" name="Fußzeilenplatzhalter 2"/>
          <p:cNvSpPr>
            <a:spLocks noGrp="1"/>
          </p:cNvSpPr>
          <p:nvPr>
            <p:ph type="ftr" sz="quarter" idx="10"/>
          </p:nvPr>
        </p:nvSpPr>
        <p:spPr>
          <a:xfrm>
            <a:off x="287341" y="5189806"/>
            <a:ext cx="731837" cy="330729"/>
          </a:xfrm>
          <a:prstGeom prst="rect">
            <a:avLst/>
          </a:prstGeom>
        </p:spPr>
        <p:txBody>
          <a:bodyPr/>
          <a:lstStyle>
            <a:lvl1pPr>
              <a:defRPr>
                <a:solidFill>
                  <a:schemeClr val="tx2">
                    <a:alpha val="0"/>
                  </a:schemeClr>
                </a:solidFill>
              </a:defRPr>
            </a:lvl1pPr>
          </a:lstStyle>
          <a:p>
            <a:pPr>
              <a:defRPr/>
            </a:pPr>
            <a:endParaRPr lang="de-DE" dirty="0"/>
          </a:p>
        </p:txBody>
      </p:sp>
    </p:spTree>
    <p:extLst>
      <p:ext uri="{BB962C8B-B14F-4D97-AF65-F5344CB8AC3E}">
        <p14:creationId xmlns:p14="http://schemas.microsoft.com/office/powerpoint/2010/main" val="3027780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alt_Aufzählung">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2" name="Textplatzhalter 11"/>
          <p:cNvSpPr>
            <a:spLocks noGrp="1"/>
          </p:cNvSpPr>
          <p:nvPr>
            <p:ph type="body" sz="quarter" idx="13"/>
          </p:nvPr>
        </p:nvSpPr>
        <p:spPr>
          <a:xfrm>
            <a:off x="287341" y="1404000"/>
            <a:ext cx="8569325" cy="2661708"/>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3820265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_Text">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0" y="960000"/>
            <a:ext cx="8568000" cy="210000"/>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1" y="1404002"/>
            <a:ext cx="8569325"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915022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alt_Vergleich">
    <p:spTree>
      <p:nvGrpSpPr>
        <p:cNvPr id="1" name=""/>
        <p:cNvGrpSpPr/>
        <p:nvPr/>
      </p:nvGrpSpPr>
      <p:grpSpPr>
        <a:xfrm>
          <a:off x="0" y="0"/>
          <a:ext cx="0" cy="0"/>
          <a:chOff x="0" y="0"/>
          <a:chExt cx="0" cy="0"/>
        </a:xfrm>
      </p:grpSpPr>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a:t>Titelmasterformat durch Klicken bearbeiten</a:t>
            </a:r>
            <a:endParaRPr lang="en-US" dirty="0"/>
          </a:p>
        </p:txBody>
      </p:sp>
      <p:sp>
        <p:nvSpPr>
          <p:cNvPr id="3" name="Content Placeholder 2"/>
          <p:cNvSpPr>
            <a:spLocks noGrp="1"/>
          </p:cNvSpPr>
          <p:nvPr>
            <p:ph idx="1"/>
          </p:nvPr>
        </p:nvSpPr>
        <p:spPr>
          <a:xfrm>
            <a:off x="288003"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7" name="Textplatzhalter 6"/>
          <p:cNvSpPr>
            <a:spLocks noGrp="1"/>
          </p:cNvSpPr>
          <p:nvPr>
            <p:ph type="body" sz="quarter" idx="12"/>
          </p:nvPr>
        </p:nvSpPr>
        <p:spPr>
          <a:xfrm>
            <a:off x="287340"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
        <p:nvSpPr>
          <p:cNvPr id="5" name="Content Placeholder 2"/>
          <p:cNvSpPr>
            <a:spLocks noGrp="1"/>
          </p:cNvSpPr>
          <p:nvPr>
            <p:ph idx="13"/>
          </p:nvPr>
        </p:nvSpPr>
        <p:spPr>
          <a:xfrm>
            <a:off x="4740677" y="960001"/>
            <a:ext cx="4115325" cy="194098"/>
          </a:xfrm>
          <a:prstGeom prst="rect">
            <a:avLst/>
          </a:prstGeom>
          <a:noFill/>
        </p:spPr>
        <p:txBody>
          <a:bodyPr lIns="0" tIns="0" rIns="0" bIns="0"/>
          <a:lstStyle>
            <a:lvl1pPr marL="0" indent="0">
              <a:lnSpc>
                <a:spcPct val="100000"/>
              </a:lnSpc>
              <a:spcBef>
                <a:spcPts val="0"/>
              </a:spcBef>
              <a:buFontTx/>
              <a:buNone/>
              <a:defRPr sz="1667" b="1" i="0"/>
            </a:lvl1pPr>
            <a:lvl2pPr marL="179993" indent="149994">
              <a:buClr>
                <a:schemeClr val="tx2"/>
              </a:buClr>
              <a:defRPr sz="1500"/>
            </a:lvl2pPr>
            <a:lvl3pPr marL="359986" indent="149994">
              <a:buClr>
                <a:schemeClr val="tx2"/>
              </a:buClr>
              <a:buFont typeface="Symbol" panose="05050102010706020507" pitchFamily="18" charset="2"/>
              <a:buChar char="-"/>
              <a:defRPr sz="1333"/>
            </a:lvl3pPr>
            <a:lvl4pPr marL="539978" indent="149994">
              <a:buClr>
                <a:schemeClr val="tx2"/>
              </a:buClr>
              <a:buFont typeface="Wingdings" panose="05000000000000000000" pitchFamily="2" charset="2"/>
              <a:buChar char="§"/>
              <a:defRPr sz="1333"/>
            </a:lvl4pPr>
            <a:lvl5pPr marL="719971" indent="149994">
              <a:buClr>
                <a:schemeClr val="tx2"/>
              </a:buClr>
              <a:buFont typeface="Arial" panose="020B0604020202020204" pitchFamily="34" charset="0"/>
              <a:buChar char="-"/>
              <a:defRPr sz="1333"/>
            </a:lvl5pPr>
          </a:lstStyle>
          <a:p>
            <a:pPr lvl="0"/>
            <a:r>
              <a:rPr lang="de-DE"/>
              <a:t>Formatvorlagen des Textmasters bearbeiten</a:t>
            </a:r>
          </a:p>
        </p:txBody>
      </p:sp>
      <p:sp>
        <p:nvSpPr>
          <p:cNvPr id="6" name="Textplatzhalter 6"/>
          <p:cNvSpPr>
            <a:spLocks noGrp="1"/>
          </p:cNvSpPr>
          <p:nvPr>
            <p:ph type="body" sz="quarter" idx="14"/>
          </p:nvPr>
        </p:nvSpPr>
        <p:spPr>
          <a:xfrm>
            <a:off x="4740015" y="1404002"/>
            <a:ext cx="4115986" cy="3126053"/>
          </a:xfrm>
          <a:prstGeom prst="rect">
            <a:avLst/>
          </a:prstGeom>
        </p:spPr>
        <p:txBody>
          <a:bodyPr lIns="0" tIns="0" rIns="0" bIns="0"/>
          <a:lstStyle>
            <a:lvl1pPr marL="0" indent="0">
              <a:buFontTx/>
              <a:buNone/>
              <a:defRPr/>
            </a:lvl1pPr>
          </a:lstStyle>
          <a:p>
            <a:pPr lvl="0"/>
            <a:r>
              <a:rPr lang="de-DE"/>
              <a:t>Formatvorlagen des Textmasters bearbeiten</a:t>
            </a:r>
          </a:p>
        </p:txBody>
      </p:sp>
    </p:spTree>
    <p:extLst>
      <p:ext uri="{BB962C8B-B14F-4D97-AF65-F5344CB8AC3E}">
        <p14:creationId xmlns:p14="http://schemas.microsoft.com/office/powerpoint/2010/main" val="2688279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alt_Text_Bild">
    <p:spTree>
      <p:nvGrpSpPr>
        <p:cNvPr id="1" name=""/>
        <p:cNvGrpSpPr/>
        <p:nvPr/>
      </p:nvGrpSpPr>
      <p:grpSpPr>
        <a:xfrm>
          <a:off x="0" y="0"/>
          <a:ext cx="0" cy="0"/>
          <a:chOff x="0" y="0"/>
          <a:chExt cx="0" cy="0"/>
        </a:xfrm>
      </p:grpSpPr>
      <p:pic>
        <p:nvPicPr>
          <p:cNvPr id="5" name="Grafik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75363" y="1403615"/>
            <a:ext cx="2781300" cy="299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88000" y="168000"/>
            <a:ext cx="8568000" cy="453000"/>
          </a:xfrm>
          <a:prstGeom prst="rect">
            <a:avLst/>
          </a:prstGeom>
        </p:spPr>
        <p:txBody>
          <a:bodyPr lIns="0" tIns="0" rIns="0" bIns="0" anchor="b" anchorCtr="0"/>
          <a:lstStyle>
            <a:lvl1pPr algn="l">
              <a:defRPr sz="2000" b="1">
                <a:solidFill>
                  <a:schemeClr val="tx2"/>
                </a:solidFill>
              </a:defRPr>
            </a:lvl1pPr>
          </a:lstStyle>
          <a:p>
            <a:r>
              <a:rPr lang="de-DE" dirty="0"/>
              <a:t>Titelmasterformat durch Klicken bearbeiten</a:t>
            </a:r>
            <a:endParaRPr lang="en-US" dirty="0"/>
          </a:p>
        </p:txBody>
      </p:sp>
      <p:sp>
        <p:nvSpPr>
          <p:cNvPr id="25" name="Textplatzhalter 24"/>
          <p:cNvSpPr>
            <a:spLocks noGrp="1"/>
          </p:cNvSpPr>
          <p:nvPr>
            <p:ph type="body" sz="quarter" idx="11"/>
          </p:nvPr>
        </p:nvSpPr>
        <p:spPr>
          <a:xfrm>
            <a:off x="288003" y="960000"/>
            <a:ext cx="8569325" cy="210000"/>
          </a:xfrm>
          <a:prstGeom prst="rect">
            <a:avLst/>
          </a:prstGeom>
        </p:spPr>
        <p:txBody>
          <a:bodyPr lIns="0" tIns="0" rIns="0" bIns="0"/>
          <a:lstStyle>
            <a:lvl1pPr marL="0" indent="0">
              <a:lnSpc>
                <a:spcPct val="100000"/>
              </a:lnSpc>
              <a:buFontTx/>
              <a:buNone/>
              <a:defRPr sz="1667" b="1"/>
            </a:lvl1pPr>
            <a:lvl2pPr marL="380985" indent="0">
              <a:buFontTx/>
              <a:buNone/>
              <a:defRPr sz="1500"/>
            </a:lvl2pPr>
            <a:lvl3pPr marL="761970" indent="0">
              <a:buFontTx/>
              <a:buNone/>
              <a:defRPr sz="1500"/>
            </a:lvl3pPr>
            <a:lvl4pPr marL="1142954" indent="0">
              <a:buFontTx/>
              <a:buNone/>
              <a:defRPr sz="1500"/>
            </a:lvl4pPr>
            <a:lvl5pPr marL="1523939" indent="0">
              <a:buFontTx/>
              <a:buNone/>
              <a:defRPr sz="1500"/>
            </a:lvl5pPr>
          </a:lstStyle>
          <a:p>
            <a:pPr lvl="0"/>
            <a:r>
              <a:rPr lang="de-DE"/>
              <a:t>Formatvorlagen des Textmasters bearbeiten</a:t>
            </a:r>
          </a:p>
        </p:txBody>
      </p:sp>
      <p:sp>
        <p:nvSpPr>
          <p:cNvPr id="14" name="Textplatzhalter 11"/>
          <p:cNvSpPr>
            <a:spLocks noGrp="1"/>
          </p:cNvSpPr>
          <p:nvPr>
            <p:ph type="body" sz="quarter" idx="14"/>
          </p:nvPr>
        </p:nvSpPr>
        <p:spPr>
          <a:xfrm>
            <a:off x="287340" y="1404003"/>
            <a:ext cx="5648325" cy="3321629"/>
          </a:xfrm>
          <a:prstGeom prst="rect">
            <a:avLst/>
          </a:prstGeom>
        </p:spPr>
        <p:txBody>
          <a:bodyPr lIns="0" tIns="0" rIns="0" bIns="0"/>
          <a:lstStyle/>
          <a:p>
            <a:pPr lvl="0"/>
            <a:r>
              <a:rPr lang="de-DE"/>
              <a:t>Formatvorlagen des Textmasters bearbeiten</a:t>
            </a:r>
          </a:p>
          <a:p>
            <a:pPr lvl="1"/>
            <a:r>
              <a:rPr lang="de-DE"/>
              <a:t>Zweite Ebene</a:t>
            </a:r>
          </a:p>
          <a:p>
            <a:pPr lvl="2"/>
            <a:r>
              <a:rPr lang="de-DE"/>
              <a:t>Dritte Ebene</a:t>
            </a:r>
          </a:p>
          <a:p>
            <a:pPr lvl="3"/>
            <a:r>
              <a:rPr lang="de-DE"/>
              <a:t>Vierte Ebene</a:t>
            </a:r>
          </a:p>
        </p:txBody>
      </p:sp>
    </p:spTree>
    <p:extLst>
      <p:ext uri="{BB962C8B-B14F-4D97-AF65-F5344CB8AC3E}">
        <p14:creationId xmlns:p14="http://schemas.microsoft.com/office/powerpoint/2010/main" val="4110088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Slide Number Placeholder 5"/>
          <p:cNvSpPr txBox="1">
            <a:spLocks/>
          </p:cNvSpPr>
          <p:nvPr userDrawn="1"/>
        </p:nvSpPr>
        <p:spPr>
          <a:xfrm>
            <a:off x="814584" y="5261900"/>
            <a:ext cx="4251325" cy="525198"/>
          </a:xfrm>
          <a:prstGeom prst="rect">
            <a:avLst/>
          </a:prstGeom>
        </p:spPr>
        <p:txBody>
          <a:bodyPr lIns="0" tIns="0" rIns="0" bIns="0"/>
          <a:lstStyle>
            <a:defPPr>
              <a:defRPr lang="de-DE"/>
            </a:defPPr>
            <a:lvl1pPr marL="0" algn="l" defTabSz="914400" rtl="0" eaLnBrk="1" latinLnBrk="0" hangingPunct="1">
              <a:defRPr sz="9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de-DE" sz="750" b="0" dirty="0"/>
              <a:t>Impulsgebung im Mathematikunterricht</a:t>
            </a:r>
            <a:endParaRPr lang="de-DE" sz="750" dirty="0"/>
          </a:p>
          <a:p>
            <a:pPr fontAlgn="auto">
              <a:spcBef>
                <a:spcPts val="0"/>
              </a:spcBef>
              <a:spcAft>
                <a:spcPts val="0"/>
              </a:spcAft>
              <a:defRPr/>
            </a:pPr>
            <a:r>
              <a:rPr lang="de-DE" sz="750" dirty="0"/>
              <a:t>Melanie Ansteeg</a:t>
            </a:r>
          </a:p>
        </p:txBody>
      </p:sp>
      <p:cxnSp>
        <p:nvCxnSpPr>
          <p:cNvPr id="11" name="Gerader Verbinder 10"/>
          <p:cNvCxnSpPr/>
          <p:nvPr/>
        </p:nvCxnSpPr>
        <p:spPr>
          <a:xfrm>
            <a:off x="287341" y="678657"/>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9" name="Grafik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6093218" y="5090160"/>
            <a:ext cx="2223306" cy="62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Textfeld 6"/>
          <p:cNvSpPr txBox="1">
            <a:spLocks noChangeArrowheads="1"/>
          </p:cNvSpPr>
          <p:nvPr/>
        </p:nvSpPr>
        <p:spPr bwMode="auto">
          <a:xfrm>
            <a:off x="-2244725" y="4509825"/>
            <a:ext cx="2032000" cy="111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de-DE" altLang="de-DE" sz="833" b="1"/>
              <a:t>Fußzeile anpassen:</a:t>
            </a:r>
            <a:endParaRPr lang="de-DE" altLang="de-DE" sz="833"/>
          </a:p>
          <a:p>
            <a:pPr eaLnBrk="1" hangingPunct="1">
              <a:defRPr/>
            </a:pPr>
            <a:r>
              <a:rPr lang="de-DE" altLang="de-DE" sz="833"/>
              <a:t>Zum Anpassen der Fußzeile unter Karteireiter Ansicht &gt; auf Folienmaster klicken. Links in der Übersicht auf die oberste Folie scrollen und dort in die Fußzeile klicken. So wird der Text automatisch auf allen Seiten angepasst.</a:t>
            </a:r>
            <a:endParaRPr lang="de-DE" altLang="de-DE" sz="833" b="1"/>
          </a:p>
        </p:txBody>
      </p:sp>
      <p:sp>
        <p:nvSpPr>
          <p:cNvPr id="1031" name="Textfeld 14"/>
          <p:cNvSpPr txBox="1">
            <a:spLocks noChangeArrowheads="1"/>
          </p:cNvSpPr>
          <p:nvPr/>
        </p:nvSpPr>
        <p:spPr bwMode="auto">
          <a:xfrm>
            <a:off x="287341" y="5328233"/>
            <a:ext cx="730250" cy="32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E80E27-E21F-4B26-8AF8-2532D79B1220}" type="slidenum">
              <a:rPr lang="de-DE" altLang="de-DE" sz="750">
                <a:solidFill>
                  <a:schemeClr val="tx2"/>
                </a:solidFill>
              </a:rPr>
              <a:pPr/>
              <a:t>‹Nr.›</a:t>
            </a:fld>
            <a:endParaRPr lang="de-DE" altLang="de-DE" sz="750" dirty="0">
              <a:solidFill>
                <a:schemeClr val="tx2"/>
              </a:solidFill>
            </a:endParaRPr>
          </a:p>
        </p:txBody>
      </p:sp>
      <p:sp>
        <p:nvSpPr>
          <p:cNvPr id="2" name="Textfeld 1">
            <a:extLst>
              <a:ext uri="{FF2B5EF4-FFF2-40B4-BE49-F238E27FC236}">
                <a16:creationId xmlns:a16="http://schemas.microsoft.com/office/drawing/2014/main" id="{8A1DE3E9-9A81-B645-8DC8-38D9E8B6497A}"/>
              </a:ext>
            </a:extLst>
          </p:cNvPr>
          <p:cNvSpPr txBox="1"/>
          <p:nvPr userDrawn="1"/>
        </p:nvSpPr>
        <p:spPr>
          <a:xfrm>
            <a:off x="4441371" y="5308270"/>
            <a:ext cx="184731" cy="369332"/>
          </a:xfrm>
          <a:prstGeom prst="rect">
            <a:avLst/>
          </a:prstGeom>
          <a:noFill/>
        </p:spPr>
        <p:txBody>
          <a:bodyPr wrap="none" rtlCol="0">
            <a:spAutoFit/>
          </a:bodyPr>
          <a:lstStyle/>
          <a:p>
            <a:endParaRPr lang="de-DE" dirty="0"/>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798" r:id="rId6"/>
    <p:sldLayoutId id="2147483799" r:id="rId7"/>
    <p:sldLayoutId id="2147483809" r:id="rId8"/>
    <p:sldLayoutId id="2147483806" r:id="rId9"/>
    <p:sldLayoutId id="2147483807" r:id="rId10"/>
    <p:sldLayoutId id="2147483800" r:id="rId11"/>
    <p:sldLayoutId id="2147483808" r:id="rId12"/>
  </p:sldLayoutIdLst>
  <p:hf sldNum="0" hdr="0" dt="0"/>
  <p:txStyles>
    <p:titleStyle>
      <a:lvl1pPr algn="l" rtl="0" eaLnBrk="1" fontAlgn="base" hangingPunct="1">
        <a:lnSpc>
          <a:spcPct val="90000"/>
        </a:lnSpc>
        <a:spcBef>
          <a:spcPct val="0"/>
        </a:spcBef>
        <a:spcAft>
          <a:spcPct val="0"/>
        </a:spcAft>
        <a:defRPr sz="3667" kern="1200">
          <a:solidFill>
            <a:schemeClr val="tx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5pPr>
      <a:lvl6pPr marL="380985"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6pPr>
      <a:lvl7pPr marL="761970"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7pPr>
      <a:lvl8pPr marL="1142954"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8pPr>
      <a:lvl9pPr marL="1523939"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9pPr>
    </p:titleStyle>
    <p:bodyStyle>
      <a:lvl1pPr marL="179909" indent="-179909" algn="l" defTabSz="179909" rtl="0" eaLnBrk="1" fontAlgn="base" hangingPunct="1">
        <a:spcBef>
          <a:spcPct val="0"/>
        </a:spcBef>
        <a:spcAft>
          <a:spcPct val="0"/>
        </a:spcAft>
        <a:buClr>
          <a:schemeClr val="tx2"/>
        </a:buClr>
        <a:buFont typeface="Arial" panose="020B0604020202020204" pitchFamily="34" charset="0"/>
        <a:buChar char="•"/>
        <a:tabLst>
          <a:tab pos="179909" algn="l"/>
        </a:tabLst>
        <a:defRPr kern="1200">
          <a:solidFill>
            <a:schemeClr val="tx1"/>
          </a:solidFill>
          <a:latin typeface="Arial" panose="020B0604020202020204" pitchFamily="34" charset="0"/>
          <a:ea typeface="+mn-ea"/>
          <a:cs typeface="Arial" panose="020B0604020202020204" pitchFamily="34" charset="0"/>
        </a:defRPr>
      </a:lvl1pPr>
      <a:lvl2pPr marL="359819" indent="-179909" algn="l" rtl="0" eaLnBrk="1" fontAlgn="base" hangingPunct="1">
        <a:spcBef>
          <a:spcPct val="0"/>
        </a:spcBef>
        <a:spcAft>
          <a:spcPct val="0"/>
        </a:spcAft>
        <a:buClr>
          <a:schemeClr val="tx2"/>
        </a:buClr>
        <a:buFont typeface="Symbol" panose="05050102010706020507" pitchFamily="18" charset="2"/>
        <a:buChar char="-"/>
        <a:tabLst>
          <a:tab pos="359819" algn="l"/>
        </a:tabLst>
        <a:defRPr sz="1333" kern="1200">
          <a:solidFill>
            <a:schemeClr val="tx1"/>
          </a:solidFill>
          <a:latin typeface="Arial" panose="020B0604020202020204" pitchFamily="34" charset="0"/>
          <a:ea typeface="+mn-ea"/>
          <a:cs typeface="Arial" panose="020B0604020202020204" pitchFamily="34" charset="0"/>
        </a:defRPr>
      </a:lvl2pPr>
      <a:lvl3pPr marL="539728" indent="-179909" algn="l" defTabSz="179909" rtl="0" eaLnBrk="1" fontAlgn="base" hangingPunct="1">
        <a:spcBef>
          <a:spcPct val="0"/>
        </a:spcBef>
        <a:spcAft>
          <a:spcPct val="0"/>
        </a:spcAft>
        <a:buClr>
          <a:schemeClr val="tx2"/>
        </a:buClr>
        <a:buSzPct val="80000"/>
        <a:buFont typeface="Wingdings" panose="05000000000000000000" pitchFamily="2" charset="2"/>
        <a:buChar char="§"/>
        <a:tabLst>
          <a:tab pos="539728" algn="l"/>
        </a:tabLst>
        <a:defRPr sz="1333" kern="1200">
          <a:solidFill>
            <a:schemeClr val="tx1"/>
          </a:solidFill>
          <a:latin typeface="Arial" panose="020B0604020202020204" pitchFamily="34" charset="0"/>
          <a:ea typeface="+mn-ea"/>
          <a:cs typeface="Arial" panose="020B0604020202020204" pitchFamily="34" charset="0"/>
        </a:defRPr>
      </a:lvl3pPr>
      <a:lvl4pPr marL="719638" indent="-179909" algn="l" defTabSz="179909" rtl="0" eaLnBrk="1" fontAlgn="base" hangingPunct="1">
        <a:spcBef>
          <a:spcPct val="0"/>
        </a:spcBef>
        <a:spcAft>
          <a:spcPct val="0"/>
        </a:spcAft>
        <a:buClr>
          <a:schemeClr val="tx2"/>
        </a:buClr>
        <a:buSzPct val="100000"/>
        <a:buFont typeface="Arial" panose="020B0604020202020204" pitchFamily="34" charset="0"/>
        <a:buChar char="-"/>
        <a:tabLst>
          <a:tab pos="719638" algn="l"/>
        </a:tabLst>
        <a:defRPr sz="1333" kern="1200">
          <a:solidFill>
            <a:schemeClr val="tx1"/>
          </a:solidFill>
          <a:latin typeface="Arial" panose="020B0604020202020204" pitchFamily="34" charset="0"/>
          <a:ea typeface="+mn-ea"/>
          <a:cs typeface="Arial" panose="020B0604020202020204" pitchFamily="34" charset="0"/>
        </a:defRPr>
      </a:lvl4pPr>
      <a:lvl5pPr marL="719638" indent="-179909" algn="l" rtl="0" eaLnBrk="1" fontAlgn="base" hangingPunct="1">
        <a:lnSpc>
          <a:spcPct val="90000"/>
        </a:lnSpc>
        <a:spcBef>
          <a:spcPct val="0"/>
        </a:spcBef>
        <a:spcAft>
          <a:spcPct val="0"/>
        </a:spcAft>
        <a:buClr>
          <a:schemeClr val="tx2"/>
        </a:buClr>
        <a:buFont typeface="Arial" panose="020B0604020202020204" pitchFamily="34" charset="0"/>
        <a:buChar char="-"/>
        <a:tabLst>
          <a:tab pos="746095" algn="l"/>
        </a:tabLst>
        <a:defRPr sz="1333" kern="1200">
          <a:solidFill>
            <a:schemeClr val="tx1"/>
          </a:solidFill>
          <a:latin typeface="Arial" panose="020B0604020202020204" pitchFamily="34" charset="0"/>
          <a:ea typeface="+mn-ea"/>
          <a:cs typeface="Arial" panose="020B0604020202020204" pitchFamily="34" charset="0"/>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348289"/>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Slide Number Placeholder 5"/>
          <p:cNvSpPr txBox="1">
            <a:spLocks/>
          </p:cNvSpPr>
          <p:nvPr userDrawn="1"/>
        </p:nvSpPr>
        <p:spPr>
          <a:xfrm>
            <a:off x="1123953" y="5189804"/>
            <a:ext cx="4251325" cy="525198"/>
          </a:xfrm>
          <a:prstGeom prst="rect">
            <a:avLst/>
          </a:prstGeom>
        </p:spPr>
        <p:txBody>
          <a:bodyPr lIns="0" tIns="0" rIns="0" bIns="0"/>
          <a:lstStyle>
            <a:defPPr>
              <a:defRPr lang="de-DE"/>
            </a:defPPr>
            <a:lvl1pPr marL="0" algn="l" defTabSz="914400" rtl="0" eaLnBrk="1" latinLnBrk="0" hangingPunct="1">
              <a:defRPr sz="9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de-DE" sz="800" b="0" dirty="0"/>
              <a:t>Vom Mathematiklehren auf Distanz zum nachhaltigen Einsatz </a:t>
            </a:r>
            <a:r>
              <a:rPr lang="de-DE" sz="750" dirty="0"/>
              <a:t>|</a:t>
            </a:r>
          </a:p>
          <a:p>
            <a:pPr fontAlgn="auto">
              <a:spcBef>
                <a:spcPts val="0"/>
              </a:spcBef>
              <a:spcAft>
                <a:spcPts val="0"/>
              </a:spcAft>
              <a:defRPr/>
            </a:pPr>
            <a:r>
              <a:rPr lang="de-DE" sz="750" dirty="0"/>
              <a:t>Aachener </a:t>
            </a:r>
            <a:r>
              <a:rPr lang="de-DE" sz="750" dirty="0" err="1"/>
              <a:t>Didaktiktag</a:t>
            </a:r>
            <a:r>
              <a:rPr lang="de-DE" sz="750" dirty="0"/>
              <a:t> 2020 | 3.11.2020 | </a:t>
            </a:r>
          </a:p>
          <a:p>
            <a:pPr fontAlgn="auto">
              <a:spcBef>
                <a:spcPts val="0"/>
              </a:spcBef>
              <a:spcAft>
                <a:spcPts val="0"/>
              </a:spcAft>
              <a:defRPr/>
            </a:pPr>
            <a:r>
              <a:rPr lang="de-DE" sz="750" dirty="0"/>
              <a:t>Marvin Titz, Stefan </a:t>
            </a:r>
            <a:r>
              <a:rPr lang="de-DE" sz="750" dirty="0" err="1"/>
              <a:t>Pohlkamp</a:t>
            </a:r>
            <a:r>
              <a:rPr lang="de-DE" sz="750" dirty="0"/>
              <a:t> | </a:t>
            </a:r>
            <a:r>
              <a:rPr lang="de-DE" sz="750" dirty="0" err="1"/>
              <a:t>LuF</a:t>
            </a:r>
            <a:r>
              <a:rPr lang="de-DE" sz="750" dirty="0"/>
              <a:t> Didaktik der Mathematik |    </a:t>
            </a:r>
          </a:p>
        </p:txBody>
      </p:sp>
      <p:cxnSp>
        <p:nvCxnSpPr>
          <p:cNvPr id="11" name="Gerader Verbinder 10"/>
          <p:cNvCxnSpPr/>
          <p:nvPr/>
        </p:nvCxnSpPr>
        <p:spPr>
          <a:xfrm>
            <a:off x="287341" y="678657"/>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287341" y="5033698"/>
            <a:ext cx="8569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9" name="Grafik 6"/>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bwMode="auto">
          <a:xfrm>
            <a:off x="6093218" y="5090160"/>
            <a:ext cx="2223306" cy="62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Textfeld 6"/>
          <p:cNvSpPr txBox="1">
            <a:spLocks noChangeArrowheads="1"/>
          </p:cNvSpPr>
          <p:nvPr/>
        </p:nvSpPr>
        <p:spPr bwMode="auto">
          <a:xfrm>
            <a:off x="-2244725" y="4509825"/>
            <a:ext cx="2032000" cy="111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de-DE" altLang="de-DE" sz="833" b="1"/>
              <a:t>Fußzeile anpassen:</a:t>
            </a:r>
            <a:endParaRPr lang="de-DE" altLang="de-DE" sz="833"/>
          </a:p>
          <a:p>
            <a:pPr eaLnBrk="1" hangingPunct="1">
              <a:defRPr/>
            </a:pPr>
            <a:r>
              <a:rPr lang="de-DE" altLang="de-DE" sz="833"/>
              <a:t>Zum Anpassen der Fußzeile unter Karteireiter Ansicht &gt; auf Folienmaster klicken. Links in der Übersicht auf die oberste Folie scrollen und dort in die Fußzeile klicken. So wird der Text automatisch auf allen Seiten angepasst.</a:t>
            </a:r>
            <a:endParaRPr lang="de-DE" altLang="de-DE" sz="833" b="1"/>
          </a:p>
        </p:txBody>
      </p:sp>
      <p:sp>
        <p:nvSpPr>
          <p:cNvPr id="1031" name="Textfeld 14"/>
          <p:cNvSpPr txBox="1">
            <a:spLocks noChangeArrowheads="1"/>
          </p:cNvSpPr>
          <p:nvPr/>
        </p:nvSpPr>
        <p:spPr bwMode="auto">
          <a:xfrm>
            <a:off x="288925" y="5189805"/>
            <a:ext cx="730250" cy="32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E80E27-E21F-4B26-8AF8-2532D79B1220}" type="slidenum">
              <a:rPr lang="de-DE" altLang="de-DE" sz="750">
                <a:solidFill>
                  <a:schemeClr val="tx2"/>
                </a:solidFill>
              </a:rPr>
              <a:pPr/>
              <a:t>‹Nr.›</a:t>
            </a:fld>
            <a:endParaRPr lang="de-DE" altLang="de-DE" sz="750" dirty="0">
              <a:solidFill>
                <a:schemeClr val="tx2"/>
              </a:solidFill>
            </a:endParaRPr>
          </a:p>
        </p:txBody>
      </p:sp>
      <p:sp>
        <p:nvSpPr>
          <p:cNvPr id="2" name="Textfeld 1">
            <a:extLst>
              <a:ext uri="{FF2B5EF4-FFF2-40B4-BE49-F238E27FC236}">
                <a16:creationId xmlns:a16="http://schemas.microsoft.com/office/drawing/2014/main" id="{8A1DE3E9-9A81-B645-8DC8-38D9E8B6497A}"/>
              </a:ext>
            </a:extLst>
          </p:cNvPr>
          <p:cNvSpPr txBox="1"/>
          <p:nvPr userDrawn="1"/>
        </p:nvSpPr>
        <p:spPr>
          <a:xfrm>
            <a:off x="4441371" y="5308270"/>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4083619848"/>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Lst>
  <p:hf sldNum="0" hdr="0" dt="0"/>
  <p:txStyles>
    <p:titleStyle>
      <a:lvl1pPr algn="l" rtl="0" eaLnBrk="1" fontAlgn="base" hangingPunct="1">
        <a:lnSpc>
          <a:spcPct val="90000"/>
        </a:lnSpc>
        <a:spcBef>
          <a:spcPct val="0"/>
        </a:spcBef>
        <a:spcAft>
          <a:spcPct val="0"/>
        </a:spcAft>
        <a:defRPr sz="3667" kern="1200">
          <a:solidFill>
            <a:schemeClr val="tx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5pPr>
      <a:lvl6pPr marL="380985"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6pPr>
      <a:lvl7pPr marL="761970"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7pPr>
      <a:lvl8pPr marL="1142954"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8pPr>
      <a:lvl9pPr marL="1523939" algn="l" rtl="0" eaLnBrk="1" fontAlgn="base" hangingPunct="1">
        <a:lnSpc>
          <a:spcPct val="90000"/>
        </a:lnSpc>
        <a:spcBef>
          <a:spcPct val="0"/>
        </a:spcBef>
        <a:spcAft>
          <a:spcPct val="0"/>
        </a:spcAft>
        <a:defRPr sz="3667">
          <a:solidFill>
            <a:schemeClr val="tx1"/>
          </a:solidFill>
          <a:latin typeface="Arial" panose="020B0604020202020204" pitchFamily="34" charset="0"/>
          <a:cs typeface="Arial" panose="020B0604020202020204" pitchFamily="34" charset="0"/>
        </a:defRPr>
      </a:lvl9pPr>
    </p:titleStyle>
    <p:bodyStyle>
      <a:lvl1pPr marL="179909" indent="-179909" algn="l" defTabSz="179909" rtl="0" eaLnBrk="1" fontAlgn="base" hangingPunct="1">
        <a:spcBef>
          <a:spcPct val="0"/>
        </a:spcBef>
        <a:spcAft>
          <a:spcPct val="0"/>
        </a:spcAft>
        <a:buClr>
          <a:schemeClr val="tx2"/>
        </a:buClr>
        <a:buFont typeface="Arial" panose="020B0604020202020204" pitchFamily="34" charset="0"/>
        <a:buChar char="•"/>
        <a:tabLst>
          <a:tab pos="179909" algn="l"/>
        </a:tabLst>
        <a:defRPr kern="1200">
          <a:solidFill>
            <a:schemeClr val="tx1"/>
          </a:solidFill>
          <a:latin typeface="Arial" panose="020B0604020202020204" pitchFamily="34" charset="0"/>
          <a:ea typeface="+mn-ea"/>
          <a:cs typeface="Arial" panose="020B0604020202020204" pitchFamily="34" charset="0"/>
        </a:defRPr>
      </a:lvl1pPr>
      <a:lvl2pPr marL="359819" indent="-179909" algn="l" rtl="0" eaLnBrk="1" fontAlgn="base" hangingPunct="1">
        <a:spcBef>
          <a:spcPct val="0"/>
        </a:spcBef>
        <a:spcAft>
          <a:spcPct val="0"/>
        </a:spcAft>
        <a:buClr>
          <a:schemeClr val="tx2"/>
        </a:buClr>
        <a:buFont typeface="Symbol" panose="05050102010706020507" pitchFamily="18" charset="2"/>
        <a:buChar char="-"/>
        <a:tabLst>
          <a:tab pos="359819" algn="l"/>
        </a:tabLst>
        <a:defRPr sz="1333" kern="1200">
          <a:solidFill>
            <a:schemeClr val="tx1"/>
          </a:solidFill>
          <a:latin typeface="Arial" panose="020B0604020202020204" pitchFamily="34" charset="0"/>
          <a:ea typeface="+mn-ea"/>
          <a:cs typeface="Arial" panose="020B0604020202020204" pitchFamily="34" charset="0"/>
        </a:defRPr>
      </a:lvl2pPr>
      <a:lvl3pPr marL="539728" indent="-179909" algn="l" defTabSz="179909" rtl="0" eaLnBrk="1" fontAlgn="base" hangingPunct="1">
        <a:spcBef>
          <a:spcPct val="0"/>
        </a:spcBef>
        <a:spcAft>
          <a:spcPct val="0"/>
        </a:spcAft>
        <a:buClr>
          <a:schemeClr val="tx2"/>
        </a:buClr>
        <a:buSzPct val="80000"/>
        <a:buFont typeface="Wingdings" panose="05000000000000000000" pitchFamily="2" charset="2"/>
        <a:buChar char="§"/>
        <a:tabLst>
          <a:tab pos="539728" algn="l"/>
        </a:tabLst>
        <a:defRPr sz="1333" kern="1200">
          <a:solidFill>
            <a:schemeClr val="tx1"/>
          </a:solidFill>
          <a:latin typeface="Arial" panose="020B0604020202020204" pitchFamily="34" charset="0"/>
          <a:ea typeface="+mn-ea"/>
          <a:cs typeface="Arial" panose="020B0604020202020204" pitchFamily="34" charset="0"/>
        </a:defRPr>
      </a:lvl3pPr>
      <a:lvl4pPr marL="719638" indent="-179909" algn="l" defTabSz="179909" rtl="0" eaLnBrk="1" fontAlgn="base" hangingPunct="1">
        <a:spcBef>
          <a:spcPct val="0"/>
        </a:spcBef>
        <a:spcAft>
          <a:spcPct val="0"/>
        </a:spcAft>
        <a:buClr>
          <a:schemeClr val="tx2"/>
        </a:buClr>
        <a:buSzPct val="100000"/>
        <a:buFont typeface="Arial" panose="020B0604020202020204" pitchFamily="34" charset="0"/>
        <a:buChar char="-"/>
        <a:tabLst>
          <a:tab pos="719638" algn="l"/>
        </a:tabLst>
        <a:defRPr sz="1333" kern="1200">
          <a:solidFill>
            <a:schemeClr val="tx1"/>
          </a:solidFill>
          <a:latin typeface="Arial" panose="020B0604020202020204" pitchFamily="34" charset="0"/>
          <a:ea typeface="+mn-ea"/>
          <a:cs typeface="Arial" panose="020B0604020202020204" pitchFamily="34" charset="0"/>
        </a:defRPr>
      </a:lvl4pPr>
      <a:lvl5pPr marL="719638" indent="-179909" algn="l" rtl="0" eaLnBrk="1" fontAlgn="base" hangingPunct="1">
        <a:lnSpc>
          <a:spcPct val="90000"/>
        </a:lnSpc>
        <a:spcBef>
          <a:spcPct val="0"/>
        </a:spcBef>
        <a:spcAft>
          <a:spcPct val="0"/>
        </a:spcAft>
        <a:buClr>
          <a:schemeClr val="tx2"/>
        </a:buClr>
        <a:buFont typeface="Arial" panose="020B0604020202020204" pitchFamily="34" charset="0"/>
        <a:buChar char="-"/>
        <a:tabLst>
          <a:tab pos="746095" algn="l"/>
        </a:tabLst>
        <a:defRPr sz="1333" kern="1200">
          <a:solidFill>
            <a:schemeClr val="tx1"/>
          </a:solidFill>
          <a:latin typeface="Arial" panose="020B0604020202020204" pitchFamily="34" charset="0"/>
          <a:ea typeface="+mn-ea"/>
          <a:cs typeface="Arial" panose="020B0604020202020204" pitchFamily="34" charset="0"/>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creativecommons.org/licenses/by-sa/4.0/"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svg"/><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kurzelinks.de/07ko" TargetMode="Externa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2.svg"/><Relationship Id="rId7" Type="http://schemas.openxmlformats.org/officeDocument/2006/relationships/image" Target="../media/image56.svg"/><Relationship Id="rId2" Type="http://schemas.openxmlformats.org/officeDocument/2006/relationships/image" Target="../media/image51.png"/><Relationship Id="rId1" Type="http://schemas.openxmlformats.org/officeDocument/2006/relationships/slideLayout" Target="../slideLayouts/slideLayout6.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png"/></Relationships>
</file>

<file path=ppt/slides/_rels/slide65.xml.rels><?xml version="1.0" encoding="UTF-8" standalone="yes"?>
<Relationships xmlns="http://schemas.openxmlformats.org/package/2006/relationships"><Relationship Id="rId2" Type="http://schemas.openxmlformats.org/officeDocument/2006/relationships/hyperlink" Target="http://didaktik.matha.rwth-aachen.de/de/mitarbeiter/ansteeg/index.html" TargetMode="Externa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hyperlink" Target="https://www.fachdidaktik.org/cms/download.php?cat=Ver%C3%B6ffentlichungen&amp;file=Publikationen_zur_Lehrerbildung-Anlage_1.pdf" TargetMode="External"/><Relationship Id="rId2" Type="http://schemas.openxmlformats.org/officeDocument/2006/relationships/hyperlink" Target="https://hal.science/hal-04833321" TargetMode="Externa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hyperlink" Target="https://wwwold.mathematik.tu-dortmund.de/~prediger/veroeff/02-AllgMa-Sammelband-Mathe-Kommunikation-kl.pdf" TargetMode="External"/><Relationship Id="rId2" Type="http://schemas.openxmlformats.org/officeDocument/2006/relationships/hyperlink" Target="https://doi.org/10.11586/2020080" TargetMode="External"/><Relationship Id="rId1" Type="http://schemas.openxmlformats.org/officeDocument/2006/relationships/slideLayout" Target="../slideLayouts/slideLayout6.xml"/><Relationship Id="rId6" Type="http://schemas.openxmlformats.org/officeDocument/2006/relationships/hyperlink" Target="https://studienseminar.rlp.de/fileadmin/user_upload/studienseminar.rlp.de/gyko/2__Impulse_setzen.pdf" TargetMode="External"/><Relationship Id="rId5" Type="http://schemas.openxmlformats.org/officeDocument/2006/relationships/hyperlink" Target="https://www.kmk.org/fileadmin/veroeffentlichungen_beschluesse/2008/2008_10_16-Fachprofile-Lehrerbildung.pdf" TargetMode="External"/><Relationship Id="rId4" Type="http://schemas.openxmlformats.org/officeDocument/2006/relationships/hyperlink" Target="https://www.kmk.org/fileadmin/veroeffentlichungen_beschluesse/2004/2004_12_16-Standards-Lehrerbildung-Bildungswissenschaften.pdf" TargetMode="External"/></Relationships>
</file>

<file path=ppt/slides/_rels/slide68.xml.rels><?xml version="1.0" encoding="UTF-8" standalone="yes"?>
<Relationships xmlns="http://schemas.openxmlformats.org/package/2006/relationships"><Relationship Id="rId2" Type="http://schemas.openxmlformats.org/officeDocument/2006/relationships/hyperlink" Target="https://sts-gym-marburg.bildung.hessen.de/grundlagenpapiere/broschure_lehrkrafteakademie_in_teraktiv_v1_end_ms_09062017.pdf" TargetMode="Externa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8" Type="http://schemas.openxmlformats.org/officeDocument/2006/relationships/hyperlink" Target="https://www.pexels.com/de-de/foto/menschen-frau-kunst-schule-8613059/" TargetMode="External"/><Relationship Id="rId3" Type="http://schemas.openxmlformats.org/officeDocument/2006/relationships/hyperlink" Target="https://www.pexels.com/de-de/foto/licht-pinsel-haus-gefroren-7544436/" TargetMode="External"/><Relationship Id="rId7" Type="http://schemas.openxmlformats.org/officeDocument/2006/relationships/hyperlink" Target="https://www.pexels.com/de-de/foto/menschen-frau-sitzung-schule-8613089/" TargetMode="External"/><Relationship Id="rId2" Type="http://schemas.openxmlformats.org/officeDocument/2006/relationships/hyperlink" Target="https://www.pexels.com/de-de/foto/menschen-frau-sitzung-schule-8613091/" TargetMode="External"/><Relationship Id="rId1" Type="http://schemas.openxmlformats.org/officeDocument/2006/relationships/slideLayout" Target="../slideLayouts/slideLayout6.xml"/><Relationship Id="rId6" Type="http://schemas.openxmlformats.org/officeDocument/2006/relationships/hyperlink" Target="https://pixabay.com/de/vectors/sprechblasen-kommentare-orange-303206/" TargetMode="External"/><Relationship Id="rId5" Type="http://schemas.openxmlformats.org/officeDocument/2006/relationships/hyperlink" Target="https://www.pexels.com/de-de/foto/mann-im-grauen-pullover-sitzt-neben-frau-im-orangefarbenen-hemd-5212354/" TargetMode="External"/><Relationship Id="rId4" Type="http://schemas.openxmlformats.org/officeDocument/2006/relationships/hyperlink" Target="https://pixabay.com/de/vectors/pause-h%c3%a4ngematte-auszeit-freizeit-3947908/"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288000" y="3277440"/>
            <a:ext cx="8568000" cy="1488198"/>
          </a:xfrm>
        </p:spPr>
        <p:txBody>
          <a:bodyPr/>
          <a:lstStyle/>
          <a:p>
            <a:r>
              <a:rPr lang="de-DE" sz="2800" dirty="0"/>
              <a:t>Impulsgebung </a:t>
            </a:r>
            <a:r>
              <a:rPr lang="de-DE" sz="2800"/>
              <a:t>im Mathematikunterricht</a:t>
            </a:r>
            <a:endParaRPr lang="de-DE" sz="2000" dirty="0"/>
          </a:p>
        </p:txBody>
      </p:sp>
      <p:sp>
        <p:nvSpPr>
          <p:cNvPr id="6" name="Untertitel 5"/>
          <p:cNvSpPr>
            <a:spLocks noGrp="1"/>
          </p:cNvSpPr>
          <p:nvPr>
            <p:ph type="subTitle" idx="1"/>
          </p:nvPr>
        </p:nvSpPr>
        <p:spPr>
          <a:xfrm>
            <a:off x="288000" y="4359002"/>
            <a:ext cx="8568000" cy="731158"/>
          </a:xfrm>
        </p:spPr>
        <p:txBody>
          <a:bodyPr/>
          <a:lstStyle/>
          <a:p>
            <a:endParaRPr lang="de-DE" altLang="de-DE" dirty="0"/>
          </a:p>
          <a:p>
            <a:r>
              <a:rPr lang="de-DE" altLang="de-DE" dirty="0"/>
              <a:t>Melanie Ansteeg</a:t>
            </a:r>
          </a:p>
          <a:p>
            <a:endParaRPr lang="de-DE" dirty="0"/>
          </a:p>
        </p:txBody>
      </p:sp>
      <p:sp>
        <p:nvSpPr>
          <p:cNvPr id="2" name="Textfeld 1">
            <a:extLst>
              <a:ext uri="{FF2B5EF4-FFF2-40B4-BE49-F238E27FC236}">
                <a16:creationId xmlns:a16="http://schemas.microsoft.com/office/drawing/2014/main" id="{49BFE915-569F-27A0-DBF7-6E83762EF72F}"/>
              </a:ext>
            </a:extLst>
          </p:cNvPr>
          <p:cNvSpPr txBox="1"/>
          <p:nvPr/>
        </p:nvSpPr>
        <p:spPr>
          <a:xfrm>
            <a:off x="1398141" y="5153222"/>
            <a:ext cx="4172937" cy="507831"/>
          </a:xfrm>
          <a:prstGeom prst="rect">
            <a:avLst/>
          </a:prstGeom>
          <a:noFill/>
        </p:spPr>
        <p:txBody>
          <a:bodyPr wrap="none" rtlCol="0">
            <a:spAutoFit/>
          </a:bodyPr>
          <a:lstStyle/>
          <a:p>
            <a:r>
              <a:rPr lang="de-DE" sz="900" dirty="0"/>
              <a:t>Dieses Werk steht unter einer Creative Commons Lizenz vom Typ </a:t>
            </a:r>
            <a:br>
              <a:rPr lang="de-DE" sz="900" dirty="0"/>
            </a:br>
            <a:r>
              <a:rPr lang="de-DE" sz="900" dirty="0"/>
              <a:t>Namensnennung – Weitergabe unter gleichen Bedingungen.</a:t>
            </a:r>
            <a:br>
              <a:rPr lang="de-DE" sz="900" dirty="0"/>
            </a:br>
            <a:r>
              <a:rPr lang="de-DE" sz="900" dirty="0"/>
              <a:t>Die Lizenz ist unter </a:t>
            </a:r>
            <a:r>
              <a:rPr lang="de-DE" sz="900" dirty="0">
                <a:hlinkClick r:id="rId2"/>
              </a:rPr>
              <a:t>https://creativecommons.org/licenses/by-sa/4.0/</a:t>
            </a:r>
            <a:r>
              <a:rPr lang="de-DE" sz="900" dirty="0"/>
              <a:t> einsehbar.</a:t>
            </a:r>
          </a:p>
        </p:txBody>
      </p:sp>
      <p:pic>
        <p:nvPicPr>
          <p:cNvPr id="3" name="Grafik 2" descr="Ein Bild, das Symbol, Kreis, Screenshot, Grafiken enthält.&#10;&#10;Automatisch generierte Beschreibung">
            <a:extLst>
              <a:ext uri="{FF2B5EF4-FFF2-40B4-BE49-F238E27FC236}">
                <a16:creationId xmlns:a16="http://schemas.microsoft.com/office/drawing/2014/main" id="{F5ED352F-1A1F-E308-6AA4-486950CCD0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730" y="5153222"/>
            <a:ext cx="1227411" cy="429442"/>
          </a:xfrm>
          <a:prstGeom prst="rect">
            <a:avLst/>
          </a:prstGeom>
        </p:spPr>
      </p:pic>
    </p:spTree>
    <p:extLst>
      <p:ext uri="{BB962C8B-B14F-4D97-AF65-F5344CB8AC3E}">
        <p14:creationId xmlns:p14="http://schemas.microsoft.com/office/powerpoint/2010/main" val="485697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Kompetenzraster für die Aus- und Fortbildung an Schulen</a:t>
            </a:r>
          </a:p>
        </p:txBody>
      </p:sp>
      <p:pic>
        <p:nvPicPr>
          <p:cNvPr id="5" name="Grafik 4"/>
          <p:cNvPicPr/>
          <p:nvPr/>
        </p:nvPicPr>
        <p:blipFill>
          <a:blip r:embed="rId3"/>
          <a:stretch>
            <a:fillRect/>
          </a:stretch>
        </p:blipFill>
        <p:spPr>
          <a:xfrm>
            <a:off x="940155" y="727306"/>
            <a:ext cx="7154273" cy="4270325"/>
          </a:xfrm>
          <a:prstGeom prst="rect">
            <a:avLst/>
          </a:prstGeom>
        </p:spPr>
      </p:pic>
      <p:sp>
        <p:nvSpPr>
          <p:cNvPr id="7" name="Pfeil nach rechts 6"/>
          <p:cNvSpPr/>
          <p:nvPr/>
        </p:nvSpPr>
        <p:spPr>
          <a:xfrm>
            <a:off x="233292" y="2693622"/>
            <a:ext cx="706863" cy="337691"/>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1017769" y="2441050"/>
            <a:ext cx="7028953" cy="842839"/>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p:cNvSpPr txBox="1"/>
          <p:nvPr/>
        </p:nvSpPr>
        <p:spPr>
          <a:xfrm>
            <a:off x="8001431" y="4518332"/>
            <a:ext cx="1250663" cy="461665"/>
          </a:xfrm>
          <a:prstGeom prst="rect">
            <a:avLst/>
          </a:prstGeom>
          <a:noFill/>
        </p:spPr>
        <p:txBody>
          <a:bodyPr wrap="none" rtlCol="0">
            <a:spAutoFit/>
          </a:bodyPr>
          <a:lstStyle/>
          <a:p>
            <a:r>
              <a:rPr lang="de-DE" sz="1200" dirty="0"/>
              <a:t>(Schmoll 2019, </a:t>
            </a:r>
          </a:p>
          <a:p>
            <a:r>
              <a:rPr lang="de-DE" sz="1200" dirty="0"/>
              <a:t>S. 19)</a:t>
            </a:r>
          </a:p>
        </p:txBody>
      </p:sp>
    </p:spTree>
    <p:extLst>
      <p:ext uri="{BB962C8B-B14F-4D97-AF65-F5344CB8AC3E}">
        <p14:creationId xmlns:p14="http://schemas.microsoft.com/office/powerpoint/2010/main" val="3286084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Kompetenzraster für die Aus- und Fortbildung an Schulen</a:t>
            </a:r>
          </a:p>
        </p:txBody>
      </p:sp>
      <p:pic>
        <p:nvPicPr>
          <p:cNvPr id="6" name="Grafik 5"/>
          <p:cNvPicPr>
            <a:picLocks noChangeAspect="1"/>
          </p:cNvPicPr>
          <p:nvPr/>
        </p:nvPicPr>
        <p:blipFill>
          <a:blip r:embed="rId3"/>
          <a:stretch>
            <a:fillRect/>
          </a:stretch>
        </p:blipFill>
        <p:spPr>
          <a:xfrm>
            <a:off x="2162073" y="924737"/>
            <a:ext cx="4659491" cy="3811740"/>
          </a:xfrm>
          <a:prstGeom prst="rect">
            <a:avLst/>
          </a:prstGeom>
        </p:spPr>
      </p:pic>
      <p:sp>
        <p:nvSpPr>
          <p:cNvPr id="13" name="Rechteck 12"/>
          <p:cNvSpPr/>
          <p:nvPr/>
        </p:nvSpPr>
        <p:spPr>
          <a:xfrm>
            <a:off x="2248747" y="2339846"/>
            <a:ext cx="2196000" cy="164270"/>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
        <p:nvSpPr>
          <p:cNvPr id="14" name="Rechteck 13"/>
          <p:cNvSpPr/>
          <p:nvPr/>
        </p:nvSpPr>
        <p:spPr>
          <a:xfrm>
            <a:off x="2248747" y="2465304"/>
            <a:ext cx="828000" cy="164270"/>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
        <p:nvSpPr>
          <p:cNvPr id="15" name="Rechteck 14"/>
          <p:cNvSpPr/>
          <p:nvPr/>
        </p:nvSpPr>
        <p:spPr>
          <a:xfrm>
            <a:off x="2248747" y="1385887"/>
            <a:ext cx="1368000" cy="164270"/>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
        <p:nvSpPr>
          <p:cNvPr id="16" name="Rechteck 15"/>
          <p:cNvSpPr/>
          <p:nvPr/>
        </p:nvSpPr>
        <p:spPr>
          <a:xfrm>
            <a:off x="2248747" y="3909052"/>
            <a:ext cx="2736000" cy="164270"/>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
        <p:nvSpPr>
          <p:cNvPr id="17" name="Rechteck 16"/>
          <p:cNvSpPr/>
          <p:nvPr/>
        </p:nvSpPr>
        <p:spPr>
          <a:xfrm>
            <a:off x="2248747" y="4034510"/>
            <a:ext cx="1152000" cy="164270"/>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
        <p:nvSpPr>
          <p:cNvPr id="3" name="Textfeld 2">
            <a:extLst>
              <a:ext uri="{FF2B5EF4-FFF2-40B4-BE49-F238E27FC236}">
                <a16:creationId xmlns:a16="http://schemas.microsoft.com/office/drawing/2014/main" id="{5FEBB335-2B72-D865-ED03-F4997F8D869F}"/>
              </a:ext>
            </a:extLst>
          </p:cNvPr>
          <p:cNvSpPr txBox="1"/>
          <p:nvPr/>
        </p:nvSpPr>
        <p:spPr>
          <a:xfrm>
            <a:off x="7381658" y="4674376"/>
            <a:ext cx="1661032" cy="276999"/>
          </a:xfrm>
          <a:prstGeom prst="rect">
            <a:avLst/>
          </a:prstGeom>
          <a:noFill/>
        </p:spPr>
        <p:txBody>
          <a:bodyPr wrap="none" rtlCol="0">
            <a:spAutoFit/>
          </a:bodyPr>
          <a:lstStyle/>
          <a:p>
            <a:r>
              <a:rPr lang="de-DE" sz="1200" dirty="0"/>
              <a:t>(Schmoll 2019, S. 39)</a:t>
            </a:r>
          </a:p>
        </p:txBody>
      </p:sp>
    </p:spTree>
    <p:extLst>
      <p:ext uri="{BB962C8B-B14F-4D97-AF65-F5344CB8AC3E}">
        <p14:creationId xmlns:p14="http://schemas.microsoft.com/office/powerpoint/2010/main" val="347786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76EA5B-1049-5529-4DF7-06FE94386F3E}"/>
              </a:ext>
            </a:extLst>
          </p:cNvPr>
          <p:cNvSpPr>
            <a:spLocks noGrp="1"/>
          </p:cNvSpPr>
          <p:nvPr>
            <p:ph type="title"/>
          </p:nvPr>
        </p:nvSpPr>
        <p:spPr/>
        <p:txBody>
          <a:bodyPr/>
          <a:lstStyle/>
          <a:p>
            <a:r>
              <a:rPr lang="de-DE" dirty="0"/>
              <a:t>Merkmale von Unterricht</a:t>
            </a:r>
          </a:p>
        </p:txBody>
      </p:sp>
      <p:sp>
        <p:nvSpPr>
          <p:cNvPr id="6" name="Textfeld 5">
            <a:extLst>
              <a:ext uri="{FF2B5EF4-FFF2-40B4-BE49-F238E27FC236}">
                <a16:creationId xmlns:a16="http://schemas.microsoft.com/office/drawing/2014/main" id="{E0704E3F-21E3-0A36-98C4-3EF04A6442B1}"/>
              </a:ext>
            </a:extLst>
          </p:cNvPr>
          <p:cNvSpPr txBox="1"/>
          <p:nvPr/>
        </p:nvSpPr>
        <p:spPr>
          <a:xfrm>
            <a:off x="6380418" y="4647109"/>
            <a:ext cx="2603598" cy="307777"/>
          </a:xfrm>
          <a:prstGeom prst="rect">
            <a:avLst/>
          </a:prstGeom>
          <a:noFill/>
        </p:spPr>
        <p:txBody>
          <a:bodyPr wrap="none" rtlCol="0">
            <a:spAutoFit/>
          </a:bodyPr>
          <a:lstStyle/>
          <a:p>
            <a:r>
              <a:rPr lang="de-DE" sz="1400" dirty="0"/>
              <a:t>(</a:t>
            </a:r>
            <a:r>
              <a:rPr lang="de-DE" sz="1400" dirty="0" err="1"/>
              <a:t>Lipowsky</a:t>
            </a:r>
            <a:r>
              <a:rPr lang="de-DE" sz="1400" dirty="0"/>
              <a:t>/</a:t>
            </a:r>
            <a:r>
              <a:rPr lang="de-DE" sz="1400" dirty="0" err="1"/>
              <a:t>Rzejak</a:t>
            </a:r>
            <a:r>
              <a:rPr lang="de-DE" sz="1400" dirty="0"/>
              <a:t> 2021, S. 30)</a:t>
            </a:r>
          </a:p>
        </p:txBody>
      </p:sp>
      <p:pic>
        <p:nvPicPr>
          <p:cNvPr id="10" name="Grafik 9">
            <a:extLst>
              <a:ext uri="{FF2B5EF4-FFF2-40B4-BE49-F238E27FC236}">
                <a16:creationId xmlns:a16="http://schemas.microsoft.com/office/drawing/2014/main" id="{972549F8-54BD-5DDA-BF79-A40739365BED}"/>
              </a:ext>
            </a:extLst>
          </p:cNvPr>
          <p:cNvPicPr>
            <a:picLocks noChangeAspect="1"/>
          </p:cNvPicPr>
          <p:nvPr/>
        </p:nvPicPr>
        <p:blipFill>
          <a:blip r:embed="rId3"/>
          <a:stretch>
            <a:fillRect/>
          </a:stretch>
        </p:blipFill>
        <p:spPr>
          <a:xfrm>
            <a:off x="1235507" y="1164573"/>
            <a:ext cx="6556608" cy="3046068"/>
          </a:xfrm>
          <a:prstGeom prst="rect">
            <a:avLst/>
          </a:prstGeom>
        </p:spPr>
      </p:pic>
      <p:sp>
        <p:nvSpPr>
          <p:cNvPr id="3" name="Textfeld 2">
            <a:extLst>
              <a:ext uri="{FF2B5EF4-FFF2-40B4-BE49-F238E27FC236}">
                <a16:creationId xmlns:a16="http://schemas.microsoft.com/office/drawing/2014/main" id="{C922BD8A-2008-9412-26B3-7F546A19EBF1}"/>
              </a:ext>
            </a:extLst>
          </p:cNvPr>
          <p:cNvSpPr txBox="1"/>
          <p:nvPr/>
        </p:nvSpPr>
        <p:spPr>
          <a:xfrm>
            <a:off x="2413720" y="4181095"/>
            <a:ext cx="5378395" cy="369332"/>
          </a:xfrm>
          <a:prstGeom prst="rect">
            <a:avLst/>
          </a:prstGeom>
          <a:noFill/>
        </p:spPr>
        <p:txBody>
          <a:bodyPr wrap="none" rtlCol="0">
            <a:spAutoFit/>
          </a:bodyPr>
          <a:lstStyle/>
          <a:p>
            <a:r>
              <a:rPr lang="de-DE" dirty="0"/>
              <a:t>Kommunikation, Gesprächsführung, Impulsgebung</a:t>
            </a:r>
          </a:p>
        </p:txBody>
      </p:sp>
      <p:sp>
        <p:nvSpPr>
          <p:cNvPr id="4" name="Pfeil: nach rechts 3">
            <a:extLst>
              <a:ext uri="{FF2B5EF4-FFF2-40B4-BE49-F238E27FC236}">
                <a16:creationId xmlns:a16="http://schemas.microsoft.com/office/drawing/2014/main" id="{EEAED59C-8EE2-7682-A9C3-536706B1F911}"/>
              </a:ext>
            </a:extLst>
          </p:cNvPr>
          <p:cNvSpPr/>
          <p:nvPr/>
        </p:nvSpPr>
        <p:spPr>
          <a:xfrm>
            <a:off x="1648950" y="4225611"/>
            <a:ext cx="648393" cy="262226"/>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8921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C06548-3942-3C2C-C0D6-E24E29FF9CCD}"/>
              </a:ext>
            </a:extLst>
          </p:cNvPr>
          <p:cNvSpPr>
            <a:spLocks noGrp="1"/>
          </p:cNvSpPr>
          <p:nvPr>
            <p:ph type="title"/>
          </p:nvPr>
        </p:nvSpPr>
        <p:spPr/>
        <p:txBody>
          <a:bodyPr/>
          <a:lstStyle/>
          <a:p>
            <a:r>
              <a:rPr lang="de-DE"/>
              <a:t>Bedeutung </a:t>
            </a:r>
            <a:r>
              <a:rPr lang="de-DE" dirty="0"/>
              <a:t>von Impulsen</a:t>
            </a:r>
          </a:p>
        </p:txBody>
      </p:sp>
      <p:sp>
        <p:nvSpPr>
          <p:cNvPr id="4" name="Textplatzhalter 3">
            <a:extLst>
              <a:ext uri="{FF2B5EF4-FFF2-40B4-BE49-F238E27FC236}">
                <a16:creationId xmlns:a16="http://schemas.microsoft.com/office/drawing/2014/main" id="{34D83CFB-9AC8-2176-198C-B29C72066BED}"/>
              </a:ext>
            </a:extLst>
          </p:cNvPr>
          <p:cNvSpPr>
            <a:spLocks noGrp="1"/>
          </p:cNvSpPr>
          <p:nvPr>
            <p:ph type="body" sz="quarter" idx="13"/>
          </p:nvPr>
        </p:nvSpPr>
        <p:spPr>
          <a:xfrm>
            <a:off x="288000" y="1565206"/>
            <a:ext cx="8569325" cy="3981794"/>
          </a:xfrm>
        </p:spPr>
        <p:txBody>
          <a:bodyPr/>
          <a:lstStyle/>
          <a:p>
            <a:r>
              <a:rPr lang="de-DE" dirty="0"/>
              <a:t>Gelingen von Unterricht </a:t>
            </a:r>
            <a:r>
              <a:rPr lang="de-DE" sz="1400" dirty="0"/>
              <a:t>(Lotz/</a:t>
            </a:r>
            <a:r>
              <a:rPr lang="de-DE" sz="1400" dirty="0" err="1"/>
              <a:t>Lipowsky</a:t>
            </a:r>
            <a:r>
              <a:rPr lang="de-DE" sz="1400" dirty="0"/>
              <a:t> 2015)</a:t>
            </a:r>
          </a:p>
          <a:p>
            <a:pPr marL="0" indent="0">
              <a:buNone/>
            </a:pPr>
            <a:endParaRPr lang="de-DE" dirty="0"/>
          </a:p>
          <a:p>
            <a:r>
              <a:rPr lang="de-DE" dirty="0"/>
              <a:t>Bedürfnis, sich zu unterhalten </a:t>
            </a:r>
            <a:r>
              <a:rPr lang="de-DE" sz="1400" dirty="0"/>
              <a:t>(Schmidt-Thieme 2002)</a:t>
            </a:r>
          </a:p>
          <a:p>
            <a:endParaRPr lang="de-DE" dirty="0"/>
          </a:p>
          <a:p>
            <a:r>
              <a:rPr lang="de-DE" dirty="0"/>
              <a:t>Art und Weise der Fragen entscheidet über das Bild von Mathematik </a:t>
            </a:r>
            <a:r>
              <a:rPr lang="de-DE" sz="1400" dirty="0"/>
              <a:t>(Watson/Mason 1998)</a:t>
            </a:r>
            <a:endParaRPr lang="de-DE" sz="1600" dirty="0"/>
          </a:p>
          <a:p>
            <a:endParaRPr lang="de-DE" dirty="0"/>
          </a:p>
          <a:p>
            <a:r>
              <a:rPr lang="de-DE" dirty="0"/>
              <a:t>Zusammenhang zwischen kognitivem Niveau der </a:t>
            </a:r>
            <a:r>
              <a:rPr lang="de-DE" dirty="0" err="1"/>
              <a:t>LehrerInnenfrage</a:t>
            </a:r>
            <a:r>
              <a:rPr lang="de-DE" dirty="0"/>
              <a:t> und der Qualität der </a:t>
            </a:r>
            <a:r>
              <a:rPr lang="de-DE" dirty="0" err="1"/>
              <a:t>SchülerInnenantworten</a:t>
            </a:r>
            <a:r>
              <a:rPr lang="de-DE" dirty="0"/>
              <a:t> </a:t>
            </a:r>
            <a:r>
              <a:rPr lang="de-DE" sz="1400" dirty="0"/>
              <a:t>(De Boer 2015)</a:t>
            </a:r>
          </a:p>
          <a:p>
            <a:endParaRPr lang="de-DE" sz="1400" dirty="0"/>
          </a:p>
          <a:p>
            <a:endParaRPr lang="de-DE" dirty="0"/>
          </a:p>
        </p:txBody>
      </p:sp>
    </p:spTree>
    <p:extLst>
      <p:ext uri="{BB962C8B-B14F-4D97-AF65-F5344CB8AC3E}">
        <p14:creationId xmlns:p14="http://schemas.microsoft.com/office/powerpoint/2010/main" val="36346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55DFB3-42C9-A935-ACDD-71FB422C1C47}"/>
              </a:ext>
            </a:extLst>
          </p:cNvPr>
          <p:cNvSpPr>
            <a:spLocks noGrp="1"/>
          </p:cNvSpPr>
          <p:nvPr>
            <p:ph type="title"/>
          </p:nvPr>
        </p:nvSpPr>
        <p:spPr/>
        <p:txBody>
          <a:bodyPr/>
          <a:lstStyle/>
          <a:p>
            <a:r>
              <a:rPr lang="de-DE" dirty="0"/>
              <a:t>Status Quo</a:t>
            </a:r>
          </a:p>
        </p:txBody>
      </p:sp>
      <p:sp>
        <p:nvSpPr>
          <p:cNvPr id="3" name="Textplatzhalter 2">
            <a:extLst>
              <a:ext uri="{FF2B5EF4-FFF2-40B4-BE49-F238E27FC236}">
                <a16:creationId xmlns:a16="http://schemas.microsoft.com/office/drawing/2014/main" id="{1DD40CF0-7E0A-B1D8-D6E0-EBAB2ED0A3F0}"/>
              </a:ext>
            </a:extLst>
          </p:cNvPr>
          <p:cNvSpPr>
            <a:spLocks noGrp="1"/>
          </p:cNvSpPr>
          <p:nvPr>
            <p:ph type="body" sz="quarter" idx="11"/>
          </p:nvPr>
        </p:nvSpPr>
        <p:spPr/>
        <p:txBody>
          <a:bodyPr/>
          <a:lstStyle/>
          <a:p>
            <a:r>
              <a:rPr lang="de-DE" dirty="0"/>
              <a:t>Lehrkräfte…</a:t>
            </a:r>
          </a:p>
        </p:txBody>
      </p:sp>
      <p:sp>
        <p:nvSpPr>
          <p:cNvPr id="4" name="Textplatzhalter 3">
            <a:extLst>
              <a:ext uri="{FF2B5EF4-FFF2-40B4-BE49-F238E27FC236}">
                <a16:creationId xmlns:a16="http://schemas.microsoft.com/office/drawing/2014/main" id="{F7199DB6-079F-C0D3-A9AC-B9449136389F}"/>
              </a:ext>
            </a:extLst>
          </p:cNvPr>
          <p:cNvSpPr>
            <a:spLocks noGrp="1"/>
          </p:cNvSpPr>
          <p:nvPr>
            <p:ph type="body" sz="quarter" idx="13"/>
          </p:nvPr>
        </p:nvSpPr>
        <p:spPr>
          <a:xfrm>
            <a:off x="287337" y="1653382"/>
            <a:ext cx="8569325" cy="2661708"/>
          </a:xfrm>
        </p:spPr>
        <p:txBody>
          <a:bodyPr/>
          <a:lstStyle/>
          <a:p>
            <a:pPr marL="0" indent="0">
              <a:buNone/>
            </a:pPr>
            <a:r>
              <a:rPr lang="de-DE" dirty="0"/>
              <a:t>…stellen im Durchschnitt zwei Fragen pro Minute. </a:t>
            </a:r>
            <a:r>
              <a:rPr lang="de-DE" sz="1400" dirty="0"/>
              <a:t>(Lotz 2015, zitiert nach Lotz/</a:t>
            </a:r>
            <a:r>
              <a:rPr lang="de-DE" sz="1400" dirty="0" err="1"/>
              <a:t>Lipowsky</a:t>
            </a:r>
            <a:r>
              <a:rPr lang="de-DE" sz="1400" dirty="0"/>
              <a:t> 2015)</a:t>
            </a:r>
            <a:endParaRPr lang="de-DE" dirty="0"/>
          </a:p>
          <a:p>
            <a:endParaRPr lang="de-DE" dirty="0"/>
          </a:p>
          <a:p>
            <a:pPr marL="0" indent="0">
              <a:buNone/>
            </a:pPr>
            <a:r>
              <a:rPr lang="de-DE" dirty="0"/>
              <a:t>…stellen selten offene und auf Begründung hinzielende Fragen. </a:t>
            </a:r>
            <a:r>
              <a:rPr lang="de-DE" sz="1400" dirty="0"/>
              <a:t>(De Boer 2015)</a:t>
            </a:r>
          </a:p>
          <a:p>
            <a:endParaRPr lang="de-DE" dirty="0"/>
          </a:p>
          <a:p>
            <a:pPr marL="0" indent="0">
              <a:buNone/>
            </a:pPr>
            <a:r>
              <a:rPr lang="de-DE" dirty="0">
                <a:sym typeface="Wingdings" panose="05000000000000000000" pitchFamily="2" charset="2"/>
              </a:rPr>
              <a:t>…melden in der Regel einfache Bestätigungen (87%) zurück und regen wenig zur selbstständigen Unterstützung des Lernens an (12%) </a:t>
            </a:r>
            <a:r>
              <a:rPr lang="de-DE" sz="1400" dirty="0">
                <a:sym typeface="Wingdings" panose="05000000000000000000" pitchFamily="2" charset="2"/>
              </a:rPr>
              <a:t>(</a:t>
            </a:r>
            <a:r>
              <a:rPr lang="de-DE" sz="1400" dirty="0" err="1">
                <a:sym typeface="Wingdings" panose="05000000000000000000" pitchFamily="2" charset="2"/>
              </a:rPr>
              <a:t>Kobarg</a:t>
            </a:r>
            <a:r>
              <a:rPr lang="de-DE" sz="1400" dirty="0">
                <a:sym typeface="Wingdings" panose="05000000000000000000" pitchFamily="2" charset="2"/>
              </a:rPr>
              <a:t> et al. 2009, zit. nach De Boer 2015)</a:t>
            </a:r>
          </a:p>
          <a:p>
            <a:pPr marL="0" indent="0">
              <a:buNone/>
            </a:pPr>
            <a:endParaRPr lang="de-DE" dirty="0">
              <a:sym typeface="Wingdings" panose="05000000000000000000" pitchFamily="2" charset="2"/>
            </a:endParaRPr>
          </a:p>
          <a:p>
            <a:pPr marL="0" indent="0">
              <a:buNone/>
            </a:pPr>
            <a:r>
              <a:rPr lang="de-DE" dirty="0">
                <a:sym typeface="Wingdings" panose="05000000000000000000" pitchFamily="2" charset="2"/>
              </a:rPr>
              <a:t>…folgen häufig der I-R-E-Struktur (nach </a:t>
            </a:r>
            <a:r>
              <a:rPr lang="de-DE" dirty="0" err="1">
                <a:sym typeface="Wingdings" panose="05000000000000000000" pitchFamily="2" charset="2"/>
              </a:rPr>
              <a:t>Mehan</a:t>
            </a:r>
            <a:r>
              <a:rPr lang="de-DE" dirty="0">
                <a:sym typeface="Wingdings" panose="05000000000000000000" pitchFamily="2" charset="2"/>
              </a:rPr>
              <a:t>: 1979 Initiation, Reply, Evaluation). </a:t>
            </a:r>
            <a:r>
              <a:rPr lang="de-DE" sz="1400" dirty="0">
                <a:sym typeface="Wingdings" panose="05000000000000000000" pitchFamily="2" charset="2"/>
              </a:rPr>
              <a:t>(Brandt 2015)</a:t>
            </a:r>
            <a:endParaRPr lang="de-DE" sz="1400" dirty="0"/>
          </a:p>
          <a:p>
            <a:endParaRPr lang="de-DE" dirty="0"/>
          </a:p>
          <a:p>
            <a:endParaRPr lang="de-DE" dirty="0"/>
          </a:p>
          <a:p>
            <a:endParaRPr lang="de-DE" dirty="0"/>
          </a:p>
        </p:txBody>
      </p:sp>
    </p:spTree>
    <p:extLst>
      <p:ext uri="{BB962C8B-B14F-4D97-AF65-F5344CB8AC3E}">
        <p14:creationId xmlns:p14="http://schemas.microsoft.com/office/powerpoint/2010/main" val="235143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54F93-5852-3176-9106-BC666546B9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AD6BE6-EF10-D0B0-95CC-15F0EA17866F}"/>
              </a:ext>
            </a:extLst>
          </p:cNvPr>
          <p:cNvSpPr>
            <a:spLocks noGrp="1"/>
          </p:cNvSpPr>
          <p:nvPr>
            <p:ph type="title"/>
          </p:nvPr>
        </p:nvSpPr>
        <p:spPr/>
        <p:txBody>
          <a:bodyPr/>
          <a:lstStyle/>
          <a:p>
            <a:r>
              <a:rPr lang="de-DE" dirty="0"/>
              <a:t>Motivation</a:t>
            </a:r>
          </a:p>
        </p:txBody>
      </p:sp>
      <p:sp>
        <p:nvSpPr>
          <p:cNvPr id="4" name="Textplatzhalter 3">
            <a:extLst>
              <a:ext uri="{FF2B5EF4-FFF2-40B4-BE49-F238E27FC236}">
                <a16:creationId xmlns:a16="http://schemas.microsoft.com/office/drawing/2014/main" id="{8404341C-F3AD-28D9-33FA-249849F031E8}"/>
              </a:ext>
            </a:extLst>
          </p:cNvPr>
          <p:cNvSpPr>
            <a:spLocks noGrp="1"/>
          </p:cNvSpPr>
          <p:nvPr>
            <p:ph type="body" sz="quarter" idx="13"/>
          </p:nvPr>
        </p:nvSpPr>
        <p:spPr>
          <a:xfrm>
            <a:off x="288000" y="1269320"/>
            <a:ext cx="8569325" cy="3263265"/>
          </a:xfrm>
        </p:spPr>
        <p:txBody>
          <a:bodyPr/>
          <a:lstStyle/>
          <a:p>
            <a:r>
              <a:rPr lang="de-DE" dirty="0"/>
              <a:t>Es findet noch immer ein zu wenig aktives, sprachliches und prozessorientiertes Handeln in unterrichtlichen Gesprächen statt. </a:t>
            </a:r>
            <a:r>
              <a:rPr lang="de-DE" sz="1400" dirty="0"/>
              <a:t>(</a:t>
            </a:r>
            <a:r>
              <a:rPr lang="de-DE" sz="1400" dirty="0" err="1"/>
              <a:t>Eibinger</a:t>
            </a:r>
            <a:r>
              <a:rPr lang="de-DE" sz="1400" dirty="0"/>
              <a:t> 2013, zitiert nach De Boer 2015, S. 30)</a:t>
            </a:r>
            <a:endParaRPr lang="de-DE" dirty="0"/>
          </a:p>
          <a:p>
            <a:pPr marL="0" indent="0">
              <a:buNone/>
            </a:pPr>
            <a:endParaRPr lang="de-DE" dirty="0"/>
          </a:p>
          <a:p>
            <a:r>
              <a:rPr lang="de-DE" dirty="0"/>
              <a:t>Lernen hat responsiven Charakter und entfaltet seine Qualität im nicht vorherbestimmbaren Prozess des Gesprächs. </a:t>
            </a:r>
            <a:r>
              <a:rPr lang="de-DE" sz="1400" dirty="0"/>
              <a:t>(De Boer/</a:t>
            </a:r>
            <a:r>
              <a:rPr lang="de-DE" sz="1400" dirty="0" err="1"/>
              <a:t>Bonanati</a:t>
            </a:r>
            <a:r>
              <a:rPr lang="de-DE" sz="1400" dirty="0"/>
              <a:t> 2015, S. 8)</a:t>
            </a:r>
          </a:p>
          <a:p>
            <a:pPr marL="0" indent="0">
              <a:buNone/>
            </a:pPr>
            <a:endParaRPr lang="de-DE" dirty="0"/>
          </a:p>
        </p:txBody>
      </p:sp>
    </p:spTree>
    <p:extLst>
      <p:ext uri="{BB962C8B-B14F-4D97-AF65-F5344CB8AC3E}">
        <p14:creationId xmlns:p14="http://schemas.microsoft.com/office/powerpoint/2010/main" val="2981331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Motivation</a:t>
            </a:r>
          </a:p>
        </p:txBody>
      </p:sp>
      <p:sp>
        <p:nvSpPr>
          <p:cNvPr id="5" name="Textplatzhalter 1"/>
          <p:cNvSpPr>
            <a:spLocks noGrp="1"/>
          </p:cNvSpPr>
          <p:nvPr>
            <p:ph type="body" sz="quarter" idx="13"/>
          </p:nvPr>
        </p:nvSpPr>
        <p:spPr>
          <a:xfrm>
            <a:off x="1109333" y="1715889"/>
            <a:ext cx="6925340" cy="2661708"/>
          </a:xfrm>
        </p:spPr>
        <p:txBody>
          <a:bodyPr/>
          <a:lstStyle/>
          <a:p>
            <a:pPr marL="0" indent="0">
              <a:buNone/>
            </a:pPr>
            <a:r>
              <a:rPr lang="de-DE" i="1" dirty="0"/>
              <a:t>L: 				Timo, was ist ein Parallelogramm?</a:t>
            </a:r>
            <a:br>
              <a:rPr lang="de-DE" i="1" dirty="0"/>
            </a:br>
            <a:r>
              <a:rPr lang="de-DE" i="1" dirty="0"/>
              <a:t>Timo: 		Ein Viereck ohne rechte Winkel?</a:t>
            </a:r>
            <a:br>
              <a:rPr lang="de-DE" i="1" dirty="0"/>
            </a:br>
            <a:r>
              <a:rPr lang="de-DE" i="1" dirty="0"/>
              <a:t>L: 				…ja, Karin?</a:t>
            </a:r>
            <a:br>
              <a:rPr lang="de-DE" i="1" dirty="0"/>
            </a:br>
            <a:r>
              <a:rPr lang="de-DE" i="1" dirty="0"/>
              <a:t>Karin:		Ein Viereck mit parallelen Seiten?</a:t>
            </a:r>
            <a:br>
              <a:rPr lang="de-DE" i="1" dirty="0"/>
            </a:br>
            <a:r>
              <a:rPr lang="de-DE" i="1" dirty="0"/>
              <a:t>L: 				Hm, Anton?																				</a:t>
            </a:r>
          </a:p>
          <a:p>
            <a:pPr marL="0" indent="0">
              <a:buNone/>
            </a:pPr>
            <a:endParaRPr lang="de-DE" i="1" dirty="0"/>
          </a:p>
          <a:p>
            <a:pPr marL="0" indent="0" algn="r">
              <a:buNone/>
            </a:pPr>
            <a:r>
              <a:rPr lang="de-DE" sz="1400" dirty="0"/>
              <a:t>(Prediger/Wittmann 2009, S. 9)</a:t>
            </a:r>
          </a:p>
          <a:p>
            <a:endParaRPr lang="de-DE" dirty="0"/>
          </a:p>
        </p:txBody>
      </p:sp>
    </p:spTree>
    <p:extLst>
      <p:ext uri="{BB962C8B-B14F-4D97-AF65-F5344CB8AC3E}">
        <p14:creationId xmlns:p14="http://schemas.microsoft.com/office/powerpoint/2010/main" val="3007422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stretch>
            <a:fillRect/>
          </a:stretch>
        </p:blipFill>
        <p:spPr>
          <a:xfrm>
            <a:off x="138124" y="263963"/>
            <a:ext cx="8880717" cy="5110823"/>
          </a:xfrm>
          <a:prstGeom prst="rect">
            <a:avLst/>
          </a:prstGeom>
          <a:ln>
            <a:noFill/>
          </a:ln>
          <a:effectLst>
            <a:softEdge rad="112500"/>
          </a:effectLst>
        </p:spPr>
      </p:pic>
      <p:sp>
        <p:nvSpPr>
          <p:cNvPr id="2" name="Rechteck 1"/>
          <p:cNvSpPr/>
          <p:nvPr/>
        </p:nvSpPr>
        <p:spPr>
          <a:xfrm>
            <a:off x="3319361" y="263963"/>
            <a:ext cx="2518242" cy="1396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Welche Assoziationen zur Impulsgebung verbinden Sie mit diesem Bild?</a:t>
            </a:r>
            <a:endParaRPr lang="de-DE" dirty="0"/>
          </a:p>
        </p:txBody>
      </p:sp>
    </p:spTree>
    <p:extLst>
      <p:ext uri="{BB962C8B-B14F-4D97-AF65-F5344CB8AC3E}">
        <p14:creationId xmlns:p14="http://schemas.microsoft.com/office/powerpoint/2010/main" val="405030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a:t>
            </a:r>
          </a:p>
        </p:txBody>
      </p:sp>
      <p:pic>
        <p:nvPicPr>
          <p:cNvPr id="5" name="Grafik 4"/>
          <p:cNvPicPr>
            <a:picLocks noChangeAspect="1"/>
          </p:cNvPicPr>
          <p:nvPr/>
        </p:nvPicPr>
        <p:blipFill>
          <a:blip r:embed="rId2"/>
          <a:stretch>
            <a:fillRect/>
          </a:stretch>
        </p:blipFill>
        <p:spPr>
          <a:xfrm>
            <a:off x="1669010" y="1807911"/>
            <a:ext cx="5805980" cy="1746451"/>
          </a:xfrm>
          <a:prstGeom prst="rect">
            <a:avLst/>
          </a:prstGeom>
          <a:ln w="104775" cap="rnd">
            <a:solidFill>
              <a:schemeClr val="bg1">
                <a:lumMod val="6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Textfeld 5"/>
          <p:cNvSpPr txBox="1"/>
          <p:nvPr/>
        </p:nvSpPr>
        <p:spPr>
          <a:xfrm>
            <a:off x="5675148" y="3681730"/>
            <a:ext cx="2389238" cy="261610"/>
          </a:xfrm>
          <a:prstGeom prst="rect">
            <a:avLst/>
          </a:prstGeom>
          <a:noFill/>
        </p:spPr>
        <p:txBody>
          <a:bodyPr wrap="square" rtlCol="0">
            <a:spAutoFit/>
          </a:bodyPr>
          <a:lstStyle/>
          <a:p>
            <a:r>
              <a:rPr lang="de-DE" sz="1050" dirty="0"/>
              <a:t>(nach Heckmann 2007, S. 47)</a:t>
            </a:r>
          </a:p>
        </p:txBody>
      </p:sp>
    </p:spTree>
    <p:extLst>
      <p:ext uri="{BB962C8B-B14F-4D97-AF65-F5344CB8AC3E}">
        <p14:creationId xmlns:p14="http://schemas.microsoft.com/office/powerpoint/2010/main" val="2940955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Interpretationen von Kernideen</a:t>
            </a:r>
          </a:p>
        </p:txBody>
      </p:sp>
      <p:sp>
        <p:nvSpPr>
          <p:cNvPr id="6" name="Abgerundetes Rechteck 5"/>
          <p:cNvSpPr/>
          <p:nvPr/>
        </p:nvSpPr>
        <p:spPr>
          <a:xfrm>
            <a:off x="984530" y="2260242"/>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Kernidee</a:t>
            </a:r>
          </a:p>
        </p:txBody>
      </p:sp>
      <p:sp>
        <p:nvSpPr>
          <p:cNvPr id="19" name="Textplatzhalter 2"/>
          <p:cNvSpPr>
            <a:spLocks noGrp="1"/>
          </p:cNvSpPr>
          <p:nvPr>
            <p:ph type="body" sz="quarter" idx="11"/>
          </p:nvPr>
        </p:nvSpPr>
        <p:spPr>
          <a:xfrm>
            <a:off x="288003" y="960000"/>
            <a:ext cx="8569325" cy="210000"/>
          </a:xfrm>
        </p:spPr>
        <p:txBody>
          <a:bodyPr/>
          <a:lstStyle/>
          <a:p>
            <a:r>
              <a:rPr lang="de-DE" dirty="0"/>
              <a:t>Nach Ruf &amp; Gallin (2018)</a:t>
            </a:r>
          </a:p>
        </p:txBody>
      </p:sp>
      <p:sp>
        <p:nvSpPr>
          <p:cNvPr id="20" name="Textfeld 19"/>
          <p:cNvSpPr txBox="1"/>
          <p:nvPr/>
        </p:nvSpPr>
        <p:spPr>
          <a:xfrm>
            <a:off x="3364149" y="2394441"/>
            <a:ext cx="5034651" cy="723275"/>
          </a:xfrm>
          <a:prstGeom prst="rect">
            <a:avLst/>
          </a:prstGeom>
          <a:noFill/>
        </p:spPr>
        <p:txBody>
          <a:bodyPr wrap="square" rtlCol="0">
            <a:spAutoFit/>
          </a:bodyPr>
          <a:lstStyle/>
          <a:p>
            <a:pPr>
              <a:spcAft>
                <a:spcPts val="600"/>
              </a:spcAft>
            </a:pPr>
            <a:r>
              <a:rPr lang="de-DE" dirty="0"/>
              <a:t>Individueller Zugang zum Thema</a:t>
            </a:r>
          </a:p>
          <a:p>
            <a:r>
              <a:rPr lang="de-DE" dirty="0"/>
              <a:t>Fachlicher Kern</a:t>
            </a:r>
          </a:p>
        </p:txBody>
      </p:sp>
      <p:sp>
        <p:nvSpPr>
          <p:cNvPr id="10" name="Textfeld 9"/>
          <p:cNvSpPr txBox="1"/>
          <p:nvPr/>
        </p:nvSpPr>
        <p:spPr>
          <a:xfrm>
            <a:off x="3364149" y="3117716"/>
            <a:ext cx="2472152" cy="261610"/>
          </a:xfrm>
          <a:prstGeom prst="rect">
            <a:avLst/>
          </a:prstGeom>
          <a:noFill/>
        </p:spPr>
        <p:txBody>
          <a:bodyPr wrap="none" rtlCol="0">
            <a:spAutoFit/>
          </a:bodyPr>
          <a:lstStyle/>
          <a:p>
            <a:r>
              <a:rPr lang="de-DE" sz="1100" dirty="0"/>
              <a:t>(nach Klimke &amp; Lutz-Westphal 2018)</a:t>
            </a:r>
          </a:p>
        </p:txBody>
      </p:sp>
      <p:grpSp>
        <p:nvGrpSpPr>
          <p:cNvPr id="9" name="Gruppieren 8">
            <a:extLst>
              <a:ext uri="{FF2B5EF4-FFF2-40B4-BE49-F238E27FC236}">
                <a16:creationId xmlns:a16="http://schemas.microsoft.com/office/drawing/2014/main" id="{08B2160F-38A0-0108-35E8-0BBD6F6E6803}"/>
              </a:ext>
            </a:extLst>
          </p:cNvPr>
          <p:cNvGrpSpPr/>
          <p:nvPr/>
        </p:nvGrpSpPr>
        <p:grpSpPr>
          <a:xfrm>
            <a:off x="5696793" y="3297073"/>
            <a:ext cx="2702007" cy="1178099"/>
            <a:chOff x="5696793" y="3770888"/>
            <a:chExt cx="2702007" cy="1178099"/>
          </a:xfrm>
        </p:grpSpPr>
        <p:sp>
          <p:nvSpPr>
            <p:cNvPr id="5" name="Sprechblase: oval 4">
              <a:extLst>
                <a:ext uri="{FF2B5EF4-FFF2-40B4-BE49-F238E27FC236}">
                  <a16:creationId xmlns:a16="http://schemas.microsoft.com/office/drawing/2014/main" id="{36ED1B56-DD11-5C07-88B7-3C16D2D52466}"/>
                </a:ext>
              </a:extLst>
            </p:cNvPr>
            <p:cNvSpPr/>
            <p:nvPr/>
          </p:nvSpPr>
          <p:spPr>
            <a:xfrm>
              <a:off x="5696793" y="3770888"/>
              <a:ext cx="2702007" cy="1043873"/>
            </a:xfrm>
            <a:prstGeom prst="wedgeEllipseCallout">
              <a:avLst>
                <a:gd name="adj1" fmla="val -45990"/>
                <a:gd name="adj2" fmla="val -66182"/>
              </a:avLst>
            </a:prstGeom>
            <a:solidFill>
              <a:schemeClr val="bg1">
                <a:lumMod val="85000"/>
              </a:schemeClr>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658B61D8-4B43-5DF3-58E6-6DDA095699D1}"/>
                </a:ext>
              </a:extLst>
            </p:cNvPr>
            <p:cNvSpPr txBox="1"/>
            <p:nvPr/>
          </p:nvSpPr>
          <p:spPr>
            <a:xfrm>
              <a:off x="5696793" y="3840991"/>
              <a:ext cx="2702007" cy="1107996"/>
            </a:xfrm>
            <a:prstGeom prst="rect">
              <a:avLst/>
            </a:prstGeom>
            <a:noFill/>
          </p:spPr>
          <p:txBody>
            <a:bodyPr wrap="square" rtlCol="0">
              <a:spAutoFit/>
            </a:bodyPr>
            <a:lstStyle/>
            <a:p>
              <a:pPr algn="ctr"/>
              <a:r>
                <a:rPr lang="de-DE" sz="1600" dirty="0"/>
                <a:t>„Das Komma </a:t>
              </a:r>
            </a:p>
            <a:p>
              <a:pPr algn="ctr"/>
              <a:r>
                <a:rPr lang="de-DE" sz="1600" dirty="0"/>
                <a:t>markiert den Übergang von Einern zu Zehnteln“</a:t>
              </a:r>
            </a:p>
            <a:p>
              <a:endParaRPr lang="de-DE" dirty="0"/>
            </a:p>
          </p:txBody>
        </p:sp>
      </p:grpSp>
    </p:spTree>
    <p:extLst>
      <p:ext uri="{BB962C8B-B14F-4D97-AF65-F5344CB8AC3E}">
        <p14:creationId xmlns:p14="http://schemas.microsoft.com/office/powerpoint/2010/main" val="63511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Ziele des Seminars</a:t>
            </a:r>
          </a:p>
        </p:txBody>
      </p:sp>
      <p:sp>
        <p:nvSpPr>
          <p:cNvPr id="4" name="Textplatzhalter 3"/>
          <p:cNvSpPr>
            <a:spLocks noGrp="1"/>
          </p:cNvSpPr>
          <p:nvPr>
            <p:ph type="body" sz="quarter" idx="13"/>
          </p:nvPr>
        </p:nvSpPr>
        <p:spPr>
          <a:xfrm>
            <a:off x="4572000" y="1501556"/>
            <a:ext cx="3872071" cy="2661708"/>
          </a:xfrm>
        </p:spPr>
        <p:txBody>
          <a:bodyPr/>
          <a:lstStyle/>
          <a:p>
            <a:r>
              <a:rPr lang="de-DE" dirty="0"/>
              <a:t>Ein bewussterer Umgang bei der Impulsgebung</a:t>
            </a:r>
          </a:p>
          <a:p>
            <a:endParaRPr lang="de-DE" dirty="0"/>
          </a:p>
          <a:p>
            <a:r>
              <a:rPr lang="de-DE" dirty="0"/>
              <a:t>Unterschiedliche Ansätze für Impulse kennenlernen</a:t>
            </a:r>
          </a:p>
          <a:p>
            <a:endParaRPr lang="de-DE" dirty="0"/>
          </a:p>
          <a:p>
            <a:r>
              <a:rPr lang="de-DE" dirty="0"/>
              <a:t>Ein Handlungsrepertoire erarbeiten</a:t>
            </a:r>
          </a:p>
          <a:p>
            <a:endParaRPr lang="de-DE"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0435" y="942278"/>
            <a:ext cx="2520176" cy="3780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6438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r Verbinder 17"/>
          <p:cNvCxnSpPr/>
          <p:nvPr/>
        </p:nvCxnSpPr>
        <p:spPr>
          <a:xfrm>
            <a:off x="412124" y="2756079"/>
            <a:ext cx="8190963" cy="12879"/>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 name="Titel 1"/>
          <p:cNvSpPr>
            <a:spLocks noGrp="1"/>
          </p:cNvSpPr>
          <p:nvPr>
            <p:ph type="title"/>
          </p:nvPr>
        </p:nvSpPr>
        <p:spPr/>
        <p:txBody>
          <a:bodyPr/>
          <a:lstStyle/>
          <a:p>
            <a:r>
              <a:rPr lang="de-DE" dirty="0"/>
              <a:t>Der Kreislauf des Dialogischen Lernens</a:t>
            </a:r>
          </a:p>
        </p:txBody>
      </p:sp>
      <p:sp>
        <p:nvSpPr>
          <p:cNvPr id="5" name="Abgerundetes Rechteck 4"/>
          <p:cNvSpPr/>
          <p:nvPr/>
        </p:nvSpPr>
        <p:spPr>
          <a:xfrm>
            <a:off x="6280594" y="2269531"/>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Reisetagebuch</a:t>
            </a:r>
          </a:p>
        </p:txBody>
      </p:sp>
      <p:sp>
        <p:nvSpPr>
          <p:cNvPr id="6" name="Abgerundetes Rechteck 5"/>
          <p:cNvSpPr/>
          <p:nvPr/>
        </p:nvSpPr>
        <p:spPr>
          <a:xfrm>
            <a:off x="984530" y="2260242"/>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Kernidee</a:t>
            </a:r>
          </a:p>
        </p:txBody>
      </p:sp>
      <p:sp>
        <p:nvSpPr>
          <p:cNvPr id="7" name="Abgerundetes Rechteck 6"/>
          <p:cNvSpPr/>
          <p:nvPr/>
        </p:nvSpPr>
        <p:spPr>
          <a:xfrm>
            <a:off x="3638281" y="3629695"/>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Ich</a:t>
            </a:r>
          </a:p>
        </p:txBody>
      </p:sp>
      <p:sp>
        <p:nvSpPr>
          <p:cNvPr id="8" name="Abgerundetes Rechteck 7"/>
          <p:cNvSpPr/>
          <p:nvPr/>
        </p:nvSpPr>
        <p:spPr>
          <a:xfrm>
            <a:off x="3638281" y="909367"/>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Du</a:t>
            </a:r>
          </a:p>
        </p:txBody>
      </p:sp>
      <p:sp>
        <p:nvSpPr>
          <p:cNvPr id="9" name="Abgerundetes Rechteck 8"/>
          <p:cNvSpPr/>
          <p:nvPr/>
        </p:nvSpPr>
        <p:spPr>
          <a:xfrm>
            <a:off x="3628621" y="2269531"/>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Normen</a:t>
            </a:r>
          </a:p>
        </p:txBody>
      </p:sp>
      <p:sp>
        <p:nvSpPr>
          <p:cNvPr id="11" name="Bogen 10"/>
          <p:cNvSpPr/>
          <p:nvPr/>
        </p:nvSpPr>
        <p:spPr>
          <a:xfrm>
            <a:off x="4812940" y="1263537"/>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2" name="Bogen 11"/>
          <p:cNvSpPr/>
          <p:nvPr/>
        </p:nvSpPr>
        <p:spPr>
          <a:xfrm rot="16200000">
            <a:off x="2301483" y="1371724"/>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3" name="Bogen 12"/>
          <p:cNvSpPr/>
          <p:nvPr/>
        </p:nvSpPr>
        <p:spPr>
          <a:xfrm rot="5400000">
            <a:off x="4959192" y="2610820"/>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4" name="Bogen 13"/>
          <p:cNvSpPr/>
          <p:nvPr/>
        </p:nvSpPr>
        <p:spPr>
          <a:xfrm rot="10800000">
            <a:off x="2341441" y="2610821"/>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 name="Textfeld 14"/>
          <p:cNvSpPr txBox="1"/>
          <p:nvPr/>
        </p:nvSpPr>
        <p:spPr>
          <a:xfrm>
            <a:off x="6957978" y="1075933"/>
            <a:ext cx="1877052" cy="461665"/>
          </a:xfrm>
          <a:prstGeom prst="rect">
            <a:avLst/>
          </a:prstGeom>
          <a:noFill/>
        </p:spPr>
        <p:txBody>
          <a:bodyPr wrap="square" rtlCol="0">
            <a:spAutoFit/>
          </a:bodyPr>
          <a:lstStyle/>
          <a:p>
            <a:r>
              <a:rPr lang="de-DE" sz="2400" dirty="0">
                <a:solidFill>
                  <a:schemeClr val="tx2"/>
                </a:solidFill>
                <a:effectLst>
                  <a:outerShdw blurRad="38100" dist="38100" dir="2700000" algn="tl">
                    <a:srgbClr val="000000">
                      <a:alpha val="43137"/>
                    </a:srgbClr>
                  </a:outerShdw>
                </a:effectLst>
              </a:rPr>
              <a:t>Rezeption</a:t>
            </a:r>
          </a:p>
        </p:txBody>
      </p:sp>
      <p:sp>
        <p:nvSpPr>
          <p:cNvPr id="16" name="Textfeld 15"/>
          <p:cNvSpPr txBox="1"/>
          <p:nvPr/>
        </p:nvSpPr>
        <p:spPr>
          <a:xfrm>
            <a:off x="6957977" y="4206394"/>
            <a:ext cx="1867393" cy="461665"/>
          </a:xfrm>
          <a:prstGeom prst="rect">
            <a:avLst/>
          </a:prstGeom>
          <a:noFill/>
        </p:spPr>
        <p:txBody>
          <a:bodyPr wrap="square" rtlCol="0">
            <a:spAutoFit/>
          </a:bodyPr>
          <a:lstStyle/>
          <a:p>
            <a:r>
              <a:rPr lang="de-DE" sz="2400" dirty="0">
                <a:solidFill>
                  <a:schemeClr val="tx2"/>
                </a:solidFill>
                <a:effectLst>
                  <a:outerShdw blurRad="38100" dist="38100" dir="2700000" algn="tl">
                    <a:srgbClr val="000000">
                      <a:alpha val="43137"/>
                    </a:srgbClr>
                  </a:outerShdw>
                </a:effectLst>
              </a:rPr>
              <a:t>Produktion</a:t>
            </a:r>
            <a:endParaRPr lang="de-DE" dirty="0">
              <a:solidFill>
                <a:schemeClr val="tx2"/>
              </a:solidFill>
              <a:effectLst>
                <a:outerShdw blurRad="38100" dist="38100" dir="2700000" algn="tl">
                  <a:srgbClr val="000000">
                    <a:alpha val="43137"/>
                  </a:srgbClr>
                </a:outerShdw>
              </a:effectLst>
            </a:endParaRPr>
          </a:p>
        </p:txBody>
      </p:sp>
      <p:sp>
        <p:nvSpPr>
          <p:cNvPr id="19" name="Textplatzhalter 2"/>
          <p:cNvSpPr>
            <a:spLocks noGrp="1"/>
          </p:cNvSpPr>
          <p:nvPr>
            <p:ph type="body" sz="quarter" idx="11"/>
          </p:nvPr>
        </p:nvSpPr>
        <p:spPr>
          <a:xfrm>
            <a:off x="288003" y="960000"/>
            <a:ext cx="8569325" cy="210000"/>
          </a:xfrm>
        </p:spPr>
        <p:txBody>
          <a:bodyPr/>
          <a:lstStyle/>
          <a:p>
            <a:r>
              <a:rPr lang="de-DE" dirty="0"/>
              <a:t>Nach Ruf &amp; Gallin (2018)</a:t>
            </a:r>
          </a:p>
        </p:txBody>
      </p:sp>
      <p:sp>
        <p:nvSpPr>
          <p:cNvPr id="17" name="Textfeld 16"/>
          <p:cNvSpPr txBox="1"/>
          <p:nvPr/>
        </p:nvSpPr>
        <p:spPr>
          <a:xfrm>
            <a:off x="125491" y="3336513"/>
            <a:ext cx="2144831" cy="738664"/>
          </a:xfrm>
          <a:prstGeom prst="rect">
            <a:avLst/>
          </a:prstGeom>
          <a:noFill/>
          <a:ln w="22225">
            <a:solidFill>
              <a:schemeClr val="tx2"/>
            </a:solidFill>
          </a:ln>
        </p:spPr>
        <p:txBody>
          <a:bodyPr wrap="square" rtlCol="0">
            <a:spAutoFit/>
          </a:bodyPr>
          <a:lstStyle/>
          <a:p>
            <a:r>
              <a:rPr lang="de-DE" sz="1400" dirty="0"/>
              <a:t>„Das Komma markiert </a:t>
            </a:r>
            <a:br>
              <a:rPr lang="de-DE" sz="1400" dirty="0"/>
            </a:br>
            <a:r>
              <a:rPr lang="de-DE" sz="1400" dirty="0"/>
              <a:t>den Übergang </a:t>
            </a:r>
            <a:br>
              <a:rPr lang="de-DE" sz="1400" dirty="0"/>
            </a:br>
            <a:r>
              <a:rPr lang="de-DE" sz="1400" dirty="0"/>
              <a:t>von Einern zu Zehnteln“</a:t>
            </a:r>
          </a:p>
        </p:txBody>
      </p:sp>
      <p:pic>
        <p:nvPicPr>
          <p:cNvPr id="20" name="Grafik 19"/>
          <p:cNvPicPr>
            <a:picLocks noChangeAspect="1"/>
          </p:cNvPicPr>
          <p:nvPr/>
        </p:nvPicPr>
        <p:blipFill>
          <a:blip r:embed="rId3"/>
          <a:stretch>
            <a:fillRect/>
          </a:stretch>
        </p:blipFill>
        <p:spPr>
          <a:xfrm>
            <a:off x="6828348" y="3356972"/>
            <a:ext cx="2126649" cy="639700"/>
          </a:xfrm>
          <a:prstGeom prst="rect">
            <a:avLst/>
          </a:prstGeom>
          <a:ln w="22225">
            <a:solidFill>
              <a:schemeClr val="tx2"/>
            </a:solidFill>
          </a:ln>
        </p:spPr>
      </p:pic>
    </p:spTree>
    <p:extLst>
      <p:ext uri="{BB962C8B-B14F-4D97-AF65-F5344CB8AC3E}">
        <p14:creationId xmlns:p14="http://schemas.microsoft.com/office/powerpoint/2010/main" val="277785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1" grpId="0" animBg="1"/>
      <p:bldP spid="12" grpId="0" animBg="1"/>
      <p:bldP spid="13"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r Verbinder 17"/>
          <p:cNvCxnSpPr/>
          <p:nvPr/>
        </p:nvCxnSpPr>
        <p:spPr>
          <a:xfrm>
            <a:off x="412124" y="2756079"/>
            <a:ext cx="8190963" cy="12879"/>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 name="Titel 1"/>
          <p:cNvSpPr>
            <a:spLocks noGrp="1"/>
          </p:cNvSpPr>
          <p:nvPr>
            <p:ph type="title"/>
          </p:nvPr>
        </p:nvSpPr>
        <p:spPr/>
        <p:txBody>
          <a:bodyPr/>
          <a:lstStyle/>
          <a:p>
            <a:r>
              <a:rPr lang="de-DE" dirty="0"/>
              <a:t>Impulse im Kreislauf des Dialogischen Lernens</a:t>
            </a:r>
          </a:p>
        </p:txBody>
      </p:sp>
      <p:sp>
        <p:nvSpPr>
          <p:cNvPr id="5" name="Abgerundetes Rechteck 4"/>
          <p:cNvSpPr/>
          <p:nvPr/>
        </p:nvSpPr>
        <p:spPr>
          <a:xfrm>
            <a:off x="6280594" y="2269531"/>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Reisetagebuch</a:t>
            </a:r>
          </a:p>
        </p:txBody>
      </p:sp>
      <p:sp>
        <p:nvSpPr>
          <p:cNvPr id="6" name="Abgerundetes Rechteck 5"/>
          <p:cNvSpPr/>
          <p:nvPr/>
        </p:nvSpPr>
        <p:spPr>
          <a:xfrm>
            <a:off x="984530" y="2260242"/>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Kernidee</a:t>
            </a:r>
          </a:p>
        </p:txBody>
      </p:sp>
      <p:sp>
        <p:nvSpPr>
          <p:cNvPr id="7" name="Abgerundetes Rechteck 6"/>
          <p:cNvSpPr/>
          <p:nvPr/>
        </p:nvSpPr>
        <p:spPr>
          <a:xfrm>
            <a:off x="3638281" y="3629695"/>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Ich</a:t>
            </a:r>
          </a:p>
        </p:txBody>
      </p:sp>
      <p:sp>
        <p:nvSpPr>
          <p:cNvPr id="8" name="Abgerundetes Rechteck 7"/>
          <p:cNvSpPr/>
          <p:nvPr/>
        </p:nvSpPr>
        <p:spPr>
          <a:xfrm>
            <a:off x="3638281" y="909367"/>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Du</a:t>
            </a:r>
          </a:p>
        </p:txBody>
      </p:sp>
      <p:sp>
        <p:nvSpPr>
          <p:cNvPr id="9" name="Abgerundetes Rechteck 8"/>
          <p:cNvSpPr/>
          <p:nvPr/>
        </p:nvSpPr>
        <p:spPr>
          <a:xfrm>
            <a:off x="3628621" y="2269531"/>
            <a:ext cx="1867437" cy="991674"/>
          </a:xfrm>
          <a:prstGeom prst="round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Normen</a:t>
            </a:r>
          </a:p>
        </p:txBody>
      </p:sp>
      <p:sp>
        <p:nvSpPr>
          <p:cNvPr id="11" name="Bogen 10"/>
          <p:cNvSpPr/>
          <p:nvPr/>
        </p:nvSpPr>
        <p:spPr>
          <a:xfrm>
            <a:off x="4812940" y="1263537"/>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12" name="Bogen 11"/>
          <p:cNvSpPr/>
          <p:nvPr/>
        </p:nvSpPr>
        <p:spPr>
          <a:xfrm rot="16200000">
            <a:off x="2301483" y="1371724"/>
            <a:ext cx="1858269" cy="1595573"/>
          </a:xfrm>
          <a:prstGeom prst="arc">
            <a:avLst/>
          </a:prstGeom>
          <a:ln w="1143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3" name="Bogen 12"/>
          <p:cNvSpPr/>
          <p:nvPr/>
        </p:nvSpPr>
        <p:spPr>
          <a:xfrm rot="5400000">
            <a:off x="4959192" y="2610820"/>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4" name="Bogen 13"/>
          <p:cNvSpPr/>
          <p:nvPr/>
        </p:nvSpPr>
        <p:spPr>
          <a:xfrm rot="10800000">
            <a:off x="2341441" y="2610821"/>
            <a:ext cx="1858269" cy="1595573"/>
          </a:xfrm>
          <a:prstGeom prst="arc">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 name="Textfeld 14"/>
          <p:cNvSpPr txBox="1"/>
          <p:nvPr/>
        </p:nvSpPr>
        <p:spPr>
          <a:xfrm>
            <a:off x="6957978" y="1075933"/>
            <a:ext cx="1877052" cy="461665"/>
          </a:xfrm>
          <a:prstGeom prst="rect">
            <a:avLst/>
          </a:prstGeom>
          <a:noFill/>
        </p:spPr>
        <p:txBody>
          <a:bodyPr wrap="square" rtlCol="0">
            <a:spAutoFit/>
          </a:bodyPr>
          <a:lstStyle/>
          <a:p>
            <a:r>
              <a:rPr lang="de-DE" sz="2400" dirty="0">
                <a:solidFill>
                  <a:schemeClr val="tx2"/>
                </a:solidFill>
                <a:effectLst>
                  <a:outerShdw blurRad="38100" dist="38100" dir="2700000" algn="tl">
                    <a:srgbClr val="000000">
                      <a:alpha val="43137"/>
                    </a:srgbClr>
                  </a:outerShdw>
                </a:effectLst>
              </a:rPr>
              <a:t>Rezeption</a:t>
            </a:r>
          </a:p>
        </p:txBody>
      </p:sp>
      <p:sp>
        <p:nvSpPr>
          <p:cNvPr id="16" name="Textfeld 15"/>
          <p:cNvSpPr txBox="1"/>
          <p:nvPr/>
        </p:nvSpPr>
        <p:spPr>
          <a:xfrm>
            <a:off x="6957977" y="4206394"/>
            <a:ext cx="1867393" cy="461665"/>
          </a:xfrm>
          <a:prstGeom prst="rect">
            <a:avLst/>
          </a:prstGeom>
          <a:noFill/>
        </p:spPr>
        <p:txBody>
          <a:bodyPr wrap="square" rtlCol="0">
            <a:spAutoFit/>
          </a:bodyPr>
          <a:lstStyle/>
          <a:p>
            <a:r>
              <a:rPr lang="de-DE" sz="2400" dirty="0">
                <a:solidFill>
                  <a:schemeClr val="tx2"/>
                </a:solidFill>
                <a:effectLst>
                  <a:outerShdw blurRad="38100" dist="38100" dir="2700000" algn="tl">
                    <a:srgbClr val="000000">
                      <a:alpha val="43137"/>
                    </a:srgbClr>
                  </a:outerShdw>
                </a:effectLst>
              </a:rPr>
              <a:t>Produktion</a:t>
            </a:r>
            <a:endParaRPr lang="de-DE" dirty="0">
              <a:solidFill>
                <a:schemeClr val="tx2"/>
              </a:solidFill>
              <a:effectLst>
                <a:outerShdw blurRad="38100" dist="38100" dir="2700000" algn="tl">
                  <a:srgbClr val="000000">
                    <a:alpha val="43137"/>
                  </a:srgbClr>
                </a:outerShdw>
              </a:effectLst>
            </a:endParaRPr>
          </a:p>
        </p:txBody>
      </p:sp>
      <p:sp>
        <p:nvSpPr>
          <p:cNvPr id="19" name="Textplatzhalter 2"/>
          <p:cNvSpPr>
            <a:spLocks noGrp="1"/>
          </p:cNvSpPr>
          <p:nvPr>
            <p:ph type="body" sz="quarter" idx="11"/>
          </p:nvPr>
        </p:nvSpPr>
        <p:spPr>
          <a:xfrm>
            <a:off x="288003" y="960000"/>
            <a:ext cx="8569325" cy="210000"/>
          </a:xfrm>
        </p:spPr>
        <p:txBody>
          <a:bodyPr/>
          <a:lstStyle/>
          <a:p>
            <a:r>
              <a:rPr lang="de-DE" dirty="0"/>
              <a:t>Nach Ruf &amp; Gallin (2018)</a:t>
            </a:r>
          </a:p>
        </p:txBody>
      </p:sp>
      <p:sp>
        <p:nvSpPr>
          <p:cNvPr id="17" name="Textfeld 16"/>
          <p:cNvSpPr txBox="1"/>
          <p:nvPr/>
        </p:nvSpPr>
        <p:spPr>
          <a:xfrm>
            <a:off x="125491" y="3336513"/>
            <a:ext cx="2144831" cy="738664"/>
          </a:xfrm>
          <a:prstGeom prst="rect">
            <a:avLst/>
          </a:prstGeom>
          <a:noFill/>
          <a:ln w="22225">
            <a:solidFill>
              <a:schemeClr val="tx2"/>
            </a:solidFill>
          </a:ln>
        </p:spPr>
        <p:txBody>
          <a:bodyPr wrap="square" rtlCol="0">
            <a:spAutoFit/>
          </a:bodyPr>
          <a:lstStyle/>
          <a:p>
            <a:r>
              <a:rPr lang="de-DE" sz="1400" dirty="0"/>
              <a:t>„Das Komma markiert </a:t>
            </a:r>
            <a:br>
              <a:rPr lang="de-DE" sz="1400" dirty="0"/>
            </a:br>
            <a:r>
              <a:rPr lang="de-DE" sz="1400" dirty="0"/>
              <a:t>den Übergang </a:t>
            </a:r>
            <a:br>
              <a:rPr lang="de-DE" sz="1400" dirty="0"/>
            </a:br>
            <a:r>
              <a:rPr lang="de-DE" sz="1400" dirty="0"/>
              <a:t>von Einern zu Zehnteln“</a:t>
            </a:r>
          </a:p>
        </p:txBody>
      </p:sp>
      <p:pic>
        <p:nvPicPr>
          <p:cNvPr id="20" name="Grafik 19"/>
          <p:cNvPicPr>
            <a:picLocks noChangeAspect="1"/>
          </p:cNvPicPr>
          <p:nvPr/>
        </p:nvPicPr>
        <p:blipFill>
          <a:blip r:embed="rId3"/>
          <a:stretch>
            <a:fillRect/>
          </a:stretch>
        </p:blipFill>
        <p:spPr>
          <a:xfrm>
            <a:off x="6828348" y="3356972"/>
            <a:ext cx="2126649" cy="639700"/>
          </a:xfrm>
          <a:prstGeom prst="rect">
            <a:avLst/>
          </a:prstGeom>
          <a:ln w="22225">
            <a:solidFill>
              <a:schemeClr val="tx2"/>
            </a:solidFill>
          </a:ln>
        </p:spPr>
      </p:pic>
    </p:spTree>
    <p:extLst>
      <p:ext uri="{BB962C8B-B14F-4D97-AF65-F5344CB8AC3E}">
        <p14:creationId xmlns:p14="http://schemas.microsoft.com/office/powerpoint/2010/main" val="16919130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Impulse als Eingriff in den Lernprozess</a:t>
            </a:r>
          </a:p>
        </p:txBody>
      </p:sp>
      <p:pic>
        <p:nvPicPr>
          <p:cNvPr id="5" name="Grafik 4"/>
          <p:cNvPicPr>
            <a:picLocks noChangeAspect="1"/>
          </p:cNvPicPr>
          <p:nvPr/>
        </p:nvPicPr>
        <p:blipFill>
          <a:blip r:embed="rId3"/>
          <a:stretch>
            <a:fillRect/>
          </a:stretch>
        </p:blipFill>
        <p:spPr>
          <a:xfrm>
            <a:off x="1346600" y="730210"/>
            <a:ext cx="4476344" cy="4254580"/>
          </a:xfrm>
          <a:prstGeom prst="rect">
            <a:avLst/>
          </a:prstGeom>
        </p:spPr>
      </p:pic>
      <p:pic>
        <p:nvPicPr>
          <p:cNvPr id="4" name="Grafik 3"/>
          <p:cNvPicPr>
            <a:picLocks noChangeAspect="1"/>
          </p:cNvPicPr>
          <p:nvPr/>
        </p:nvPicPr>
        <p:blipFill>
          <a:blip r:embed="rId4"/>
          <a:stretch>
            <a:fillRect/>
          </a:stretch>
        </p:blipFill>
        <p:spPr>
          <a:xfrm>
            <a:off x="4902465" y="4473350"/>
            <a:ext cx="2602235" cy="325878"/>
          </a:xfrm>
          <a:prstGeom prst="rect">
            <a:avLst/>
          </a:prstGeom>
          <a:ln w="22225">
            <a:solidFill>
              <a:schemeClr val="tx2"/>
            </a:solidFill>
          </a:ln>
        </p:spPr>
      </p:pic>
      <p:pic>
        <p:nvPicPr>
          <p:cNvPr id="3" name="Grafik 2"/>
          <p:cNvPicPr>
            <a:picLocks noChangeAspect="1"/>
          </p:cNvPicPr>
          <p:nvPr/>
        </p:nvPicPr>
        <p:blipFill>
          <a:blip r:embed="rId5"/>
          <a:stretch>
            <a:fillRect/>
          </a:stretch>
        </p:blipFill>
        <p:spPr>
          <a:xfrm>
            <a:off x="4505147" y="3281766"/>
            <a:ext cx="2235540" cy="552221"/>
          </a:xfrm>
          <a:prstGeom prst="rect">
            <a:avLst/>
          </a:prstGeom>
          <a:ln w="22225">
            <a:solidFill>
              <a:schemeClr val="tx2"/>
            </a:solidFill>
          </a:ln>
        </p:spPr>
      </p:pic>
      <p:sp>
        <p:nvSpPr>
          <p:cNvPr id="6" name="Textfeld 5"/>
          <p:cNvSpPr txBox="1"/>
          <p:nvPr/>
        </p:nvSpPr>
        <p:spPr>
          <a:xfrm>
            <a:off x="6038296" y="2511429"/>
            <a:ext cx="1928733" cy="584775"/>
          </a:xfrm>
          <a:prstGeom prst="rect">
            <a:avLst/>
          </a:prstGeom>
          <a:noFill/>
        </p:spPr>
        <p:txBody>
          <a:bodyPr wrap="none" rtlCol="0">
            <a:spAutoFit/>
          </a:bodyPr>
          <a:lstStyle/>
          <a:p>
            <a:r>
              <a:rPr lang="de-DE" sz="1600" dirty="0">
                <a:solidFill>
                  <a:schemeClr val="accent3">
                    <a:lumMod val="75000"/>
                  </a:schemeClr>
                </a:solidFill>
              </a:rPr>
              <a:t>Eingreifen </a:t>
            </a:r>
            <a:br>
              <a:rPr lang="de-DE" sz="1600" dirty="0">
                <a:solidFill>
                  <a:schemeClr val="accent3">
                    <a:lumMod val="75000"/>
                  </a:schemeClr>
                </a:solidFill>
              </a:rPr>
            </a:br>
            <a:r>
              <a:rPr lang="de-DE" sz="1600" dirty="0">
                <a:solidFill>
                  <a:schemeClr val="accent3">
                    <a:lumMod val="75000"/>
                  </a:schemeClr>
                </a:solidFill>
              </a:rPr>
              <a:t>in den Lernprozess</a:t>
            </a:r>
          </a:p>
        </p:txBody>
      </p:sp>
      <p:sp>
        <p:nvSpPr>
          <p:cNvPr id="8" name="Textfeld 7">
            <a:extLst>
              <a:ext uri="{FF2B5EF4-FFF2-40B4-BE49-F238E27FC236}">
                <a16:creationId xmlns:a16="http://schemas.microsoft.com/office/drawing/2014/main" id="{BDD24B4B-B246-2F80-7AD5-D62673BA08E8}"/>
              </a:ext>
            </a:extLst>
          </p:cNvPr>
          <p:cNvSpPr txBox="1"/>
          <p:nvPr/>
        </p:nvSpPr>
        <p:spPr>
          <a:xfrm>
            <a:off x="6753013" y="1266910"/>
            <a:ext cx="2201244" cy="338554"/>
          </a:xfrm>
          <a:prstGeom prst="rect">
            <a:avLst/>
          </a:prstGeom>
          <a:noFill/>
        </p:spPr>
        <p:txBody>
          <a:bodyPr wrap="none" rtlCol="0">
            <a:spAutoFit/>
          </a:bodyPr>
          <a:lstStyle/>
          <a:p>
            <a:pPr algn="r"/>
            <a:r>
              <a:rPr lang="de-DE" sz="1600" dirty="0"/>
              <a:t>Klimke (2021): Spirale</a:t>
            </a:r>
          </a:p>
        </p:txBody>
      </p:sp>
      <p:sp>
        <p:nvSpPr>
          <p:cNvPr id="9" name="Textfeld 8">
            <a:extLst>
              <a:ext uri="{FF2B5EF4-FFF2-40B4-BE49-F238E27FC236}">
                <a16:creationId xmlns:a16="http://schemas.microsoft.com/office/drawing/2014/main" id="{1D781117-E6B5-A8F8-9156-1ACB066FB805}"/>
              </a:ext>
            </a:extLst>
          </p:cNvPr>
          <p:cNvSpPr txBox="1"/>
          <p:nvPr/>
        </p:nvSpPr>
        <p:spPr>
          <a:xfrm>
            <a:off x="6109673" y="896923"/>
            <a:ext cx="2840842" cy="338554"/>
          </a:xfrm>
          <a:prstGeom prst="rect">
            <a:avLst/>
          </a:prstGeom>
          <a:noFill/>
        </p:spPr>
        <p:txBody>
          <a:bodyPr wrap="none" rtlCol="0">
            <a:spAutoFit/>
          </a:bodyPr>
          <a:lstStyle/>
          <a:p>
            <a:pPr algn="r"/>
            <a:r>
              <a:rPr lang="de-DE" sz="1600" dirty="0"/>
              <a:t>Ruf &amp; Gallin (2018): Kreislauf</a:t>
            </a:r>
          </a:p>
        </p:txBody>
      </p:sp>
      <p:sp>
        <p:nvSpPr>
          <p:cNvPr id="10" name="Textfeld 9">
            <a:extLst>
              <a:ext uri="{FF2B5EF4-FFF2-40B4-BE49-F238E27FC236}">
                <a16:creationId xmlns:a16="http://schemas.microsoft.com/office/drawing/2014/main" id="{0E479D6D-DAD2-2F5F-C0AC-B9661122007F}"/>
              </a:ext>
            </a:extLst>
          </p:cNvPr>
          <p:cNvSpPr txBox="1"/>
          <p:nvPr/>
        </p:nvSpPr>
        <p:spPr>
          <a:xfrm>
            <a:off x="5654421" y="1636897"/>
            <a:ext cx="3296094" cy="338554"/>
          </a:xfrm>
          <a:prstGeom prst="rect">
            <a:avLst/>
          </a:prstGeom>
          <a:noFill/>
        </p:spPr>
        <p:txBody>
          <a:bodyPr wrap="none" rtlCol="0">
            <a:spAutoFit/>
          </a:bodyPr>
          <a:lstStyle/>
          <a:p>
            <a:pPr algn="r"/>
            <a:r>
              <a:rPr lang="de-DE" sz="1600" dirty="0"/>
              <a:t>Ansteeg (2023): Konische Spirale</a:t>
            </a:r>
          </a:p>
        </p:txBody>
      </p:sp>
    </p:spTree>
    <p:extLst>
      <p:ext uri="{BB962C8B-B14F-4D97-AF65-F5344CB8AC3E}">
        <p14:creationId xmlns:p14="http://schemas.microsoft.com/office/powerpoint/2010/main" val="157915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Handlungsleitlinien im Dialogischen Lernen</a:t>
            </a:r>
          </a:p>
        </p:txBody>
      </p:sp>
      <p:sp>
        <p:nvSpPr>
          <p:cNvPr id="4" name="Textplatzhalter 3"/>
          <p:cNvSpPr>
            <a:spLocks noGrp="1"/>
          </p:cNvSpPr>
          <p:nvPr>
            <p:ph type="body" sz="quarter" idx="13"/>
          </p:nvPr>
        </p:nvSpPr>
        <p:spPr/>
        <p:txBody>
          <a:bodyPr/>
          <a:lstStyle/>
          <a:p>
            <a:pPr>
              <a:lnSpc>
                <a:spcPct val="200000"/>
              </a:lnSpc>
            </a:pPr>
            <a:r>
              <a:rPr lang="de-DE" dirty="0"/>
              <a:t>Konsequente Bezugnahme auf die Beiträge der Lernenden</a:t>
            </a:r>
          </a:p>
          <a:p>
            <a:pPr>
              <a:lnSpc>
                <a:spcPct val="200000"/>
              </a:lnSpc>
            </a:pPr>
            <a:r>
              <a:rPr lang="de-DE" dirty="0"/>
              <a:t>Die verschiedenen Gedankenwelten der Lernenden würdigen</a:t>
            </a:r>
          </a:p>
          <a:p>
            <a:pPr>
              <a:lnSpc>
                <a:spcPct val="200000"/>
              </a:lnSpc>
            </a:pPr>
            <a:r>
              <a:rPr lang="de-DE" dirty="0"/>
              <a:t>Wechselseitigkeit von Angebot und Nutzen</a:t>
            </a:r>
          </a:p>
          <a:p>
            <a:pPr>
              <a:lnSpc>
                <a:spcPct val="200000"/>
              </a:lnSpc>
            </a:pPr>
            <a:r>
              <a:rPr lang="de-DE" dirty="0"/>
              <a:t>Kernidee: „Ich will wissen, wie du es machst“ Auftrag: „Zeig mir, wie du es machst“</a:t>
            </a:r>
          </a:p>
          <a:p>
            <a:pPr>
              <a:lnSpc>
                <a:spcPct val="200000"/>
              </a:lnSpc>
            </a:pPr>
            <a:r>
              <a:rPr lang="de-DE" dirty="0"/>
              <a:t>„Mathematik gibt es nicht, wenn man sie nicht produziert“</a:t>
            </a:r>
          </a:p>
        </p:txBody>
      </p:sp>
    </p:spTree>
    <p:extLst>
      <p:ext uri="{BB962C8B-B14F-4D97-AF65-F5344CB8AC3E}">
        <p14:creationId xmlns:p14="http://schemas.microsoft.com/office/powerpoint/2010/main" val="1832112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Definition: Impuls</a:t>
            </a:r>
          </a:p>
        </p:txBody>
      </p:sp>
      <p:sp>
        <p:nvSpPr>
          <p:cNvPr id="5" name="Abgerundetes Rechteck 4"/>
          <p:cNvSpPr/>
          <p:nvPr/>
        </p:nvSpPr>
        <p:spPr>
          <a:xfrm>
            <a:off x="734518" y="2147344"/>
            <a:ext cx="7674964" cy="1460088"/>
          </a:xfrm>
          <a:prstGeom prst="roundRect">
            <a:avLst/>
          </a:prstGeom>
          <a:solidFill>
            <a:schemeClr val="bg2">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Ein </a:t>
            </a:r>
            <a:r>
              <a:rPr lang="de-DE" b="1" dirty="0">
                <a:solidFill>
                  <a:schemeClr val="tx1"/>
                </a:solidFill>
              </a:rPr>
              <a:t>Impuls </a:t>
            </a:r>
            <a:r>
              <a:rPr lang="de-DE" dirty="0">
                <a:solidFill>
                  <a:schemeClr val="tx1"/>
                </a:solidFill>
              </a:rPr>
              <a:t>ist</a:t>
            </a:r>
          </a:p>
          <a:p>
            <a:pPr algn="ctr"/>
            <a:r>
              <a:rPr lang="de-DE" dirty="0">
                <a:solidFill>
                  <a:schemeClr val="tx1"/>
                </a:solidFill>
              </a:rPr>
              <a:t>ein fachlich orientiertes Anknüpfen an einen </a:t>
            </a:r>
            <a:r>
              <a:rPr lang="de-DE" dirty="0" err="1">
                <a:solidFill>
                  <a:schemeClr val="tx1"/>
                </a:solidFill>
              </a:rPr>
              <a:t>Lernendenbeitrag</a:t>
            </a:r>
            <a:br>
              <a:rPr lang="de-DE" dirty="0">
                <a:solidFill>
                  <a:schemeClr val="tx1"/>
                </a:solidFill>
              </a:rPr>
            </a:br>
            <a:r>
              <a:rPr lang="de-DE" dirty="0">
                <a:solidFill>
                  <a:schemeClr val="tx1"/>
                </a:solidFill>
              </a:rPr>
              <a:t>mit der Absicht, die Lernende oder den Lernenden </a:t>
            </a:r>
          </a:p>
          <a:p>
            <a:pPr algn="ctr"/>
            <a:r>
              <a:rPr lang="de-DE" dirty="0">
                <a:solidFill>
                  <a:schemeClr val="tx1"/>
                </a:solidFill>
              </a:rPr>
              <a:t>möglichst unmittelbar in der eigenständigen Auseinandersetzung </a:t>
            </a:r>
          </a:p>
          <a:p>
            <a:pPr algn="ctr"/>
            <a:r>
              <a:rPr lang="de-DE" dirty="0">
                <a:solidFill>
                  <a:schemeClr val="tx1"/>
                </a:solidFill>
              </a:rPr>
              <a:t>mit den Inhalten weiterzubringen. </a:t>
            </a:r>
          </a:p>
        </p:txBody>
      </p:sp>
      <p:sp>
        <p:nvSpPr>
          <p:cNvPr id="3" name="Textplatzhalter 2">
            <a:extLst>
              <a:ext uri="{FF2B5EF4-FFF2-40B4-BE49-F238E27FC236}">
                <a16:creationId xmlns:a16="http://schemas.microsoft.com/office/drawing/2014/main" id="{FA021C90-FFAF-4DBA-B37D-C12F2C5ACEBB}"/>
              </a:ext>
            </a:extLst>
          </p:cNvPr>
          <p:cNvSpPr>
            <a:spLocks noGrp="1"/>
          </p:cNvSpPr>
          <p:nvPr>
            <p:ph type="body" sz="quarter" idx="11"/>
          </p:nvPr>
        </p:nvSpPr>
        <p:spPr>
          <a:xfrm>
            <a:off x="288003" y="960000"/>
            <a:ext cx="8569325" cy="210000"/>
          </a:xfrm>
        </p:spPr>
        <p:txBody>
          <a:bodyPr/>
          <a:lstStyle/>
          <a:p>
            <a:r>
              <a:rPr lang="de-DE" dirty="0"/>
              <a:t>Modifiziert nach Ansteeg &amp; Heitzer (2024, S. 13)</a:t>
            </a:r>
          </a:p>
        </p:txBody>
      </p:sp>
    </p:spTree>
    <p:extLst>
      <p:ext uri="{BB962C8B-B14F-4D97-AF65-F5344CB8AC3E}">
        <p14:creationId xmlns:p14="http://schemas.microsoft.com/office/powerpoint/2010/main" val="251356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Definition: Impuls</a:t>
            </a:r>
          </a:p>
        </p:txBody>
      </p:sp>
      <p:sp>
        <p:nvSpPr>
          <p:cNvPr id="3" name="Textfeld 2"/>
          <p:cNvSpPr txBox="1"/>
          <p:nvPr/>
        </p:nvSpPr>
        <p:spPr>
          <a:xfrm>
            <a:off x="4116078" y="1571014"/>
            <a:ext cx="838691" cy="369332"/>
          </a:xfrm>
          <a:prstGeom prst="rect">
            <a:avLst/>
          </a:prstGeom>
          <a:noFill/>
        </p:spPr>
        <p:txBody>
          <a:bodyPr wrap="none" rtlCol="0">
            <a:spAutoFit/>
          </a:bodyPr>
          <a:lstStyle/>
          <a:p>
            <a:r>
              <a:rPr lang="de-DE" dirty="0">
                <a:solidFill>
                  <a:schemeClr val="bg1">
                    <a:lumMod val="65000"/>
                  </a:schemeClr>
                </a:solidFill>
              </a:rPr>
              <a:t>Gestik</a:t>
            </a:r>
          </a:p>
        </p:txBody>
      </p:sp>
      <p:sp>
        <p:nvSpPr>
          <p:cNvPr id="4" name="Textfeld 3"/>
          <p:cNvSpPr txBox="1"/>
          <p:nvPr/>
        </p:nvSpPr>
        <p:spPr>
          <a:xfrm>
            <a:off x="7197508" y="1201682"/>
            <a:ext cx="787395" cy="369332"/>
          </a:xfrm>
          <a:prstGeom prst="rect">
            <a:avLst/>
          </a:prstGeom>
          <a:noFill/>
        </p:spPr>
        <p:txBody>
          <a:bodyPr wrap="none" rtlCol="0">
            <a:spAutoFit/>
          </a:bodyPr>
          <a:lstStyle/>
          <a:p>
            <a:r>
              <a:rPr lang="de-DE" dirty="0">
                <a:solidFill>
                  <a:schemeClr val="bg1">
                    <a:lumMod val="65000"/>
                  </a:schemeClr>
                </a:solidFill>
              </a:rPr>
              <a:t>Mimik</a:t>
            </a:r>
          </a:p>
        </p:txBody>
      </p:sp>
      <p:sp>
        <p:nvSpPr>
          <p:cNvPr id="6" name="Textfeld 5"/>
          <p:cNvSpPr txBox="1"/>
          <p:nvPr/>
        </p:nvSpPr>
        <p:spPr>
          <a:xfrm>
            <a:off x="1651819" y="4365523"/>
            <a:ext cx="1261884" cy="369332"/>
          </a:xfrm>
          <a:prstGeom prst="rect">
            <a:avLst/>
          </a:prstGeom>
          <a:noFill/>
        </p:spPr>
        <p:txBody>
          <a:bodyPr wrap="none" rtlCol="0">
            <a:spAutoFit/>
          </a:bodyPr>
          <a:lstStyle/>
          <a:p>
            <a:r>
              <a:rPr lang="de-DE" dirty="0">
                <a:solidFill>
                  <a:schemeClr val="bg1">
                    <a:lumMod val="65000"/>
                  </a:schemeClr>
                </a:solidFill>
              </a:rPr>
              <a:t>Zeichnung</a:t>
            </a:r>
          </a:p>
        </p:txBody>
      </p:sp>
      <p:sp>
        <p:nvSpPr>
          <p:cNvPr id="7" name="Textfeld 6"/>
          <p:cNvSpPr txBox="1"/>
          <p:nvPr/>
        </p:nvSpPr>
        <p:spPr>
          <a:xfrm>
            <a:off x="646286" y="1376998"/>
            <a:ext cx="1826141" cy="369332"/>
          </a:xfrm>
          <a:prstGeom prst="rect">
            <a:avLst/>
          </a:prstGeom>
          <a:noFill/>
        </p:spPr>
        <p:txBody>
          <a:bodyPr wrap="none" rtlCol="0">
            <a:spAutoFit/>
          </a:bodyPr>
          <a:lstStyle/>
          <a:p>
            <a:r>
              <a:rPr lang="de-DE" dirty="0">
                <a:solidFill>
                  <a:schemeClr val="bg1">
                    <a:lumMod val="65000"/>
                  </a:schemeClr>
                </a:solidFill>
              </a:rPr>
              <a:t>stummer Impuls</a:t>
            </a:r>
          </a:p>
        </p:txBody>
      </p:sp>
      <p:sp>
        <p:nvSpPr>
          <p:cNvPr id="8" name="Textfeld 7"/>
          <p:cNvSpPr txBox="1"/>
          <p:nvPr/>
        </p:nvSpPr>
        <p:spPr>
          <a:xfrm>
            <a:off x="5154855" y="4180857"/>
            <a:ext cx="2710999" cy="369332"/>
          </a:xfrm>
          <a:prstGeom prst="rect">
            <a:avLst/>
          </a:prstGeom>
          <a:noFill/>
        </p:spPr>
        <p:txBody>
          <a:bodyPr wrap="none" rtlCol="0">
            <a:spAutoFit/>
          </a:bodyPr>
          <a:lstStyle/>
          <a:p>
            <a:r>
              <a:rPr lang="de-DE" dirty="0">
                <a:solidFill>
                  <a:schemeClr val="bg1">
                    <a:lumMod val="65000"/>
                  </a:schemeClr>
                </a:solidFill>
              </a:rPr>
              <a:t>eine Handlung vorführen</a:t>
            </a:r>
          </a:p>
        </p:txBody>
      </p:sp>
      <p:sp>
        <p:nvSpPr>
          <p:cNvPr id="5" name="Abgerundetes Rechteck 4">
            <a:extLst>
              <a:ext uri="{FF2B5EF4-FFF2-40B4-BE49-F238E27FC236}">
                <a16:creationId xmlns:a16="http://schemas.microsoft.com/office/drawing/2014/main" id="{6C3B15F6-0996-077B-BD1C-C6E42E5372EE}"/>
              </a:ext>
            </a:extLst>
          </p:cNvPr>
          <p:cNvSpPr/>
          <p:nvPr/>
        </p:nvSpPr>
        <p:spPr>
          <a:xfrm>
            <a:off x="734518" y="2147344"/>
            <a:ext cx="7674964" cy="1460088"/>
          </a:xfrm>
          <a:prstGeom prst="roundRect">
            <a:avLst/>
          </a:prstGeom>
          <a:solidFill>
            <a:schemeClr val="bg2">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Ein </a:t>
            </a:r>
            <a:r>
              <a:rPr lang="de-DE" b="1" dirty="0">
                <a:solidFill>
                  <a:schemeClr val="tx1"/>
                </a:solidFill>
              </a:rPr>
              <a:t>Impuls </a:t>
            </a:r>
            <a:r>
              <a:rPr lang="de-DE" dirty="0">
                <a:solidFill>
                  <a:schemeClr val="tx1"/>
                </a:solidFill>
              </a:rPr>
              <a:t>ist</a:t>
            </a:r>
          </a:p>
          <a:p>
            <a:pPr algn="ctr"/>
            <a:r>
              <a:rPr lang="de-DE" dirty="0">
                <a:solidFill>
                  <a:schemeClr val="tx1"/>
                </a:solidFill>
              </a:rPr>
              <a:t>ein fachlich orientiertes Anknüpfen an einen </a:t>
            </a:r>
            <a:r>
              <a:rPr lang="de-DE" dirty="0" err="1">
                <a:solidFill>
                  <a:schemeClr val="tx1"/>
                </a:solidFill>
              </a:rPr>
              <a:t>Lernendenbeitrag</a:t>
            </a:r>
            <a:br>
              <a:rPr lang="de-DE" dirty="0">
                <a:solidFill>
                  <a:schemeClr val="tx1"/>
                </a:solidFill>
              </a:rPr>
            </a:br>
            <a:r>
              <a:rPr lang="de-DE" dirty="0">
                <a:solidFill>
                  <a:schemeClr val="tx1"/>
                </a:solidFill>
              </a:rPr>
              <a:t>mit der Absicht, die Lernende oder den Lernenden </a:t>
            </a:r>
          </a:p>
          <a:p>
            <a:pPr algn="ctr"/>
            <a:r>
              <a:rPr lang="de-DE" dirty="0">
                <a:solidFill>
                  <a:schemeClr val="tx1"/>
                </a:solidFill>
              </a:rPr>
              <a:t>möglichst unmittelbar in der eigenständigen Auseinandersetzung </a:t>
            </a:r>
          </a:p>
          <a:p>
            <a:pPr algn="ctr"/>
            <a:r>
              <a:rPr lang="de-DE" dirty="0">
                <a:solidFill>
                  <a:schemeClr val="tx1"/>
                </a:solidFill>
              </a:rPr>
              <a:t>mit den Inhalten weiterzubringen. </a:t>
            </a:r>
          </a:p>
        </p:txBody>
      </p:sp>
      <p:sp>
        <p:nvSpPr>
          <p:cNvPr id="9" name="Textplatzhalter 2">
            <a:extLst>
              <a:ext uri="{FF2B5EF4-FFF2-40B4-BE49-F238E27FC236}">
                <a16:creationId xmlns:a16="http://schemas.microsoft.com/office/drawing/2014/main" id="{D933881D-D102-BAE7-9828-7780067FBA3C}"/>
              </a:ext>
            </a:extLst>
          </p:cNvPr>
          <p:cNvSpPr>
            <a:spLocks noGrp="1"/>
          </p:cNvSpPr>
          <p:nvPr>
            <p:ph type="body" sz="quarter" idx="11"/>
          </p:nvPr>
        </p:nvSpPr>
        <p:spPr>
          <a:xfrm>
            <a:off x="288003" y="960000"/>
            <a:ext cx="8569325" cy="210000"/>
          </a:xfrm>
        </p:spPr>
        <p:txBody>
          <a:bodyPr/>
          <a:lstStyle/>
          <a:p>
            <a:r>
              <a:rPr lang="de-DE" dirty="0"/>
              <a:t>Modifiziert nach Ansteeg &amp; Heitzer (2024, S. 13)</a:t>
            </a:r>
          </a:p>
        </p:txBody>
      </p:sp>
    </p:spTree>
    <p:extLst>
      <p:ext uri="{BB962C8B-B14F-4D97-AF65-F5344CB8AC3E}">
        <p14:creationId xmlns:p14="http://schemas.microsoft.com/office/powerpoint/2010/main" val="415269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Ziele von Impulsen</a:t>
            </a:r>
          </a:p>
        </p:txBody>
      </p:sp>
      <p:grpSp>
        <p:nvGrpSpPr>
          <p:cNvPr id="4" name="Gruppieren 3"/>
          <p:cNvGrpSpPr/>
          <p:nvPr/>
        </p:nvGrpSpPr>
        <p:grpSpPr>
          <a:xfrm>
            <a:off x="888999" y="3066141"/>
            <a:ext cx="7402282" cy="1763488"/>
            <a:chOff x="212272" y="3761012"/>
            <a:chExt cx="7402282" cy="1763488"/>
          </a:xfrm>
          <a:solidFill>
            <a:schemeClr val="bg1">
              <a:lumMod val="65000"/>
            </a:schemeClr>
          </a:solidFill>
        </p:grpSpPr>
        <p:sp>
          <p:nvSpPr>
            <p:cNvPr id="6" name="Rechteck 5"/>
            <p:cNvSpPr/>
            <p:nvPr/>
          </p:nvSpPr>
          <p:spPr>
            <a:xfrm>
              <a:off x="212272"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7" name="Rechteck 6"/>
            <p:cNvSpPr/>
            <p:nvPr/>
          </p:nvSpPr>
          <p:spPr>
            <a:xfrm>
              <a:off x="2062843"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8" name="Rechteck 7"/>
            <p:cNvSpPr/>
            <p:nvPr/>
          </p:nvSpPr>
          <p:spPr>
            <a:xfrm>
              <a:off x="2062842" y="4642756"/>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9" name="Rechteck 8"/>
            <p:cNvSpPr/>
            <p:nvPr/>
          </p:nvSpPr>
          <p:spPr>
            <a:xfrm>
              <a:off x="3913413"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0" name="Rechteck 9"/>
            <p:cNvSpPr/>
            <p:nvPr/>
          </p:nvSpPr>
          <p:spPr>
            <a:xfrm>
              <a:off x="3913413" y="4642756"/>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1" name="Rechteck 10"/>
            <p:cNvSpPr/>
            <p:nvPr/>
          </p:nvSpPr>
          <p:spPr>
            <a:xfrm>
              <a:off x="3913413" y="4201884"/>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2" name="Rechteck 11"/>
            <p:cNvSpPr/>
            <p:nvPr/>
          </p:nvSpPr>
          <p:spPr>
            <a:xfrm>
              <a:off x="5763983" y="5083628"/>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3" name="Rechteck 12"/>
            <p:cNvSpPr/>
            <p:nvPr/>
          </p:nvSpPr>
          <p:spPr>
            <a:xfrm>
              <a:off x="5763982" y="4642756"/>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4" name="Rechteck 13"/>
            <p:cNvSpPr/>
            <p:nvPr/>
          </p:nvSpPr>
          <p:spPr>
            <a:xfrm>
              <a:off x="5763981" y="4201884"/>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15" name="Rechteck 14"/>
            <p:cNvSpPr/>
            <p:nvPr/>
          </p:nvSpPr>
          <p:spPr>
            <a:xfrm>
              <a:off x="5763980" y="3761012"/>
              <a:ext cx="1850571" cy="440872"/>
            </a:xfrm>
            <a:prstGeom prst="rect">
              <a:avLst/>
            </a:prstGeom>
            <a:grpFill/>
            <a:ln>
              <a:solidFill>
                <a:schemeClr val="bg1">
                  <a:lumMod val="6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grpSp>
      <p:sp>
        <p:nvSpPr>
          <p:cNvPr id="16" name="Multiplizieren 15"/>
          <p:cNvSpPr/>
          <p:nvPr/>
        </p:nvSpPr>
        <p:spPr>
          <a:xfrm>
            <a:off x="3558718" y="3569606"/>
            <a:ext cx="212272" cy="43076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7" name="Bogen 16"/>
          <p:cNvSpPr/>
          <p:nvPr/>
        </p:nvSpPr>
        <p:spPr>
          <a:xfrm>
            <a:off x="3664854" y="3309132"/>
            <a:ext cx="2715980" cy="538842"/>
          </a:xfrm>
          <a:prstGeom prst="arc">
            <a:avLst>
              <a:gd name="adj1" fmla="val 10859855"/>
              <a:gd name="adj2" fmla="val 19500482"/>
            </a:avLst>
          </a:prstGeom>
          <a:ln w="28575">
            <a:solidFill>
              <a:schemeClr val="accent3"/>
            </a:solidFill>
            <a:headEnd type="none" w="med" len="med"/>
            <a:tailEnd type="arrow"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de-DE"/>
          </a:p>
        </p:txBody>
      </p:sp>
      <p:sp>
        <p:nvSpPr>
          <p:cNvPr id="18" name="Multiplizieren 17"/>
          <p:cNvSpPr/>
          <p:nvPr/>
        </p:nvSpPr>
        <p:spPr>
          <a:xfrm>
            <a:off x="3393787" y="1044932"/>
            <a:ext cx="542134" cy="1100163"/>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9" name="Rechteck 18"/>
          <p:cNvSpPr/>
          <p:nvPr/>
        </p:nvSpPr>
        <p:spPr>
          <a:xfrm>
            <a:off x="2917548" y="1008621"/>
            <a:ext cx="1494611" cy="116722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0" name="Gerade Verbindung mit Pfeil 19"/>
          <p:cNvCxnSpPr/>
          <p:nvPr/>
        </p:nvCxnSpPr>
        <p:spPr>
          <a:xfrm flipV="1">
            <a:off x="3672473" y="2307439"/>
            <a:ext cx="0" cy="1237130"/>
          </a:xfrm>
          <a:prstGeom prst="straightConnector1">
            <a:avLst/>
          </a:prstGeom>
          <a:ln w="28575">
            <a:solidFill>
              <a:schemeClr val="accent3"/>
            </a:solidFill>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21" name="Multiplizieren 20"/>
          <p:cNvSpPr/>
          <p:nvPr/>
        </p:nvSpPr>
        <p:spPr>
          <a:xfrm>
            <a:off x="5409287" y="3126339"/>
            <a:ext cx="212272" cy="430768"/>
          </a:xfrm>
          <a:prstGeom prst="mathMultiply">
            <a:avLst/>
          </a:prstGeom>
          <a:solidFill>
            <a:schemeClr val="bg1">
              <a:lumMod val="65000"/>
            </a:schemeClr>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22" name="Textfeld 21"/>
          <p:cNvSpPr txBox="1"/>
          <p:nvPr/>
        </p:nvSpPr>
        <p:spPr>
          <a:xfrm rot="16200000">
            <a:off x="7288121" y="3398468"/>
            <a:ext cx="2492990" cy="369332"/>
          </a:xfrm>
          <a:prstGeom prst="rect">
            <a:avLst/>
          </a:prstGeom>
          <a:noFill/>
        </p:spPr>
        <p:txBody>
          <a:bodyPr wrap="none" rtlCol="0">
            <a:spAutoFit/>
          </a:bodyPr>
          <a:lstStyle/>
          <a:p>
            <a:r>
              <a:rPr lang="de-DE" dirty="0"/>
              <a:t>Stufen im Lernprozess</a:t>
            </a:r>
          </a:p>
        </p:txBody>
      </p:sp>
    </p:spTree>
    <p:extLst>
      <p:ext uri="{BB962C8B-B14F-4D97-AF65-F5344CB8AC3E}">
        <p14:creationId xmlns:p14="http://schemas.microsoft.com/office/powerpoint/2010/main" val="99643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6134B-28FC-15A3-C521-DA2EBD09FA8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4AD69D5-D233-1728-607F-C9AE7FED66E7}"/>
              </a:ext>
            </a:extLst>
          </p:cNvPr>
          <p:cNvSpPr>
            <a:spLocks noGrp="1"/>
          </p:cNvSpPr>
          <p:nvPr>
            <p:ph type="title"/>
          </p:nvPr>
        </p:nvSpPr>
        <p:spPr/>
        <p:txBody>
          <a:bodyPr/>
          <a:lstStyle/>
          <a:p>
            <a:r>
              <a:rPr lang="de-DE" dirty="0"/>
              <a:t>Der Prozess der Impulsgebung</a:t>
            </a:r>
          </a:p>
        </p:txBody>
      </p:sp>
      <p:pic>
        <p:nvPicPr>
          <p:cNvPr id="5" name="Grafik 4" descr="Ein Bild, das Text, Screenshot, Schrift, Diagramm enthält.&#10;&#10;Automatisch generierte Beschreibung">
            <a:extLst>
              <a:ext uri="{FF2B5EF4-FFF2-40B4-BE49-F238E27FC236}">
                <a16:creationId xmlns:a16="http://schemas.microsoft.com/office/drawing/2014/main" id="{AC57C4E8-DE74-BC41-C279-E48532ED4E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347" y="1052621"/>
            <a:ext cx="8731306" cy="3725005"/>
          </a:xfrm>
          <a:prstGeom prst="rect">
            <a:avLst/>
          </a:prstGeom>
        </p:spPr>
      </p:pic>
    </p:spTree>
    <p:extLst>
      <p:ext uri="{BB962C8B-B14F-4D97-AF65-F5344CB8AC3E}">
        <p14:creationId xmlns:p14="http://schemas.microsoft.com/office/powerpoint/2010/main" val="31018391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108878-3893-974B-74E4-0FC7055CF56B}"/>
              </a:ext>
            </a:extLst>
          </p:cNvPr>
          <p:cNvSpPr>
            <a:spLocks noGrp="1"/>
          </p:cNvSpPr>
          <p:nvPr>
            <p:ph type="title"/>
          </p:nvPr>
        </p:nvSpPr>
        <p:spPr/>
        <p:txBody>
          <a:bodyPr/>
          <a:lstStyle/>
          <a:p>
            <a:r>
              <a:rPr lang="de-DE" dirty="0"/>
              <a:t>Einflussfaktoren</a:t>
            </a:r>
          </a:p>
        </p:txBody>
      </p:sp>
      <p:pic>
        <p:nvPicPr>
          <p:cNvPr id="4" name="Grafik 3" descr="Ein Bild, das Text, Kleidung, Menschliches Gesicht, Screenshot enthält.&#10;&#10;Automatisch generierte Beschreibung">
            <a:extLst>
              <a:ext uri="{FF2B5EF4-FFF2-40B4-BE49-F238E27FC236}">
                <a16:creationId xmlns:a16="http://schemas.microsoft.com/office/drawing/2014/main" id="{397652FB-EC66-F97B-38B3-E6E8D2B555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7084" y="710353"/>
            <a:ext cx="6709832" cy="4294293"/>
          </a:xfrm>
          <a:prstGeom prst="rect">
            <a:avLst/>
          </a:prstGeom>
        </p:spPr>
      </p:pic>
    </p:spTree>
    <p:extLst>
      <p:ext uri="{BB962C8B-B14F-4D97-AF65-F5344CB8AC3E}">
        <p14:creationId xmlns:p14="http://schemas.microsoft.com/office/powerpoint/2010/main" val="994719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Besonderheiten mathematikspezifischer Impulse</a:t>
            </a:r>
          </a:p>
        </p:txBody>
      </p:sp>
      <p:sp>
        <p:nvSpPr>
          <p:cNvPr id="4" name="Textplatzhalter 3"/>
          <p:cNvSpPr>
            <a:spLocks noGrp="1"/>
          </p:cNvSpPr>
          <p:nvPr>
            <p:ph type="body" sz="quarter" idx="13"/>
          </p:nvPr>
        </p:nvSpPr>
        <p:spPr/>
        <p:txBody>
          <a:bodyPr/>
          <a:lstStyle/>
          <a:p>
            <a:pPr>
              <a:buClr>
                <a:schemeClr val="tx1"/>
              </a:buClr>
              <a:buFont typeface="Wingdings" panose="05000000000000000000" pitchFamily="2" charset="2"/>
              <a:buChar char="§"/>
            </a:pPr>
            <a:r>
              <a:rPr lang="de-DE" dirty="0"/>
              <a:t>Möglich: Selbsterkundung</a:t>
            </a:r>
          </a:p>
          <a:p>
            <a:pPr>
              <a:buClr>
                <a:schemeClr val="tx1"/>
              </a:buClr>
              <a:buFont typeface="Wingdings" panose="05000000000000000000" pitchFamily="2" charset="2"/>
              <a:buChar char="§"/>
            </a:pPr>
            <a:endParaRPr lang="de-DE" dirty="0"/>
          </a:p>
          <a:p>
            <a:pPr>
              <a:buClr>
                <a:schemeClr val="tx1"/>
              </a:buClr>
              <a:buFont typeface="Wingdings" panose="05000000000000000000" pitchFamily="2" charset="2"/>
              <a:buChar char="§"/>
            </a:pPr>
            <a:r>
              <a:rPr lang="de-DE" dirty="0"/>
              <a:t>Wichtig: Aufbau von Grundvorstellungen </a:t>
            </a:r>
          </a:p>
          <a:p>
            <a:pPr>
              <a:buClr>
                <a:schemeClr val="tx1"/>
              </a:buClr>
              <a:buFont typeface="Wingdings" panose="05000000000000000000" pitchFamily="2" charset="2"/>
              <a:buChar char="§"/>
            </a:pPr>
            <a:endParaRPr lang="de-DE" dirty="0"/>
          </a:p>
          <a:p>
            <a:pPr>
              <a:buClr>
                <a:schemeClr val="tx1"/>
              </a:buClr>
              <a:buFont typeface="Wingdings" panose="05000000000000000000" pitchFamily="2" charset="2"/>
              <a:buChar char="§"/>
            </a:pPr>
            <a:r>
              <a:rPr lang="de-DE" dirty="0"/>
              <a:t>Schwierig: Angemessene Intensität </a:t>
            </a:r>
          </a:p>
          <a:p>
            <a:pPr>
              <a:buClr>
                <a:schemeClr val="tx1"/>
              </a:buClr>
              <a:buFont typeface="Wingdings" panose="05000000000000000000" pitchFamily="2" charset="2"/>
              <a:buChar char="§"/>
            </a:pPr>
            <a:endParaRPr lang="de-DE" dirty="0"/>
          </a:p>
          <a:p>
            <a:pPr>
              <a:buClr>
                <a:schemeClr val="tx1"/>
              </a:buClr>
              <a:buFont typeface="Wingdings" panose="05000000000000000000" pitchFamily="2" charset="2"/>
              <a:buChar char="§"/>
            </a:pPr>
            <a:r>
              <a:rPr lang="de-DE" dirty="0"/>
              <a:t>Weniger präsent: Ebene der eigenen Meinung</a:t>
            </a:r>
          </a:p>
          <a:p>
            <a:endParaRPr lang="de-DE" dirty="0"/>
          </a:p>
          <a:p>
            <a:endParaRPr lang="de-DE" dirty="0"/>
          </a:p>
        </p:txBody>
      </p:sp>
    </p:spTree>
    <p:extLst>
      <p:ext uri="{BB962C8B-B14F-4D97-AF65-F5344CB8AC3E}">
        <p14:creationId xmlns:p14="http://schemas.microsoft.com/office/powerpoint/2010/main" val="340463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Ziele des Seminars</a:t>
            </a:r>
          </a:p>
        </p:txBody>
      </p:sp>
      <p:sp>
        <p:nvSpPr>
          <p:cNvPr id="4" name="Textplatzhalter 3"/>
          <p:cNvSpPr>
            <a:spLocks noGrp="1"/>
          </p:cNvSpPr>
          <p:nvPr>
            <p:ph type="body" sz="quarter" idx="13"/>
          </p:nvPr>
        </p:nvSpPr>
        <p:spPr>
          <a:xfrm>
            <a:off x="3666226" y="748621"/>
            <a:ext cx="5339750" cy="4217757"/>
          </a:xfrm>
        </p:spPr>
        <p:txBody>
          <a:bodyPr/>
          <a:lstStyle/>
          <a:p>
            <a:pPr marL="0" indent="0">
              <a:buNone/>
            </a:pPr>
            <a:r>
              <a:rPr lang="de-DE" dirty="0"/>
              <a:t>Die Teilnehmenden…</a:t>
            </a:r>
          </a:p>
          <a:p>
            <a:endParaRPr lang="de-DE" dirty="0"/>
          </a:p>
          <a:p>
            <a:r>
              <a:rPr lang="de-DE" dirty="0"/>
              <a:t>wissen um die Relevanz der Impulsgebung für den Mathematikunterricht.</a:t>
            </a:r>
          </a:p>
          <a:p>
            <a:r>
              <a:rPr lang="de-DE" dirty="0"/>
              <a:t>erkennen, dass sie mit einem Impuls einen Eingriff in die Lernprozesse der Lernenden vornehmen, der sie weiterbringen oder auch stören kann.</a:t>
            </a:r>
          </a:p>
          <a:p>
            <a:r>
              <a:rPr lang="de-DE" dirty="0"/>
              <a:t>kennen verschiedene Ansätze, um Impulse im Mathematikunterricht zu formulieren.</a:t>
            </a:r>
          </a:p>
          <a:p>
            <a:r>
              <a:rPr lang="de-DE" dirty="0"/>
              <a:t>setzen das Gelernte in konkreten Fallsituationen um.</a:t>
            </a:r>
          </a:p>
          <a:p>
            <a:r>
              <a:rPr lang="de-DE" dirty="0"/>
              <a:t>reflektieren ihre Impulsgebung anhand von Beobachtungsnotizen aus ihrem Unterricht.</a:t>
            </a:r>
          </a:p>
          <a:p>
            <a:r>
              <a:rPr lang="de-DE" dirty="0"/>
              <a:t>setzen sich langfristige Ziele, um ihre Impulsgebung nachhaltig zu verbessern.</a:t>
            </a: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9929" y="942278"/>
            <a:ext cx="2520176" cy="3780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0971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ChangeAspect="1"/>
          </p:cNvPicPr>
          <p:nvPr/>
        </p:nvPicPr>
        <p:blipFill>
          <a:blip r:embed="rId2"/>
          <a:stretch>
            <a:fillRect/>
          </a:stretch>
        </p:blipFill>
        <p:spPr>
          <a:xfrm>
            <a:off x="7768909" y="819382"/>
            <a:ext cx="1086432" cy="1773577"/>
          </a:xfrm>
          <a:prstGeom prst="rect">
            <a:avLst/>
          </a:prstGeom>
        </p:spPr>
      </p:pic>
      <p:sp>
        <p:nvSpPr>
          <p:cNvPr id="2" name="Titel 1"/>
          <p:cNvSpPr>
            <a:spLocks noGrp="1"/>
          </p:cNvSpPr>
          <p:nvPr>
            <p:ph type="title"/>
          </p:nvPr>
        </p:nvSpPr>
        <p:spPr>
          <a:xfrm>
            <a:off x="287341" y="159979"/>
            <a:ext cx="8568000" cy="453000"/>
          </a:xfrm>
        </p:spPr>
        <p:txBody>
          <a:bodyPr/>
          <a:lstStyle/>
          <a:p>
            <a:r>
              <a:rPr lang="de-DE" dirty="0"/>
              <a:t>Voraussetzungen für eine gelingende Impulsgebung</a:t>
            </a:r>
          </a:p>
        </p:txBody>
      </p:sp>
      <p:sp>
        <p:nvSpPr>
          <p:cNvPr id="4" name="Textplatzhalter 3"/>
          <p:cNvSpPr>
            <a:spLocks noGrp="1"/>
          </p:cNvSpPr>
          <p:nvPr>
            <p:ph type="body" sz="quarter" idx="13"/>
          </p:nvPr>
        </p:nvSpPr>
        <p:spPr>
          <a:xfrm>
            <a:off x="2251814" y="1165170"/>
            <a:ext cx="2392670" cy="579067"/>
          </a:xfrm>
        </p:spPr>
        <p:txBody>
          <a:bodyPr/>
          <a:lstStyle/>
          <a:p>
            <a:pPr marL="0" indent="0">
              <a:lnSpc>
                <a:spcPct val="150000"/>
              </a:lnSpc>
              <a:buNone/>
            </a:pPr>
            <a:r>
              <a:rPr lang="de-DE" dirty="0"/>
              <a:t>Fachliche Sicherheit</a:t>
            </a:r>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00" y="1025780"/>
            <a:ext cx="1754585" cy="857848"/>
          </a:xfrm>
          <a:prstGeom prst="rect">
            <a:avLst/>
          </a:prstGeom>
        </p:spPr>
      </p:pic>
      <p:sp>
        <p:nvSpPr>
          <p:cNvPr id="6" name="Textplatzhalter 3"/>
          <p:cNvSpPr>
            <a:spLocks noGrp="1"/>
          </p:cNvSpPr>
          <p:nvPr>
            <p:ph type="body" sz="quarter" idx="13"/>
          </p:nvPr>
        </p:nvSpPr>
        <p:spPr>
          <a:xfrm>
            <a:off x="3047746" y="4263781"/>
            <a:ext cx="3273615" cy="551181"/>
          </a:xfrm>
        </p:spPr>
        <p:txBody>
          <a:bodyPr/>
          <a:lstStyle/>
          <a:p>
            <a:pPr marL="0" indent="0">
              <a:lnSpc>
                <a:spcPct val="150000"/>
              </a:lnSpc>
              <a:buNone/>
            </a:pPr>
            <a:r>
              <a:rPr lang="de-DE" dirty="0"/>
              <a:t>Kommunikationskompetenz</a:t>
            </a:r>
          </a:p>
        </p:txBody>
      </p:sp>
      <p:sp>
        <p:nvSpPr>
          <p:cNvPr id="7" name="Textplatzhalter 3"/>
          <p:cNvSpPr>
            <a:spLocks noGrp="1"/>
          </p:cNvSpPr>
          <p:nvPr>
            <p:ph type="body" sz="quarter" idx="13"/>
          </p:nvPr>
        </p:nvSpPr>
        <p:spPr>
          <a:xfrm>
            <a:off x="396800" y="2917505"/>
            <a:ext cx="1643874" cy="607519"/>
          </a:xfrm>
        </p:spPr>
        <p:txBody>
          <a:bodyPr/>
          <a:lstStyle/>
          <a:p>
            <a:pPr marL="0" indent="0">
              <a:lnSpc>
                <a:spcPct val="150000"/>
              </a:lnSpc>
              <a:buNone/>
            </a:pPr>
            <a:r>
              <a:rPr lang="de-DE" dirty="0"/>
              <a:t>Zielklarheit</a:t>
            </a:r>
          </a:p>
        </p:txBody>
      </p:sp>
      <p:sp>
        <p:nvSpPr>
          <p:cNvPr id="8" name="Textplatzhalter 3"/>
          <p:cNvSpPr>
            <a:spLocks noGrp="1"/>
          </p:cNvSpPr>
          <p:nvPr>
            <p:ph type="body" sz="quarter" idx="13"/>
          </p:nvPr>
        </p:nvSpPr>
        <p:spPr>
          <a:xfrm>
            <a:off x="2251814" y="1898905"/>
            <a:ext cx="5674260" cy="910772"/>
          </a:xfrm>
        </p:spPr>
        <p:txBody>
          <a:bodyPr/>
          <a:lstStyle/>
          <a:p>
            <a:pPr marL="0" indent="0" algn="r">
              <a:lnSpc>
                <a:spcPct val="150000"/>
              </a:lnSpc>
              <a:buNone/>
            </a:pPr>
            <a:r>
              <a:rPr lang="de-DE" dirty="0"/>
              <a:t>Möglichst gute Einschätzung des Lernprozesses </a:t>
            </a:r>
            <a:br>
              <a:rPr lang="de-DE" dirty="0"/>
            </a:br>
            <a:r>
              <a:rPr lang="de-DE" sz="1400" dirty="0"/>
              <a:t>(fachdidaktische bzw. diagnostische Kompetenzen)</a:t>
            </a:r>
          </a:p>
        </p:txBody>
      </p:sp>
      <p:sp>
        <p:nvSpPr>
          <p:cNvPr id="9" name="Textplatzhalter 3"/>
          <p:cNvSpPr>
            <a:spLocks noGrp="1"/>
          </p:cNvSpPr>
          <p:nvPr>
            <p:ph type="body" sz="quarter" idx="13"/>
          </p:nvPr>
        </p:nvSpPr>
        <p:spPr>
          <a:xfrm>
            <a:off x="4928840" y="3207871"/>
            <a:ext cx="4500257" cy="716590"/>
          </a:xfrm>
        </p:spPr>
        <p:txBody>
          <a:bodyPr/>
          <a:lstStyle/>
          <a:p>
            <a:pPr marL="0" indent="0">
              <a:lnSpc>
                <a:spcPct val="150000"/>
              </a:lnSpc>
              <a:buNone/>
            </a:pPr>
            <a:r>
              <a:rPr lang="de-DE" dirty="0"/>
              <a:t>Übersicht über die möglichen Ansätze</a:t>
            </a:r>
          </a:p>
        </p:txBody>
      </p:sp>
      <p:pic>
        <p:nvPicPr>
          <p:cNvPr id="12" name="Grafik 11"/>
          <p:cNvPicPr>
            <a:picLocks noChangeAspect="1"/>
          </p:cNvPicPr>
          <p:nvPr/>
        </p:nvPicPr>
        <p:blipFill>
          <a:blip r:embed="rId4"/>
          <a:stretch>
            <a:fillRect/>
          </a:stretch>
        </p:blipFill>
        <p:spPr>
          <a:xfrm>
            <a:off x="1799037" y="2435819"/>
            <a:ext cx="1317729" cy="1363168"/>
          </a:xfrm>
          <a:prstGeom prst="rect">
            <a:avLst/>
          </a:prstGeom>
        </p:spPr>
      </p:pic>
      <p:pic>
        <p:nvPicPr>
          <p:cNvPr id="14" name="Grafik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31553" y="3990157"/>
            <a:ext cx="1199651" cy="1098431"/>
          </a:xfrm>
          <a:prstGeom prst="rect">
            <a:avLst/>
          </a:prstGeom>
        </p:spPr>
      </p:pic>
      <p:pic>
        <p:nvPicPr>
          <p:cNvPr id="15" name="Grafik 14" descr="Post-it-Notizen mit einfarbiger Füllung"/>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52748" y="2952955"/>
            <a:ext cx="1019295" cy="1019295"/>
          </a:xfrm>
          <a:prstGeom prst="rect">
            <a:avLst/>
          </a:prstGeom>
        </p:spPr>
      </p:pic>
    </p:spTree>
    <p:extLst>
      <p:ext uri="{BB962C8B-B14F-4D97-AF65-F5344CB8AC3E}">
        <p14:creationId xmlns:p14="http://schemas.microsoft.com/office/powerpoint/2010/main" val="140382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7" grpId="0" build="p"/>
      <p:bldP spid="8" grpId="0" build="p"/>
      <p:bldP spid="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Qualitätskriterien von Impulsen</a:t>
            </a:r>
          </a:p>
        </p:txBody>
      </p:sp>
      <p:sp>
        <p:nvSpPr>
          <p:cNvPr id="3" name="Textplatzhalter 2"/>
          <p:cNvSpPr>
            <a:spLocks noGrp="1"/>
          </p:cNvSpPr>
          <p:nvPr>
            <p:ph type="body" sz="quarter" idx="11"/>
          </p:nvPr>
        </p:nvSpPr>
        <p:spPr/>
        <p:txBody>
          <a:bodyPr/>
          <a:lstStyle/>
          <a:p>
            <a:r>
              <a:rPr lang="de-DE" dirty="0"/>
              <a:t>Ein guter Impuls…</a:t>
            </a:r>
          </a:p>
        </p:txBody>
      </p:sp>
      <p:sp>
        <p:nvSpPr>
          <p:cNvPr id="4" name="Textplatzhalter 3"/>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ist leicht verständlich und für die Lernenden angemessen formuliert.</a:t>
            </a:r>
          </a:p>
        </p:txBody>
      </p:sp>
      <p:pic>
        <p:nvPicPr>
          <p:cNvPr id="5" name="Grafik 4">
            <a:extLst>
              <a:ext uri="{FF2B5EF4-FFF2-40B4-BE49-F238E27FC236}">
                <a16:creationId xmlns:a16="http://schemas.microsoft.com/office/drawing/2014/main" id="{6EB51966-0A85-B4E8-6396-A21675D0196B}"/>
              </a:ext>
            </a:extLst>
          </p:cNvPr>
          <p:cNvPicPr>
            <a:picLocks noChangeAspect="1"/>
          </p:cNvPicPr>
          <p:nvPr/>
        </p:nvPicPr>
        <p:blipFill>
          <a:blip r:embed="rId3"/>
          <a:stretch>
            <a:fillRect/>
          </a:stretch>
        </p:blipFill>
        <p:spPr>
          <a:xfrm>
            <a:off x="2420815" y="2823126"/>
            <a:ext cx="4302369" cy="1615858"/>
          </a:xfrm>
          <a:prstGeom prst="rect">
            <a:avLst/>
          </a:prstGeom>
        </p:spPr>
      </p:pic>
      <p:sp>
        <p:nvSpPr>
          <p:cNvPr id="6" name="Rechteck: abgerundete Ecken 5">
            <a:extLst>
              <a:ext uri="{FF2B5EF4-FFF2-40B4-BE49-F238E27FC236}">
                <a16:creationId xmlns:a16="http://schemas.microsoft.com/office/drawing/2014/main" id="{CCFDE648-DDCC-6890-67CC-06947E1E7DE6}"/>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Verständlichkeit</a:t>
            </a:r>
          </a:p>
        </p:txBody>
      </p:sp>
    </p:spTree>
    <p:extLst>
      <p:ext uri="{BB962C8B-B14F-4D97-AF65-F5344CB8AC3E}">
        <p14:creationId xmlns:p14="http://schemas.microsoft.com/office/powerpoint/2010/main" val="185112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E1E70-2487-29D7-356E-5F7EAE2DBAE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868F772-158F-A153-6576-5FCBF74D838B}"/>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079F1330-C97D-00CA-C2B6-ED5918B45D45}"/>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AE2A80A0-56C6-4BA9-D47D-3AE70202436D}"/>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knüpft an die Vorstellungen und Konzepte der Lernenden an, auch wenn diese nicht konsistent sind oder Fehler beinhalten.</a:t>
            </a:r>
          </a:p>
        </p:txBody>
      </p:sp>
      <p:sp>
        <p:nvSpPr>
          <p:cNvPr id="6" name="Rechteck: abgerundete Ecken 5">
            <a:extLst>
              <a:ext uri="{FF2B5EF4-FFF2-40B4-BE49-F238E27FC236}">
                <a16:creationId xmlns:a16="http://schemas.microsoft.com/office/drawing/2014/main" id="{1D2D40C1-2748-FACC-8D7F-53D6AD6308A9}"/>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Anknüpfen</a:t>
            </a:r>
          </a:p>
        </p:txBody>
      </p:sp>
      <p:pic>
        <p:nvPicPr>
          <p:cNvPr id="11" name="Grafik 10">
            <a:extLst>
              <a:ext uri="{FF2B5EF4-FFF2-40B4-BE49-F238E27FC236}">
                <a16:creationId xmlns:a16="http://schemas.microsoft.com/office/drawing/2014/main" id="{3AA077C1-DB4F-0F0E-2D6A-9CC7AD549E1B}"/>
              </a:ext>
            </a:extLst>
          </p:cNvPr>
          <p:cNvPicPr>
            <a:picLocks noChangeAspect="1"/>
          </p:cNvPicPr>
          <p:nvPr/>
        </p:nvPicPr>
        <p:blipFill>
          <a:blip r:embed="rId3"/>
          <a:stretch>
            <a:fillRect/>
          </a:stretch>
        </p:blipFill>
        <p:spPr>
          <a:xfrm>
            <a:off x="182198" y="3178662"/>
            <a:ext cx="4389802" cy="1576338"/>
          </a:xfrm>
          <a:prstGeom prst="rect">
            <a:avLst/>
          </a:prstGeom>
        </p:spPr>
      </p:pic>
      <p:pic>
        <p:nvPicPr>
          <p:cNvPr id="12" name="Grafik 11">
            <a:extLst>
              <a:ext uri="{FF2B5EF4-FFF2-40B4-BE49-F238E27FC236}">
                <a16:creationId xmlns:a16="http://schemas.microsoft.com/office/drawing/2014/main" id="{DE2E7B9C-F83F-C9D9-0FA3-7A5F6B1D1310}"/>
              </a:ext>
            </a:extLst>
          </p:cNvPr>
          <p:cNvPicPr>
            <a:picLocks noChangeAspect="1"/>
          </p:cNvPicPr>
          <p:nvPr/>
        </p:nvPicPr>
        <p:blipFill>
          <a:blip r:embed="rId4"/>
          <a:stretch>
            <a:fillRect/>
          </a:stretch>
        </p:blipFill>
        <p:spPr>
          <a:xfrm>
            <a:off x="4572000" y="3166690"/>
            <a:ext cx="4389802" cy="1588310"/>
          </a:xfrm>
          <a:prstGeom prst="rect">
            <a:avLst/>
          </a:prstGeom>
        </p:spPr>
      </p:pic>
    </p:spTree>
    <p:extLst>
      <p:ext uri="{BB962C8B-B14F-4D97-AF65-F5344CB8AC3E}">
        <p14:creationId xmlns:p14="http://schemas.microsoft.com/office/powerpoint/2010/main" val="3288322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68D83-1F60-1621-D498-DA38A664EA8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CF3244-33D3-7018-022E-19DB2C8D295C}"/>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4D13CBCD-B030-A8B1-27BC-F919F5805D4F}"/>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E4459C1C-3FBB-CD24-7D8E-B2CEBAE718D3}"/>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führt die Lernenden unmittelbar in die Produktion und damit in das selbstständige Erkunden der Inhalte (zurück).</a:t>
            </a:r>
          </a:p>
        </p:txBody>
      </p:sp>
      <p:sp>
        <p:nvSpPr>
          <p:cNvPr id="6" name="Rechteck: abgerundete Ecken 5">
            <a:extLst>
              <a:ext uri="{FF2B5EF4-FFF2-40B4-BE49-F238E27FC236}">
                <a16:creationId xmlns:a16="http://schemas.microsoft.com/office/drawing/2014/main" id="{F00B85DE-3F54-E66C-8EC9-C16FED9CAA8C}"/>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Produktion</a:t>
            </a:r>
          </a:p>
        </p:txBody>
      </p:sp>
    </p:spTree>
    <p:extLst>
      <p:ext uri="{BB962C8B-B14F-4D97-AF65-F5344CB8AC3E}">
        <p14:creationId xmlns:p14="http://schemas.microsoft.com/office/powerpoint/2010/main" val="40846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DA779-B45A-8DB8-135B-D1988FE2F4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A9280E-489C-A6C0-680E-56DA20DF59C9}"/>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1AC0341F-D96C-2539-4040-EF2E4E8BDAD0}"/>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4A5BF8F1-96FB-B417-4738-6D3B0FE30638}"/>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ist von angemessener Intensität, d.h. er führt zu angemessenem Fortschritt, ohne dass wichtige Lernerfahrungen ausgelassen werden. </a:t>
            </a:r>
          </a:p>
        </p:txBody>
      </p:sp>
      <p:sp>
        <p:nvSpPr>
          <p:cNvPr id="6" name="Rechteck: abgerundete Ecken 5">
            <a:extLst>
              <a:ext uri="{FF2B5EF4-FFF2-40B4-BE49-F238E27FC236}">
                <a16:creationId xmlns:a16="http://schemas.microsoft.com/office/drawing/2014/main" id="{A4335E93-58AF-47F0-4697-1B7A0E4954C9}"/>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Intensität</a:t>
            </a:r>
          </a:p>
        </p:txBody>
      </p:sp>
      <p:pic>
        <p:nvPicPr>
          <p:cNvPr id="5" name="Grafik 4">
            <a:extLst>
              <a:ext uri="{FF2B5EF4-FFF2-40B4-BE49-F238E27FC236}">
                <a16:creationId xmlns:a16="http://schemas.microsoft.com/office/drawing/2014/main" id="{88364F41-BFB6-09A0-C42F-2A5B5B0CEBB6}"/>
              </a:ext>
            </a:extLst>
          </p:cNvPr>
          <p:cNvPicPr>
            <a:picLocks noChangeAspect="1"/>
          </p:cNvPicPr>
          <p:nvPr/>
        </p:nvPicPr>
        <p:blipFill>
          <a:blip r:embed="rId3"/>
          <a:stretch>
            <a:fillRect/>
          </a:stretch>
        </p:blipFill>
        <p:spPr>
          <a:xfrm>
            <a:off x="177780" y="3254569"/>
            <a:ext cx="4327374" cy="1600268"/>
          </a:xfrm>
          <a:prstGeom prst="rect">
            <a:avLst/>
          </a:prstGeom>
        </p:spPr>
      </p:pic>
      <p:pic>
        <p:nvPicPr>
          <p:cNvPr id="7" name="Grafik 6">
            <a:extLst>
              <a:ext uri="{FF2B5EF4-FFF2-40B4-BE49-F238E27FC236}">
                <a16:creationId xmlns:a16="http://schemas.microsoft.com/office/drawing/2014/main" id="{AD550ED3-3059-5532-6C61-E7DFCF67FCC0}"/>
              </a:ext>
            </a:extLst>
          </p:cNvPr>
          <p:cNvPicPr>
            <a:picLocks noChangeAspect="1"/>
          </p:cNvPicPr>
          <p:nvPr/>
        </p:nvPicPr>
        <p:blipFill>
          <a:blip r:embed="rId4"/>
          <a:stretch>
            <a:fillRect/>
          </a:stretch>
        </p:blipFill>
        <p:spPr>
          <a:xfrm>
            <a:off x="4572000" y="3228731"/>
            <a:ext cx="4345491" cy="1626106"/>
          </a:xfrm>
          <a:prstGeom prst="rect">
            <a:avLst/>
          </a:prstGeom>
        </p:spPr>
      </p:pic>
    </p:spTree>
    <p:extLst>
      <p:ext uri="{BB962C8B-B14F-4D97-AF65-F5344CB8AC3E}">
        <p14:creationId xmlns:p14="http://schemas.microsoft.com/office/powerpoint/2010/main" val="2578941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1557D-33B7-E67F-5DEF-27FF2E484C1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EE677F6-F37D-CE39-2252-CE12DC5B6476}"/>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E4B0B23E-A970-E651-B3A7-7664DE4A06AB}"/>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851446F4-C79F-0ABE-2E5E-A9F8CED5FB68}"/>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stellt das Verständnis gegenüber dem Ergebnis in den Vordergrund und ist damit nachhaltig angelegt.</a:t>
            </a:r>
          </a:p>
        </p:txBody>
      </p:sp>
      <p:sp>
        <p:nvSpPr>
          <p:cNvPr id="6" name="Rechteck: abgerundete Ecken 5">
            <a:extLst>
              <a:ext uri="{FF2B5EF4-FFF2-40B4-BE49-F238E27FC236}">
                <a16:creationId xmlns:a16="http://schemas.microsoft.com/office/drawing/2014/main" id="{FEA23814-B7D7-83D4-892A-14D20739D29A}"/>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Nachhaltigkeit</a:t>
            </a:r>
          </a:p>
        </p:txBody>
      </p:sp>
    </p:spTree>
    <p:extLst>
      <p:ext uri="{BB962C8B-B14F-4D97-AF65-F5344CB8AC3E}">
        <p14:creationId xmlns:p14="http://schemas.microsoft.com/office/powerpoint/2010/main" val="269187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2A51D-7C19-065D-7992-F4761D5055E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A885F3-3E5C-6C9F-F205-F0FDDE6122DE}"/>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1301BEDC-D978-C74F-6E0F-19A38EC16D9F}"/>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C002AC8E-966E-F9D5-2A9B-3B1B7F22A209}"/>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ist achtsam gegenüber den Schülerressourcen.</a:t>
            </a:r>
          </a:p>
        </p:txBody>
      </p:sp>
      <p:sp>
        <p:nvSpPr>
          <p:cNvPr id="6" name="Rechteck: abgerundete Ecken 5">
            <a:extLst>
              <a:ext uri="{FF2B5EF4-FFF2-40B4-BE49-F238E27FC236}">
                <a16:creationId xmlns:a16="http://schemas.microsoft.com/office/drawing/2014/main" id="{0746ECD0-9BF8-BE45-EDFE-7EEBF81E8C6A}"/>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Achtsamkeit</a:t>
            </a:r>
          </a:p>
        </p:txBody>
      </p:sp>
      <p:pic>
        <p:nvPicPr>
          <p:cNvPr id="5" name="Grafik 4">
            <a:extLst>
              <a:ext uri="{FF2B5EF4-FFF2-40B4-BE49-F238E27FC236}">
                <a16:creationId xmlns:a16="http://schemas.microsoft.com/office/drawing/2014/main" id="{6853E924-AD28-1906-B1B8-E525EAC70AE8}"/>
              </a:ext>
            </a:extLst>
          </p:cNvPr>
          <p:cNvPicPr>
            <a:picLocks noChangeAspect="1"/>
          </p:cNvPicPr>
          <p:nvPr/>
        </p:nvPicPr>
        <p:blipFill>
          <a:blip r:embed="rId3"/>
          <a:stretch>
            <a:fillRect/>
          </a:stretch>
        </p:blipFill>
        <p:spPr>
          <a:xfrm>
            <a:off x="2403196" y="2631311"/>
            <a:ext cx="4337608" cy="1948550"/>
          </a:xfrm>
          <a:prstGeom prst="rect">
            <a:avLst/>
          </a:prstGeom>
        </p:spPr>
      </p:pic>
    </p:spTree>
    <p:extLst>
      <p:ext uri="{BB962C8B-B14F-4D97-AF65-F5344CB8AC3E}">
        <p14:creationId xmlns:p14="http://schemas.microsoft.com/office/powerpoint/2010/main" val="277557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1DB31-E9AC-3C20-C608-73821D160C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CB83963-82F6-0B7E-174A-195C734F8F10}"/>
              </a:ext>
            </a:extLst>
          </p:cNvPr>
          <p:cNvSpPr>
            <a:spLocks noGrp="1"/>
          </p:cNvSpPr>
          <p:nvPr>
            <p:ph type="title"/>
          </p:nvPr>
        </p:nvSpPr>
        <p:spPr/>
        <p:txBody>
          <a:bodyPr/>
          <a:lstStyle/>
          <a:p>
            <a:r>
              <a:rPr lang="de-DE" dirty="0"/>
              <a:t>Qualitätskriterien von Impulsen</a:t>
            </a:r>
          </a:p>
        </p:txBody>
      </p:sp>
      <p:sp>
        <p:nvSpPr>
          <p:cNvPr id="3" name="Textplatzhalter 2">
            <a:extLst>
              <a:ext uri="{FF2B5EF4-FFF2-40B4-BE49-F238E27FC236}">
                <a16:creationId xmlns:a16="http://schemas.microsoft.com/office/drawing/2014/main" id="{A9D2ADD4-A780-88C8-9E07-3E4878140742}"/>
              </a:ext>
            </a:extLst>
          </p:cNvPr>
          <p:cNvSpPr>
            <a:spLocks noGrp="1"/>
          </p:cNvSpPr>
          <p:nvPr>
            <p:ph type="body" sz="quarter" idx="11"/>
          </p:nvPr>
        </p:nvSpPr>
        <p:spPr/>
        <p:txBody>
          <a:bodyPr/>
          <a:lstStyle/>
          <a:p>
            <a:r>
              <a:rPr lang="de-DE" dirty="0"/>
              <a:t>Ein guter Impuls…</a:t>
            </a:r>
          </a:p>
        </p:txBody>
      </p:sp>
      <p:sp>
        <p:nvSpPr>
          <p:cNvPr id="4" name="Textplatzhalter 3">
            <a:extLst>
              <a:ext uri="{FF2B5EF4-FFF2-40B4-BE49-F238E27FC236}">
                <a16:creationId xmlns:a16="http://schemas.microsoft.com/office/drawing/2014/main" id="{C9A65BCA-49DC-CA11-EC75-92021A1A09C0}"/>
              </a:ext>
            </a:extLst>
          </p:cNvPr>
          <p:cNvSpPr>
            <a:spLocks noGrp="1"/>
          </p:cNvSpPr>
          <p:nvPr>
            <p:ph type="body" sz="quarter" idx="13"/>
          </p:nvPr>
        </p:nvSpPr>
        <p:spPr>
          <a:xfrm>
            <a:off x="288000" y="1270000"/>
            <a:ext cx="5463095" cy="3584837"/>
          </a:xfrm>
        </p:spPr>
        <p:txBody>
          <a:bodyPr/>
          <a:lstStyle/>
          <a:p>
            <a:pPr marL="0" indent="0">
              <a:buNone/>
            </a:pPr>
            <a:endParaRPr lang="de-DE" dirty="0"/>
          </a:p>
          <a:p>
            <a:pPr marL="0" indent="0">
              <a:buNone/>
            </a:pPr>
            <a:r>
              <a:rPr lang="de-DE" dirty="0"/>
              <a:t>… ermöglicht den Lernenden ihren Stand im Lernprozess bzw. die Korrektheit ihres Beitrags einzuschätzen.</a:t>
            </a:r>
          </a:p>
        </p:txBody>
      </p:sp>
      <p:sp>
        <p:nvSpPr>
          <p:cNvPr id="6" name="Rechteck: abgerundete Ecken 5">
            <a:extLst>
              <a:ext uri="{FF2B5EF4-FFF2-40B4-BE49-F238E27FC236}">
                <a16:creationId xmlns:a16="http://schemas.microsoft.com/office/drawing/2014/main" id="{92B4A82C-FA45-0EA4-03A7-FC85B211DC8A}"/>
              </a:ext>
            </a:extLst>
          </p:cNvPr>
          <p:cNvSpPr/>
          <p:nvPr/>
        </p:nvSpPr>
        <p:spPr>
          <a:xfrm>
            <a:off x="6047874" y="860163"/>
            <a:ext cx="2671010" cy="567584"/>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Rückmeldung</a:t>
            </a:r>
          </a:p>
        </p:txBody>
      </p:sp>
    </p:spTree>
    <p:extLst>
      <p:ext uri="{BB962C8B-B14F-4D97-AF65-F5344CB8AC3E}">
        <p14:creationId xmlns:p14="http://schemas.microsoft.com/office/powerpoint/2010/main" val="755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5915-78DD-0CA7-BB73-F352CE0EA6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8AAEF1-6A06-C9B3-2B50-7E0CFC361C0C}"/>
              </a:ext>
            </a:extLst>
          </p:cNvPr>
          <p:cNvSpPr>
            <a:spLocks noGrp="1"/>
          </p:cNvSpPr>
          <p:nvPr>
            <p:ph type="title"/>
          </p:nvPr>
        </p:nvSpPr>
        <p:spPr/>
        <p:txBody>
          <a:bodyPr/>
          <a:lstStyle/>
          <a:p>
            <a:r>
              <a:rPr lang="de-DE" dirty="0"/>
              <a:t>Qualitätskriterien von Impulsen – Überblick</a:t>
            </a:r>
          </a:p>
        </p:txBody>
      </p:sp>
      <p:sp>
        <p:nvSpPr>
          <p:cNvPr id="4" name="Textplatzhalter 3">
            <a:extLst>
              <a:ext uri="{FF2B5EF4-FFF2-40B4-BE49-F238E27FC236}">
                <a16:creationId xmlns:a16="http://schemas.microsoft.com/office/drawing/2014/main" id="{DA2D4EA2-6D4F-255E-7CCB-00B7D0E9FEED}"/>
              </a:ext>
            </a:extLst>
          </p:cNvPr>
          <p:cNvSpPr>
            <a:spLocks noGrp="1"/>
          </p:cNvSpPr>
          <p:nvPr>
            <p:ph type="body" sz="quarter" idx="13"/>
          </p:nvPr>
        </p:nvSpPr>
        <p:spPr>
          <a:xfrm>
            <a:off x="288000" y="1270000"/>
            <a:ext cx="5463095" cy="3584837"/>
          </a:xfrm>
        </p:spPr>
        <p:txBody>
          <a:bodyPr/>
          <a:lstStyle/>
          <a:p>
            <a:pPr>
              <a:lnSpc>
                <a:spcPct val="150000"/>
              </a:lnSpc>
            </a:pPr>
            <a:r>
              <a:rPr lang="de-DE" dirty="0"/>
              <a:t>Verständlichkeit</a:t>
            </a:r>
          </a:p>
          <a:p>
            <a:pPr>
              <a:lnSpc>
                <a:spcPct val="150000"/>
              </a:lnSpc>
            </a:pPr>
            <a:r>
              <a:rPr lang="de-DE" dirty="0"/>
              <a:t>Anknüpfen</a:t>
            </a:r>
          </a:p>
          <a:p>
            <a:pPr>
              <a:lnSpc>
                <a:spcPct val="150000"/>
              </a:lnSpc>
            </a:pPr>
            <a:r>
              <a:rPr lang="de-DE" dirty="0"/>
              <a:t>Produktion</a:t>
            </a:r>
          </a:p>
          <a:p>
            <a:pPr>
              <a:lnSpc>
                <a:spcPct val="150000"/>
              </a:lnSpc>
            </a:pPr>
            <a:r>
              <a:rPr lang="de-DE" dirty="0"/>
              <a:t>Intensität</a:t>
            </a:r>
          </a:p>
          <a:p>
            <a:pPr>
              <a:lnSpc>
                <a:spcPct val="150000"/>
              </a:lnSpc>
            </a:pPr>
            <a:r>
              <a:rPr lang="de-DE" dirty="0"/>
              <a:t>Nachhaltigkeit</a:t>
            </a:r>
          </a:p>
          <a:p>
            <a:pPr>
              <a:lnSpc>
                <a:spcPct val="150000"/>
              </a:lnSpc>
            </a:pPr>
            <a:r>
              <a:rPr lang="de-DE" dirty="0"/>
              <a:t>Achtsamkeit</a:t>
            </a:r>
          </a:p>
          <a:p>
            <a:pPr>
              <a:lnSpc>
                <a:spcPct val="150000"/>
              </a:lnSpc>
            </a:pPr>
            <a:r>
              <a:rPr lang="de-DE" dirty="0"/>
              <a:t>Rückmeldung</a:t>
            </a:r>
          </a:p>
          <a:p>
            <a:endParaRPr lang="de-DE" dirty="0"/>
          </a:p>
          <a:p>
            <a:pPr marL="0" indent="0" algn="ctr">
              <a:buNone/>
            </a:pPr>
            <a:endParaRPr lang="de-DE" dirty="0"/>
          </a:p>
        </p:txBody>
      </p:sp>
    </p:spTree>
    <p:extLst>
      <p:ext uri="{BB962C8B-B14F-4D97-AF65-F5344CB8AC3E}">
        <p14:creationId xmlns:p14="http://schemas.microsoft.com/office/powerpoint/2010/main" val="208851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Stellenwert</a:t>
            </a:r>
          </a:p>
        </p:txBody>
      </p:sp>
      <p:sp>
        <p:nvSpPr>
          <p:cNvPr id="3" name="Textplatzhalter 2"/>
          <p:cNvSpPr>
            <a:spLocks noGrp="1"/>
          </p:cNvSpPr>
          <p:nvPr>
            <p:ph type="body" sz="quarter" idx="11"/>
          </p:nvPr>
        </p:nvSpPr>
        <p:spPr/>
        <p:txBody>
          <a:bodyPr/>
          <a:lstStyle/>
          <a:p>
            <a:r>
              <a:rPr lang="de-DE" dirty="0"/>
              <a:t>Kleingruppen (ca. 15 Min.)</a:t>
            </a:r>
          </a:p>
        </p:txBody>
      </p:sp>
      <p:sp>
        <p:nvSpPr>
          <p:cNvPr id="4" name="Textplatzhalter 3"/>
          <p:cNvSpPr>
            <a:spLocks noGrp="1"/>
          </p:cNvSpPr>
          <p:nvPr>
            <p:ph type="body" sz="quarter" idx="13"/>
          </p:nvPr>
        </p:nvSpPr>
        <p:spPr>
          <a:xfrm>
            <a:off x="286675" y="3424146"/>
            <a:ext cx="8569325" cy="2661708"/>
          </a:xfrm>
        </p:spPr>
        <p:txBody>
          <a:bodyPr/>
          <a:lstStyle/>
          <a:p>
            <a:r>
              <a:rPr lang="de-DE" dirty="0"/>
              <a:t>Formulieren Sie Impulse an den Schüler und notieren Sie sie wörtlich.</a:t>
            </a:r>
            <a:endParaRPr lang="de-DE" sz="1333" dirty="0"/>
          </a:p>
          <a:p>
            <a:endParaRPr lang="de-DE" sz="1333" dirty="0">
              <a:solidFill>
                <a:schemeClr val="bg1">
                  <a:lumMod val="50000"/>
                </a:schemeClr>
              </a:solidFill>
            </a:endParaRPr>
          </a:p>
          <a:p>
            <a:r>
              <a:rPr lang="de-DE" sz="1800" dirty="0">
                <a:solidFill>
                  <a:schemeClr val="bg1">
                    <a:lumMod val="50000"/>
                  </a:schemeClr>
                </a:solidFill>
              </a:rPr>
              <a:t>(Sehen Sie sich die Impulse der anderen Gruppen an. Geben Sie eine Bewertung in Form von Sternen.)</a:t>
            </a:r>
          </a:p>
          <a:p>
            <a:pPr marL="0" indent="0">
              <a:buNone/>
            </a:pPr>
            <a:endParaRPr lang="de-DE" dirty="0"/>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2351" y="1578403"/>
            <a:ext cx="4777971" cy="1437340"/>
          </a:xfrm>
          <a:prstGeom prst="rect">
            <a:avLst/>
          </a:prstGeom>
        </p:spPr>
      </p:pic>
    </p:spTree>
    <p:extLst>
      <p:ext uri="{BB962C8B-B14F-4D97-AF65-F5344CB8AC3E}">
        <p14:creationId xmlns:p14="http://schemas.microsoft.com/office/powerpoint/2010/main" val="3208595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Seminarunterlagen zur Impulsgebung</a:t>
            </a:r>
          </a:p>
        </p:txBody>
      </p:sp>
      <p:sp>
        <p:nvSpPr>
          <p:cNvPr id="6" name="Textfeld 5"/>
          <p:cNvSpPr txBox="1"/>
          <p:nvPr/>
        </p:nvSpPr>
        <p:spPr>
          <a:xfrm>
            <a:off x="1051774" y="2645137"/>
            <a:ext cx="2762295" cy="923330"/>
          </a:xfrm>
          <a:prstGeom prst="rect">
            <a:avLst/>
          </a:prstGeom>
          <a:noFill/>
        </p:spPr>
        <p:txBody>
          <a:bodyPr wrap="none" rtlCol="0">
            <a:spAutoFit/>
          </a:bodyPr>
          <a:lstStyle/>
          <a:p>
            <a:pPr algn="ctr"/>
            <a:r>
              <a:rPr lang="de-DE" dirty="0"/>
              <a:t>[hier stehen ein Link und </a:t>
            </a:r>
          </a:p>
          <a:p>
            <a:pPr algn="ctr"/>
            <a:r>
              <a:rPr lang="de-DE" dirty="0"/>
              <a:t>ein QR-Code zum </a:t>
            </a:r>
          </a:p>
          <a:p>
            <a:pPr algn="ctr"/>
            <a:r>
              <a:rPr lang="de-DE" dirty="0"/>
              <a:t>Taskcards Board]</a:t>
            </a:r>
          </a:p>
        </p:txBody>
      </p:sp>
      <p:sp>
        <p:nvSpPr>
          <p:cNvPr id="7" name="Rechteck 6"/>
          <p:cNvSpPr/>
          <p:nvPr/>
        </p:nvSpPr>
        <p:spPr>
          <a:xfrm>
            <a:off x="954858" y="1431398"/>
            <a:ext cx="2956131" cy="316052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p:nvSpPr>
        <p:spPr>
          <a:xfrm>
            <a:off x="1789124" y="903505"/>
            <a:ext cx="1287597" cy="369332"/>
          </a:xfrm>
          <a:prstGeom prst="rect">
            <a:avLst/>
          </a:prstGeom>
          <a:noFill/>
        </p:spPr>
        <p:txBody>
          <a:bodyPr wrap="none" rtlCol="0">
            <a:spAutoFit/>
          </a:bodyPr>
          <a:lstStyle/>
          <a:p>
            <a:r>
              <a:rPr lang="de-DE" dirty="0"/>
              <a:t>Taskcards:</a:t>
            </a:r>
          </a:p>
        </p:txBody>
      </p:sp>
      <p:sp>
        <p:nvSpPr>
          <p:cNvPr id="3" name="Textfeld 2">
            <a:extLst>
              <a:ext uri="{FF2B5EF4-FFF2-40B4-BE49-F238E27FC236}">
                <a16:creationId xmlns:a16="http://schemas.microsoft.com/office/drawing/2014/main" id="{257B8596-FCC0-DB27-C843-6738D411D6F4}"/>
              </a:ext>
            </a:extLst>
          </p:cNvPr>
          <p:cNvSpPr txBox="1"/>
          <p:nvPr/>
        </p:nvSpPr>
        <p:spPr>
          <a:xfrm>
            <a:off x="4093945" y="841533"/>
            <a:ext cx="4036361" cy="369332"/>
          </a:xfrm>
          <a:prstGeom prst="rect">
            <a:avLst/>
          </a:prstGeom>
          <a:noFill/>
        </p:spPr>
        <p:txBody>
          <a:bodyPr wrap="none" rtlCol="0">
            <a:spAutoFit/>
          </a:bodyPr>
          <a:lstStyle/>
          <a:p>
            <a:r>
              <a:rPr lang="de-DE" i="1" dirty="0">
                <a:highlight>
                  <a:srgbClr val="FFFF00"/>
                </a:highlight>
              </a:rPr>
              <a:t>Beispiel</a:t>
            </a:r>
            <a:r>
              <a:rPr lang="de-DE" i="1"/>
              <a:t>: Organisation </a:t>
            </a:r>
            <a:r>
              <a:rPr lang="de-DE" i="1" dirty="0"/>
              <a:t>über Taskcards</a:t>
            </a:r>
          </a:p>
        </p:txBody>
      </p:sp>
      <p:pic>
        <p:nvPicPr>
          <p:cNvPr id="5" name="Grafik 4">
            <a:extLst>
              <a:ext uri="{FF2B5EF4-FFF2-40B4-BE49-F238E27FC236}">
                <a16:creationId xmlns:a16="http://schemas.microsoft.com/office/drawing/2014/main" id="{CE99512A-7B18-55FE-4B23-0B019EBA27A1}"/>
              </a:ext>
            </a:extLst>
          </p:cNvPr>
          <p:cNvPicPr>
            <a:picLocks noChangeAspect="1"/>
          </p:cNvPicPr>
          <p:nvPr/>
        </p:nvPicPr>
        <p:blipFill>
          <a:blip r:embed="rId2"/>
          <a:stretch>
            <a:fillRect/>
          </a:stretch>
        </p:blipFill>
        <p:spPr>
          <a:xfrm>
            <a:off x="4093945" y="1834937"/>
            <a:ext cx="4751175" cy="2353450"/>
          </a:xfrm>
          <a:prstGeom prst="rect">
            <a:avLst/>
          </a:prstGeom>
        </p:spPr>
      </p:pic>
    </p:spTree>
    <p:extLst>
      <p:ext uri="{BB962C8B-B14F-4D97-AF65-F5344CB8AC3E}">
        <p14:creationId xmlns:p14="http://schemas.microsoft.com/office/powerpoint/2010/main" val="32390238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Stellenwert</a:t>
            </a:r>
          </a:p>
        </p:txBody>
      </p:sp>
      <p:sp>
        <p:nvSpPr>
          <p:cNvPr id="3" name="Textplatzhalter 2"/>
          <p:cNvSpPr>
            <a:spLocks noGrp="1"/>
          </p:cNvSpPr>
          <p:nvPr>
            <p:ph type="body" sz="quarter" idx="11"/>
          </p:nvPr>
        </p:nvSpPr>
        <p:spPr/>
        <p:txBody>
          <a:bodyPr/>
          <a:lstStyle/>
          <a:p>
            <a:r>
              <a:rPr lang="de-DE" dirty="0"/>
              <a:t>Kleingruppen (ca. 15 Min.)</a:t>
            </a:r>
          </a:p>
        </p:txBody>
      </p:sp>
      <p:sp>
        <p:nvSpPr>
          <p:cNvPr id="4" name="Textplatzhalter 3"/>
          <p:cNvSpPr>
            <a:spLocks noGrp="1"/>
          </p:cNvSpPr>
          <p:nvPr>
            <p:ph type="body" sz="quarter" idx="13"/>
          </p:nvPr>
        </p:nvSpPr>
        <p:spPr>
          <a:xfrm>
            <a:off x="5141626" y="2034580"/>
            <a:ext cx="3714374" cy="2661708"/>
          </a:xfrm>
        </p:spPr>
        <p:txBody>
          <a:bodyPr/>
          <a:lstStyle/>
          <a:p>
            <a:r>
              <a:rPr lang="de-DE" dirty="0"/>
              <a:t>Formulieren Sie Impulse an den Schüler und notieren Sie sie wörtlich.</a:t>
            </a:r>
            <a:endParaRPr lang="de-DE" sz="1333" dirty="0"/>
          </a:p>
          <a:p>
            <a:endParaRPr lang="de-DE" sz="1333" dirty="0">
              <a:solidFill>
                <a:schemeClr val="bg1">
                  <a:lumMod val="50000"/>
                </a:schemeClr>
              </a:solidFill>
            </a:endParaRPr>
          </a:p>
          <a:p>
            <a:r>
              <a:rPr lang="de-DE" sz="1800" dirty="0">
                <a:solidFill>
                  <a:schemeClr val="bg1">
                    <a:lumMod val="50000"/>
                  </a:schemeClr>
                </a:solidFill>
              </a:rPr>
              <a:t>(Sehen Sie sich die Impulse der anderen Gruppen an. Geben Sie eine Bewertung in Form von Sternen.)</a:t>
            </a:r>
          </a:p>
          <a:p>
            <a:endParaRPr lang="de-DE" dirty="0"/>
          </a:p>
        </p:txBody>
      </p:sp>
      <p:pic>
        <p:nvPicPr>
          <p:cNvPr id="7" name="Grafik 6" descr="Ein Bild, das Text, Screenshot, Schrift enthält.&#10;&#10;Automatisch generierte Beschreibung">
            <a:extLst>
              <a:ext uri="{FF2B5EF4-FFF2-40B4-BE49-F238E27FC236}">
                <a16:creationId xmlns:a16="http://schemas.microsoft.com/office/drawing/2014/main" id="{03ECB207-D5E8-ACB0-BEF2-ADBE0B913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554" y="1687092"/>
            <a:ext cx="4528270" cy="2607590"/>
          </a:xfrm>
          <a:prstGeom prst="rect">
            <a:avLst/>
          </a:prstGeom>
        </p:spPr>
      </p:pic>
    </p:spTree>
    <p:extLst>
      <p:ext uri="{BB962C8B-B14F-4D97-AF65-F5344CB8AC3E}">
        <p14:creationId xmlns:p14="http://schemas.microsoft.com/office/powerpoint/2010/main" val="23893281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Learning-App zum Einstieg in den Impulskatalog</a:t>
            </a:r>
          </a:p>
        </p:txBody>
      </p:sp>
      <p:sp>
        <p:nvSpPr>
          <p:cNvPr id="3" name="Textplatzhalter 2"/>
          <p:cNvSpPr>
            <a:spLocks noGrp="1"/>
          </p:cNvSpPr>
          <p:nvPr>
            <p:ph type="body" sz="quarter" idx="11"/>
          </p:nvPr>
        </p:nvSpPr>
        <p:spPr/>
        <p:txBody>
          <a:bodyPr/>
          <a:lstStyle/>
          <a:p>
            <a:r>
              <a:rPr lang="de-DE" dirty="0"/>
              <a:t>Einzelerkundung (ca. 5-10 Min.)</a:t>
            </a:r>
          </a:p>
        </p:txBody>
      </p:sp>
      <p:sp>
        <p:nvSpPr>
          <p:cNvPr id="4" name="Textplatzhalter 3"/>
          <p:cNvSpPr>
            <a:spLocks noGrp="1"/>
          </p:cNvSpPr>
          <p:nvPr>
            <p:ph type="body" sz="quarter" idx="13"/>
          </p:nvPr>
        </p:nvSpPr>
        <p:spPr>
          <a:xfrm>
            <a:off x="288000" y="2582421"/>
            <a:ext cx="5449302" cy="1854667"/>
          </a:xfrm>
        </p:spPr>
        <p:txBody>
          <a:bodyPr/>
          <a:lstStyle/>
          <a:p>
            <a:r>
              <a:rPr lang="de-DE" dirty="0"/>
              <a:t>Ordnen Sie den verschiedenen Impulsarten passende Beispiele zu: </a:t>
            </a:r>
            <a:r>
              <a:rPr lang="de-DE" u="sng" dirty="0">
                <a:hlinkClick r:id="rId2"/>
              </a:rPr>
              <a:t>https://kurzelinks.de/07ko</a:t>
            </a:r>
            <a:endParaRPr lang="de-DE" u="sng" dirty="0"/>
          </a:p>
          <a:p>
            <a:endParaRPr lang="de-DE" u="sng" dirty="0"/>
          </a:p>
          <a:p>
            <a:r>
              <a:rPr lang="de-DE" dirty="0"/>
              <a:t>Verschaffen Sie sich einen Überblick über den Impulskatalog mit den verschiedenen Impulsansätzen und zugehörigen Beispielen.</a:t>
            </a:r>
          </a:p>
          <a:p>
            <a:endParaRPr lang="de-DE" dirty="0"/>
          </a:p>
          <a:p>
            <a:endParaRPr lang="de-DE" dirty="0"/>
          </a:p>
          <a:p>
            <a:endParaRPr lang="de-DE" dirty="0"/>
          </a:p>
          <a:p>
            <a:pPr marL="0" indent="0">
              <a:buNone/>
            </a:pPr>
            <a:endParaRPr lang="de-DE" dirty="0"/>
          </a:p>
          <a:p>
            <a:endParaRPr lang="de-DE" dirty="0"/>
          </a:p>
        </p:txBody>
      </p:sp>
      <p:pic>
        <p:nvPicPr>
          <p:cNvPr id="7" name="Grafik 6"/>
          <p:cNvPicPr>
            <a:picLocks noChangeAspect="1"/>
          </p:cNvPicPr>
          <p:nvPr/>
        </p:nvPicPr>
        <p:blipFill>
          <a:blip r:embed="rId3"/>
          <a:stretch>
            <a:fillRect/>
          </a:stretch>
        </p:blipFill>
        <p:spPr>
          <a:xfrm>
            <a:off x="4058843" y="873266"/>
            <a:ext cx="1519858" cy="1524213"/>
          </a:xfrm>
          <a:prstGeom prst="rect">
            <a:avLst/>
          </a:prstGeom>
        </p:spPr>
      </p:pic>
      <p:pic>
        <p:nvPicPr>
          <p:cNvPr id="5" name="Grafik 4"/>
          <p:cNvPicPr>
            <a:picLocks noChangeAspect="1"/>
          </p:cNvPicPr>
          <p:nvPr/>
        </p:nvPicPr>
        <p:blipFill>
          <a:blip r:embed="rId4"/>
          <a:stretch>
            <a:fillRect/>
          </a:stretch>
        </p:blipFill>
        <p:spPr>
          <a:xfrm>
            <a:off x="6162250" y="1281093"/>
            <a:ext cx="2428730" cy="2821344"/>
          </a:xfrm>
          <a:prstGeom prst="rect">
            <a:avLst/>
          </a:prstGeom>
        </p:spPr>
      </p:pic>
    </p:spTree>
    <p:extLst>
      <p:ext uri="{BB962C8B-B14F-4D97-AF65-F5344CB8AC3E}">
        <p14:creationId xmlns:p14="http://schemas.microsoft.com/office/powerpoint/2010/main" val="1114239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EA1034-0C23-6C6E-EFCE-F2066CD32527}"/>
              </a:ext>
            </a:extLst>
          </p:cNvPr>
          <p:cNvSpPr>
            <a:spLocks noGrp="1"/>
          </p:cNvSpPr>
          <p:nvPr>
            <p:ph type="title"/>
          </p:nvPr>
        </p:nvSpPr>
        <p:spPr/>
        <p:txBody>
          <a:bodyPr/>
          <a:lstStyle/>
          <a:p>
            <a:r>
              <a:rPr lang="de-DE" dirty="0"/>
              <a:t>Aufbau Impulskatalog</a:t>
            </a:r>
          </a:p>
        </p:txBody>
      </p:sp>
      <p:pic>
        <p:nvPicPr>
          <p:cNvPr id="6" name="Grafik 5">
            <a:extLst>
              <a:ext uri="{FF2B5EF4-FFF2-40B4-BE49-F238E27FC236}">
                <a16:creationId xmlns:a16="http://schemas.microsoft.com/office/drawing/2014/main" id="{D6D94471-BB17-493F-2202-44759DCD9E13}"/>
              </a:ext>
            </a:extLst>
          </p:cNvPr>
          <p:cNvPicPr>
            <a:picLocks noChangeAspect="1"/>
          </p:cNvPicPr>
          <p:nvPr/>
        </p:nvPicPr>
        <p:blipFill>
          <a:blip r:embed="rId3"/>
          <a:stretch>
            <a:fillRect/>
          </a:stretch>
        </p:blipFill>
        <p:spPr>
          <a:xfrm>
            <a:off x="211455" y="954880"/>
            <a:ext cx="8721089" cy="2104854"/>
          </a:xfrm>
          <a:prstGeom prst="rect">
            <a:avLst/>
          </a:prstGeom>
        </p:spPr>
      </p:pic>
      <p:sp>
        <p:nvSpPr>
          <p:cNvPr id="8" name="Textfeld 7">
            <a:extLst>
              <a:ext uri="{FF2B5EF4-FFF2-40B4-BE49-F238E27FC236}">
                <a16:creationId xmlns:a16="http://schemas.microsoft.com/office/drawing/2014/main" id="{0877A8EA-030A-FA06-F367-D20E73137123}"/>
              </a:ext>
            </a:extLst>
          </p:cNvPr>
          <p:cNvSpPr txBox="1"/>
          <p:nvPr/>
        </p:nvSpPr>
        <p:spPr>
          <a:xfrm>
            <a:off x="211455" y="3244263"/>
            <a:ext cx="8856000" cy="1656864"/>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de-DE" dirty="0"/>
              <a:t>14 Tätigkeitsfelder </a:t>
            </a:r>
            <a:r>
              <a:rPr lang="de-DE" sz="1600" dirty="0"/>
              <a:t>(Vernetzen, Reduzieren, Verallgemeinern, Begründen, Reflektieren, …)</a:t>
            </a:r>
          </a:p>
          <a:p>
            <a:pPr marL="285750" indent="-285750">
              <a:lnSpc>
                <a:spcPct val="150000"/>
              </a:lnSpc>
              <a:buFont typeface="Wingdings" panose="05000000000000000000" pitchFamily="2" charset="2"/>
              <a:buChar char="§"/>
            </a:pPr>
            <a:r>
              <a:rPr lang="de-DE" dirty="0"/>
              <a:t>55 Ansätze </a:t>
            </a:r>
            <a:r>
              <a:rPr lang="de-DE" sz="1600" dirty="0"/>
              <a:t>(eine Erklärung einbringen, die Fragestellung umkehren, eine provokative Feststellung machen, …)</a:t>
            </a:r>
          </a:p>
          <a:p>
            <a:pPr marL="285750" indent="-285750">
              <a:lnSpc>
                <a:spcPct val="150000"/>
              </a:lnSpc>
              <a:buFont typeface="Wingdings" panose="05000000000000000000" pitchFamily="2" charset="2"/>
              <a:buChar char="§"/>
            </a:pPr>
            <a:r>
              <a:rPr lang="de-DE" dirty="0"/>
              <a:t>mit je konkreten Beispielimpulsen</a:t>
            </a:r>
          </a:p>
        </p:txBody>
      </p:sp>
      <p:sp>
        <p:nvSpPr>
          <p:cNvPr id="11" name="Rechteck 10">
            <a:extLst>
              <a:ext uri="{FF2B5EF4-FFF2-40B4-BE49-F238E27FC236}">
                <a16:creationId xmlns:a16="http://schemas.microsoft.com/office/drawing/2014/main" id="{2BB733F9-2484-D300-13B3-F287DF8D9304}"/>
              </a:ext>
            </a:extLst>
          </p:cNvPr>
          <p:cNvSpPr/>
          <p:nvPr/>
        </p:nvSpPr>
        <p:spPr>
          <a:xfrm>
            <a:off x="226085" y="968375"/>
            <a:ext cx="373761" cy="207848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1663AF9F-654F-2F46-233C-F88048688809}"/>
              </a:ext>
            </a:extLst>
          </p:cNvPr>
          <p:cNvSpPr/>
          <p:nvPr/>
        </p:nvSpPr>
        <p:spPr>
          <a:xfrm>
            <a:off x="598086" y="968063"/>
            <a:ext cx="3029033" cy="207848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DA005890-5903-FA1C-006D-1F7C9249EE2D}"/>
              </a:ext>
            </a:extLst>
          </p:cNvPr>
          <p:cNvSpPr/>
          <p:nvPr/>
        </p:nvSpPr>
        <p:spPr>
          <a:xfrm>
            <a:off x="3627120" y="968544"/>
            <a:ext cx="5305424" cy="2078487"/>
          </a:xfrm>
          <a:prstGeom prst="rect">
            <a:avLst/>
          </a:prstGeom>
          <a:no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23389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par>
                                <p:cTn id="11" presetID="1" presetClass="entr" presetSubtype="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17" presetID="1" presetClass="entr" presetSubtype="0" fill="hold" nodeType="with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23" presetID="1" presetClass="entr" presetSubtype="0" fill="hold" nodeType="with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Verschieben von quadratischen Funktionen</a:t>
            </a:r>
          </a:p>
        </p:txBody>
      </p:sp>
      <p:sp>
        <p:nvSpPr>
          <p:cNvPr id="3" name="Textplatzhalter 2"/>
          <p:cNvSpPr>
            <a:spLocks noGrp="1"/>
          </p:cNvSpPr>
          <p:nvPr>
            <p:ph type="body" sz="quarter" idx="11"/>
          </p:nvPr>
        </p:nvSpPr>
        <p:spPr>
          <a:xfrm>
            <a:off x="286675" y="936851"/>
            <a:ext cx="8569325" cy="210000"/>
          </a:xfrm>
        </p:spPr>
        <p:txBody>
          <a:bodyPr/>
          <a:lstStyle/>
          <a:p>
            <a:r>
              <a:rPr lang="de-DE" dirty="0"/>
              <a:t>Kleingruppen (ca. 10-15 Min.)</a:t>
            </a:r>
          </a:p>
        </p:txBody>
      </p:sp>
      <p:sp>
        <p:nvSpPr>
          <p:cNvPr id="4" name="Textplatzhalter 3"/>
          <p:cNvSpPr>
            <a:spLocks noGrp="1"/>
          </p:cNvSpPr>
          <p:nvPr>
            <p:ph type="body" sz="quarter" idx="13"/>
          </p:nvPr>
        </p:nvSpPr>
        <p:spPr>
          <a:xfrm>
            <a:off x="286675" y="2726175"/>
            <a:ext cx="5048400" cy="3175135"/>
          </a:xfrm>
        </p:spPr>
        <p:txBody>
          <a:bodyPr/>
          <a:lstStyle/>
          <a:p>
            <a:pPr marL="0" indent="0">
              <a:buNone/>
            </a:pPr>
            <a:r>
              <a:rPr lang="de-DE" dirty="0"/>
              <a:t>Ordnen Sie den </a:t>
            </a:r>
            <a:r>
              <a:rPr lang="de-DE" dirty="0">
                <a:solidFill>
                  <a:schemeClr val="tx2"/>
                </a:solidFill>
              </a:rPr>
              <a:t>blau gekennzeichneten Impulsen </a:t>
            </a:r>
            <a:r>
              <a:rPr lang="de-DE" dirty="0"/>
              <a:t>der Lehrperson einen passenden Ansatz aus dem Impulskatalog zu. Notieren Sie außerdem im Kommentarfeld, was Ihnen in Verbindung mit der Impulsgebung wichtig erscheint (z. B. mögliche Intentionen der Lehrperson, eventuelle Ursachen für ein Misslingen, Verständnisschwierigkeiten der Schülerin, …)</a:t>
            </a:r>
          </a:p>
          <a:p>
            <a:pPr marL="0" indent="0">
              <a:buNone/>
            </a:pPr>
            <a:endParaRPr lang="de-DE" dirty="0"/>
          </a:p>
          <a:p>
            <a:pPr marL="0" indent="0">
              <a:buNone/>
            </a:pPr>
            <a:endParaRPr lang="de-DE" dirty="0"/>
          </a:p>
          <a:p>
            <a:endParaRPr lang="de-DE" dirty="0"/>
          </a:p>
          <a:p>
            <a:endParaRPr lang="de-DE" dirty="0"/>
          </a:p>
          <a:p>
            <a:endParaRPr lang="de-DE" dirty="0"/>
          </a:p>
          <a:p>
            <a:endParaRPr lang="de-DE" dirty="0"/>
          </a:p>
          <a:p>
            <a:endParaRPr lang="de-DE" dirty="0"/>
          </a:p>
          <a:p>
            <a:pPr marL="0" indent="0">
              <a:buNone/>
            </a:pPr>
            <a:endParaRPr lang="de-DE" dirty="0"/>
          </a:p>
        </p:txBody>
      </p:sp>
      <p:pic>
        <p:nvPicPr>
          <p:cNvPr id="11" name="Grafik 10">
            <a:extLst>
              <a:ext uri="{FF2B5EF4-FFF2-40B4-BE49-F238E27FC236}">
                <a16:creationId xmlns:a16="http://schemas.microsoft.com/office/drawing/2014/main" id="{D7615E7E-A601-4C71-43C3-EDF9E1F9503E}"/>
              </a:ext>
            </a:extLst>
          </p:cNvPr>
          <p:cNvPicPr>
            <a:picLocks noChangeAspect="1"/>
          </p:cNvPicPr>
          <p:nvPr/>
        </p:nvPicPr>
        <p:blipFill>
          <a:blip r:embed="rId2"/>
          <a:stretch>
            <a:fillRect/>
          </a:stretch>
        </p:blipFill>
        <p:spPr>
          <a:xfrm>
            <a:off x="3365391" y="778351"/>
            <a:ext cx="5640511" cy="1845293"/>
          </a:xfrm>
          <a:prstGeom prst="rect">
            <a:avLst/>
          </a:prstGeom>
        </p:spPr>
      </p:pic>
      <p:sp>
        <p:nvSpPr>
          <p:cNvPr id="13" name="Textfeld 12">
            <a:extLst>
              <a:ext uri="{FF2B5EF4-FFF2-40B4-BE49-F238E27FC236}">
                <a16:creationId xmlns:a16="http://schemas.microsoft.com/office/drawing/2014/main" id="{B4890CA3-487D-C909-4AF8-280C36E88B9B}"/>
              </a:ext>
            </a:extLst>
          </p:cNvPr>
          <p:cNvSpPr txBox="1"/>
          <p:nvPr/>
        </p:nvSpPr>
        <p:spPr>
          <a:xfrm>
            <a:off x="5846164" y="3734579"/>
            <a:ext cx="3637362" cy="923330"/>
          </a:xfrm>
          <a:prstGeom prst="rect">
            <a:avLst/>
          </a:prstGeom>
          <a:noFill/>
        </p:spPr>
        <p:txBody>
          <a:bodyPr wrap="square">
            <a:spAutoFit/>
          </a:bodyPr>
          <a:lstStyle/>
          <a:p>
            <a:pPr marL="0" indent="0">
              <a:buNone/>
            </a:pPr>
            <a:r>
              <a:rPr lang="de-DE" i="1" dirty="0"/>
              <a:t>Hinweis</a:t>
            </a:r>
            <a:r>
              <a:rPr lang="de-DE" dirty="0"/>
              <a:t>: Sie können auch mehrere Ansätze zu einem Impuls zuordnen.</a:t>
            </a:r>
          </a:p>
        </p:txBody>
      </p:sp>
    </p:spTree>
    <p:extLst>
      <p:ext uri="{BB962C8B-B14F-4D97-AF65-F5344CB8AC3E}">
        <p14:creationId xmlns:p14="http://schemas.microsoft.com/office/powerpoint/2010/main" val="4464354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Beobachtungsbogen zur Impulsgebung im Unterricht</a:t>
            </a:r>
          </a:p>
        </p:txBody>
      </p:sp>
      <p:sp>
        <p:nvSpPr>
          <p:cNvPr id="3" name="Textplatzhalter 2"/>
          <p:cNvSpPr>
            <a:spLocks noGrp="1"/>
          </p:cNvSpPr>
          <p:nvPr>
            <p:ph type="body" sz="quarter" idx="11"/>
          </p:nvPr>
        </p:nvSpPr>
        <p:spPr>
          <a:xfrm>
            <a:off x="286675" y="936851"/>
            <a:ext cx="8569325" cy="210000"/>
          </a:xfrm>
        </p:spPr>
        <p:txBody>
          <a:bodyPr/>
          <a:lstStyle/>
          <a:p>
            <a:r>
              <a:rPr lang="de-DE" dirty="0"/>
              <a:t>Einzelarbeit (ca. 10 Min.)</a:t>
            </a:r>
          </a:p>
        </p:txBody>
      </p:sp>
      <p:sp>
        <p:nvSpPr>
          <p:cNvPr id="4" name="Textplatzhalter 3"/>
          <p:cNvSpPr>
            <a:spLocks noGrp="1"/>
          </p:cNvSpPr>
          <p:nvPr>
            <p:ph type="body" sz="quarter" idx="13"/>
          </p:nvPr>
        </p:nvSpPr>
        <p:spPr>
          <a:xfrm>
            <a:off x="246163" y="1456914"/>
            <a:ext cx="8569325" cy="2661708"/>
          </a:xfrm>
        </p:spPr>
        <p:txBody>
          <a:bodyPr/>
          <a:lstStyle/>
          <a:p>
            <a:pPr>
              <a:lnSpc>
                <a:spcPct val="150000"/>
              </a:lnSpc>
            </a:pPr>
            <a:r>
              <a:rPr lang="de-DE" dirty="0"/>
              <a:t>Was würde ich selbst über meine </a:t>
            </a:r>
            <a:r>
              <a:rPr lang="de-DE" dirty="0" err="1"/>
              <a:t>Impulsgebung</a:t>
            </a:r>
            <a:r>
              <a:rPr lang="de-DE" dirty="0"/>
              <a:t> wissen wollen?</a:t>
            </a:r>
          </a:p>
          <a:p>
            <a:pPr>
              <a:lnSpc>
                <a:spcPct val="150000"/>
              </a:lnSpc>
            </a:pPr>
            <a:r>
              <a:rPr lang="de-DE" dirty="0"/>
              <a:t>Auf welcher Ebene wünsche ich mir Rückmeldungen?</a:t>
            </a:r>
          </a:p>
          <a:p>
            <a:endParaRPr lang="de-DE" dirty="0"/>
          </a:p>
          <a:p>
            <a:pPr marL="0" indent="0">
              <a:buNone/>
            </a:pPr>
            <a:endParaRPr lang="de-DE" dirty="0"/>
          </a:p>
          <a:p>
            <a:pPr marL="0" indent="0">
              <a:buNone/>
            </a:pPr>
            <a:r>
              <a:rPr lang="de-DE" dirty="0">
                <a:sym typeface="Wingdings" panose="05000000000000000000" pitchFamily="2" charset="2"/>
              </a:rPr>
              <a:t> Stellen Sie ihren eigenen Beobachtungsbogen entsprechend zusammen.</a:t>
            </a:r>
            <a:endParaRPr lang="de-DE" dirty="0"/>
          </a:p>
        </p:txBody>
      </p:sp>
    </p:spTree>
    <p:extLst>
      <p:ext uri="{BB962C8B-B14F-4D97-AF65-F5344CB8AC3E}">
        <p14:creationId xmlns:p14="http://schemas.microsoft.com/office/powerpoint/2010/main" val="29960131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Arbeitsauftrag für die Erprobungsphase</a:t>
            </a:r>
          </a:p>
        </p:txBody>
      </p:sp>
      <p:pic>
        <p:nvPicPr>
          <p:cNvPr id="13" name="Grafik 12">
            <a:extLst>
              <a:ext uri="{FF2B5EF4-FFF2-40B4-BE49-F238E27FC236}">
                <a16:creationId xmlns:a16="http://schemas.microsoft.com/office/drawing/2014/main" id="{4E73F9FF-7BE1-D1D7-6DD0-DAC505B389E0}"/>
              </a:ext>
            </a:extLst>
          </p:cNvPr>
          <p:cNvPicPr>
            <a:picLocks noChangeAspect="1"/>
          </p:cNvPicPr>
          <p:nvPr/>
        </p:nvPicPr>
        <p:blipFill>
          <a:blip r:embed="rId2"/>
          <a:stretch>
            <a:fillRect/>
          </a:stretch>
        </p:blipFill>
        <p:spPr>
          <a:xfrm>
            <a:off x="1537334" y="717543"/>
            <a:ext cx="6069331" cy="4279913"/>
          </a:xfrm>
          <a:prstGeom prst="rect">
            <a:avLst/>
          </a:prstGeom>
        </p:spPr>
      </p:pic>
    </p:spTree>
    <p:extLst>
      <p:ext uri="{BB962C8B-B14F-4D97-AF65-F5344CB8AC3E}">
        <p14:creationId xmlns:p14="http://schemas.microsoft.com/office/powerpoint/2010/main" val="23819046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Reflexion und Austausch zur Erprobungsphase</a:t>
            </a:r>
          </a:p>
        </p:txBody>
      </p:sp>
      <p:sp>
        <p:nvSpPr>
          <p:cNvPr id="3" name="Textplatzhalter 2"/>
          <p:cNvSpPr>
            <a:spLocks noGrp="1"/>
          </p:cNvSpPr>
          <p:nvPr>
            <p:ph type="body" sz="quarter" idx="11"/>
          </p:nvPr>
        </p:nvSpPr>
        <p:spPr>
          <a:xfrm>
            <a:off x="288000" y="846270"/>
            <a:ext cx="8569325" cy="210000"/>
          </a:xfrm>
        </p:spPr>
        <p:txBody>
          <a:bodyPr/>
          <a:lstStyle/>
          <a:p>
            <a:r>
              <a:rPr lang="de-DE" dirty="0"/>
              <a:t>Einzelarbeit (ca. 15 Min.)</a:t>
            </a:r>
          </a:p>
        </p:txBody>
      </p:sp>
      <p:sp>
        <p:nvSpPr>
          <p:cNvPr id="4" name="Textplatzhalter 3"/>
          <p:cNvSpPr>
            <a:spLocks noGrp="1"/>
          </p:cNvSpPr>
          <p:nvPr>
            <p:ph type="body" sz="quarter" idx="13"/>
          </p:nvPr>
        </p:nvSpPr>
        <p:spPr>
          <a:xfrm>
            <a:off x="288000" y="1281541"/>
            <a:ext cx="8044839" cy="1575960"/>
          </a:xfrm>
        </p:spPr>
        <p:txBody>
          <a:bodyPr/>
          <a:lstStyle/>
          <a:p>
            <a:pPr marL="0" indent="0">
              <a:buNone/>
            </a:pPr>
            <a:r>
              <a:rPr lang="de-DE" dirty="0"/>
              <a:t>Notieren Sie Ihre Erfahrungen aus der Erprobungsphase zur Impulsgebung. Welche Erkenntnisse haben Sie gewonnen? Haben Sie die gewünschten Rückmeldungen erhalten? Wie praktikabel war der Beobachtungsbogen? Was war überraschend / besonders wertvoll / …?</a:t>
            </a:r>
            <a:br>
              <a:rPr lang="de-DE" dirty="0"/>
            </a:br>
            <a:r>
              <a:rPr lang="de-DE" i="1" dirty="0"/>
              <a:t>Wichtig: Rand lassen.</a:t>
            </a:r>
          </a:p>
          <a:p>
            <a:endParaRPr lang="de-DE" i="1" dirty="0"/>
          </a:p>
          <a:p>
            <a:endParaRPr lang="de-DE" i="1" dirty="0"/>
          </a:p>
          <a:p>
            <a:endParaRPr lang="de-DE" i="1" dirty="0"/>
          </a:p>
          <a:p>
            <a:pPr marL="0" indent="0">
              <a:buNone/>
            </a:pPr>
            <a:endParaRPr lang="de-DE" dirty="0">
              <a:hlinkClick r:id="" action="ppaction://noaction"/>
            </a:endParaRPr>
          </a:p>
          <a:p>
            <a:pPr marL="0" indent="0">
              <a:buNone/>
            </a:pPr>
            <a:endParaRPr lang="de-DE" dirty="0">
              <a:hlinkClick r:id="" action="ppaction://noaction"/>
            </a:endParaRPr>
          </a:p>
          <a:p>
            <a:pPr marL="0" indent="0">
              <a:buNone/>
            </a:pPr>
            <a:endParaRPr lang="de-DE" dirty="0"/>
          </a:p>
          <a:p>
            <a:pPr marL="0" indent="0">
              <a:buNone/>
            </a:pPr>
            <a:endParaRPr lang="de-DE" dirty="0">
              <a:solidFill>
                <a:schemeClr val="bg1">
                  <a:lumMod val="50000"/>
                </a:schemeClr>
              </a:solidFill>
            </a:endParaRPr>
          </a:p>
          <a:p>
            <a:pPr marL="0" indent="0">
              <a:buNone/>
            </a:pPr>
            <a:endParaRPr lang="de-DE" dirty="0">
              <a:solidFill>
                <a:schemeClr val="bg1">
                  <a:lumMod val="50000"/>
                </a:schemeClr>
              </a:solidFill>
            </a:endParaRPr>
          </a:p>
          <a:p>
            <a:pPr marL="0" indent="0">
              <a:buNone/>
            </a:pPr>
            <a:endParaRPr lang="de-DE" dirty="0">
              <a:solidFill>
                <a:schemeClr val="bg1">
                  <a:lumMod val="50000"/>
                </a:schemeClr>
              </a:solidFill>
            </a:endParaRPr>
          </a:p>
          <a:p>
            <a:endParaRPr lang="de-DE" dirty="0"/>
          </a:p>
        </p:txBody>
      </p:sp>
      <p:sp>
        <p:nvSpPr>
          <p:cNvPr id="5" name="Textplatzhalter 2"/>
          <p:cNvSpPr txBox="1">
            <a:spLocks/>
          </p:cNvSpPr>
          <p:nvPr/>
        </p:nvSpPr>
        <p:spPr>
          <a:xfrm>
            <a:off x="288000" y="3089166"/>
            <a:ext cx="8569325" cy="210000"/>
          </a:xfrm>
          <a:prstGeom prst="rect">
            <a:avLst/>
          </a:prstGeom>
        </p:spPr>
        <p:txBody>
          <a:bodyPr lIns="0" tIns="0" rIns="0" bIns="0"/>
          <a:lstStyle>
            <a:lvl1pPr marL="0" indent="0" algn="l" defTabSz="179909" rtl="0" eaLnBrk="1" fontAlgn="base" hangingPunct="1">
              <a:lnSpc>
                <a:spcPct val="100000"/>
              </a:lnSpc>
              <a:spcBef>
                <a:spcPct val="0"/>
              </a:spcBef>
              <a:spcAft>
                <a:spcPct val="0"/>
              </a:spcAft>
              <a:buClr>
                <a:schemeClr val="tx2"/>
              </a:buClr>
              <a:buFontTx/>
              <a:buNone/>
              <a:tabLst>
                <a:tab pos="179909" algn="l"/>
              </a:tabLst>
              <a:defRPr sz="1667" b="1" kern="1200">
                <a:solidFill>
                  <a:schemeClr val="tx1"/>
                </a:solidFill>
                <a:latin typeface="Arial" panose="020B0604020202020204" pitchFamily="34" charset="0"/>
                <a:ea typeface="+mn-ea"/>
                <a:cs typeface="Arial" panose="020B0604020202020204" pitchFamily="34" charset="0"/>
              </a:defRPr>
            </a:lvl1pPr>
            <a:lvl2pPr marL="380985" indent="0" algn="l" rtl="0" eaLnBrk="1" fontAlgn="base" hangingPunct="1">
              <a:spcBef>
                <a:spcPct val="0"/>
              </a:spcBef>
              <a:spcAft>
                <a:spcPct val="0"/>
              </a:spcAft>
              <a:buClr>
                <a:schemeClr val="tx2"/>
              </a:buClr>
              <a:buFontTx/>
              <a:buNone/>
              <a:tabLst>
                <a:tab pos="359819" algn="l"/>
              </a:tabLst>
              <a:defRPr sz="1500" kern="1200">
                <a:solidFill>
                  <a:schemeClr val="tx1"/>
                </a:solidFill>
                <a:latin typeface="Arial" panose="020B0604020202020204" pitchFamily="34" charset="0"/>
                <a:ea typeface="+mn-ea"/>
                <a:cs typeface="Arial" panose="020B0604020202020204" pitchFamily="34" charset="0"/>
              </a:defRPr>
            </a:lvl2pPr>
            <a:lvl3pPr marL="761970" indent="0" algn="l" defTabSz="179909" rtl="0" eaLnBrk="1" fontAlgn="base" hangingPunct="1">
              <a:spcBef>
                <a:spcPct val="0"/>
              </a:spcBef>
              <a:spcAft>
                <a:spcPct val="0"/>
              </a:spcAft>
              <a:buClr>
                <a:schemeClr val="tx2"/>
              </a:buClr>
              <a:buSzPct val="80000"/>
              <a:buFontTx/>
              <a:buNone/>
              <a:tabLst>
                <a:tab pos="539728" algn="l"/>
              </a:tabLst>
              <a:defRPr sz="1500" kern="1200">
                <a:solidFill>
                  <a:schemeClr val="tx1"/>
                </a:solidFill>
                <a:latin typeface="Arial" panose="020B0604020202020204" pitchFamily="34" charset="0"/>
                <a:ea typeface="+mn-ea"/>
                <a:cs typeface="Arial" panose="020B0604020202020204" pitchFamily="34" charset="0"/>
              </a:defRPr>
            </a:lvl3pPr>
            <a:lvl4pPr marL="1142954" indent="0" algn="l" defTabSz="179909" rtl="0" eaLnBrk="1" fontAlgn="base" hangingPunct="1">
              <a:spcBef>
                <a:spcPct val="0"/>
              </a:spcBef>
              <a:spcAft>
                <a:spcPct val="0"/>
              </a:spcAft>
              <a:buClr>
                <a:schemeClr val="tx2"/>
              </a:buClr>
              <a:buSzPct val="100000"/>
              <a:buFontTx/>
              <a:buNone/>
              <a:tabLst>
                <a:tab pos="719638" algn="l"/>
              </a:tabLst>
              <a:defRPr sz="1500" kern="1200">
                <a:solidFill>
                  <a:schemeClr val="tx1"/>
                </a:solidFill>
                <a:latin typeface="Arial" panose="020B0604020202020204" pitchFamily="34" charset="0"/>
                <a:ea typeface="+mn-ea"/>
                <a:cs typeface="Arial" panose="020B0604020202020204" pitchFamily="34" charset="0"/>
              </a:defRPr>
            </a:lvl4pPr>
            <a:lvl5pPr marL="1523939" indent="0" algn="l" rtl="0" eaLnBrk="1" fontAlgn="base" hangingPunct="1">
              <a:lnSpc>
                <a:spcPct val="90000"/>
              </a:lnSpc>
              <a:spcBef>
                <a:spcPct val="0"/>
              </a:spcBef>
              <a:spcAft>
                <a:spcPct val="0"/>
              </a:spcAft>
              <a:buClr>
                <a:schemeClr val="tx2"/>
              </a:buClr>
              <a:buFontTx/>
              <a:buNone/>
              <a:tabLst>
                <a:tab pos="746095" algn="l"/>
              </a:tabLst>
              <a:defRPr sz="1500" kern="1200">
                <a:solidFill>
                  <a:schemeClr val="tx1"/>
                </a:solidFill>
                <a:latin typeface="Arial" panose="020B0604020202020204" pitchFamily="34" charset="0"/>
                <a:ea typeface="+mn-ea"/>
                <a:cs typeface="Arial" panose="020B0604020202020204" pitchFamily="34" charset="0"/>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a:lstStyle>
          <a:p>
            <a:r>
              <a:rPr lang="de-DE" dirty="0"/>
              <a:t>Einzelarbeit (ca. 15 Min.)</a:t>
            </a:r>
          </a:p>
        </p:txBody>
      </p:sp>
      <p:sp>
        <p:nvSpPr>
          <p:cNvPr id="6" name="Textfeld 5">
            <a:extLst>
              <a:ext uri="{FF2B5EF4-FFF2-40B4-BE49-F238E27FC236}">
                <a16:creationId xmlns:a16="http://schemas.microsoft.com/office/drawing/2014/main" id="{E9B45B3E-6E4A-F6B7-E69D-91BCD4CC9550}"/>
              </a:ext>
            </a:extLst>
          </p:cNvPr>
          <p:cNvSpPr txBox="1"/>
          <p:nvPr/>
        </p:nvSpPr>
        <p:spPr>
          <a:xfrm>
            <a:off x="224853" y="3463528"/>
            <a:ext cx="8631147" cy="1477328"/>
          </a:xfrm>
          <a:prstGeom prst="rect">
            <a:avLst/>
          </a:prstGeom>
          <a:noFill/>
        </p:spPr>
        <p:txBody>
          <a:bodyPr wrap="square" rtlCol="0">
            <a:spAutoFit/>
          </a:bodyPr>
          <a:lstStyle/>
          <a:p>
            <a:r>
              <a:rPr lang="de-DE" dirty="0"/>
              <a:t>Lesen Sie sich Reflexionen der anderen durch. Ist es Ihnen ähnlich ergangen? Welche Erfahrungen finden Sie besonders spannend? Können Sie Tipps mitnehmen?</a:t>
            </a:r>
            <a:br>
              <a:rPr lang="de-DE" dirty="0"/>
            </a:br>
            <a:r>
              <a:rPr lang="de-DE" i="1" dirty="0"/>
              <a:t>Sie dürfen am Rand kommentieren bzw. Ihnen wichtige Stellen markieren. </a:t>
            </a:r>
          </a:p>
          <a:p>
            <a:endParaRPr lang="de-DE" dirty="0"/>
          </a:p>
        </p:txBody>
      </p:sp>
    </p:spTree>
    <p:extLst>
      <p:ext uri="{BB962C8B-B14F-4D97-AF65-F5344CB8AC3E}">
        <p14:creationId xmlns:p14="http://schemas.microsoft.com/office/powerpoint/2010/main" val="277033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110D3E-4C1B-18B4-6245-30897BAE382E}"/>
              </a:ext>
            </a:extLst>
          </p:cNvPr>
          <p:cNvSpPr>
            <a:spLocks noGrp="1"/>
          </p:cNvSpPr>
          <p:nvPr>
            <p:ph type="title"/>
          </p:nvPr>
        </p:nvSpPr>
        <p:spPr/>
        <p:txBody>
          <a:bodyPr/>
          <a:lstStyle/>
          <a:p>
            <a:r>
              <a:rPr lang="de-DE" dirty="0"/>
              <a:t>Austausch zur Erprobungsphase</a:t>
            </a:r>
          </a:p>
        </p:txBody>
      </p:sp>
      <p:sp>
        <p:nvSpPr>
          <p:cNvPr id="5" name="Rechteck 4">
            <a:extLst>
              <a:ext uri="{FF2B5EF4-FFF2-40B4-BE49-F238E27FC236}">
                <a16:creationId xmlns:a16="http://schemas.microsoft.com/office/drawing/2014/main" id="{772CD607-F2FF-0F63-0C28-2A6B92A1D57C}"/>
              </a:ext>
            </a:extLst>
          </p:cNvPr>
          <p:cNvSpPr/>
          <p:nvPr/>
        </p:nvSpPr>
        <p:spPr>
          <a:xfrm rot="5400000">
            <a:off x="1265529" y="3819449"/>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D5211492-4B09-5D73-3205-A5DB5B601FA4}"/>
              </a:ext>
            </a:extLst>
          </p:cNvPr>
          <p:cNvSpPr/>
          <p:nvPr/>
        </p:nvSpPr>
        <p:spPr>
          <a:xfrm rot="2837701">
            <a:off x="7043320" y="2042953"/>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4AAE4207-9CBC-4E49-959F-596C438D83D5}"/>
              </a:ext>
            </a:extLst>
          </p:cNvPr>
          <p:cNvSpPr/>
          <p:nvPr/>
        </p:nvSpPr>
        <p:spPr>
          <a:xfrm rot="5400000">
            <a:off x="4440327" y="1695481"/>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B88B70AA-A459-9FB8-E1A5-43DA40234F81}"/>
              </a:ext>
            </a:extLst>
          </p:cNvPr>
          <p:cNvSpPr/>
          <p:nvPr/>
        </p:nvSpPr>
        <p:spPr>
          <a:xfrm rot="9956340">
            <a:off x="3390596" y="3178224"/>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9BD26DBC-3D47-DEAC-B7D9-6E672D06147E}"/>
              </a:ext>
            </a:extLst>
          </p:cNvPr>
          <p:cNvSpPr/>
          <p:nvPr/>
        </p:nvSpPr>
        <p:spPr>
          <a:xfrm rot="8187180">
            <a:off x="2181149" y="2213088"/>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92CC7851-B183-43E4-BC1B-1A896372B16E}"/>
              </a:ext>
            </a:extLst>
          </p:cNvPr>
          <p:cNvSpPr/>
          <p:nvPr/>
        </p:nvSpPr>
        <p:spPr>
          <a:xfrm rot="6199395">
            <a:off x="7830481" y="3973068"/>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8CE628CA-7394-54C5-E5B0-E8762A43480C}"/>
              </a:ext>
            </a:extLst>
          </p:cNvPr>
          <p:cNvSpPr/>
          <p:nvPr/>
        </p:nvSpPr>
        <p:spPr>
          <a:xfrm rot="6137750">
            <a:off x="5544925" y="3730447"/>
            <a:ext cx="694944" cy="43159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13" name="Grafik 12" descr="Gehen mit einfarbiger Füllung">
            <a:extLst>
              <a:ext uri="{FF2B5EF4-FFF2-40B4-BE49-F238E27FC236}">
                <a16:creationId xmlns:a16="http://schemas.microsoft.com/office/drawing/2014/main" id="{40763DB1-D752-9C00-FDF4-1232612E6C6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96092" y="2965397"/>
            <a:ext cx="864000" cy="864000"/>
          </a:xfrm>
          <a:prstGeom prst="rect">
            <a:avLst/>
          </a:prstGeom>
        </p:spPr>
      </p:pic>
      <p:pic>
        <p:nvPicPr>
          <p:cNvPr id="14" name="Grafik 13" descr="Gehen mit einfarbiger Füllung">
            <a:extLst>
              <a:ext uri="{FF2B5EF4-FFF2-40B4-BE49-F238E27FC236}">
                <a16:creationId xmlns:a16="http://schemas.microsoft.com/office/drawing/2014/main" id="{47619FA4-3AAB-C021-7E40-C9D8CAA0F8A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5665850" y="905736"/>
            <a:ext cx="864000" cy="864000"/>
          </a:xfrm>
          <a:prstGeom prst="rect">
            <a:avLst/>
          </a:prstGeom>
        </p:spPr>
      </p:pic>
      <p:sp>
        <p:nvSpPr>
          <p:cNvPr id="15" name="Ellipse 14">
            <a:extLst>
              <a:ext uri="{FF2B5EF4-FFF2-40B4-BE49-F238E27FC236}">
                <a16:creationId xmlns:a16="http://schemas.microsoft.com/office/drawing/2014/main" id="{B9C0C3AD-17CF-8C0C-176E-28E68503A1F2}"/>
              </a:ext>
            </a:extLst>
          </p:cNvPr>
          <p:cNvSpPr/>
          <p:nvPr/>
        </p:nvSpPr>
        <p:spPr>
          <a:xfrm>
            <a:off x="2222996" y="1680634"/>
            <a:ext cx="360000" cy="360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6" name="Ellipse 15">
            <a:extLst>
              <a:ext uri="{FF2B5EF4-FFF2-40B4-BE49-F238E27FC236}">
                <a16:creationId xmlns:a16="http://schemas.microsoft.com/office/drawing/2014/main" id="{08B11FC0-4659-408B-4D61-BF4831128DA4}"/>
              </a:ext>
            </a:extLst>
          </p:cNvPr>
          <p:cNvSpPr/>
          <p:nvPr/>
        </p:nvSpPr>
        <p:spPr>
          <a:xfrm>
            <a:off x="6315552" y="3621016"/>
            <a:ext cx="360000" cy="360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7" name="Ellipse 16">
            <a:extLst>
              <a:ext uri="{FF2B5EF4-FFF2-40B4-BE49-F238E27FC236}">
                <a16:creationId xmlns:a16="http://schemas.microsoft.com/office/drawing/2014/main" id="{01C5EF76-B00D-502C-079F-67435A6262C6}"/>
              </a:ext>
            </a:extLst>
          </p:cNvPr>
          <p:cNvSpPr/>
          <p:nvPr/>
        </p:nvSpPr>
        <p:spPr>
          <a:xfrm>
            <a:off x="919202" y="3602513"/>
            <a:ext cx="360000" cy="360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8" name="Ellipse 17">
            <a:extLst>
              <a:ext uri="{FF2B5EF4-FFF2-40B4-BE49-F238E27FC236}">
                <a16:creationId xmlns:a16="http://schemas.microsoft.com/office/drawing/2014/main" id="{9355AC0E-CB8C-D387-C692-80D0A1715502}"/>
              </a:ext>
            </a:extLst>
          </p:cNvPr>
          <p:cNvSpPr/>
          <p:nvPr/>
        </p:nvSpPr>
        <p:spPr>
          <a:xfrm>
            <a:off x="919202" y="4151704"/>
            <a:ext cx="360000" cy="360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19" name="Ellipse 18">
            <a:extLst>
              <a:ext uri="{FF2B5EF4-FFF2-40B4-BE49-F238E27FC236}">
                <a16:creationId xmlns:a16="http://schemas.microsoft.com/office/drawing/2014/main" id="{65529D67-22DC-EA60-95AF-B6ED2F487CA6}"/>
              </a:ext>
            </a:extLst>
          </p:cNvPr>
          <p:cNvSpPr/>
          <p:nvPr/>
        </p:nvSpPr>
        <p:spPr>
          <a:xfrm>
            <a:off x="8606326" y="3855247"/>
            <a:ext cx="360000" cy="360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0" name="Ellipse 19">
            <a:extLst>
              <a:ext uri="{FF2B5EF4-FFF2-40B4-BE49-F238E27FC236}">
                <a16:creationId xmlns:a16="http://schemas.microsoft.com/office/drawing/2014/main" id="{0C89657B-E188-D994-B886-3372158C95F5}"/>
              </a:ext>
            </a:extLst>
          </p:cNvPr>
          <p:cNvSpPr/>
          <p:nvPr/>
        </p:nvSpPr>
        <p:spPr>
          <a:xfrm>
            <a:off x="8496000" y="4396717"/>
            <a:ext cx="360000" cy="360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1" name="Ellipse 20">
            <a:extLst>
              <a:ext uri="{FF2B5EF4-FFF2-40B4-BE49-F238E27FC236}">
                <a16:creationId xmlns:a16="http://schemas.microsoft.com/office/drawing/2014/main" id="{C406D383-73D0-D5E6-94B0-968EC8B285C5}"/>
              </a:ext>
            </a:extLst>
          </p:cNvPr>
          <p:cNvSpPr/>
          <p:nvPr/>
        </p:nvSpPr>
        <p:spPr>
          <a:xfrm>
            <a:off x="4065326" y="1539487"/>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3" name="Ellipse 22">
            <a:extLst>
              <a:ext uri="{FF2B5EF4-FFF2-40B4-BE49-F238E27FC236}">
                <a16:creationId xmlns:a16="http://schemas.microsoft.com/office/drawing/2014/main" id="{84D12D98-3908-D9B6-11AC-6EFC6DD9B47D}"/>
              </a:ext>
            </a:extLst>
          </p:cNvPr>
          <p:cNvSpPr/>
          <p:nvPr/>
        </p:nvSpPr>
        <p:spPr>
          <a:xfrm>
            <a:off x="3127064" y="2824690"/>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4" name="Ellipse 23">
            <a:extLst>
              <a:ext uri="{FF2B5EF4-FFF2-40B4-BE49-F238E27FC236}">
                <a16:creationId xmlns:a16="http://schemas.microsoft.com/office/drawing/2014/main" id="{DAAB4882-66F1-6975-2E94-6D090B6E6938}"/>
              </a:ext>
            </a:extLst>
          </p:cNvPr>
          <p:cNvSpPr/>
          <p:nvPr/>
        </p:nvSpPr>
        <p:spPr>
          <a:xfrm>
            <a:off x="3666947" y="2663251"/>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5" name="Ellipse 24">
            <a:extLst>
              <a:ext uri="{FF2B5EF4-FFF2-40B4-BE49-F238E27FC236}">
                <a16:creationId xmlns:a16="http://schemas.microsoft.com/office/drawing/2014/main" id="{3CEC7748-8671-E775-6828-0BABE505AACC}"/>
              </a:ext>
            </a:extLst>
          </p:cNvPr>
          <p:cNvSpPr/>
          <p:nvPr/>
        </p:nvSpPr>
        <p:spPr>
          <a:xfrm>
            <a:off x="4065326" y="2002999"/>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6" name="Ellipse 25">
            <a:extLst>
              <a:ext uri="{FF2B5EF4-FFF2-40B4-BE49-F238E27FC236}">
                <a16:creationId xmlns:a16="http://schemas.microsoft.com/office/drawing/2014/main" id="{91BD559E-2BA4-9D68-6343-9FA869904E16}"/>
              </a:ext>
            </a:extLst>
          </p:cNvPr>
          <p:cNvSpPr/>
          <p:nvPr/>
        </p:nvSpPr>
        <p:spPr>
          <a:xfrm>
            <a:off x="1815546" y="2002999"/>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7" name="Ellipse 26">
            <a:extLst>
              <a:ext uri="{FF2B5EF4-FFF2-40B4-BE49-F238E27FC236}">
                <a16:creationId xmlns:a16="http://schemas.microsoft.com/office/drawing/2014/main" id="{7FEB5F07-32DD-72D0-85AC-AE9BA05A0C91}"/>
              </a:ext>
            </a:extLst>
          </p:cNvPr>
          <p:cNvSpPr/>
          <p:nvPr/>
        </p:nvSpPr>
        <p:spPr>
          <a:xfrm>
            <a:off x="6205226" y="4151704"/>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8" name="Ellipse 27">
            <a:extLst>
              <a:ext uri="{FF2B5EF4-FFF2-40B4-BE49-F238E27FC236}">
                <a16:creationId xmlns:a16="http://schemas.microsoft.com/office/drawing/2014/main" id="{5D6B6C3B-55EC-2554-6A87-5F2214A728C8}"/>
              </a:ext>
            </a:extLst>
          </p:cNvPr>
          <p:cNvSpPr/>
          <p:nvPr/>
        </p:nvSpPr>
        <p:spPr>
          <a:xfrm>
            <a:off x="7399508" y="1500634"/>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9" name="Ellipse 28">
            <a:extLst>
              <a:ext uri="{FF2B5EF4-FFF2-40B4-BE49-F238E27FC236}">
                <a16:creationId xmlns:a16="http://schemas.microsoft.com/office/drawing/2014/main" id="{5501DB90-003C-9587-84E3-79C1C707BE5D}"/>
              </a:ext>
            </a:extLst>
          </p:cNvPr>
          <p:cNvSpPr/>
          <p:nvPr/>
        </p:nvSpPr>
        <p:spPr>
          <a:xfrm>
            <a:off x="7759508" y="1886559"/>
            <a:ext cx="360000" cy="360000"/>
          </a:xfrm>
          <a:prstGeom prst="ellipse">
            <a:avLst/>
          </a:prstGeom>
          <a:no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799765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CB7C0E-7DAE-8647-40AA-E0E69A02FEEA}"/>
              </a:ext>
            </a:extLst>
          </p:cNvPr>
          <p:cNvSpPr>
            <a:spLocks noGrp="1"/>
          </p:cNvSpPr>
          <p:nvPr>
            <p:ph type="title"/>
          </p:nvPr>
        </p:nvSpPr>
        <p:spPr/>
        <p:txBody>
          <a:bodyPr/>
          <a:lstStyle/>
          <a:p>
            <a:r>
              <a:rPr lang="de-DE" dirty="0"/>
              <a:t>Langfristige Zielsetzung</a:t>
            </a:r>
          </a:p>
        </p:txBody>
      </p:sp>
      <p:sp>
        <p:nvSpPr>
          <p:cNvPr id="3" name="Textplatzhalter 2">
            <a:extLst>
              <a:ext uri="{FF2B5EF4-FFF2-40B4-BE49-F238E27FC236}">
                <a16:creationId xmlns:a16="http://schemas.microsoft.com/office/drawing/2014/main" id="{574713EF-1AE3-C4BC-3EC3-DA8583479465}"/>
              </a:ext>
            </a:extLst>
          </p:cNvPr>
          <p:cNvSpPr>
            <a:spLocks noGrp="1"/>
          </p:cNvSpPr>
          <p:nvPr>
            <p:ph type="body" sz="quarter" idx="11"/>
          </p:nvPr>
        </p:nvSpPr>
        <p:spPr/>
        <p:txBody>
          <a:bodyPr/>
          <a:lstStyle/>
          <a:p>
            <a:r>
              <a:rPr lang="de-DE" dirty="0"/>
              <a:t>Einzelarbeit (ca. 10 Min.)</a:t>
            </a:r>
          </a:p>
        </p:txBody>
      </p:sp>
      <p:sp>
        <p:nvSpPr>
          <p:cNvPr id="4" name="Textplatzhalter 3">
            <a:extLst>
              <a:ext uri="{FF2B5EF4-FFF2-40B4-BE49-F238E27FC236}">
                <a16:creationId xmlns:a16="http://schemas.microsoft.com/office/drawing/2014/main" id="{AFA72893-462A-6C78-3002-421AA9E54E46}"/>
              </a:ext>
            </a:extLst>
          </p:cNvPr>
          <p:cNvSpPr>
            <a:spLocks noGrp="1"/>
          </p:cNvSpPr>
          <p:nvPr>
            <p:ph type="body" sz="quarter" idx="13"/>
          </p:nvPr>
        </p:nvSpPr>
        <p:spPr/>
        <p:txBody>
          <a:bodyPr/>
          <a:lstStyle/>
          <a:p>
            <a:pPr marL="0" indent="0">
              <a:buNone/>
            </a:pPr>
            <a:r>
              <a:rPr lang="de-DE" dirty="0"/>
              <a:t>Was erscheint Ihnen bei der Impulsgebung besonders wichtig?</a:t>
            </a:r>
          </a:p>
          <a:p>
            <a:pPr marL="0" indent="0">
              <a:buNone/>
            </a:pPr>
            <a:endParaRPr lang="de-DE" dirty="0"/>
          </a:p>
          <a:p>
            <a:r>
              <a:rPr lang="de-DE" dirty="0"/>
              <a:t>Setzen Sie sich zwei Ziele, die Sie in Zukunft im Hinblick auf Ihre Impulsgebung verfolgen möchten. </a:t>
            </a:r>
            <a:br>
              <a:rPr lang="de-DE" dirty="0"/>
            </a:br>
            <a:r>
              <a:rPr lang="de-DE" i="1" dirty="0"/>
              <a:t>(Hinweis: Die Ziele sollten nicht zu umfangreich sein - „Weniger ist mehr“)</a:t>
            </a:r>
          </a:p>
        </p:txBody>
      </p:sp>
    </p:spTree>
    <p:extLst>
      <p:ext uri="{BB962C8B-B14F-4D97-AF65-F5344CB8AC3E}">
        <p14:creationId xmlns:p14="http://schemas.microsoft.com/office/powerpoint/2010/main" val="10966245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Größen umwandeln</a:t>
            </a:r>
          </a:p>
        </p:txBody>
      </p:sp>
      <p:sp>
        <p:nvSpPr>
          <p:cNvPr id="3" name="Textplatzhalter 2"/>
          <p:cNvSpPr>
            <a:spLocks noGrp="1"/>
          </p:cNvSpPr>
          <p:nvPr>
            <p:ph type="body" sz="quarter" idx="11"/>
          </p:nvPr>
        </p:nvSpPr>
        <p:spPr/>
        <p:txBody>
          <a:bodyPr/>
          <a:lstStyle/>
          <a:p>
            <a:r>
              <a:rPr lang="de-DE" dirty="0"/>
              <a:t>Kleingruppen (ca. 15 Min.)</a:t>
            </a:r>
          </a:p>
        </p:txBody>
      </p:sp>
      <p:sp>
        <p:nvSpPr>
          <p:cNvPr id="4" name="Textplatzhalter 3"/>
          <p:cNvSpPr>
            <a:spLocks noGrp="1"/>
          </p:cNvSpPr>
          <p:nvPr>
            <p:ph type="body" sz="quarter" idx="13"/>
          </p:nvPr>
        </p:nvSpPr>
        <p:spPr>
          <a:xfrm>
            <a:off x="288000" y="2487535"/>
            <a:ext cx="8035118" cy="2661708"/>
          </a:xfrm>
        </p:spPr>
        <p:txBody>
          <a:bodyPr/>
          <a:lstStyle/>
          <a:p>
            <a:endParaRPr lang="de-DE" dirty="0"/>
          </a:p>
          <a:p>
            <a:pPr>
              <a:spcAft>
                <a:spcPts val="0"/>
              </a:spcAft>
            </a:pPr>
            <a:r>
              <a:rPr lang="de-DE" sz="1800" dirty="0">
                <a:effectLst/>
                <a:latin typeface="+mj-lt"/>
                <a:ea typeface="Calibri" panose="020F0502020204030204" pitchFamily="34" charset="0"/>
                <a:cs typeface="Times New Roman" panose="02020603050405020304" pitchFamily="18" charset="0"/>
              </a:rPr>
              <a:t>Formulieren Sie Impulse an den Schüler und notieren Sie sie wörtlich. Wählen Sie als Titel den Ansatz des Impulses. </a:t>
            </a:r>
          </a:p>
          <a:p>
            <a:pPr marL="179910" lvl="1" indent="0">
              <a:spcAft>
                <a:spcPts val="1200"/>
              </a:spcAft>
              <a:buNone/>
            </a:pPr>
            <a:br>
              <a:rPr lang="de-DE" sz="1600" dirty="0">
                <a:effectLst/>
                <a:latin typeface="+mj-lt"/>
                <a:ea typeface="Calibri" panose="020F0502020204030204" pitchFamily="34" charset="0"/>
                <a:cs typeface="Times New Roman" panose="02020603050405020304" pitchFamily="18" charset="0"/>
              </a:rPr>
            </a:br>
            <a:r>
              <a:rPr lang="de-DE" sz="1600" dirty="0">
                <a:effectLst/>
                <a:latin typeface="+mj-lt"/>
                <a:ea typeface="Calibri" panose="020F0502020204030204" pitchFamily="34" charset="0"/>
                <a:cs typeface="Times New Roman" panose="02020603050405020304" pitchFamily="18" charset="0"/>
              </a:rPr>
              <a:t>Beispiel: „</a:t>
            </a:r>
            <a:r>
              <a:rPr lang="de-DE" sz="1600" i="1" dirty="0">
                <a:effectLst/>
                <a:latin typeface="+mj-lt"/>
                <a:ea typeface="Calibri" panose="020F0502020204030204" pitchFamily="34" charset="0"/>
                <a:cs typeface="Times New Roman" panose="02020603050405020304" pitchFamily="18" charset="0"/>
              </a:rPr>
              <a:t>Eine Feststellung machen</a:t>
            </a:r>
            <a:r>
              <a:rPr lang="de-DE" sz="1600" dirty="0">
                <a:effectLst/>
                <a:latin typeface="+mj-lt"/>
                <a:ea typeface="Calibri" panose="020F0502020204030204" pitchFamily="34" charset="0"/>
                <a:cs typeface="Times New Roman" panose="02020603050405020304" pitchFamily="18" charset="0"/>
              </a:rPr>
              <a:t>. Der Umrechnungsfaktor, den du verwendet hast, ist richtig.“</a:t>
            </a:r>
            <a:endParaRPr lang="de-DE" sz="1600" dirty="0">
              <a:latin typeface="+mj-lt"/>
              <a:ea typeface="Calibri" panose="020F0502020204030204" pitchFamily="34" charset="0"/>
              <a:cs typeface="Times New Roman" panose="02020603050405020304" pitchFamily="18" charset="0"/>
            </a:endParaRPr>
          </a:p>
          <a:p>
            <a:pPr>
              <a:spcAft>
                <a:spcPts val="1200"/>
              </a:spcAft>
            </a:pPr>
            <a:r>
              <a:rPr lang="de-DE" dirty="0">
                <a:solidFill>
                  <a:schemeClr val="bg1">
                    <a:lumMod val="50000"/>
                  </a:schemeClr>
                </a:solidFill>
                <a:effectLst/>
                <a:latin typeface="+mj-lt"/>
                <a:ea typeface="Calibri" panose="020F0502020204030204" pitchFamily="34" charset="0"/>
                <a:cs typeface="Times New Roman" panose="02020603050405020304" pitchFamily="18" charset="0"/>
              </a:rPr>
              <a:t>(Sehen Sie sich die Impulse der anderen Gruppen an und kommentieren Sie sie bei Bedarf. Kennzeichnen Sie Ihren Kommentar, indem Sie ihn unter den Impuls setzen und „Kommentar:“ davor schreiben.)</a:t>
            </a:r>
            <a:endParaRPr lang="de-DE" dirty="0">
              <a:solidFill>
                <a:schemeClr val="bg1">
                  <a:lumMod val="50000"/>
                </a:schemeClr>
              </a:solidFill>
              <a:latin typeface="+mj-lt"/>
            </a:endParaRPr>
          </a:p>
        </p:txBody>
      </p:sp>
      <p:pic>
        <p:nvPicPr>
          <p:cNvPr id="5" name="Grafik 4" descr="Ein Bild, das Text, Schrift, Handschrift, Kalligrafie enthält.&#10;&#10;Automatisch generierte Beschreibung">
            <a:extLst>
              <a:ext uri="{FF2B5EF4-FFF2-40B4-BE49-F238E27FC236}">
                <a16:creationId xmlns:a16="http://schemas.microsoft.com/office/drawing/2014/main" id="{8F0A62B7-2C38-59DB-2FF6-2A024FD6DE80}"/>
              </a:ext>
            </a:extLst>
          </p:cNvPr>
          <p:cNvPicPr>
            <a:picLocks noChangeAspect="1"/>
          </p:cNvPicPr>
          <p:nvPr/>
        </p:nvPicPr>
        <p:blipFill>
          <a:blip r:embed="rId2"/>
          <a:stretch>
            <a:fillRect/>
          </a:stretch>
        </p:blipFill>
        <p:spPr>
          <a:xfrm>
            <a:off x="2272665" y="1509000"/>
            <a:ext cx="4598670" cy="978535"/>
          </a:xfrm>
          <a:prstGeom prst="rect">
            <a:avLst/>
          </a:prstGeom>
          <a:ln>
            <a:solidFill>
              <a:schemeClr val="tx1"/>
            </a:solidFill>
          </a:ln>
        </p:spPr>
      </p:pic>
    </p:spTree>
    <p:extLst>
      <p:ext uri="{BB962C8B-B14F-4D97-AF65-F5344CB8AC3E}">
        <p14:creationId xmlns:p14="http://schemas.microsoft.com/office/powerpoint/2010/main" val="3557510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Vorstellungsrunde</a:t>
            </a: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451" y="1331810"/>
            <a:ext cx="3219627" cy="3326169"/>
          </a:xfrm>
          <a:prstGeom prst="rect">
            <a:avLst/>
          </a:prstGeom>
        </p:spPr>
      </p:pic>
      <p:sp>
        <p:nvSpPr>
          <p:cNvPr id="6" name="Textfeld 5"/>
          <p:cNvSpPr txBox="1"/>
          <p:nvPr/>
        </p:nvSpPr>
        <p:spPr>
          <a:xfrm>
            <a:off x="4713768" y="1778379"/>
            <a:ext cx="3629246" cy="2062103"/>
          </a:xfrm>
          <a:prstGeom prst="rect">
            <a:avLst/>
          </a:prstGeom>
          <a:noFill/>
        </p:spPr>
        <p:txBody>
          <a:bodyPr wrap="square" rtlCol="0">
            <a:spAutoFit/>
          </a:bodyPr>
          <a:lstStyle/>
          <a:p>
            <a:pPr marL="285750" indent="-285750">
              <a:spcAft>
                <a:spcPts val="1200"/>
              </a:spcAft>
              <a:buFont typeface="Wingdings" panose="05000000000000000000" pitchFamily="2" charset="2"/>
              <a:buChar char="Ø"/>
            </a:pPr>
            <a:r>
              <a:rPr lang="de-DE" dirty="0"/>
              <a:t>Name</a:t>
            </a:r>
          </a:p>
          <a:p>
            <a:pPr marL="285750" indent="-285750">
              <a:spcAft>
                <a:spcPts val="1200"/>
              </a:spcAft>
              <a:buFont typeface="Wingdings" panose="05000000000000000000" pitchFamily="2" charset="2"/>
              <a:buChar char="Ø"/>
            </a:pPr>
            <a:r>
              <a:rPr lang="de-DE" dirty="0"/>
              <a:t>Funktion</a:t>
            </a:r>
          </a:p>
          <a:p>
            <a:pPr marL="285750" indent="-285750">
              <a:spcAft>
                <a:spcPts val="1200"/>
              </a:spcAft>
              <a:buFont typeface="Wingdings" panose="05000000000000000000" pitchFamily="2" charset="2"/>
              <a:buChar char="Ø"/>
            </a:pPr>
            <a:r>
              <a:rPr lang="de-DE" dirty="0"/>
              <a:t>Auf einer Skala von 1 (leicht) bis 10 (schwierig): Als wie schwierig schätzen Sie die </a:t>
            </a:r>
            <a:r>
              <a:rPr lang="de-DE" dirty="0" err="1"/>
              <a:t>Impulsgebung</a:t>
            </a:r>
            <a:r>
              <a:rPr lang="de-DE" dirty="0"/>
              <a:t> ein?</a:t>
            </a:r>
          </a:p>
        </p:txBody>
      </p:sp>
    </p:spTree>
    <p:extLst>
      <p:ext uri="{BB962C8B-B14F-4D97-AF65-F5344CB8AC3E}">
        <p14:creationId xmlns:p14="http://schemas.microsoft.com/office/powerpoint/2010/main" val="14664830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A69FC6-4B22-207F-F961-C5C43A0C0BC7}"/>
              </a:ext>
            </a:extLst>
          </p:cNvPr>
          <p:cNvSpPr>
            <a:spLocks noGrp="1"/>
          </p:cNvSpPr>
          <p:nvPr>
            <p:ph type="title"/>
          </p:nvPr>
        </p:nvSpPr>
        <p:spPr/>
        <p:txBody>
          <a:bodyPr/>
          <a:lstStyle/>
          <a:p>
            <a:r>
              <a:rPr lang="de-DE" dirty="0"/>
              <a:t>Vorbereitung Rollenspiel</a:t>
            </a:r>
          </a:p>
        </p:txBody>
      </p:sp>
      <p:graphicFrame>
        <p:nvGraphicFramePr>
          <p:cNvPr id="6" name="Tabelle 5">
            <a:extLst>
              <a:ext uri="{FF2B5EF4-FFF2-40B4-BE49-F238E27FC236}">
                <a16:creationId xmlns:a16="http://schemas.microsoft.com/office/drawing/2014/main" id="{2DC87E8B-D33B-B977-26D7-7E7ABE89AE88}"/>
              </a:ext>
            </a:extLst>
          </p:cNvPr>
          <p:cNvGraphicFramePr>
            <a:graphicFrameLocks noGrp="1"/>
          </p:cNvGraphicFramePr>
          <p:nvPr>
            <p:extLst>
              <p:ext uri="{D42A27DB-BD31-4B8C-83A1-F6EECF244321}">
                <p14:modId xmlns:p14="http://schemas.microsoft.com/office/powerpoint/2010/main" val="2102628015"/>
              </p:ext>
            </p:extLst>
          </p:nvPr>
        </p:nvGraphicFramePr>
        <p:xfrm>
          <a:off x="701556" y="1881898"/>
          <a:ext cx="7740887" cy="1535835"/>
        </p:xfrm>
        <a:graphic>
          <a:graphicData uri="http://schemas.openxmlformats.org/drawingml/2006/table">
            <a:tbl>
              <a:tblPr firstRow="1" bandRow="1">
                <a:tableStyleId>{073A0DAA-6AF3-43AB-8588-CEC1D06C72B9}</a:tableStyleId>
              </a:tblPr>
              <a:tblGrid>
                <a:gridCol w="2604904">
                  <a:extLst>
                    <a:ext uri="{9D8B030D-6E8A-4147-A177-3AD203B41FA5}">
                      <a16:colId xmlns:a16="http://schemas.microsoft.com/office/drawing/2014/main" val="1789568195"/>
                    </a:ext>
                  </a:extLst>
                </a:gridCol>
                <a:gridCol w="5135983">
                  <a:extLst>
                    <a:ext uri="{9D8B030D-6E8A-4147-A177-3AD203B41FA5}">
                      <a16:colId xmlns:a16="http://schemas.microsoft.com/office/drawing/2014/main" val="3177953329"/>
                    </a:ext>
                  </a:extLst>
                </a:gridCol>
              </a:tblGrid>
              <a:tr h="413751">
                <a:tc>
                  <a:txBody>
                    <a:bodyPr/>
                    <a:lstStyle/>
                    <a:p>
                      <a:r>
                        <a:rPr lang="de-DE" dirty="0"/>
                        <a:t>Rolle</a:t>
                      </a:r>
                    </a:p>
                  </a:txBody>
                  <a:tcPr anchor="ctr">
                    <a:solidFill>
                      <a:schemeClr val="bg1">
                        <a:lumMod val="50000"/>
                      </a:schemeClr>
                    </a:solidFill>
                  </a:tcPr>
                </a:tc>
                <a:tc>
                  <a:txBody>
                    <a:bodyPr/>
                    <a:lstStyle/>
                    <a:p>
                      <a:r>
                        <a:rPr lang="de-DE" dirty="0"/>
                        <a:t>Aufgabe</a:t>
                      </a:r>
                    </a:p>
                  </a:txBody>
                  <a:tcPr anchor="ctr">
                    <a:solidFill>
                      <a:schemeClr val="bg1">
                        <a:lumMod val="50000"/>
                      </a:schemeClr>
                    </a:solidFill>
                  </a:tcPr>
                </a:tc>
                <a:extLst>
                  <a:ext uri="{0D108BD9-81ED-4DB2-BD59-A6C34878D82A}">
                    <a16:rowId xmlns:a16="http://schemas.microsoft.com/office/drawing/2014/main" val="1450161070"/>
                  </a:ext>
                </a:extLst>
              </a:tr>
              <a:tr h="561042">
                <a:tc>
                  <a:txBody>
                    <a:bodyPr/>
                    <a:lstStyle/>
                    <a:p>
                      <a:pPr>
                        <a:lnSpc>
                          <a:spcPct val="107000"/>
                        </a:lnSpc>
                        <a:spcAft>
                          <a:spcPts val="800"/>
                        </a:spcAft>
                      </a:pPr>
                      <a:r>
                        <a:rPr lang="de-DE" sz="1600" dirty="0">
                          <a:effectLst/>
                          <a:latin typeface="+mj-lt"/>
                          <a:ea typeface="Calibri" panose="020F0502020204030204" pitchFamily="34" charset="0"/>
                          <a:cs typeface="Times New Roman" panose="02020603050405020304" pitchFamily="18" charset="0"/>
                        </a:rPr>
                        <a:t>Lehrperson</a:t>
                      </a:r>
                    </a:p>
                  </a:txBody>
                  <a:tcPr marL="68580" marR="68580" marT="0" marB="0" anchor="ctr"/>
                </a:tc>
                <a:tc>
                  <a:txBody>
                    <a:bodyPr/>
                    <a:lstStyle/>
                    <a:p>
                      <a:pPr>
                        <a:lnSpc>
                          <a:spcPct val="107000"/>
                        </a:lnSpc>
                        <a:spcAft>
                          <a:spcPts val="800"/>
                        </a:spcAft>
                      </a:pPr>
                      <a:r>
                        <a:rPr lang="de-DE" sz="1400" dirty="0">
                          <a:effectLst/>
                          <a:latin typeface="+mj-lt"/>
                          <a:ea typeface="Calibri" panose="020F0502020204030204" pitchFamily="34" charset="0"/>
                          <a:cs typeface="Times New Roman" panose="02020603050405020304" pitchFamily="18" charset="0"/>
                        </a:rPr>
                        <a:t>Formuliert spontan Impulse an S. Ziel: S den Fehler erkennen lassen und zur Produktion führen. </a:t>
                      </a:r>
                    </a:p>
                  </a:txBody>
                  <a:tcPr marL="68580" marR="68580" marT="0" marB="0" anchor="ctr"/>
                </a:tc>
                <a:extLst>
                  <a:ext uri="{0D108BD9-81ED-4DB2-BD59-A6C34878D82A}">
                    <a16:rowId xmlns:a16="http://schemas.microsoft.com/office/drawing/2014/main" val="1576943886"/>
                  </a:ext>
                </a:extLst>
              </a:tr>
              <a:tr h="561042">
                <a:tc>
                  <a:txBody>
                    <a:bodyPr/>
                    <a:lstStyle/>
                    <a:p>
                      <a:pPr>
                        <a:lnSpc>
                          <a:spcPct val="107000"/>
                        </a:lnSpc>
                        <a:spcAft>
                          <a:spcPts val="800"/>
                        </a:spcAft>
                      </a:pPr>
                      <a:r>
                        <a:rPr lang="de-DE" sz="1600" dirty="0">
                          <a:effectLst/>
                          <a:latin typeface="+mj-lt"/>
                          <a:ea typeface="Calibri" panose="020F0502020204030204" pitchFamily="34" charset="0"/>
                          <a:cs typeface="Times New Roman" panose="02020603050405020304" pitchFamily="18" charset="0"/>
                        </a:rPr>
                        <a:t>SchülerIn</a:t>
                      </a:r>
                    </a:p>
                  </a:txBody>
                  <a:tcPr marL="68580" marR="68580" marT="0" marB="0" anchor="ctr"/>
                </a:tc>
                <a:tc>
                  <a:txBody>
                    <a:bodyPr/>
                    <a:lstStyle/>
                    <a:p>
                      <a:pPr>
                        <a:lnSpc>
                          <a:spcPct val="107000"/>
                        </a:lnSpc>
                        <a:spcAft>
                          <a:spcPts val="800"/>
                        </a:spcAft>
                      </a:pPr>
                      <a:r>
                        <a:rPr lang="de-DE" sz="1400" dirty="0">
                          <a:effectLst/>
                          <a:latin typeface="+mj-lt"/>
                          <a:ea typeface="Calibri" panose="020F0502020204030204" pitchFamily="34" charset="0"/>
                          <a:cs typeface="Times New Roman" panose="02020603050405020304" pitchFamily="18" charset="0"/>
                        </a:rPr>
                        <a:t>Hat eine fehlerhafte Aufgabenbearbeitung vor sich liegen. Reagiert auf die Impulse der Lehrperson.</a:t>
                      </a:r>
                    </a:p>
                  </a:txBody>
                  <a:tcPr marL="68580" marR="68580" marT="0" marB="0" anchor="ctr"/>
                </a:tc>
                <a:extLst>
                  <a:ext uri="{0D108BD9-81ED-4DB2-BD59-A6C34878D82A}">
                    <a16:rowId xmlns:a16="http://schemas.microsoft.com/office/drawing/2014/main" val="2189386929"/>
                  </a:ext>
                </a:extLst>
              </a:tr>
            </a:tbl>
          </a:graphicData>
        </a:graphic>
      </p:graphicFrame>
    </p:spTree>
    <p:extLst>
      <p:ext uri="{BB962C8B-B14F-4D97-AF65-F5344CB8AC3E}">
        <p14:creationId xmlns:p14="http://schemas.microsoft.com/office/powerpoint/2010/main" val="8042676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618B2-4F73-4D37-3EA3-3327F4322B9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8DEC254-6165-3D2B-0C55-51A039599617}"/>
              </a:ext>
            </a:extLst>
          </p:cNvPr>
          <p:cNvSpPr>
            <a:spLocks noGrp="1"/>
          </p:cNvSpPr>
          <p:nvPr>
            <p:ph type="title"/>
          </p:nvPr>
        </p:nvSpPr>
        <p:spPr/>
        <p:txBody>
          <a:bodyPr/>
          <a:lstStyle/>
          <a:p>
            <a:r>
              <a:rPr lang="de-DE" dirty="0"/>
              <a:t>Ablauf Rollenspiel</a:t>
            </a:r>
          </a:p>
        </p:txBody>
      </p:sp>
      <p:sp>
        <p:nvSpPr>
          <p:cNvPr id="4" name="Textplatzhalter 3">
            <a:extLst>
              <a:ext uri="{FF2B5EF4-FFF2-40B4-BE49-F238E27FC236}">
                <a16:creationId xmlns:a16="http://schemas.microsoft.com/office/drawing/2014/main" id="{EFA6483A-C24F-8A08-8DD3-47182484AC1F}"/>
              </a:ext>
            </a:extLst>
          </p:cNvPr>
          <p:cNvSpPr>
            <a:spLocks noGrp="1"/>
          </p:cNvSpPr>
          <p:nvPr>
            <p:ph type="body" sz="quarter" idx="13"/>
          </p:nvPr>
        </p:nvSpPr>
        <p:spPr>
          <a:xfrm>
            <a:off x="288000" y="1393885"/>
            <a:ext cx="8569325" cy="3531682"/>
          </a:xfrm>
        </p:spPr>
        <p:txBody>
          <a:bodyPr/>
          <a:lstStyle/>
          <a:p>
            <a:pPr marL="0" indent="0">
              <a:spcAft>
                <a:spcPts val="600"/>
              </a:spcAft>
              <a:buNone/>
            </a:pPr>
            <a:r>
              <a:rPr lang="de-DE" i="1" dirty="0"/>
              <a:t>Kurze Vorbereitung			</a:t>
            </a:r>
            <a:r>
              <a:rPr lang="de-DE" dirty="0"/>
              <a:t>Die beiden AkteurInnen des Rollenspiels machen sich mit 															der Situation vertraut. </a:t>
            </a:r>
          </a:p>
          <a:p>
            <a:pPr marL="0" indent="0">
              <a:spcAft>
                <a:spcPts val="600"/>
              </a:spcAft>
              <a:buNone/>
            </a:pPr>
            <a:endParaRPr lang="de-DE" i="1" dirty="0"/>
          </a:p>
          <a:p>
            <a:pPr marL="0" indent="0">
              <a:spcAft>
                <a:spcPts val="600"/>
              </a:spcAft>
              <a:buNone/>
            </a:pPr>
            <a:r>
              <a:rPr lang="de-DE" i="1" dirty="0"/>
              <a:t>Rollenspiel</a:t>
            </a:r>
          </a:p>
          <a:p>
            <a:pPr marL="0" indent="0" algn="ctr">
              <a:spcAft>
                <a:spcPts val="600"/>
              </a:spcAft>
              <a:buNone/>
            </a:pPr>
            <a:endParaRPr lang="de-DE" i="1" dirty="0"/>
          </a:p>
          <a:p>
            <a:pPr marL="0" indent="0" algn="ctr">
              <a:spcAft>
                <a:spcPts val="600"/>
              </a:spcAft>
              <a:buNone/>
            </a:pPr>
            <a:endParaRPr lang="de-DE" sz="6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r>
              <a:rPr lang="de-DE" i="1" dirty="0"/>
              <a:t>Nachbereitung 					</a:t>
            </a:r>
            <a:r>
              <a:rPr lang="de-DE" dirty="0"/>
              <a:t>Die beiden AkteurInnen tauschen sich darüber aus, wie sie 														sich in ihren Rollen gefühlt haben. Sie überlegen gemeinsam, 													was die Lehrperson anders hätte machen können. </a:t>
            </a:r>
          </a:p>
        </p:txBody>
      </p:sp>
      <p:sp>
        <p:nvSpPr>
          <p:cNvPr id="5" name="Textfeld 4">
            <a:extLst>
              <a:ext uri="{FF2B5EF4-FFF2-40B4-BE49-F238E27FC236}">
                <a16:creationId xmlns:a16="http://schemas.microsoft.com/office/drawing/2014/main" id="{341A64BD-BBD6-A016-2E51-4554690C568B}"/>
              </a:ext>
            </a:extLst>
          </p:cNvPr>
          <p:cNvSpPr txBox="1"/>
          <p:nvPr/>
        </p:nvSpPr>
        <p:spPr>
          <a:xfrm>
            <a:off x="726852" y="1687574"/>
            <a:ext cx="1119217" cy="307777"/>
          </a:xfrm>
          <a:prstGeom prst="rect">
            <a:avLst/>
          </a:prstGeom>
          <a:noFill/>
        </p:spPr>
        <p:txBody>
          <a:bodyPr wrap="none" rtlCol="0">
            <a:spAutoFit/>
          </a:bodyPr>
          <a:lstStyle/>
          <a:p>
            <a:r>
              <a:rPr lang="de-DE" sz="1400" dirty="0"/>
              <a:t>ca. 2-3 Min.</a:t>
            </a:r>
          </a:p>
        </p:txBody>
      </p:sp>
      <p:sp>
        <p:nvSpPr>
          <p:cNvPr id="6" name="Textfeld 5">
            <a:extLst>
              <a:ext uri="{FF2B5EF4-FFF2-40B4-BE49-F238E27FC236}">
                <a16:creationId xmlns:a16="http://schemas.microsoft.com/office/drawing/2014/main" id="{19E018FE-C3D6-2FDD-E0FD-D698772A9078}"/>
              </a:ext>
            </a:extLst>
          </p:cNvPr>
          <p:cNvSpPr txBox="1"/>
          <p:nvPr/>
        </p:nvSpPr>
        <p:spPr>
          <a:xfrm>
            <a:off x="726852" y="2698558"/>
            <a:ext cx="1119217" cy="307777"/>
          </a:xfrm>
          <a:prstGeom prst="rect">
            <a:avLst/>
          </a:prstGeom>
          <a:noFill/>
        </p:spPr>
        <p:txBody>
          <a:bodyPr wrap="none" rtlCol="0">
            <a:spAutoFit/>
          </a:bodyPr>
          <a:lstStyle/>
          <a:p>
            <a:r>
              <a:rPr lang="de-DE" sz="1400" dirty="0"/>
              <a:t>ca. 2-3 Min.</a:t>
            </a:r>
          </a:p>
        </p:txBody>
      </p:sp>
      <p:sp>
        <p:nvSpPr>
          <p:cNvPr id="7" name="Textfeld 6">
            <a:extLst>
              <a:ext uri="{FF2B5EF4-FFF2-40B4-BE49-F238E27FC236}">
                <a16:creationId xmlns:a16="http://schemas.microsoft.com/office/drawing/2014/main" id="{CC320E30-8FE4-3955-4984-57142086D17F}"/>
              </a:ext>
            </a:extLst>
          </p:cNvPr>
          <p:cNvSpPr txBox="1"/>
          <p:nvPr/>
        </p:nvSpPr>
        <p:spPr>
          <a:xfrm>
            <a:off x="726852" y="3929756"/>
            <a:ext cx="960519" cy="307777"/>
          </a:xfrm>
          <a:prstGeom prst="rect">
            <a:avLst/>
          </a:prstGeom>
          <a:noFill/>
        </p:spPr>
        <p:txBody>
          <a:bodyPr wrap="none" rtlCol="0">
            <a:spAutoFit/>
          </a:bodyPr>
          <a:lstStyle/>
          <a:p>
            <a:r>
              <a:rPr lang="de-DE" sz="1400" dirty="0"/>
              <a:t>ca. 5 Min.</a:t>
            </a:r>
          </a:p>
        </p:txBody>
      </p:sp>
      <p:sp>
        <p:nvSpPr>
          <p:cNvPr id="13" name="Textfeld 12">
            <a:extLst>
              <a:ext uri="{FF2B5EF4-FFF2-40B4-BE49-F238E27FC236}">
                <a16:creationId xmlns:a16="http://schemas.microsoft.com/office/drawing/2014/main" id="{DEC0BDEE-7965-8866-3EBA-00DE8B97F40D}"/>
              </a:ext>
            </a:extLst>
          </p:cNvPr>
          <p:cNvSpPr txBox="1"/>
          <p:nvPr/>
        </p:nvSpPr>
        <p:spPr>
          <a:xfrm>
            <a:off x="2934371" y="3119785"/>
            <a:ext cx="3275256" cy="646331"/>
          </a:xfrm>
          <a:prstGeom prst="rect">
            <a:avLst/>
          </a:prstGeom>
          <a:noFill/>
        </p:spPr>
        <p:txBody>
          <a:bodyPr wrap="none" rtlCol="0">
            <a:spAutoFit/>
          </a:bodyPr>
          <a:lstStyle/>
          <a:p>
            <a:r>
              <a:rPr lang="de-DE" i="1" dirty="0"/>
              <a:t>- Entlassung aus den Rollen - </a:t>
            </a:r>
          </a:p>
          <a:p>
            <a:endParaRPr lang="de-DE" dirty="0"/>
          </a:p>
        </p:txBody>
      </p:sp>
      <p:sp>
        <p:nvSpPr>
          <p:cNvPr id="14" name="Textplatzhalter 2">
            <a:extLst>
              <a:ext uri="{FF2B5EF4-FFF2-40B4-BE49-F238E27FC236}">
                <a16:creationId xmlns:a16="http://schemas.microsoft.com/office/drawing/2014/main" id="{CD080194-9D69-7835-4655-D9094630A278}"/>
              </a:ext>
            </a:extLst>
          </p:cNvPr>
          <p:cNvSpPr>
            <a:spLocks noGrp="1"/>
          </p:cNvSpPr>
          <p:nvPr>
            <p:ph type="body" sz="quarter" idx="11"/>
          </p:nvPr>
        </p:nvSpPr>
        <p:spPr>
          <a:xfrm>
            <a:off x="288003" y="960000"/>
            <a:ext cx="8569325" cy="210000"/>
          </a:xfrm>
        </p:spPr>
        <p:txBody>
          <a:bodyPr/>
          <a:lstStyle/>
          <a:p>
            <a:r>
              <a:rPr lang="de-DE" dirty="0"/>
              <a:t>2 Durchläufe, pro Durchlauf:</a:t>
            </a:r>
          </a:p>
        </p:txBody>
      </p:sp>
      <p:sp>
        <p:nvSpPr>
          <p:cNvPr id="15" name="Textfeld 14">
            <a:extLst>
              <a:ext uri="{FF2B5EF4-FFF2-40B4-BE49-F238E27FC236}">
                <a16:creationId xmlns:a16="http://schemas.microsoft.com/office/drawing/2014/main" id="{F6B68C02-CC32-8BD2-9F6D-0871DC06632D}"/>
              </a:ext>
            </a:extLst>
          </p:cNvPr>
          <p:cNvSpPr txBox="1"/>
          <p:nvPr/>
        </p:nvSpPr>
        <p:spPr>
          <a:xfrm>
            <a:off x="3308351" y="4594584"/>
            <a:ext cx="2527295" cy="369332"/>
          </a:xfrm>
          <a:prstGeom prst="rect">
            <a:avLst/>
          </a:prstGeom>
          <a:noFill/>
        </p:spPr>
        <p:txBody>
          <a:bodyPr wrap="none" rtlCol="0">
            <a:spAutoFit/>
          </a:bodyPr>
          <a:lstStyle/>
          <a:p>
            <a:r>
              <a:rPr lang="de-DE" i="1" dirty="0"/>
              <a:t>- Wechsel der Rollen - </a:t>
            </a:r>
          </a:p>
        </p:txBody>
      </p:sp>
    </p:spTree>
    <p:extLst>
      <p:ext uri="{BB962C8B-B14F-4D97-AF65-F5344CB8AC3E}">
        <p14:creationId xmlns:p14="http://schemas.microsoft.com/office/powerpoint/2010/main" val="18300584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8762C-4774-0816-14D3-67BDDC6F38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1EE6740-6E10-DA35-9DF9-31A26014F460}"/>
              </a:ext>
            </a:extLst>
          </p:cNvPr>
          <p:cNvSpPr>
            <a:spLocks noGrp="1"/>
          </p:cNvSpPr>
          <p:nvPr>
            <p:ph type="title"/>
          </p:nvPr>
        </p:nvSpPr>
        <p:spPr/>
        <p:txBody>
          <a:bodyPr/>
          <a:lstStyle/>
          <a:p>
            <a:r>
              <a:rPr lang="de-DE" dirty="0"/>
              <a:t>Rollenspiel 1</a:t>
            </a:r>
          </a:p>
        </p:txBody>
      </p:sp>
      <p:sp>
        <p:nvSpPr>
          <p:cNvPr id="4" name="Textplatzhalter 3">
            <a:extLst>
              <a:ext uri="{FF2B5EF4-FFF2-40B4-BE49-F238E27FC236}">
                <a16:creationId xmlns:a16="http://schemas.microsoft.com/office/drawing/2014/main" id="{DA4686BA-74B1-898D-4015-92D1B00FCA3D}"/>
              </a:ext>
            </a:extLst>
          </p:cNvPr>
          <p:cNvSpPr>
            <a:spLocks noGrp="1"/>
          </p:cNvSpPr>
          <p:nvPr>
            <p:ph type="body" sz="quarter" idx="13"/>
          </p:nvPr>
        </p:nvSpPr>
        <p:spPr>
          <a:xfrm>
            <a:off x="288000" y="1393885"/>
            <a:ext cx="8569325" cy="3531682"/>
          </a:xfrm>
        </p:spPr>
        <p:txBody>
          <a:bodyPr/>
          <a:lstStyle/>
          <a:p>
            <a:pPr marL="0" indent="0">
              <a:spcAft>
                <a:spcPts val="600"/>
              </a:spcAft>
              <a:buNone/>
            </a:pPr>
            <a:r>
              <a:rPr lang="de-DE" i="1" dirty="0"/>
              <a:t>Kurze Vorbereitung			</a:t>
            </a:r>
            <a:r>
              <a:rPr lang="de-DE" dirty="0"/>
              <a:t>Die beiden AkteurInnen des Rollenspiels machen sich mit 															der Situation vertraut. </a:t>
            </a:r>
          </a:p>
          <a:p>
            <a:pPr marL="0" indent="0">
              <a:spcAft>
                <a:spcPts val="600"/>
              </a:spcAft>
              <a:buNone/>
            </a:pPr>
            <a:endParaRPr lang="de-DE" i="1" dirty="0"/>
          </a:p>
          <a:p>
            <a:pPr marL="0" indent="0">
              <a:spcAft>
                <a:spcPts val="600"/>
              </a:spcAft>
              <a:buNone/>
            </a:pPr>
            <a:r>
              <a:rPr lang="de-DE" i="1" dirty="0"/>
              <a:t>Rollenspiel</a:t>
            </a:r>
          </a:p>
          <a:p>
            <a:pPr marL="0" indent="0" algn="ctr">
              <a:spcAft>
                <a:spcPts val="600"/>
              </a:spcAft>
              <a:buNone/>
            </a:pPr>
            <a:endParaRPr lang="de-DE" i="1" dirty="0"/>
          </a:p>
          <a:p>
            <a:pPr marL="0" indent="0" algn="ctr">
              <a:spcAft>
                <a:spcPts val="600"/>
              </a:spcAft>
              <a:buNone/>
            </a:pPr>
            <a:endParaRPr lang="de-DE" sz="6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r>
              <a:rPr lang="de-DE" i="1" dirty="0"/>
              <a:t>Nachbereitung 					</a:t>
            </a:r>
            <a:r>
              <a:rPr lang="de-DE" dirty="0"/>
              <a:t>Die beiden AkteurInnen tauschen sich darüber aus, wie sie 														sich in ihren Rollen gefühlt haben. Sie überlegen gemeinsam, 													was die Lehrperson anders hätte machen können. </a:t>
            </a:r>
          </a:p>
        </p:txBody>
      </p:sp>
      <p:sp>
        <p:nvSpPr>
          <p:cNvPr id="5" name="Textfeld 4">
            <a:extLst>
              <a:ext uri="{FF2B5EF4-FFF2-40B4-BE49-F238E27FC236}">
                <a16:creationId xmlns:a16="http://schemas.microsoft.com/office/drawing/2014/main" id="{7EEF4A43-627D-42A8-5963-65C2A9791D4F}"/>
              </a:ext>
            </a:extLst>
          </p:cNvPr>
          <p:cNvSpPr txBox="1"/>
          <p:nvPr/>
        </p:nvSpPr>
        <p:spPr>
          <a:xfrm>
            <a:off x="726852" y="1687574"/>
            <a:ext cx="1119217" cy="307777"/>
          </a:xfrm>
          <a:prstGeom prst="rect">
            <a:avLst/>
          </a:prstGeom>
          <a:noFill/>
        </p:spPr>
        <p:txBody>
          <a:bodyPr wrap="none" rtlCol="0">
            <a:spAutoFit/>
          </a:bodyPr>
          <a:lstStyle/>
          <a:p>
            <a:r>
              <a:rPr lang="de-DE" sz="1400" dirty="0"/>
              <a:t>ca. 2-3 Min.</a:t>
            </a:r>
          </a:p>
        </p:txBody>
      </p:sp>
      <p:sp>
        <p:nvSpPr>
          <p:cNvPr id="6" name="Textfeld 5">
            <a:extLst>
              <a:ext uri="{FF2B5EF4-FFF2-40B4-BE49-F238E27FC236}">
                <a16:creationId xmlns:a16="http://schemas.microsoft.com/office/drawing/2014/main" id="{4EE56979-B8E3-3B62-3856-52E568FB3DBF}"/>
              </a:ext>
            </a:extLst>
          </p:cNvPr>
          <p:cNvSpPr txBox="1"/>
          <p:nvPr/>
        </p:nvSpPr>
        <p:spPr>
          <a:xfrm>
            <a:off x="726852" y="2698558"/>
            <a:ext cx="1119217" cy="307777"/>
          </a:xfrm>
          <a:prstGeom prst="rect">
            <a:avLst/>
          </a:prstGeom>
          <a:noFill/>
        </p:spPr>
        <p:txBody>
          <a:bodyPr wrap="none" rtlCol="0">
            <a:spAutoFit/>
          </a:bodyPr>
          <a:lstStyle/>
          <a:p>
            <a:r>
              <a:rPr lang="de-DE" sz="1400" dirty="0"/>
              <a:t>ca. 2-3 Min.</a:t>
            </a:r>
          </a:p>
        </p:txBody>
      </p:sp>
      <p:sp>
        <p:nvSpPr>
          <p:cNvPr id="7" name="Textfeld 6">
            <a:extLst>
              <a:ext uri="{FF2B5EF4-FFF2-40B4-BE49-F238E27FC236}">
                <a16:creationId xmlns:a16="http://schemas.microsoft.com/office/drawing/2014/main" id="{500A0AFD-582B-75CD-03D0-95A03F2ACE79}"/>
              </a:ext>
            </a:extLst>
          </p:cNvPr>
          <p:cNvSpPr txBox="1"/>
          <p:nvPr/>
        </p:nvSpPr>
        <p:spPr>
          <a:xfrm>
            <a:off x="726852" y="3929756"/>
            <a:ext cx="960519" cy="307777"/>
          </a:xfrm>
          <a:prstGeom prst="rect">
            <a:avLst/>
          </a:prstGeom>
          <a:noFill/>
        </p:spPr>
        <p:txBody>
          <a:bodyPr wrap="none" rtlCol="0">
            <a:spAutoFit/>
          </a:bodyPr>
          <a:lstStyle/>
          <a:p>
            <a:r>
              <a:rPr lang="de-DE" sz="1400" dirty="0"/>
              <a:t>ca. 5 Min.</a:t>
            </a:r>
          </a:p>
        </p:txBody>
      </p:sp>
      <p:sp>
        <p:nvSpPr>
          <p:cNvPr id="10" name="Rechteck 9">
            <a:extLst>
              <a:ext uri="{FF2B5EF4-FFF2-40B4-BE49-F238E27FC236}">
                <a16:creationId xmlns:a16="http://schemas.microsoft.com/office/drawing/2014/main" id="{10075596-21CA-D148-E303-3283701163F8}"/>
              </a:ext>
            </a:extLst>
          </p:cNvPr>
          <p:cNvSpPr/>
          <p:nvPr/>
        </p:nvSpPr>
        <p:spPr>
          <a:xfrm>
            <a:off x="176645" y="1269523"/>
            <a:ext cx="8790709" cy="785885"/>
          </a:xfrm>
          <a:prstGeom prst="rect">
            <a:avLst/>
          </a:prstGeom>
          <a:no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87FB3DBE-349E-2C4B-F2FF-021E18367794}"/>
              </a:ext>
            </a:extLst>
          </p:cNvPr>
          <p:cNvSpPr/>
          <p:nvPr/>
        </p:nvSpPr>
        <p:spPr>
          <a:xfrm>
            <a:off x="176645" y="2253123"/>
            <a:ext cx="8790709" cy="806862"/>
          </a:xfrm>
          <a:prstGeom prst="rect">
            <a:avLst/>
          </a:prstGeom>
          <a:no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D790E4D6-9FC5-9482-9DC2-3A459A7D1518}"/>
              </a:ext>
            </a:extLst>
          </p:cNvPr>
          <p:cNvSpPr/>
          <p:nvPr/>
        </p:nvSpPr>
        <p:spPr>
          <a:xfrm>
            <a:off x="176645" y="3557817"/>
            <a:ext cx="8790709" cy="1051657"/>
          </a:xfrm>
          <a:prstGeom prst="rect">
            <a:avLst/>
          </a:prstGeom>
          <a:no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59F63F4B-B846-94A4-EB73-21827F753A34}"/>
              </a:ext>
            </a:extLst>
          </p:cNvPr>
          <p:cNvSpPr txBox="1"/>
          <p:nvPr/>
        </p:nvSpPr>
        <p:spPr>
          <a:xfrm>
            <a:off x="2934371" y="3119785"/>
            <a:ext cx="3275256" cy="646331"/>
          </a:xfrm>
          <a:prstGeom prst="rect">
            <a:avLst/>
          </a:prstGeom>
          <a:noFill/>
        </p:spPr>
        <p:txBody>
          <a:bodyPr wrap="none" rtlCol="0">
            <a:spAutoFit/>
          </a:bodyPr>
          <a:lstStyle/>
          <a:p>
            <a:r>
              <a:rPr lang="de-DE" i="1" dirty="0"/>
              <a:t>- Entlassung aus den Rollen - </a:t>
            </a:r>
          </a:p>
          <a:p>
            <a:endParaRPr lang="de-DE" dirty="0"/>
          </a:p>
        </p:txBody>
      </p:sp>
    </p:spTree>
    <p:extLst>
      <p:ext uri="{BB962C8B-B14F-4D97-AF65-F5344CB8AC3E}">
        <p14:creationId xmlns:p14="http://schemas.microsoft.com/office/powerpoint/2010/main" val="391967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DF65D-94F3-4EC6-D3DB-83B6438D681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3F2D247-1DBE-3B8A-3000-EDE0285E9F04}"/>
              </a:ext>
            </a:extLst>
          </p:cNvPr>
          <p:cNvSpPr>
            <a:spLocks noGrp="1"/>
          </p:cNvSpPr>
          <p:nvPr>
            <p:ph type="title"/>
          </p:nvPr>
        </p:nvSpPr>
        <p:spPr/>
        <p:txBody>
          <a:bodyPr/>
          <a:lstStyle/>
          <a:p>
            <a:r>
              <a:rPr lang="de-DE" dirty="0"/>
              <a:t>Rollenspiel 2</a:t>
            </a:r>
          </a:p>
        </p:txBody>
      </p:sp>
      <p:sp>
        <p:nvSpPr>
          <p:cNvPr id="4" name="Textplatzhalter 3">
            <a:extLst>
              <a:ext uri="{FF2B5EF4-FFF2-40B4-BE49-F238E27FC236}">
                <a16:creationId xmlns:a16="http://schemas.microsoft.com/office/drawing/2014/main" id="{5E059DB1-B6E2-11FC-6506-7213A0AAA7BC}"/>
              </a:ext>
            </a:extLst>
          </p:cNvPr>
          <p:cNvSpPr>
            <a:spLocks noGrp="1"/>
          </p:cNvSpPr>
          <p:nvPr>
            <p:ph type="body" sz="quarter" idx="13"/>
          </p:nvPr>
        </p:nvSpPr>
        <p:spPr>
          <a:xfrm>
            <a:off x="288000" y="1393885"/>
            <a:ext cx="8569325" cy="3531682"/>
          </a:xfrm>
        </p:spPr>
        <p:txBody>
          <a:bodyPr/>
          <a:lstStyle/>
          <a:p>
            <a:pPr marL="0" indent="0">
              <a:spcAft>
                <a:spcPts val="600"/>
              </a:spcAft>
              <a:buNone/>
            </a:pPr>
            <a:r>
              <a:rPr lang="de-DE" i="1" dirty="0"/>
              <a:t>Kurze Vorbereitung			</a:t>
            </a:r>
            <a:r>
              <a:rPr lang="de-DE" dirty="0"/>
              <a:t>Die beiden AkteurInnen des Rollenspiels machen sich mit 															der Situation vertraut. </a:t>
            </a:r>
          </a:p>
          <a:p>
            <a:pPr marL="0" indent="0">
              <a:spcAft>
                <a:spcPts val="600"/>
              </a:spcAft>
              <a:buNone/>
            </a:pPr>
            <a:endParaRPr lang="de-DE" i="1" dirty="0"/>
          </a:p>
          <a:p>
            <a:pPr marL="0" indent="0">
              <a:spcAft>
                <a:spcPts val="600"/>
              </a:spcAft>
              <a:buNone/>
            </a:pPr>
            <a:r>
              <a:rPr lang="de-DE" i="1" dirty="0"/>
              <a:t>Rollenspiel</a:t>
            </a:r>
          </a:p>
          <a:p>
            <a:pPr marL="0" indent="0" algn="ctr">
              <a:spcAft>
                <a:spcPts val="600"/>
              </a:spcAft>
              <a:buNone/>
            </a:pPr>
            <a:endParaRPr lang="de-DE" i="1" dirty="0"/>
          </a:p>
          <a:p>
            <a:pPr marL="0" indent="0" algn="ctr">
              <a:spcAft>
                <a:spcPts val="600"/>
              </a:spcAft>
              <a:buNone/>
            </a:pPr>
            <a:endParaRPr lang="de-DE" sz="6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endParaRPr lang="de-DE" sz="200" i="1" dirty="0"/>
          </a:p>
          <a:p>
            <a:pPr marL="0" indent="0">
              <a:spcAft>
                <a:spcPts val="600"/>
              </a:spcAft>
              <a:buNone/>
            </a:pPr>
            <a:r>
              <a:rPr lang="de-DE" i="1" dirty="0"/>
              <a:t>Nachbereitung 					</a:t>
            </a:r>
            <a:r>
              <a:rPr lang="de-DE" dirty="0"/>
              <a:t>Die beiden AkteurInnen tauschen sich darüber aus, wie sie 														sich in ihren Rollen gefühlt haben. Sie überlegen gemeinsam, 													was die Lehrperson anders hätte machen können. </a:t>
            </a:r>
          </a:p>
        </p:txBody>
      </p:sp>
      <p:sp>
        <p:nvSpPr>
          <p:cNvPr id="5" name="Textfeld 4">
            <a:extLst>
              <a:ext uri="{FF2B5EF4-FFF2-40B4-BE49-F238E27FC236}">
                <a16:creationId xmlns:a16="http://schemas.microsoft.com/office/drawing/2014/main" id="{8EB786BD-47B9-8126-EA42-5C27ABB33186}"/>
              </a:ext>
            </a:extLst>
          </p:cNvPr>
          <p:cNvSpPr txBox="1"/>
          <p:nvPr/>
        </p:nvSpPr>
        <p:spPr>
          <a:xfrm>
            <a:off x="726852" y="1687574"/>
            <a:ext cx="1119217" cy="307777"/>
          </a:xfrm>
          <a:prstGeom prst="rect">
            <a:avLst/>
          </a:prstGeom>
          <a:noFill/>
        </p:spPr>
        <p:txBody>
          <a:bodyPr wrap="none" rtlCol="0">
            <a:spAutoFit/>
          </a:bodyPr>
          <a:lstStyle/>
          <a:p>
            <a:r>
              <a:rPr lang="de-DE" sz="1400" dirty="0"/>
              <a:t>ca. 2-3 Min.</a:t>
            </a:r>
          </a:p>
        </p:txBody>
      </p:sp>
      <p:sp>
        <p:nvSpPr>
          <p:cNvPr id="6" name="Textfeld 5">
            <a:extLst>
              <a:ext uri="{FF2B5EF4-FFF2-40B4-BE49-F238E27FC236}">
                <a16:creationId xmlns:a16="http://schemas.microsoft.com/office/drawing/2014/main" id="{610D98C6-062F-F53A-FAAA-B91C5CD0554B}"/>
              </a:ext>
            </a:extLst>
          </p:cNvPr>
          <p:cNvSpPr txBox="1"/>
          <p:nvPr/>
        </p:nvSpPr>
        <p:spPr>
          <a:xfrm>
            <a:off x="726852" y="2698558"/>
            <a:ext cx="1119217" cy="307777"/>
          </a:xfrm>
          <a:prstGeom prst="rect">
            <a:avLst/>
          </a:prstGeom>
          <a:noFill/>
        </p:spPr>
        <p:txBody>
          <a:bodyPr wrap="none" rtlCol="0">
            <a:spAutoFit/>
          </a:bodyPr>
          <a:lstStyle/>
          <a:p>
            <a:r>
              <a:rPr lang="de-DE" sz="1400" dirty="0"/>
              <a:t>ca. 2-3 Min.</a:t>
            </a:r>
          </a:p>
        </p:txBody>
      </p:sp>
      <p:sp>
        <p:nvSpPr>
          <p:cNvPr id="7" name="Textfeld 6">
            <a:extLst>
              <a:ext uri="{FF2B5EF4-FFF2-40B4-BE49-F238E27FC236}">
                <a16:creationId xmlns:a16="http://schemas.microsoft.com/office/drawing/2014/main" id="{E007787C-FACD-F627-7E66-FA1958CD4ED1}"/>
              </a:ext>
            </a:extLst>
          </p:cNvPr>
          <p:cNvSpPr txBox="1"/>
          <p:nvPr/>
        </p:nvSpPr>
        <p:spPr>
          <a:xfrm>
            <a:off x="726852" y="3929756"/>
            <a:ext cx="960519" cy="307777"/>
          </a:xfrm>
          <a:prstGeom prst="rect">
            <a:avLst/>
          </a:prstGeom>
          <a:noFill/>
        </p:spPr>
        <p:txBody>
          <a:bodyPr wrap="none" rtlCol="0">
            <a:spAutoFit/>
          </a:bodyPr>
          <a:lstStyle/>
          <a:p>
            <a:r>
              <a:rPr lang="de-DE" sz="1400" dirty="0"/>
              <a:t>ca. 5 Min.</a:t>
            </a:r>
          </a:p>
        </p:txBody>
      </p:sp>
      <p:sp>
        <p:nvSpPr>
          <p:cNvPr id="10" name="Rechteck 9">
            <a:extLst>
              <a:ext uri="{FF2B5EF4-FFF2-40B4-BE49-F238E27FC236}">
                <a16:creationId xmlns:a16="http://schemas.microsoft.com/office/drawing/2014/main" id="{F5515359-30AA-4B3E-79DE-6BF6C09C133A}"/>
              </a:ext>
            </a:extLst>
          </p:cNvPr>
          <p:cNvSpPr/>
          <p:nvPr/>
        </p:nvSpPr>
        <p:spPr>
          <a:xfrm>
            <a:off x="176645" y="1269523"/>
            <a:ext cx="8790709" cy="785885"/>
          </a:xfrm>
          <a:prstGeom prst="rect">
            <a:avLst/>
          </a:prstGeom>
          <a:no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808473EC-AB05-2147-6F4D-59B1D79D5C19}"/>
              </a:ext>
            </a:extLst>
          </p:cNvPr>
          <p:cNvSpPr/>
          <p:nvPr/>
        </p:nvSpPr>
        <p:spPr>
          <a:xfrm>
            <a:off x="176645" y="2253123"/>
            <a:ext cx="8790709" cy="806862"/>
          </a:xfrm>
          <a:prstGeom prst="rect">
            <a:avLst/>
          </a:prstGeom>
          <a:no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CB4CFB82-E321-99A9-81F4-33A6C1BB433C}"/>
              </a:ext>
            </a:extLst>
          </p:cNvPr>
          <p:cNvSpPr/>
          <p:nvPr/>
        </p:nvSpPr>
        <p:spPr>
          <a:xfrm>
            <a:off x="176645" y="3557817"/>
            <a:ext cx="8790709" cy="1051657"/>
          </a:xfrm>
          <a:prstGeom prst="rect">
            <a:avLst/>
          </a:prstGeom>
          <a:no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1B849F59-E086-8A33-E537-DDBD50D823E9}"/>
              </a:ext>
            </a:extLst>
          </p:cNvPr>
          <p:cNvSpPr txBox="1"/>
          <p:nvPr/>
        </p:nvSpPr>
        <p:spPr>
          <a:xfrm>
            <a:off x="2934371" y="3119785"/>
            <a:ext cx="3275256" cy="646331"/>
          </a:xfrm>
          <a:prstGeom prst="rect">
            <a:avLst/>
          </a:prstGeom>
          <a:noFill/>
        </p:spPr>
        <p:txBody>
          <a:bodyPr wrap="none" rtlCol="0">
            <a:spAutoFit/>
          </a:bodyPr>
          <a:lstStyle/>
          <a:p>
            <a:r>
              <a:rPr lang="de-DE" i="1" dirty="0"/>
              <a:t>- Entlassung aus den Rollen - </a:t>
            </a:r>
          </a:p>
          <a:p>
            <a:endParaRPr lang="de-DE" dirty="0"/>
          </a:p>
        </p:txBody>
      </p:sp>
    </p:spTree>
    <p:extLst>
      <p:ext uri="{BB962C8B-B14F-4D97-AF65-F5344CB8AC3E}">
        <p14:creationId xmlns:p14="http://schemas.microsoft.com/office/powerpoint/2010/main" val="1421399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607258-3474-8C28-3DA7-3A8ABE428F74}"/>
              </a:ext>
            </a:extLst>
          </p:cNvPr>
          <p:cNvSpPr>
            <a:spLocks noGrp="1"/>
          </p:cNvSpPr>
          <p:nvPr>
            <p:ph type="title"/>
          </p:nvPr>
        </p:nvSpPr>
        <p:spPr/>
        <p:txBody>
          <a:bodyPr/>
          <a:lstStyle/>
          <a:p>
            <a:r>
              <a:rPr lang="de-DE" dirty="0"/>
              <a:t>Nachbesprechung zu den Rollenspielen</a:t>
            </a:r>
          </a:p>
        </p:txBody>
      </p:sp>
      <p:sp>
        <p:nvSpPr>
          <p:cNvPr id="5" name="Textplatzhalter 4">
            <a:extLst>
              <a:ext uri="{FF2B5EF4-FFF2-40B4-BE49-F238E27FC236}">
                <a16:creationId xmlns:a16="http://schemas.microsoft.com/office/drawing/2014/main" id="{FFE46BCC-07E8-D2B6-B091-44949D756C65}"/>
              </a:ext>
            </a:extLst>
          </p:cNvPr>
          <p:cNvSpPr>
            <a:spLocks noGrp="1"/>
          </p:cNvSpPr>
          <p:nvPr>
            <p:ph type="body" sz="quarter" idx="13"/>
          </p:nvPr>
        </p:nvSpPr>
        <p:spPr/>
        <p:txBody>
          <a:bodyPr/>
          <a:lstStyle/>
          <a:p>
            <a:r>
              <a:rPr lang="de-DE" dirty="0"/>
              <a:t>Welche Impulse waren besonders fruchtbar?</a:t>
            </a:r>
          </a:p>
          <a:p>
            <a:endParaRPr lang="de-DE" dirty="0"/>
          </a:p>
          <a:p>
            <a:r>
              <a:rPr lang="de-DE" dirty="0"/>
              <a:t>Was war besonders herausfordernd?</a:t>
            </a:r>
          </a:p>
          <a:p>
            <a:pPr marL="0" indent="0">
              <a:buNone/>
            </a:pPr>
            <a:endParaRPr lang="de-DE" dirty="0"/>
          </a:p>
          <a:p>
            <a:r>
              <a:rPr lang="de-DE" dirty="0"/>
              <a:t>Was nehmen Sie für Ihre Impulsgebung mit?</a:t>
            </a:r>
          </a:p>
        </p:txBody>
      </p:sp>
    </p:spTree>
    <p:extLst>
      <p:ext uri="{BB962C8B-B14F-4D97-AF65-F5344CB8AC3E}">
        <p14:creationId xmlns:p14="http://schemas.microsoft.com/office/powerpoint/2010/main" val="20915179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Einordnen von Lernständen</a:t>
            </a:r>
          </a:p>
        </p:txBody>
      </p:sp>
      <p:sp>
        <p:nvSpPr>
          <p:cNvPr id="5" name="Textfeld 4"/>
          <p:cNvSpPr txBox="1"/>
          <p:nvPr/>
        </p:nvSpPr>
        <p:spPr>
          <a:xfrm>
            <a:off x="906518" y="1655379"/>
            <a:ext cx="2648606" cy="646331"/>
          </a:xfrm>
          <a:prstGeom prst="rect">
            <a:avLst/>
          </a:prstGeom>
          <a:noFill/>
        </p:spPr>
        <p:txBody>
          <a:bodyPr wrap="square" rtlCol="0">
            <a:spAutoFit/>
          </a:bodyPr>
          <a:lstStyle/>
          <a:p>
            <a:r>
              <a:rPr lang="de-DE" dirty="0"/>
              <a:t>Welche Lernstufe hat S (noch) nicht erreicht?</a:t>
            </a:r>
          </a:p>
        </p:txBody>
      </p:sp>
      <p:sp>
        <p:nvSpPr>
          <p:cNvPr id="6" name="Textfeld 5"/>
          <p:cNvSpPr txBox="1"/>
          <p:nvPr/>
        </p:nvSpPr>
        <p:spPr>
          <a:xfrm>
            <a:off x="906518" y="3547240"/>
            <a:ext cx="2648606" cy="646331"/>
          </a:xfrm>
          <a:prstGeom prst="rect">
            <a:avLst/>
          </a:prstGeom>
          <a:noFill/>
        </p:spPr>
        <p:txBody>
          <a:bodyPr wrap="square" rtlCol="0">
            <a:spAutoFit/>
          </a:bodyPr>
          <a:lstStyle/>
          <a:p>
            <a:r>
              <a:rPr lang="de-DE" dirty="0"/>
              <a:t>Welche Lernstufe hat S bereits erreicht?</a:t>
            </a:r>
          </a:p>
        </p:txBody>
      </p:sp>
      <p:sp>
        <p:nvSpPr>
          <p:cNvPr id="7" name="Pfeil nach unten 6"/>
          <p:cNvSpPr/>
          <p:nvPr/>
        </p:nvSpPr>
        <p:spPr>
          <a:xfrm>
            <a:off x="1931273" y="2301710"/>
            <a:ext cx="228600" cy="480904"/>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unten 7"/>
          <p:cNvSpPr/>
          <p:nvPr/>
        </p:nvSpPr>
        <p:spPr>
          <a:xfrm rot="10800000">
            <a:off x="1939157" y="3061304"/>
            <a:ext cx="228600" cy="480904"/>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1" name="Gerader Verbinder 10"/>
          <p:cNvCxnSpPr/>
          <p:nvPr/>
        </p:nvCxnSpPr>
        <p:spPr>
          <a:xfrm>
            <a:off x="804041" y="2782614"/>
            <a:ext cx="2483069"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804041" y="3061304"/>
            <a:ext cx="2483069" cy="0"/>
          </a:xfrm>
          <a:prstGeom prst="line">
            <a:avLst/>
          </a:prstGeom>
          <a:ln w="1905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3" name="Rechteck 12"/>
          <p:cNvSpPr/>
          <p:nvPr/>
        </p:nvSpPr>
        <p:spPr>
          <a:xfrm>
            <a:off x="288000" y="1749972"/>
            <a:ext cx="429331" cy="103264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14" name="Rechteck 13"/>
          <p:cNvSpPr/>
          <p:nvPr/>
        </p:nvSpPr>
        <p:spPr>
          <a:xfrm>
            <a:off x="287999" y="3061304"/>
            <a:ext cx="429331" cy="103264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cxnSp>
        <p:nvCxnSpPr>
          <p:cNvPr id="19" name="Gerade Verbindung mit Pfeil 18"/>
          <p:cNvCxnSpPr/>
          <p:nvPr/>
        </p:nvCxnSpPr>
        <p:spPr>
          <a:xfrm>
            <a:off x="3429001" y="2916621"/>
            <a:ext cx="599089"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0" name="Textfeld 19"/>
          <p:cNvSpPr txBox="1"/>
          <p:nvPr/>
        </p:nvSpPr>
        <p:spPr>
          <a:xfrm>
            <a:off x="4158156" y="2437328"/>
            <a:ext cx="1954924" cy="1169551"/>
          </a:xfrm>
          <a:prstGeom prst="rect">
            <a:avLst/>
          </a:prstGeom>
          <a:noFill/>
        </p:spPr>
        <p:txBody>
          <a:bodyPr wrap="square" rtlCol="0">
            <a:spAutoFit/>
          </a:bodyPr>
          <a:lstStyle/>
          <a:p>
            <a:r>
              <a:rPr lang="de-DE" sz="1400" dirty="0"/>
              <a:t>Punkt / Bereich herausfinden, an dem angesetzt werden kann. Welche Lücken gibt es?</a:t>
            </a:r>
            <a:endParaRPr lang="de-DE" dirty="0"/>
          </a:p>
        </p:txBody>
      </p:sp>
      <p:cxnSp>
        <p:nvCxnSpPr>
          <p:cNvPr id="21" name="Gerade Verbindung mit Pfeil 20"/>
          <p:cNvCxnSpPr/>
          <p:nvPr/>
        </p:nvCxnSpPr>
        <p:spPr>
          <a:xfrm>
            <a:off x="6245773" y="2916621"/>
            <a:ext cx="599089"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6940491" y="2437327"/>
            <a:ext cx="1954924" cy="1169551"/>
          </a:xfrm>
          <a:prstGeom prst="rect">
            <a:avLst/>
          </a:prstGeom>
          <a:noFill/>
        </p:spPr>
        <p:txBody>
          <a:bodyPr wrap="square" rtlCol="0">
            <a:spAutoFit/>
          </a:bodyPr>
          <a:lstStyle/>
          <a:p>
            <a:r>
              <a:rPr lang="de-DE" sz="1400" dirty="0"/>
              <a:t>Wie kann ich als Lehrperson reagieren, welche Brücken kann ich mit meinem </a:t>
            </a:r>
            <a:r>
              <a:rPr lang="de-DE" sz="1400" b="1" dirty="0"/>
              <a:t>Impuls</a:t>
            </a:r>
            <a:r>
              <a:rPr lang="de-DE" sz="1400" dirty="0"/>
              <a:t> bauen?</a:t>
            </a:r>
            <a:endParaRPr lang="de-DE" dirty="0"/>
          </a:p>
        </p:txBody>
      </p:sp>
    </p:spTree>
    <p:extLst>
      <p:ext uri="{BB962C8B-B14F-4D97-AF65-F5344CB8AC3E}">
        <p14:creationId xmlns:p14="http://schemas.microsoft.com/office/powerpoint/2010/main" val="42921413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Ballwurf</a:t>
            </a:r>
          </a:p>
        </p:txBody>
      </p:sp>
      <p:sp>
        <p:nvSpPr>
          <p:cNvPr id="3" name="Textplatzhalter 2"/>
          <p:cNvSpPr>
            <a:spLocks noGrp="1"/>
          </p:cNvSpPr>
          <p:nvPr>
            <p:ph type="body" sz="quarter" idx="11"/>
          </p:nvPr>
        </p:nvSpPr>
        <p:spPr>
          <a:xfrm>
            <a:off x="286675" y="936851"/>
            <a:ext cx="8569325" cy="210000"/>
          </a:xfrm>
        </p:spPr>
        <p:txBody>
          <a:bodyPr/>
          <a:lstStyle/>
          <a:p>
            <a:r>
              <a:rPr lang="de-DE" dirty="0"/>
              <a:t>In Kleingruppen, ca. 20 Min.</a:t>
            </a:r>
          </a:p>
        </p:txBody>
      </p:sp>
      <p:sp>
        <p:nvSpPr>
          <p:cNvPr id="4" name="Textplatzhalter 3"/>
          <p:cNvSpPr>
            <a:spLocks noGrp="1"/>
          </p:cNvSpPr>
          <p:nvPr>
            <p:ph type="body" sz="quarter" idx="13"/>
          </p:nvPr>
        </p:nvSpPr>
        <p:spPr>
          <a:xfrm>
            <a:off x="246163" y="1456914"/>
            <a:ext cx="8569325" cy="2661708"/>
          </a:xfrm>
        </p:spPr>
        <p:txBody>
          <a:bodyPr/>
          <a:lstStyle/>
          <a:p>
            <a:pPr>
              <a:lnSpc>
                <a:spcPct val="150000"/>
              </a:lnSpc>
            </a:pPr>
            <a:r>
              <a:rPr lang="de-DE" dirty="0"/>
              <a:t>Differenzieren Sie Lernstufen für die folgende Schulbuchaufgabe:</a:t>
            </a:r>
          </a:p>
        </p:txBody>
      </p:sp>
      <p:pic>
        <p:nvPicPr>
          <p:cNvPr id="7" name="Grafik 6" descr="Ein Bild, das Text, Screenshot, Kleidung enthält.&#10;&#10;Automatisch generierte Beschreibung">
            <a:extLst>
              <a:ext uri="{FF2B5EF4-FFF2-40B4-BE49-F238E27FC236}">
                <a16:creationId xmlns:a16="http://schemas.microsoft.com/office/drawing/2014/main" id="{B140894C-5BD0-740C-5469-810A0DC78A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8800" y="2045034"/>
            <a:ext cx="6175142" cy="2548631"/>
          </a:xfrm>
          <a:prstGeom prst="rect">
            <a:avLst/>
          </a:prstGeom>
        </p:spPr>
      </p:pic>
      <p:sp>
        <p:nvSpPr>
          <p:cNvPr id="8" name="Textfeld 7">
            <a:extLst>
              <a:ext uri="{FF2B5EF4-FFF2-40B4-BE49-F238E27FC236}">
                <a16:creationId xmlns:a16="http://schemas.microsoft.com/office/drawing/2014/main" id="{D5B2A3D5-2224-0346-9819-658D95792F56}"/>
              </a:ext>
            </a:extLst>
          </p:cNvPr>
          <p:cNvSpPr txBox="1"/>
          <p:nvPr/>
        </p:nvSpPr>
        <p:spPr>
          <a:xfrm>
            <a:off x="4188147" y="4437437"/>
            <a:ext cx="4620176" cy="538609"/>
          </a:xfrm>
          <a:prstGeom prst="rect">
            <a:avLst/>
          </a:prstGeom>
          <a:noFill/>
        </p:spPr>
        <p:txBody>
          <a:bodyPr wrap="none" rtlCol="0">
            <a:spAutoFit/>
          </a:bodyPr>
          <a:lstStyle/>
          <a:p>
            <a:r>
              <a:rPr lang="de-DE" sz="1100" i="1" dirty="0">
                <a:effectLst/>
                <a:latin typeface="Calibri" panose="020F0502020204030204" pitchFamily="34" charset="0"/>
                <a:ea typeface="Calibri" panose="020F0502020204030204" pitchFamily="34" charset="0"/>
                <a:cs typeface="Times New Roman" panose="02020603050405020304" pitchFamily="18" charset="0"/>
              </a:rPr>
              <a:t>Lambacher Schweizer Mathematik 8, Nordrhein-Westfalen</a:t>
            </a:r>
            <a:r>
              <a:rPr lang="de-DE" sz="1100" i="1" dirty="0">
                <a:latin typeface="Calibri" panose="020F0502020204030204" pitchFamily="34" charset="0"/>
                <a:ea typeface="Calibri" panose="020F0502020204030204" pitchFamily="34" charset="0"/>
                <a:cs typeface="Times New Roman" panose="02020603050405020304" pitchFamily="18" charset="0"/>
              </a:rPr>
              <a:t>, G8, Auflage 2011</a:t>
            </a:r>
            <a:r>
              <a:rPr lang="de-DE" sz="1100" i="1" dirty="0">
                <a:effectLst/>
                <a:latin typeface="Calibri" panose="020F0502020204030204" pitchFamily="34" charset="0"/>
                <a:ea typeface="Calibri" panose="020F0502020204030204" pitchFamily="34" charset="0"/>
                <a:cs typeface="Times New Roman" panose="02020603050405020304" pitchFamily="18" charset="0"/>
              </a:rPr>
              <a:t>.</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8476339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2A56C-9766-C37A-5DF4-3CC79085951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5F185B0-D370-9C8A-6923-06D36AE08618}"/>
              </a:ext>
            </a:extLst>
          </p:cNvPr>
          <p:cNvSpPr>
            <a:spLocks noGrp="1"/>
          </p:cNvSpPr>
          <p:nvPr>
            <p:ph type="title"/>
          </p:nvPr>
        </p:nvSpPr>
        <p:spPr>
          <a:xfrm>
            <a:off x="287999" y="135859"/>
            <a:ext cx="8568000" cy="453000"/>
          </a:xfrm>
        </p:spPr>
        <p:txBody>
          <a:bodyPr/>
          <a:lstStyle/>
          <a:p>
            <a:r>
              <a:rPr lang="de-DE" dirty="0"/>
              <a:t>Lernstufen zu quadratischen Funktionen im Sachkontext Teil a)</a:t>
            </a:r>
          </a:p>
        </p:txBody>
      </p:sp>
      <p:sp>
        <p:nvSpPr>
          <p:cNvPr id="5" name="Rechteck 4">
            <a:extLst>
              <a:ext uri="{FF2B5EF4-FFF2-40B4-BE49-F238E27FC236}">
                <a16:creationId xmlns:a16="http://schemas.microsoft.com/office/drawing/2014/main" id="{5F5DEA02-7A41-2551-8BCB-A7743A07BE68}"/>
              </a:ext>
            </a:extLst>
          </p:cNvPr>
          <p:cNvSpPr/>
          <p:nvPr/>
        </p:nvSpPr>
        <p:spPr>
          <a:xfrm>
            <a:off x="11495" y="4635608"/>
            <a:ext cx="1143236" cy="310101"/>
          </a:xfrm>
          <a:prstGeom prst="rect">
            <a:avLst/>
          </a:prstGeom>
          <a:solidFill>
            <a:srgbClr val="00549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Wissen</a:t>
            </a:r>
            <a:endParaRPr lang="de-DE" dirty="0"/>
          </a:p>
        </p:txBody>
      </p:sp>
      <p:sp>
        <p:nvSpPr>
          <p:cNvPr id="25" name="Rechteck 24">
            <a:extLst>
              <a:ext uri="{FF2B5EF4-FFF2-40B4-BE49-F238E27FC236}">
                <a16:creationId xmlns:a16="http://schemas.microsoft.com/office/drawing/2014/main" id="{85544DD3-629E-2863-9938-58972E9F693A}"/>
              </a:ext>
            </a:extLst>
          </p:cNvPr>
          <p:cNvSpPr/>
          <p:nvPr/>
        </p:nvSpPr>
        <p:spPr>
          <a:xfrm>
            <a:off x="1153790" y="4428127"/>
            <a:ext cx="1143236" cy="516832"/>
          </a:xfrm>
          <a:prstGeom prst="rect">
            <a:avLst/>
          </a:prstGeom>
          <a:solidFill>
            <a:srgbClr val="00549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Verständnis</a:t>
            </a:r>
          </a:p>
        </p:txBody>
      </p:sp>
      <p:sp>
        <p:nvSpPr>
          <p:cNvPr id="26" name="Rechteck 25">
            <a:extLst>
              <a:ext uri="{FF2B5EF4-FFF2-40B4-BE49-F238E27FC236}">
                <a16:creationId xmlns:a16="http://schemas.microsoft.com/office/drawing/2014/main" id="{999BBF75-02E3-6592-09FC-90F4986823CF}"/>
              </a:ext>
            </a:extLst>
          </p:cNvPr>
          <p:cNvSpPr/>
          <p:nvPr/>
        </p:nvSpPr>
        <p:spPr>
          <a:xfrm>
            <a:off x="2297896" y="4218508"/>
            <a:ext cx="1143236" cy="727200"/>
          </a:xfrm>
          <a:prstGeom prst="rect">
            <a:avLst/>
          </a:prstGeom>
          <a:solidFill>
            <a:srgbClr val="00549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Verständnis</a:t>
            </a:r>
          </a:p>
        </p:txBody>
      </p:sp>
      <p:sp>
        <p:nvSpPr>
          <p:cNvPr id="27" name="Rechteck 26">
            <a:extLst>
              <a:ext uri="{FF2B5EF4-FFF2-40B4-BE49-F238E27FC236}">
                <a16:creationId xmlns:a16="http://schemas.microsoft.com/office/drawing/2014/main" id="{72B767F9-BE5A-6DCF-BB58-B1010D6C7859}"/>
              </a:ext>
            </a:extLst>
          </p:cNvPr>
          <p:cNvSpPr/>
          <p:nvPr/>
        </p:nvSpPr>
        <p:spPr>
          <a:xfrm>
            <a:off x="3441341" y="4008959"/>
            <a:ext cx="1143236" cy="936000"/>
          </a:xfrm>
          <a:prstGeom prst="rect">
            <a:avLst/>
          </a:prstGeom>
          <a:solidFill>
            <a:srgbClr val="00549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Verständnis</a:t>
            </a:r>
          </a:p>
        </p:txBody>
      </p:sp>
      <p:sp>
        <p:nvSpPr>
          <p:cNvPr id="28" name="Rechteck 27">
            <a:extLst>
              <a:ext uri="{FF2B5EF4-FFF2-40B4-BE49-F238E27FC236}">
                <a16:creationId xmlns:a16="http://schemas.microsoft.com/office/drawing/2014/main" id="{92B65AE8-1421-DACB-D1CB-638CCEB6AB90}"/>
              </a:ext>
            </a:extLst>
          </p:cNvPr>
          <p:cNvSpPr/>
          <p:nvPr/>
        </p:nvSpPr>
        <p:spPr>
          <a:xfrm>
            <a:off x="4583893" y="3800908"/>
            <a:ext cx="1143236" cy="1144800"/>
          </a:xfrm>
          <a:prstGeom prst="rect">
            <a:avLst/>
          </a:prstGeom>
          <a:solidFill>
            <a:srgbClr val="00549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Anwendung</a:t>
            </a:r>
          </a:p>
        </p:txBody>
      </p:sp>
      <p:sp>
        <p:nvSpPr>
          <p:cNvPr id="29" name="Rechteck 28">
            <a:extLst>
              <a:ext uri="{FF2B5EF4-FFF2-40B4-BE49-F238E27FC236}">
                <a16:creationId xmlns:a16="http://schemas.microsoft.com/office/drawing/2014/main" id="{E1E7835A-1324-9530-BAD9-4E32F99E1342}"/>
              </a:ext>
            </a:extLst>
          </p:cNvPr>
          <p:cNvSpPr/>
          <p:nvPr/>
        </p:nvSpPr>
        <p:spPr>
          <a:xfrm>
            <a:off x="5728225" y="3556108"/>
            <a:ext cx="1143236" cy="1389600"/>
          </a:xfrm>
          <a:prstGeom prst="rect">
            <a:avLst/>
          </a:prstGeom>
          <a:solidFill>
            <a:srgbClr val="00549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Anwendung</a:t>
            </a:r>
          </a:p>
        </p:txBody>
      </p:sp>
      <p:sp>
        <p:nvSpPr>
          <p:cNvPr id="30" name="Rechteck 29">
            <a:extLst>
              <a:ext uri="{FF2B5EF4-FFF2-40B4-BE49-F238E27FC236}">
                <a16:creationId xmlns:a16="http://schemas.microsoft.com/office/drawing/2014/main" id="{CCBC6884-0F43-2170-2A41-AB854F1825BF}"/>
              </a:ext>
            </a:extLst>
          </p:cNvPr>
          <p:cNvSpPr/>
          <p:nvPr/>
        </p:nvSpPr>
        <p:spPr>
          <a:xfrm>
            <a:off x="6870826" y="3316778"/>
            <a:ext cx="1143236" cy="1628929"/>
          </a:xfrm>
          <a:prstGeom prst="rect">
            <a:avLst/>
          </a:prstGeom>
          <a:solidFill>
            <a:srgbClr val="00549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Anwendung</a:t>
            </a:r>
          </a:p>
        </p:txBody>
      </p:sp>
      <p:sp>
        <p:nvSpPr>
          <p:cNvPr id="31" name="Textfeld 30">
            <a:extLst>
              <a:ext uri="{FF2B5EF4-FFF2-40B4-BE49-F238E27FC236}">
                <a16:creationId xmlns:a16="http://schemas.microsoft.com/office/drawing/2014/main" id="{F4D1D22C-5A28-1AAA-5A06-BEF69129B660}"/>
              </a:ext>
            </a:extLst>
          </p:cNvPr>
          <p:cNvSpPr txBox="1"/>
          <p:nvPr/>
        </p:nvSpPr>
        <p:spPr>
          <a:xfrm rot="16200000">
            <a:off x="-1412421" y="2285722"/>
            <a:ext cx="3961108"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Wissen, dass eine Parabel eine quadratische Funktion ist und Kennen der zugehörigen allgemeinen Funktionsvorschrift.</a:t>
            </a:r>
          </a:p>
        </p:txBody>
      </p:sp>
      <p:sp>
        <p:nvSpPr>
          <p:cNvPr id="32" name="Textfeld 31">
            <a:extLst>
              <a:ext uri="{FF2B5EF4-FFF2-40B4-BE49-F238E27FC236}">
                <a16:creationId xmlns:a16="http://schemas.microsoft.com/office/drawing/2014/main" id="{180C1DC1-398D-E595-1464-EE49D223DF25}"/>
              </a:ext>
            </a:extLst>
          </p:cNvPr>
          <p:cNvSpPr txBox="1"/>
          <p:nvPr/>
        </p:nvSpPr>
        <p:spPr>
          <a:xfrm rot="16200000">
            <a:off x="-151107" y="2288434"/>
            <a:ext cx="3751085" cy="523220"/>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Verstehen, wie der Verlauf des Graphen einer quadratischen Funktion ungefähr aussieht.</a:t>
            </a:r>
          </a:p>
        </p:txBody>
      </p:sp>
      <p:sp>
        <p:nvSpPr>
          <p:cNvPr id="33" name="Textfeld 32">
            <a:extLst>
              <a:ext uri="{FF2B5EF4-FFF2-40B4-BE49-F238E27FC236}">
                <a16:creationId xmlns:a16="http://schemas.microsoft.com/office/drawing/2014/main" id="{5428D88C-7ECD-0106-AA70-951B9558E3EB}"/>
              </a:ext>
            </a:extLst>
          </p:cNvPr>
          <p:cNvSpPr txBox="1"/>
          <p:nvPr/>
        </p:nvSpPr>
        <p:spPr>
          <a:xfrm rot="16200000">
            <a:off x="1130694" y="2250409"/>
            <a:ext cx="3477778" cy="523220"/>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Verstehen, dass mit f(0) der y-Achsenabschnitt ermittelt wird.</a:t>
            </a:r>
          </a:p>
        </p:txBody>
      </p:sp>
      <p:sp>
        <p:nvSpPr>
          <p:cNvPr id="34" name="Textfeld 33">
            <a:extLst>
              <a:ext uri="{FF2B5EF4-FFF2-40B4-BE49-F238E27FC236}">
                <a16:creationId xmlns:a16="http://schemas.microsoft.com/office/drawing/2014/main" id="{670D0D70-E332-C0B6-580B-99A74CBB2577}"/>
              </a:ext>
            </a:extLst>
          </p:cNvPr>
          <p:cNvSpPr txBox="1"/>
          <p:nvPr/>
        </p:nvSpPr>
        <p:spPr>
          <a:xfrm rot="16200000">
            <a:off x="2405991" y="2034351"/>
            <a:ext cx="3223490"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Verstehen, was für das Aufstellen der Funktionsgleichung einer quadratischen Funktion benötigt wird.</a:t>
            </a:r>
          </a:p>
        </p:txBody>
      </p:sp>
      <p:sp>
        <p:nvSpPr>
          <p:cNvPr id="35" name="Textfeld 34">
            <a:extLst>
              <a:ext uri="{FF2B5EF4-FFF2-40B4-BE49-F238E27FC236}">
                <a16:creationId xmlns:a16="http://schemas.microsoft.com/office/drawing/2014/main" id="{3148E751-93D4-CAFF-AD42-E3D2D602F581}"/>
              </a:ext>
            </a:extLst>
          </p:cNvPr>
          <p:cNvSpPr txBox="1"/>
          <p:nvPr/>
        </p:nvSpPr>
        <p:spPr>
          <a:xfrm rot="16200000">
            <a:off x="3667005" y="2050792"/>
            <a:ext cx="2977012" cy="523220"/>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Identifizieren von drei Punkten der Funktion aus den Angaben.</a:t>
            </a:r>
          </a:p>
        </p:txBody>
      </p:sp>
      <p:sp>
        <p:nvSpPr>
          <p:cNvPr id="36" name="Textfeld 35">
            <a:extLst>
              <a:ext uri="{FF2B5EF4-FFF2-40B4-BE49-F238E27FC236}">
                <a16:creationId xmlns:a16="http://schemas.microsoft.com/office/drawing/2014/main" id="{7FEEFE41-CB5B-1D84-4557-7CFF2C0BA5D1}"/>
              </a:ext>
            </a:extLst>
          </p:cNvPr>
          <p:cNvSpPr txBox="1"/>
          <p:nvPr/>
        </p:nvSpPr>
        <p:spPr>
          <a:xfrm rot="16200000">
            <a:off x="4970759" y="1750579"/>
            <a:ext cx="2656948" cy="954107"/>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Aufstellen eines Gleichungssystems mit drei Gleichungen unter Verwendung der drei identifizierten Punkte.</a:t>
            </a:r>
          </a:p>
        </p:txBody>
      </p:sp>
      <p:sp>
        <p:nvSpPr>
          <p:cNvPr id="37" name="Textfeld 36">
            <a:extLst>
              <a:ext uri="{FF2B5EF4-FFF2-40B4-BE49-F238E27FC236}">
                <a16:creationId xmlns:a16="http://schemas.microsoft.com/office/drawing/2014/main" id="{2DFC555E-E9A9-955F-E0EC-771CEC75D3C9}"/>
              </a:ext>
            </a:extLst>
          </p:cNvPr>
          <p:cNvSpPr txBox="1"/>
          <p:nvPr/>
        </p:nvSpPr>
        <p:spPr>
          <a:xfrm rot="16200000">
            <a:off x="6200370" y="1920813"/>
            <a:ext cx="2484150" cy="307777"/>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Lösen des Gleichungssystems</a:t>
            </a:r>
          </a:p>
        </p:txBody>
      </p:sp>
      <p:sp>
        <p:nvSpPr>
          <p:cNvPr id="3" name="Textfeld 2">
            <a:extLst>
              <a:ext uri="{FF2B5EF4-FFF2-40B4-BE49-F238E27FC236}">
                <a16:creationId xmlns:a16="http://schemas.microsoft.com/office/drawing/2014/main" id="{98325CB3-921D-14D4-B96C-AE6639CCB921}"/>
              </a:ext>
            </a:extLst>
          </p:cNvPr>
          <p:cNvSpPr txBox="1"/>
          <p:nvPr/>
        </p:nvSpPr>
        <p:spPr>
          <a:xfrm rot="16200000">
            <a:off x="7279279" y="1447396"/>
            <a:ext cx="2559413"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Nutzen des Ergebnisses zum Aufstellen der Funktionsgleichung.</a:t>
            </a:r>
          </a:p>
        </p:txBody>
      </p:sp>
      <p:grpSp>
        <p:nvGrpSpPr>
          <p:cNvPr id="7" name="Gruppieren 6">
            <a:extLst>
              <a:ext uri="{FF2B5EF4-FFF2-40B4-BE49-F238E27FC236}">
                <a16:creationId xmlns:a16="http://schemas.microsoft.com/office/drawing/2014/main" id="{900682D1-A4EB-E701-9413-114D4B3909A9}"/>
              </a:ext>
            </a:extLst>
          </p:cNvPr>
          <p:cNvGrpSpPr/>
          <p:nvPr/>
        </p:nvGrpSpPr>
        <p:grpSpPr>
          <a:xfrm>
            <a:off x="7987367" y="3073207"/>
            <a:ext cx="1143871" cy="1872501"/>
            <a:chOff x="7987367" y="3073207"/>
            <a:chExt cx="1143871" cy="1872501"/>
          </a:xfrm>
          <a:solidFill>
            <a:srgbClr val="00488A">
              <a:alpha val="89804"/>
            </a:srgbClr>
          </a:solidFill>
        </p:grpSpPr>
        <p:sp>
          <p:nvSpPr>
            <p:cNvPr id="4" name="Rechteck 3">
              <a:extLst>
                <a:ext uri="{FF2B5EF4-FFF2-40B4-BE49-F238E27FC236}">
                  <a16:creationId xmlns:a16="http://schemas.microsoft.com/office/drawing/2014/main" id="{F785D64D-81C1-D97A-6055-5B74A69EDC38}"/>
                </a:ext>
              </a:extLst>
            </p:cNvPr>
            <p:cNvSpPr/>
            <p:nvPr/>
          </p:nvSpPr>
          <p:spPr>
            <a:xfrm>
              <a:off x="7988002" y="3383308"/>
              <a:ext cx="1143236" cy="156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Analyse</a:t>
              </a:r>
            </a:p>
          </p:txBody>
        </p:sp>
        <p:sp>
          <p:nvSpPr>
            <p:cNvPr id="6" name="Rechteck 5">
              <a:extLst>
                <a:ext uri="{FF2B5EF4-FFF2-40B4-BE49-F238E27FC236}">
                  <a16:creationId xmlns:a16="http://schemas.microsoft.com/office/drawing/2014/main" id="{AAD7BB72-BAA6-609E-A6B8-030F1EBBF348}"/>
                </a:ext>
              </a:extLst>
            </p:cNvPr>
            <p:cNvSpPr/>
            <p:nvPr/>
          </p:nvSpPr>
          <p:spPr>
            <a:xfrm>
              <a:off x="7987367" y="3073207"/>
              <a:ext cx="1143236" cy="3101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Tree>
    <p:extLst>
      <p:ext uri="{BB962C8B-B14F-4D97-AF65-F5344CB8AC3E}">
        <p14:creationId xmlns:p14="http://schemas.microsoft.com/office/powerpoint/2010/main" val="1115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8C0E2-F71A-5095-4310-7F95C689CCA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E0D0F4A-1632-1A5F-CE70-9D5CDFCA2BAF}"/>
              </a:ext>
            </a:extLst>
          </p:cNvPr>
          <p:cNvSpPr>
            <a:spLocks noGrp="1"/>
          </p:cNvSpPr>
          <p:nvPr>
            <p:ph type="title"/>
          </p:nvPr>
        </p:nvSpPr>
        <p:spPr>
          <a:xfrm>
            <a:off x="287999" y="135859"/>
            <a:ext cx="8568000" cy="453000"/>
          </a:xfrm>
        </p:spPr>
        <p:txBody>
          <a:bodyPr/>
          <a:lstStyle/>
          <a:p>
            <a:r>
              <a:rPr lang="de-DE" dirty="0"/>
              <a:t>Lernstufen zu quadratischen Funktionen im Sachkontext Teil b)</a:t>
            </a:r>
          </a:p>
        </p:txBody>
      </p:sp>
      <p:sp>
        <p:nvSpPr>
          <p:cNvPr id="5" name="Rechteck 4">
            <a:extLst>
              <a:ext uri="{FF2B5EF4-FFF2-40B4-BE49-F238E27FC236}">
                <a16:creationId xmlns:a16="http://schemas.microsoft.com/office/drawing/2014/main" id="{ECA410A1-FF61-EA48-A08B-9BCA7EFCB58F}"/>
              </a:ext>
            </a:extLst>
          </p:cNvPr>
          <p:cNvSpPr/>
          <p:nvPr/>
        </p:nvSpPr>
        <p:spPr>
          <a:xfrm>
            <a:off x="558344" y="4635609"/>
            <a:ext cx="1143236" cy="310101"/>
          </a:xfrm>
          <a:prstGeom prst="rect">
            <a:avLst/>
          </a:prstGeom>
          <a:solidFill>
            <a:srgbClr val="00549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Verständnis</a:t>
            </a:r>
            <a:endParaRPr lang="de-DE" dirty="0"/>
          </a:p>
        </p:txBody>
      </p:sp>
      <p:sp>
        <p:nvSpPr>
          <p:cNvPr id="25" name="Rechteck 24">
            <a:extLst>
              <a:ext uri="{FF2B5EF4-FFF2-40B4-BE49-F238E27FC236}">
                <a16:creationId xmlns:a16="http://schemas.microsoft.com/office/drawing/2014/main" id="{AD2C829B-177F-E43C-958E-D7EAF8F13BC4}"/>
              </a:ext>
            </a:extLst>
          </p:cNvPr>
          <p:cNvSpPr/>
          <p:nvPr/>
        </p:nvSpPr>
        <p:spPr>
          <a:xfrm>
            <a:off x="1701580" y="4428878"/>
            <a:ext cx="1143236" cy="516832"/>
          </a:xfrm>
          <a:prstGeom prst="rect">
            <a:avLst/>
          </a:prstGeom>
          <a:solidFill>
            <a:srgbClr val="00549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Anwendung</a:t>
            </a:r>
          </a:p>
        </p:txBody>
      </p:sp>
      <p:sp>
        <p:nvSpPr>
          <p:cNvPr id="26" name="Rechteck 25">
            <a:extLst>
              <a:ext uri="{FF2B5EF4-FFF2-40B4-BE49-F238E27FC236}">
                <a16:creationId xmlns:a16="http://schemas.microsoft.com/office/drawing/2014/main" id="{8A2C28B1-B846-1EF2-6F60-E622DFF9ECEE}"/>
              </a:ext>
            </a:extLst>
          </p:cNvPr>
          <p:cNvSpPr/>
          <p:nvPr/>
        </p:nvSpPr>
        <p:spPr>
          <a:xfrm>
            <a:off x="2845901" y="4218508"/>
            <a:ext cx="1143236" cy="727200"/>
          </a:xfrm>
          <a:prstGeom prst="rect">
            <a:avLst/>
          </a:prstGeom>
          <a:solidFill>
            <a:srgbClr val="00549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Anwendung</a:t>
            </a:r>
          </a:p>
        </p:txBody>
      </p:sp>
      <p:sp>
        <p:nvSpPr>
          <p:cNvPr id="27" name="Rechteck 26">
            <a:extLst>
              <a:ext uri="{FF2B5EF4-FFF2-40B4-BE49-F238E27FC236}">
                <a16:creationId xmlns:a16="http://schemas.microsoft.com/office/drawing/2014/main" id="{F98D6177-F638-DA20-E72F-B055E60C3831}"/>
              </a:ext>
            </a:extLst>
          </p:cNvPr>
          <p:cNvSpPr/>
          <p:nvPr/>
        </p:nvSpPr>
        <p:spPr>
          <a:xfrm>
            <a:off x="3987312" y="4009708"/>
            <a:ext cx="1143236" cy="936000"/>
          </a:xfrm>
          <a:prstGeom prst="rect">
            <a:avLst/>
          </a:prstGeom>
          <a:solidFill>
            <a:srgbClr val="00549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Analyse</a:t>
            </a:r>
          </a:p>
        </p:txBody>
      </p:sp>
      <p:sp>
        <p:nvSpPr>
          <p:cNvPr id="31" name="Textfeld 30">
            <a:extLst>
              <a:ext uri="{FF2B5EF4-FFF2-40B4-BE49-F238E27FC236}">
                <a16:creationId xmlns:a16="http://schemas.microsoft.com/office/drawing/2014/main" id="{18AB4FC6-2085-A20A-AACE-BB0543CD2F5C}"/>
              </a:ext>
            </a:extLst>
          </p:cNvPr>
          <p:cNvSpPr txBox="1"/>
          <p:nvPr/>
        </p:nvSpPr>
        <p:spPr>
          <a:xfrm rot="16200000">
            <a:off x="-608723" y="2527592"/>
            <a:ext cx="3477369"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Verstehen, dass der Ball beim bisherigen Rekord nach 47 Metern auf dem Boden angekommen ist.</a:t>
            </a:r>
          </a:p>
        </p:txBody>
      </p:sp>
      <p:sp>
        <p:nvSpPr>
          <p:cNvPr id="32" name="Textfeld 31">
            <a:extLst>
              <a:ext uri="{FF2B5EF4-FFF2-40B4-BE49-F238E27FC236}">
                <a16:creationId xmlns:a16="http://schemas.microsoft.com/office/drawing/2014/main" id="{D2C3EFCC-A9A1-F960-2687-6A961B039296}"/>
              </a:ext>
            </a:extLst>
          </p:cNvPr>
          <p:cNvSpPr txBox="1"/>
          <p:nvPr/>
        </p:nvSpPr>
        <p:spPr>
          <a:xfrm rot="16200000">
            <a:off x="398741" y="2396155"/>
            <a:ext cx="3751085" cy="307777"/>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Übersetzen der Information in f(47) = 0.</a:t>
            </a:r>
          </a:p>
        </p:txBody>
      </p:sp>
      <p:sp>
        <p:nvSpPr>
          <p:cNvPr id="33" name="Textfeld 32">
            <a:extLst>
              <a:ext uri="{FF2B5EF4-FFF2-40B4-BE49-F238E27FC236}">
                <a16:creationId xmlns:a16="http://schemas.microsoft.com/office/drawing/2014/main" id="{588B65A8-6E8C-78C6-48E4-894FA984EE44}"/>
              </a:ext>
            </a:extLst>
          </p:cNvPr>
          <p:cNvSpPr txBox="1"/>
          <p:nvPr/>
        </p:nvSpPr>
        <p:spPr>
          <a:xfrm rot="16200000">
            <a:off x="1869363" y="2335241"/>
            <a:ext cx="3092669"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Einsetzen von x = 47 in die Funktionsgleichung aus a) und Ermittlung des Punktes.</a:t>
            </a:r>
          </a:p>
        </p:txBody>
      </p:sp>
      <p:sp>
        <p:nvSpPr>
          <p:cNvPr id="34" name="Textfeld 33">
            <a:extLst>
              <a:ext uri="{FF2B5EF4-FFF2-40B4-BE49-F238E27FC236}">
                <a16:creationId xmlns:a16="http://schemas.microsoft.com/office/drawing/2014/main" id="{B563B2CA-331B-2486-DB38-EEFB734DA07C}"/>
              </a:ext>
            </a:extLst>
          </p:cNvPr>
          <p:cNvSpPr txBox="1"/>
          <p:nvPr/>
        </p:nvSpPr>
        <p:spPr>
          <a:xfrm rot="16200000">
            <a:off x="3363490" y="2577579"/>
            <a:ext cx="2417018" cy="523220"/>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Interpretieren des Ergebnisses im Sachkontext.</a:t>
            </a:r>
          </a:p>
        </p:txBody>
      </p:sp>
    </p:spTree>
    <p:extLst>
      <p:ext uri="{BB962C8B-B14F-4D97-AF65-F5344CB8AC3E}">
        <p14:creationId xmlns:p14="http://schemas.microsoft.com/office/powerpoint/2010/main" val="224312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P spid="26" grpId="0" animBg="1"/>
      <p:bldP spid="27" grpId="0" animBg="1"/>
      <p:bldP spid="31" grpId="0"/>
      <p:bldP spid="32" grpId="0"/>
      <p:bldP spid="33" grpId="0"/>
      <p:bldP spid="3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Graphisches Integrieren</a:t>
            </a:r>
          </a:p>
        </p:txBody>
      </p:sp>
      <p:sp>
        <p:nvSpPr>
          <p:cNvPr id="3" name="Textplatzhalter 2"/>
          <p:cNvSpPr>
            <a:spLocks noGrp="1"/>
          </p:cNvSpPr>
          <p:nvPr>
            <p:ph type="body" sz="quarter" idx="11"/>
          </p:nvPr>
        </p:nvSpPr>
        <p:spPr/>
        <p:txBody>
          <a:bodyPr/>
          <a:lstStyle/>
          <a:p>
            <a:r>
              <a:rPr lang="de-DE" dirty="0"/>
              <a:t>Kleingruppen (ca. 15 Min.)</a:t>
            </a:r>
          </a:p>
        </p:txBody>
      </p:sp>
      <p:sp>
        <p:nvSpPr>
          <p:cNvPr id="4" name="Textplatzhalter 3"/>
          <p:cNvSpPr>
            <a:spLocks noGrp="1"/>
          </p:cNvSpPr>
          <p:nvPr>
            <p:ph type="body" sz="quarter" idx="13"/>
          </p:nvPr>
        </p:nvSpPr>
        <p:spPr>
          <a:xfrm>
            <a:off x="288000" y="4384146"/>
            <a:ext cx="7476904" cy="2661708"/>
          </a:xfrm>
        </p:spPr>
        <p:txBody>
          <a:bodyPr/>
          <a:lstStyle/>
          <a:p>
            <a:r>
              <a:rPr lang="de-DE" dirty="0"/>
              <a:t>Formulieren Sie Impulse an den Schüler und notieren Sie sie wörtlich.</a:t>
            </a:r>
          </a:p>
          <a:p>
            <a:endParaRPr lang="de-DE" dirty="0"/>
          </a:p>
        </p:txBody>
      </p:sp>
      <p:pic>
        <p:nvPicPr>
          <p:cNvPr id="9" name="Grafik 8">
            <a:extLst>
              <a:ext uri="{FF2B5EF4-FFF2-40B4-BE49-F238E27FC236}">
                <a16:creationId xmlns:a16="http://schemas.microsoft.com/office/drawing/2014/main" id="{C1165477-D082-9115-EA75-B92BCB20B53E}"/>
              </a:ext>
            </a:extLst>
          </p:cNvPr>
          <p:cNvPicPr>
            <a:picLocks noChangeAspect="1"/>
          </p:cNvPicPr>
          <p:nvPr/>
        </p:nvPicPr>
        <p:blipFill>
          <a:blip r:embed="rId2"/>
          <a:stretch>
            <a:fillRect/>
          </a:stretch>
        </p:blipFill>
        <p:spPr>
          <a:xfrm>
            <a:off x="3569103" y="755072"/>
            <a:ext cx="4338818" cy="3629074"/>
          </a:xfrm>
          <a:prstGeom prst="rect">
            <a:avLst/>
          </a:prstGeom>
        </p:spPr>
      </p:pic>
    </p:spTree>
    <p:extLst>
      <p:ext uri="{BB962C8B-B14F-4D97-AF65-F5344CB8AC3E}">
        <p14:creationId xmlns:p14="http://schemas.microsoft.com/office/powerpoint/2010/main" val="2754377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Vorkommen des Themas in Lehrplänen und Richtlinien</a:t>
            </a:r>
          </a:p>
        </p:txBody>
      </p:sp>
      <p:sp>
        <p:nvSpPr>
          <p:cNvPr id="3" name="Textplatzhalter 2"/>
          <p:cNvSpPr>
            <a:spLocks noGrp="1"/>
          </p:cNvSpPr>
          <p:nvPr>
            <p:ph type="body" sz="quarter" idx="11"/>
          </p:nvPr>
        </p:nvSpPr>
        <p:spPr/>
        <p:txBody>
          <a:bodyPr/>
          <a:lstStyle/>
          <a:p>
            <a:r>
              <a:rPr lang="de-DE" dirty="0"/>
              <a:t>Die Absolventinnen und Absolventen… </a:t>
            </a:r>
          </a:p>
          <a:p>
            <a:endParaRPr lang="de-DE" dirty="0"/>
          </a:p>
        </p:txBody>
      </p:sp>
      <p:sp>
        <p:nvSpPr>
          <p:cNvPr id="4" name="Textplatzhalter 3"/>
          <p:cNvSpPr>
            <a:spLocks noGrp="1"/>
          </p:cNvSpPr>
          <p:nvPr>
            <p:ph type="body" sz="quarter" idx="13"/>
          </p:nvPr>
        </p:nvSpPr>
        <p:spPr>
          <a:xfrm>
            <a:off x="287341" y="1404000"/>
            <a:ext cx="8569325" cy="3480420"/>
          </a:xfrm>
        </p:spPr>
        <p:txBody>
          <a:bodyPr/>
          <a:lstStyle/>
          <a:p>
            <a:r>
              <a:rPr lang="de-DE" dirty="0"/>
              <a:t>wissen, wie man Lernende aktiv in den Unterricht einbezieht und Verstehens- und Transferprozesse unterstützt. </a:t>
            </a:r>
            <a:r>
              <a:rPr lang="de-DE" sz="1400" dirty="0"/>
              <a:t>(KMK 2004, S. 8)</a:t>
            </a:r>
          </a:p>
          <a:p>
            <a:r>
              <a:rPr lang="de-DE" dirty="0"/>
              <a:t>verfügen über </a:t>
            </a:r>
            <a:r>
              <a:rPr lang="de-DE" dirty="0">
                <a:solidFill>
                  <a:schemeClr val="tx2"/>
                </a:solidFill>
              </a:rPr>
              <a:t>Kenntnisse zu Kommunikation und Interaktion </a:t>
            </a:r>
            <a:r>
              <a:rPr lang="de-DE" dirty="0"/>
              <a:t>(unter besonderer Berücksichtigung der Lehrer-Schüler-Interaktion). </a:t>
            </a:r>
            <a:r>
              <a:rPr lang="de-DE" sz="1400" dirty="0"/>
              <a:t>(KMK 2004, S. 10) </a:t>
            </a:r>
            <a:endParaRPr lang="de-DE" dirty="0"/>
          </a:p>
          <a:p>
            <a:r>
              <a:rPr lang="de-DE" dirty="0"/>
              <a:t>kennen </a:t>
            </a:r>
            <a:r>
              <a:rPr lang="de-DE" dirty="0">
                <a:solidFill>
                  <a:schemeClr val="tx2"/>
                </a:solidFill>
              </a:rPr>
              <a:t>Regeln der Gesprächsführung </a:t>
            </a:r>
            <a:r>
              <a:rPr lang="de-DE" dirty="0"/>
              <a:t>sowie Grundsätze des Umgangs miteinander, die in Unterricht, Schule und Elternarbeit bedeutsam sind. </a:t>
            </a:r>
            <a:r>
              <a:rPr lang="de-DE" sz="1400" dirty="0"/>
              <a:t>(KMK 2004, S. 10) </a:t>
            </a:r>
          </a:p>
          <a:p>
            <a:r>
              <a:rPr lang="de-DE" dirty="0"/>
              <a:t>sind in der Lage, komplexe Sachverhalte </a:t>
            </a:r>
            <a:r>
              <a:rPr lang="de-DE" dirty="0">
                <a:solidFill>
                  <a:schemeClr val="tx2"/>
                </a:solidFill>
              </a:rPr>
              <a:t>adressatengerecht</a:t>
            </a:r>
            <a:r>
              <a:rPr lang="de-DE" dirty="0"/>
              <a:t>, auch in einfacher Sprache, darzustellen </a:t>
            </a:r>
            <a:r>
              <a:rPr lang="de-DE" sz="1400" dirty="0"/>
              <a:t>(KMK 2008, S. 4)</a:t>
            </a:r>
          </a:p>
          <a:p>
            <a:r>
              <a:rPr lang="de-DE" dirty="0"/>
              <a:t>können […] mathematische Gebiete </a:t>
            </a:r>
            <a:r>
              <a:rPr lang="de-DE" dirty="0">
                <a:solidFill>
                  <a:schemeClr val="tx2"/>
                </a:solidFill>
              </a:rPr>
              <a:t>durch Angabe treibender Fragestellungen </a:t>
            </a:r>
            <a:r>
              <a:rPr lang="de-DE" dirty="0"/>
              <a:t>strukturieren </a:t>
            </a:r>
            <a:r>
              <a:rPr lang="de-DE" sz="1400" dirty="0"/>
              <a:t>(KMK 2008, S. 38)</a:t>
            </a:r>
          </a:p>
        </p:txBody>
      </p:sp>
    </p:spTree>
    <p:extLst>
      <p:ext uri="{BB962C8B-B14F-4D97-AF65-F5344CB8AC3E}">
        <p14:creationId xmlns:p14="http://schemas.microsoft.com/office/powerpoint/2010/main" val="259177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7999" y="135859"/>
            <a:ext cx="8568000" cy="453000"/>
          </a:xfrm>
        </p:spPr>
        <p:txBody>
          <a:bodyPr/>
          <a:lstStyle/>
          <a:p>
            <a:r>
              <a:rPr lang="de-DE" dirty="0"/>
              <a:t>Lernstufen bei der graphischen Integration</a:t>
            </a:r>
          </a:p>
        </p:txBody>
      </p:sp>
      <p:sp>
        <p:nvSpPr>
          <p:cNvPr id="5" name="Rechteck 4"/>
          <p:cNvSpPr/>
          <p:nvPr/>
        </p:nvSpPr>
        <p:spPr>
          <a:xfrm>
            <a:off x="558344" y="4635609"/>
            <a:ext cx="1143236" cy="310101"/>
          </a:xfrm>
          <a:prstGeom prst="rect">
            <a:avLst/>
          </a:prstGeom>
          <a:solidFill>
            <a:srgbClr val="00549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Wissen</a:t>
            </a:r>
            <a:endParaRPr lang="de-DE" dirty="0"/>
          </a:p>
        </p:txBody>
      </p:sp>
      <p:sp>
        <p:nvSpPr>
          <p:cNvPr id="25" name="Rechteck 24"/>
          <p:cNvSpPr/>
          <p:nvPr/>
        </p:nvSpPr>
        <p:spPr>
          <a:xfrm>
            <a:off x="1701580" y="4428878"/>
            <a:ext cx="1143236" cy="516832"/>
          </a:xfrm>
          <a:prstGeom prst="rect">
            <a:avLst/>
          </a:prstGeom>
          <a:solidFill>
            <a:srgbClr val="00549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Verständnis</a:t>
            </a:r>
          </a:p>
        </p:txBody>
      </p:sp>
      <p:sp>
        <p:nvSpPr>
          <p:cNvPr id="26" name="Rechteck 25"/>
          <p:cNvSpPr/>
          <p:nvPr/>
        </p:nvSpPr>
        <p:spPr>
          <a:xfrm>
            <a:off x="2845901" y="4218508"/>
            <a:ext cx="1143236" cy="727200"/>
          </a:xfrm>
          <a:prstGeom prst="rect">
            <a:avLst/>
          </a:prstGeom>
          <a:solidFill>
            <a:srgbClr val="00549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Verständnis</a:t>
            </a:r>
          </a:p>
        </p:txBody>
      </p:sp>
      <p:sp>
        <p:nvSpPr>
          <p:cNvPr id="27" name="Rechteck 26"/>
          <p:cNvSpPr/>
          <p:nvPr/>
        </p:nvSpPr>
        <p:spPr>
          <a:xfrm>
            <a:off x="3987312" y="4009708"/>
            <a:ext cx="1143236" cy="936000"/>
          </a:xfrm>
          <a:prstGeom prst="rect">
            <a:avLst/>
          </a:prstGeom>
          <a:solidFill>
            <a:srgbClr val="00549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Anwendung</a:t>
            </a:r>
          </a:p>
        </p:txBody>
      </p:sp>
      <p:sp>
        <p:nvSpPr>
          <p:cNvPr id="28" name="Rechteck 27"/>
          <p:cNvSpPr/>
          <p:nvPr/>
        </p:nvSpPr>
        <p:spPr>
          <a:xfrm>
            <a:off x="5128723" y="3800908"/>
            <a:ext cx="1143236" cy="1144800"/>
          </a:xfrm>
          <a:prstGeom prst="rect">
            <a:avLst/>
          </a:prstGeom>
          <a:solidFill>
            <a:srgbClr val="00549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Analyse</a:t>
            </a:r>
          </a:p>
        </p:txBody>
      </p:sp>
      <p:sp>
        <p:nvSpPr>
          <p:cNvPr id="29" name="Rechteck 28"/>
          <p:cNvSpPr/>
          <p:nvPr/>
        </p:nvSpPr>
        <p:spPr>
          <a:xfrm>
            <a:off x="6265054" y="3556108"/>
            <a:ext cx="1143236" cy="1389600"/>
          </a:xfrm>
          <a:prstGeom prst="rect">
            <a:avLst/>
          </a:prstGeom>
          <a:solidFill>
            <a:srgbClr val="00549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Analyse</a:t>
            </a:r>
          </a:p>
        </p:txBody>
      </p:sp>
      <p:sp>
        <p:nvSpPr>
          <p:cNvPr id="30" name="Rechteck 29"/>
          <p:cNvSpPr/>
          <p:nvPr/>
        </p:nvSpPr>
        <p:spPr>
          <a:xfrm>
            <a:off x="7408290" y="3383308"/>
            <a:ext cx="1143236" cy="1562400"/>
          </a:xfrm>
          <a:prstGeom prst="rect">
            <a:avLst/>
          </a:prstGeom>
          <a:solidFill>
            <a:srgbClr val="0054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Synthese</a:t>
            </a:r>
          </a:p>
        </p:txBody>
      </p:sp>
      <p:sp>
        <p:nvSpPr>
          <p:cNvPr id="31" name="Textfeld 30"/>
          <p:cNvSpPr txBox="1"/>
          <p:nvPr/>
        </p:nvSpPr>
        <p:spPr>
          <a:xfrm rot="16200000">
            <a:off x="-850592" y="2285723"/>
            <a:ext cx="3961108"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Wissen, dass die Integralfunktion den orientierten Flächeninhalt angibt, der von der x-Achse und dem Graphen der Ausgangsfunktion eingeschlossen wird.</a:t>
            </a:r>
          </a:p>
        </p:txBody>
      </p:sp>
      <p:sp>
        <p:nvSpPr>
          <p:cNvPr id="32" name="Textfeld 31"/>
          <p:cNvSpPr txBox="1"/>
          <p:nvPr/>
        </p:nvSpPr>
        <p:spPr>
          <a:xfrm rot="16200000">
            <a:off x="398741" y="2072990"/>
            <a:ext cx="3751085" cy="954107"/>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Verstehen, dass ein positiv/negativ orientierter bzw. inexistenter Flächeninhalt mit einer positiven/negativen Steigung bzw. Nullsteigung der Integralfunktion einhergeht. </a:t>
            </a:r>
          </a:p>
        </p:txBody>
      </p:sp>
      <p:sp>
        <p:nvSpPr>
          <p:cNvPr id="33" name="Textfeld 32"/>
          <p:cNvSpPr txBox="1"/>
          <p:nvPr/>
        </p:nvSpPr>
        <p:spPr>
          <a:xfrm rot="16200000">
            <a:off x="1676809" y="1927243"/>
            <a:ext cx="3477778" cy="1169551"/>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Verstehen, dass eine positive/negative Steigung bzw. Nullsteigung der Funktion mit einer Zu- bzw. Abnahme der Steigung bzw. einer konstanten Steigung der Integralfunktion einhergeht. </a:t>
            </a:r>
          </a:p>
        </p:txBody>
      </p:sp>
      <p:sp>
        <p:nvSpPr>
          <p:cNvPr id="34" name="Textfeld 33"/>
          <p:cNvSpPr txBox="1"/>
          <p:nvPr/>
        </p:nvSpPr>
        <p:spPr>
          <a:xfrm rot="16200000">
            <a:off x="2960254" y="2066621"/>
            <a:ext cx="3223490"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Identifikation von Nullstellen / Wende-stellen als markante Stellen für den Verlauf des Graphen der Integralfunktion.</a:t>
            </a:r>
          </a:p>
        </p:txBody>
      </p:sp>
      <p:sp>
        <p:nvSpPr>
          <p:cNvPr id="35" name="Textfeld 34"/>
          <p:cNvSpPr txBox="1"/>
          <p:nvPr/>
        </p:nvSpPr>
        <p:spPr>
          <a:xfrm rot="16200000">
            <a:off x="4201105" y="1959916"/>
            <a:ext cx="2977012"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Analyse, wie der Verlauf der Integralfunktion durch Veränderungen der Ausgangsfunktion beeinflusst wird. </a:t>
            </a:r>
          </a:p>
        </p:txBody>
      </p:sp>
      <p:sp>
        <p:nvSpPr>
          <p:cNvPr id="36" name="Textfeld 35"/>
          <p:cNvSpPr txBox="1"/>
          <p:nvPr/>
        </p:nvSpPr>
        <p:spPr>
          <a:xfrm rot="16200000">
            <a:off x="5345408" y="1719222"/>
            <a:ext cx="2978703" cy="738664"/>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Analyse der Steigung der Integralfunktion zwischen den Wendestellen der Ausgangsfunktion. </a:t>
            </a:r>
          </a:p>
        </p:txBody>
      </p:sp>
      <p:sp>
        <p:nvSpPr>
          <p:cNvPr id="37" name="Textfeld 36"/>
          <p:cNvSpPr txBox="1"/>
          <p:nvPr/>
        </p:nvSpPr>
        <p:spPr>
          <a:xfrm rot="16200000">
            <a:off x="6700201" y="1575782"/>
            <a:ext cx="2559413" cy="954107"/>
          </a:xfrm>
          <a:prstGeom prst="rect">
            <a:avLst/>
          </a:prstGeom>
          <a:noFill/>
        </p:spPr>
        <p:txBody>
          <a:bodyPr wrap="square" rtlCol="0">
            <a:spAutoFit/>
          </a:bodyPr>
          <a:lstStyle/>
          <a:p>
            <a:r>
              <a:rPr lang="de-DE" sz="1400" dirty="0">
                <a:latin typeface="Calibri Light" panose="020F0302020204030204" pitchFamily="34" charset="0"/>
                <a:cs typeface="Calibri Light" panose="020F0302020204030204" pitchFamily="34" charset="0"/>
              </a:rPr>
              <a:t>Umsetzung der Analyse der Flächeninhaltszunahme bzw. </a:t>
            </a:r>
          </a:p>
          <a:p>
            <a:r>
              <a:rPr lang="de-DE" sz="1400" dirty="0">
                <a:latin typeface="Calibri Light" panose="020F0302020204030204" pitchFamily="34" charset="0"/>
                <a:cs typeface="Calibri Light" panose="020F0302020204030204" pitchFamily="34" charset="0"/>
              </a:rPr>
              <a:t>-abnahme in eine Skizze des </a:t>
            </a:r>
          </a:p>
          <a:p>
            <a:r>
              <a:rPr lang="de-DE" sz="1400" dirty="0">
                <a:latin typeface="Calibri Light" panose="020F0302020204030204" pitchFamily="34" charset="0"/>
                <a:cs typeface="Calibri Light" panose="020F0302020204030204" pitchFamily="34" charset="0"/>
              </a:rPr>
              <a:t>entsprechenden Verlaufs. </a:t>
            </a:r>
          </a:p>
        </p:txBody>
      </p:sp>
    </p:spTree>
    <p:extLst>
      <p:ext uri="{BB962C8B-B14F-4D97-AF65-F5344CB8AC3E}">
        <p14:creationId xmlns:p14="http://schemas.microsoft.com/office/powerpoint/2010/main" val="197413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96308-0F0B-2022-2987-44E2C418AA7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E82E25-A344-0EA1-C242-527E18202FFB}"/>
              </a:ext>
            </a:extLst>
          </p:cNvPr>
          <p:cNvSpPr>
            <a:spLocks noGrp="1"/>
          </p:cNvSpPr>
          <p:nvPr>
            <p:ph type="title"/>
          </p:nvPr>
        </p:nvSpPr>
        <p:spPr/>
        <p:txBody>
          <a:bodyPr/>
          <a:lstStyle/>
          <a:p>
            <a:r>
              <a:rPr lang="de-DE" dirty="0"/>
              <a:t>Integration</a:t>
            </a:r>
          </a:p>
        </p:txBody>
      </p:sp>
      <p:sp>
        <p:nvSpPr>
          <p:cNvPr id="3" name="Textplatzhalter 2">
            <a:extLst>
              <a:ext uri="{FF2B5EF4-FFF2-40B4-BE49-F238E27FC236}">
                <a16:creationId xmlns:a16="http://schemas.microsoft.com/office/drawing/2014/main" id="{3A835755-3F30-E580-9C3A-8AD173CE209B}"/>
              </a:ext>
            </a:extLst>
          </p:cNvPr>
          <p:cNvSpPr>
            <a:spLocks noGrp="1"/>
          </p:cNvSpPr>
          <p:nvPr>
            <p:ph type="body" sz="quarter" idx="11"/>
          </p:nvPr>
        </p:nvSpPr>
        <p:spPr/>
        <p:txBody>
          <a:bodyPr/>
          <a:lstStyle/>
          <a:p>
            <a:r>
              <a:rPr lang="de-DE" dirty="0"/>
              <a:t>Kleingruppen (ca. 20 Min.)</a:t>
            </a:r>
          </a:p>
        </p:txBody>
      </p:sp>
      <p:sp>
        <p:nvSpPr>
          <p:cNvPr id="4" name="Textplatzhalter 3">
            <a:extLst>
              <a:ext uri="{FF2B5EF4-FFF2-40B4-BE49-F238E27FC236}">
                <a16:creationId xmlns:a16="http://schemas.microsoft.com/office/drawing/2014/main" id="{39612196-4AB7-539B-2ED2-E8C40898BA00}"/>
              </a:ext>
            </a:extLst>
          </p:cNvPr>
          <p:cNvSpPr>
            <a:spLocks noGrp="1"/>
          </p:cNvSpPr>
          <p:nvPr>
            <p:ph type="body" sz="quarter" idx="13"/>
          </p:nvPr>
        </p:nvSpPr>
        <p:spPr>
          <a:xfrm>
            <a:off x="288000" y="3802553"/>
            <a:ext cx="8569325" cy="2661708"/>
          </a:xfrm>
        </p:spPr>
        <p:txBody>
          <a:bodyPr/>
          <a:lstStyle/>
          <a:p>
            <a:r>
              <a:rPr lang="de-DE" dirty="0"/>
              <a:t>Formulieren Sie Impulse an den Schüler und notieren Sie sie wörtlich.</a:t>
            </a:r>
            <a:endParaRPr lang="de-DE" sz="1333" dirty="0"/>
          </a:p>
          <a:p>
            <a:endParaRPr lang="de-DE" sz="1333" dirty="0">
              <a:solidFill>
                <a:schemeClr val="bg1">
                  <a:lumMod val="50000"/>
                </a:schemeClr>
              </a:solidFill>
            </a:endParaRPr>
          </a:p>
          <a:p>
            <a:r>
              <a:rPr lang="de-DE" sz="1800" dirty="0"/>
              <a:t>(Sehen Sie sich die Impulse der anderen Gruppen an. Geben Sie eine Bewertung in Form von Sternen.)</a:t>
            </a:r>
          </a:p>
          <a:p>
            <a:endParaRPr lang="de-DE" dirty="0"/>
          </a:p>
        </p:txBody>
      </p:sp>
      <p:pic>
        <p:nvPicPr>
          <p:cNvPr id="5" name="Grafik 4">
            <a:extLst>
              <a:ext uri="{FF2B5EF4-FFF2-40B4-BE49-F238E27FC236}">
                <a16:creationId xmlns:a16="http://schemas.microsoft.com/office/drawing/2014/main" id="{4227EF37-C82D-B40B-0AFD-3A3C2A0E6D5D}"/>
              </a:ext>
            </a:extLst>
          </p:cNvPr>
          <p:cNvPicPr>
            <a:picLocks noChangeAspect="1"/>
          </p:cNvPicPr>
          <p:nvPr/>
        </p:nvPicPr>
        <p:blipFill>
          <a:blip r:embed="rId2"/>
          <a:stretch>
            <a:fillRect/>
          </a:stretch>
        </p:blipFill>
        <p:spPr>
          <a:xfrm>
            <a:off x="3011930" y="851700"/>
            <a:ext cx="3493785" cy="2859053"/>
          </a:xfrm>
          <a:prstGeom prst="rect">
            <a:avLst/>
          </a:prstGeom>
        </p:spPr>
      </p:pic>
      <p:sp>
        <p:nvSpPr>
          <p:cNvPr id="7" name="Sprechblase: oval 6">
            <a:extLst>
              <a:ext uri="{FF2B5EF4-FFF2-40B4-BE49-F238E27FC236}">
                <a16:creationId xmlns:a16="http://schemas.microsoft.com/office/drawing/2014/main" id="{F78C8A0F-FDC4-F87C-72E4-294C18051FEE}"/>
              </a:ext>
            </a:extLst>
          </p:cNvPr>
          <p:cNvSpPr/>
          <p:nvPr/>
        </p:nvSpPr>
        <p:spPr>
          <a:xfrm>
            <a:off x="6056026" y="960000"/>
            <a:ext cx="2713220" cy="1453416"/>
          </a:xfrm>
          <a:prstGeom prst="wedgeEllipseCallout">
            <a:avLst>
              <a:gd name="adj1" fmla="val -44313"/>
              <a:gd name="adj2" fmla="val 60437"/>
            </a:avLst>
          </a:prstGeom>
          <a:solidFill>
            <a:schemeClr val="bg1">
              <a:lumMod val="8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a:extLst>
              <a:ext uri="{FF2B5EF4-FFF2-40B4-BE49-F238E27FC236}">
                <a16:creationId xmlns:a16="http://schemas.microsoft.com/office/drawing/2014/main" id="{FA30C011-AA38-CDBB-9227-146A31EFF16A}"/>
              </a:ext>
            </a:extLst>
          </p:cNvPr>
          <p:cNvSpPr txBox="1"/>
          <p:nvPr/>
        </p:nvSpPr>
        <p:spPr>
          <a:xfrm>
            <a:off x="6259274" y="1018450"/>
            <a:ext cx="2306723" cy="1600438"/>
          </a:xfrm>
          <a:prstGeom prst="rect">
            <a:avLst/>
          </a:prstGeom>
          <a:noFill/>
        </p:spPr>
        <p:txBody>
          <a:bodyPr wrap="square" rtlCol="0">
            <a:spAutoFit/>
          </a:bodyPr>
          <a:lstStyle/>
          <a:p>
            <a:pPr algn="ctr"/>
            <a:r>
              <a:rPr lang="de-DE" sz="1600" dirty="0"/>
              <a:t>Graph 3 ist der </a:t>
            </a:r>
          </a:p>
          <a:p>
            <a:pPr algn="ctr"/>
            <a:r>
              <a:rPr lang="de-DE" sz="1600" dirty="0"/>
              <a:t>richtige. Der Flächen-inhalt steigt zunächst stark an und wird dann geringer.</a:t>
            </a:r>
          </a:p>
          <a:p>
            <a:endParaRPr lang="de-DE" dirty="0"/>
          </a:p>
        </p:txBody>
      </p:sp>
    </p:spTree>
    <p:extLst>
      <p:ext uri="{BB962C8B-B14F-4D97-AF65-F5344CB8AC3E}">
        <p14:creationId xmlns:p14="http://schemas.microsoft.com/office/powerpoint/2010/main" val="1622989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Individuelle Arbeit</a:t>
            </a:r>
          </a:p>
        </p:txBody>
      </p:sp>
      <p:sp>
        <p:nvSpPr>
          <p:cNvPr id="3" name="Textplatzhalter 2"/>
          <p:cNvSpPr>
            <a:spLocks noGrp="1"/>
          </p:cNvSpPr>
          <p:nvPr>
            <p:ph type="body" sz="quarter" idx="11"/>
          </p:nvPr>
        </p:nvSpPr>
        <p:spPr/>
        <p:txBody>
          <a:bodyPr/>
          <a:lstStyle/>
          <a:p>
            <a:r>
              <a:rPr lang="de-DE" dirty="0"/>
              <a:t>Einzel- oder Partnerarbeit (ca. 20 Min.)</a:t>
            </a:r>
          </a:p>
        </p:txBody>
      </p:sp>
      <p:sp>
        <p:nvSpPr>
          <p:cNvPr id="4" name="Textplatzhalter 3"/>
          <p:cNvSpPr>
            <a:spLocks noGrp="1"/>
          </p:cNvSpPr>
          <p:nvPr>
            <p:ph type="body" sz="quarter" idx="13"/>
          </p:nvPr>
        </p:nvSpPr>
        <p:spPr>
          <a:xfrm>
            <a:off x="288000" y="1703930"/>
            <a:ext cx="8646138" cy="2661708"/>
          </a:xfrm>
        </p:spPr>
        <p:txBody>
          <a:bodyPr/>
          <a:lstStyle/>
          <a:p>
            <a:r>
              <a:rPr lang="de-DE" dirty="0"/>
              <a:t>Formulieren Sie zu einer Materialgrundlage </a:t>
            </a:r>
            <a:r>
              <a:rPr lang="de-DE" i="1" dirty="0">
                <a:highlight>
                  <a:srgbClr val="FFFF00"/>
                </a:highlight>
              </a:rPr>
              <a:t>(hier stehen die Auswahlmöglichkeiten) </a:t>
            </a:r>
            <a:r>
              <a:rPr lang="de-DE" dirty="0"/>
              <a:t>verschiedene Impulse und notieren Sie mindestens drei davon auf einer Taskcard. </a:t>
            </a:r>
          </a:p>
          <a:p>
            <a:endParaRPr lang="de-DE" dirty="0"/>
          </a:p>
          <a:p>
            <a:r>
              <a:rPr lang="de-DE" dirty="0"/>
              <a:t>Diskutieren Sie in Ihrer Gruppe, welchen Ansprüchen die jeweiligen Impulse genügen. </a:t>
            </a:r>
          </a:p>
          <a:p>
            <a:endParaRPr lang="de-DE" dirty="0"/>
          </a:p>
        </p:txBody>
      </p:sp>
      <p:sp>
        <p:nvSpPr>
          <p:cNvPr id="8" name="Textfeld 7">
            <a:extLst>
              <a:ext uri="{FF2B5EF4-FFF2-40B4-BE49-F238E27FC236}">
                <a16:creationId xmlns:a16="http://schemas.microsoft.com/office/drawing/2014/main" id="{86501FAC-A875-7269-D03E-5B06BD808D67}"/>
              </a:ext>
            </a:extLst>
          </p:cNvPr>
          <p:cNvSpPr txBox="1"/>
          <p:nvPr/>
        </p:nvSpPr>
        <p:spPr>
          <a:xfrm>
            <a:off x="1877548" y="3750901"/>
            <a:ext cx="5467042" cy="369332"/>
          </a:xfrm>
          <a:prstGeom prst="rect">
            <a:avLst/>
          </a:prstGeom>
          <a:noFill/>
        </p:spPr>
        <p:txBody>
          <a:bodyPr wrap="square" rtlCol="0">
            <a:spAutoFit/>
          </a:bodyPr>
          <a:lstStyle/>
          <a:p>
            <a:pPr algn="ctr"/>
            <a:r>
              <a:rPr lang="de-DE" dirty="0"/>
              <a:t>[hier stehen Bilder zu den Materialien]</a:t>
            </a:r>
          </a:p>
        </p:txBody>
      </p:sp>
      <p:sp>
        <p:nvSpPr>
          <p:cNvPr id="9" name="Rechteck 8">
            <a:extLst>
              <a:ext uri="{FF2B5EF4-FFF2-40B4-BE49-F238E27FC236}">
                <a16:creationId xmlns:a16="http://schemas.microsoft.com/office/drawing/2014/main" id="{F3338D02-D2B3-807F-D0AF-94DBA8F4ABD4}"/>
              </a:ext>
            </a:extLst>
          </p:cNvPr>
          <p:cNvSpPr/>
          <p:nvPr/>
        </p:nvSpPr>
        <p:spPr>
          <a:xfrm>
            <a:off x="1646662" y="3116135"/>
            <a:ext cx="5850676" cy="163886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052166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Diskussion</a:t>
            </a:r>
          </a:p>
        </p:txBody>
      </p:sp>
      <p:pic>
        <p:nvPicPr>
          <p:cNvPr id="5" name="Grafik 4" descr="Besprechung Silhouett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68887" y="2168286"/>
            <a:ext cx="2806225" cy="2403714"/>
          </a:xfrm>
          <a:prstGeom prst="rect">
            <a:avLst/>
          </a:prstGeom>
        </p:spPr>
      </p:pic>
      <p:sp>
        <p:nvSpPr>
          <p:cNvPr id="6" name="Wolkenförmige Legende 5"/>
          <p:cNvSpPr/>
          <p:nvPr/>
        </p:nvSpPr>
        <p:spPr>
          <a:xfrm>
            <a:off x="1020975" y="1240211"/>
            <a:ext cx="2322727" cy="1201003"/>
          </a:xfrm>
          <a:prstGeom prst="cloudCallout">
            <a:avLst>
              <a:gd name="adj1" fmla="val 59665"/>
              <a:gd name="adj2" fmla="val 6590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Lichter an mit einfarbiger Füllung"/>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79275" y="1240211"/>
            <a:ext cx="914400" cy="914400"/>
          </a:xfrm>
          <a:prstGeom prst="rect">
            <a:avLst/>
          </a:prstGeom>
        </p:spPr>
      </p:pic>
      <p:pic>
        <p:nvPicPr>
          <p:cNvPr id="8" name="Grafik 7" descr="Fragezeichen mit einfarbiger Füllung"/>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25138" y="1383512"/>
            <a:ext cx="914400" cy="914400"/>
          </a:xfrm>
          <a:prstGeom prst="rect">
            <a:avLst/>
          </a:prstGeom>
        </p:spPr>
      </p:pic>
      <p:sp>
        <p:nvSpPr>
          <p:cNvPr id="9" name="Ovale Legende 8"/>
          <p:cNvSpPr/>
          <p:nvPr/>
        </p:nvSpPr>
        <p:spPr>
          <a:xfrm>
            <a:off x="5995583" y="1052495"/>
            <a:ext cx="2281784" cy="1311920"/>
          </a:xfrm>
          <a:prstGeom prst="wedgeEllipseCallout">
            <a:avLst>
              <a:gd name="adj1" fmla="val -59113"/>
              <a:gd name="adj2" fmla="val 7082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449793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885282" y="569117"/>
            <a:ext cx="1403013" cy="369332"/>
          </a:xfrm>
          <a:prstGeom prst="rect">
            <a:avLst/>
          </a:prstGeom>
          <a:noFill/>
        </p:spPr>
        <p:txBody>
          <a:bodyPr wrap="none" rtlCol="0">
            <a:spAutoFit/>
          </a:bodyPr>
          <a:lstStyle/>
          <a:p>
            <a:r>
              <a:rPr lang="de-DE" dirty="0"/>
              <a:t>Erzähle mir,</a:t>
            </a:r>
          </a:p>
        </p:txBody>
      </p:sp>
      <p:sp>
        <p:nvSpPr>
          <p:cNvPr id="6" name="Textfeld 5"/>
          <p:cNvSpPr txBox="1"/>
          <p:nvPr/>
        </p:nvSpPr>
        <p:spPr>
          <a:xfrm>
            <a:off x="590363" y="4158661"/>
            <a:ext cx="1992853" cy="369332"/>
          </a:xfrm>
          <a:prstGeom prst="rect">
            <a:avLst/>
          </a:prstGeom>
          <a:noFill/>
        </p:spPr>
        <p:txBody>
          <a:bodyPr wrap="none" rtlCol="0">
            <a:spAutoFit/>
          </a:bodyPr>
          <a:lstStyle/>
          <a:p>
            <a:r>
              <a:rPr lang="de-DE" dirty="0"/>
              <a:t>und ich vergesse.</a:t>
            </a:r>
          </a:p>
        </p:txBody>
      </p:sp>
      <p:sp>
        <p:nvSpPr>
          <p:cNvPr id="7" name="Textfeld 6"/>
          <p:cNvSpPr txBox="1"/>
          <p:nvPr/>
        </p:nvSpPr>
        <p:spPr>
          <a:xfrm>
            <a:off x="3555246" y="4158661"/>
            <a:ext cx="1903085" cy="369332"/>
          </a:xfrm>
          <a:prstGeom prst="rect">
            <a:avLst/>
          </a:prstGeom>
          <a:noFill/>
        </p:spPr>
        <p:txBody>
          <a:bodyPr wrap="none" rtlCol="0">
            <a:spAutoFit/>
          </a:bodyPr>
          <a:lstStyle/>
          <a:p>
            <a:r>
              <a:rPr lang="de-DE" dirty="0"/>
              <a:t>und ich erinnere.</a:t>
            </a:r>
          </a:p>
        </p:txBody>
      </p:sp>
      <p:sp>
        <p:nvSpPr>
          <p:cNvPr id="8" name="Textfeld 7"/>
          <p:cNvSpPr txBox="1"/>
          <p:nvPr/>
        </p:nvSpPr>
        <p:spPr>
          <a:xfrm>
            <a:off x="6571260" y="4166612"/>
            <a:ext cx="1941557" cy="369332"/>
          </a:xfrm>
          <a:prstGeom prst="rect">
            <a:avLst/>
          </a:prstGeom>
          <a:noFill/>
        </p:spPr>
        <p:txBody>
          <a:bodyPr wrap="none" rtlCol="0">
            <a:spAutoFit/>
          </a:bodyPr>
          <a:lstStyle/>
          <a:p>
            <a:r>
              <a:rPr lang="de-DE" dirty="0"/>
              <a:t>und ich verstehe.</a:t>
            </a:r>
          </a:p>
        </p:txBody>
      </p:sp>
      <p:sp>
        <p:nvSpPr>
          <p:cNvPr id="9" name="Textfeld 8"/>
          <p:cNvSpPr txBox="1"/>
          <p:nvPr/>
        </p:nvSpPr>
        <p:spPr>
          <a:xfrm>
            <a:off x="3904341" y="569117"/>
            <a:ext cx="1197828" cy="369332"/>
          </a:xfrm>
          <a:prstGeom prst="rect">
            <a:avLst/>
          </a:prstGeom>
          <a:noFill/>
        </p:spPr>
        <p:txBody>
          <a:bodyPr wrap="none" rtlCol="0">
            <a:spAutoFit/>
          </a:bodyPr>
          <a:lstStyle/>
          <a:p>
            <a:r>
              <a:rPr lang="de-DE" dirty="0"/>
              <a:t>Zeige mir,</a:t>
            </a:r>
          </a:p>
        </p:txBody>
      </p:sp>
      <p:sp>
        <p:nvSpPr>
          <p:cNvPr id="10" name="Textfeld 9"/>
          <p:cNvSpPr txBox="1"/>
          <p:nvPr/>
        </p:nvSpPr>
        <p:spPr>
          <a:xfrm>
            <a:off x="6218600" y="516281"/>
            <a:ext cx="2646878" cy="369332"/>
          </a:xfrm>
          <a:prstGeom prst="rect">
            <a:avLst/>
          </a:prstGeom>
          <a:noFill/>
        </p:spPr>
        <p:txBody>
          <a:bodyPr wrap="none" rtlCol="0">
            <a:spAutoFit/>
          </a:bodyPr>
          <a:lstStyle/>
          <a:p>
            <a:r>
              <a:rPr lang="de-DE" dirty="0"/>
              <a:t>Lass es mich selbst tun,</a:t>
            </a:r>
          </a:p>
        </p:txBody>
      </p:sp>
      <p:sp>
        <p:nvSpPr>
          <p:cNvPr id="11" name="Textfeld 10"/>
          <p:cNvSpPr txBox="1"/>
          <p:nvPr/>
        </p:nvSpPr>
        <p:spPr>
          <a:xfrm>
            <a:off x="6680734" y="4747788"/>
            <a:ext cx="2349554" cy="307777"/>
          </a:xfrm>
          <a:prstGeom prst="rect">
            <a:avLst/>
          </a:prstGeom>
          <a:noFill/>
        </p:spPr>
        <p:txBody>
          <a:bodyPr wrap="none" rtlCol="0">
            <a:spAutoFit/>
          </a:bodyPr>
          <a:lstStyle/>
          <a:p>
            <a:r>
              <a:rPr lang="de-DE" sz="1400" dirty="0"/>
              <a:t>Konfuzius (551-479 v. Chr.)</a:t>
            </a:r>
          </a:p>
        </p:txBody>
      </p:sp>
      <p:pic>
        <p:nvPicPr>
          <p:cNvPr id="12" name="Grafik 11"/>
          <p:cNvPicPr>
            <a:picLocks noChangeAspect="1"/>
          </p:cNvPicPr>
          <p:nvPr/>
        </p:nvPicPr>
        <p:blipFill>
          <a:blip r:embed="rId3"/>
          <a:stretch>
            <a:fillRect/>
          </a:stretch>
        </p:blipFill>
        <p:spPr>
          <a:xfrm>
            <a:off x="6283845" y="1373087"/>
            <a:ext cx="2516388" cy="2306051"/>
          </a:xfrm>
          <a:prstGeom prst="rect">
            <a:avLst/>
          </a:prstGeom>
        </p:spPr>
      </p:pic>
      <p:pic>
        <p:nvPicPr>
          <p:cNvPr id="13" name="Grafik 12"/>
          <p:cNvPicPr>
            <a:picLocks noChangeAspect="1"/>
          </p:cNvPicPr>
          <p:nvPr/>
        </p:nvPicPr>
        <p:blipFill>
          <a:blip r:embed="rId4"/>
          <a:stretch>
            <a:fillRect/>
          </a:stretch>
        </p:blipFill>
        <p:spPr>
          <a:xfrm>
            <a:off x="335254" y="1391208"/>
            <a:ext cx="2503072" cy="2314694"/>
          </a:xfrm>
          <a:prstGeom prst="rect">
            <a:avLst/>
          </a:prstGeom>
        </p:spPr>
      </p:pic>
      <p:pic>
        <p:nvPicPr>
          <p:cNvPr id="14" name="Grafik 13"/>
          <p:cNvPicPr>
            <a:picLocks noChangeAspect="1"/>
          </p:cNvPicPr>
          <p:nvPr/>
        </p:nvPicPr>
        <p:blipFill>
          <a:blip r:embed="rId5"/>
          <a:stretch>
            <a:fillRect/>
          </a:stretch>
        </p:blipFill>
        <p:spPr>
          <a:xfrm>
            <a:off x="3389580" y="1350873"/>
            <a:ext cx="2355960" cy="2334575"/>
          </a:xfrm>
          <a:prstGeom prst="rect">
            <a:avLst/>
          </a:prstGeom>
        </p:spPr>
      </p:pic>
      <p:sp>
        <p:nvSpPr>
          <p:cNvPr id="15" name="Rechteck 14"/>
          <p:cNvSpPr/>
          <p:nvPr/>
        </p:nvSpPr>
        <p:spPr>
          <a:xfrm>
            <a:off x="146248" y="399461"/>
            <a:ext cx="2881086" cy="43615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3127017" y="399461"/>
            <a:ext cx="2881086" cy="43615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6101496" y="398772"/>
            <a:ext cx="2881086" cy="43615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feld 17"/>
          <p:cNvSpPr txBox="1"/>
          <p:nvPr/>
        </p:nvSpPr>
        <p:spPr>
          <a:xfrm>
            <a:off x="6785427" y="876523"/>
            <a:ext cx="1556836" cy="369332"/>
          </a:xfrm>
          <a:prstGeom prst="rect">
            <a:avLst/>
          </a:prstGeom>
          <a:noFill/>
        </p:spPr>
        <p:txBody>
          <a:bodyPr wrap="none" rtlCol="0">
            <a:spAutoFit/>
          </a:bodyPr>
          <a:lstStyle/>
          <a:p>
            <a:r>
              <a:rPr lang="de-DE" b="1" dirty="0"/>
              <a:t>(Produktion)</a:t>
            </a:r>
          </a:p>
        </p:txBody>
      </p:sp>
      <p:sp>
        <p:nvSpPr>
          <p:cNvPr id="19" name="Slide Number Placeholder 5"/>
          <p:cNvSpPr txBox="1">
            <a:spLocks/>
          </p:cNvSpPr>
          <p:nvPr/>
        </p:nvSpPr>
        <p:spPr>
          <a:xfrm>
            <a:off x="829824" y="5107513"/>
            <a:ext cx="4826561" cy="525198"/>
          </a:xfrm>
          <a:prstGeom prst="rect">
            <a:avLst/>
          </a:prstGeom>
        </p:spPr>
        <p:txBody>
          <a:bodyPr lIns="0" tIns="0" rIns="0" bIns="0"/>
          <a:lstStyle>
            <a:defPPr>
              <a:defRPr lang="de-DE"/>
            </a:defPPr>
            <a:lvl1pPr marL="0" algn="l" defTabSz="914400" rtl="0" eaLnBrk="1" latinLnBrk="0" hangingPunct="1">
              <a:defRPr sz="9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de-DE" sz="750" dirty="0"/>
              <a:t>Der Verlockung der Erklärung widerstehen – </a:t>
            </a:r>
            <a:br>
              <a:rPr lang="de-DE" sz="750" dirty="0"/>
            </a:br>
            <a:r>
              <a:rPr lang="de-DE" sz="750" dirty="0"/>
              <a:t>Mit Impulsen an Schülerbeiträge anknüpfen und zum Weiterdenken anregen |</a:t>
            </a:r>
          </a:p>
          <a:p>
            <a:pPr fontAlgn="auto">
              <a:spcBef>
                <a:spcPts val="0"/>
              </a:spcBef>
              <a:spcAft>
                <a:spcPts val="0"/>
              </a:spcAft>
              <a:defRPr/>
            </a:pPr>
            <a:r>
              <a:rPr lang="de-DE" sz="750" dirty="0"/>
              <a:t>MNU Bundeskongress | 29.04.2023 | </a:t>
            </a:r>
          </a:p>
          <a:p>
            <a:pPr fontAlgn="auto">
              <a:spcBef>
                <a:spcPts val="0"/>
              </a:spcBef>
              <a:spcAft>
                <a:spcPts val="0"/>
              </a:spcAft>
              <a:defRPr/>
            </a:pPr>
            <a:r>
              <a:rPr lang="de-DE" sz="750" dirty="0"/>
              <a:t>Melanie Ansteeg</a:t>
            </a:r>
          </a:p>
        </p:txBody>
      </p:sp>
      <p:sp>
        <p:nvSpPr>
          <p:cNvPr id="20" name="Rechteck 19"/>
          <p:cNvSpPr/>
          <p:nvPr/>
        </p:nvSpPr>
        <p:spPr>
          <a:xfrm>
            <a:off x="179587" y="5262390"/>
            <a:ext cx="388248" cy="215444"/>
          </a:xfrm>
          <a:prstGeom prst="rect">
            <a:avLst/>
          </a:prstGeom>
        </p:spPr>
        <p:txBody>
          <a:bodyPr wrap="square">
            <a:spAutoFit/>
          </a:bodyPr>
          <a:lstStyle/>
          <a:p>
            <a:r>
              <a:rPr lang="de-DE" sz="800" dirty="0">
                <a:solidFill>
                  <a:schemeClr val="tx2"/>
                </a:solidFill>
              </a:rPr>
              <a:t>22</a:t>
            </a:r>
            <a:endParaRPr lang="de-DE" dirty="0"/>
          </a:p>
        </p:txBody>
      </p:sp>
    </p:spTree>
    <p:extLst>
      <p:ext uri="{BB962C8B-B14F-4D97-AF65-F5344CB8AC3E}">
        <p14:creationId xmlns:p14="http://schemas.microsoft.com/office/powerpoint/2010/main" val="340744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5" grpId="0" animBg="1"/>
      <p:bldP spid="16" grpId="0" animBg="1"/>
      <p:bldP spid="17" grpId="0" animBg="1"/>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1"/>
          </p:nvPr>
        </p:nvSpPr>
        <p:spPr>
          <a:xfrm>
            <a:off x="288003" y="3445920"/>
            <a:ext cx="8569325" cy="1380000"/>
          </a:xfrm>
        </p:spPr>
        <p:txBody>
          <a:bodyPr/>
          <a:lstStyle/>
          <a:p>
            <a:pPr lvl="0"/>
            <a:r>
              <a:rPr lang="de-DE" dirty="0"/>
              <a:t>Kontakt:</a:t>
            </a:r>
          </a:p>
          <a:p>
            <a:pPr lvl="0"/>
            <a:endParaRPr lang="de-DE" dirty="0"/>
          </a:p>
          <a:p>
            <a:pPr lvl="0"/>
            <a:r>
              <a:rPr lang="de-DE" dirty="0"/>
              <a:t>Melanie Ansteeg</a:t>
            </a:r>
          </a:p>
          <a:p>
            <a:pPr lvl="0">
              <a:spcAft>
                <a:spcPts val="600"/>
              </a:spcAft>
            </a:pPr>
            <a:r>
              <a:rPr lang="de-DE" dirty="0"/>
              <a:t>melanie.ansteeg@rwth-aachen.de</a:t>
            </a:r>
          </a:p>
          <a:p>
            <a:pPr lvl="0"/>
            <a:r>
              <a:rPr lang="de-DE" dirty="0">
                <a:hlinkClick r:id="rId2"/>
              </a:rPr>
              <a:t>http://didaktik.matha.rwth-aachen.de/de/mitarbeiter/ansteeg/index.html</a:t>
            </a:r>
            <a:r>
              <a:rPr lang="de-DE" dirty="0"/>
              <a:t> </a:t>
            </a:r>
          </a:p>
          <a:p>
            <a:endParaRPr lang="de-DE" dirty="0"/>
          </a:p>
        </p:txBody>
      </p:sp>
    </p:spTree>
    <p:extLst>
      <p:ext uri="{BB962C8B-B14F-4D97-AF65-F5344CB8AC3E}">
        <p14:creationId xmlns:p14="http://schemas.microsoft.com/office/powerpoint/2010/main" val="40003040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6E0B3-357E-7FC1-8D20-F5EE3A3F541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9EE6B32-06D3-60A2-AA13-4AD17704C54E}"/>
              </a:ext>
            </a:extLst>
          </p:cNvPr>
          <p:cNvSpPr>
            <a:spLocks noGrp="1"/>
          </p:cNvSpPr>
          <p:nvPr>
            <p:ph type="title"/>
          </p:nvPr>
        </p:nvSpPr>
        <p:spPr/>
        <p:txBody>
          <a:bodyPr/>
          <a:lstStyle/>
          <a:p>
            <a:r>
              <a:rPr lang="de-DE" dirty="0"/>
              <a:t>Literatur</a:t>
            </a:r>
            <a:endParaRPr lang="de-DE" sz="1600" b="0" dirty="0">
              <a:solidFill>
                <a:schemeClr val="tx1"/>
              </a:solidFill>
            </a:endParaRPr>
          </a:p>
        </p:txBody>
      </p:sp>
      <p:sp>
        <p:nvSpPr>
          <p:cNvPr id="5" name="Textplatzhalter 4">
            <a:extLst>
              <a:ext uri="{FF2B5EF4-FFF2-40B4-BE49-F238E27FC236}">
                <a16:creationId xmlns:a16="http://schemas.microsoft.com/office/drawing/2014/main" id="{61BF7B01-C54A-8113-5265-6D49E03FC842}"/>
              </a:ext>
            </a:extLst>
          </p:cNvPr>
          <p:cNvSpPr>
            <a:spLocks noGrp="1"/>
          </p:cNvSpPr>
          <p:nvPr>
            <p:ph type="body" sz="quarter" idx="13"/>
          </p:nvPr>
        </p:nvSpPr>
        <p:spPr bwMode="auto">
          <a:xfrm>
            <a:off x="257577" y="877456"/>
            <a:ext cx="8628845" cy="41719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de-DE" sz="1200" dirty="0"/>
              <a:t>Ansteeg, M. (2023): </a:t>
            </a:r>
            <a:r>
              <a:rPr lang="de-DE" sz="1200" i="1" dirty="0"/>
              <a:t>Ein guter Impuls – was ist das? </a:t>
            </a:r>
            <a:r>
              <a:rPr lang="de-DE" sz="1200" dirty="0"/>
              <a:t>Begriffsausschärfung anhand des Konzepts des Dialogischen Lernens. In: IDMI-Primar Goethe-Universität Frankfurt (Hrsg.): Beiträge zum Mathematikunterricht. 56. Jahrestagung der Gesellschaft für Didaktik der Mathematik. WTM. </a:t>
            </a:r>
          </a:p>
          <a:p>
            <a:r>
              <a:rPr lang="de-DE" sz="1200" dirty="0"/>
              <a:t>Ansteeg, M. &amp; Heitzer, J. (2024): Quality </a:t>
            </a:r>
            <a:r>
              <a:rPr lang="de-DE" sz="1200" dirty="0" err="1"/>
              <a:t>criteria</a:t>
            </a:r>
            <a:r>
              <a:rPr lang="de-DE" sz="1200" dirty="0"/>
              <a:t> </a:t>
            </a:r>
            <a:r>
              <a:rPr lang="de-DE" sz="1200" dirty="0" err="1"/>
              <a:t>of</a:t>
            </a:r>
            <a:r>
              <a:rPr lang="de-DE" sz="1200" dirty="0"/>
              <a:t> individual </a:t>
            </a:r>
            <a:r>
              <a:rPr lang="de-DE" sz="1200" dirty="0" err="1"/>
              <a:t>prompts</a:t>
            </a:r>
            <a:r>
              <a:rPr lang="de-DE" sz="1200" dirty="0"/>
              <a:t> in </a:t>
            </a:r>
            <a:r>
              <a:rPr lang="de-DE" sz="1200" dirty="0" err="1"/>
              <a:t>mathematics</a:t>
            </a:r>
            <a:r>
              <a:rPr lang="de-DE" sz="1200" dirty="0"/>
              <a:t> </a:t>
            </a:r>
            <a:r>
              <a:rPr lang="de-DE" sz="1200" dirty="0" err="1"/>
              <a:t>education</a:t>
            </a:r>
            <a:r>
              <a:rPr lang="de-DE" sz="1200" dirty="0"/>
              <a:t>. In: </a:t>
            </a:r>
            <a:r>
              <a:rPr lang="de-DE" sz="1200" dirty="0" err="1"/>
              <a:t>Ní</a:t>
            </a:r>
            <a:r>
              <a:rPr lang="de-DE" sz="1200" dirty="0"/>
              <a:t> </a:t>
            </a:r>
            <a:r>
              <a:rPr lang="de-DE" sz="1200" dirty="0" err="1"/>
              <a:t>Ríordaín</a:t>
            </a:r>
            <a:r>
              <a:rPr lang="de-DE" sz="1200" dirty="0"/>
              <a:t>, M. &amp; Erath, K. (Hrsg.). Proceedings </a:t>
            </a:r>
            <a:r>
              <a:rPr lang="de-DE" sz="1200" dirty="0" err="1"/>
              <a:t>of</a:t>
            </a:r>
            <a:r>
              <a:rPr lang="de-DE" sz="1200" dirty="0"/>
              <a:t> </a:t>
            </a:r>
            <a:r>
              <a:rPr lang="de-DE" sz="1200" dirty="0" err="1"/>
              <a:t>the</a:t>
            </a:r>
            <a:r>
              <a:rPr lang="de-DE" sz="1200" dirty="0"/>
              <a:t> </a:t>
            </a:r>
            <a:r>
              <a:rPr lang="de-DE" sz="1200" dirty="0" err="1"/>
              <a:t>Sixteenth</a:t>
            </a:r>
            <a:r>
              <a:rPr lang="de-DE" sz="1200" dirty="0"/>
              <a:t> ERME Topic Conference on Language and </a:t>
            </a:r>
            <a:r>
              <a:rPr lang="de-DE" sz="1200" dirty="0" err="1"/>
              <a:t>Social</a:t>
            </a:r>
            <a:r>
              <a:rPr lang="de-DE" sz="1200" dirty="0"/>
              <a:t> Interaction in </a:t>
            </a:r>
            <a:r>
              <a:rPr lang="de-DE" sz="1200" dirty="0" err="1"/>
              <a:t>Mathematics</a:t>
            </a:r>
            <a:r>
              <a:rPr lang="de-DE" sz="1200" dirty="0"/>
              <a:t> </a:t>
            </a:r>
            <a:r>
              <a:rPr lang="de-DE" sz="1200" dirty="0" err="1"/>
              <a:t>Classrooms</a:t>
            </a:r>
            <a:r>
              <a:rPr lang="de-DE" sz="1200" dirty="0"/>
              <a:t>. S. 12-19. ERME / HAL Archive. </a:t>
            </a:r>
            <a:r>
              <a:rPr lang="de-DE" sz="1200" dirty="0">
                <a:latin typeface="+mj-lt"/>
              </a:rPr>
              <a:t>URL: </a:t>
            </a:r>
            <a:r>
              <a:rPr lang="de-DE" sz="1200" u="sng" dirty="0">
                <a:solidFill>
                  <a:srgbClr val="000000"/>
                </a:solidFill>
                <a:effectLst/>
                <a:latin typeface="+mj-lt"/>
                <a:ea typeface="Times New Roman" panose="02020603050405020304" pitchFamily="18" charset="0"/>
                <a:cs typeface="Aptos" panose="020B0004020202020204" pitchFamily="34" charset="0"/>
                <a:hlinkClick r:id="rId2"/>
              </a:rPr>
              <a:t>https://hal.science/hal-04833321</a:t>
            </a:r>
            <a:r>
              <a:rPr lang="de-DE" sz="1200" u="sng" dirty="0">
                <a:solidFill>
                  <a:srgbClr val="000000"/>
                </a:solidFill>
                <a:effectLst/>
                <a:latin typeface="+mj-lt"/>
                <a:ea typeface="Times New Roman" panose="02020603050405020304" pitchFamily="18" charset="0"/>
                <a:cs typeface="Aptos" panose="020B0004020202020204" pitchFamily="34" charset="0"/>
              </a:rPr>
              <a:t>.</a:t>
            </a:r>
          </a:p>
          <a:p>
            <a:r>
              <a:rPr lang="de-DE" sz="1200" dirty="0"/>
              <a:t>Beutelspacher, A., </a:t>
            </a:r>
            <a:r>
              <a:rPr lang="de-DE" sz="1200" dirty="0" err="1"/>
              <a:t>Danckwerts</a:t>
            </a:r>
            <a:r>
              <a:rPr lang="de-DE" sz="1200" dirty="0"/>
              <a:t>, R., Nickel, G., Spiels, S. &amp; Wickel, G. (2011): Mathematik Neu Denken. 1. Auflage. Vieweg Teubner.</a:t>
            </a:r>
          </a:p>
          <a:p>
            <a:r>
              <a:rPr lang="de-DE" sz="1200" dirty="0">
                <a:latin typeface="+mj-lt"/>
              </a:rPr>
              <a:t>Brandt, B. (2015): Partizipation in Unterrichtsgesprächen. In: De Boer, H. &amp; </a:t>
            </a:r>
            <a:r>
              <a:rPr lang="de-DE" sz="1200" dirty="0" err="1">
                <a:latin typeface="+mj-lt"/>
              </a:rPr>
              <a:t>Bonanati</a:t>
            </a:r>
            <a:r>
              <a:rPr lang="de-DE" sz="1200" dirty="0">
                <a:latin typeface="+mj-lt"/>
              </a:rPr>
              <a:t>, M. (Hrsg.). Gespräche über Lernen – Lernen im Gespräch. Springer.</a:t>
            </a:r>
          </a:p>
          <a:p>
            <a:r>
              <a:rPr lang="de-DE" sz="1200" dirty="0">
                <a:latin typeface="+mj-lt"/>
              </a:rPr>
              <a:t>De Boer, H. (2015): Lernprozesse in Unterrichtsgesprächen. In: De Boer, H. &amp; </a:t>
            </a:r>
            <a:r>
              <a:rPr lang="de-DE" sz="1200" dirty="0" err="1">
                <a:latin typeface="+mj-lt"/>
              </a:rPr>
              <a:t>Bonanati</a:t>
            </a:r>
            <a:r>
              <a:rPr lang="de-DE" sz="1200" dirty="0">
                <a:latin typeface="+mj-lt"/>
              </a:rPr>
              <a:t>, M. (Hrsg.). Gespräche über Lernen – Lernen im Gespräch. Springer.</a:t>
            </a:r>
          </a:p>
          <a:p>
            <a:r>
              <a:rPr lang="de-DE" sz="1200" dirty="0">
                <a:latin typeface="+mj-lt"/>
              </a:rPr>
              <a:t>De Boer, H. &amp; </a:t>
            </a:r>
            <a:r>
              <a:rPr lang="de-DE" sz="1200" dirty="0" err="1">
                <a:latin typeface="+mj-lt"/>
              </a:rPr>
              <a:t>Bonanati</a:t>
            </a:r>
            <a:r>
              <a:rPr lang="de-DE" sz="1200" dirty="0">
                <a:latin typeface="+mj-lt"/>
              </a:rPr>
              <a:t>, M. (Hrsg.) (2015): Gespräche über Lernen – Lernen im Gespräch. Springer.</a:t>
            </a:r>
          </a:p>
          <a:p>
            <a:pPr algn="l"/>
            <a:r>
              <a:rPr lang="de-DE" sz="1200" b="0" i="0" u="none" strike="noStrike" baseline="0" dirty="0">
                <a:latin typeface="+mj-lt"/>
              </a:rPr>
              <a:t>Gesellschaft für Fachdidaktik e. V. </a:t>
            </a:r>
            <a:r>
              <a:rPr lang="de-DE" sz="1200" dirty="0">
                <a:latin typeface="+mj-lt"/>
              </a:rPr>
              <a:t>[GFD] (2004): Fachdidaktische Kompetenzbereiche, Kompetenzen und Standards für die 1. Phase der Lehrerbildung (BA + MA). Anlage 1. URL: </a:t>
            </a:r>
            <a:r>
              <a:rPr lang="de-DE" sz="1200" dirty="0">
                <a:latin typeface="+mj-lt"/>
                <a:hlinkClick r:id="rId3"/>
              </a:rPr>
              <a:t>https://www.fachdidaktik.org/cms/download.php?cat=Ver%C3%B6ffentlichungen&amp;file=Publikationen_zur_Lehrerbildung-Anlage_1.pdf</a:t>
            </a:r>
            <a:r>
              <a:rPr lang="de-DE" sz="1200" dirty="0">
                <a:latin typeface="+mj-lt"/>
              </a:rPr>
              <a:t>.</a:t>
            </a:r>
          </a:p>
          <a:p>
            <a:r>
              <a:rPr lang="de-DE" sz="1200" dirty="0"/>
              <a:t>Heckmann, K. (2007): Von Zehnern zu Zehnteln. In: </a:t>
            </a:r>
            <a:r>
              <a:rPr lang="de-DE" sz="1200" i="1" dirty="0"/>
              <a:t>Mathematik lehren 142</a:t>
            </a:r>
            <a:r>
              <a:rPr lang="de-DE" sz="1200" dirty="0"/>
              <a:t>, S. 45-51.</a:t>
            </a:r>
          </a:p>
          <a:p>
            <a:r>
              <a:rPr lang="de-DE" sz="1200" dirty="0"/>
              <a:t>Klimke, D. (2021): </a:t>
            </a:r>
            <a:r>
              <a:rPr lang="de-DE" sz="1200" i="1" dirty="0"/>
              <a:t>Das Konzept des Dialogischen Lernens im Mathematikunterricht – Vorbehalte und Chancen aus der Sicht angehender Mathematiklehrkräfte</a:t>
            </a:r>
            <a:r>
              <a:rPr lang="de-DE" sz="1200" dirty="0"/>
              <a:t>. Dissertation. Freie Universität Berlin.</a:t>
            </a:r>
          </a:p>
          <a:p>
            <a:r>
              <a:rPr lang="de-DE" sz="1200" dirty="0"/>
              <a:t>Klimke, D. &amp; Lutz-Westphal, B. (2018): Dialogisches Lernen im Mathematikunterricht – der Dialog als grundlegendes Prinzip und Handreichungen für Lehrkräfte. In: </a:t>
            </a:r>
            <a:r>
              <a:rPr lang="de-DE" sz="1200" i="1" dirty="0"/>
              <a:t>Beiträge zum Mathematikunterricht</a:t>
            </a:r>
            <a:r>
              <a:rPr lang="de-DE" sz="1200" dirty="0"/>
              <a:t>. Münster: WTM-Verlag.</a:t>
            </a:r>
          </a:p>
          <a:p>
            <a:pPr algn="l"/>
            <a:endParaRPr lang="de-DE" sz="1200" dirty="0">
              <a:latin typeface="+mj-lt"/>
            </a:endParaRPr>
          </a:p>
          <a:p>
            <a:pPr algn="l"/>
            <a:endParaRPr lang="de-DE" sz="1200" dirty="0">
              <a:latin typeface="+mj-lt"/>
            </a:endParaRPr>
          </a:p>
          <a:p>
            <a:pPr algn="l"/>
            <a:endParaRPr lang="de-DE" sz="1200" dirty="0">
              <a:latin typeface="+mj-lt"/>
            </a:endParaRPr>
          </a:p>
          <a:p>
            <a:pPr algn="l"/>
            <a:endParaRPr lang="de-DE" sz="1200" b="0" i="0" u="none" strike="noStrike" baseline="0" dirty="0">
              <a:latin typeface="+mj-lt"/>
            </a:endParaRPr>
          </a:p>
          <a:p>
            <a:pPr algn="l"/>
            <a:endParaRPr lang="de-DE" sz="1200" dirty="0">
              <a:latin typeface="+mj-lt"/>
            </a:endParaRPr>
          </a:p>
          <a:p>
            <a:pPr marL="0" indent="0">
              <a:buNone/>
            </a:pPr>
            <a:endParaRPr lang="de-DE" sz="1200" dirty="0"/>
          </a:p>
        </p:txBody>
      </p:sp>
    </p:spTree>
    <p:extLst>
      <p:ext uri="{BB962C8B-B14F-4D97-AF65-F5344CB8AC3E}">
        <p14:creationId xmlns:p14="http://schemas.microsoft.com/office/powerpoint/2010/main" val="36414844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0B8F4-99DB-80E2-B287-8A72797E64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81FB65F-CF90-0A64-7BC5-8D90E25A4931}"/>
              </a:ext>
            </a:extLst>
          </p:cNvPr>
          <p:cNvSpPr>
            <a:spLocks noGrp="1"/>
          </p:cNvSpPr>
          <p:nvPr>
            <p:ph type="title"/>
          </p:nvPr>
        </p:nvSpPr>
        <p:spPr/>
        <p:txBody>
          <a:bodyPr/>
          <a:lstStyle/>
          <a:p>
            <a:r>
              <a:rPr lang="de-DE" dirty="0"/>
              <a:t>Literatur</a:t>
            </a:r>
            <a:endParaRPr lang="de-DE" sz="1600" b="0" dirty="0">
              <a:solidFill>
                <a:schemeClr val="tx1"/>
              </a:solidFill>
            </a:endParaRPr>
          </a:p>
        </p:txBody>
      </p:sp>
      <p:sp>
        <p:nvSpPr>
          <p:cNvPr id="5" name="Textplatzhalter 4">
            <a:extLst>
              <a:ext uri="{FF2B5EF4-FFF2-40B4-BE49-F238E27FC236}">
                <a16:creationId xmlns:a16="http://schemas.microsoft.com/office/drawing/2014/main" id="{A4089846-1535-B6B4-2946-46F9F16D3382}"/>
              </a:ext>
            </a:extLst>
          </p:cNvPr>
          <p:cNvSpPr>
            <a:spLocks noGrp="1"/>
          </p:cNvSpPr>
          <p:nvPr>
            <p:ph type="body" sz="quarter" idx="13"/>
          </p:nvPr>
        </p:nvSpPr>
        <p:spPr bwMode="auto">
          <a:xfrm>
            <a:off x="257577" y="877456"/>
            <a:ext cx="8628845" cy="41719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a:r>
              <a:rPr lang="de-DE" sz="1200" dirty="0" err="1">
                <a:latin typeface="+mj-lt"/>
              </a:rPr>
              <a:t>Lipowsky</a:t>
            </a:r>
            <a:r>
              <a:rPr lang="de-DE" sz="1200" dirty="0">
                <a:latin typeface="+mj-lt"/>
              </a:rPr>
              <a:t>, F. &amp; Rzejak, D. (2021): Fortbildungen für Lehrpersonen wirksam gestalten. Bertelsmann Stiftung. URL: </a:t>
            </a:r>
            <a:r>
              <a:rPr lang="de-DE" sz="1200" dirty="0">
                <a:latin typeface="+mj-lt"/>
                <a:hlinkClick r:id="rId2"/>
              </a:rPr>
              <a:t>https://doi.org/10.11586/2020080</a:t>
            </a:r>
            <a:r>
              <a:rPr lang="de-DE" sz="1200" dirty="0">
                <a:latin typeface="+mj-lt"/>
              </a:rPr>
              <a:t>.</a:t>
            </a:r>
          </a:p>
          <a:p>
            <a:r>
              <a:rPr lang="de-DE" sz="1200" dirty="0">
                <a:latin typeface="+mj-lt"/>
              </a:rPr>
              <a:t>Lotz, M. &amp; </a:t>
            </a:r>
            <a:r>
              <a:rPr lang="de-DE" sz="1200" dirty="0" err="1">
                <a:latin typeface="+mj-lt"/>
              </a:rPr>
              <a:t>Lipowsky</a:t>
            </a:r>
            <a:r>
              <a:rPr lang="de-DE" sz="1200" dirty="0">
                <a:latin typeface="+mj-lt"/>
              </a:rPr>
              <a:t>, F. (2021): Die Hattie-Studie und ihre Bedeutung für den Unterricht. Ein Blick auf ausgewählte Aspekte der Lehrer-Schüler-Interaktion. In: Mehlhorn, G., Schöppe, K., Schulz, F. (Hrsg.). Begabungen entwickeln und Kreativität fördern. </a:t>
            </a:r>
            <a:r>
              <a:rPr lang="de-DE" sz="1200" dirty="0" err="1">
                <a:latin typeface="+mj-lt"/>
              </a:rPr>
              <a:t>Kopaed</a:t>
            </a:r>
            <a:r>
              <a:rPr lang="de-DE" sz="1200" dirty="0">
                <a:latin typeface="+mj-lt"/>
              </a:rPr>
              <a:t>.</a:t>
            </a:r>
          </a:p>
          <a:p>
            <a:r>
              <a:rPr lang="de-DE" sz="1200" dirty="0">
                <a:latin typeface="+mj-lt"/>
              </a:rPr>
              <a:t>Schmidt-Thieme, B. (2002): Kommunikatives Verhalten von Schülern beim Lösen von Textaufgaben. In: Prediger, S., </a:t>
            </a:r>
            <a:r>
              <a:rPr lang="de-DE" sz="1200" dirty="0" err="1">
                <a:latin typeface="+mj-lt"/>
              </a:rPr>
              <a:t>Lengnink</a:t>
            </a:r>
            <a:r>
              <a:rPr lang="de-DE" sz="1200" dirty="0">
                <a:latin typeface="+mj-lt"/>
              </a:rPr>
              <a:t>, K. &amp; Siebel, F. (Hrsg.). Mathematik und Kommunikation. URL: </a:t>
            </a:r>
            <a:r>
              <a:rPr lang="de-DE" sz="1200" dirty="0">
                <a:latin typeface="+mj-lt"/>
                <a:hlinkClick r:id="rId3"/>
              </a:rPr>
              <a:t>https://wwwold.mathematik.tu-dortmund.de/~prediger/veroeff/02-AllgMa-Sammelband-Mathe-Kommunikation-kl.pdf</a:t>
            </a:r>
            <a:r>
              <a:rPr lang="de-DE" sz="1200" dirty="0">
                <a:latin typeface="+mj-lt"/>
              </a:rPr>
              <a:t>.</a:t>
            </a:r>
          </a:p>
          <a:p>
            <a:r>
              <a:rPr lang="de-DE" sz="1200" dirty="0">
                <a:latin typeface="+mj-lt"/>
              </a:rPr>
              <a:t>Schmoll, Lars (2019): Kompetenzorientiert unterrichten – Kompetenzorientiert ausbilden: Ein Kompetenzraster für die schulische Aus- und Fortbildung. Schneider Verlag.</a:t>
            </a:r>
          </a:p>
          <a:p>
            <a:r>
              <a:rPr lang="de-DE" sz="1200" dirty="0">
                <a:latin typeface="+mj-lt"/>
              </a:rPr>
              <a:t>Sekretariat der Kultusministerkonferenz [KMK] (2004): Standards für die Lehrerbildung – Bildungswissenschaften. Beschluss der Kultusministerkonferenz vom 16.12.2004 i. d. F. vom 16.05.2019. URL: </a:t>
            </a:r>
            <a:r>
              <a:rPr lang="de-DE" sz="1200" dirty="0">
                <a:latin typeface="+mj-lt"/>
                <a:hlinkClick r:id="rId4"/>
              </a:rPr>
              <a:t>https://www.kmk.org/fileadmin/veroeffentlichungen_beschluesse/2004/2004_12_16-Standards-Lehrerbildung-Bildungswissenschaften.pdf</a:t>
            </a:r>
            <a:r>
              <a:rPr lang="de-DE" sz="1200" dirty="0">
                <a:latin typeface="+mj-lt"/>
              </a:rPr>
              <a:t>.</a:t>
            </a:r>
          </a:p>
          <a:p>
            <a:pPr algn="l"/>
            <a:r>
              <a:rPr lang="de-DE" sz="1200" dirty="0">
                <a:latin typeface="+mj-lt"/>
              </a:rPr>
              <a:t>Sekretariat der Kultusministerkonferenz [KMK] (2008): Ländergemeinsame inhaltliche Anforderungen für die Fachwissenschaften und Fachdidaktiken in der Lehrerbildung. Beschluss der Kultusministerkonferenz vom 16.10.2008 i. d. F. vom 16.05.2019. URL: </a:t>
            </a:r>
            <a:r>
              <a:rPr lang="de-DE" sz="1200" dirty="0">
                <a:latin typeface="+mj-lt"/>
                <a:hlinkClick r:id="rId5"/>
              </a:rPr>
              <a:t>https://www.kmk.org/fileadmin/veroeffentlichungen_beschluesse/2008/2008_10_16-Fachprofile-Lehrerbildung.pdf</a:t>
            </a:r>
            <a:r>
              <a:rPr lang="de-DE" sz="1200" dirty="0">
                <a:latin typeface="+mj-lt"/>
              </a:rPr>
              <a:t>.</a:t>
            </a:r>
          </a:p>
          <a:p>
            <a:r>
              <a:rPr lang="de-DE" sz="1200" b="0" i="0" u="none" strike="noStrike" baseline="0" dirty="0">
                <a:latin typeface="+mj-lt"/>
              </a:rPr>
              <a:t>Staatliches Studienseminar für das Lehramt an Gymnasien in Koblenz (o. J.): Impulse setzen. URL: </a:t>
            </a:r>
            <a:r>
              <a:rPr lang="de-DE" sz="1200" b="0" i="0" u="none" strike="noStrike" baseline="0" dirty="0">
                <a:latin typeface="+mj-lt"/>
                <a:hlinkClick r:id="rId6"/>
              </a:rPr>
              <a:t>https://studienseminar.rlp.de/fileadmin/user_upload/studienseminar.rlp.de/gyko/2__Impulse_setzen.pdf</a:t>
            </a:r>
            <a:r>
              <a:rPr lang="de-DE" sz="1200" b="0" i="0" u="none" strike="noStrike" baseline="0" dirty="0">
                <a:latin typeface="+mj-lt"/>
              </a:rPr>
              <a:t>.</a:t>
            </a:r>
          </a:p>
          <a:p>
            <a:pPr algn="l"/>
            <a:endParaRPr lang="de-DE" sz="1200" dirty="0">
              <a:latin typeface="+mj-lt"/>
            </a:endParaRPr>
          </a:p>
          <a:p>
            <a:endParaRPr lang="de-DE" sz="1200" dirty="0">
              <a:latin typeface="+mj-lt"/>
            </a:endParaRPr>
          </a:p>
          <a:p>
            <a:endParaRPr lang="de-DE" sz="1200" dirty="0"/>
          </a:p>
          <a:p>
            <a:endParaRPr lang="de-DE" sz="1200" dirty="0"/>
          </a:p>
          <a:p>
            <a:endParaRPr lang="de-DE" sz="1200" dirty="0"/>
          </a:p>
          <a:p>
            <a:endParaRPr lang="de-DE" sz="1200" dirty="0"/>
          </a:p>
          <a:p>
            <a:endParaRPr lang="de-DE" sz="1200" dirty="0"/>
          </a:p>
          <a:p>
            <a:endParaRPr lang="de-DE" sz="1200" dirty="0">
              <a:latin typeface="+mj-lt"/>
            </a:endParaRPr>
          </a:p>
          <a:p>
            <a:endParaRPr lang="de-DE" sz="1200" dirty="0">
              <a:latin typeface="+mj-lt"/>
            </a:endParaRPr>
          </a:p>
          <a:p>
            <a:endParaRPr lang="de-DE" sz="1200" dirty="0">
              <a:latin typeface="+mj-lt"/>
            </a:endParaRPr>
          </a:p>
          <a:p>
            <a:endParaRPr lang="de-DE" sz="1200" dirty="0">
              <a:latin typeface="+mj-lt"/>
            </a:endParaRPr>
          </a:p>
          <a:p>
            <a:pPr algn="l"/>
            <a:endParaRPr lang="de-DE" sz="1200" dirty="0">
              <a:latin typeface="+mj-lt"/>
            </a:endParaRPr>
          </a:p>
          <a:p>
            <a:pPr algn="l"/>
            <a:endParaRPr lang="de-DE" sz="1200" dirty="0">
              <a:latin typeface="+mj-lt"/>
            </a:endParaRPr>
          </a:p>
          <a:p>
            <a:pPr algn="l"/>
            <a:endParaRPr lang="de-DE" sz="1200" b="0" i="0" u="none" strike="noStrike" baseline="0" dirty="0">
              <a:latin typeface="+mj-lt"/>
            </a:endParaRPr>
          </a:p>
          <a:p>
            <a:pPr algn="l"/>
            <a:endParaRPr lang="de-DE" sz="1200" dirty="0">
              <a:latin typeface="+mj-lt"/>
            </a:endParaRPr>
          </a:p>
          <a:p>
            <a:pPr marL="0" indent="0">
              <a:buNone/>
            </a:pPr>
            <a:endParaRPr lang="de-DE" sz="1200" dirty="0"/>
          </a:p>
        </p:txBody>
      </p:sp>
    </p:spTree>
    <p:extLst>
      <p:ext uri="{BB962C8B-B14F-4D97-AF65-F5344CB8AC3E}">
        <p14:creationId xmlns:p14="http://schemas.microsoft.com/office/powerpoint/2010/main" val="16412638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1DC51-70F2-214F-B684-349BE829ECA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B7A703-DCF4-D5E1-67F3-FC2218098A2C}"/>
              </a:ext>
            </a:extLst>
          </p:cNvPr>
          <p:cNvSpPr>
            <a:spLocks noGrp="1"/>
          </p:cNvSpPr>
          <p:nvPr>
            <p:ph type="title"/>
          </p:nvPr>
        </p:nvSpPr>
        <p:spPr/>
        <p:txBody>
          <a:bodyPr/>
          <a:lstStyle/>
          <a:p>
            <a:r>
              <a:rPr lang="de-DE" dirty="0"/>
              <a:t>Literatur</a:t>
            </a:r>
            <a:endParaRPr lang="de-DE" sz="1600" b="0" dirty="0">
              <a:solidFill>
                <a:schemeClr val="tx1"/>
              </a:solidFill>
            </a:endParaRPr>
          </a:p>
        </p:txBody>
      </p:sp>
      <p:sp>
        <p:nvSpPr>
          <p:cNvPr id="5" name="Textplatzhalter 4">
            <a:extLst>
              <a:ext uri="{FF2B5EF4-FFF2-40B4-BE49-F238E27FC236}">
                <a16:creationId xmlns:a16="http://schemas.microsoft.com/office/drawing/2014/main" id="{0C27695E-DD7C-A108-33CD-177FCF08115E}"/>
              </a:ext>
            </a:extLst>
          </p:cNvPr>
          <p:cNvSpPr>
            <a:spLocks noGrp="1"/>
          </p:cNvSpPr>
          <p:nvPr>
            <p:ph type="body" sz="quarter" idx="13"/>
          </p:nvPr>
        </p:nvSpPr>
        <p:spPr bwMode="auto">
          <a:xfrm>
            <a:off x="257577" y="877456"/>
            <a:ext cx="8628845" cy="41719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a:r>
              <a:rPr lang="de-DE" sz="1200" dirty="0">
                <a:latin typeface="+mj-lt"/>
              </a:rPr>
              <a:t>Studienseminar für Gymnasien Marburg (o. J.): MATRIX – Grundlagen guten Unterrichts: Beraten, Beurteilen und Bewerten. URL: </a:t>
            </a:r>
            <a:r>
              <a:rPr lang="de-DE" sz="1200" dirty="0">
                <a:latin typeface="+mj-lt"/>
                <a:hlinkClick r:id="rId2"/>
              </a:rPr>
              <a:t>https://sts-gym-marburg.bildung.hessen.de/grundlagenpapiere/broschure_lehrkrafteakademie_in_teraktiv_v1_end_ms_09062017.pdf</a:t>
            </a:r>
            <a:r>
              <a:rPr lang="de-DE" sz="1200" dirty="0">
                <a:latin typeface="+mj-lt"/>
              </a:rPr>
              <a:t>.</a:t>
            </a:r>
            <a:endParaRPr lang="de-DE" sz="1200" dirty="0"/>
          </a:p>
          <a:p>
            <a:r>
              <a:rPr lang="de-DE" sz="1200" dirty="0"/>
              <a:t>Prediger, Susanne &amp; Wittmann, Gerald (2009): „Aus Fehlern lernen – (wie) ist das möglich?“. In: </a:t>
            </a:r>
            <a:r>
              <a:rPr lang="de-DE" sz="1200" i="1" dirty="0"/>
              <a:t>Praxis der Mathematik in der Schule </a:t>
            </a:r>
            <a:r>
              <a:rPr lang="de-DE" sz="1200" dirty="0"/>
              <a:t>27, S. 1-8.</a:t>
            </a:r>
          </a:p>
          <a:p>
            <a:r>
              <a:rPr lang="de-DE" sz="1200" dirty="0"/>
              <a:t>Ruf. U. &amp; Gallin, P. (2018): Austausch unter Ungleichen. 6. Auflage. Kallmeyer.</a:t>
            </a:r>
          </a:p>
          <a:p>
            <a:r>
              <a:rPr lang="de-DE" sz="1200" dirty="0">
                <a:latin typeface="+mj-lt"/>
              </a:rPr>
              <a:t>Watson, A. &amp; Mason, J. (1998): Questions and </a:t>
            </a:r>
            <a:r>
              <a:rPr lang="de-DE" sz="1200" dirty="0" err="1">
                <a:latin typeface="+mj-lt"/>
              </a:rPr>
              <a:t>prompts</a:t>
            </a:r>
            <a:r>
              <a:rPr lang="de-DE" sz="1200" dirty="0">
                <a:latin typeface="+mj-lt"/>
              </a:rPr>
              <a:t> </a:t>
            </a:r>
            <a:r>
              <a:rPr lang="de-DE" sz="1200" dirty="0" err="1">
                <a:latin typeface="+mj-lt"/>
              </a:rPr>
              <a:t>for</a:t>
            </a:r>
            <a:r>
              <a:rPr lang="de-DE" sz="1200" dirty="0">
                <a:latin typeface="+mj-lt"/>
              </a:rPr>
              <a:t> </a:t>
            </a:r>
            <a:r>
              <a:rPr lang="de-DE" sz="1200" dirty="0" err="1">
                <a:latin typeface="+mj-lt"/>
              </a:rPr>
              <a:t>mathematical</a:t>
            </a:r>
            <a:r>
              <a:rPr lang="de-DE" sz="1200" dirty="0">
                <a:latin typeface="+mj-lt"/>
              </a:rPr>
              <a:t> </a:t>
            </a:r>
            <a:r>
              <a:rPr lang="de-DE" sz="1200" dirty="0" err="1">
                <a:latin typeface="+mj-lt"/>
              </a:rPr>
              <a:t>thinking</a:t>
            </a:r>
            <a:r>
              <a:rPr lang="de-DE" sz="1200" dirty="0">
                <a:latin typeface="+mj-lt"/>
              </a:rPr>
              <a:t>. Derby: </a:t>
            </a:r>
            <a:r>
              <a:rPr lang="de-DE" sz="1200" dirty="0" err="1">
                <a:latin typeface="+mj-lt"/>
              </a:rPr>
              <a:t>Association</a:t>
            </a:r>
            <a:r>
              <a:rPr lang="de-DE" sz="1200" dirty="0">
                <a:latin typeface="+mj-lt"/>
              </a:rPr>
              <a:t> </a:t>
            </a:r>
            <a:r>
              <a:rPr lang="de-DE" sz="1200" dirty="0" err="1">
                <a:latin typeface="+mj-lt"/>
              </a:rPr>
              <a:t>of</a:t>
            </a:r>
            <a:r>
              <a:rPr lang="de-DE" sz="1200" dirty="0">
                <a:latin typeface="+mj-lt"/>
              </a:rPr>
              <a:t> Teachers </a:t>
            </a:r>
            <a:r>
              <a:rPr lang="de-DE" sz="1200" dirty="0" err="1">
                <a:latin typeface="+mj-lt"/>
              </a:rPr>
              <a:t>of</a:t>
            </a:r>
            <a:r>
              <a:rPr lang="de-DE" sz="1200" dirty="0">
                <a:latin typeface="+mj-lt"/>
              </a:rPr>
              <a:t> </a:t>
            </a:r>
            <a:r>
              <a:rPr lang="de-DE" sz="1200" dirty="0" err="1">
                <a:latin typeface="+mj-lt"/>
              </a:rPr>
              <a:t>Mathematics</a:t>
            </a:r>
            <a:r>
              <a:rPr lang="de-DE" sz="1200" dirty="0">
                <a:latin typeface="+mj-lt"/>
              </a:rPr>
              <a:t>.</a:t>
            </a:r>
          </a:p>
          <a:p>
            <a:endParaRPr lang="de-DE" sz="1200" dirty="0"/>
          </a:p>
          <a:p>
            <a:endParaRPr lang="de-DE" sz="1200" dirty="0"/>
          </a:p>
          <a:p>
            <a:endParaRPr lang="de-DE" sz="1200" dirty="0"/>
          </a:p>
          <a:p>
            <a:endParaRPr lang="de-DE" sz="1200" dirty="0">
              <a:latin typeface="+mj-lt"/>
            </a:endParaRPr>
          </a:p>
          <a:p>
            <a:endParaRPr lang="de-DE" sz="1200" dirty="0">
              <a:latin typeface="+mj-lt"/>
            </a:endParaRPr>
          </a:p>
          <a:p>
            <a:endParaRPr lang="de-DE" sz="1200" dirty="0">
              <a:latin typeface="+mj-lt"/>
            </a:endParaRPr>
          </a:p>
          <a:p>
            <a:endParaRPr lang="de-DE" sz="1200" dirty="0">
              <a:latin typeface="+mj-lt"/>
            </a:endParaRPr>
          </a:p>
          <a:p>
            <a:pPr algn="l"/>
            <a:endParaRPr lang="de-DE" sz="1200" dirty="0">
              <a:latin typeface="+mj-lt"/>
            </a:endParaRPr>
          </a:p>
          <a:p>
            <a:pPr algn="l"/>
            <a:endParaRPr lang="de-DE" sz="1200" dirty="0">
              <a:latin typeface="+mj-lt"/>
            </a:endParaRPr>
          </a:p>
          <a:p>
            <a:pPr algn="l"/>
            <a:endParaRPr lang="de-DE" sz="1200" b="0" i="0" u="none" strike="noStrike" baseline="0" dirty="0">
              <a:latin typeface="+mj-lt"/>
            </a:endParaRPr>
          </a:p>
          <a:p>
            <a:pPr algn="l"/>
            <a:endParaRPr lang="de-DE" sz="1200" dirty="0">
              <a:latin typeface="+mj-lt"/>
            </a:endParaRPr>
          </a:p>
          <a:p>
            <a:pPr marL="0" indent="0">
              <a:buNone/>
            </a:pPr>
            <a:endParaRPr lang="de-DE" sz="1200" dirty="0"/>
          </a:p>
        </p:txBody>
      </p:sp>
    </p:spTree>
    <p:extLst>
      <p:ext uri="{BB962C8B-B14F-4D97-AF65-F5344CB8AC3E}">
        <p14:creationId xmlns:p14="http://schemas.microsoft.com/office/powerpoint/2010/main" val="40912906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Weitere Literaturempfehlungen</a:t>
            </a:r>
            <a:endParaRPr lang="de-DE" sz="1600" b="0" dirty="0">
              <a:solidFill>
                <a:schemeClr val="tx1"/>
              </a:solidFill>
            </a:endParaRPr>
          </a:p>
        </p:txBody>
      </p:sp>
      <p:sp>
        <p:nvSpPr>
          <p:cNvPr id="5" name="Textplatzhalter 4"/>
          <p:cNvSpPr>
            <a:spLocks noGrp="1"/>
          </p:cNvSpPr>
          <p:nvPr>
            <p:ph type="body" sz="quarter" idx="13"/>
          </p:nvPr>
        </p:nvSpPr>
        <p:spPr bwMode="auto">
          <a:xfrm>
            <a:off x="257577" y="877457"/>
            <a:ext cx="8628845" cy="396008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de-DE" sz="1200" dirty="0"/>
              <a:t>Ansteeg, M. (2024): Die Impulsgebung im Mathematikunterricht verbessern – Konzeption eines Seminars für (angehende) Lehrpersonen. In: P. Ebers, B. Barzel, F. Schacht &amp; P. Scherer (Hrsg.). Beiträge zum Mathematikunterricht 2024. 57. Jahrestagung der Gesellschaft für Didaktik der Mathematik. Münster: WTM. S. 545-548. </a:t>
            </a:r>
          </a:p>
          <a:p>
            <a:r>
              <a:rPr lang="de-DE" sz="1200" dirty="0"/>
              <a:t>Ansteeg, M. (2022): Gegenseitig und wertungsfrei: Mit Feedback die Wirkung auf den eigenen Lernprozess beurteilen. In: MNU-Journal 75 (6), S. 446-451.</a:t>
            </a:r>
          </a:p>
          <a:p>
            <a:r>
              <a:rPr lang="de-DE" sz="1200" dirty="0"/>
              <a:t>Ansteeg, M. &amp; Heitzer, J. (2023): Mit Mindmaps zum Dialog. In: Mathematik lehren 238, S. 21-24.</a:t>
            </a:r>
          </a:p>
          <a:p>
            <a:r>
              <a:rPr lang="de-DE" sz="1200" dirty="0"/>
              <a:t>Gallin, P. (2006): Kernideen als Brücke zwischen Erfahrung und Fachwissen. In: </a:t>
            </a:r>
            <a:r>
              <a:rPr lang="de-DE" sz="1200" i="1" dirty="0"/>
              <a:t>Pädagogik 58</a:t>
            </a:r>
            <a:r>
              <a:rPr lang="de-DE" sz="1200" dirty="0"/>
              <a:t>, S. 10-13.</a:t>
            </a:r>
          </a:p>
          <a:p>
            <a:r>
              <a:rPr lang="de-DE" sz="1200" dirty="0"/>
              <a:t>Lutz-Westphal, B. (2014): Das forschende Fragen lernen. Pflasterungen: scheinbar Bekanntes neu durchdringen. In: </a:t>
            </a:r>
            <a:r>
              <a:rPr lang="de-DE" sz="1200" i="1" dirty="0"/>
              <a:t>Mathematik lehren 184</a:t>
            </a:r>
            <a:r>
              <a:rPr lang="de-DE" sz="1200" dirty="0"/>
              <a:t>, S. 16-19.</a:t>
            </a:r>
          </a:p>
          <a:p>
            <a:r>
              <a:rPr lang="de-DE" sz="1200" dirty="0"/>
              <a:t>Ruf, U. &amp; Gallin, P. (2019): </a:t>
            </a:r>
            <a:r>
              <a:rPr lang="de-DE" sz="1200" i="1" dirty="0"/>
              <a:t>Dialogisches Lernen in Sprache und Mathematik</a:t>
            </a:r>
            <a:r>
              <a:rPr lang="de-DE" sz="1200" dirty="0"/>
              <a:t>. Band 2: Spuren legen – Spuren lesen. Seelze-Velber: Kallmeyer. </a:t>
            </a:r>
          </a:p>
          <a:p>
            <a:r>
              <a:rPr lang="de-DE" sz="1200" dirty="0"/>
              <a:t>Ruf. U., Keller, S. &amp; Winter, F. (Hrsg.) (2008): Besser lernen im Dialog. Dialogisches Lernen in der Unterrichtspraxis. Kallmeyer.</a:t>
            </a:r>
          </a:p>
          <a:p>
            <a:r>
              <a:rPr lang="de-DE" sz="1200" dirty="0"/>
              <a:t>Winter, H. (1991): </a:t>
            </a:r>
            <a:r>
              <a:rPr lang="de-DE" sz="1200" i="1" dirty="0"/>
              <a:t>Entdeckendes Lernen im Mathematikunterricht. Einblicke in die Ideengeschichte und ihre Bedeutung für die Pädagogik</a:t>
            </a:r>
            <a:r>
              <a:rPr lang="de-DE" sz="1200" dirty="0"/>
              <a:t>. 2., verbesserte Auflage. Vieweg: Braunschweig.</a:t>
            </a:r>
            <a:endParaRPr lang="de-DE" sz="1300" dirty="0"/>
          </a:p>
          <a:p>
            <a:endParaRPr lang="de-DE" sz="1200" u="sng" dirty="0">
              <a:solidFill>
                <a:srgbClr val="000000"/>
              </a:solidFill>
              <a:effectLst/>
              <a:latin typeface="+mj-lt"/>
              <a:ea typeface="Times New Roman" panose="02020603050405020304" pitchFamily="18" charset="0"/>
              <a:cs typeface="Aptos" panose="020B0004020202020204" pitchFamily="34" charset="0"/>
            </a:endParaRPr>
          </a:p>
          <a:p>
            <a:endParaRPr lang="de-DE" sz="1200" u="sng" dirty="0">
              <a:solidFill>
                <a:srgbClr val="000000"/>
              </a:solidFill>
              <a:latin typeface="+mj-lt"/>
            </a:endParaRPr>
          </a:p>
        </p:txBody>
      </p:sp>
    </p:spTree>
    <p:extLst>
      <p:ext uri="{BB962C8B-B14F-4D97-AF65-F5344CB8AC3E}">
        <p14:creationId xmlns:p14="http://schemas.microsoft.com/office/powerpoint/2010/main" val="2497728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Vorkommen des Themas in Lehrplänen und Richtlinien</a:t>
            </a:r>
          </a:p>
        </p:txBody>
      </p:sp>
      <p:pic>
        <p:nvPicPr>
          <p:cNvPr id="6" name="Grafik 5"/>
          <p:cNvPicPr/>
          <p:nvPr/>
        </p:nvPicPr>
        <p:blipFill>
          <a:blip r:embed="rId2"/>
          <a:stretch>
            <a:fillRect/>
          </a:stretch>
        </p:blipFill>
        <p:spPr>
          <a:xfrm>
            <a:off x="1352465" y="970914"/>
            <a:ext cx="6439070" cy="3502025"/>
          </a:xfrm>
          <a:prstGeom prst="rect">
            <a:avLst/>
          </a:prstGeom>
        </p:spPr>
      </p:pic>
      <p:sp>
        <p:nvSpPr>
          <p:cNvPr id="7" name="Textfeld 6"/>
          <p:cNvSpPr txBox="1"/>
          <p:nvPr/>
        </p:nvSpPr>
        <p:spPr>
          <a:xfrm>
            <a:off x="6711117" y="4668964"/>
            <a:ext cx="2144883" cy="307777"/>
          </a:xfrm>
          <a:prstGeom prst="rect">
            <a:avLst/>
          </a:prstGeom>
          <a:noFill/>
        </p:spPr>
        <p:txBody>
          <a:bodyPr wrap="none" rtlCol="0">
            <a:spAutoFit/>
          </a:bodyPr>
          <a:lstStyle/>
          <a:p>
            <a:r>
              <a:rPr lang="de-DE" sz="1400" dirty="0"/>
              <a:t>(GFD 2004 Anlage, S. 2)</a:t>
            </a:r>
          </a:p>
        </p:txBody>
      </p:sp>
      <p:sp>
        <p:nvSpPr>
          <p:cNvPr id="8" name="Rechteck 7"/>
          <p:cNvSpPr/>
          <p:nvPr/>
        </p:nvSpPr>
        <p:spPr>
          <a:xfrm>
            <a:off x="1283970" y="891540"/>
            <a:ext cx="6576060" cy="1174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1215475" y="4461097"/>
            <a:ext cx="6576060" cy="1174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p:nvSpPr>
        <p:spPr>
          <a:xfrm>
            <a:off x="1687915" y="4578571"/>
            <a:ext cx="4918625" cy="369332"/>
          </a:xfrm>
          <a:prstGeom prst="rect">
            <a:avLst/>
          </a:prstGeom>
          <a:noFill/>
        </p:spPr>
        <p:txBody>
          <a:bodyPr wrap="square" rtlCol="0">
            <a:spAutoFit/>
          </a:bodyPr>
          <a:lstStyle/>
          <a:p>
            <a:r>
              <a:rPr lang="de-DE" dirty="0">
                <a:sym typeface="Wingdings" panose="05000000000000000000" pitchFamily="2" charset="2"/>
              </a:rPr>
              <a:t> Fachbezogene Kommunikationsfähigkeit</a:t>
            </a:r>
            <a:endParaRPr lang="de-DE" dirty="0"/>
          </a:p>
        </p:txBody>
      </p:sp>
    </p:spTree>
    <p:extLst>
      <p:ext uri="{BB962C8B-B14F-4D97-AF65-F5344CB8AC3E}">
        <p14:creationId xmlns:p14="http://schemas.microsoft.com/office/powerpoint/2010/main" val="3409562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Bildquellen</a:t>
            </a:r>
          </a:p>
        </p:txBody>
      </p:sp>
      <p:sp>
        <p:nvSpPr>
          <p:cNvPr id="4" name="Textplatzhalter 3"/>
          <p:cNvSpPr>
            <a:spLocks noGrp="1"/>
          </p:cNvSpPr>
          <p:nvPr>
            <p:ph type="body" sz="quarter" idx="13"/>
          </p:nvPr>
        </p:nvSpPr>
        <p:spPr>
          <a:xfrm>
            <a:off x="288000" y="1095700"/>
            <a:ext cx="8569325" cy="3523600"/>
          </a:xfrm>
        </p:spPr>
        <p:txBody>
          <a:bodyPr/>
          <a:lstStyle/>
          <a:p>
            <a:r>
              <a:rPr lang="de-DE" sz="1200" dirty="0"/>
              <a:t>Folien 1 und 17:</a:t>
            </a:r>
            <a:r>
              <a:rPr lang="de-DE" sz="1200" i="1" dirty="0"/>
              <a:t> </a:t>
            </a:r>
            <a:r>
              <a:rPr lang="de-DE" sz="1200" dirty="0">
                <a:solidFill>
                  <a:srgbClr val="612158"/>
                </a:solidFill>
                <a:hlinkClick r:id="rId2">
                  <a:extLst>
                    <a:ext uri="{A12FA001-AC4F-418D-AE19-62706E023703}">
                      <ahyp:hlinkClr xmlns:ahyp="http://schemas.microsoft.com/office/drawing/2018/hyperlinkcolor" val="tx"/>
                    </a:ext>
                  </a:extLst>
                </a:hlinkClick>
              </a:rPr>
              <a:t>https://www.pexels.com/de-de/foto/mann-frau-freunde-spielen-7403954/</a:t>
            </a:r>
          </a:p>
          <a:p>
            <a:endParaRPr lang="de-DE" sz="1200" dirty="0">
              <a:solidFill>
                <a:srgbClr val="612158"/>
              </a:solidFill>
              <a:hlinkClick r:id="rId2">
                <a:extLst>
                  <a:ext uri="{A12FA001-AC4F-418D-AE19-62706E023703}">
                    <ahyp:hlinkClr xmlns:ahyp="http://schemas.microsoft.com/office/drawing/2018/hyperlinkcolor" val="tx"/>
                  </a:ext>
                </a:extLst>
              </a:hlinkClick>
            </a:endParaRPr>
          </a:p>
          <a:p>
            <a:r>
              <a:rPr lang="de-DE" sz="1200" dirty="0"/>
              <a:t>Folien 2, 3 und 30: </a:t>
            </a:r>
            <a:r>
              <a:rPr lang="de-DE" sz="1200" u="sng" dirty="0">
                <a:hlinkClick r:id="rId3"/>
              </a:rPr>
              <a:t>https://www.pexels.com/de-de/foto/licht-pinsel-haus-gefroren-7544436/</a:t>
            </a:r>
            <a:r>
              <a:rPr lang="de-DE" sz="1200" dirty="0"/>
              <a:t> </a:t>
            </a:r>
          </a:p>
          <a:p>
            <a:endParaRPr lang="de-DE" sz="1200" dirty="0"/>
          </a:p>
          <a:p>
            <a:r>
              <a:rPr lang="de-DE" sz="1200" dirty="0"/>
              <a:t>Folie 5: </a:t>
            </a:r>
            <a:r>
              <a:rPr lang="de-DE" sz="1200" dirty="0">
                <a:hlinkClick r:id="rId4"/>
              </a:rPr>
              <a:t>https://pixabay.com/de/vectors/pixelchen-pixel-vorstellung-3704067/</a:t>
            </a:r>
          </a:p>
          <a:p>
            <a:endParaRPr lang="de-DE" sz="1200" dirty="0"/>
          </a:p>
          <a:p>
            <a:r>
              <a:rPr lang="de-DE" sz="1200" dirty="0"/>
              <a:t>Folie 28: </a:t>
            </a:r>
            <a:r>
              <a:rPr lang="de-DE" sz="1200" dirty="0">
                <a:hlinkClick r:id="rId5"/>
              </a:rPr>
              <a:t>https://www.pexels.com/de-de/foto/mann-im-grauen-pullover-sitzt-neben-frau-im-orangefarbenen-hemd-5212354/</a:t>
            </a:r>
            <a:r>
              <a:rPr lang="de-DE" sz="1200" dirty="0"/>
              <a:t> </a:t>
            </a:r>
          </a:p>
          <a:p>
            <a:endParaRPr lang="de-DE" sz="1200" dirty="0"/>
          </a:p>
          <a:p>
            <a:r>
              <a:rPr lang="de-DE" sz="1200" dirty="0"/>
              <a:t>Folie 30: </a:t>
            </a:r>
            <a:r>
              <a:rPr lang="de-DE" sz="1200" dirty="0">
                <a:hlinkClick r:id="rId6"/>
              </a:rPr>
              <a:t>https://pixabay.com/de/vectors/sprechblasen-kommentare-orange-303206/</a:t>
            </a:r>
            <a:r>
              <a:rPr lang="de-DE" sz="1200" dirty="0"/>
              <a:t> </a:t>
            </a:r>
            <a:br>
              <a:rPr lang="de-DE" sz="1200" dirty="0"/>
            </a:br>
            <a:r>
              <a:rPr lang="de-DE" sz="1200" u="sng" dirty="0">
                <a:hlinkClick r:id="rId3"/>
              </a:rPr>
              <a:t>https://www.pexels.com/de-de/foto/licht-pinsel-haus-gefroren-7544436/</a:t>
            </a:r>
            <a:r>
              <a:rPr lang="de-DE" sz="1200" dirty="0"/>
              <a:t> </a:t>
            </a:r>
          </a:p>
          <a:p>
            <a:endParaRPr lang="de-DE" sz="1200" dirty="0"/>
          </a:p>
          <a:p>
            <a:r>
              <a:rPr lang="de-DE" sz="1200" dirty="0"/>
              <a:t>Folie 65: </a:t>
            </a:r>
            <a:r>
              <a:rPr lang="de-DE" sz="1200" dirty="0">
                <a:solidFill>
                  <a:srgbClr val="612158"/>
                </a:solidFill>
                <a:hlinkClick r:id="rId2">
                  <a:extLst>
                    <a:ext uri="{A12FA001-AC4F-418D-AE19-62706E023703}">
                      <ahyp:hlinkClr xmlns:ahyp="http://schemas.microsoft.com/office/drawing/2018/hyperlinkcolor" val="tx"/>
                    </a:ext>
                  </a:extLst>
                </a:hlinkClick>
              </a:rPr>
              <a:t>https://www.pexels.com/de-de/foto/menschen-frau-sitzung-schule-8613091/</a:t>
            </a:r>
            <a:br>
              <a:rPr lang="de-DE" sz="1200" dirty="0">
                <a:solidFill>
                  <a:srgbClr val="612158"/>
                </a:solidFill>
              </a:rPr>
            </a:br>
            <a:r>
              <a:rPr lang="de-DE" sz="1200" dirty="0">
                <a:hlinkClick r:id="rId7"/>
              </a:rPr>
              <a:t>https://www.pexels.com/de-de/foto/menschen-frau-sitzung-schule-8613089/</a:t>
            </a:r>
            <a:br>
              <a:rPr lang="de-DE" sz="1200" dirty="0"/>
            </a:br>
            <a:r>
              <a:rPr lang="de-DE" sz="1200" dirty="0">
                <a:hlinkClick r:id="rId8"/>
              </a:rPr>
              <a:t>https://www.pexels.com/de-de/foto/menschen-frau-kunst-schule-8613059/</a:t>
            </a:r>
            <a:endParaRPr lang="de-DE" sz="1200" dirty="0"/>
          </a:p>
          <a:p>
            <a:endParaRPr lang="de-DE" sz="1000" dirty="0"/>
          </a:p>
          <a:p>
            <a:pPr marL="0" indent="0">
              <a:buNone/>
            </a:pPr>
            <a:endParaRPr lang="de-DE" sz="1000" dirty="0"/>
          </a:p>
          <a:p>
            <a:pPr marL="0" indent="0">
              <a:buNone/>
            </a:pPr>
            <a:endParaRPr lang="de-DE" sz="1400" dirty="0"/>
          </a:p>
          <a:p>
            <a:pPr marL="0" indent="0">
              <a:buNone/>
            </a:pPr>
            <a:endParaRPr lang="de-DE" sz="1670" dirty="0"/>
          </a:p>
          <a:p>
            <a:endParaRPr lang="de-DE" sz="1050" dirty="0"/>
          </a:p>
        </p:txBody>
      </p:sp>
    </p:spTree>
    <p:extLst>
      <p:ext uri="{BB962C8B-B14F-4D97-AF65-F5344CB8AC3E}">
        <p14:creationId xmlns:p14="http://schemas.microsoft.com/office/powerpoint/2010/main" val="3000683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Relevanz des Themas</a:t>
            </a:r>
          </a:p>
        </p:txBody>
      </p:sp>
      <p:sp>
        <p:nvSpPr>
          <p:cNvPr id="6" name="Abgerundete rechteckige Legende 5"/>
          <p:cNvSpPr/>
          <p:nvPr/>
        </p:nvSpPr>
        <p:spPr>
          <a:xfrm>
            <a:off x="2159836" y="1518939"/>
            <a:ext cx="4824327" cy="1897440"/>
          </a:xfrm>
          <a:prstGeom prst="wedgeRoundRectCallout">
            <a:avLst>
              <a:gd name="adj1" fmla="val -37374"/>
              <a:gd name="adj2" fmla="val 70661"/>
              <a:gd name="adj3" fmla="val 16667"/>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feld 10"/>
          <p:cNvSpPr txBox="1"/>
          <p:nvPr/>
        </p:nvSpPr>
        <p:spPr>
          <a:xfrm>
            <a:off x="2331044" y="1698509"/>
            <a:ext cx="4481909" cy="1846659"/>
          </a:xfrm>
          <a:prstGeom prst="rect">
            <a:avLst/>
          </a:prstGeom>
          <a:noFill/>
        </p:spPr>
        <p:txBody>
          <a:bodyPr wrap="square" rtlCol="0">
            <a:spAutoFit/>
          </a:bodyPr>
          <a:lstStyle/>
          <a:p>
            <a:pPr algn="just"/>
            <a:r>
              <a:rPr lang="de-DE" sz="1600" dirty="0"/>
              <a:t>Fachlehrerinnen und -lehrer müssen in ihrer Berufspraxis fähig sein, mathematische Denkprozesse bei Schülerinnen und Schülern </a:t>
            </a:r>
          </a:p>
          <a:p>
            <a:pPr algn="just"/>
            <a:r>
              <a:rPr lang="de-DE" sz="1600" dirty="0"/>
              <a:t>anzustoßen, zu begleiten und zu beurteilen. Darauf vorzubereiten ist Hauptaufgabe der mathematikdidaktischen Studien. </a:t>
            </a:r>
          </a:p>
          <a:p>
            <a:endParaRPr lang="de-DE" dirty="0"/>
          </a:p>
        </p:txBody>
      </p:sp>
      <p:sp>
        <p:nvSpPr>
          <p:cNvPr id="12" name="Textfeld 11"/>
          <p:cNvSpPr txBox="1"/>
          <p:nvPr/>
        </p:nvSpPr>
        <p:spPr>
          <a:xfrm>
            <a:off x="3985338" y="3545168"/>
            <a:ext cx="2504019" cy="553998"/>
          </a:xfrm>
          <a:prstGeom prst="rect">
            <a:avLst/>
          </a:prstGeom>
          <a:noFill/>
        </p:spPr>
        <p:txBody>
          <a:bodyPr wrap="none" rtlCol="0">
            <a:spAutoFit/>
          </a:bodyPr>
          <a:lstStyle/>
          <a:p>
            <a:r>
              <a:rPr lang="de-DE" sz="1200" dirty="0"/>
              <a:t>(</a:t>
            </a:r>
            <a:r>
              <a:rPr lang="de-DE" sz="1200" dirty="0" err="1"/>
              <a:t>Beutelspacher</a:t>
            </a:r>
            <a:r>
              <a:rPr lang="de-DE" sz="1200" dirty="0"/>
              <a:t> et al. 2011, S. 16) </a:t>
            </a:r>
          </a:p>
          <a:p>
            <a:endParaRPr lang="de-DE" dirty="0"/>
          </a:p>
        </p:txBody>
      </p:sp>
      <p:sp>
        <p:nvSpPr>
          <p:cNvPr id="7" name="Rechteck 6"/>
          <p:cNvSpPr/>
          <p:nvPr/>
        </p:nvSpPr>
        <p:spPr>
          <a:xfrm>
            <a:off x="2397579" y="2467658"/>
            <a:ext cx="4292781" cy="260301"/>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
        <p:nvSpPr>
          <p:cNvPr id="8" name="Rechteck 7"/>
          <p:cNvSpPr/>
          <p:nvPr/>
        </p:nvSpPr>
        <p:spPr>
          <a:xfrm>
            <a:off x="2397579" y="2225040"/>
            <a:ext cx="1351461" cy="242619"/>
          </a:xfrm>
          <a:prstGeom prst="rect">
            <a:avLst/>
          </a:prstGeom>
          <a:solidFill>
            <a:schemeClr val="accent4">
              <a:lumMod val="40000"/>
              <a:lumOff val="60000"/>
              <a:alpha val="49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65992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a:stretch>
            <a:fillRect/>
          </a:stretch>
        </p:blipFill>
        <p:spPr>
          <a:xfrm>
            <a:off x="538306" y="38100"/>
            <a:ext cx="8274992" cy="5647897"/>
          </a:xfrm>
          <a:prstGeom prst="rect">
            <a:avLst/>
          </a:prstGeom>
        </p:spPr>
      </p:pic>
      <p:sp>
        <p:nvSpPr>
          <p:cNvPr id="7" name="Rechteck 6"/>
          <p:cNvSpPr/>
          <p:nvPr/>
        </p:nvSpPr>
        <p:spPr>
          <a:xfrm>
            <a:off x="7021002" y="0"/>
            <a:ext cx="1528951" cy="262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571500" y="4560736"/>
            <a:ext cx="1546860" cy="3737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2537459" y="4560736"/>
            <a:ext cx="1927861" cy="3737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4876799" y="4560736"/>
            <a:ext cx="3901112" cy="3737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2944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theme/theme1.xml><?xml version="1.0" encoding="utf-8"?>
<a:theme xmlns:a="http://schemas.openxmlformats.org/drawingml/2006/main" name="140715_Powerpointvorlage_institute">
  <a:themeElements>
    <a:clrScheme name="RWTH Farben">
      <a:dk1>
        <a:sysClr val="windowText" lastClr="000000"/>
      </a:dk1>
      <a:lt1>
        <a:sysClr val="window" lastClr="FFFFFF"/>
      </a:lt1>
      <a:dk2>
        <a:srgbClr val="00549F"/>
      </a:dk2>
      <a:lt2>
        <a:srgbClr val="8EBAE5"/>
      </a:lt2>
      <a:accent1>
        <a:srgbClr val="006165"/>
      </a:accent1>
      <a:accent2>
        <a:srgbClr val="0098A1"/>
      </a:accent2>
      <a:accent3>
        <a:srgbClr val="57AB27"/>
      </a:accent3>
      <a:accent4>
        <a:srgbClr val="BDCD00"/>
      </a:accent4>
      <a:accent5>
        <a:srgbClr val="F6A800"/>
      </a:accent5>
      <a:accent6>
        <a:srgbClr val="CC071E"/>
      </a:accent6>
      <a:hlink>
        <a:srgbClr val="612158"/>
      </a:hlink>
      <a:folHlink>
        <a:srgbClr val="7A6FA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_Master_RWTH_Institute_addin.potm" id="{0837BC49-7264-48C2-AAF5-DCA3DFDD7462}" vid="{6CDB8236-988B-4A45-A262-D5656478FE24}"/>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140715_Powerpointvorlage_institute">
  <a:themeElements>
    <a:clrScheme name="RWTH 1">
      <a:dk1>
        <a:sysClr val="windowText" lastClr="000000"/>
      </a:dk1>
      <a:lt1>
        <a:sysClr val="window" lastClr="FFFFFF"/>
      </a:lt1>
      <a:dk2>
        <a:srgbClr val="00549F"/>
      </a:dk2>
      <a:lt2>
        <a:srgbClr val="F8F8F8"/>
      </a:lt2>
      <a:accent1>
        <a:srgbClr val="00549F"/>
      </a:accent1>
      <a:accent2>
        <a:srgbClr val="CC071E"/>
      </a:accent2>
      <a:accent3>
        <a:srgbClr val="57AB27"/>
      </a:accent3>
      <a:accent4>
        <a:srgbClr val="A11035"/>
      </a:accent4>
      <a:accent5>
        <a:srgbClr val="F6A800"/>
      </a:accent5>
      <a:accent6>
        <a:srgbClr val="4D4D4D"/>
      </a:accent6>
      <a:hlink>
        <a:srgbClr val="5F5F5F"/>
      </a:hlink>
      <a:folHlink>
        <a:srgbClr val="919191"/>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_Master_RWTH_Institute_addin.potm" id="{0837BC49-7264-48C2-AAF5-DCA3DFDD7462}" vid="{6CDB8236-988B-4A45-A262-D5656478FE2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Präsentation_Master_RWTH_Institute_ohne_addin (1)</Template>
  <TotalTime>0</TotalTime>
  <Words>4817</Words>
  <Application>Microsoft Office PowerPoint</Application>
  <PresentationFormat>Bildschirmpräsentation (16:10)</PresentationFormat>
  <Paragraphs>543</Paragraphs>
  <Slides>70</Slides>
  <Notes>27</Notes>
  <HiddenSlides>0</HiddenSlides>
  <MMClips>0</MMClips>
  <ScaleCrop>false</ScaleCrop>
  <HeadingPairs>
    <vt:vector size="6" baseType="variant">
      <vt:variant>
        <vt:lpstr>Verwendete Schriftarten</vt:lpstr>
      </vt:variant>
      <vt:variant>
        <vt:i4>6</vt:i4>
      </vt:variant>
      <vt:variant>
        <vt:lpstr>Design</vt:lpstr>
      </vt:variant>
      <vt:variant>
        <vt:i4>3</vt:i4>
      </vt:variant>
      <vt:variant>
        <vt:lpstr>Folientitel</vt:lpstr>
      </vt:variant>
      <vt:variant>
        <vt:i4>70</vt:i4>
      </vt:variant>
    </vt:vector>
  </HeadingPairs>
  <TitlesOfParts>
    <vt:vector size="79" baseType="lpstr">
      <vt:lpstr>Arial</vt:lpstr>
      <vt:lpstr>Calibri</vt:lpstr>
      <vt:lpstr>Calibri Light</vt:lpstr>
      <vt:lpstr>Merriweather</vt:lpstr>
      <vt:lpstr>Symbol</vt:lpstr>
      <vt:lpstr>Wingdings</vt:lpstr>
      <vt:lpstr>140715_Powerpointvorlage_institute</vt:lpstr>
      <vt:lpstr>Benutzerdefiniertes Design</vt:lpstr>
      <vt:lpstr>1_140715_Powerpointvorlage_institute</vt:lpstr>
      <vt:lpstr>Impulsgebung im Mathematikunterricht</vt:lpstr>
      <vt:lpstr>Ziele des Seminars</vt:lpstr>
      <vt:lpstr>Ziele des Seminars</vt:lpstr>
      <vt:lpstr>Seminarunterlagen zur Impulsgebung</vt:lpstr>
      <vt:lpstr>Vorstellungsrunde</vt:lpstr>
      <vt:lpstr>Vorkommen des Themas in Lehrplänen und Richtlinien</vt:lpstr>
      <vt:lpstr>Vorkommen des Themas in Lehrplänen und Richtlinien</vt:lpstr>
      <vt:lpstr>Relevanz des Themas</vt:lpstr>
      <vt:lpstr>PowerPoint-Präsentation</vt:lpstr>
      <vt:lpstr>Kompetenzraster für die Aus- und Fortbildung an Schulen</vt:lpstr>
      <vt:lpstr>Kompetenzraster für die Aus- und Fortbildung an Schulen</vt:lpstr>
      <vt:lpstr>Merkmale von Unterricht</vt:lpstr>
      <vt:lpstr>Bedeutung von Impulsen</vt:lpstr>
      <vt:lpstr>Status Quo</vt:lpstr>
      <vt:lpstr>Motivation</vt:lpstr>
      <vt:lpstr>Motivation</vt:lpstr>
      <vt:lpstr>PowerPoint-Präsentation</vt:lpstr>
      <vt:lpstr>Beispiel</vt:lpstr>
      <vt:lpstr>Interpretationen von Kernideen</vt:lpstr>
      <vt:lpstr>Der Kreislauf des Dialogischen Lernens</vt:lpstr>
      <vt:lpstr>Impulse im Kreislauf des Dialogischen Lernens</vt:lpstr>
      <vt:lpstr>Impulse als Eingriff in den Lernprozess</vt:lpstr>
      <vt:lpstr>Handlungsleitlinien im Dialogischen Lernen</vt:lpstr>
      <vt:lpstr>Definition: Impuls</vt:lpstr>
      <vt:lpstr>Definition: Impuls</vt:lpstr>
      <vt:lpstr>Ziele von Impulsen</vt:lpstr>
      <vt:lpstr>Der Prozess der Impulsgebung</vt:lpstr>
      <vt:lpstr>Einflussfaktoren</vt:lpstr>
      <vt:lpstr>Besonderheiten mathematikspezifischer Impulse</vt:lpstr>
      <vt:lpstr>Voraussetzungen für eine gelingende Impulsgebung</vt:lpstr>
      <vt:lpstr>Qualitätskriterien von Impulsen</vt:lpstr>
      <vt:lpstr>Qualitätskriterien von Impulsen</vt:lpstr>
      <vt:lpstr>Qualitätskriterien von Impulsen</vt:lpstr>
      <vt:lpstr>Qualitätskriterien von Impulsen</vt:lpstr>
      <vt:lpstr>Qualitätskriterien von Impulsen</vt:lpstr>
      <vt:lpstr>Qualitätskriterien von Impulsen</vt:lpstr>
      <vt:lpstr>Qualitätskriterien von Impulsen</vt:lpstr>
      <vt:lpstr>Qualitätskriterien von Impulsen – Überblick</vt:lpstr>
      <vt:lpstr>Stellenwert</vt:lpstr>
      <vt:lpstr>Stellenwert</vt:lpstr>
      <vt:lpstr>Learning-App zum Einstieg in den Impulskatalog</vt:lpstr>
      <vt:lpstr>Aufbau Impulskatalog</vt:lpstr>
      <vt:lpstr>Verschieben von quadratischen Funktionen</vt:lpstr>
      <vt:lpstr>Beobachtungsbogen zur Impulsgebung im Unterricht</vt:lpstr>
      <vt:lpstr>Arbeitsauftrag für die Erprobungsphase</vt:lpstr>
      <vt:lpstr>Reflexion und Austausch zur Erprobungsphase</vt:lpstr>
      <vt:lpstr>Austausch zur Erprobungsphase</vt:lpstr>
      <vt:lpstr>Langfristige Zielsetzung</vt:lpstr>
      <vt:lpstr>Größen umwandeln</vt:lpstr>
      <vt:lpstr>Vorbereitung Rollenspiel</vt:lpstr>
      <vt:lpstr>Ablauf Rollenspiel</vt:lpstr>
      <vt:lpstr>Rollenspiel 1</vt:lpstr>
      <vt:lpstr>Rollenspiel 2</vt:lpstr>
      <vt:lpstr>Nachbesprechung zu den Rollenspielen</vt:lpstr>
      <vt:lpstr>Einordnen von Lernständen</vt:lpstr>
      <vt:lpstr>Ballwurf</vt:lpstr>
      <vt:lpstr>Lernstufen zu quadratischen Funktionen im Sachkontext Teil a)</vt:lpstr>
      <vt:lpstr>Lernstufen zu quadratischen Funktionen im Sachkontext Teil b)</vt:lpstr>
      <vt:lpstr>Graphisches Integrieren</vt:lpstr>
      <vt:lpstr>Lernstufen bei der graphischen Integration</vt:lpstr>
      <vt:lpstr>Integration</vt:lpstr>
      <vt:lpstr>Individuelle Arbeit</vt:lpstr>
      <vt:lpstr>Diskussion</vt:lpstr>
      <vt:lpstr>PowerPoint-Präsentation</vt:lpstr>
      <vt:lpstr>PowerPoint-Präsentation</vt:lpstr>
      <vt:lpstr>Literatur</vt:lpstr>
      <vt:lpstr>Literatur</vt:lpstr>
      <vt:lpstr>Literatur</vt:lpstr>
      <vt:lpstr>Weitere Literaturempfehlungen</vt:lpstr>
      <vt:lpstr>Bildquellen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Doenni</dc:creator>
  <cp:lastModifiedBy>Melanie Ansteeg</cp:lastModifiedBy>
  <cp:revision>297</cp:revision>
  <dcterms:created xsi:type="dcterms:W3CDTF">2016-09-15T09:03:13Z</dcterms:created>
  <dcterms:modified xsi:type="dcterms:W3CDTF">2025-09-22T15:07:43Z</dcterms:modified>
</cp:coreProperties>
</file>