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8" r:id="rId1"/>
    <p:sldMasterId id="2147483824" r:id="rId2"/>
    <p:sldMasterId id="2147483810" r:id="rId3"/>
  </p:sldMasterIdLst>
  <p:notesMasterIdLst>
    <p:notesMasterId r:id="rId43"/>
  </p:notesMasterIdLst>
  <p:handoutMasterIdLst>
    <p:handoutMasterId r:id="rId44"/>
  </p:handoutMasterIdLst>
  <p:sldIdLst>
    <p:sldId id="374" r:id="rId4"/>
    <p:sldId id="368" r:id="rId5"/>
    <p:sldId id="416" r:id="rId6"/>
    <p:sldId id="503" r:id="rId7"/>
    <p:sldId id="522" r:id="rId8"/>
    <p:sldId id="489" r:id="rId9"/>
    <p:sldId id="501" r:id="rId10"/>
    <p:sldId id="504" r:id="rId11"/>
    <p:sldId id="486" r:id="rId12"/>
    <p:sldId id="482" r:id="rId13"/>
    <p:sldId id="483" r:id="rId14"/>
    <p:sldId id="505" r:id="rId15"/>
    <p:sldId id="399" r:id="rId16"/>
    <p:sldId id="467" r:id="rId17"/>
    <p:sldId id="473" r:id="rId18"/>
    <p:sldId id="464" r:id="rId19"/>
    <p:sldId id="542" r:id="rId20"/>
    <p:sldId id="543" r:id="rId21"/>
    <p:sldId id="446" r:id="rId22"/>
    <p:sldId id="506" r:id="rId23"/>
    <p:sldId id="450" r:id="rId24"/>
    <p:sldId id="515" r:id="rId25"/>
    <p:sldId id="516" r:id="rId26"/>
    <p:sldId id="517" r:id="rId27"/>
    <p:sldId id="518" r:id="rId28"/>
    <p:sldId id="519" r:id="rId29"/>
    <p:sldId id="520" r:id="rId30"/>
    <p:sldId id="521" r:id="rId31"/>
    <p:sldId id="508" r:id="rId32"/>
    <p:sldId id="526" r:id="rId33"/>
    <p:sldId id="426" r:id="rId34"/>
    <p:sldId id="407" r:id="rId35"/>
    <p:sldId id="349" r:id="rId36"/>
    <p:sldId id="408" r:id="rId37"/>
    <p:sldId id="537" r:id="rId38"/>
    <p:sldId id="540" r:id="rId39"/>
    <p:sldId id="541" r:id="rId40"/>
    <p:sldId id="413" r:id="rId41"/>
    <p:sldId id="414" r:id="rId42"/>
  </p:sldIdLst>
  <p:sldSz cx="9144000" cy="5715000" type="screen16x10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18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36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54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727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5909" algn="l" defTabSz="914363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090" algn="l" defTabSz="914363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272" algn="l" defTabSz="914363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454" algn="l" defTabSz="914363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1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Helle Formatvorlage 1 - Akz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Helle Formatvorlage 2 - Akz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4548" autoAdjust="0"/>
  </p:normalViewPr>
  <p:slideViewPr>
    <p:cSldViewPr snapToGrid="0">
      <p:cViewPr varScale="1">
        <p:scale>
          <a:sx n="65" d="100"/>
          <a:sy n="65" d="100"/>
        </p:scale>
        <p:origin x="1344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340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6FC3F41-C962-464D-B4E4-1B28C5404581}" type="datetimeFigureOut">
              <a:rPr lang="de-DE"/>
              <a:pPr>
                <a:defRPr/>
              </a:pPr>
              <a:t>22.09.2025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cs typeface="Arial" panose="020B0604020202020204" pitchFamily="34" charset="0"/>
              </a:defRPr>
            </a:lvl1pPr>
          </a:lstStyle>
          <a:p>
            <a:fld id="{622AD4AA-55EF-411A-8E48-6527076BD31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+mn-lt"/>
              </a:defRPr>
            </a:lvl1pPr>
          </a:lstStyle>
          <a:p>
            <a:pPr>
              <a:defRPr/>
            </a:pPr>
            <a:fld id="{32509224-81A3-4D9B-8752-8DAE44BCA710}" type="datetimeFigureOut">
              <a:rPr lang="de-DE"/>
              <a:pPr>
                <a:defRPr/>
              </a:pPr>
              <a:t>22.09.2025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787400" y="1279525"/>
            <a:ext cx="552450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 dirty="0"/>
              <a:t>Textmasterformat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cs typeface="Arial" panose="020B0604020202020204" pitchFamily="34" charset="0"/>
              </a:defRPr>
            </a:lvl1pPr>
          </a:lstStyle>
          <a:p>
            <a:fld id="{D1F2FD74-C6E6-4C73-ABC2-F4462191AAB6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182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36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54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727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5909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sz="1800" dirty="0">
              <a:effectLst/>
              <a:latin typeface="Merriweather" panose="00000500000000000000" pitchFamily="2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36830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baseline="0" dirty="0"/>
          </a:p>
        </p:txBody>
      </p:sp>
    </p:spTree>
    <p:extLst>
      <p:ext uri="{BB962C8B-B14F-4D97-AF65-F5344CB8AC3E}">
        <p14:creationId xmlns:p14="http://schemas.microsoft.com/office/powerpoint/2010/main" val="26644823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baseline="0" dirty="0"/>
          </a:p>
        </p:txBody>
      </p:sp>
    </p:spTree>
    <p:extLst>
      <p:ext uri="{BB962C8B-B14F-4D97-AF65-F5344CB8AC3E}">
        <p14:creationId xmlns:p14="http://schemas.microsoft.com/office/powerpoint/2010/main" val="14738624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de-DE" dirty="0"/>
              <a:t>Beispiel für Eins nach dem Andern:</a:t>
            </a:r>
          </a:p>
          <a:p>
            <a:pPr marL="171450" indent="-171450">
              <a:buFontTx/>
              <a:buChar char="-"/>
            </a:pPr>
            <a:r>
              <a:rPr lang="de-DE" dirty="0"/>
              <a:t>Um das Prinzip des Stellenwertsystems</a:t>
            </a:r>
            <a:r>
              <a:rPr lang="de-DE" baseline="0" dirty="0"/>
              <a:t> zu verstehen, muss ich erstmal das Prinzip der Bündelung verstehen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Ich muss das Stellenwertsystem verstanden haben, um zu wissen, was Vorgänger und Nachfolger sind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Kleiner bei einer Aufgabe: Erstmal verstehen, dann mathematisieren, dann Gleichungssystem erkennen und lösen, …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20461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42015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9BC11-E3B3-8BC6-40D7-656603A29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11C4535-359F-E6A7-2278-83EDD969F4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9490FC5-28DE-FC94-144D-EFD89E7027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86790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36C6B-A2C5-DEC2-178B-456EB9F22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2FC4E85-5DDB-7F78-E43D-6DF34DC9D1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F368B5C-A6A7-97A9-F0A4-004A9F2855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95310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5AF1D0-461B-1313-9420-1ECA59011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1CFBCB3-4715-8D9B-BBE7-A1C0032A15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F3CD9CA-A83B-5650-B139-DF78FC341B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32507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01D06-978B-ECE6-C38B-C41E237D6C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6DC78A8-5D4D-5BA2-A18B-1B019D7525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8E9B17E-932F-D78B-BFAA-DDC376444D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115403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07AB7-7CEA-26AD-8E16-A4476735C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9099625-DA06-A7E2-04DA-DB00A428D6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4192189-640B-E987-1D9B-0C733D46B1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538071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B31B9C-93B6-8D6A-EE4F-EC72ABF15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400BF11-3B72-CCEC-FF25-2C593F4349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BFBC150-B8C3-786A-AA52-1164F8DFBC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54250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539945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ED41EF-B103-43F6-8A40-1957F5CFE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E63C705-5AEB-EF92-0D8D-526618D649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EAB4584-B3D9-1843-4E13-7DBE49D118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1818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Herausforderung</a:t>
            </a:r>
            <a:r>
              <a:rPr lang="de-DE" baseline="0" dirty="0"/>
              <a:t> „Produktionsschwung im MU auslösen“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4172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>
              <a:sym typeface="Wingdings" panose="05000000000000000000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7002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440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205747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Aber: Es ist alles nicht fachspezifisch. Es geh</a:t>
            </a:r>
            <a:r>
              <a:rPr lang="de-DE" baseline="0" dirty="0"/>
              <a:t>t mehr um die Moderation, um die Strukturierung der Impulse etc. Aber es ist nicht inhaltlich, nicht fachspezifisch und vor allem nicht themenspezifisch.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3113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347809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baseline="0" dirty="0"/>
          </a:p>
        </p:txBody>
      </p:sp>
    </p:spTree>
    <p:extLst>
      <p:ext uri="{BB962C8B-B14F-4D97-AF65-F5344CB8AC3E}">
        <p14:creationId xmlns:p14="http://schemas.microsoft.com/office/powerpoint/2010/main" val="24910340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9529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1/3 Far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0"/>
            <a:ext cx="9144000" cy="19274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0000" tIns="0" rIns="24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bg1"/>
              </a:solidFill>
            </a:endParaRPr>
          </a:p>
        </p:txBody>
      </p:sp>
      <p:pic>
        <p:nvPicPr>
          <p:cNvPr id="7" name="Grafi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88000" y="248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9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4459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960437"/>
            <a:ext cx="8572500" cy="338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287341" y="4466168"/>
            <a:ext cx="8559667" cy="41627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750"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092664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667" b="1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287341" y="1404000"/>
            <a:ext cx="8569325" cy="3026833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de-DE" noProof="0"/>
              <a:t>Diagramm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2470334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9"/>
          <p:cNvCxnSpPr/>
          <p:nvPr/>
        </p:nvCxnSpPr>
        <p:spPr>
          <a:xfrm>
            <a:off x="287341" y="5033698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 txBox="1">
            <a:spLocks/>
          </p:cNvSpPr>
          <p:nvPr/>
        </p:nvSpPr>
        <p:spPr>
          <a:xfrm>
            <a:off x="287341" y="2073012"/>
            <a:ext cx="8569325" cy="899583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de-DE" sz="2667" dirty="0"/>
              <a:t>Vielen Dank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de-DE" sz="2667" dirty="0"/>
              <a:t>für die</a:t>
            </a:r>
            <a:r>
              <a:rPr lang="de-DE" sz="2667" baseline="0" dirty="0"/>
              <a:t> </a:t>
            </a:r>
            <a:r>
              <a:rPr lang="de-DE" sz="2667" dirty="0"/>
              <a:t>Aufmerksamkeit!</a:t>
            </a:r>
            <a:endParaRPr lang="en-US" sz="2667" dirty="0"/>
          </a:p>
        </p:txBody>
      </p:sp>
      <p:pic>
        <p:nvPicPr>
          <p:cNvPr id="5" name="Grafik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31387" y="5055408"/>
            <a:ext cx="2346968" cy="6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platzhalt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288003" y="3324000"/>
            <a:ext cx="8569325" cy="13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33" b="0" baseline="0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 dirty="0"/>
              <a:t>Kontakt: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Melanie Ansteeg</a:t>
            </a:r>
          </a:p>
          <a:p>
            <a:pPr lvl="0"/>
            <a:r>
              <a:rPr lang="de-DE" dirty="0"/>
              <a:t>Melanie.ansteeg@matha.rwth-aachen.de </a:t>
            </a:r>
          </a:p>
          <a:p>
            <a:pPr lvl="0"/>
            <a:r>
              <a:rPr lang="de-DE" dirty="0"/>
              <a:t>0241 80 97071</a:t>
            </a:r>
          </a:p>
          <a:p>
            <a:pPr lvl="0"/>
            <a:endParaRPr lang="de-DE" dirty="0"/>
          </a:p>
        </p:txBody>
      </p:sp>
      <p:sp>
        <p:nvSpPr>
          <p:cNvPr id="6" name="Fußzeilenplatzhalter 2"/>
          <p:cNvSpPr>
            <a:spLocks noGrp="1"/>
          </p:cNvSpPr>
          <p:nvPr>
            <p:ph type="ftr" sz="quarter" idx="12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4227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1143000" y="935038"/>
            <a:ext cx="6858000" cy="1990725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Deckblatt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43000" y="3001963"/>
            <a:ext cx="6858000" cy="13795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1411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1049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520825"/>
            <a:ext cx="7886700" cy="36274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21758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425575"/>
            <a:ext cx="7886700" cy="2376488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3888" y="3824288"/>
            <a:ext cx="7886700" cy="1250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55974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1049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28650" y="1520825"/>
            <a:ext cx="3867150" cy="36274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520825"/>
            <a:ext cx="3867150" cy="36274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36870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04800"/>
            <a:ext cx="7886700" cy="11049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30238" y="1401763"/>
            <a:ext cx="3868737" cy="6858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0238" y="2087563"/>
            <a:ext cx="3868737" cy="30702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29150" y="1401763"/>
            <a:ext cx="3887788" cy="6858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788" cy="30702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65706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1049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24912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5113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1/3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9258303" y="449793"/>
            <a:ext cx="1641475" cy="8613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>
                <a:latin typeface="+mn-lt"/>
              </a:rPr>
              <a:t>Bild zuschneiden unter: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Format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Zuschneiden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 err="1">
                <a:latin typeface="+mn-lt"/>
              </a:rPr>
              <a:t>Zuschneidewerkzeug</a:t>
            </a:r>
            <a:r>
              <a:rPr lang="de-DE" sz="833" dirty="0">
                <a:latin typeface="+mn-lt"/>
              </a:rPr>
              <a:t> horizontal bis zur ersten oder zweiten Linie ziehen</a:t>
            </a:r>
          </a:p>
        </p:txBody>
      </p:sp>
      <p:pic>
        <p:nvPicPr>
          <p:cNvPr id="7" name="Grafi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pic>
        <p:nvPicPr>
          <p:cNvPr id="9" name="Grafik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88000" y="248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10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02456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81000"/>
            <a:ext cx="2949575" cy="13335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87788" y="822325"/>
            <a:ext cx="4629150" cy="40624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1714500"/>
            <a:ext cx="2949575" cy="3176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9930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81000"/>
            <a:ext cx="2949575" cy="13335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887788" y="822325"/>
            <a:ext cx="4629150" cy="4062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1714500"/>
            <a:ext cx="2949575" cy="3176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77243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1049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28650" y="1520825"/>
            <a:ext cx="7886700" cy="36274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59570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43675" y="304800"/>
            <a:ext cx="1971675" cy="4843463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28650" y="304800"/>
            <a:ext cx="5762625" cy="48434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11802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1/3 Far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0"/>
            <a:ext cx="9144000" cy="19274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0000" tIns="0" rIns="24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bg1"/>
              </a:solidFill>
            </a:endParaRPr>
          </a:p>
        </p:txBody>
      </p:sp>
      <p:pic>
        <p:nvPicPr>
          <p:cNvPr id="7" name="Grafi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88000" y="248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9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83616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1/3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9258303" y="449793"/>
            <a:ext cx="1641475" cy="8613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>
                <a:latin typeface="+mn-lt"/>
              </a:rPr>
              <a:t>Bild zuschneiden unter: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Format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Zuschneiden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 err="1">
                <a:latin typeface="+mn-lt"/>
              </a:rPr>
              <a:t>Zuschneidewerkzeug</a:t>
            </a:r>
            <a:r>
              <a:rPr lang="de-DE" sz="833" dirty="0">
                <a:latin typeface="+mn-lt"/>
              </a:rPr>
              <a:t> horizontal bis zur ersten oder zweiten Linie ziehen</a:t>
            </a:r>
          </a:p>
        </p:txBody>
      </p:sp>
      <p:pic>
        <p:nvPicPr>
          <p:cNvPr id="7" name="Grafi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pic>
        <p:nvPicPr>
          <p:cNvPr id="9" name="Grafik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88000" y="248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10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93967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2/3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9258303" y="449793"/>
            <a:ext cx="1641475" cy="8613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>
                <a:latin typeface="+mn-lt"/>
              </a:rPr>
              <a:t>Bild zuschneiden unter: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Format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Zuschneiden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 err="1">
                <a:latin typeface="+mn-lt"/>
              </a:rPr>
              <a:t>Zuschneidewerkzeug</a:t>
            </a:r>
            <a:r>
              <a:rPr lang="de-DE" sz="833" dirty="0">
                <a:latin typeface="+mn-lt"/>
              </a:rPr>
              <a:t> horizontal bis zur ersten oder zweiten Linie ziehen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pic>
        <p:nvPicPr>
          <p:cNvPr id="7" name="Grafik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77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288000" y="3948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288000" y="4359002"/>
            <a:ext cx="8568000" cy="67734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 dirty="0"/>
              <a:t>Formatvorlage des Untertitelmasters durch Klicken bearbeiten</a:t>
            </a:r>
            <a:endParaRPr lang="en-US" dirty="0"/>
          </a:p>
        </p:txBody>
      </p:sp>
      <p:sp>
        <p:nvSpPr>
          <p:cNvPr id="8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2082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9"/>
          <p:cNvCxnSpPr/>
          <p:nvPr/>
        </p:nvCxnSpPr>
        <p:spPr>
          <a:xfrm>
            <a:off x="287341" y="5033698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147445" y="5120640"/>
            <a:ext cx="2114852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288000" y="248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8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95213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9"/>
          <p:cNvCxnSpPr/>
          <p:nvPr/>
        </p:nvCxnSpPr>
        <p:spPr>
          <a:xfrm>
            <a:off x="287341" y="2530740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88000" y="266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7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57250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25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667" b="1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287341" y="1404000"/>
            <a:ext cx="8569325" cy="2661708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627836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2/3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9258303" y="449793"/>
            <a:ext cx="1641475" cy="8613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>
                <a:latin typeface="+mn-lt"/>
              </a:rPr>
              <a:t>Bild zuschneiden unter: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Format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Zuschneiden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 err="1">
                <a:latin typeface="+mn-lt"/>
              </a:rPr>
              <a:t>Zuschneidewerkzeug</a:t>
            </a:r>
            <a:r>
              <a:rPr lang="de-DE" sz="833" dirty="0">
                <a:latin typeface="+mn-lt"/>
              </a:rPr>
              <a:t> horizontal bis zur ersten oder zweiten Linie ziehen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288000" y="3948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288000" y="4359002"/>
            <a:ext cx="8568000" cy="67734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 dirty="0"/>
              <a:t>Formatvorlage des Untertitelmasters durch Klicken bearbeiten</a:t>
            </a:r>
            <a:endParaRPr lang="en-US" dirty="0"/>
          </a:p>
        </p:txBody>
      </p:sp>
      <p:sp>
        <p:nvSpPr>
          <p:cNvPr id="8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389984"/>
            <a:ext cx="9144000" cy="610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6997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000" y="960000"/>
            <a:ext cx="8568000" cy="210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67" b="1" i="0"/>
            </a:lvl1pPr>
            <a:lvl2pPr marL="179993" indent="149994">
              <a:buClr>
                <a:schemeClr val="tx2"/>
              </a:buClr>
              <a:defRPr sz="1500"/>
            </a:lvl2pPr>
            <a:lvl3pPr marL="359986" indent="149994">
              <a:buClr>
                <a:schemeClr val="tx2"/>
              </a:buClr>
              <a:buFont typeface="Symbol" panose="05050102010706020507" pitchFamily="18" charset="2"/>
              <a:buChar char="-"/>
              <a:defRPr sz="1333"/>
            </a:lvl3pPr>
            <a:lvl4pPr marL="539978" indent="149994">
              <a:buClr>
                <a:schemeClr val="tx2"/>
              </a:buClr>
              <a:buFont typeface="Wingdings" panose="05000000000000000000" pitchFamily="2" charset="2"/>
              <a:buChar char="§"/>
              <a:defRPr sz="1333"/>
            </a:lvl4pPr>
            <a:lvl5pPr marL="719971" indent="149994">
              <a:buClr>
                <a:schemeClr val="tx2"/>
              </a:buClr>
              <a:buFont typeface="Arial" panose="020B0604020202020204" pitchFamily="34" charset="0"/>
              <a:buChar char="-"/>
              <a:defRPr sz="1333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287341" y="1404002"/>
            <a:ext cx="8569325" cy="3126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17856521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003" y="960001"/>
            <a:ext cx="4115325" cy="194098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67" b="1" i="0"/>
            </a:lvl1pPr>
            <a:lvl2pPr marL="179993" indent="149994">
              <a:buClr>
                <a:schemeClr val="tx2"/>
              </a:buClr>
              <a:defRPr sz="1500"/>
            </a:lvl2pPr>
            <a:lvl3pPr marL="359986" indent="149994">
              <a:buClr>
                <a:schemeClr val="tx2"/>
              </a:buClr>
              <a:buFont typeface="Symbol" panose="05050102010706020507" pitchFamily="18" charset="2"/>
              <a:buChar char="-"/>
              <a:defRPr sz="1333"/>
            </a:lvl3pPr>
            <a:lvl4pPr marL="539978" indent="149994">
              <a:buClr>
                <a:schemeClr val="tx2"/>
              </a:buClr>
              <a:buFont typeface="Wingdings" panose="05000000000000000000" pitchFamily="2" charset="2"/>
              <a:buChar char="§"/>
              <a:defRPr sz="1333"/>
            </a:lvl4pPr>
            <a:lvl5pPr marL="719971" indent="149994">
              <a:buClr>
                <a:schemeClr val="tx2"/>
              </a:buClr>
              <a:buFont typeface="Arial" panose="020B0604020202020204" pitchFamily="34" charset="0"/>
              <a:buChar char="-"/>
              <a:defRPr sz="1333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287340" y="1404002"/>
            <a:ext cx="4115986" cy="3126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3"/>
          </p:nvPr>
        </p:nvSpPr>
        <p:spPr>
          <a:xfrm>
            <a:off x="4740677" y="960001"/>
            <a:ext cx="4115325" cy="194098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67" b="1" i="0"/>
            </a:lvl1pPr>
            <a:lvl2pPr marL="179993" indent="149994">
              <a:buClr>
                <a:schemeClr val="tx2"/>
              </a:buClr>
              <a:defRPr sz="1500"/>
            </a:lvl2pPr>
            <a:lvl3pPr marL="359986" indent="149994">
              <a:buClr>
                <a:schemeClr val="tx2"/>
              </a:buClr>
              <a:buFont typeface="Symbol" panose="05050102010706020507" pitchFamily="18" charset="2"/>
              <a:buChar char="-"/>
              <a:defRPr sz="1333"/>
            </a:lvl3pPr>
            <a:lvl4pPr marL="539978" indent="149994">
              <a:buClr>
                <a:schemeClr val="tx2"/>
              </a:buClr>
              <a:buFont typeface="Wingdings" panose="05000000000000000000" pitchFamily="2" charset="2"/>
              <a:buChar char="§"/>
              <a:defRPr sz="1333"/>
            </a:lvl4pPr>
            <a:lvl5pPr marL="719971" indent="149994">
              <a:buClr>
                <a:schemeClr val="tx2"/>
              </a:buClr>
              <a:buFont typeface="Arial" panose="020B0604020202020204" pitchFamily="34" charset="0"/>
              <a:buChar char="-"/>
              <a:defRPr sz="1333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4740015" y="1404002"/>
            <a:ext cx="4115986" cy="3126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0316667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5363" y="1403615"/>
            <a:ext cx="2781300" cy="2995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25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667" b="1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4"/>
          </p:nvPr>
        </p:nvSpPr>
        <p:spPr>
          <a:xfrm>
            <a:off x="287340" y="1404003"/>
            <a:ext cx="5648325" cy="3321629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29968638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338" y="960437"/>
            <a:ext cx="8572500" cy="338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287341" y="4466168"/>
            <a:ext cx="8559667" cy="41627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750"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9528619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667" b="1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287341" y="1404000"/>
            <a:ext cx="8569325" cy="3026833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de-DE" noProof="0"/>
              <a:t>Diagramm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4836873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9"/>
          <p:cNvCxnSpPr/>
          <p:nvPr/>
        </p:nvCxnSpPr>
        <p:spPr>
          <a:xfrm>
            <a:off x="287341" y="5033698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 txBox="1">
            <a:spLocks/>
          </p:cNvSpPr>
          <p:nvPr/>
        </p:nvSpPr>
        <p:spPr>
          <a:xfrm>
            <a:off x="287341" y="2073012"/>
            <a:ext cx="8569325" cy="899583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de-DE" sz="2667" dirty="0"/>
              <a:t>Vielen Dank</a:t>
            </a:r>
            <a:br>
              <a:rPr lang="de-DE" sz="2667" dirty="0"/>
            </a:br>
            <a:r>
              <a:rPr lang="de-DE" sz="2667" dirty="0"/>
              <a:t>für Eure Aufmerksamkeit!</a:t>
            </a:r>
            <a:endParaRPr lang="en-US" sz="2667" dirty="0"/>
          </a:p>
        </p:txBody>
      </p:sp>
      <p:pic>
        <p:nvPicPr>
          <p:cNvPr id="5" name="Grafik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31387" y="5055408"/>
            <a:ext cx="2346968" cy="6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3324000"/>
            <a:ext cx="8569325" cy="13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33" b="0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Fußzeilenplatzhalter 2"/>
          <p:cNvSpPr>
            <a:spLocks noGrp="1"/>
          </p:cNvSpPr>
          <p:nvPr>
            <p:ph type="ftr" sz="quarter" idx="12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855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9"/>
          <p:cNvCxnSpPr/>
          <p:nvPr/>
        </p:nvCxnSpPr>
        <p:spPr>
          <a:xfrm>
            <a:off x="287341" y="5033698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47445" y="5120640"/>
            <a:ext cx="2114852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288000" y="248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8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4841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9"/>
          <p:cNvCxnSpPr/>
          <p:nvPr/>
        </p:nvCxnSpPr>
        <p:spPr>
          <a:xfrm>
            <a:off x="287341" y="2530740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88000" y="266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7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27780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25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667" b="1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287341" y="1404000"/>
            <a:ext cx="8569325" cy="2661708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3820265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000" y="960000"/>
            <a:ext cx="8568000" cy="210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67" b="1" i="0"/>
            </a:lvl1pPr>
            <a:lvl2pPr marL="179993" indent="149994">
              <a:buClr>
                <a:schemeClr val="tx2"/>
              </a:buClr>
              <a:defRPr sz="1500"/>
            </a:lvl2pPr>
            <a:lvl3pPr marL="359986" indent="149994">
              <a:buClr>
                <a:schemeClr val="tx2"/>
              </a:buClr>
              <a:buFont typeface="Symbol" panose="05050102010706020507" pitchFamily="18" charset="2"/>
              <a:buChar char="-"/>
              <a:defRPr sz="1333"/>
            </a:lvl3pPr>
            <a:lvl4pPr marL="539978" indent="149994">
              <a:buClr>
                <a:schemeClr val="tx2"/>
              </a:buClr>
              <a:buFont typeface="Wingdings" panose="05000000000000000000" pitchFamily="2" charset="2"/>
              <a:buChar char="§"/>
              <a:defRPr sz="1333"/>
            </a:lvl4pPr>
            <a:lvl5pPr marL="719971" indent="149994">
              <a:buClr>
                <a:schemeClr val="tx2"/>
              </a:buClr>
              <a:buFont typeface="Arial" panose="020B0604020202020204" pitchFamily="34" charset="0"/>
              <a:buChar char="-"/>
              <a:defRPr sz="1333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287341" y="1404002"/>
            <a:ext cx="8569325" cy="3126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915022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003" y="960001"/>
            <a:ext cx="4115325" cy="194098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67" b="1" i="0"/>
            </a:lvl1pPr>
            <a:lvl2pPr marL="179993" indent="149994">
              <a:buClr>
                <a:schemeClr val="tx2"/>
              </a:buClr>
              <a:defRPr sz="1500"/>
            </a:lvl2pPr>
            <a:lvl3pPr marL="359986" indent="149994">
              <a:buClr>
                <a:schemeClr val="tx2"/>
              </a:buClr>
              <a:buFont typeface="Symbol" panose="05050102010706020507" pitchFamily="18" charset="2"/>
              <a:buChar char="-"/>
              <a:defRPr sz="1333"/>
            </a:lvl3pPr>
            <a:lvl4pPr marL="539978" indent="149994">
              <a:buClr>
                <a:schemeClr val="tx2"/>
              </a:buClr>
              <a:buFont typeface="Wingdings" panose="05000000000000000000" pitchFamily="2" charset="2"/>
              <a:buChar char="§"/>
              <a:defRPr sz="1333"/>
            </a:lvl4pPr>
            <a:lvl5pPr marL="719971" indent="149994">
              <a:buClr>
                <a:schemeClr val="tx2"/>
              </a:buClr>
              <a:buFont typeface="Arial" panose="020B0604020202020204" pitchFamily="34" charset="0"/>
              <a:buChar char="-"/>
              <a:defRPr sz="1333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287340" y="1404002"/>
            <a:ext cx="4115986" cy="3126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3"/>
          </p:nvPr>
        </p:nvSpPr>
        <p:spPr>
          <a:xfrm>
            <a:off x="4740677" y="960001"/>
            <a:ext cx="4115325" cy="194098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67" b="1" i="0"/>
            </a:lvl1pPr>
            <a:lvl2pPr marL="179993" indent="149994">
              <a:buClr>
                <a:schemeClr val="tx2"/>
              </a:buClr>
              <a:defRPr sz="1500"/>
            </a:lvl2pPr>
            <a:lvl3pPr marL="359986" indent="149994">
              <a:buClr>
                <a:schemeClr val="tx2"/>
              </a:buClr>
              <a:buFont typeface="Symbol" panose="05050102010706020507" pitchFamily="18" charset="2"/>
              <a:buChar char="-"/>
              <a:defRPr sz="1333"/>
            </a:lvl3pPr>
            <a:lvl4pPr marL="539978" indent="149994">
              <a:buClr>
                <a:schemeClr val="tx2"/>
              </a:buClr>
              <a:buFont typeface="Wingdings" panose="05000000000000000000" pitchFamily="2" charset="2"/>
              <a:buChar char="§"/>
              <a:defRPr sz="1333"/>
            </a:lvl4pPr>
            <a:lvl5pPr marL="719971" indent="149994">
              <a:buClr>
                <a:schemeClr val="tx2"/>
              </a:buClr>
              <a:buFont typeface="Arial" panose="020B0604020202020204" pitchFamily="34" charset="0"/>
              <a:buChar char="-"/>
              <a:defRPr sz="1333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4740015" y="1404002"/>
            <a:ext cx="4115986" cy="3126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688279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1403615"/>
            <a:ext cx="2781300" cy="2995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25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667" b="1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4"/>
          </p:nvPr>
        </p:nvSpPr>
        <p:spPr>
          <a:xfrm>
            <a:off x="287340" y="1404003"/>
            <a:ext cx="5648325" cy="3321629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4110088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814584" y="5189802"/>
            <a:ext cx="4251325" cy="525198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914400" rtl="0" eaLnBrk="1" latinLnBrk="0" hangingPunct="1"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b="0" dirty="0"/>
              <a:t>Auf den richtigen Impuls kommt es an </a:t>
            </a:r>
            <a:r>
              <a:rPr lang="de-DE" sz="750" dirty="0"/>
              <a:t>|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>
                <a:solidFill>
                  <a:schemeClr val="tx2"/>
                </a:solidFill>
              </a:rPr>
              <a:t>Vortrag an der Universität Hildesheim</a:t>
            </a:r>
            <a:r>
              <a:rPr lang="de-DE" sz="750" baseline="0" dirty="0">
                <a:solidFill>
                  <a:schemeClr val="tx2"/>
                </a:solidFill>
              </a:rPr>
              <a:t> </a:t>
            </a:r>
            <a:r>
              <a:rPr lang="de-DE" sz="750" dirty="0">
                <a:solidFill>
                  <a:schemeClr val="tx2"/>
                </a:solidFill>
              </a:rPr>
              <a:t>| 04.11.2023 |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/>
              <a:t>Melanie Ansteeg</a:t>
            </a:r>
          </a:p>
        </p:txBody>
      </p:sp>
      <p:cxnSp>
        <p:nvCxnSpPr>
          <p:cNvPr id="11" name="Gerader Verbinder 10"/>
          <p:cNvCxnSpPr/>
          <p:nvPr/>
        </p:nvCxnSpPr>
        <p:spPr>
          <a:xfrm>
            <a:off x="287341" y="678657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287341" y="5033698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Grafik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3218" y="5090160"/>
            <a:ext cx="2223306" cy="624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2244725" y="4509825"/>
            <a:ext cx="2032000" cy="1117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de-DE" altLang="de-DE" sz="833" b="1"/>
              <a:t>Fußzeile anpassen:</a:t>
            </a:r>
            <a:endParaRPr lang="de-DE" altLang="de-DE" sz="833"/>
          </a:p>
          <a:p>
            <a:pPr eaLnBrk="1" hangingPunct="1">
              <a:defRPr/>
            </a:pPr>
            <a:r>
              <a:rPr lang="de-DE" altLang="de-DE" sz="833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833" b="1"/>
          </a:p>
        </p:txBody>
      </p:sp>
      <p:sp>
        <p:nvSpPr>
          <p:cNvPr id="1031" name="Textfeld 14"/>
          <p:cNvSpPr txBox="1">
            <a:spLocks noChangeArrowheads="1"/>
          </p:cNvSpPr>
          <p:nvPr/>
        </p:nvSpPr>
        <p:spPr bwMode="auto">
          <a:xfrm>
            <a:off x="287341" y="5328233"/>
            <a:ext cx="730250" cy="329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DE80E27-E21F-4B26-8AF8-2532D79B1220}" type="slidenum">
              <a:rPr lang="de-DE" altLang="de-DE" sz="750">
                <a:solidFill>
                  <a:schemeClr val="tx2"/>
                </a:solidFill>
              </a:rPr>
              <a:pPr/>
              <a:t>‹Nr.›</a:t>
            </a:fld>
            <a:endParaRPr lang="de-DE" altLang="de-DE" sz="750" dirty="0">
              <a:solidFill>
                <a:schemeClr val="tx2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A1DE3E9-9A81-B645-8DC8-38D9E8B6497A}"/>
              </a:ext>
            </a:extLst>
          </p:cNvPr>
          <p:cNvSpPr txBox="1"/>
          <p:nvPr userDrawn="1"/>
        </p:nvSpPr>
        <p:spPr>
          <a:xfrm>
            <a:off x="4441371" y="53082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798" r:id="rId6"/>
    <p:sldLayoutId id="2147483799" r:id="rId7"/>
    <p:sldLayoutId id="2147483809" r:id="rId8"/>
    <p:sldLayoutId id="2147483806" r:id="rId9"/>
    <p:sldLayoutId id="2147483807" r:id="rId10"/>
    <p:sldLayoutId id="2147483800" r:id="rId11"/>
    <p:sldLayoutId id="2147483808" r:id="rId12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38098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76197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14295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52393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179909" indent="-179909" algn="l" defTabSz="17990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179909" algn="l"/>
        </a:tabLst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59819" indent="-179909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359819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39728" indent="-179909" algn="l" defTabSz="17990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539728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719638" indent="-179909" algn="l" defTabSz="17990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719638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719638" indent="-17990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746095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6348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1123953" y="5189804"/>
            <a:ext cx="4251325" cy="525198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914400" rtl="0" eaLnBrk="1" latinLnBrk="0" hangingPunct="1"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00" b="0" dirty="0"/>
              <a:t>Vom Mathematiklehren auf Distanz zum nachhaltigen Einsatz </a:t>
            </a:r>
            <a:r>
              <a:rPr lang="de-DE" sz="750" dirty="0"/>
              <a:t>|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/>
              <a:t>Aachener </a:t>
            </a:r>
            <a:r>
              <a:rPr lang="de-DE" sz="750" dirty="0" err="1"/>
              <a:t>Didaktiktag</a:t>
            </a:r>
            <a:r>
              <a:rPr lang="de-DE" sz="750" dirty="0"/>
              <a:t> 2020 | 3.11.2020 |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/>
              <a:t>Marvin Titz, Stefan </a:t>
            </a:r>
            <a:r>
              <a:rPr lang="de-DE" sz="750" dirty="0" err="1"/>
              <a:t>Pohlkamp</a:t>
            </a:r>
            <a:r>
              <a:rPr lang="de-DE" sz="750" dirty="0"/>
              <a:t> | </a:t>
            </a:r>
            <a:r>
              <a:rPr lang="de-DE" sz="750" dirty="0" err="1"/>
              <a:t>LuF</a:t>
            </a:r>
            <a:r>
              <a:rPr lang="de-DE" sz="750" dirty="0"/>
              <a:t> Didaktik der Mathematik |    </a:t>
            </a:r>
          </a:p>
        </p:txBody>
      </p:sp>
      <p:cxnSp>
        <p:nvCxnSpPr>
          <p:cNvPr id="11" name="Gerader Verbinder 10"/>
          <p:cNvCxnSpPr/>
          <p:nvPr/>
        </p:nvCxnSpPr>
        <p:spPr>
          <a:xfrm>
            <a:off x="287341" y="678657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287341" y="5033698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Grafik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93218" y="5090160"/>
            <a:ext cx="2223306" cy="624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2244725" y="4509825"/>
            <a:ext cx="2032000" cy="1117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de-DE" altLang="de-DE" sz="833" b="1"/>
              <a:t>Fußzeile anpassen:</a:t>
            </a:r>
            <a:endParaRPr lang="de-DE" altLang="de-DE" sz="833"/>
          </a:p>
          <a:p>
            <a:pPr eaLnBrk="1" hangingPunct="1">
              <a:defRPr/>
            </a:pPr>
            <a:r>
              <a:rPr lang="de-DE" altLang="de-DE" sz="833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833" b="1"/>
          </a:p>
        </p:txBody>
      </p:sp>
      <p:sp>
        <p:nvSpPr>
          <p:cNvPr id="1031" name="Textfeld 14"/>
          <p:cNvSpPr txBox="1">
            <a:spLocks noChangeArrowheads="1"/>
          </p:cNvSpPr>
          <p:nvPr/>
        </p:nvSpPr>
        <p:spPr bwMode="auto">
          <a:xfrm>
            <a:off x="288925" y="5189805"/>
            <a:ext cx="730250" cy="329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DE80E27-E21F-4B26-8AF8-2532D79B1220}" type="slidenum">
              <a:rPr lang="de-DE" altLang="de-DE" sz="750">
                <a:solidFill>
                  <a:schemeClr val="tx2"/>
                </a:solidFill>
              </a:rPr>
              <a:pPr/>
              <a:t>‹Nr.›</a:t>
            </a:fld>
            <a:endParaRPr lang="de-DE" altLang="de-DE" sz="750" dirty="0">
              <a:solidFill>
                <a:schemeClr val="tx2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A1DE3E9-9A81-B645-8DC8-38D9E8B6497A}"/>
              </a:ext>
            </a:extLst>
          </p:cNvPr>
          <p:cNvSpPr txBox="1"/>
          <p:nvPr userDrawn="1"/>
        </p:nvSpPr>
        <p:spPr>
          <a:xfrm>
            <a:off x="4441371" y="53082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3619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38098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76197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14295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52393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179909" indent="-179909" algn="l" defTabSz="17990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179909" algn="l"/>
        </a:tabLst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59819" indent="-179909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359819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39728" indent="-179909" algn="l" defTabSz="17990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539728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719638" indent="-179909" algn="l" defTabSz="17990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719638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719638" indent="-17990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746095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creativecommons.org/licenses/by-sa/4.0/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11" Type="http://schemas.openxmlformats.org/officeDocument/2006/relationships/image" Target="../media/image32.svg"/><Relationship Id="rId5" Type="http://schemas.openxmlformats.org/officeDocument/2006/relationships/image" Target="../media/image35.svg"/><Relationship Id="rId10" Type="http://schemas.openxmlformats.org/officeDocument/2006/relationships/image" Target="../media/image31.png"/><Relationship Id="rId4" Type="http://schemas.openxmlformats.org/officeDocument/2006/relationships/image" Target="../media/image13.png"/><Relationship Id="rId9" Type="http://schemas.openxmlformats.org/officeDocument/2006/relationships/image" Target="../media/image28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40.svg"/><Relationship Id="rId7" Type="http://schemas.openxmlformats.org/officeDocument/2006/relationships/image" Target="../media/image2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11" Type="http://schemas.openxmlformats.org/officeDocument/2006/relationships/image" Target="../media/image32.svg"/><Relationship Id="rId5" Type="http://schemas.openxmlformats.org/officeDocument/2006/relationships/image" Target="../media/image24.svg"/><Relationship Id="rId10" Type="http://schemas.openxmlformats.org/officeDocument/2006/relationships/image" Target="../media/image31.png"/><Relationship Id="rId4" Type="http://schemas.openxmlformats.org/officeDocument/2006/relationships/image" Target="../media/image23.png"/><Relationship Id="rId9" Type="http://schemas.openxmlformats.org/officeDocument/2006/relationships/image" Target="../media/image28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11" Type="http://schemas.openxmlformats.org/officeDocument/2006/relationships/image" Target="../media/image32.svg"/><Relationship Id="rId5" Type="http://schemas.openxmlformats.org/officeDocument/2006/relationships/image" Target="../media/image24.svg"/><Relationship Id="rId10" Type="http://schemas.openxmlformats.org/officeDocument/2006/relationships/image" Target="../media/image31.png"/><Relationship Id="rId4" Type="http://schemas.openxmlformats.org/officeDocument/2006/relationships/image" Target="../media/image23.png"/><Relationship Id="rId9" Type="http://schemas.openxmlformats.org/officeDocument/2006/relationships/image" Target="../media/image4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7" Type="http://schemas.openxmlformats.org/officeDocument/2006/relationships/image" Target="../media/image61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didaktik.matha.rwth-aachen.de/de/mitarbeiter/ansteeg/index.html" TargetMode="Externa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hdidaktik.org/cms/download.php?cat=Ver%C3%B6ffentlichungen&amp;file=Publikationen_zur_Lehrerbildung-Anlage_1.pdf" TargetMode="External"/><Relationship Id="rId2" Type="http://schemas.openxmlformats.org/officeDocument/2006/relationships/hyperlink" Target="https://hal.science/hal-04833321" TargetMode="Externa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old.mathematik.tu-dortmund.de/~prediger/veroeff/02-AllgMa-Sammelband-Mathe-Kommunikation-kl.pdf" TargetMode="External"/><Relationship Id="rId2" Type="http://schemas.openxmlformats.org/officeDocument/2006/relationships/hyperlink" Target="https://doi.org/10.11586/2020080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studienseminar.rlp.de/fileadmin/user_upload/studienseminar.rlp.de/gyko/2__Impulse_setzen.pdf" TargetMode="External"/><Relationship Id="rId5" Type="http://schemas.openxmlformats.org/officeDocument/2006/relationships/hyperlink" Target="https://www.kmk.org/fileadmin/veroeffentlichungen_beschluesse/2008/2008_10_16-Fachprofile-Lehrerbildung.pdf" TargetMode="External"/><Relationship Id="rId4" Type="http://schemas.openxmlformats.org/officeDocument/2006/relationships/hyperlink" Target="https://www.kmk.org/fileadmin/veroeffentlichungen_beschluesse/2004/2004_12_16-Standards-Lehrerbildung-Bildungswissenschaften.pdf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sts-gym-marburg.bildung.hessen.de/grundlagenpapiere/broschure_lehrkrafteakademie_in_teraktiv_v1_end_ms_09062017.pdf" TargetMode="Externa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de/vectors/sprechblasen-kommentare-orange-303206/" TargetMode="External"/><Relationship Id="rId7" Type="http://schemas.openxmlformats.org/officeDocument/2006/relationships/hyperlink" Target="https://www.pexels.com/de-de/foto/menschen-frau-kunst-schule-8613059/" TargetMode="External"/><Relationship Id="rId2" Type="http://schemas.openxmlformats.org/officeDocument/2006/relationships/hyperlink" Target="https://www.pexels.com/de-de/foto/mann-im-grauen-pullover-sitzt-neben-frau-im-orangefarbenen-hemd-5212354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pexels.com/de-de/foto/menschen-frau-sitzung-schule-8613089/" TargetMode="External"/><Relationship Id="rId5" Type="http://schemas.openxmlformats.org/officeDocument/2006/relationships/hyperlink" Target="https://www.pexels.com/de-de/foto/menschen-frau-sitzung-schule-8613091/" TargetMode="External"/><Relationship Id="rId4" Type="http://schemas.openxmlformats.org/officeDocument/2006/relationships/hyperlink" Target="https://www.pexels.com/de-de/foto/licht-pinsel-haus-gefroren-7544436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11" Type="http://schemas.openxmlformats.org/officeDocument/2006/relationships/image" Target="../media/image20.svg"/><Relationship Id="rId5" Type="http://schemas.openxmlformats.org/officeDocument/2006/relationships/image" Target="../media/image24.svg"/><Relationship Id="rId10" Type="http://schemas.openxmlformats.org/officeDocument/2006/relationships/image" Target="../media/image19.png"/><Relationship Id="rId4" Type="http://schemas.openxmlformats.org/officeDocument/2006/relationships/image" Target="../media/image23.png"/><Relationship Id="rId9" Type="http://schemas.openxmlformats.org/officeDocument/2006/relationships/image" Target="../media/image2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svg"/><Relationship Id="rId7" Type="http://schemas.openxmlformats.org/officeDocument/2006/relationships/image" Target="../media/image30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11" Type="http://schemas.openxmlformats.org/officeDocument/2006/relationships/image" Target="../media/image32.svg"/><Relationship Id="rId5" Type="http://schemas.openxmlformats.org/officeDocument/2006/relationships/image" Target="../media/image24.svg"/><Relationship Id="rId10" Type="http://schemas.openxmlformats.org/officeDocument/2006/relationships/image" Target="../media/image31.png"/><Relationship Id="rId4" Type="http://schemas.openxmlformats.org/officeDocument/2006/relationships/image" Target="../media/image23.png"/><Relationship Id="rId9" Type="http://schemas.openxmlformats.org/officeDocument/2006/relationships/image" Target="../media/image28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144000" y="3286317"/>
            <a:ext cx="8856000" cy="1361467"/>
          </a:xfrm>
        </p:spPr>
        <p:txBody>
          <a:bodyPr/>
          <a:lstStyle/>
          <a:p>
            <a:pPr algn="ctr"/>
            <a:r>
              <a:rPr lang="de-DE" dirty="0"/>
              <a:t>Auf den richtigen Impuls kommt </a:t>
            </a:r>
            <a:r>
              <a:rPr lang="de-DE"/>
              <a:t>es an</a:t>
            </a:r>
            <a:br>
              <a:rPr lang="de-DE" sz="2000" b="0" dirty="0"/>
            </a:br>
            <a:r>
              <a:rPr lang="de-DE" sz="1800" b="0" dirty="0"/>
              <a:t>Zur</a:t>
            </a:r>
            <a:r>
              <a:rPr lang="de-DE" sz="1800" dirty="0"/>
              <a:t> </a:t>
            </a:r>
            <a:r>
              <a:rPr lang="de-DE" sz="1800" b="0" dirty="0"/>
              <a:t>Relevanz und Herausforderung gelingender Impulsgebung im Mathematikunterricht</a:t>
            </a:r>
            <a:endParaRPr lang="de-DE" sz="2400" dirty="0"/>
          </a:p>
        </p:txBody>
      </p:sp>
      <p:sp>
        <p:nvSpPr>
          <p:cNvPr id="6" name="Untertitel 5"/>
          <p:cNvSpPr>
            <a:spLocks noGrp="1"/>
          </p:cNvSpPr>
          <p:nvPr>
            <p:ph type="subTitle" idx="1"/>
          </p:nvPr>
        </p:nvSpPr>
        <p:spPr>
          <a:xfrm>
            <a:off x="288000" y="4282205"/>
            <a:ext cx="8568000" cy="731158"/>
          </a:xfrm>
        </p:spPr>
        <p:txBody>
          <a:bodyPr/>
          <a:lstStyle/>
          <a:p>
            <a:pPr algn="ctr"/>
            <a:r>
              <a:rPr lang="de-DE" altLang="de-DE" dirty="0">
                <a:solidFill>
                  <a:schemeClr val="tx2"/>
                </a:solidFill>
              </a:rPr>
              <a:t>4. November 2023</a:t>
            </a:r>
          </a:p>
          <a:p>
            <a:r>
              <a:rPr lang="de-DE" altLang="de-DE" dirty="0"/>
              <a:t>Melanie Ansteeg</a:t>
            </a:r>
          </a:p>
          <a:p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819ADCD-0C76-03CF-5C14-B0DF12087AD0}"/>
              </a:ext>
            </a:extLst>
          </p:cNvPr>
          <p:cNvSpPr txBox="1"/>
          <p:nvPr/>
        </p:nvSpPr>
        <p:spPr>
          <a:xfrm>
            <a:off x="1398141" y="5153222"/>
            <a:ext cx="417293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/>
              <a:t>Dieses Werk steht unter einer Creative Commons Lizenz vom Typ </a:t>
            </a:r>
            <a:br>
              <a:rPr lang="de-DE" sz="900" dirty="0"/>
            </a:br>
            <a:r>
              <a:rPr lang="de-DE" sz="900" dirty="0"/>
              <a:t>Namensnennung – Weitergabe unter gleichen Bedingungen.</a:t>
            </a:r>
            <a:br>
              <a:rPr lang="de-DE" sz="900" dirty="0"/>
            </a:br>
            <a:r>
              <a:rPr lang="de-DE" sz="900" dirty="0"/>
              <a:t>Die Lizenz ist unter </a:t>
            </a:r>
            <a:r>
              <a:rPr lang="de-DE" sz="900" dirty="0">
                <a:hlinkClick r:id="rId2"/>
              </a:rPr>
              <a:t>https://creativecommons.org/licenses/by-sa/4.0/</a:t>
            </a:r>
            <a:r>
              <a:rPr lang="de-DE" sz="900" dirty="0"/>
              <a:t> einsehbar.</a:t>
            </a:r>
          </a:p>
        </p:txBody>
      </p:sp>
      <p:pic>
        <p:nvPicPr>
          <p:cNvPr id="3" name="Grafik 2" descr="Ein Bild, das Symbol, Kreis, Screenshot, Grafiken enthält.&#10;&#10;Automatisch generierte Beschreibung">
            <a:extLst>
              <a:ext uri="{FF2B5EF4-FFF2-40B4-BE49-F238E27FC236}">
                <a16:creationId xmlns:a16="http://schemas.microsoft.com/office/drawing/2014/main" id="{5C5ED830-F200-4C0A-8D89-D086CF5E91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730" y="5153222"/>
            <a:ext cx="1227411" cy="42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697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Kompetenzraster für die Aus- und Fortbildung an Schulen</a:t>
            </a:r>
          </a:p>
        </p:txBody>
      </p:sp>
      <p:pic>
        <p:nvPicPr>
          <p:cNvPr id="5" name="Grafik 4"/>
          <p:cNvPicPr/>
          <p:nvPr/>
        </p:nvPicPr>
        <p:blipFill>
          <a:blip r:embed="rId3"/>
          <a:stretch>
            <a:fillRect/>
          </a:stretch>
        </p:blipFill>
        <p:spPr>
          <a:xfrm>
            <a:off x="940155" y="727306"/>
            <a:ext cx="7154273" cy="4270325"/>
          </a:xfrm>
          <a:prstGeom prst="rect">
            <a:avLst/>
          </a:prstGeom>
        </p:spPr>
      </p:pic>
      <p:sp>
        <p:nvSpPr>
          <p:cNvPr id="7" name="Pfeil nach rechts 6"/>
          <p:cNvSpPr/>
          <p:nvPr/>
        </p:nvSpPr>
        <p:spPr>
          <a:xfrm>
            <a:off x="233292" y="2693622"/>
            <a:ext cx="706863" cy="337691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1017769" y="2441050"/>
            <a:ext cx="7028953" cy="842839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/>
          <p:cNvSpPr txBox="1"/>
          <p:nvPr/>
        </p:nvSpPr>
        <p:spPr>
          <a:xfrm>
            <a:off x="8001431" y="4518332"/>
            <a:ext cx="12506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(Schmoll 2019, </a:t>
            </a:r>
          </a:p>
          <a:p>
            <a:r>
              <a:rPr lang="de-DE" sz="1200" dirty="0"/>
              <a:t>S. 19)</a:t>
            </a:r>
          </a:p>
        </p:txBody>
      </p:sp>
    </p:spTree>
    <p:extLst>
      <p:ext uri="{BB962C8B-B14F-4D97-AF65-F5344CB8AC3E}">
        <p14:creationId xmlns:p14="http://schemas.microsoft.com/office/powerpoint/2010/main" val="328608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Kompetenzraster für die Aus- und Fortbildung an Schulen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073" y="924737"/>
            <a:ext cx="4659491" cy="3811740"/>
          </a:xfrm>
          <a:prstGeom prst="rect">
            <a:avLst/>
          </a:prstGeom>
        </p:spPr>
      </p:pic>
      <p:sp>
        <p:nvSpPr>
          <p:cNvPr id="13" name="Rechteck 12"/>
          <p:cNvSpPr/>
          <p:nvPr/>
        </p:nvSpPr>
        <p:spPr>
          <a:xfrm>
            <a:off x="2248747" y="2339846"/>
            <a:ext cx="2196000" cy="164270"/>
          </a:xfrm>
          <a:prstGeom prst="rect">
            <a:avLst/>
          </a:prstGeom>
          <a:solidFill>
            <a:schemeClr val="accent4">
              <a:lumMod val="40000"/>
              <a:lumOff val="60000"/>
              <a:alpha val="49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2248747" y="2465304"/>
            <a:ext cx="828000" cy="164270"/>
          </a:xfrm>
          <a:prstGeom prst="rect">
            <a:avLst/>
          </a:prstGeom>
          <a:solidFill>
            <a:schemeClr val="accent4">
              <a:lumMod val="40000"/>
              <a:lumOff val="60000"/>
              <a:alpha val="49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2248747" y="1385887"/>
            <a:ext cx="1368000" cy="164270"/>
          </a:xfrm>
          <a:prstGeom prst="rect">
            <a:avLst/>
          </a:prstGeom>
          <a:solidFill>
            <a:schemeClr val="accent4">
              <a:lumMod val="40000"/>
              <a:lumOff val="60000"/>
              <a:alpha val="49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2248747" y="3909052"/>
            <a:ext cx="2736000" cy="164270"/>
          </a:xfrm>
          <a:prstGeom prst="rect">
            <a:avLst/>
          </a:prstGeom>
          <a:solidFill>
            <a:schemeClr val="accent4">
              <a:lumMod val="40000"/>
              <a:lumOff val="60000"/>
              <a:alpha val="49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2248747" y="4034510"/>
            <a:ext cx="1152000" cy="164270"/>
          </a:xfrm>
          <a:prstGeom prst="rect">
            <a:avLst/>
          </a:prstGeom>
          <a:solidFill>
            <a:schemeClr val="accent4">
              <a:lumMod val="40000"/>
              <a:lumOff val="60000"/>
              <a:alpha val="49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FEBB335-2B72-D865-ED03-F4997F8D869F}"/>
              </a:ext>
            </a:extLst>
          </p:cNvPr>
          <p:cNvSpPr txBox="1"/>
          <p:nvPr/>
        </p:nvSpPr>
        <p:spPr>
          <a:xfrm>
            <a:off x="7381658" y="4674376"/>
            <a:ext cx="16610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(Schmoll 2019, S. 39)</a:t>
            </a:r>
          </a:p>
        </p:txBody>
      </p:sp>
    </p:spTree>
    <p:extLst>
      <p:ext uri="{BB962C8B-B14F-4D97-AF65-F5344CB8AC3E}">
        <p14:creationId xmlns:p14="http://schemas.microsoft.com/office/powerpoint/2010/main" val="347786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Inhalte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561143" y="1359967"/>
            <a:ext cx="8569325" cy="3237669"/>
          </a:xfrm>
        </p:spPr>
        <p:txBody>
          <a:bodyPr/>
          <a:lstStyle/>
          <a:p>
            <a:pPr marL="0" indent="0">
              <a:buNone/>
            </a:pPr>
            <a:r>
              <a:rPr lang="de-DE" b="1" dirty="0">
                <a:solidFill>
                  <a:schemeClr val="bg1">
                    <a:lumMod val="65000"/>
                  </a:schemeClr>
                </a:solidFill>
              </a:rPr>
              <a:t>Grundlegendes zur Impulsgebung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Relevanz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b="1" dirty="0"/>
              <a:t>Was ist ein Impuls? 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Qualitätskriterien von Impulsen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Ansprüche an die Impulsgebung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9" name="Grafik 8" descr="Liste mit einfarbiger Füllu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35598" y="3288933"/>
            <a:ext cx="648000" cy="648000"/>
          </a:xfrm>
          <a:prstGeom prst="rect">
            <a:avLst/>
          </a:prstGeom>
        </p:spPr>
      </p:pic>
      <p:pic>
        <p:nvPicPr>
          <p:cNvPr id="10" name="Grafik 9" descr="Lichter an mit einfarbiger Füllu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5598" y="2554402"/>
            <a:ext cx="648000" cy="648000"/>
          </a:xfrm>
          <a:prstGeom prst="rect">
            <a:avLst/>
          </a:prstGeom>
        </p:spPr>
      </p:pic>
      <p:pic>
        <p:nvPicPr>
          <p:cNvPr id="3" name="Grafik 2" descr="Warnung mit einfarbiger Füllung">
            <a:extLst>
              <a:ext uri="{FF2B5EF4-FFF2-40B4-BE49-F238E27FC236}">
                <a16:creationId xmlns:a16="http://schemas.microsoft.com/office/drawing/2014/main" id="{2F9E7172-F07E-F60D-54E5-F29379147A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35598" y="1819872"/>
            <a:ext cx="648000" cy="648000"/>
          </a:xfrm>
          <a:prstGeom prst="rect">
            <a:avLst/>
          </a:prstGeom>
        </p:spPr>
      </p:pic>
      <p:pic>
        <p:nvPicPr>
          <p:cNvPr id="7" name="Grafik 6" descr="Kopf mit Zahnrädern mit einfarbiger Füllung">
            <a:extLst>
              <a:ext uri="{FF2B5EF4-FFF2-40B4-BE49-F238E27FC236}">
                <a16:creationId xmlns:a16="http://schemas.microsoft.com/office/drawing/2014/main" id="{7215D302-A2C3-0B01-472C-F208E1E68E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50196" y="4023464"/>
            <a:ext cx="648000" cy="648000"/>
          </a:xfrm>
          <a:prstGeom prst="rect">
            <a:avLst/>
          </a:prstGeom>
        </p:spPr>
      </p:pic>
      <p:pic>
        <p:nvPicPr>
          <p:cNvPr id="5" name="Grafik 4" descr="Post-it-Notizen mit einfarbiger Füllung">
            <a:extLst>
              <a:ext uri="{FF2B5EF4-FFF2-40B4-BE49-F238E27FC236}">
                <a16:creationId xmlns:a16="http://schemas.microsoft.com/office/drawing/2014/main" id="{FF1493A8-F416-C46F-3645-3B6C1ED4401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635598" y="1085341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8248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010" y="1807911"/>
            <a:ext cx="5805980" cy="1746451"/>
          </a:xfrm>
          <a:prstGeom prst="rect">
            <a:avLst/>
          </a:prstGeom>
          <a:ln w="104775" cap="rnd">
            <a:solidFill>
              <a:schemeClr val="bg1">
                <a:lumMod val="65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feld 5"/>
          <p:cNvSpPr txBox="1"/>
          <p:nvPr/>
        </p:nvSpPr>
        <p:spPr>
          <a:xfrm>
            <a:off x="5675148" y="3681730"/>
            <a:ext cx="23892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(nach Heckmann 2007, S. 47)</a:t>
            </a:r>
          </a:p>
        </p:txBody>
      </p:sp>
    </p:spTree>
    <p:extLst>
      <p:ext uri="{BB962C8B-B14F-4D97-AF65-F5344CB8AC3E}">
        <p14:creationId xmlns:p14="http://schemas.microsoft.com/office/powerpoint/2010/main" val="29409557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Interpretationen von Kernideen</a:t>
            </a:r>
          </a:p>
        </p:txBody>
      </p:sp>
      <p:sp>
        <p:nvSpPr>
          <p:cNvPr id="6" name="Abgerundetes Rechteck 5"/>
          <p:cNvSpPr/>
          <p:nvPr/>
        </p:nvSpPr>
        <p:spPr>
          <a:xfrm>
            <a:off x="984530" y="2260242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Kernidee</a:t>
            </a:r>
          </a:p>
        </p:txBody>
      </p:sp>
      <p:sp>
        <p:nvSpPr>
          <p:cNvPr id="19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</p:spPr>
        <p:txBody>
          <a:bodyPr/>
          <a:lstStyle/>
          <a:p>
            <a:r>
              <a:rPr lang="de-DE" dirty="0"/>
              <a:t>Nach Ruf &amp; Gallin (2018)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3364149" y="2394441"/>
            <a:ext cx="503465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dirty="0"/>
              <a:t>Individueller Zugang zum Thema</a:t>
            </a:r>
          </a:p>
          <a:p>
            <a:r>
              <a:rPr lang="de-DE" dirty="0"/>
              <a:t>Fachlicher Kern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3364149" y="3117716"/>
            <a:ext cx="24721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/>
              <a:t>(nach Klimke &amp; Lutz-Westphal 2018)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08B2160F-38A0-0108-35E8-0BBD6F6E6803}"/>
              </a:ext>
            </a:extLst>
          </p:cNvPr>
          <p:cNvGrpSpPr/>
          <p:nvPr/>
        </p:nvGrpSpPr>
        <p:grpSpPr>
          <a:xfrm>
            <a:off x="5696793" y="3297073"/>
            <a:ext cx="2702007" cy="1178099"/>
            <a:chOff x="5696793" y="3770888"/>
            <a:chExt cx="2702007" cy="1178099"/>
          </a:xfrm>
        </p:grpSpPr>
        <p:sp>
          <p:nvSpPr>
            <p:cNvPr id="5" name="Sprechblase: oval 4">
              <a:extLst>
                <a:ext uri="{FF2B5EF4-FFF2-40B4-BE49-F238E27FC236}">
                  <a16:creationId xmlns:a16="http://schemas.microsoft.com/office/drawing/2014/main" id="{36ED1B56-DD11-5C07-88B7-3C16D2D52466}"/>
                </a:ext>
              </a:extLst>
            </p:cNvPr>
            <p:cNvSpPr/>
            <p:nvPr/>
          </p:nvSpPr>
          <p:spPr>
            <a:xfrm>
              <a:off x="5696793" y="3770888"/>
              <a:ext cx="2702007" cy="1043873"/>
            </a:xfrm>
            <a:prstGeom prst="wedgeEllipseCallout">
              <a:avLst>
                <a:gd name="adj1" fmla="val -45990"/>
                <a:gd name="adj2" fmla="val -66182"/>
              </a:avLst>
            </a:prstGeom>
            <a:solidFill>
              <a:schemeClr val="bg1">
                <a:lumMod val="85000"/>
              </a:schemeClr>
            </a:solidFill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658B61D8-4B43-5DF3-58E6-6DDA095699D1}"/>
                </a:ext>
              </a:extLst>
            </p:cNvPr>
            <p:cNvSpPr txBox="1"/>
            <p:nvPr/>
          </p:nvSpPr>
          <p:spPr>
            <a:xfrm>
              <a:off x="5696793" y="3840991"/>
              <a:ext cx="270200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„Das Komma </a:t>
              </a:r>
            </a:p>
            <a:p>
              <a:pPr algn="ctr"/>
              <a:r>
                <a:rPr lang="de-DE" sz="1600" dirty="0"/>
                <a:t>markiert den Übergang von Einern zu Zehnteln“</a:t>
              </a:r>
            </a:p>
            <a:p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63511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Gerader Verbinder 17"/>
          <p:cNvCxnSpPr/>
          <p:nvPr/>
        </p:nvCxnSpPr>
        <p:spPr>
          <a:xfrm>
            <a:off x="412124" y="2756079"/>
            <a:ext cx="8190963" cy="12879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Der Kreislauf des Dialogischen Lernens</a:t>
            </a:r>
          </a:p>
        </p:txBody>
      </p:sp>
      <p:sp>
        <p:nvSpPr>
          <p:cNvPr id="5" name="Abgerundetes Rechteck 4"/>
          <p:cNvSpPr/>
          <p:nvPr/>
        </p:nvSpPr>
        <p:spPr>
          <a:xfrm>
            <a:off x="6280594" y="2269531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Reisetagebuch</a:t>
            </a:r>
          </a:p>
        </p:txBody>
      </p:sp>
      <p:sp>
        <p:nvSpPr>
          <p:cNvPr id="6" name="Abgerundetes Rechteck 5"/>
          <p:cNvSpPr/>
          <p:nvPr/>
        </p:nvSpPr>
        <p:spPr>
          <a:xfrm>
            <a:off x="984530" y="2260242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Kernidee</a:t>
            </a:r>
          </a:p>
        </p:txBody>
      </p:sp>
      <p:sp>
        <p:nvSpPr>
          <p:cNvPr id="7" name="Abgerundetes Rechteck 6"/>
          <p:cNvSpPr/>
          <p:nvPr/>
        </p:nvSpPr>
        <p:spPr>
          <a:xfrm>
            <a:off x="3638281" y="3629695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Ich</a:t>
            </a:r>
          </a:p>
        </p:txBody>
      </p:sp>
      <p:sp>
        <p:nvSpPr>
          <p:cNvPr id="8" name="Abgerundetes Rechteck 7"/>
          <p:cNvSpPr/>
          <p:nvPr/>
        </p:nvSpPr>
        <p:spPr>
          <a:xfrm>
            <a:off x="3638281" y="909367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Du</a:t>
            </a:r>
          </a:p>
        </p:txBody>
      </p:sp>
      <p:sp>
        <p:nvSpPr>
          <p:cNvPr id="9" name="Abgerundetes Rechteck 8"/>
          <p:cNvSpPr/>
          <p:nvPr/>
        </p:nvSpPr>
        <p:spPr>
          <a:xfrm>
            <a:off x="3628621" y="2269531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Normen</a:t>
            </a:r>
          </a:p>
        </p:txBody>
      </p:sp>
      <p:sp>
        <p:nvSpPr>
          <p:cNvPr id="11" name="Bogen 10"/>
          <p:cNvSpPr/>
          <p:nvPr/>
        </p:nvSpPr>
        <p:spPr>
          <a:xfrm>
            <a:off x="4812940" y="1263537"/>
            <a:ext cx="1858269" cy="1595573"/>
          </a:xfrm>
          <a:prstGeom prst="arc">
            <a:avLst/>
          </a:prstGeom>
          <a:ln w="381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Bogen 11"/>
          <p:cNvSpPr/>
          <p:nvPr/>
        </p:nvSpPr>
        <p:spPr>
          <a:xfrm rot="16200000">
            <a:off x="2301483" y="1371724"/>
            <a:ext cx="1858269" cy="1595573"/>
          </a:xfrm>
          <a:prstGeom prst="arc">
            <a:avLst/>
          </a:prstGeom>
          <a:ln w="381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Bogen 12"/>
          <p:cNvSpPr/>
          <p:nvPr/>
        </p:nvSpPr>
        <p:spPr>
          <a:xfrm rot="5400000">
            <a:off x="4959192" y="2610820"/>
            <a:ext cx="1858269" cy="1595573"/>
          </a:xfrm>
          <a:prstGeom prst="arc">
            <a:avLst/>
          </a:prstGeom>
          <a:ln w="381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Bogen 13"/>
          <p:cNvSpPr/>
          <p:nvPr/>
        </p:nvSpPr>
        <p:spPr>
          <a:xfrm rot="10800000">
            <a:off x="2341441" y="2610821"/>
            <a:ext cx="1858269" cy="1595573"/>
          </a:xfrm>
          <a:prstGeom prst="arc">
            <a:avLst/>
          </a:prstGeom>
          <a:ln w="381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6957978" y="1075933"/>
            <a:ext cx="1877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Rezeption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6957977" y="4206394"/>
            <a:ext cx="18673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Produktion</a:t>
            </a:r>
            <a:endParaRPr lang="de-DE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</p:spPr>
        <p:txBody>
          <a:bodyPr/>
          <a:lstStyle/>
          <a:p>
            <a:r>
              <a:rPr lang="de-DE" dirty="0"/>
              <a:t>Nach Ruf &amp; Gallin (2018)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125491" y="3336513"/>
            <a:ext cx="2144831" cy="738664"/>
          </a:xfrm>
          <a:prstGeom prst="rect">
            <a:avLst/>
          </a:prstGeom>
          <a:noFill/>
          <a:ln w="22225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„Das Komma markiert </a:t>
            </a:r>
            <a:br>
              <a:rPr lang="de-DE" sz="1400" dirty="0"/>
            </a:br>
            <a:r>
              <a:rPr lang="de-DE" sz="1400" dirty="0"/>
              <a:t>den Übergang </a:t>
            </a:r>
            <a:br>
              <a:rPr lang="de-DE" sz="1400" dirty="0"/>
            </a:br>
            <a:r>
              <a:rPr lang="de-DE" sz="1400" dirty="0"/>
              <a:t>von Einern zu Zehnteln“</a:t>
            </a:r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8348" y="3356972"/>
            <a:ext cx="2126649" cy="639700"/>
          </a:xfrm>
          <a:prstGeom prst="rect">
            <a:avLst/>
          </a:prstGeom>
          <a:ln w="22225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2777859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2" grpId="0" animBg="1"/>
      <p:bldP spid="13" grpId="0" animBg="1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Gerader Verbinder 17"/>
          <p:cNvCxnSpPr/>
          <p:nvPr/>
        </p:nvCxnSpPr>
        <p:spPr>
          <a:xfrm>
            <a:off x="412124" y="2756079"/>
            <a:ext cx="8190963" cy="12879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Impulse im Kreislauf des Dialogischen Lernens</a:t>
            </a:r>
          </a:p>
        </p:txBody>
      </p:sp>
      <p:sp>
        <p:nvSpPr>
          <p:cNvPr id="5" name="Abgerundetes Rechteck 4"/>
          <p:cNvSpPr/>
          <p:nvPr/>
        </p:nvSpPr>
        <p:spPr>
          <a:xfrm>
            <a:off x="6280594" y="2269531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Reisetagebuch</a:t>
            </a:r>
          </a:p>
        </p:txBody>
      </p:sp>
      <p:sp>
        <p:nvSpPr>
          <p:cNvPr id="6" name="Abgerundetes Rechteck 5"/>
          <p:cNvSpPr/>
          <p:nvPr/>
        </p:nvSpPr>
        <p:spPr>
          <a:xfrm>
            <a:off x="984530" y="2260242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Kernidee</a:t>
            </a:r>
          </a:p>
        </p:txBody>
      </p:sp>
      <p:sp>
        <p:nvSpPr>
          <p:cNvPr id="7" name="Abgerundetes Rechteck 6"/>
          <p:cNvSpPr/>
          <p:nvPr/>
        </p:nvSpPr>
        <p:spPr>
          <a:xfrm>
            <a:off x="3638281" y="3629695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Ich</a:t>
            </a:r>
          </a:p>
        </p:txBody>
      </p:sp>
      <p:sp>
        <p:nvSpPr>
          <p:cNvPr id="8" name="Abgerundetes Rechteck 7"/>
          <p:cNvSpPr/>
          <p:nvPr/>
        </p:nvSpPr>
        <p:spPr>
          <a:xfrm>
            <a:off x="3638281" y="909367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Du</a:t>
            </a:r>
          </a:p>
        </p:txBody>
      </p:sp>
      <p:sp>
        <p:nvSpPr>
          <p:cNvPr id="9" name="Abgerundetes Rechteck 8"/>
          <p:cNvSpPr/>
          <p:nvPr/>
        </p:nvSpPr>
        <p:spPr>
          <a:xfrm>
            <a:off x="3628621" y="2269531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Normen</a:t>
            </a:r>
          </a:p>
        </p:txBody>
      </p:sp>
      <p:sp>
        <p:nvSpPr>
          <p:cNvPr id="11" name="Bogen 10"/>
          <p:cNvSpPr/>
          <p:nvPr/>
        </p:nvSpPr>
        <p:spPr>
          <a:xfrm>
            <a:off x="4812940" y="1263537"/>
            <a:ext cx="1858269" cy="1595573"/>
          </a:xfrm>
          <a:prstGeom prst="arc">
            <a:avLst/>
          </a:prstGeom>
          <a:ln w="381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Bogen 11"/>
          <p:cNvSpPr/>
          <p:nvPr/>
        </p:nvSpPr>
        <p:spPr>
          <a:xfrm rot="16200000">
            <a:off x="2301483" y="1371724"/>
            <a:ext cx="1858269" cy="1595573"/>
          </a:xfrm>
          <a:prstGeom prst="arc">
            <a:avLst/>
          </a:prstGeom>
          <a:ln w="1143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Bogen 12"/>
          <p:cNvSpPr/>
          <p:nvPr/>
        </p:nvSpPr>
        <p:spPr>
          <a:xfrm rot="5400000">
            <a:off x="4959192" y="2610820"/>
            <a:ext cx="1858269" cy="1595573"/>
          </a:xfrm>
          <a:prstGeom prst="arc">
            <a:avLst/>
          </a:prstGeom>
          <a:ln w="381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Bogen 13"/>
          <p:cNvSpPr/>
          <p:nvPr/>
        </p:nvSpPr>
        <p:spPr>
          <a:xfrm rot="10800000">
            <a:off x="2341441" y="2610821"/>
            <a:ext cx="1858269" cy="1595573"/>
          </a:xfrm>
          <a:prstGeom prst="arc">
            <a:avLst/>
          </a:prstGeom>
          <a:ln w="381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6957978" y="1075933"/>
            <a:ext cx="1877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Rezeption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6957977" y="4206394"/>
            <a:ext cx="18673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Produktion</a:t>
            </a:r>
            <a:endParaRPr lang="de-DE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</p:spPr>
        <p:txBody>
          <a:bodyPr/>
          <a:lstStyle/>
          <a:p>
            <a:r>
              <a:rPr lang="de-DE" dirty="0"/>
              <a:t>Nach Ruf &amp; Gallin (2018)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125491" y="3336513"/>
            <a:ext cx="2144831" cy="738664"/>
          </a:xfrm>
          <a:prstGeom prst="rect">
            <a:avLst/>
          </a:prstGeom>
          <a:noFill/>
          <a:ln w="22225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„Das Komma markiert </a:t>
            </a:r>
            <a:br>
              <a:rPr lang="de-DE" sz="1400" dirty="0"/>
            </a:br>
            <a:r>
              <a:rPr lang="de-DE" sz="1400" dirty="0"/>
              <a:t>den Übergang </a:t>
            </a:r>
            <a:br>
              <a:rPr lang="de-DE" sz="1400" dirty="0"/>
            </a:br>
            <a:r>
              <a:rPr lang="de-DE" sz="1400" dirty="0"/>
              <a:t>von Einern zu Zehnteln“</a:t>
            </a:r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8348" y="3356972"/>
            <a:ext cx="2126649" cy="639700"/>
          </a:xfrm>
          <a:prstGeom prst="rect">
            <a:avLst/>
          </a:prstGeom>
          <a:ln w="22225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6919130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Impulse als Eingriff in den Lernprozess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600" y="730210"/>
            <a:ext cx="4476344" cy="425458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2465" y="4473350"/>
            <a:ext cx="2602235" cy="325878"/>
          </a:xfrm>
          <a:prstGeom prst="rect">
            <a:avLst/>
          </a:prstGeom>
          <a:ln w="22225">
            <a:solidFill>
              <a:schemeClr val="tx2"/>
            </a:solidFill>
          </a:ln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5147" y="3281766"/>
            <a:ext cx="2235540" cy="552221"/>
          </a:xfrm>
          <a:prstGeom prst="rect">
            <a:avLst/>
          </a:prstGeom>
          <a:ln w="22225">
            <a:solidFill>
              <a:schemeClr val="tx2"/>
            </a:solidFill>
          </a:ln>
        </p:spPr>
      </p:pic>
      <p:sp>
        <p:nvSpPr>
          <p:cNvPr id="6" name="Textfeld 5"/>
          <p:cNvSpPr txBox="1"/>
          <p:nvPr/>
        </p:nvSpPr>
        <p:spPr>
          <a:xfrm>
            <a:off x="6038296" y="2511429"/>
            <a:ext cx="19287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accent3">
                    <a:lumMod val="75000"/>
                  </a:schemeClr>
                </a:solidFill>
              </a:rPr>
              <a:t>Eingreifen </a:t>
            </a:r>
            <a:br>
              <a:rPr lang="de-DE" sz="1600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de-DE" sz="1600" dirty="0">
                <a:solidFill>
                  <a:schemeClr val="accent3">
                    <a:lumMod val="75000"/>
                  </a:schemeClr>
                </a:solidFill>
              </a:rPr>
              <a:t>in den Lernprozess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BDD24B4B-B246-2F80-7AD5-D62673BA08E8}"/>
              </a:ext>
            </a:extLst>
          </p:cNvPr>
          <p:cNvSpPr txBox="1"/>
          <p:nvPr/>
        </p:nvSpPr>
        <p:spPr>
          <a:xfrm>
            <a:off x="6753013" y="1266910"/>
            <a:ext cx="22012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600" dirty="0"/>
              <a:t>Klimke (2021): Spirale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D781117-E6B5-A8F8-9156-1ACB066FB805}"/>
              </a:ext>
            </a:extLst>
          </p:cNvPr>
          <p:cNvSpPr txBox="1"/>
          <p:nvPr/>
        </p:nvSpPr>
        <p:spPr>
          <a:xfrm>
            <a:off x="6109673" y="896923"/>
            <a:ext cx="28408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600" dirty="0"/>
              <a:t>Ruf &amp; Gallin (2018): Kreislauf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E479D6D-DAD2-2F5F-C0AC-B9661122007F}"/>
              </a:ext>
            </a:extLst>
          </p:cNvPr>
          <p:cNvSpPr txBox="1"/>
          <p:nvPr/>
        </p:nvSpPr>
        <p:spPr>
          <a:xfrm>
            <a:off x="5654421" y="1636897"/>
            <a:ext cx="3296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600" dirty="0"/>
              <a:t>Ansteeg (2023): Konische Spirale</a:t>
            </a:r>
          </a:p>
        </p:txBody>
      </p:sp>
    </p:spTree>
    <p:extLst>
      <p:ext uri="{BB962C8B-B14F-4D97-AF65-F5344CB8AC3E}">
        <p14:creationId xmlns:p14="http://schemas.microsoft.com/office/powerpoint/2010/main" val="46752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Definition: Impuls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4116078" y="1571014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Gestik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7197508" y="1201682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Mimik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651819" y="4365523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Zeichnung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46286" y="1376998"/>
            <a:ext cx="182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stummer Impuls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5154855" y="4180857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eine Handlung vorführen</a:t>
            </a:r>
          </a:p>
        </p:txBody>
      </p:sp>
      <p:sp>
        <p:nvSpPr>
          <p:cNvPr id="5" name="Abgerundetes Rechteck 4">
            <a:extLst>
              <a:ext uri="{FF2B5EF4-FFF2-40B4-BE49-F238E27FC236}">
                <a16:creationId xmlns:a16="http://schemas.microsoft.com/office/drawing/2014/main" id="{6C3B15F6-0996-077B-BD1C-C6E42E5372EE}"/>
              </a:ext>
            </a:extLst>
          </p:cNvPr>
          <p:cNvSpPr/>
          <p:nvPr/>
        </p:nvSpPr>
        <p:spPr>
          <a:xfrm>
            <a:off x="734518" y="2147344"/>
            <a:ext cx="7674964" cy="1460088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Ein </a:t>
            </a:r>
            <a:r>
              <a:rPr lang="de-DE" b="1" dirty="0">
                <a:solidFill>
                  <a:schemeClr val="tx1"/>
                </a:solidFill>
              </a:rPr>
              <a:t>Impuls </a:t>
            </a:r>
            <a:r>
              <a:rPr lang="de-DE" dirty="0">
                <a:solidFill>
                  <a:schemeClr val="tx1"/>
                </a:solidFill>
              </a:rPr>
              <a:t>ist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ein fachlich orientiertes Anknüpfen an einen </a:t>
            </a:r>
            <a:r>
              <a:rPr lang="de-DE" dirty="0" err="1">
                <a:solidFill>
                  <a:schemeClr val="tx1"/>
                </a:solidFill>
              </a:rPr>
              <a:t>Lernendenbeitrag</a:t>
            </a:r>
            <a:br>
              <a:rPr lang="de-DE" dirty="0">
                <a:solidFill>
                  <a:schemeClr val="tx1"/>
                </a:solidFill>
              </a:rPr>
            </a:br>
            <a:r>
              <a:rPr lang="de-DE" dirty="0">
                <a:solidFill>
                  <a:schemeClr val="tx1"/>
                </a:solidFill>
              </a:rPr>
              <a:t>mit der Absicht, die Lernende oder den Lernenden 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möglichst unmittelbar in der eigenständigen Auseinandersetzung 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mit den Inhalten weiterzubringen. </a:t>
            </a:r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D933881D-D102-BAE7-9828-7780067FBA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</p:spPr>
        <p:txBody>
          <a:bodyPr/>
          <a:lstStyle/>
          <a:p>
            <a:r>
              <a:rPr lang="de-DE" dirty="0"/>
              <a:t>Modifiziert nach Ansteeg &amp; Heitzer (2024, S. 13)</a:t>
            </a:r>
          </a:p>
        </p:txBody>
      </p:sp>
    </p:spTree>
    <p:extLst>
      <p:ext uri="{BB962C8B-B14F-4D97-AF65-F5344CB8AC3E}">
        <p14:creationId xmlns:p14="http://schemas.microsoft.com/office/powerpoint/2010/main" val="415269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Ziele von Impulsen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888999" y="3066141"/>
            <a:ext cx="7402282" cy="1763488"/>
            <a:chOff x="212272" y="3761012"/>
            <a:chExt cx="7402282" cy="1763488"/>
          </a:xfrm>
          <a:solidFill>
            <a:schemeClr val="bg1">
              <a:lumMod val="65000"/>
            </a:schemeClr>
          </a:solidFill>
        </p:grpSpPr>
        <p:sp>
          <p:nvSpPr>
            <p:cNvPr id="6" name="Rechteck 5"/>
            <p:cNvSpPr/>
            <p:nvPr/>
          </p:nvSpPr>
          <p:spPr>
            <a:xfrm>
              <a:off x="212272" y="5083628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 6"/>
            <p:cNvSpPr/>
            <p:nvPr/>
          </p:nvSpPr>
          <p:spPr>
            <a:xfrm>
              <a:off x="2062843" y="5083628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Rechteck 7"/>
            <p:cNvSpPr/>
            <p:nvPr/>
          </p:nvSpPr>
          <p:spPr>
            <a:xfrm>
              <a:off x="2062842" y="4642756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/>
            <p:cNvSpPr/>
            <p:nvPr/>
          </p:nvSpPr>
          <p:spPr>
            <a:xfrm>
              <a:off x="3913413" y="5083628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hteck 9"/>
            <p:cNvSpPr/>
            <p:nvPr/>
          </p:nvSpPr>
          <p:spPr>
            <a:xfrm>
              <a:off x="3913413" y="4642756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/>
            <p:cNvSpPr/>
            <p:nvPr/>
          </p:nvSpPr>
          <p:spPr>
            <a:xfrm>
              <a:off x="3913413" y="4201884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/>
            <p:cNvSpPr/>
            <p:nvPr/>
          </p:nvSpPr>
          <p:spPr>
            <a:xfrm>
              <a:off x="5763983" y="5083628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/>
            <p:cNvSpPr/>
            <p:nvPr/>
          </p:nvSpPr>
          <p:spPr>
            <a:xfrm>
              <a:off x="5763982" y="4642756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hteck 13"/>
            <p:cNvSpPr/>
            <p:nvPr/>
          </p:nvSpPr>
          <p:spPr>
            <a:xfrm>
              <a:off x="5763981" y="4201884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 14"/>
            <p:cNvSpPr/>
            <p:nvPr/>
          </p:nvSpPr>
          <p:spPr>
            <a:xfrm>
              <a:off x="5763980" y="3761012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6" name="Multiplizieren 15"/>
          <p:cNvSpPr/>
          <p:nvPr/>
        </p:nvSpPr>
        <p:spPr>
          <a:xfrm>
            <a:off x="3558718" y="3569606"/>
            <a:ext cx="212272" cy="430768"/>
          </a:xfrm>
          <a:prstGeom prst="mathMultipl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Bogen 16"/>
          <p:cNvSpPr/>
          <p:nvPr/>
        </p:nvSpPr>
        <p:spPr>
          <a:xfrm>
            <a:off x="3664854" y="3309132"/>
            <a:ext cx="2715980" cy="538842"/>
          </a:xfrm>
          <a:prstGeom prst="arc">
            <a:avLst>
              <a:gd name="adj1" fmla="val 10859855"/>
              <a:gd name="adj2" fmla="val 19500482"/>
            </a:avLst>
          </a:prstGeom>
          <a:ln w="28575">
            <a:solidFill>
              <a:schemeClr val="accent3"/>
            </a:solidFill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Multiplizieren 17"/>
          <p:cNvSpPr/>
          <p:nvPr/>
        </p:nvSpPr>
        <p:spPr>
          <a:xfrm>
            <a:off x="3393787" y="1044932"/>
            <a:ext cx="542134" cy="1100163"/>
          </a:xfrm>
          <a:prstGeom prst="mathMultipl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/>
        </p:nvSpPr>
        <p:spPr>
          <a:xfrm>
            <a:off x="2917548" y="1008621"/>
            <a:ext cx="1494611" cy="116722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/>
          <p:cNvCxnSpPr/>
          <p:nvPr/>
        </p:nvCxnSpPr>
        <p:spPr>
          <a:xfrm flipV="1">
            <a:off x="3672473" y="2307439"/>
            <a:ext cx="0" cy="1237130"/>
          </a:xfrm>
          <a:prstGeom prst="straightConnector1">
            <a:avLst/>
          </a:prstGeom>
          <a:ln w="28575">
            <a:solidFill>
              <a:schemeClr val="accent3"/>
            </a:solidFill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Multiplizieren 20"/>
          <p:cNvSpPr/>
          <p:nvPr/>
        </p:nvSpPr>
        <p:spPr>
          <a:xfrm>
            <a:off x="5409287" y="3126339"/>
            <a:ext cx="212272" cy="430768"/>
          </a:xfrm>
          <a:prstGeom prst="mathMultiply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21"/>
          <p:cNvSpPr txBox="1"/>
          <p:nvPr/>
        </p:nvSpPr>
        <p:spPr>
          <a:xfrm rot="16200000">
            <a:off x="7288121" y="3398468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Stufen im Lernprozess</a:t>
            </a:r>
          </a:p>
        </p:txBody>
      </p:sp>
    </p:spTree>
    <p:extLst>
      <p:ext uri="{BB962C8B-B14F-4D97-AF65-F5344CB8AC3E}">
        <p14:creationId xmlns:p14="http://schemas.microsoft.com/office/powerpoint/2010/main" val="99643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Motivation</a:t>
            </a:r>
          </a:p>
        </p:txBody>
      </p:sp>
      <p:sp>
        <p:nvSpPr>
          <p:cNvPr id="5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1109333" y="1715889"/>
            <a:ext cx="6925340" cy="2661708"/>
          </a:xfrm>
        </p:spPr>
        <p:txBody>
          <a:bodyPr/>
          <a:lstStyle/>
          <a:p>
            <a:pPr marL="0" indent="0">
              <a:buNone/>
            </a:pPr>
            <a:r>
              <a:rPr lang="de-DE" i="1" dirty="0"/>
              <a:t>L: 				Timo, was ist ein Parallelogramm?</a:t>
            </a:r>
            <a:br>
              <a:rPr lang="de-DE" i="1" dirty="0"/>
            </a:br>
            <a:r>
              <a:rPr lang="de-DE" i="1" dirty="0"/>
              <a:t>Timo: 		Ein Viereck ohne rechte Winkel?</a:t>
            </a:r>
            <a:br>
              <a:rPr lang="de-DE" i="1" dirty="0"/>
            </a:br>
            <a:r>
              <a:rPr lang="de-DE" i="1" dirty="0"/>
              <a:t>L: 				…ja, Karin?</a:t>
            </a:r>
            <a:br>
              <a:rPr lang="de-DE" i="1" dirty="0"/>
            </a:br>
            <a:r>
              <a:rPr lang="de-DE" i="1" dirty="0"/>
              <a:t>Karin:		Ein Viereck mit parallelen Seiten?</a:t>
            </a:r>
            <a:br>
              <a:rPr lang="de-DE" i="1" dirty="0"/>
            </a:br>
            <a:r>
              <a:rPr lang="de-DE" i="1" dirty="0"/>
              <a:t>L: 				Hm, Anton?																				</a:t>
            </a:r>
          </a:p>
          <a:p>
            <a:pPr marL="0" indent="0">
              <a:buNone/>
            </a:pPr>
            <a:endParaRPr lang="de-DE" i="1" dirty="0"/>
          </a:p>
          <a:p>
            <a:pPr marL="0" indent="0" algn="r">
              <a:buNone/>
            </a:pPr>
            <a:r>
              <a:rPr lang="de-DE" i="1" dirty="0"/>
              <a:t>(Prediger/Wittmann 2009, S. 9)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074224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Inhalte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561143" y="1359967"/>
            <a:ext cx="8569325" cy="3237669"/>
          </a:xfrm>
        </p:spPr>
        <p:txBody>
          <a:bodyPr/>
          <a:lstStyle/>
          <a:p>
            <a:pPr marL="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Grundlegendes zur Impulsgebung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Relevanz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Was ist ein Impuls? 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b="1" dirty="0"/>
              <a:t>Qualitätskriterien von Impulsen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Ansprüche an die Impulsgebung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9" name="Grafik 8" descr="Liste mit einfarbiger Füllu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35598" y="3288933"/>
            <a:ext cx="648000" cy="648000"/>
          </a:xfrm>
          <a:prstGeom prst="rect">
            <a:avLst/>
          </a:prstGeom>
        </p:spPr>
      </p:pic>
      <p:pic>
        <p:nvPicPr>
          <p:cNvPr id="10" name="Grafik 9" descr="Lichter an mit einfarbiger Füllu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5598" y="2554402"/>
            <a:ext cx="648000" cy="648000"/>
          </a:xfrm>
          <a:prstGeom prst="rect">
            <a:avLst/>
          </a:prstGeom>
        </p:spPr>
      </p:pic>
      <p:pic>
        <p:nvPicPr>
          <p:cNvPr id="3" name="Grafik 2" descr="Warnung mit einfarbiger Füllung">
            <a:extLst>
              <a:ext uri="{FF2B5EF4-FFF2-40B4-BE49-F238E27FC236}">
                <a16:creationId xmlns:a16="http://schemas.microsoft.com/office/drawing/2014/main" id="{2F9E7172-F07E-F60D-54E5-F29379147A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35598" y="1819872"/>
            <a:ext cx="648000" cy="648000"/>
          </a:xfrm>
          <a:prstGeom prst="rect">
            <a:avLst/>
          </a:prstGeom>
        </p:spPr>
      </p:pic>
      <p:pic>
        <p:nvPicPr>
          <p:cNvPr id="7" name="Grafik 6" descr="Kopf mit Zahnrädern mit einfarbiger Füllung">
            <a:extLst>
              <a:ext uri="{FF2B5EF4-FFF2-40B4-BE49-F238E27FC236}">
                <a16:creationId xmlns:a16="http://schemas.microsoft.com/office/drawing/2014/main" id="{7215D302-A2C3-0B01-472C-F208E1E68E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50196" y="4023464"/>
            <a:ext cx="648000" cy="648000"/>
          </a:xfrm>
          <a:prstGeom prst="rect">
            <a:avLst/>
          </a:prstGeom>
        </p:spPr>
      </p:pic>
      <p:pic>
        <p:nvPicPr>
          <p:cNvPr id="5" name="Grafik 4" descr="Post-it-Notizen mit einfarbiger Füllung">
            <a:extLst>
              <a:ext uri="{FF2B5EF4-FFF2-40B4-BE49-F238E27FC236}">
                <a16:creationId xmlns:a16="http://schemas.microsoft.com/office/drawing/2014/main" id="{FF1493A8-F416-C46F-3645-3B6C1ED4401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635598" y="1085341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072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ist leicht verständlich und für die Lernenden angemessen formuliert.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EB51966-0A85-B4E8-6396-A21675D01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0815" y="2823126"/>
            <a:ext cx="4302369" cy="1615858"/>
          </a:xfrm>
          <a:prstGeom prst="rect">
            <a:avLst/>
          </a:prstGeom>
        </p:spPr>
      </p:pic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CCFDE648-DDCC-6890-67CC-06947E1E7DE6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Verständlichkeit</a:t>
            </a:r>
          </a:p>
        </p:txBody>
      </p:sp>
    </p:spTree>
    <p:extLst>
      <p:ext uri="{BB962C8B-B14F-4D97-AF65-F5344CB8AC3E}">
        <p14:creationId xmlns:p14="http://schemas.microsoft.com/office/powerpoint/2010/main" val="185112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DE1E70-2487-29D7-356E-5F7EAE2DB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68F772-158F-A153-6576-5FCBF74D8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79F1330-C97D-00CA-C2B6-ED5918B45D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E2A80A0-56C6-4BA9-D47D-3AE7020243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knüpft an die Vorstellungen und Konzepte der Lernenden an, auch wenn diese nicht konsistent sind oder Fehler beinhalten.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1D2D40C1-2748-FACC-8D7F-53D6AD6308A9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Anknüpfen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3AA077C1-DB4F-0F0E-2D6A-9CC7AD549E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198" y="3178662"/>
            <a:ext cx="4389802" cy="1576338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DE2E7B9C-F83F-C9D9-0FA3-7A5F6B1D1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166690"/>
            <a:ext cx="4389802" cy="1588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32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68D83-1F60-1621-D498-DA38A664E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CF3244-33D3-7018-022E-19DB2C8D2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D13CBCD-B030-A8B1-27BC-F919F5805D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4459C1C-3FBB-CD24-7D8E-B2CEBAE718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führt die Lernenden unmittelbar in die Produktion und damit in das selbstständige Erkunden der Inhalte (zurück).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F00B85DE-3F54-E66C-8EC9-C16FED9CAA8C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Produktion</a:t>
            </a:r>
          </a:p>
        </p:txBody>
      </p:sp>
    </p:spTree>
    <p:extLst>
      <p:ext uri="{BB962C8B-B14F-4D97-AF65-F5344CB8AC3E}">
        <p14:creationId xmlns:p14="http://schemas.microsoft.com/office/powerpoint/2010/main" val="40846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ADA779-B45A-8DB8-135B-D1988FE2F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A9280E-489C-A6C0-680E-56DA20DF59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AC0341F-D96C-2539-4040-EF2E4E8BDA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A5BF8F1-96FB-B417-4738-6D3B0FE306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ist von angemessener Intensität, d.h. er führt zu angemessenem Fortschritt, ohne dass wichtige Lernerfahrungen ausgelassen werden. 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A4335E93-58AF-47F0-4697-1B7A0E4954C9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Intensität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8364F41-BFB6-09A0-C42F-2A5B5B0CEB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780" y="3254569"/>
            <a:ext cx="4327374" cy="1600268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AD550ED3-3059-5532-6C61-E7DFCF67FC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228731"/>
            <a:ext cx="4345491" cy="162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94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41557D-33B7-E67F-5DEF-27FF2E484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E677F6-F37D-CE39-2252-CE12DC5B6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4B0B23E-A970-E651-B3A7-7664DE4A06A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51446F4-C79F-0ABE-2E5E-A9F8CED5FB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stellt das Verständnis gegenüber dem Ergebnis in den Vordergrund und ist damit nachhaltig angelegt.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FEA23814-B7D7-83D4-892A-14D20739D29A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Nachhaltigkeit</a:t>
            </a:r>
          </a:p>
        </p:txBody>
      </p:sp>
    </p:spTree>
    <p:extLst>
      <p:ext uri="{BB962C8B-B14F-4D97-AF65-F5344CB8AC3E}">
        <p14:creationId xmlns:p14="http://schemas.microsoft.com/office/powerpoint/2010/main" val="269187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2A51D-7C19-065D-7992-F4761D505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A885F3-3E5C-6C9F-F205-F0FDDE612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301BEDC-D978-C74F-6E0F-19A38EC16D9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002AC8E-966E-F9D5-2A9B-3B1B7F22A2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ist achtsam gegenüber den Schülerressourcen.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0746ECD0-9BF8-BE45-EDFE-7EEBF81E8C6A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Achtsamkeit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853E924-AD28-1906-B1B8-E525EAC70A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3196" y="2631311"/>
            <a:ext cx="4337608" cy="194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57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1DB31-E9AC-3C20-C608-73821D160C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B83963-82F6-0B7E-174A-195C734F8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9D2ADD4-A780-88C8-9E07-3E48781407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9A65BCA-49DC-CA11-EC75-92021A1A09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ermöglicht den Lernenden ihren Stand im Lernprozess bzw. die Korrektheit ihres Beitrags einzuschätzen.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92B4A82C-FA45-0EA4-03A7-FC85B211DC8A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Rückmeldung</a:t>
            </a:r>
          </a:p>
        </p:txBody>
      </p:sp>
    </p:spTree>
    <p:extLst>
      <p:ext uri="{BB962C8B-B14F-4D97-AF65-F5344CB8AC3E}">
        <p14:creationId xmlns:p14="http://schemas.microsoft.com/office/powerpoint/2010/main" val="755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585915-78DD-0CA7-BB73-F352CE0EA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8AAEF1-6A06-C9B3-2B50-7E0CFC361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 – Überblick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A2D4EA2-6D4F-255E-7CCB-00B7D0E9FE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dirty="0"/>
              <a:t>Verständlichkeit</a:t>
            </a:r>
          </a:p>
          <a:p>
            <a:pPr>
              <a:lnSpc>
                <a:spcPct val="150000"/>
              </a:lnSpc>
            </a:pPr>
            <a:r>
              <a:rPr lang="de-DE" dirty="0"/>
              <a:t>Anknüpfen</a:t>
            </a:r>
          </a:p>
          <a:p>
            <a:pPr>
              <a:lnSpc>
                <a:spcPct val="150000"/>
              </a:lnSpc>
            </a:pPr>
            <a:r>
              <a:rPr lang="de-DE" dirty="0"/>
              <a:t>Produktion</a:t>
            </a:r>
          </a:p>
          <a:p>
            <a:pPr>
              <a:lnSpc>
                <a:spcPct val="150000"/>
              </a:lnSpc>
            </a:pPr>
            <a:r>
              <a:rPr lang="de-DE" dirty="0"/>
              <a:t>Intensität</a:t>
            </a:r>
          </a:p>
          <a:p>
            <a:pPr>
              <a:lnSpc>
                <a:spcPct val="150000"/>
              </a:lnSpc>
            </a:pPr>
            <a:r>
              <a:rPr lang="de-DE" dirty="0"/>
              <a:t>Nachhaltigkeit</a:t>
            </a:r>
          </a:p>
          <a:p>
            <a:pPr>
              <a:lnSpc>
                <a:spcPct val="150000"/>
              </a:lnSpc>
            </a:pPr>
            <a:r>
              <a:rPr lang="de-DE" dirty="0"/>
              <a:t>Achtsamkeit</a:t>
            </a:r>
          </a:p>
          <a:p>
            <a:pPr>
              <a:lnSpc>
                <a:spcPct val="150000"/>
              </a:lnSpc>
            </a:pPr>
            <a:r>
              <a:rPr lang="de-DE" dirty="0"/>
              <a:t>Rückmeldung</a:t>
            </a:r>
          </a:p>
          <a:p>
            <a:endParaRPr lang="de-DE" dirty="0"/>
          </a:p>
          <a:p>
            <a:pPr marL="0" indent="0" algn="ctr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88515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Inhalte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561143" y="1359967"/>
            <a:ext cx="8569325" cy="3237669"/>
          </a:xfrm>
        </p:spPr>
        <p:txBody>
          <a:bodyPr/>
          <a:lstStyle/>
          <a:p>
            <a:pPr marL="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Grundlegendes zur Impulsgebung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Relevanz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Was ist ein Impuls? 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Qualitätskriterien von Impulsen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b="1" dirty="0"/>
              <a:t>Ansprüche an die Impulsgebung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9" name="Grafik 8" descr="Liste mit einfarbiger Füllu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35598" y="3288933"/>
            <a:ext cx="648000" cy="648000"/>
          </a:xfrm>
          <a:prstGeom prst="rect">
            <a:avLst/>
          </a:prstGeom>
        </p:spPr>
      </p:pic>
      <p:pic>
        <p:nvPicPr>
          <p:cNvPr id="10" name="Grafik 9" descr="Lichter an mit einfarbiger Füllu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5598" y="2554402"/>
            <a:ext cx="648000" cy="648000"/>
          </a:xfrm>
          <a:prstGeom prst="rect">
            <a:avLst/>
          </a:prstGeom>
        </p:spPr>
      </p:pic>
      <p:pic>
        <p:nvPicPr>
          <p:cNvPr id="3" name="Grafik 2" descr="Warnung mit einfarbiger Füllung">
            <a:extLst>
              <a:ext uri="{FF2B5EF4-FFF2-40B4-BE49-F238E27FC236}">
                <a16:creationId xmlns:a16="http://schemas.microsoft.com/office/drawing/2014/main" id="{2F9E7172-F07E-F60D-54E5-F29379147A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35598" y="1819872"/>
            <a:ext cx="648000" cy="648000"/>
          </a:xfrm>
          <a:prstGeom prst="rect">
            <a:avLst/>
          </a:prstGeom>
        </p:spPr>
      </p:pic>
      <p:pic>
        <p:nvPicPr>
          <p:cNvPr id="7" name="Grafik 6" descr="Kopf mit Zahnrädern mit einfarbiger Füllung">
            <a:extLst>
              <a:ext uri="{FF2B5EF4-FFF2-40B4-BE49-F238E27FC236}">
                <a16:creationId xmlns:a16="http://schemas.microsoft.com/office/drawing/2014/main" id="{7215D302-A2C3-0B01-472C-F208E1E68E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50196" y="4023464"/>
            <a:ext cx="648000" cy="648000"/>
          </a:xfrm>
          <a:prstGeom prst="rect">
            <a:avLst/>
          </a:prstGeom>
        </p:spPr>
      </p:pic>
      <p:pic>
        <p:nvPicPr>
          <p:cNvPr id="5" name="Grafik 4" descr="Post-it-Notizen mit einfarbiger Füllung">
            <a:extLst>
              <a:ext uri="{FF2B5EF4-FFF2-40B4-BE49-F238E27FC236}">
                <a16:creationId xmlns:a16="http://schemas.microsoft.com/office/drawing/2014/main" id="{FF1493A8-F416-C46F-3645-3B6C1ED4401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635598" y="1085341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668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Inhalte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561143" y="1359967"/>
            <a:ext cx="8569325" cy="3237669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Grundlegendes zur Impulsgebung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/>
              <a:t>Relevanz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/>
              <a:t>Was ist ein Impuls? 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/>
              <a:t>Qualitätskriterien von Impulsen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/>
              <a:t>Ansprüche an die Impulsgebung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9" name="Grafik 8" descr="Liste mit einfarbiger Füllu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35598" y="3288933"/>
            <a:ext cx="648000" cy="648000"/>
          </a:xfrm>
          <a:prstGeom prst="rect">
            <a:avLst/>
          </a:prstGeom>
        </p:spPr>
      </p:pic>
      <p:pic>
        <p:nvPicPr>
          <p:cNvPr id="10" name="Grafik 9" descr="Lichter an mit einfarbiger Füllu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5598" y="2554402"/>
            <a:ext cx="648000" cy="648000"/>
          </a:xfrm>
          <a:prstGeom prst="rect">
            <a:avLst/>
          </a:prstGeom>
        </p:spPr>
      </p:pic>
      <p:pic>
        <p:nvPicPr>
          <p:cNvPr id="3" name="Grafik 2" descr="Warnung mit einfarbiger Füllung">
            <a:extLst>
              <a:ext uri="{FF2B5EF4-FFF2-40B4-BE49-F238E27FC236}">
                <a16:creationId xmlns:a16="http://schemas.microsoft.com/office/drawing/2014/main" id="{2F9E7172-F07E-F60D-54E5-F29379147A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35598" y="1819872"/>
            <a:ext cx="648000" cy="648000"/>
          </a:xfrm>
          <a:prstGeom prst="rect">
            <a:avLst/>
          </a:prstGeom>
        </p:spPr>
      </p:pic>
      <p:pic>
        <p:nvPicPr>
          <p:cNvPr id="7" name="Grafik 6" descr="Kopf mit Zahnrädern mit einfarbiger Füllung">
            <a:extLst>
              <a:ext uri="{FF2B5EF4-FFF2-40B4-BE49-F238E27FC236}">
                <a16:creationId xmlns:a16="http://schemas.microsoft.com/office/drawing/2014/main" id="{7215D302-A2C3-0B01-472C-F208E1E68E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50196" y="4023464"/>
            <a:ext cx="648000" cy="648000"/>
          </a:xfrm>
          <a:prstGeom prst="rect">
            <a:avLst/>
          </a:prstGeom>
        </p:spPr>
      </p:pic>
      <p:pic>
        <p:nvPicPr>
          <p:cNvPr id="5" name="Grafik 4" descr="Post-it-Notizen mit einfarbiger Füllung">
            <a:extLst>
              <a:ext uri="{FF2B5EF4-FFF2-40B4-BE49-F238E27FC236}">
                <a16:creationId xmlns:a16="http://schemas.microsoft.com/office/drawing/2014/main" id="{FF1493A8-F416-C46F-3645-3B6C1ED4401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635598" y="1085341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62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108878-3893-974B-74E4-0FC7055CF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Einflussfaktoren</a:t>
            </a:r>
          </a:p>
        </p:txBody>
      </p:sp>
      <p:pic>
        <p:nvPicPr>
          <p:cNvPr id="4" name="Grafik 3" descr="Ein Bild, das Text, Kleidung, Menschliches Gesicht, Screenshot enthält.&#10;&#10;Automatisch generierte Beschreibung">
            <a:extLst>
              <a:ext uri="{FF2B5EF4-FFF2-40B4-BE49-F238E27FC236}">
                <a16:creationId xmlns:a16="http://schemas.microsoft.com/office/drawing/2014/main" id="{397652FB-EC66-F97B-38B3-E6E8D2B555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084" y="710353"/>
            <a:ext cx="6709832" cy="4294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0234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8909" y="819382"/>
            <a:ext cx="1086432" cy="177357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87341" y="159979"/>
            <a:ext cx="8568000" cy="453000"/>
          </a:xfrm>
        </p:spPr>
        <p:txBody>
          <a:bodyPr/>
          <a:lstStyle/>
          <a:p>
            <a:r>
              <a:rPr lang="de-DE" dirty="0"/>
              <a:t>Voraussetzungen für eine gelingende Impulsgebung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251814" y="1165170"/>
            <a:ext cx="2392670" cy="579067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de-DE" dirty="0"/>
              <a:t>Fachliche Sicherheit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00" y="1025780"/>
            <a:ext cx="1754585" cy="857848"/>
          </a:xfrm>
          <a:prstGeom prst="rect">
            <a:avLst/>
          </a:prstGeom>
        </p:spPr>
      </p:pic>
      <p:sp>
        <p:nvSpPr>
          <p:cNvPr id="6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3047746" y="4263781"/>
            <a:ext cx="3273615" cy="551181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de-DE" dirty="0"/>
              <a:t>Kommunikationskompetenz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396800" y="2917505"/>
            <a:ext cx="1643874" cy="607519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de-DE" dirty="0"/>
              <a:t>Zielklarheit</a:t>
            </a:r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251814" y="1898905"/>
            <a:ext cx="5674260" cy="910772"/>
          </a:xfrm>
        </p:spPr>
        <p:txBody>
          <a:bodyPr/>
          <a:lstStyle/>
          <a:p>
            <a:pPr marL="0" indent="0" algn="r">
              <a:lnSpc>
                <a:spcPct val="150000"/>
              </a:lnSpc>
              <a:buNone/>
            </a:pPr>
            <a:r>
              <a:rPr lang="de-DE" dirty="0"/>
              <a:t>Möglichst gute Einschätzung des Lernprozesses </a:t>
            </a:r>
            <a:br>
              <a:rPr lang="de-DE" dirty="0"/>
            </a:br>
            <a:r>
              <a:rPr lang="de-DE" sz="1400" dirty="0"/>
              <a:t>(fachdidaktische bzw. diagnostische Kompetenzen)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4928840" y="3207871"/>
            <a:ext cx="4500257" cy="71659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de-DE" dirty="0"/>
              <a:t>Übersicht über die möglichen Ansätze</a:t>
            </a: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9037" y="2435819"/>
            <a:ext cx="1317729" cy="1363168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553" y="3990157"/>
            <a:ext cx="1199651" cy="1098431"/>
          </a:xfrm>
          <a:prstGeom prst="rect">
            <a:avLst/>
          </a:prstGeom>
        </p:spPr>
      </p:pic>
      <p:pic>
        <p:nvPicPr>
          <p:cNvPr id="15" name="Grafik 14" descr="Post-it-Notizen mit einfarbiger Füllu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52748" y="2952955"/>
            <a:ext cx="1019295" cy="101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82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  <p:bldP spid="7" grpId="0" build="p"/>
      <p:bldP spid="8" grpId="0" build="p"/>
      <p:bldP spid="9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885282" y="569117"/>
            <a:ext cx="1403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Erzähle mir,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90363" y="4158661"/>
            <a:ext cx="199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und ich vergesse.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555246" y="4158661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und ich erinnere.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571260" y="4166612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und ich verstehe.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3904341" y="569117"/>
            <a:ext cx="119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Zeige mir,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6218600" y="516281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Lass es mich selbst tun,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6680734" y="4747788"/>
            <a:ext cx="2349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Konfuzius (551-479 v. Chr.)</a:t>
            </a: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3845" y="1373087"/>
            <a:ext cx="2516388" cy="2306051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54" y="1391208"/>
            <a:ext cx="2503072" cy="2314694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9580" y="1350873"/>
            <a:ext cx="2355960" cy="2334575"/>
          </a:xfrm>
          <a:prstGeom prst="rect">
            <a:avLst/>
          </a:prstGeom>
        </p:spPr>
      </p:pic>
      <p:sp>
        <p:nvSpPr>
          <p:cNvPr id="15" name="Rechteck 14"/>
          <p:cNvSpPr/>
          <p:nvPr/>
        </p:nvSpPr>
        <p:spPr>
          <a:xfrm>
            <a:off x="146248" y="399461"/>
            <a:ext cx="2881086" cy="43615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3127017" y="399461"/>
            <a:ext cx="2881086" cy="43615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6101496" y="398772"/>
            <a:ext cx="2881086" cy="43615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/>
          <p:cNvSpPr txBox="1"/>
          <p:nvPr/>
        </p:nvSpPr>
        <p:spPr>
          <a:xfrm>
            <a:off x="6785427" y="876523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(Produktion)</a:t>
            </a:r>
          </a:p>
        </p:txBody>
      </p:sp>
      <p:sp>
        <p:nvSpPr>
          <p:cNvPr id="19" name="Slide Number Placeholder 5"/>
          <p:cNvSpPr txBox="1">
            <a:spLocks/>
          </p:cNvSpPr>
          <p:nvPr/>
        </p:nvSpPr>
        <p:spPr>
          <a:xfrm>
            <a:off x="814584" y="5189802"/>
            <a:ext cx="4826561" cy="525198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914400" rtl="0" eaLnBrk="1" latinLnBrk="0" hangingPunct="1"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/>
              <a:t>Impulse im Mathematikunterricht |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/>
              <a:t>Schul-Hochschul-Fachtag | 06.01.2023 |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/>
              <a:t>Melanie Ansteeg</a:t>
            </a:r>
          </a:p>
        </p:txBody>
      </p:sp>
      <p:sp>
        <p:nvSpPr>
          <p:cNvPr id="20" name="Rechteck 19"/>
          <p:cNvSpPr/>
          <p:nvPr/>
        </p:nvSpPr>
        <p:spPr>
          <a:xfrm>
            <a:off x="179587" y="5262390"/>
            <a:ext cx="38824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tx2"/>
                </a:solidFill>
              </a:rPr>
              <a:t>11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0606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5" grpId="0" animBg="1"/>
      <p:bldP spid="16" grpId="0" animBg="1"/>
      <p:bldP spid="17" grpId="0" animBg="1"/>
      <p:bldP spid="1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Diskussion</a:t>
            </a:r>
          </a:p>
        </p:txBody>
      </p:sp>
      <p:pic>
        <p:nvPicPr>
          <p:cNvPr id="5" name="Grafik 4" descr="Besprechung Silhouett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68887" y="2168286"/>
            <a:ext cx="2806225" cy="2403714"/>
          </a:xfrm>
          <a:prstGeom prst="rect">
            <a:avLst/>
          </a:prstGeom>
        </p:spPr>
      </p:pic>
      <p:sp>
        <p:nvSpPr>
          <p:cNvPr id="6" name="Wolkenförmige Legende 5"/>
          <p:cNvSpPr/>
          <p:nvPr/>
        </p:nvSpPr>
        <p:spPr>
          <a:xfrm>
            <a:off x="1020975" y="1240211"/>
            <a:ext cx="2322727" cy="1201003"/>
          </a:xfrm>
          <a:prstGeom prst="cloudCallout">
            <a:avLst>
              <a:gd name="adj1" fmla="val 59665"/>
              <a:gd name="adj2" fmla="val 6590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Grafik 6" descr="Lichter an mit einfarbiger Füllu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79275" y="1240211"/>
            <a:ext cx="914400" cy="914400"/>
          </a:xfrm>
          <a:prstGeom prst="rect">
            <a:avLst/>
          </a:prstGeom>
        </p:spPr>
      </p:pic>
      <p:pic>
        <p:nvPicPr>
          <p:cNvPr id="8" name="Grafik 7" descr="Fragezeichen mit einfarbiger Füllu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25138" y="1383512"/>
            <a:ext cx="914400" cy="914400"/>
          </a:xfrm>
          <a:prstGeom prst="rect">
            <a:avLst/>
          </a:prstGeom>
        </p:spPr>
      </p:pic>
      <p:sp>
        <p:nvSpPr>
          <p:cNvPr id="9" name="Ovale Legende 8"/>
          <p:cNvSpPr/>
          <p:nvPr/>
        </p:nvSpPr>
        <p:spPr>
          <a:xfrm>
            <a:off x="5995583" y="1052495"/>
            <a:ext cx="2281784" cy="1311920"/>
          </a:xfrm>
          <a:prstGeom prst="wedgeEllipseCallout">
            <a:avLst>
              <a:gd name="adj1" fmla="val -59113"/>
              <a:gd name="adj2" fmla="val 708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49793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4">
            <a:extLst>
              <a:ext uri="{FF2B5EF4-FFF2-40B4-BE49-F238E27FC236}">
                <a16:creationId xmlns:a16="http://schemas.microsoft.com/office/drawing/2014/main" id="{002899F2-911E-774B-2651-790608405FFA}"/>
              </a:ext>
            </a:extLst>
          </p:cNvPr>
          <p:cNvSpPr txBox="1">
            <a:spLocks/>
          </p:cNvSpPr>
          <p:nvPr/>
        </p:nvSpPr>
        <p:spPr>
          <a:xfrm>
            <a:off x="288003" y="3445920"/>
            <a:ext cx="8569325" cy="138000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79909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179909" algn="l"/>
              </a:tabLst>
              <a:defRPr sz="1333" b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80985" indent="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359819" algn="l"/>
              </a:tabLst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61970" indent="0" algn="l" defTabSz="179909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0000"/>
              <a:buFontTx/>
              <a:buNone/>
              <a:tabLst>
                <a:tab pos="539728" algn="l"/>
              </a:tabLst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42954" indent="0" algn="l" defTabSz="179909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tabLst>
                <a:tab pos="719638" algn="l"/>
              </a:tabLst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23939" indent="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746095" algn="l"/>
              </a:tabLst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095416" indent="-190492" algn="l" defTabSz="761970" rtl="0" eaLnBrk="1" latinLnBrk="0" hangingPunct="1">
              <a:lnSpc>
                <a:spcPct val="90000"/>
              </a:lnSpc>
              <a:spcBef>
                <a:spcPts val="41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76401" indent="-190492" algn="l" defTabSz="761970" rtl="0" eaLnBrk="1" latinLnBrk="0" hangingPunct="1">
              <a:lnSpc>
                <a:spcPct val="90000"/>
              </a:lnSpc>
              <a:spcBef>
                <a:spcPts val="41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7386" indent="-190492" algn="l" defTabSz="761970" rtl="0" eaLnBrk="1" latinLnBrk="0" hangingPunct="1">
              <a:lnSpc>
                <a:spcPct val="90000"/>
              </a:lnSpc>
              <a:spcBef>
                <a:spcPts val="41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38370" indent="-190492" algn="l" defTabSz="761970" rtl="0" eaLnBrk="1" latinLnBrk="0" hangingPunct="1">
              <a:lnSpc>
                <a:spcPct val="90000"/>
              </a:lnSpc>
              <a:spcBef>
                <a:spcPts val="41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Kontakt:</a:t>
            </a:r>
          </a:p>
          <a:p>
            <a:endParaRPr lang="de-DE"/>
          </a:p>
          <a:p>
            <a:r>
              <a:rPr lang="de-DE"/>
              <a:t>Melanie Ansteeg</a:t>
            </a:r>
          </a:p>
          <a:p>
            <a:pPr>
              <a:spcAft>
                <a:spcPts val="600"/>
              </a:spcAft>
            </a:pPr>
            <a:r>
              <a:rPr lang="de-DE"/>
              <a:t>melanie.ansteeg@matha.rwth-aachen.de</a:t>
            </a:r>
          </a:p>
          <a:p>
            <a:r>
              <a:rPr lang="de-DE">
                <a:hlinkClick r:id="rId2"/>
              </a:rPr>
              <a:t>http://didaktik.matha.rwth-aachen.de/de/mitarbeiter/ansteeg/index.html</a:t>
            </a:r>
            <a:r>
              <a:rPr lang="de-DE"/>
              <a:t> 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003040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6E0B3-357E-7FC1-8D20-F5EE3A3F5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EE6B32-06D3-60A2-AA13-4AD17704C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</a:t>
            </a:r>
            <a:endParaRPr lang="de-DE" sz="1600" b="0" dirty="0">
              <a:solidFill>
                <a:schemeClr val="tx1"/>
              </a:solidFill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1BF7B01-C54A-8113-5265-6D49E03FC8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257577" y="877456"/>
            <a:ext cx="8628845" cy="41719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sz="1200" dirty="0"/>
              <a:t>Ansteeg, M. (2023): </a:t>
            </a:r>
            <a:r>
              <a:rPr lang="de-DE" sz="1200" i="1" dirty="0"/>
              <a:t>Ein guter Impuls – was ist das? </a:t>
            </a:r>
            <a:r>
              <a:rPr lang="de-DE" sz="1200" dirty="0"/>
              <a:t>Begriffsausschärfung anhand des Konzepts des Dialogischen Lernens. In: IDMI-Primar Goethe-Universität Frankfurt (Hrsg.): Beiträge zum Mathematikunterricht. 56. Jahrestagung der Gesellschaft für Didaktik der Mathematik. WTM. </a:t>
            </a:r>
          </a:p>
          <a:p>
            <a:r>
              <a:rPr lang="de-DE" sz="1200" dirty="0"/>
              <a:t>Ansteeg, M. &amp; Heitzer, J. (2024): Quality </a:t>
            </a:r>
            <a:r>
              <a:rPr lang="de-DE" sz="1200" dirty="0" err="1"/>
              <a:t>criteria</a:t>
            </a:r>
            <a:r>
              <a:rPr lang="de-DE" sz="1200" dirty="0"/>
              <a:t> </a:t>
            </a:r>
            <a:r>
              <a:rPr lang="de-DE" sz="1200" dirty="0" err="1"/>
              <a:t>of</a:t>
            </a:r>
            <a:r>
              <a:rPr lang="de-DE" sz="1200" dirty="0"/>
              <a:t> individual </a:t>
            </a:r>
            <a:r>
              <a:rPr lang="de-DE" sz="1200" dirty="0" err="1"/>
              <a:t>prompts</a:t>
            </a:r>
            <a:r>
              <a:rPr lang="de-DE" sz="1200" dirty="0"/>
              <a:t> in </a:t>
            </a:r>
            <a:r>
              <a:rPr lang="de-DE" sz="1200" dirty="0" err="1"/>
              <a:t>mathematics</a:t>
            </a:r>
            <a:r>
              <a:rPr lang="de-DE" sz="1200" dirty="0"/>
              <a:t> </a:t>
            </a:r>
            <a:r>
              <a:rPr lang="de-DE" sz="1200" dirty="0" err="1"/>
              <a:t>education</a:t>
            </a:r>
            <a:r>
              <a:rPr lang="de-DE" sz="1200" dirty="0"/>
              <a:t>. In: </a:t>
            </a:r>
            <a:r>
              <a:rPr lang="de-DE" sz="1200" dirty="0" err="1"/>
              <a:t>Ní</a:t>
            </a:r>
            <a:r>
              <a:rPr lang="de-DE" sz="1200" dirty="0"/>
              <a:t> </a:t>
            </a:r>
            <a:r>
              <a:rPr lang="de-DE" sz="1200" dirty="0" err="1"/>
              <a:t>Ríordaín</a:t>
            </a:r>
            <a:r>
              <a:rPr lang="de-DE" sz="1200" dirty="0"/>
              <a:t>, M. &amp; Erath, K. (Hrsg.). Proceedings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Sixteenth</a:t>
            </a:r>
            <a:r>
              <a:rPr lang="de-DE" sz="1200" dirty="0"/>
              <a:t> ERME Topic Conference on Language and </a:t>
            </a:r>
            <a:r>
              <a:rPr lang="de-DE" sz="1200" dirty="0" err="1"/>
              <a:t>Social</a:t>
            </a:r>
            <a:r>
              <a:rPr lang="de-DE" sz="1200" dirty="0"/>
              <a:t> Interaction in </a:t>
            </a:r>
            <a:r>
              <a:rPr lang="de-DE" sz="1200" dirty="0" err="1"/>
              <a:t>Mathematics</a:t>
            </a:r>
            <a:r>
              <a:rPr lang="de-DE" sz="1200" dirty="0"/>
              <a:t> </a:t>
            </a:r>
            <a:r>
              <a:rPr lang="de-DE" sz="1200" dirty="0" err="1"/>
              <a:t>Classrooms</a:t>
            </a:r>
            <a:r>
              <a:rPr lang="de-DE" sz="1200" dirty="0"/>
              <a:t>. S. 12-19. ERME / HAL Archive. </a:t>
            </a:r>
            <a:r>
              <a:rPr lang="de-DE" sz="1200">
                <a:latin typeface="+mj-lt"/>
              </a:rPr>
              <a:t>URL: </a:t>
            </a:r>
            <a:r>
              <a:rPr lang="de-DE" sz="1200" u="sng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  <a:hlinkClick r:id="rId2"/>
              </a:rPr>
              <a:t>https://hal.science/hal-04833321</a:t>
            </a:r>
            <a:r>
              <a:rPr lang="de-DE" sz="1200" u="sng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.</a:t>
            </a:r>
          </a:p>
          <a:p>
            <a:r>
              <a:rPr lang="de-DE" sz="1200"/>
              <a:t>Beutelspacher</a:t>
            </a:r>
            <a:r>
              <a:rPr lang="de-DE" sz="1200" dirty="0"/>
              <a:t>, A., </a:t>
            </a:r>
            <a:r>
              <a:rPr lang="de-DE" sz="1200" dirty="0" err="1"/>
              <a:t>Danckwerts</a:t>
            </a:r>
            <a:r>
              <a:rPr lang="de-DE" sz="1200" dirty="0"/>
              <a:t>, R., Nickel, G., Spiels, S. &amp; Wickel, G. (2011): Mathematik Neu Denken. 1. Auflage. Vieweg Teubner.</a:t>
            </a:r>
          </a:p>
          <a:p>
            <a:r>
              <a:rPr lang="de-DE" sz="1200" dirty="0">
                <a:latin typeface="+mj-lt"/>
              </a:rPr>
              <a:t>Brandt, B. (2015): Partizipation in Unterrichtsgesprächen. In: De Boer, H. &amp; </a:t>
            </a:r>
            <a:r>
              <a:rPr lang="de-DE" sz="1200" dirty="0" err="1">
                <a:latin typeface="+mj-lt"/>
              </a:rPr>
              <a:t>Bonanati</a:t>
            </a:r>
            <a:r>
              <a:rPr lang="de-DE" sz="1200" dirty="0">
                <a:latin typeface="+mj-lt"/>
              </a:rPr>
              <a:t>, M. (Hrsg.). Gespräche über Lernen – Lernen im Gespräch. Springer.</a:t>
            </a:r>
          </a:p>
          <a:p>
            <a:r>
              <a:rPr lang="de-DE" sz="1200" dirty="0">
                <a:latin typeface="+mj-lt"/>
              </a:rPr>
              <a:t>De Boer, H. (2015): Lernprozesse in Unterrichtsgesprächen. In: De Boer, H. &amp; </a:t>
            </a:r>
            <a:r>
              <a:rPr lang="de-DE" sz="1200" dirty="0" err="1">
                <a:latin typeface="+mj-lt"/>
              </a:rPr>
              <a:t>Bonanati</a:t>
            </a:r>
            <a:r>
              <a:rPr lang="de-DE" sz="1200" dirty="0">
                <a:latin typeface="+mj-lt"/>
              </a:rPr>
              <a:t>, M. (Hrsg.). Gespräche über Lernen – Lernen im Gespräch. Springer.</a:t>
            </a:r>
          </a:p>
          <a:p>
            <a:r>
              <a:rPr lang="de-DE" sz="1200" dirty="0">
                <a:latin typeface="+mj-lt"/>
              </a:rPr>
              <a:t>De Boer, H. &amp; </a:t>
            </a:r>
            <a:r>
              <a:rPr lang="de-DE" sz="1200" dirty="0" err="1">
                <a:latin typeface="+mj-lt"/>
              </a:rPr>
              <a:t>Bonanati</a:t>
            </a:r>
            <a:r>
              <a:rPr lang="de-DE" sz="1200" dirty="0">
                <a:latin typeface="+mj-lt"/>
              </a:rPr>
              <a:t>, M. (Hrsg.) (2015): Gespräche über Lernen – Lernen im Gespräch. Springer.</a:t>
            </a:r>
          </a:p>
          <a:p>
            <a:pPr algn="l"/>
            <a:r>
              <a:rPr lang="de-DE" sz="1200" b="0" i="0" u="none" strike="noStrike" baseline="0" dirty="0">
                <a:latin typeface="+mj-lt"/>
              </a:rPr>
              <a:t>Gesellschaft für Fachdidaktik e. V. </a:t>
            </a:r>
            <a:r>
              <a:rPr lang="de-DE" sz="1200" dirty="0">
                <a:latin typeface="+mj-lt"/>
              </a:rPr>
              <a:t>[GFD] (2004): Fachdidaktische Kompetenzbereiche, Kompetenzen und Standards für die 1. Phase der Lehrerbildung (BA + MA). Anlage 1. URL: </a:t>
            </a:r>
            <a:r>
              <a:rPr lang="de-DE" sz="1200" dirty="0">
                <a:latin typeface="+mj-lt"/>
                <a:hlinkClick r:id="rId3"/>
              </a:rPr>
              <a:t>https://www.fachdidaktik.org/cms/download.php?cat=Ver%C3%B6ffentlichungen&amp;file=Publikationen_zur_Lehrerbildung-Anlage_1.pdf</a:t>
            </a:r>
            <a:r>
              <a:rPr lang="de-DE" sz="1200" dirty="0">
                <a:latin typeface="+mj-lt"/>
              </a:rPr>
              <a:t>.</a:t>
            </a:r>
          </a:p>
          <a:p>
            <a:r>
              <a:rPr lang="de-DE" sz="1200" dirty="0"/>
              <a:t>Heckmann, K. (2007): Von Zehnern zu Zehnteln. In: </a:t>
            </a:r>
            <a:r>
              <a:rPr lang="de-DE" sz="1200" i="1" dirty="0"/>
              <a:t>Mathematik lehren 142</a:t>
            </a:r>
            <a:r>
              <a:rPr lang="de-DE" sz="1200" dirty="0"/>
              <a:t>, S. 45-51.</a:t>
            </a:r>
          </a:p>
          <a:p>
            <a:r>
              <a:rPr lang="de-DE" sz="1200" dirty="0"/>
              <a:t>Klimke, D. (2021): </a:t>
            </a:r>
            <a:r>
              <a:rPr lang="de-DE" sz="1200" i="1" dirty="0"/>
              <a:t>Das Konzept des Dialogischen Lernens im Mathematikunterricht – Vorbehalte und Chancen aus der Sicht angehender Mathematiklehrkräfte</a:t>
            </a:r>
            <a:r>
              <a:rPr lang="de-DE" sz="1200" dirty="0"/>
              <a:t>. Dissertation. Freie Universität Berlin.</a:t>
            </a:r>
          </a:p>
          <a:p>
            <a:r>
              <a:rPr lang="de-DE" sz="1200" dirty="0"/>
              <a:t>Klimke, D. &amp; Lutz-Westphal, B. (2018): Dialogisches Lernen im Mathematikunterricht – der Dialog als grundlegendes Prinzip und Handreichungen für Lehrkräfte. In: </a:t>
            </a:r>
            <a:r>
              <a:rPr lang="de-DE" sz="1200" i="1" dirty="0"/>
              <a:t>Beiträge zum Mathematikunterricht</a:t>
            </a:r>
            <a:r>
              <a:rPr lang="de-DE" sz="1200" dirty="0"/>
              <a:t>. Münster: WTM-Verlag.</a:t>
            </a: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b="0" i="0" u="none" strike="noStrike" baseline="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marL="0" indent="0">
              <a:buNone/>
            </a:pP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36414844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70B8F4-99DB-80E2-B287-8A72797E6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1FB65F-CF90-0A64-7BC5-8D90E25A4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</a:t>
            </a:r>
            <a:endParaRPr lang="de-DE" sz="1600" b="0" dirty="0">
              <a:solidFill>
                <a:schemeClr val="tx1"/>
              </a:solidFill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4089846-1535-B6B4-2946-46F9F16D33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257577" y="877456"/>
            <a:ext cx="8628845" cy="41719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de-DE" sz="1200" dirty="0" err="1">
                <a:latin typeface="+mj-lt"/>
              </a:rPr>
              <a:t>Lipowsky</a:t>
            </a:r>
            <a:r>
              <a:rPr lang="de-DE" sz="1200" dirty="0">
                <a:latin typeface="+mj-lt"/>
              </a:rPr>
              <a:t>, F. &amp; Rzejak, D. (2021): Fortbildungen für Lehrpersonen wirksam gestalten. Bertelsmann Stiftung. URL: </a:t>
            </a:r>
            <a:r>
              <a:rPr lang="de-DE" sz="1200" dirty="0">
                <a:latin typeface="+mj-lt"/>
                <a:hlinkClick r:id="rId2"/>
              </a:rPr>
              <a:t>https://doi.org/10.11586/2020080</a:t>
            </a:r>
            <a:r>
              <a:rPr lang="de-DE" sz="1200" dirty="0">
                <a:latin typeface="+mj-lt"/>
              </a:rPr>
              <a:t>.</a:t>
            </a:r>
          </a:p>
          <a:p>
            <a:r>
              <a:rPr lang="de-DE" sz="1200" dirty="0">
                <a:latin typeface="+mj-lt"/>
              </a:rPr>
              <a:t>Lotz, M. &amp; </a:t>
            </a:r>
            <a:r>
              <a:rPr lang="de-DE" sz="1200" dirty="0" err="1">
                <a:latin typeface="+mj-lt"/>
              </a:rPr>
              <a:t>Lipowsky</a:t>
            </a:r>
            <a:r>
              <a:rPr lang="de-DE" sz="1200" dirty="0">
                <a:latin typeface="+mj-lt"/>
              </a:rPr>
              <a:t>, F. (2021): Die Hattie-Studie und ihre Bedeutung für den Unterricht. Ein Blick auf ausgewählte Aspekte der Lehrer-Schüler-Interaktion. In: Mehlhorn, G., Schöppe, K., Schulz, F. (Hrsg.). Begabungen entwickeln und Kreativität fördern. </a:t>
            </a:r>
            <a:r>
              <a:rPr lang="de-DE" sz="1200" dirty="0" err="1">
                <a:latin typeface="+mj-lt"/>
              </a:rPr>
              <a:t>Kopaed</a:t>
            </a:r>
            <a:r>
              <a:rPr lang="de-DE" sz="1200" dirty="0">
                <a:latin typeface="+mj-lt"/>
              </a:rPr>
              <a:t>.</a:t>
            </a:r>
          </a:p>
          <a:p>
            <a:r>
              <a:rPr lang="de-DE" sz="1200" dirty="0">
                <a:latin typeface="+mj-lt"/>
              </a:rPr>
              <a:t>Schmidt-Thieme, B. (2002): Kommunikatives Verhalten von Schülern beim Lösen von Textaufgaben. In: Prediger, S., </a:t>
            </a:r>
            <a:r>
              <a:rPr lang="de-DE" sz="1200" dirty="0" err="1">
                <a:latin typeface="+mj-lt"/>
              </a:rPr>
              <a:t>Lengnink</a:t>
            </a:r>
            <a:r>
              <a:rPr lang="de-DE" sz="1200" dirty="0">
                <a:latin typeface="+mj-lt"/>
              </a:rPr>
              <a:t>, K. &amp; Siebel, F. (Hrsg.). Mathematik und Kommunikation. URL: </a:t>
            </a:r>
            <a:r>
              <a:rPr lang="de-DE" sz="1200" dirty="0">
                <a:latin typeface="+mj-lt"/>
                <a:hlinkClick r:id="rId3"/>
              </a:rPr>
              <a:t>https://wwwold.mathematik.tu-dortmund.de/~prediger/veroeff/02-AllgMa-Sammelband-Mathe-Kommunikation-kl.pdf</a:t>
            </a:r>
            <a:r>
              <a:rPr lang="de-DE" sz="1200" dirty="0">
                <a:latin typeface="+mj-lt"/>
              </a:rPr>
              <a:t>.</a:t>
            </a:r>
          </a:p>
          <a:p>
            <a:r>
              <a:rPr lang="de-DE" sz="1200" dirty="0">
                <a:latin typeface="+mj-lt"/>
              </a:rPr>
              <a:t>Schmoll, Lars (2019): Kompetenzorientiert unterrichten – Kompetenzorientiert ausbilden: Ein Kompetenzraster für die schulische Aus- und Fortbildung. Schneider Verlag.</a:t>
            </a:r>
          </a:p>
          <a:p>
            <a:r>
              <a:rPr lang="de-DE" sz="1200" dirty="0">
                <a:latin typeface="+mj-lt"/>
              </a:rPr>
              <a:t>Sekretariat der Kultusministerkonferenz [KMK] (2004): Standards für die Lehrerbildung – Bildungswissenschaften. Beschluss der Kultusministerkonferenz vom 16.12.2004 i. d. F. vom 16.05.2019. URL: </a:t>
            </a:r>
            <a:r>
              <a:rPr lang="de-DE" sz="1200" dirty="0">
                <a:latin typeface="+mj-lt"/>
                <a:hlinkClick r:id="rId4"/>
              </a:rPr>
              <a:t>https://www.kmk.org/fileadmin/veroeffentlichungen_beschluesse/2004/2004_12_16-Standards-Lehrerbildung-Bildungswissenschaften.pdf</a:t>
            </a:r>
            <a:r>
              <a:rPr lang="de-DE" sz="1200" dirty="0">
                <a:latin typeface="+mj-lt"/>
              </a:rPr>
              <a:t>.</a:t>
            </a:r>
          </a:p>
          <a:p>
            <a:pPr algn="l"/>
            <a:r>
              <a:rPr lang="de-DE" sz="1200" dirty="0">
                <a:latin typeface="+mj-lt"/>
              </a:rPr>
              <a:t>Sekretariat der Kultusministerkonferenz [KMK] (2008): Ländergemeinsame inhaltliche Anforderungen für die Fachwissenschaften und Fachdidaktiken in der Lehrerbildung. Beschluss der Kultusministerkonferenz vom 16.10.2008 i. d. F. vom 16.05.2019. URL: </a:t>
            </a:r>
            <a:r>
              <a:rPr lang="de-DE" sz="1200" dirty="0">
                <a:latin typeface="+mj-lt"/>
                <a:hlinkClick r:id="rId5"/>
              </a:rPr>
              <a:t>https://www.kmk.org/fileadmin/veroeffentlichungen_beschluesse/2008/2008_10_16-Fachprofile-Lehrerbildung.pdf</a:t>
            </a:r>
            <a:r>
              <a:rPr lang="de-DE" sz="1200" dirty="0">
                <a:latin typeface="+mj-lt"/>
              </a:rPr>
              <a:t>.</a:t>
            </a:r>
          </a:p>
          <a:p>
            <a:r>
              <a:rPr lang="de-DE" sz="1200" b="0" i="0" u="none" strike="noStrike" baseline="0" dirty="0">
                <a:latin typeface="+mj-lt"/>
              </a:rPr>
              <a:t>Staatliches Studienseminar für das Lehramt an Gymnasien in Koblenz (o. J.): Impulse setzen. URL: </a:t>
            </a:r>
            <a:r>
              <a:rPr lang="de-DE" sz="1200" b="0" i="0" u="none" strike="noStrike" baseline="0" dirty="0">
                <a:latin typeface="+mj-lt"/>
                <a:hlinkClick r:id="rId6"/>
              </a:rPr>
              <a:t>https://studienseminar.rlp.de/fileadmin/user_upload/studienseminar.rlp.de/gyko/2__Impulse_setzen.pdf</a:t>
            </a:r>
            <a:r>
              <a:rPr lang="de-DE" sz="1200" b="0" i="0" u="none" strike="noStrike" baseline="0" dirty="0">
                <a:latin typeface="+mj-lt"/>
              </a:rPr>
              <a:t>.</a:t>
            </a:r>
          </a:p>
          <a:p>
            <a:pPr algn="l"/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b="0" i="0" u="none" strike="noStrike" baseline="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marL="0" indent="0">
              <a:buNone/>
            </a:pP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16412638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91DC51-70F2-214F-B684-349BE829E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B7A703-DCF4-D5E1-67F3-FC2218098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</a:t>
            </a:r>
            <a:endParaRPr lang="de-DE" sz="1600" b="0" dirty="0">
              <a:solidFill>
                <a:schemeClr val="tx1"/>
              </a:solidFill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C27695E-DD7C-A108-33CD-177FCF0811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257577" y="877456"/>
            <a:ext cx="8628845" cy="41719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de-DE" sz="1200" dirty="0">
                <a:latin typeface="+mj-lt"/>
              </a:rPr>
              <a:t>Studienseminar für Gymnasien Marburg (o. J.): MATRIX – Grundlagen guten Unterrichts: Beraten, Beurteilen und Bewerten. URL: </a:t>
            </a:r>
            <a:r>
              <a:rPr lang="de-DE" sz="1200" dirty="0">
                <a:latin typeface="+mj-lt"/>
                <a:hlinkClick r:id="rId2"/>
              </a:rPr>
              <a:t>https://sts-gym-marburg.bildung.hessen.de/grundlagenpapiere/broschure_lehrkrafteakademie_in_teraktiv_v1_end_ms_09062017.pdf</a:t>
            </a:r>
            <a:r>
              <a:rPr lang="de-DE" sz="1200" dirty="0">
                <a:latin typeface="+mj-lt"/>
              </a:rPr>
              <a:t>.</a:t>
            </a:r>
            <a:endParaRPr lang="de-DE" sz="1200" dirty="0"/>
          </a:p>
          <a:p>
            <a:r>
              <a:rPr lang="de-DE" sz="1200" dirty="0"/>
              <a:t>Prediger, Susanne &amp; Wittmann, Gerald (2009): „Aus Fehlern lernen – (wie) ist das möglich?“. In: </a:t>
            </a:r>
            <a:r>
              <a:rPr lang="de-DE" sz="1200" i="1" dirty="0"/>
              <a:t>Praxis der Mathematik in der Schule </a:t>
            </a:r>
            <a:r>
              <a:rPr lang="de-DE" sz="1200" dirty="0"/>
              <a:t>27, S. 1-8.</a:t>
            </a:r>
          </a:p>
          <a:p>
            <a:r>
              <a:rPr lang="de-DE" sz="1200" dirty="0"/>
              <a:t>Ruf. U. &amp; Gallin, P. (2018): Austausch unter Ungleichen. 6. Auflage. Kallmeyer.</a:t>
            </a:r>
          </a:p>
          <a:p>
            <a:r>
              <a:rPr lang="de-DE" sz="1200" dirty="0">
                <a:latin typeface="+mj-lt"/>
              </a:rPr>
              <a:t>Watson, A. &amp; Mason, J. (1998): Questions and </a:t>
            </a:r>
            <a:r>
              <a:rPr lang="de-DE" sz="1200" dirty="0" err="1">
                <a:latin typeface="+mj-lt"/>
              </a:rPr>
              <a:t>prompts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for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mathematical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thinking</a:t>
            </a:r>
            <a:r>
              <a:rPr lang="de-DE" sz="1200" dirty="0">
                <a:latin typeface="+mj-lt"/>
              </a:rPr>
              <a:t>. Derby: </a:t>
            </a:r>
            <a:r>
              <a:rPr lang="de-DE" sz="1200" dirty="0" err="1">
                <a:latin typeface="+mj-lt"/>
              </a:rPr>
              <a:t>Association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of</a:t>
            </a:r>
            <a:r>
              <a:rPr lang="de-DE" sz="1200" dirty="0">
                <a:latin typeface="+mj-lt"/>
              </a:rPr>
              <a:t> Teachers </a:t>
            </a:r>
            <a:r>
              <a:rPr lang="de-DE" sz="1200" dirty="0" err="1">
                <a:latin typeface="+mj-lt"/>
              </a:rPr>
              <a:t>of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Mathematics</a:t>
            </a:r>
            <a:r>
              <a:rPr lang="de-DE" sz="1200" dirty="0">
                <a:latin typeface="+mj-lt"/>
              </a:rPr>
              <a:t>.</a:t>
            </a:r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b="0" i="0" u="none" strike="noStrike" baseline="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marL="0" indent="0">
              <a:buNone/>
            </a:pP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4091290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Weitere Literaturempfehlungen</a:t>
            </a:r>
            <a:endParaRPr lang="de-DE" sz="1600" b="0" dirty="0">
              <a:solidFill>
                <a:schemeClr val="tx1"/>
              </a:solidFill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 bwMode="auto">
          <a:xfrm>
            <a:off x="257577" y="877457"/>
            <a:ext cx="8628845" cy="396008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sz="1200" dirty="0"/>
              <a:t>Ansteeg, M. (2024): Die Impulsgebung im Mathematikunterricht verbessern – Konzeption eines Seminars für (angehende) Lehrpersonen. In: P. Ebers, B. Barzel, F. Schacht &amp; P. Scherer (Hrsg.). Beiträge zum Mathematikunterricht 2024. 57. Jahrestagung der Gesellschaft für Didaktik der Mathematik. Münster: WTM. S. 545-548. </a:t>
            </a:r>
          </a:p>
          <a:p>
            <a:r>
              <a:rPr lang="de-DE" sz="1200" dirty="0"/>
              <a:t>Ansteeg, M. (2022): Gegenseitig und wertungsfrei: Mit Feedback die Wirkung auf den eigenen Lernprozess beurteilen. In: MNU-Journal 75 (6), S. 446-451.</a:t>
            </a:r>
          </a:p>
          <a:p>
            <a:r>
              <a:rPr lang="de-DE" sz="1200" dirty="0"/>
              <a:t>Ansteeg, M. &amp; Heitzer, J. (2023): Mit Mindmaps zum Dialog. In: Mathematik lehren 238, S. 21-24.</a:t>
            </a:r>
          </a:p>
          <a:p>
            <a:r>
              <a:rPr lang="de-DE" sz="1200" dirty="0"/>
              <a:t>Gallin, P. (2006): Kernideen als Brücke zwischen Erfahrung und Fachwissen. In: </a:t>
            </a:r>
            <a:r>
              <a:rPr lang="de-DE" sz="1200" i="1" dirty="0"/>
              <a:t>Pädagogik 58</a:t>
            </a:r>
            <a:r>
              <a:rPr lang="de-DE" sz="1200" dirty="0"/>
              <a:t>, S. 10-13.</a:t>
            </a:r>
          </a:p>
          <a:p>
            <a:r>
              <a:rPr lang="de-DE" sz="1200" dirty="0"/>
              <a:t>Lutz-Westphal, B. (2014): Das forschende Fragen lernen. Pflasterungen: scheinbar Bekanntes neu durchdringen. In: </a:t>
            </a:r>
            <a:r>
              <a:rPr lang="de-DE" sz="1200" i="1" dirty="0"/>
              <a:t>Mathematik lehren 184</a:t>
            </a:r>
            <a:r>
              <a:rPr lang="de-DE" sz="1200" dirty="0"/>
              <a:t>, S. 16-19.</a:t>
            </a:r>
          </a:p>
          <a:p>
            <a:r>
              <a:rPr lang="de-DE" sz="1200" dirty="0"/>
              <a:t>Ruf, U. &amp; Gallin, P. (2019): </a:t>
            </a:r>
            <a:r>
              <a:rPr lang="de-DE" sz="1200" i="1" dirty="0"/>
              <a:t>Dialogisches Lernen in Sprache und Mathematik</a:t>
            </a:r>
            <a:r>
              <a:rPr lang="de-DE" sz="1200" dirty="0"/>
              <a:t>. Band 2: Spuren legen – Spuren lesen. Seelze-Velber: Kallmeyer. </a:t>
            </a:r>
          </a:p>
          <a:p>
            <a:r>
              <a:rPr lang="de-DE" sz="1200" dirty="0"/>
              <a:t>Ruf. U., Keller, S. &amp; Winter, F. (Hrsg.) (2008): Besser lernen im Dialog. Dialogisches Lernen in der Unterrichtspraxis. Kallmeyer.</a:t>
            </a:r>
          </a:p>
          <a:p>
            <a:r>
              <a:rPr lang="de-DE" sz="1200" dirty="0"/>
              <a:t>Winter, H. (1991): </a:t>
            </a:r>
            <a:r>
              <a:rPr lang="de-DE" sz="1200" i="1" dirty="0"/>
              <a:t>Entdeckendes Lernen im Mathematikunterricht. Einblicke in die Ideengeschichte und ihre Bedeutung für die Pädagogik</a:t>
            </a:r>
            <a:r>
              <a:rPr lang="de-DE" sz="1200" dirty="0"/>
              <a:t>. 2., verbesserte Auflage. Vieweg: Braunschweig.</a:t>
            </a:r>
            <a:endParaRPr lang="de-DE" sz="1300" dirty="0"/>
          </a:p>
          <a:p>
            <a:endParaRPr lang="de-DE" sz="1200" u="sng" dirty="0">
              <a:solidFill>
                <a:srgbClr val="000000"/>
              </a:solidFill>
              <a:effectLst/>
              <a:latin typeface="+mj-lt"/>
              <a:ea typeface="Times New Roman" panose="02020603050405020304" pitchFamily="18" charset="0"/>
              <a:cs typeface="Aptos" panose="020B0004020202020204" pitchFamily="34" charset="0"/>
            </a:endParaRPr>
          </a:p>
          <a:p>
            <a:endParaRPr lang="de-DE" sz="1200" u="sng" dirty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77283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Bildquellen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88000" y="1095700"/>
            <a:ext cx="8569325" cy="3523600"/>
          </a:xfrm>
        </p:spPr>
        <p:txBody>
          <a:bodyPr/>
          <a:lstStyle/>
          <a:p>
            <a:r>
              <a:rPr lang="de-DE" sz="1200" dirty="0"/>
              <a:t>Folie 1:</a:t>
            </a:r>
            <a:r>
              <a:rPr lang="de-DE" sz="1200" i="1" dirty="0"/>
              <a:t> </a:t>
            </a:r>
            <a:r>
              <a:rPr lang="de-DE" sz="1200" dirty="0">
                <a:solidFill>
                  <a:srgbClr val="612158"/>
                </a:solidFill>
              </a:rPr>
              <a:t>https://www.pexels.com/de-de/foto/mann-frau-freunde-spielen-7403954/</a:t>
            </a:r>
          </a:p>
          <a:p>
            <a:pPr marL="0" indent="0">
              <a:buNone/>
            </a:pPr>
            <a:endParaRPr lang="de-DE" sz="1200" dirty="0"/>
          </a:p>
          <a:p>
            <a:r>
              <a:rPr lang="de-DE" sz="1200" dirty="0"/>
              <a:t>Folie 30: </a:t>
            </a:r>
            <a:r>
              <a:rPr lang="de-DE" sz="1200" dirty="0">
                <a:hlinkClick r:id="rId2"/>
              </a:rPr>
              <a:t>https://www.pexels.com/de-de/foto/mann-im-grauen-pullover-sitzt-neben-frau-im-orangefarbenen-hemd-5212354/</a:t>
            </a:r>
            <a:r>
              <a:rPr lang="de-DE" sz="1200" dirty="0"/>
              <a:t> </a:t>
            </a:r>
          </a:p>
          <a:p>
            <a:endParaRPr lang="de-DE" sz="1200" dirty="0"/>
          </a:p>
          <a:p>
            <a:r>
              <a:rPr lang="de-DE" sz="1200" dirty="0"/>
              <a:t>Folie 31: </a:t>
            </a:r>
            <a:r>
              <a:rPr lang="de-DE" sz="1200" dirty="0">
                <a:hlinkClick r:id="rId3"/>
              </a:rPr>
              <a:t>https://pixabay.com/de/vectors/sprechblasen-kommentare-orange-303206/</a:t>
            </a:r>
            <a:r>
              <a:rPr lang="de-DE" sz="1200" dirty="0"/>
              <a:t> </a:t>
            </a:r>
            <a:br>
              <a:rPr lang="de-DE" sz="1200" dirty="0"/>
            </a:br>
            <a:r>
              <a:rPr lang="de-DE" sz="1200" u="sng" dirty="0">
                <a:hlinkClick r:id="rId4"/>
              </a:rPr>
              <a:t>https://www.pexels.com/de-de/foto/licht-pinsel-haus-gefroren-7544436/</a:t>
            </a:r>
            <a:r>
              <a:rPr lang="de-DE" sz="1200" dirty="0"/>
              <a:t> </a:t>
            </a:r>
          </a:p>
          <a:p>
            <a:endParaRPr lang="de-DE" sz="1200" dirty="0"/>
          </a:p>
          <a:p>
            <a:r>
              <a:rPr lang="de-DE" sz="1200" dirty="0"/>
              <a:t>Folie 32: </a:t>
            </a:r>
            <a:r>
              <a:rPr lang="de-DE" sz="1200" dirty="0">
                <a:solidFill>
                  <a:srgbClr val="612158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https://www.pexels.com/de-de/foto/menschen-frau-sitzung-schule-8613091/</a:t>
            </a:r>
            <a:br>
              <a:rPr lang="de-DE" sz="1200" dirty="0">
                <a:solidFill>
                  <a:srgbClr val="612158"/>
                </a:solidFill>
              </a:rPr>
            </a:br>
            <a:r>
              <a:rPr lang="de-DE" sz="1200" dirty="0">
                <a:hlinkClick r:id="rId6"/>
              </a:rPr>
              <a:t>https://www.pexels.com/de-de/foto/menschen-frau-sitzung-schule-8613089/</a:t>
            </a:r>
            <a:br>
              <a:rPr lang="de-DE" sz="1200" dirty="0"/>
            </a:br>
            <a:r>
              <a:rPr lang="de-DE" sz="1200" dirty="0">
                <a:hlinkClick r:id="rId7"/>
              </a:rPr>
              <a:t>https://www.pexels.com/de-de/foto/menschen-frau-kunst-schule-8613059/</a:t>
            </a:r>
            <a:endParaRPr lang="de-DE" sz="1200" dirty="0"/>
          </a:p>
          <a:p>
            <a:endParaRPr lang="de-DE" sz="1000" dirty="0"/>
          </a:p>
          <a:p>
            <a:pPr marL="0" indent="0">
              <a:buNone/>
            </a:pPr>
            <a:endParaRPr lang="de-DE" sz="1000" dirty="0"/>
          </a:p>
          <a:p>
            <a:pPr marL="0" indent="0">
              <a:buNone/>
            </a:pPr>
            <a:endParaRPr lang="de-DE" sz="1400" dirty="0"/>
          </a:p>
          <a:p>
            <a:pPr marL="0" indent="0">
              <a:buNone/>
            </a:pPr>
            <a:endParaRPr lang="de-DE" sz="1670" dirty="0"/>
          </a:p>
          <a:p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3000683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Inhalte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561143" y="1359967"/>
            <a:ext cx="8569325" cy="3237669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Grundlegendes zur Impulsgebung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Relevanz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Was ist ein Impuls? 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Qualitätskriterien von Impulsen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Ansprüche an die Impulsgebung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9" name="Grafik 8" descr="Liste mit einfarbiger Füllu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35598" y="3288933"/>
            <a:ext cx="648000" cy="648000"/>
          </a:xfrm>
          <a:prstGeom prst="rect">
            <a:avLst/>
          </a:prstGeom>
        </p:spPr>
      </p:pic>
      <p:pic>
        <p:nvPicPr>
          <p:cNvPr id="10" name="Grafik 9" descr="Lichter an mit einfarbiger Füllu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5598" y="2554402"/>
            <a:ext cx="648000" cy="648000"/>
          </a:xfrm>
          <a:prstGeom prst="rect">
            <a:avLst/>
          </a:prstGeom>
        </p:spPr>
      </p:pic>
      <p:pic>
        <p:nvPicPr>
          <p:cNvPr id="3" name="Grafik 2" descr="Warnung mit einfarbiger Füllung">
            <a:extLst>
              <a:ext uri="{FF2B5EF4-FFF2-40B4-BE49-F238E27FC236}">
                <a16:creationId xmlns:a16="http://schemas.microsoft.com/office/drawing/2014/main" id="{2F9E7172-F07E-F60D-54E5-F29379147A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35598" y="1819872"/>
            <a:ext cx="648000" cy="648000"/>
          </a:xfrm>
          <a:prstGeom prst="rect">
            <a:avLst/>
          </a:prstGeom>
        </p:spPr>
      </p:pic>
      <p:pic>
        <p:nvPicPr>
          <p:cNvPr id="7" name="Grafik 6" descr="Kopf mit Zahnrädern mit einfarbiger Füllung">
            <a:extLst>
              <a:ext uri="{FF2B5EF4-FFF2-40B4-BE49-F238E27FC236}">
                <a16:creationId xmlns:a16="http://schemas.microsoft.com/office/drawing/2014/main" id="{7215D302-A2C3-0B01-472C-F208E1E68E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50196" y="4023464"/>
            <a:ext cx="648000" cy="648000"/>
          </a:xfrm>
          <a:prstGeom prst="rect">
            <a:avLst/>
          </a:prstGeom>
        </p:spPr>
      </p:pic>
      <p:pic>
        <p:nvPicPr>
          <p:cNvPr id="5" name="Grafik 4" descr="Post-it-Notizen mit einfarbiger Füllung">
            <a:extLst>
              <a:ext uri="{FF2B5EF4-FFF2-40B4-BE49-F238E27FC236}">
                <a16:creationId xmlns:a16="http://schemas.microsoft.com/office/drawing/2014/main" id="{FF1493A8-F416-C46F-3645-3B6C1ED4401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635598" y="1085341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848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76EA5B-1049-5529-4DF7-06FE94386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Merkmale von Unterricht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0704E3F-21E3-0A36-98C4-3EF04A6442B1}"/>
              </a:ext>
            </a:extLst>
          </p:cNvPr>
          <p:cNvSpPr txBox="1"/>
          <p:nvPr/>
        </p:nvSpPr>
        <p:spPr>
          <a:xfrm>
            <a:off x="6380418" y="4647109"/>
            <a:ext cx="2603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(</a:t>
            </a:r>
            <a:r>
              <a:rPr lang="de-DE" sz="1400" dirty="0" err="1"/>
              <a:t>Lipowsky</a:t>
            </a:r>
            <a:r>
              <a:rPr lang="de-DE" sz="1400" dirty="0"/>
              <a:t>/</a:t>
            </a:r>
            <a:r>
              <a:rPr lang="de-DE" sz="1400" dirty="0" err="1"/>
              <a:t>Rzejak</a:t>
            </a:r>
            <a:r>
              <a:rPr lang="de-DE" sz="1400" dirty="0"/>
              <a:t> 2021, S. 30)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72549F8-54BD-5DDA-BF79-A40739365B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507" y="1164573"/>
            <a:ext cx="6556608" cy="3046068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C922BD8A-2008-9412-26B3-7F546A19EBF1}"/>
              </a:ext>
            </a:extLst>
          </p:cNvPr>
          <p:cNvSpPr txBox="1"/>
          <p:nvPr/>
        </p:nvSpPr>
        <p:spPr>
          <a:xfrm>
            <a:off x="2413720" y="4181095"/>
            <a:ext cx="5378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Kommunikation, Gesprächsführung, Impulsgebung</a:t>
            </a:r>
          </a:p>
        </p:txBody>
      </p:sp>
      <p:sp>
        <p:nvSpPr>
          <p:cNvPr id="4" name="Pfeil: nach rechts 3">
            <a:extLst>
              <a:ext uri="{FF2B5EF4-FFF2-40B4-BE49-F238E27FC236}">
                <a16:creationId xmlns:a16="http://schemas.microsoft.com/office/drawing/2014/main" id="{EEAED59C-8EE2-7682-A9C3-536706B1F911}"/>
              </a:ext>
            </a:extLst>
          </p:cNvPr>
          <p:cNvSpPr/>
          <p:nvPr/>
        </p:nvSpPr>
        <p:spPr>
          <a:xfrm>
            <a:off x="1648950" y="4225611"/>
            <a:ext cx="648393" cy="262226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401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C06548-3942-3C2C-C0D6-E24E29FF9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Bedeutung </a:t>
            </a:r>
            <a:r>
              <a:rPr lang="de-DE" dirty="0"/>
              <a:t>von Impulsen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4D83CFB-9AC8-2176-198C-B29C72066B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565206"/>
            <a:ext cx="8569325" cy="3981794"/>
          </a:xfrm>
        </p:spPr>
        <p:txBody>
          <a:bodyPr/>
          <a:lstStyle/>
          <a:p>
            <a:r>
              <a:rPr lang="de-DE" dirty="0"/>
              <a:t>Gelingen von Unterricht </a:t>
            </a:r>
            <a:r>
              <a:rPr lang="de-DE" sz="1400" dirty="0"/>
              <a:t>(Lotz/</a:t>
            </a:r>
            <a:r>
              <a:rPr lang="de-DE" sz="1400" dirty="0" err="1"/>
              <a:t>Lipowsky</a:t>
            </a:r>
            <a:r>
              <a:rPr lang="de-DE" sz="1400" dirty="0"/>
              <a:t> 2015)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Bedürfnis, sich zu unterhalten </a:t>
            </a:r>
            <a:r>
              <a:rPr lang="de-DE" sz="1400" dirty="0"/>
              <a:t>(Schmidt-Thieme 2002)</a:t>
            </a:r>
          </a:p>
          <a:p>
            <a:endParaRPr lang="de-DE" dirty="0"/>
          </a:p>
          <a:p>
            <a:r>
              <a:rPr lang="de-DE" dirty="0"/>
              <a:t>Art und Weise der Fragen entscheidet über das Bild von Mathematik </a:t>
            </a:r>
            <a:r>
              <a:rPr lang="de-DE" sz="1400" dirty="0"/>
              <a:t>(Watson/Mason 1998)</a:t>
            </a:r>
            <a:endParaRPr lang="de-DE" sz="1600" dirty="0"/>
          </a:p>
          <a:p>
            <a:endParaRPr lang="de-DE" dirty="0"/>
          </a:p>
          <a:p>
            <a:r>
              <a:rPr lang="de-DE" dirty="0"/>
              <a:t>Zusammenhang zwischen kognitivem Niveau der </a:t>
            </a:r>
            <a:r>
              <a:rPr lang="de-DE" dirty="0" err="1"/>
              <a:t>LehrerInnenfrage</a:t>
            </a:r>
            <a:r>
              <a:rPr lang="de-DE" dirty="0"/>
              <a:t> und der Qualität der </a:t>
            </a:r>
            <a:r>
              <a:rPr lang="de-DE" dirty="0" err="1"/>
              <a:t>SchülerInnenantworten</a:t>
            </a:r>
            <a:r>
              <a:rPr lang="de-DE" dirty="0"/>
              <a:t> </a:t>
            </a:r>
            <a:r>
              <a:rPr lang="de-DE" sz="1400" dirty="0"/>
              <a:t>(De Boer 2015)</a:t>
            </a:r>
          </a:p>
          <a:p>
            <a:endParaRPr lang="de-DE" sz="14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346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55DFB3-42C9-A935-ACDD-71FB422C1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Status Quo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DD40CF0-7E0A-B1D8-D6E0-EBAB2ED0A3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Lehrkräfte…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7199DB6-079F-C0D3-A9AC-B944913638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7337" y="1653382"/>
            <a:ext cx="8569325" cy="2661708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…stellen im Durchschnitt zwei Fragen pro Minute. </a:t>
            </a:r>
            <a:r>
              <a:rPr lang="de-DE" sz="1400" dirty="0"/>
              <a:t>(Lotz 2015, zitiert nach Lotz/</a:t>
            </a:r>
            <a:r>
              <a:rPr lang="de-DE" sz="1400" dirty="0" err="1"/>
              <a:t>Lipowsky</a:t>
            </a:r>
            <a:r>
              <a:rPr lang="de-DE" sz="1400" dirty="0"/>
              <a:t> 2015)</a:t>
            </a:r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…stellen selten offene und auf Begründung hinzielende Fragen. </a:t>
            </a:r>
            <a:r>
              <a:rPr lang="de-DE" sz="1400" dirty="0"/>
              <a:t>(De Boer 2015)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dirty="0">
                <a:sym typeface="Wingdings" panose="05000000000000000000" pitchFamily="2" charset="2"/>
              </a:rPr>
              <a:t>…melden in der Regel einfache Bestätigungen (87%) zurück und regen wenig zur selbstständigen Unterstützung des Lernens an (12%) </a:t>
            </a:r>
            <a:r>
              <a:rPr lang="de-DE" sz="1400" dirty="0">
                <a:sym typeface="Wingdings" panose="05000000000000000000" pitchFamily="2" charset="2"/>
              </a:rPr>
              <a:t>(</a:t>
            </a:r>
            <a:r>
              <a:rPr lang="de-DE" sz="1400" dirty="0" err="1">
                <a:sym typeface="Wingdings" panose="05000000000000000000" pitchFamily="2" charset="2"/>
              </a:rPr>
              <a:t>Kobarg</a:t>
            </a:r>
            <a:r>
              <a:rPr lang="de-DE" sz="1400" dirty="0">
                <a:sym typeface="Wingdings" panose="05000000000000000000" pitchFamily="2" charset="2"/>
              </a:rPr>
              <a:t> et al. 2009, zit. nach De Boer 2015)</a:t>
            </a:r>
          </a:p>
          <a:p>
            <a:pPr marL="0" indent="0">
              <a:buNone/>
            </a:pPr>
            <a:endParaRPr lang="de-DE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dirty="0">
                <a:sym typeface="Wingdings" panose="05000000000000000000" pitchFamily="2" charset="2"/>
              </a:rPr>
              <a:t>…folgen häufig der I-R-E-Struktur (nach </a:t>
            </a:r>
            <a:r>
              <a:rPr lang="de-DE" dirty="0" err="1">
                <a:sym typeface="Wingdings" panose="05000000000000000000" pitchFamily="2" charset="2"/>
              </a:rPr>
              <a:t>Mehan</a:t>
            </a:r>
            <a:r>
              <a:rPr lang="de-DE" dirty="0">
                <a:sym typeface="Wingdings" panose="05000000000000000000" pitchFamily="2" charset="2"/>
              </a:rPr>
              <a:t>: 1979 Initiation, Reply, Evaluation). </a:t>
            </a:r>
            <a:r>
              <a:rPr lang="de-DE" sz="1400" dirty="0">
                <a:sym typeface="Wingdings" panose="05000000000000000000" pitchFamily="2" charset="2"/>
              </a:rPr>
              <a:t>(Brandt 2015)</a:t>
            </a:r>
            <a:endParaRPr lang="de-DE" sz="1400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1437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Inhalte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561143" y="1359967"/>
            <a:ext cx="8569325" cy="3237669"/>
          </a:xfrm>
        </p:spPr>
        <p:txBody>
          <a:bodyPr/>
          <a:lstStyle/>
          <a:p>
            <a:pPr marL="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Grundlegendes zur Impulsgebung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b="1" dirty="0"/>
              <a:t>Relevanz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Was ist ein Impuls? 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Qualitätskriterien von Impulsen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Ansprüche an die Impulsgebung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9" name="Grafik 8" descr="Liste mit einfarbiger Füllu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35598" y="3288933"/>
            <a:ext cx="648000" cy="648000"/>
          </a:xfrm>
          <a:prstGeom prst="rect">
            <a:avLst/>
          </a:prstGeom>
        </p:spPr>
      </p:pic>
      <p:pic>
        <p:nvPicPr>
          <p:cNvPr id="10" name="Grafik 9" descr="Lichter an mit einfarbiger Füllu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5598" y="2554402"/>
            <a:ext cx="648000" cy="648000"/>
          </a:xfrm>
          <a:prstGeom prst="rect">
            <a:avLst/>
          </a:prstGeom>
        </p:spPr>
      </p:pic>
      <p:pic>
        <p:nvPicPr>
          <p:cNvPr id="3" name="Grafik 2" descr="Warnung mit einfarbiger Füllung">
            <a:extLst>
              <a:ext uri="{FF2B5EF4-FFF2-40B4-BE49-F238E27FC236}">
                <a16:creationId xmlns:a16="http://schemas.microsoft.com/office/drawing/2014/main" id="{2F9E7172-F07E-F60D-54E5-F29379147A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35598" y="1819872"/>
            <a:ext cx="648000" cy="648000"/>
          </a:xfrm>
          <a:prstGeom prst="rect">
            <a:avLst/>
          </a:prstGeom>
        </p:spPr>
      </p:pic>
      <p:pic>
        <p:nvPicPr>
          <p:cNvPr id="7" name="Grafik 6" descr="Kopf mit Zahnrädern mit einfarbiger Füllung">
            <a:extLst>
              <a:ext uri="{FF2B5EF4-FFF2-40B4-BE49-F238E27FC236}">
                <a16:creationId xmlns:a16="http://schemas.microsoft.com/office/drawing/2014/main" id="{7215D302-A2C3-0B01-472C-F208E1E68E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50196" y="4023464"/>
            <a:ext cx="648000" cy="648000"/>
          </a:xfrm>
          <a:prstGeom prst="rect">
            <a:avLst/>
          </a:prstGeom>
        </p:spPr>
      </p:pic>
      <p:pic>
        <p:nvPicPr>
          <p:cNvPr id="5" name="Grafik 4" descr="Post-it-Notizen mit einfarbiger Füllung">
            <a:extLst>
              <a:ext uri="{FF2B5EF4-FFF2-40B4-BE49-F238E27FC236}">
                <a16:creationId xmlns:a16="http://schemas.microsoft.com/office/drawing/2014/main" id="{FF1493A8-F416-C46F-3645-3B6C1ED4401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635598" y="1085341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718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Relevanz des Themas</a:t>
            </a:r>
          </a:p>
        </p:txBody>
      </p:sp>
      <p:sp>
        <p:nvSpPr>
          <p:cNvPr id="6" name="Abgerundete rechteckige Legende 5"/>
          <p:cNvSpPr/>
          <p:nvPr/>
        </p:nvSpPr>
        <p:spPr>
          <a:xfrm>
            <a:off x="2159836" y="1518939"/>
            <a:ext cx="4824327" cy="1897440"/>
          </a:xfrm>
          <a:prstGeom prst="wedgeRoundRectCallout">
            <a:avLst>
              <a:gd name="adj1" fmla="val -37374"/>
              <a:gd name="adj2" fmla="val 70661"/>
              <a:gd name="adj3" fmla="val 16667"/>
            </a:avLst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2331044" y="1698509"/>
            <a:ext cx="448190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1600" dirty="0"/>
              <a:t>Fachlehrerinnen und -lehrer müssen in ihrer Berufspraxis fähig sein, mathematische Denkprozesse bei Schülerinnen und Schülern </a:t>
            </a:r>
          </a:p>
          <a:p>
            <a:pPr algn="just"/>
            <a:r>
              <a:rPr lang="de-DE" sz="1600" dirty="0"/>
              <a:t>anzustoßen, zu begleiten und zu beurteilen. Darauf vorzubereiten ist Hauptaufgabe der mathematikdidaktischen Studien. </a:t>
            </a:r>
          </a:p>
          <a:p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985338" y="3545168"/>
            <a:ext cx="250401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(</a:t>
            </a:r>
            <a:r>
              <a:rPr lang="de-DE" sz="1200" dirty="0" err="1"/>
              <a:t>Beutelspacher</a:t>
            </a:r>
            <a:r>
              <a:rPr lang="de-DE" sz="1200" dirty="0"/>
              <a:t> et al. 2011, S. 16) </a:t>
            </a:r>
          </a:p>
          <a:p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2397579" y="2467658"/>
            <a:ext cx="4292781" cy="260301"/>
          </a:xfrm>
          <a:prstGeom prst="rect">
            <a:avLst/>
          </a:prstGeom>
          <a:solidFill>
            <a:schemeClr val="accent4">
              <a:lumMod val="40000"/>
              <a:lumOff val="60000"/>
              <a:alpha val="49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2397579" y="2225040"/>
            <a:ext cx="1351461" cy="242619"/>
          </a:xfrm>
          <a:prstGeom prst="rect">
            <a:avLst/>
          </a:prstGeom>
          <a:solidFill>
            <a:schemeClr val="accent4">
              <a:lumMod val="40000"/>
              <a:lumOff val="60000"/>
              <a:alpha val="49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599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40715_Powerpointvorlage_institute">
  <a:themeElements>
    <a:clrScheme name="RWTH Farben">
      <a:dk1>
        <a:sysClr val="windowText" lastClr="000000"/>
      </a:dk1>
      <a:lt1>
        <a:sysClr val="window" lastClr="FFFFFF"/>
      </a:lt1>
      <a:dk2>
        <a:srgbClr val="00549F"/>
      </a:dk2>
      <a:lt2>
        <a:srgbClr val="8EBAE5"/>
      </a:lt2>
      <a:accent1>
        <a:srgbClr val="006165"/>
      </a:accent1>
      <a:accent2>
        <a:srgbClr val="0098A1"/>
      </a:accent2>
      <a:accent3>
        <a:srgbClr val="57AB27"/>
      </a:accent3>
      <a:accent4>
        <a:srgbClr val="BDCD00"/>
      </a:accent4>
      <a:accent5>
        <a:srgbClr val="F6A800"/>
      </a:accent5>
      <a:accent6>
        <a:srgbClr val="CC071E"/>
      </a:accent6>
      <a:hlink>
        <a:srgbClr val="612158"/>
      </a:hlink>
      <a:folHlink>
        <a:srgbClr val="7A6F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_Master_RWTH_Institute_addin.potm" id="{0837BC49-7264-48C2-AAF5-DCA3DFDD7462}" vid="{6CDB8236-988B-4A45-A262-D5656478FE24}"/>
    </a:ext>
  </a:extLst>
</a:theme>
</file>

<file path=ppt/theme/theme2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140715_Powerpointvorlage_institute">
  <a:themeElements>
    <a:clrScheme name="RWTH 1">
      <a:dk1>
        <a:sysClr val="windowText" lastClr="000000"/>
      </a:dk1>
      <a:lt1>
        <a:sysClr val="window" lastClr="FFFFFF"/>
      </a:lt1>
      <a:dk2>
        <a:srgbClr val="00549F"/>
      </a:dk2>
      <a:lt2>
        <a:srgbClr val="F8F8F8"/>
      </a:lt2>
      <a:accent1>
        <a:srgbClr val="00549F"/>
      </a:accent1>
      <a:accent2>
        <a:srgbClr val="CC071E"/>
      </a:accent2>
      <a:accent3>
        <a:srgbClr val="57AB27"/>
      </a:accent3>
      <a:accent4>
        <a:srgbClr val="A11035"/>
      </a:accent4>
      <a:accent5>
        <a:srgbClr val="F6A800"/>
      </a:accent5>
      <a:accent6>
        <a:srgbClr val="4D4D4D"/>
      </a:accent6>
      <a:hlink>
        <a:srgbClr val="5F5F5F"/>
      </a:hlink>
      <a:folHlink>
        <a:srgbClr val="919191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_Master_RWTH_Institute_addin.potm" id="{0837BC49-7264-48C2-AAF5-DCA3DFDD7462}" vid="{6CDB8236-988B-4A45-A262-D5656478FE2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Präsentation_Master_RWTH_Institute_ohne_addin (1)</Template>
  <TotalTime>0</TotalTime>
  <Words>2919</Words>
  <Application>Microsoft Office PowerPoint</Application>
  <PresentationFormat>Bildschirmpräsentation (16:10)</PresentationFormat>
  <Paragraphs>357</Paragraphs>
  <Slides>39</Slides>
  <Notes>21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39</vt:i4>
      </vt:variant>
    </vt:vector>
  </HeadingPairs>
  <TitlesOfParts>
    <vt:vector size="47" baseType="lpstr">
      <vt:lpstr>Arial</vt:lpstr>
      <vt:lpstr>Calibri</vt:lpstr>
      <vt:lpstr>Merriweather</vt:lpstr>
      <vt:lpstr>Symbol</vt:lpstr>
      <vt:lpstr>Wingdings</vt:lpstr>
      <vt:lpstr>140715_Powerpointvorlage_institute</vt:lpstr>
      <vt:lpstr>Benutzerdefiniertes Design</vt:lpstr>
      <vt:lpstr>1_140715_Powerpointvorlage_institute</vt:lpstr>
      <vt:lpstr>Auf den richtigen Impuls kommt es an Zur Relevanz und Herausforderung gelingender Impulsgebung im Mathematikunterricht</vt:lpstr>
      <vt:lpstr>Motivation</vt:lpstr>
      <vt:lpstr>Inhalte</vt:lpstr>
      <vt:lpstr>Inhalte</vt:lpstr>
      <vt:lpstr>Merkmale von Unterricht</vt:lpstr>
      <vt:lpstr>Bedeutung von Impulsen</vt:lpstr>
      <vt:lpstr>Status Quo</vt:lpstr>
      <vt:lpstr>Inhalte</vt:lpstr>
      <vt:lpstr>Relevanz des Themas</vt:lpstr>
      <vt:lpstr>Kompetenzraster für die Aus- und Fortbildung an Schulen</vt:lpstr>
      <vt:lpstr>Kompetenzraster für die Aus- und Fortbildung an Schulen</vt:lpstr>
      <vt:lpstr>Inhalte</vt:lpstr>
      <vt:lpstr>Beispiel</vt:lpstr>
      <vt:lpstr>Interpretationen von Kernideen</vt:lpstr>
      <vt:lpstr>Der Kreislauf des Dialogischen Lernens</vt:lpstr>
      <vt:lpstr>Impulse im Kreislauf des Dialogischen Lernens</vt:lpstr>
      <vt:lpstr>Impulse als Eingriff in den Lernprozess</vt:lpstr>
      <vt:lpstr>Definition: Impuls</vt:lpstr>
      <vt:lpstr>Ziele von Impulsen</vt:lpstr>
      <vt:lpstr>Inhalte</vt:lpstr>
      <vt:lpstr>Qualitätskriterien von Impulsen</vt:lpstr>
      <vt:lpstr>Qualitätskriterien von Impulsen</vt:lpstr>
      <vt:lpstr>Qualitätskriterien von Impulsen</vt:lpstr>
      <vt:lpstr>Qualitätskriterien von Impulsen</vt:lpstr>
      <vt:lpstr>Qualitätskriterien von Impulsen</vt:lpstr>
      <vt:lpstr>Qualitätskriterien von Impulsen</vt:lpstr>
      <vt:lpstr>Qualitätskriterien von Impulsen</vt:lpstr>
      <vt:lpstr>Qualitätskriterien von Impulsen – Überblick</vt:lpstr>
      <vt:lpstr>Inhalte</vt:lpstr>
      <vt:lpstr>Einflussfaktoren</vt:lpstr>
      <vt:lpstr>Voraussetzungen für eine gelingende Impulsgebung</vt:lpstr>
      <vt:lpstr>PowerPoint-Präsentation</vt:lpstr>
      <vt:lpstr>Diskussion</vt:lpstr>
      <vt:lpstr>PowerPoint-Präsentation</vt:lpstr>
      <vt:lpstr>Literatur</vt:lpstr>
      <vt:lpstr>Literatur</vt:lpstr>
      <vt:lpstr>Literatur</vt:lpstr>
      <vt:lpstr>Weitere Literaturempfehlungen</vt:lpstr>
      <vt:lpstr>Bildquellen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Doenni</dc:creator>
  <cp:lastModifiedBy>Melanie Ansteeg</cp:lastModifiedBy>
  <cp:revision>219</cp:revision>
  <dcterms:created xsi:type="dcterms:W3CDTF">2016-09-15T09:03:13Z</dcterms:created>
  <dcterms:modified xsi:type="dcterms:W3CDTF">2025-09-22T15:09:25Z</dcterms:modified>
</cp:coreProperties>
</file>