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8" r:id="rId1"/>
    <p:sldMasterId id="2147483824" r:id="rId2"/>
    <p:sldMasterId id="2147483810" r:id="rId3"/>
  </p:sldMasterIdLst>
  <p:notesMasterIdLst>
    <p:notesMasterId r:id="rId35"/>
  </p:notesMasterIdLst>
  <p:handoutMasterIdLst>
    <p:handoutMasterId r:id="rId36"/>
  </p:handoutMasterIdLst>
  <p:sldIdLst>
    <p:sldId id="374" r:id="rId4"/>
    <p:sldId id="416" r:id="rId5"/>
    <p:sldId id="454" r:id="rId6"/>
    <p:sldId id="447" r:id="rId7"/>
    <p:sldId id="522" r:id="rId8"/>
    <p:sldId id="528" r:id="rId9"/>
    <p:sldId id="455" r:id="rId10"/>
    <p:sldId id="389" r:id="rId11"/>
    <p:sldId id="530" r:id="rId12"/>
    <p:sldId id="531" r:id="rId13"/>
    <p:sldId id="450" r:id="rId14"/>
    <p:sldId id="515" r:id="rId15"/>
    <p:sldId id="516" r:id="rId16"/>
    <p:sldId id="517" r:id="rId17"/>
    <p:sldId id="518" r:id="rId18"/>
    <p:sldId id="519" r:id="rId19"/>
    <p:sldId id="520" r:id="rId20"/>
    <p:sldId id="521" r:id="rId21"/>
    <p:sldId id="426" r:id="rId22"/>
    <p:sldId id="532" r:id="rId23"/>
    <p:sldId id="456" r:id="rId24"/>
    <p:sldId id="533" r:id="rId25"/>
    <p:sldId id="534" r:id="rId26"/>
    <p:sldId id="457" r:id="rId27"/>
    <p:sldId id="459" r:id="rId28"/>
    <p:sldId id="408" r:id="rId29"/>
    <p:sldId id="537" r:id="rId30"/>
    <p:sldId id="540" r:id="rId31"/>
    <p:sldId id="541" r:id="rId32"/>
    <p:sldId id="413" r:id="rId33"/>
    <p:sldId id="414" r:id="rId34"/>
  </p:sldIdLst>
  <p:sldSz cx="9144000" cy="5715000" type="screen16x10"/>
  <p:notesSz cx="7099300" cy="10234613"/>
  <p:defaultTextStyle>
    <a:defPPr>
      <a:defRPr lang="de-DE"/>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182"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363"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545"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727"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5909" algn="l" defTabSz="914363" rtl="0" eaLnBrk="1" latinLnBrk="0" hangingPunct="1">
      <a:defRPr kern="1200">
        <a:solidFill>
          <a:schemeClr val="tx1"/>
        </a:solidFill>
        <a:latin typeface="Arial" panose="020B0604020202020204" pitchFamily="34" charset="0"/>
        <a:ea typeface="+mn-ea"/>
        <a:cs typeface="+mn-cs"/>
      </a:defRPr>
    </a:lvl6pPr>
    <a:lvl7pPr marL="2743090" algn="l" defTabSz="914363" rtl="0" eaLnBrk="1" latinLnBrk="0" hangingPunct="1">
      <a:defRPr kern="1200">
        <a:solidFill>
          <a:schemeClr val="tx1"/>
        </a:solidFill>
        <a:latin typeface="Arial" panose="020B0604020202020204" pitchFamily="34" charset="0"/>
        <a:ea typeface="+mn-ea"/>
        <a:cs typeface="+mn-cs"/>
      </a:defRPr>
    </a:lvl7pPr>
    <a:lvl8pPr marL="3200272" algn="l" defTabSz="914363" rtl="0" eaLnBrk="1" latinLnBrk="0" hangingPunct="1">
      <a:defRPr kern="1200">
        <a:solidFill>
          <a:schemeClr val="tx1"/>
        </a:solidFill>
        <a:latin typeface="Arial" panose="020B0604020202020204" pitchFamily="34" charset="0"/>
        <a:ea typeface="+mn-ea"/>
        <a:cs typeface="+mn-cs"/>
      </a:defRPr>
    </a:lvl8pPr>
    <a:lvl9pPr marL="3657454" algn="l" defTabSz="914363"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lanie Ansteeg" initials="MA" lastIdx="1" clrIdx="0">
    <p:extLst>
      <p:ext uri="{19B8F6BF-5375-455C-9EA6-DF929625EA0E}">
        <p15:presenceInfo xmlns:p15="http://schemas.microsoft.com/office/powerpoint/2012/main" userId="Melanie Anstee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1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E3FDE45-AF77-4B5C-9715-49D594BDF05E}" styleName="Helle Formatvorlage 1 - Akz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Helle Formatvorlage 2 - Akz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08" autoAdjust="0"/>
    <p:restoredTop sz="96494" autoAdjust="0"/>
  </p:normalViewPr>
  <p:slideViewPr>
    <p:cSldViewPr snapToGrid="0">
      <p:cViewPr varScale="1">
        <p:scale>
          <a:sx n="72" d="100"/>
          <a:sy n="72" d="100"/>
        </p:scale>
        <p:origin x="1132" y="6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5" d="100"/>
          <a:sy n="75" d="100"/>
        </p:scale>
        <p:origin x="34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6575" cy="512763"/>
          </a:xfrm>
          <a:prstGeom prst="rect">
            <a:avLst/>
          </a:prstGeom>
        </p:spPr>
        <p:txBody>
          <a:bodyPr vert="horz" lIns="91440" tIns="45720" rIns="91440" bIns="45720" rtlCol="0"/>
          <a:lstStyle>
            <a:lvl1pPr algn="l" eaLnBrk="1" fontAlgn="auto" hangingPunct="1">
              <a:spcBef>
                <a:spcPts val="0"/>
              </a:spcBef>
              <a:spcAft>
                <a:spcPts val="0"/>
              </a:spcAft>
              <a:defRPr sz="1000">
                <a:latin typeface="Arial" pitchFamily="34" charset="0"/>
                <a:cs typeface="Arial" pitchFamily="34" charset="0"/>
              </a:defRPr>
            </a:lvl1pPr>
          </a:lstStyle>
          <a:p>
            <a:pPr>
              <a:defRPr/>
            </a:pPr>
            <a:endParaRPr lang="de-DE"/>
          </a:p>
        </p:txBody>
      </p:sp>
      <p:sp>
        <p:nvSpPr>
          <p:cNvPr id="3" name="Datumsplatzhalter 2"/>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eaLnBrk="1" fontAlgn="auto" hangingPunct="1">
              <a:spcBef>
                <a:spcPts val="0"/>
              </a:spcBef>
              <a:spcAft>
                <a:spcPts val="0"/>
              </a:spcAft>
              <a:defRPr sz="1000">
                <a:latin typeface="Arial" pitchFamily="34" charset="0"/>
                <a:cs typeface="Arial" pitchFamily="34" charset="0"/>
              </a:defRPr>
            </a:lvl1pPr>
          </a:lstStyle>
          <a:p>
            <a:pPr>
              <a:defRPr/>
            </a:pPr>
            <a:fld id="{06FC3F41-C962-464D-B4E4-1B28C5404581}" type="datetimeFigureOut">
              <a:rPr lang="de-DE"/>
              <a:pPr>
                <a:defRPr/>
              </a:pPr>
              <a:t>22.09.2025</a:t>
            </a:fld>
            <a:endParaRPr lang="de-DE" dirty="0"/>
          </a:p>
        </p:txBody>
      </p:sp>
      <p:sp>
        <p:nvSpPr>
          <p:cNvPr id="4" name="Fußzeilenplatzhalter 3"/>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eaLnBrk="1" fontAlgn="auto" hangingPunct="1">
              <a:spcBef>
                <a:spcPts val="0"/>
              </a:spcBef>
              <a:spcAft>
                <a:spcPts val="0"/>
              </a:spcAft>
              <a:defRPr sz="1000">
                <a:latin typeface="Arial" pitchFamily="34" charset="0"/>
                <a:cs typeface="Arial" pitchFamily="34" charset="0"/>
              </a:defRPr>
            </a:lvl1pPr>
          </a:lstStyle>
          <a:p>
            <a:pPr>
              <a:defRPr/>
            </a:pPr>
            <a:endParaRPr lang="de-DE"/>
          </a:p>
        </p:txBody>
      </p:sp>
      <p:sp>
        <p:nvSpPr>
          <p:cNvPr id="5" name="Foliennummernplatzhalter 4"/>
          <p:cNvSpPr>
            <a:spLocks noGrp="1"/>
          </p:cNvSpPr>
          <p:nvPr>
            <p:ph type="sldNum" sz="quarter" idx="3"/>
          </p:nvPr>
        </p:nvSpPr>
        <p:spPr>
          <a:xfrm>
            <a:off x="4021138" y="9721850"/>
            <a:ext cx="3076575" cy="512763"/>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a:cs typeface="Arial" panose="020B0604020202020204" pitchFamily="34" charset="0"/>
              </a:defRPr>
            </a:lvl1pPr>
          </a:lstStyle>
          <a:p>
            <a:fld id="{622AD4AA-55EF-411A-8E48-6527076BD31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6575" cy="512763"/>
          </a:xfrm>
          <a:prstGeom prst="rect">
            <a:avLst/>
          </a:prstGeom>
        </p:spPr>
        <p:txBody>
          <a:bodyPr vert="horz" lIns="91440" tIns="45720" rIns="91440" bIns="45720" rtlCol="0"/>
          <a:lstStyle>
            <a:lvl1pPr algn="l" eaLnBrk="1" fontAlgn="auto" hangingPunct="1">
              <a:spcBef>
                <a:spcPts val="0"/>
              </a:spcBef>
              <a:spcAft>
                <a:spcPts val="0"/>
              </a:spcAft>
              <a:defRPr sz="1000">
                <a:latin typeface="Arial" pitchFamily="34" charset="0"/>
                <a:cs typeface="Arial" pitchFamily="34" charset="0"/>
              </a:defRPr>
            </a:lvl1pPr>
          </a:lstStyle>
          <a:p>
            <a:pPr>
              <a:defRPr/>
            </a:pPr>
            <a:endParaRPr lang="de-DE"/>
          </a:p>
        </p:txBody>
      </p:sp>
      <p:sp>
        <p:nvSpPr>
          <p:cNvPr id="3" name="Datumsplatzhalter 2"/>
          <p:cNvSpPr>
            <a:spLocks noGrp="1"/>
          </p:cNvSpPr>
          <p:nvPr>
            <p:ph type="dt" idx="1"/>
          </p:nvPr>
        </p:nvSpPr>
        <p:spPr>
          <a:xfrm>
            <a:off x="4021138" y="0"/>
            <a:ext cx="3076575" cy="512763"/>
          </a:xfrm>
          <a:prstGeom prst="rect">
            <a:avLst/>
          </a:prstGeom>
        </p:spPr>
        <p:txBody>
          <a:bodyPr vert="horz" lIns="91440" tIns="45720" rIns="91440" bIns="45720" rtlCol="0"/>
          <a:lstStyle>
            <a:lvl1pPr algn="r" eaLnBrk="1" fontAlgn="auto" hangingPunct="1">
              <a:spcBef>
                <a:spcPts val="0"/>
              </a:spcBef>
              <a:spcAft>
                <a:spcPts val="0"/>
              </a:spcAft>
              <a:defRPr sz="1000">
                <a:latin typeface="+mn-lt"/>
              </a:defRPr>
            </a:lvl1pPr>
          </a:lstStyle>
          <a:p>
            <a:pPr>
              <a:defRPr/>
            </a:pPr>
            <a:fld id="{32509224-81A3-4D9B-8752-8DAE44BCA710}" type="datetimeFigureOut">
              <a:rPr lang="de-DE"/>
              <a:pPr>
                <a:defRPr/>
              </a:pPr>
              <a:t>22.09.2025</a:t>
            </a:fld>
            <a:endParaRPr lang="de-DE" dirty="0"/>
          </a:p>
        </p:txBody>
      </p:sp>
      <p:sp>
        <p:nvSpPr>
          <p:cNvPr id="4" name="Folienbildplatzhalter 3"/>
          <p:cNvSpPr>
            <a:spLocks noGrp="1" noRot="1" noChangeAspect="1"/>
          </p:cNvSpPr>
          <p:nvPr>
            <p:ph type="sldImg" idx="2"/>
          </p:nvPr>
        </p:nvSpPr>
        <p:spPr>
          <a:xfrm>
            <a:off x="787400" y="1279525"/>
            <a:ext cx="5524500" cy="3454400"/>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709613" y="4926013"/>
            <a:ext cx="5680075" cy="4029075"/>
          </a:xfrm>
          <a:prstGeom prst="rect">
            <a:avLst/>
          </a:prstGeom>
        </p:spPr>
        <p:txBody>
          <a:bodyPr vert="horz" lIns="91440" tIns="45720" rIns="91440" bIns="45720" rtlCol="0"/>
          <a:lstStyle/>
          <a:p>
            <a:pPr lvl="0"/>
            <a:r>
              <a:rPr lang="de-DE" noProof="0" dirty="0"/>
              <a:t>Textmasterformat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6" name="Fußzeilenplatzhalter 5"/>
          <p:cNvSpPr>
            <a:spLocks noGrp="1"/>
          </p:cNvSpPr>
          <p:nvPr>
            <p:ph type="ftr" sz="quarter" idx="4"/>
          </p:nvPr>
        </p:nvSpPr>
        <p:spPr>
          <a:xfrm>
            <a:off x="0" y="9721850"/>
            <a:ext cx="3076575" cy="512763"/>
          </a:xfrm>
          <a:prstGeom prst="rect">
            <a:avLst/>
          </a:prstGeom>
        </p:spPr>
        <p:txBody>
          <a:bodyPr vert="horz" lIns="91440" tIns="45720" rIns="91440" bIns="45720" rtlCol="0" anchor="b"/>
          <a:lstStyle>
            <a:lvl1pPr algn="l" eaLnBrk="1" fontAlgn="auto" hangingPunct="1">
              <a:spcBef>
                <a:spcPts val="0"/>
              </a:spcBef>
              <a:spcAft>
                <a:spcPts val="0"/>
              </a:spcAft>
              <a:defRPr sz="1000">
                <a:latin typeface="Arial" pitchFamily="34" charset="0"/>
                <a:cs typeface="Arial" pitchFamily="34" charset="0"/>
              </a:defRPr>
            </a:lvl1pPr>
          </a:lstStyle>
          <a:p>
            <a:pPr>
              <a:defRPr/>
            </a:pPr>
            <a:endParaRPr lang="de-DE"/>
          </a:p>
        </p:txBody>
      </p:sp>
      <p:sp>
        <p:nvSpPr>
          <p:cNvPr id="7" name="Foliennummernplatzhalter 6"/>
          <p:cNvSpPr>
            <a:spLocks noGrp="1"/>
          </p:cNvSpPr>
          <p:nvPr>
            <p:ph type="sldNum" sz="quarter" idx="5"/>
          </p:nvPr>
        </p:nvSpPr>
        <p:spPr>
          <a:xfrm>
            <a:off x="4021138" y="9721850"/>
            <a:ext cx="3076575" cy="512763"/>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a:cs typeface="Arial" panose="020B0604020202020204" pitchFamily="34" charset="0"/>
              </a:defRPr>
            </a:lvl1pPr>
          </a:lstStyle>
          <a:p>
            <a:fld id="{D1F2FD74-C6E6-4C73-ABC2-F4462191AAB6}" type="slidenum">
              <a:rPr lang="de-DE" altLang="de-DE"/>
              <a:pPr/>
              <a:t>‹Nr.›</a:t>
            </a:fld>
            <a:endParaRPr lang="de-DE" altLang="de-DE"/>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000" kern="1200">
        <a:solidFill>
          <a:schemeClr val="tx1"/>
        </a:solidFill>
        <a:latin typeface="Arial" pitchFamily="34" charset="0"/>
        <a:ea typeface="+mn-ea"/>
        <a:cs typeface="Arial" pitchFamily="34" charset="0"/>
      </a:defRPr>
    </a:lvl1pPr>
    <a:lvl2pPr marL="457182" algn="l" rtl="0" eaLnBrk="0" fontAlgn="base" hangingPunct="0">
      <a:spcBef>
        <a:spcPct val="30000"/>
      </a:spcBef>
      <a:spcAft>
        <a:spcPct val="0"/>
      </a:spcAft>
      <a:defRPr sz="1000" kern="1200">
        <a:solidFill>
          <a:schemeClr val="tx1"/>
        </a:solidFill>
        <a:latin typeface="Arial" pitchFamily="34" charset="0"/>
        <a:ea typeface="+mn-ea"/>
        <a:cs typeface="Arial" pitchFamily="34" charset="0"/>
      </a:defRPr>
    </a:lvl2pPr>
    <a:lvl3pPr marL="914363" algn="l" rtl="0" eaLnBrk="0" fontAlgn="base" hangingPunct="0">
      <a:spcBef>
        <a:spcPct val="30000"/>
      </a:spcBef>
      <a:spcAft>
        <a:spcPct val="0"/>
      </a:spcAft>
      <a:defRPr sz="1000" kern="1200">
        <a:solidFill>
          <a:schemeClr val="tx1"/>
        </a:solidFill>
        <a:latin typeface="Arial" pitchFamily="34" charset="0"/>
        <a:ea typeface="+mn-ea"/>
        <a:cs typeface="Arial" pitchFamily="34" charset="0"/>
      </a:defRPr>
    </a:lvl3pPr>
    <a:lvl4pPr marL="1371545" algn="l" rtl="0" eaLnBrk="0" fontAlgn="base" hangingPunct="0">
      <a:spcBef>
        <a:spcPct val="30000"/>
      </a:spcBef>
      <a:spcAft>
        <a:spcPct val="0"/>
      </a:spcAft>
      <a:defRPr sz="1000" kern="1200">
        <a:solidFill>
          <a:schemeClr val="tx1"/>
        </a:solidFill>
        <a:latin typeface="Arial" pitchFamily="34" charset="0"/>
        <a:ea typeface="+mn-ea"/>
        <a:cs typeface="Arial" pitchFamily="34" charset="0"/>
      </a:defRPr>
    </a:lvl4pPr>
    <a:lvl5pPr marL="1828727" algn="l" rtl="0" eaLnBrk="0" fontAlgn="base" hangingPunct="0">
      <a:spcBef>
        <a:spcPct val="30000"/>
      </a:spcBef>
      <a:spcAft>
        <a:spcPct val="0"/>
      </a:spcAft>
      <a:defRPr sz="1000" kern="1200">
        <a:solidFill>
          <a:schemeClr val="tx1"/>
        </a:solidFill>
        <a:latin typeface="Arial" pitchFamily="34" charset="0"/>
        <a:ea typeface="+mn-ea"/>
        <a:cs typeface="Arial" pitchFamily="34" charset="0"/>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6473409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B31B9C-93B6-8D6A-EE4F-EC72ABF1591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400BF11-3B72-CCEC-FF25-2C593F43497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BFBC150-B8C3-786A-AA52-1164F8DFBC65}"/>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554250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D41EF-B103-43F6-8A40-1957F5CFEA1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E63C705-5AEB-EF92-0D8D-526618D649A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EAB4584-B3D9-1843-4E13-7DBE49D118FE}"/>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100181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endParaRPr lang="de-DE" baseline="0" dirty="0"/>
          </a:p>
        </p:txBody>
      </p:sp>
    </p:spTree>
    <p:extLst>
      <p:ext uri="{BB962C8B-B14F-4D97-AF65-F5344CB8AC3E}">
        <p14:creationId xmlns:p14="http://schemas.microsoft.com/office/powerpoint/2010/main" val="1473862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r>
              <a:rPr lang="de-DE" dirty="0"/>
              <a:t>Beispiel für Eins nach dem Andern:</a:t>
            </a:r>
          </a:p>
          <a:p>
            <a:pPr marL="171450" indent="-171450">
              <a:buFontTx/>
              <a:buChar char="-"/>
            </a:pPr>
            <a:r>
              <a:rPr lang="de-DE" dirty="0"/>
              <a:t>Um das Prinzip des Stellenwertsystems</a:t>
            </a:r>
            <a:r>
              <a:rPr lang="de-DE" baseline="0" dirty="0"/>
              <a:t> zu verstehen, muss ich erstmal das Prinzip der Bündelung verstehen</a:t>
            </a:r>
          </a:p>
          <a:p>
            <a:pPr marL="171450" indent="-171450">
              <a:buFontTx/>
              <a:buChar char="-"/>
            </a:pPr>
            <a:r>
              <a:rPr lang="de-DE" baseline="0" dirty="0"/>
              <a:t>Ich muss das Stellenwertsystem verstanden haben, um zu wissen, was Vorgänger und Nachfolger sind</a:t>
            </a:r>
          </a:p>
          <a:p>
            <a:pPr marL="171450" indent="-171450">
              <a:buFontTx/>
              <a:buChar char="-"/>
            </a:pPr>
            <a:r>
              <a:rPr lang="de-DE" baseline="0" dirty="0"/>
              <a:t>Kleiner bei einer Aufgabe: Erstmal verstehen, dann mathematisieren, dann Gleichungssystem erkennen und lösen, …</a:t>
            </a:r>
            <a:endParaRPr lang="de-DE" dirty="0"/>
          </a:p>
        </p:txBody>
      </p:sp>
    </p:spTree>
    <p:extLst>
      <p:ext uri="{BB962C8B-B14F-4D97-AF65-F5344CB8AC3E}">
        <p14:creationId xmlns:p14="http://schemas.microsoft.com/office/powerpoint/2010/main" val="1312046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364201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9BC11-E3B3-8BC6-40D7-656603A2979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11C4535-359F-E6A7-2278-83EDD969F45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9490FC5-28DE-FC94-144D-EFD89E702794}"/>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2658679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36C6B-A2C5-DEC2-178B-456EB9F2214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2FC4E85-5DDB-7F78-E43D-6DF34DC9D16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F368B5C-A6A7-97A9-F0A4-004A9F285501}"/>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1595310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AF1D0-461B-1313-9420-1ECA5901129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1CFBCB3-4715-8D9B-BBE7-A1C0032A151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F3CD9CA-A83B-5650-B139-DF78FC341BEE}"/>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426325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01D06-978B-ECE6-C38B-C41E237D6C0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6DC78A8-5D4D-5BA2-A18B-1B019D7525C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8E9B17E-932F-D78B-BFAA-DDC376444DDA}"/>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3111540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7AB7-7CEA-26AD-8E16-A4476735CAE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9099625-DA06-A7E2-04DA-DB00A428D62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4192189-640B-E987-1D9B-0C733D46B166}"/>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30538071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_1/3 Farbe">
    <p:spTree>
      <p:nvGrpSpPr>
        <p:cNvPr id="1" name=""/>
        <p:cNvGrpSpPr/>
        <p:nvPr/>
      </p:nvGrpSpPr>
      <p:grpSpPr>
        <a:xfrm>
          <a:off x="0" y="0"/>
          <a:ext cx="0" cy="0"/>
          <a:chOff x="0" y="0"/>
          <a:chExt cx="0" cy="0"/>
        </a:xfrm>
      </p:grpSpPr>
      <p:sp>
        <p:nvSpPr>
          <p:cNvPr id="4" name="Rechteck 3"/>
          <p:cNvSpPr/>
          <p:nvPr/>
        </p:nvSpPr>
        <p:spPr>
          <a:xfrm>
            <a:off x="0" y="0"/>
            <a:ext cx="9144000" cy="192749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40000" tIns="0" rIns="240000" bIns="0" anchor="ctr"/>
          <a:lstStyle/>
          <a:p>
            <a:pPr algn="ctr" eaLnBrk="1" fontAlgn="auto" hangingPunct="1">
              <a:spcBef>
                <a:spcPts val="0"/>
              </a:spcBef>
              <a:spcAft>
                <a:spcPts val="0"/>
              </a:spcAft>
              <a:defRPr/>
            </a:pPr>
            <a:endParaRPr lang="de-DE">
              <a:solidFill>
                <a:schemeClr val="bg1"/>
              </a:solidFill>
            </a:endParaRPr>
          </a:p>
        </p:txBody>
      </p:sp>
      <p:pic>
        <p:nvPicPr>
          <p:cNvPr id="7" name="Grafik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5"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6" name="Subtitle 2"/>
          <p:cNvSpPr>
            <a:spLocks noGrp="1"/>
          </p:cNvSpPr>
          <p:nvPr>
            <p:ph type="subTitle" idx="1"/>
          </p:nvPr>
        </p:nvSpPr>
        <p:spPr>
          <a:xfrm>
            <a:off x="288000" y="248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9"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3144459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halt_Bild">
    <p:spTree>
      <p:nvGrpSpPr>
        <p:cNvPr id="1" name=""/>
        <p:cNvGrpSpPr/>
        <p:nvPr/>
      </p:nvGrpSpPr>
      <p:grpSpPr>
        <a:xfrm>
          <a:off x="0" y="0"/>
          <a:ext cx="0" cy="0"/>
          <a:chOff x="0" y="0"/>
          <a:chExt cx="0" cy="0"/>
        </a:xfrm>
      </p:grpSpPr>
      <p:pic>
        <p:nvPicPr>
          <p:cNvPr id="4" name="Grafik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7338" y="960437"/>
            <a:ext cx="8572500" cy="3386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10" name="Textplatzhalter 9"/>
          <p:cNvSpPr>
            <a:spLocks noGrp="1"/>
          </p:cNvSpPr>
          <p:nvPr>
            <p:ph type="body" sz="quarter" idx="13"/>
          </p:nvPr>
        </p:nvSpPr>
        <p:spPr>
          <a:xfrm>
            <a:off x="287341" y="4466168"/>
            <a:ext cx="8559667" cy="416278"/>
          </a:xfrm>
          <a:prstGeom prst="rect">
            <a:avLst/>
          </a:prstGeom>
        </p:spPr>
        <p:txBody>
          <a:bodyPr>
            <a:normAutofit/>
          </a:bodyPr>
          <a:lstStyle>
            <a:lvl1pPr marL="0" indent="0" algn="r">
              <a:buNone/>
              <a:defRPr sz="750"/>
            </a:lvl1pPr>
          </a:lstStyle>
          <a:p>
            <a:pPr lvl="0"/>
            <a:r>
              <a:rPr lang="de-DE"/>
              <a:t>Formatvorlagen des Textmasters bearbeiten</a:t>
            </a:r>
          </a:p>
        </p:txBody>
      </p:sp>
    </p:spTree>
    <p:extLst>
      <p:ext uri="{BB962C8B-B14F-4D97-AF65-F5344CB8AC3E}">
        <p14:creationId xmlns:p14="http://schemas.microsoft.com/office/powerpoint/2010/main" val="3092664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halt_Diagramm">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12" name="Textplatzhalter 24"/>
          <p:cNvSpPr>
            <a:spLocks noGrp="1"/>
          </p:cNvSpPr>
          <p:nvPr>
            <p:ph type="body" sz="quarter" idx="11"/>
          </p:nvPr>
        </p:nvSpPr>
        <p:spPr>
          <a:xfrm>
            <a:off x="288003" y="960000"/>
            <a:ext cx="8569325" cy="210000"/>
          </a:xfrm>
          <a:prstGeom prst="rect">
            <a:avLst/>
          </a:prstGeom>
        </p:spPr>
        <p:txBody>
          <a:bodyPr lIns="0" tIns="0" rIns="0" bIns="0"/>
          <a:lstStyle>
            <a:lvl1pPr marL="0" indent="0">
              <a:lnSpc>
                <a:spcPct val="100000"/>
              </a:lnSpc>
              <a:buFontTx/>
              <a:buNone/>
              <a:defRPr sz="1667" b="1"/>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9" name="Diagrammplatzhalter 8"/>
          <p:cNvSpPr>
            <a:spLocks noGrp="1"/>
          </p:cNvSpPr>
          <p:nvPr>
            <p:ph type="chart" sz="quarter" idx="13"/>
          </p:nvPr>
        </p:nvSpPr>
        <p:spPr>
          <a:xfrm>
            <a:off x="287341" y="1404000"/>
            <a:ext cx="8569325" cy="3026833"/>
          </a:xfrm>
          <a:prstGeom prst="rect">
            <a:avLst/>
          </a:prstGeom>
        </p:spPr>
        <p:txBody>
          <a:bodyPr lIns="0" tIns="0" rIns="0" bIns="0"/>
          <a:lstStyle/>
          <a:p>
            <a:pPr lvl="0"/>
            <a:r>
              <a:rPr lang="de-DE" noProof="0"/>
              <a:t>Diagramm durch Klicken auf Symbol hinzufügen</a:t>
            </a:r>
          </a:p>
        </p:txBody>
      </p:sp>
    </p:spTree>
    <p:extLst>
      <p:ext uri="{BB962C8B-B14F-4D97-AF65-F5344CB8AC3E}">
        <p14:creationId xmlns:p14="http://schemas.microsoft.com/office/powerpoint/2010/main" val="2470334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Abschlussfolie">
    <p:spTree>
      <p:nvGrpSpPr>
        <p:cNvPr id="1" name=""/>
        <p:cNvGrpSpPr/>
        <p:nvPr/>
      </p:nvGrpSpPr>
      <p:grpSpPr>
        <a:xfrm>
          <a:off x="0" y="0"/>
          <a:ext cx="0" cy="0"/>
          <a:chOff x="0" y="0"/>
          <a:chExt cx="0" cy="0"/>
        </a:xfrm>
      </p:grpSpPr>
      <p:cxnSp>
        <p:nvCxnSpPr>
          <p:cNvPr id="3" name="Gerader Verbinder 9"/>
          <p:cNvCxnSpPr/>
          <p:nvPr/>
        </p:nvCxnSpPr>
        <p:spPr>
          <a:xfrm>
            <a:off x="287341" y="5033698"/>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itle 1"/>
          <p:cNvSpPr txBox="1">
            <a:spLocks/>
          </p:cNvSpPr>
          <p:nvPr/>
        </p:nvSpPr>
        <p:spPr>
          <a:xfrm>
            <a:off x="287341" y="2073012"/>
            <a:ext cx="8569325" cy="899583"/>
          </a:xfrm>
          <a:prstGeom prst="rect">
            <a:avLst/>
          </a:prstGeom>
        </p:spPr>
        <p:txBody>
          <a:bodyPr lIns="0" tIns="0" rIns="0" bIns="0"/>
          <a:lstStyle>
            <a:lvl1pPr algn="l" defTabSz="914400" rtl="0" eaLnBrk="1" latinLnBrk="0" hangingPunct="1">
              <a:lnSpc>
                <a:spcPct val="90000"/>
              </a:lnSpc>
              <a:spcBef>
                <a:spcPct val="0"/>
              </a:spcBef>
              <a:buNone/>
              <a:defRPr sz="3200" b="1" kern="1200" baseline="0">
                <a:solidFill>
                  <a:schemeClr val="tx2"/>
                </a:solidFill>
                <a:latin typeface="Arial" panose="020B0604020202020204" pitchFamily="34" charset="0"/>
                <a:ea typeface="+mj-ea"/>
                <a:cs typeface="Arial" panose="020B0604020202020204" pitchFamily="34" charset="0"/>
              </a:defRPr>
            </a:lvl1pPr>
          </a:lstStyle>
          <a:p>
            <a:pPr algn="ctr" fontAlgn="auto">
              <a:spcAft>
                <a:spcPts val="0"/>
              </a:spcAft>
              <a:defRPr/>
            </a:pPr>
            <a:r>
              <a:rPr lang="de-DE" sz="2667" dirty="0"/>
              <a:t>Vielen Dank </a:t>
            </a:r>
          </a:p>
          <a:p>
            <a:pPr algn="ctr" fontAlgn="auto">
              <a:spcAft>
                <a:spcPts val="0"/>
              </a:spcAft>
              <a:defRPr/>
            </a:pPr>
            <a:r>
              <a:rPr lang="de-DE" sz="2667" dirty="0"/>
              <a:t>für die</a:t>
            </a:r>
            <a:r>
              <a:rPr lang="de-DE" sz="2667" baseline="0" dirty="0"/>
              <a:t> </a:t>
            </a:r>
            <a:r>
              <a:rPr lang="de-DE" sz="2667" dirty="0"/>
              <a:t>Mitgestaltung!</a:t>
            </a:r>
            <a:endParaRPr lang="en-US" sz="2667" dirty="0"/>
          </a:p>
        </p:txBody>
      </p:sp>
      <p:pic>
        <p:nvPicPr>
          <p:cNvPr id="5" name="Grafik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6031387" y="5055408"/>
            <a:ext cx="2346968" cy="6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platzhalter 24"/>
          <p:cNvSpPr>
            <a:spLocks noGrp="1"/>
          </p:cNvSpPr>
          <p:nvPr>
            <p:ph type="body" sz="quarter" idx="11" hasCustomPrompt="1"/>
          </p:nvPr>
        </p:nvSpPr>
        <p:spPr>
          <a:xfrm>
            <a:off x="288003" y="3324000"/>
            <a:ext cx="8569325" cy="1380000"/>
          </a:xfrm>
          <a:prstGeom prst="rect">
            <a:avLst/>
          </a:prstGeom>
        </p:spPr>
        <p:txBody>
          <a:bodyPr lIns="0" tIns="0" rIns="0" bIns="0"/>
          <a:lstStyle>
            <a:lvl1pPr marL="0" indent="0">
              <a:lnSpc>
                <a:spcPct val="100000"/>
              </a:lnSpc>
              <a:spcBef>
                <a:spcPts val="0"/>
              </a:spcBef>
              <a:buFontTx/>
              <a:buNone/>
              <a:defRPr sz="1333" b="0" baseline="0"/>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dirty="0"/>
              <a:t>Kontakt:</a:t>
            </a:r>
          </a:p>
          <a:p>
            <a:pPr lvl="0"/>
            <a:endParaRPr lang="de-DE" dirty="0"/>
          </a:p>
          <a:p>
            <a:pPr lvl="0"/>
            <a:r>
              <a:rPr lang="de-DE" dirty="0"/>
              <a:t>Melanie Ansteeg</a:t>
            </a:r>
          </a:p>
          <a:p>
            <a:pPr lvl="0"/>
            <a:r>
              <a:rPr lang="de-DE" dirty="0"/>
              <a:t>Melanie.ansteeg@matha.rwth-aachen.de </a:t>
            </a:r>
          </a:p>
          <a:p>
            <a:pPr lvl="0"/>
            <a:r>
              <a:rPr lang="de-DE" dirty="0"/>
              <a:t>0241 80 97071</a:t>
            </a:r>
          </a:p>
          <a:p>
            <a:pPr lvl="0"/>
            <a:endParaRPr lang="de-DE" dirty="0"/>
          </a:p>
        </p:txBody>
      </p:sp>
      <p:sp>
        <p:nvSpPr>
          <p:cNvPr id="6" name="Fußzeilenplatzhalter 2"/>
          <p:cNvSpPr>
            <a:spLocks noGrp="1"/>
          </p:cNvSpPr>
          <p:nvPr>
            <p:ph type="ftr" sz="quarter" idx="12"/>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2514227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3" name="Fußzeilenplatzhalter 2"/>
          <p:cNvSpPr>
            <a:spLocks noGrp="1"/>
          </p:cNvSpPr>
          <p:nvPr>
            <p:ph type="ftr" sz="quarter" idx="11"/>
          </p:nvPr>
        </p:nvSpPr>
        <p:spPr>
          <a:xfrm>
            <a:off x="3028950" y="5297488"/>
            <a:ext cx="3086100" cy="303212"/>
          </a:xfrm>
          <a:prstGeom prst="rect">
            <a:avLst/>
          </a:prstGeom>
        </p:spPr>
        <p:txBody>
          <a:bodyPr/>
          <a:lstStyle/>
          <a:p>
            <a:endParaRPr lang="de-DE"/>
          </a:p>
        </p:txBody>
      </p:sp>
      <p:sp>
        <p:nvSpPr>
          <p:cNvPr id="4" name="Foliennummernplatzhalter 3"/>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1543496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1143000" y="935038"/>
            <a:ext cx="6858000" cy="1990725"/>
          </a:xfrm>
          <a:prstGeom prst="rect">
            <a:avLst/>
          </a:prstGeom>
        </p:spPr>
        <p:txBody>
          <a:bodyPr anchor="b"/>
          <a:lstStyle>
            <a:lvl1pPr algn="ctr">
              <a:defRPr sz="6000"/>
            </a:lvl1pPr>
          </a:lstStyle>
          <a:p>
            <a:r>
              <a:rPr lang="de-DE" dirty="0"/>
              <a:t>Deckblatt</a:t>
            </a:r>
          </a:p>
        </p:txBody>
      </p:sp>
      <p:sp>
        <p:nvSpPr>
          <p:cNvPr id="3" name="Untertitel 2"/>
          <p:cNvSpPr>
            <a:spLocks noGrp="1"/>
          </p:cNvSpPr>
          <p:nvPr>
            <p:ph type="subTitle" idx="1"/>
          </p:nvPr>
        </p:nvSpPr>
        <p:spPr>
          <a:xfrm>
            <a:off x="1143000" y="3001963"/>
            <a:ext cx="6858000" cy="1379537"/>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5" name="Fußzeilenplatzhalter 4"/>
          <p:cNvSpPr>
            <a:spLocks noGrp="1"/>
          </p:cNvSpPr>
          <p:nvPr>
            <p:ph type="ftr" sz="quarter" idx="11"/>
          </p:nvPr>
        </p:nvSpPr>
        <p:spPr>
          <a:xfrm>
            <a:off x="3028950" y="5297488"/>
            <a:ext cx="3086100" cy="303212"/>
          </a:xfrm>
          <a:prstGeom prst="rect">
            <a:avLst/>
          </a:prstGeom>
        </p:spPr>
        <p:txBody>
          <a:bodyPr/>
          <a:lstStyle/>
          <a:p>
            <a:endParaRPr lang="de-DE"/>
          </a:p>
        </p:txBody>
      </p:sp>
      <p:sp>
        <p:nvSpPr>
          <p:cNvPr id="6" name="Foliennummernplatzhalter 5"/>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3361411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28650" y="304800"/>
            <a:ext cx="7886700" cy="1104900"/>
          </a:xfrm>
          <a:prstGeom prst="rect">
            <a:avLst/>
          </a:prstGeom>
        </p:spPr>
        <p:txBody>
          <a:bodyPr/>
          <a:lstStyle/>
          <a:p>
            <a:r>
              <a:rPr lang="de-DE"/>
              <a:t>Titelmasterformat durch Klicken bearbeiten</a:t>
            </a:r>
          </a:p>
        </p:txBody>
      </p:sp>
      <p:sp>
        <p:nvSpPr>
          <p:cNvPr id="3" name="Inhaltsplatzhalter 2"/>
          <p:cNvSpPr>
            <a:spLocks noGrp="1"/>
          </p:cNvSpPr>
          <p:nvPr>
            <p:ph idx="1"/>
          </p:nvPr>
        </p:nvSpPr>
        <p:spPr>
          <a:xfrm>
            <a:off x="628650" y="1520825"/>
            <a:ext cx="7886700" cy="3627438"/>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5" name="Fußzeilenplatzhalter 4"/>
          <p:cNvSpPr>
            <a:spLocks noGrp="1"/>
          </p:cNvSpPr>
          <p:nvPr>
            <p:ph type="ftr" sz="quarter" idx="11"/>
          </p:nvPr>
        </p:nvSpPr>
        <p:spPr>
          <a:xfrm>
            <a:off x="3028950" y="5297488"/>
            <a:ext cx="3086100" cy="303212"/>
          </a:xfrm>
          <a:prstGeom prst="rect">
            <a:avLst/>
          </a:prstGeom>
        </p:spPr>
        <p:txBody>
          <a:bodyPr/>
          <a:lstStyle/>
          <a:p>
            <a:endParaRPr lang="de-DE"/>
          </a:p>
        </p:txBody>
      </p:sp>
      <p:sp>
        <p:nvSpPr>
          <p:cNvPr id="6" name="Foliennummernplatzhalter 5"/>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41621758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3888" y="1425575"/>
            <a:ext cx="7886700" cy="2376488"/>
          </a:xfrm>
          <a:prstGeom prst="rect">
            <a:avLst/>
          </a:prstGeo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623888" y="3824288"/>
            <a:ext cx="7886700" cy="1250950"/>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4" name="Datumsplatzhalter 3"/>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5" name="Fußzeilenplatzhalter 4"/>
          <p:cNvSpPr>
            <a:spLocks noGrp="1"/>
          </p:cNvSpPr>
          <p:nvPr>
            <p:ph type="ftr" sz="quarter" idx="11"/>
          </p:nvPr>
        </p:nvSpPr>
        <p:spPr>
          <a:xfrm>
            <a:off x="3028950" y="5297488"/>
            <a:ext cx="3086100" cy="303212"/>
          </a:xfrm>
          <a:prstGeom prst="rect">
            <a:avLst/>
          </a:prstGeom>
        </p:spPr>
        <p:txBody>
          <a:bodyPr/>
          <a:lstStyle/>
          <a:p>
            <a:endParaRPr lang="de-DE"/>
          </a:p>
        </p:txBody>
      </p:sp>
      <p:sp>
        <p:nvSpPr>
          <p:cNvPr id="6" name="Foliennummernplatzhalter 5"/>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40255974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628650" y="304800"/>
            <a:ext cx="7886700" cy="1104900"/>
          </a:xfrm>
          <a:prstGeom prst="rect">
            <a:avLst/>
          </a:prstGeom>
        </p:spPr>
        <p:txBody>
          <a:bodyPr/>
          <a:lstStyle/>
          <a:p>
            <a:r>
              <a:rPr lang="de-DE"/>
              <a:t>Titelmasterformat durch Klicken bearbeiten</a:t>
            </a:r>
          </a:p>
        </p:txBody>
      </p:sp>
      <p:sp>
        <p:nvSpPr>
          <p:cNvPr id="3" name="Inhaltsplatzhalter 2"/>
          <p:cNvSpPr>
            <a:spLocks noGrp="1"/>
          </p:cNvSpPr>
          <p:nvPr>
            <p:ph sz="half" idx="1"/>
          </p:nvPr>
        </p:nvSpPr>
        <p:spPr>
          <a:xfrm>
            <a:off x="628650" y="1520825"/>
            <a:ext cx="3867150" cy="3627438"/>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520825"/>
            <a:ext cx="3867150" cy="3627438"/>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6" name="Fußzeilenplatzhalter 5"/>
          <p:cNvSpPr>
            <a:spLocks noGrp="1"/>
          </p:cNvSpPr>
          <p:nvPr>
            <p:ph type="ftr" sz="quarter" idx="11"/>
          </p:nvPr>
        </p:nvSpPr>
        <p:spPr>
          <a:xfrm>
            <a:off x="3028950" y="5297488"/>
            <a:ext cx="3086100" cy="303212"/>
          </a:xfrm>
          <a:prstGeom prst="rect">
            <a:avLst/>
          </a:prstGeom>
        </p:spPr>
        <p:txBody>
          <a:bodyPr/>
          <a:lstStyle/>
          <a:p>
            <a:endParaRPr lang="de-DE"/>
          </a:p>
        </p:txBody>
      </p:sp>
      <p:sp>
        <p:nvSpPr>
          <p:cNvPr id="7" name="Foliennummernplatzhalter 6"/>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28836870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30238" y="304800"/>
            <a:ext cx="7886700" cy="1104900"/>
          </a:xfrm>
          <a:prstGeom prst="rect">
            <a:avLst/>
          </a:prstGeom>
        </p:spPr>
        <p:txBody>
          <a:bodyPr/>
          <a:lstStyle/>
          <a:p>
            <a:r>
              <a:rPr lang="de-DE"/>
              <a:t>Titelmasterformat durch Klicken bearbeiten</a:t>
            </a:r>
          </a:p>
        </p:txBody>
      </p:sp>
      <p:sp>
        <p:nvSpPr>
          <p:cNvPr id="3" name="Textplatzhalter 2"/>
          <p:cNvSpPr>
            <a:spLocks noGrp="1"/>
          </p:cNvSpPr>
          <p:nvPr>
            <p:ph type="body" idx="1"/>
          </p:nvPr>
        </p:nvSpPr>
        <p:spPr>
          <a:xfrm>
            <a:off x="630238" y="1401763"/>
            <a:ext cx="3868737" cy="6858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p:cNvSpPr>
            <a:spLocks noGrp="1"/>
          </p:cNvSpPr>
          <p:nvPr>
            <p:ph sz="half" idx="2"/>
          </p:nvPr>
        </p:nvSpPr>
        <p:spPr>
          <a:xfrm>
            <a:off x="630238" y="2087563"/>
            <a:ext cx="3868737" cy="3070225"/>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29150" y="1401763"/>
            <a:ext cx="3887788" cy="6858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p:cNvSpPr>
            <a:spLocks noGrp="1"/>
          </p:cNvSpPr>
          <p:nvPr>
            <p:ph sz="quarter" idx="4"/>
          </p:nvPr>
        </p:nvSpPr>
        <p:spPr>
          <a:xfrm>
            <a:off x="4629150" y="2087563"/>
            <a:ext cx="3887788" cy="3070225"/>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8" name="Fußzeilenplatzhalter 7"/>
          <p:cNvSpPr>
            <a:spLocks noGrp="1"/>
          </p:cNvSpPr>
          <p:nvPr>
            <p:ph type="ftr" sz="quarter" idx="11"/>
          </p:nvPr>
        </p:nvSpPr>
        <p:spPr>
          <a:xfrm>
            <a:off x="3028950" y="5297488"/>
            <a:ext cx="3086100" cy="303212"/>
          </a:xfrm>
          <a:prstGeom prst="rect">
            <a:avLst/>
          </a:prstGeom>
        </p:spPr>
        <p:txBody>
          <a:bodyPr/>
          <a:lstStyle/>
          <a:p>
            <a:endParaRPr lang="de-DE"/>
          </a:p>
        </p:txBody>
      </p:sp>
      <p:sp>
        <p:nvSpPr>
          <p:cNvPr id="9" name="Foliennummernplatzhalter 8"/>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26765706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628650" y="304800"/>
            <a:ext cx="7886700" cy="1104900"/>
          </a:xfrm>
          <a:prstGeom prst="rect">
            <a:avLst/>
          </a:prstGeom>
        </p:spPr>
        <p:txBody>
          <a:bodyPr/>
          <a:lstStyle/>
          <a:p>
            <a:r>
              <a:rPr lang="de-DE"/>
              <a:t>Titelmasterformat durch Klicken bearbeiten</a:t>
            </a:r>
          </a:p>
        </p:txBody>
      </p:sp>
      <p:sp>
        <p:nvSpPr>
          <p:cNvPr id="3" name="Datumsplatzhalter 2"/>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4" name="Fußzeilenplatzhalter 3"/>
          <p:cNvSpPr>
            <a:spLocks noGrp="1"/>
          </p:cNvSpPr>
          <p:nvPr>
            <p:ph type="ftr" sz="quarter" idx="11"/>
          </p:nvPr>
        </p:nvSpPr>
        <p:spPr>
          <a:xfrm>
            <a:off x="3028950" y="5297488"/>
            <a:ext cx="3086100" cy="303212"/>
          </a:xfrm>
          <a:prstGeom prst="rect">
            <a:avLst/>
          </a:prstGeom>
        </p:spPr>
        <p:txBody>
          <a:bodyPr/>
          <a:lstStyle/>
          <a:p>
            <a:endParaRPr lang="de-DE"/>
          </a:p>
        </p:txBody>
      </p:sp>
      <p:sp>
        <p:nvSpPr>
          <p:cNvPr id="5" name="Foliennummernplatzhalter 4"/>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3462491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_1/3 Foto">
    <p:spTree>
      <p:nvGrpSpPr>
        <p:cNvPr id="1" name=""/>
        <p:cNvGrpSpPr/>
        <p:nvPr/>
      </p:nvGrpSpPr>
      <p:grpSpPr>
        <a:xfrm>
          <a:off x="0" y="0"/>
          <a:ext cx="0" cy="0"/>
          <a:chOff x="0" y="0"/>
          <a:chExt cx="0" cy="0"/>
        </a:xfrm>
      </p:grpSpPr>
      <p:sp>
        <p:nvSpPr>
          <p:cNvPr id="4" name="Textfeld 3"/>
          <p:cNvSpPr txBox="1"/>
          <p:nvPr/>
        </p:nvSpPr>
        <p:spPr>
          <a:xfrm>
            <a:off x="9258303" y="449793"/>
            <a:ext cx="1641475" cy="861390"/>
          </a:xfrm>
          <a:prstGeom prst="rect">
            <a:avLst/>
          </a:prstGeom>
          <a:noFill/>
        </p:spPr>
        <p:txBody>
          <a:bodyPr>
            <a:spAutoFit/>
          </a:bodyPr>
          <a:lstStyle/>
          <a:p>
            <a:pPr eaLnBrk="1" fontAlgn="auto" hangingPunct="1">
              <a:spcBef>
                <a:spcPts val="0"/>
              </a:spcBef>
              <a:spcAft>
                <a:spcPts val="0"/>
              </a:spcAft>
              <a:defRPr/>
            </a:pPr>
            <a:r>
              <a:rPr lang="de-DE" sz="833" b="1" dirty="0">
                <a:latin typeface="+mn-lt"/>
              </a:rPr>
              <a:t>Bild zuschneiden unter:</a:t>
            </a:r>
          </a:p>
          <a:p>
            <a:pPr marL="142869" indent="-142869" eaLnBrk="1" fontAlgn="auto" hangingPunct="1">
              <a:spcBef>
                <a:spcPts val="0"/>
              </a:spcBef>
              <a:spcAft>
                <a:spcPts val="0"/>
              </a:spcAft>
              <a:buFontTx/>
              <a:buChar char="-"/>
              <a:defRPr/>
            </a:pPr>
            <a:r>
              <a:rPr lang="de-DE" sz="833" dirty="0">
                <a:latin typeface="+mn-lt"/>
              </a:rPr>
              <a:t>Format</a:t>
            </a:r>
          </a:p>
          <a:p>
            <a:pPr marL="142869" indent="-142869" eaLnBrk="1" fontAlgn="auto" hangingPunct="1">
              <a:spcBef>
                <a:spcPts val="0"/>
              </a:spcBef>
              <a:spcAft>
                <a:spcPts val="0"/>
              </a:spcAft>
              <a:buFontTx/>
              <a:buChar char="-"/>
              <a:defRPr/>
            </a:pPr>
            <a:r>
              <a:rPr lang="de-DE" sz="833" dirty="0">
                <a:latin typeface="+mn-lt"/>
              </a:rPr>
              <a:t>Zuschneiden</a:t>
            </a:r>
          </a:p>
          <a:p>
            <a:pPr marL="142869" indent="-142869" eaLnBrk="1" fontAlgn="auto" hangingPunct="1">
              <a:spcBef>
                <a:spcPts val="0"/>
              </a:spcBef>
              <a:spcAft>
                <a:spcPts val="0"/>
              </a:spcAft>
              <a:buFontTx/>
              <a:buChar char="-"/>
              <a:defRPr/>
            </a:pPr>
            <a:r>
              <a:rPr lang="de-DE" sz="833" dirty="0" err="1">
                <a:latin typeface="+mn-lt"/>
              </a:rPr>
              <a:t>Zuschneidewerkzeug</a:t>
            </a:r>
            <a:r>
              <a:rPr lang="de-DE" sz="833" dirty="0">
                <a:latin typeface="+mn-lt"/>
              </a:rPr>
              <a:t> horizontal bis zur ersten oder zweiten Linie ziehen</a:t>
            </a:r>
          </a:p>
        </p:txBody>
      </p:sp>
      <p:pic>
        <p:nvPicPr>
          <p:cNvPr id="7" name="Grafik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pic>
        <p:nvPicPr>
          <p:cNvPr id="9" name="Grafik 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91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6" name="Subtitle 2"/>
          <p:cNvSpPr>
            <a:spLocks noGrp="1"/>
          </p:cNvSpPr>
          <p:nvPr>
            <p:ph type="subTitle" idx="1"/>
          </p:nvPr>
        </p:nvSpPr>
        <p:spPr>
          <a:xfrm>
            <a:off x="288000" y="248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10"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23902456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3" name="Fußzeilenplatzhalter 2"/>
          <p:cNvSpPr>
            <a:spLocks noGrp="1"/>
          </p:cNvSpPr>
          <p:nvPr>
            <p:ph type="ftr" sz="quarter" idx="11"/>
          </p:nvPr>
        </p:nvSpPr>
        <p:spPr>
          <a:xfrm>
            <a:off x="3028950" y="5297488"/>
            <a:ext cx="3086100" cy="303212"/>
          </a:xfrm>
          <a:prstGeom prst="rect">
            <a:avLst/>
          </a:prstGeom>
        </p:spPr>
        <p:txBody>
          <a:bodyPr/>
          <a:lstStyle/>
          <a:p>
            <a:endParaRPr lang="de-DE"/>
          </a:p>
        </p:txBody>
      </p:sp>
      <p:sp>
        <p:nvSpPr>
          <p:cNvPr id="4" name="Foliennummernplatzhalter 3"/>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22951130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30238" y="381000"/>
            <a:ext cx="2949575" cy="1333500"/>
          </a:xfrm>
          <a:prstGeom prst="rect">
            <a:avLst/>
          </a:prstGeo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3887788" y="822325"/>
            <a:ext cx="4629150" cy="40624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30238" y="1714500"/>
            <a:ext cx="2949575" cy="3176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6" name="Fußzeilenplatzhalter 5"/>
          <p:cNvSpPr>
            <a:spLocks noGrp="1"/>
          </p:cNvSpPr>
          <p:nvPr>
            <p:ph type="ftr" sz="quarter" idx="11"/>
          </p:nvPr>
        </p:nvSpPr>
        <p:spPr>
          <a:xfrm>
            <a:off x="3028950" y="5297488"/>
            <a:ext cx="3086100" cy="303212"/>
          </a:xfrm>
          <a:prstGeom prst="rect">
            <a:avLst/>
          </a:prstGeom>
        </p:spPr>
        <p:txBody>
          <a:bodyPr/>
          <a:lstStyle/>
          <a:p>
            <a:endParaRPr lang="de-DE"/>
          </a:p>
        </p:txBody>
      </p:sp>
      <p:sp>
        <p:nvSpPr>
          <p:cNvPr id="7" name="Foliennummernplatzhalter 6"/>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11199304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30238" y="381000"/>
            <a:ext cx="2949575" cy="1333500"/>
          </a:xfrm>
          <a:prstGeom prst="rect">
            <a:avLst/>
          </a:prstGeo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3887788" y="822325"/>
            <a:ext cx="4629150" cy="406241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630238" y="1714500"/>
            <a:ext cx="2949575" cy="3176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6" name="Fußzeilenplatzhalter 5"/>
          <p:cNvSpPr>
            <a:spLocks noGrp="1"/>
          </p:cNvSpPr>
          <p:nvPr>
            <p:ph type="ftr" sz="quarter" idx="11"/>
          </p:nvPr>
        </p:nvSpPr>
        <p:spPr>
          <a:xfrm>
            <a:off x="3028950" y="5297488"/>
            <a:ext cx="3086100" cy="303212"/>
          </a:xfrm>
          <a:prstGeom prst="rect">
            <a:avLst/>
          </a:prstGeom>
        </p:spPr>
        <p:txBody>
          <a:bodyPr/>
          <a:lstStyle/>
          <a:p>
            <a:endParaRPr lang="de-DE"/>
          </a:p>
        </p:txBody>
      </p:sp>
      <p:sp>
        <p:nvSpPr>
          <p:cNvPr id="7" name="Foliennummernplatzhalter 6"/>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39577243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628650" y="304800"/>
            <a:ext cx="7886700" cy="1104900"/>
          </a:xfrm>
          <a:prstGeom prst="rect">
            <a:avLst/>
          </a:prstGeom>
        </p:spPr>
        <p:txBody>
          <a:bodyPr/>
          <a:lstStyle/>
          <a:p>
            <a:r>
              <a:rPr lang="de-DE"/>
              <a:t>Titelmasterformat durch Klicken bearbeiten</a:t>
            </a:r>
          </a:p>
        </p:txBody>
      </p:sp>
      <p:sp>
        <p:nvSpPr>
          <p:cNvPr id="3" name="Vertikaler Textplatzhalter 2"/>
          <p:cNvSpPr>
            <a:spLocks noGrp="1"/>
          </p:cNvSpPr>
          <p:nvPr>
            <p:ph type="body" orient="vert" idx="1"/>
          </p:nvPr>
        </p:nvSpPr>
        <p:spPr>
          <a:xfrm>
            <a:off x="628650" y="1520825"/>
            <a:ext cx="7886700" cy="3627438"/>
          </a:xfrm>
          <a:prstGeom prst="rect">
            <a:avLst/>
          </a:prstGeo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5" name="Fußzeilenplatzhalter 4"/>
          <p:cNvSpPr>
            <a:spLocks noGrp="1"/>
          </p:cNvSpPr>
          <p:nvPr>
            <p:ph type="ftr" sz="quarter" idx="11"/>
          </p:nvPr>
        </p:nvSpPr>
        <p:spPr>
          <a:xfrm>
            <a:off x="3028950" y="5297488"/>
            <a:ext cx="3086100" cy="303212"/>
          </a:xfrm>
          <a:prstGeom prst="rect">
            <a:avLst/>
          </a:prstGeom>
        </p:spPr>
        <p:txBody>
          <a:bodyPr/>
          <a:lstStyle/>
          <a:p>
            <a:endParaRPr lang="de-DE"/>
          </a:p>
        </p:txBody>
      </p:sp>
      <p:sp>
        <p:nvSpPr>
          <p:cNvPr id="6" name="Foliennummernplatzhalter 5"/>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42259570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43675" y="304800"/>
            <a:ext cx="1971675" cy="4843463"/>
          </a:xfrm>
          <a:prstGeom prst="rect">
            <a:avLst/>
          </a:prstGeo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628650" y="304800"/>
            <a:ext cx="5762625" cy="4843463"/>
          </a:xfrm>
          <a:prstGeom prst="rect">
            <a:avLst/>
          </a:prstGeo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5" name="Fußzeilenplatzhalter 4"/>
          <p:cNvSpPr>
            <a:spLocks noGrp="1"/>
          </p:cNvSpPr>
          <p:nvPr>
            <p:ph type="ftr" sz="quarter" idx="11"/>
          </p:nvPr>
        </p:nvSpPr>
        <p:spPr>
          <a:xfrm>
            <a:off x="3028950" y="5297488"/>
            <a:ext cx="3086100" cy="303212"/>
          </a:xfrm>
          <a:prstGeom prst="rect">
            <a:avLst/>
          </a:prstGeom>
        </p:spPr>
        <p:txBody>
          <a:bodyPr/>
          <a:lstStyle/>
          <a:p>
            <a:endParaRPr lang="de-DE"/>
          </a:p>
        </p:txBody>
      </p:sp>
      <p:sp>
        <p:nvSpPr>
          <p:cNvPr id="6" name="Foliennummernplatzhalter 5"/>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4411802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el_1/3 Farbe">
    <p:spTree>
      <p:nvGrpSpPr>
        <p:cNvPr id="1" name=""/>
        <p:cNvGrpSpPr/>
        <p:nvPr/>
      </p:nvGrpSpPr>
      <p:grpSpPr>
        <a:xfrm>
          <a:off x="0" y="0"/>
          <a:ext cx="0" cy="0"/>
          <a:chOff x="0" y="0"/>
          <a:chExt cx="0" cy="0"/>
        </a:xfrm>
      </p:grpSpPr>
      <p:sp>
        <p:nvSpPr>
          <p:cNvPr id="4" name="Rechteck 3"/>
          <p:cNvSpPr/>
          <p:nvPr/>
        </p:nvSpPr>
        <p:spPr>
          <a:xfrm>
            <a:off x="0" y="0"/>
            <a:ext cx="9144000" cy="192749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40000" tIns="0" rIns="240000" bIns="0" anchor="ctr"/>
          <a:lstStyle/>
          <a:p>
            <a:pPr algn="ctr" eaLnBrk="1" fontAlgn="auto" hangingPunct="1">
              <a:spcBef>
                <a:spcPts val="0"/>
              </a:spcBef>
              <a:spcAft>
                <a:spcPts val="0"/>
              </a:spcAft>
              <a:defRPr/>
            </a:pPr>
            <a:endParaRPr lang="de-DE">
              <a:solidFill>
                <a:schemeClr val="bg1"/>
              </a:solidFill>
            </a:endParaRPr>
          </a:p>
        </p:txBody>
      </p:sp>
      <p:pic>
        <p:nvPicPr>
          <p:cNvPr id="7" name="Grafik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5"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6" name="Subtitle 2"/>
          <p:cNvSpPr>
            <a:spLocks noGrp="1"/>
          </p:cNvSpPr>
          <p:nvPr>
            <p:ph type="subTitle" idx="1"/>
          </p:nvPr>
        </p:nvSpPr>
        <p:spPr>
          <a:xfrm>
            <a:off x="288000" y="248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9"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25383616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el_1/3 Foto">
    <p:spTree>
      <p:nvGrpSpPr>
        <p:cNvPr id="1" name=""/>
        <p:cNvGrpSpPr/>
        <p:nvPr/>
      </p:nvGrpSpPr>
      <p:grpSpPr>
        <a:xfrm>
          <a:off x="0" y="0"/>
          <a:ext cx="0" cy="0"/>
          <a:chOff x="0" y="0"/>
          <a:chExt cx="0" cy="0"/>
        </a:xfrm>
      </p:grpSpPr>
      <p:sp>
        <p:nvSpPr>
          <p:cNvPr id="4" name="Textfeld 3"/>
          <p:cNvSpPr txBox="1"/>
          <p:nvPr/>
        </p:nvSpPr>
        <p:spPr>
          <a:xfrm>
            <a:off x="9258303" y="449793"/>
            <a:ext cx="1641475" cy="861390"/>
          </a:xfrm>
          <a:prstGeom prst="rect">
            <a:avLst/>
          </a:prstGeom>
          <a:noFill/>
        </p:spPr>
        <p:txBody>
          <a:bodyPr>
            <a:spAutoFit/>
          </a:bodyPr>
          <a:lstStyle/>
          <a:p>
            <a:pPr eaLnBrk="1" fontAlgn="auto" hangingPunct="1">
              <a:spcBef>
                <a:spcPts val="0"/>
              </a:spcBef>
              <a:spcAft>
                <a:spcPts val="0"/>
              </a:spcAft>
              <a:defRPr/>
            </a:pPr>
            <a:r>
              <a:rPr lang="de-DE" sz="833" b="1" dirty="0">
                <a:latin typeface="+mn-lt"/>
              </a:rPr>
              <a:t>Bild zuschneiden unter:</a:t>
            </a:r>
          </a:p>
          <a:p>
            <a:pPr marL="142869" indent="-142869" eaLnBrk="1" fontAlgn="auto" hangingPunct="1">
              <a:spcBef>
                <a:spcPts val="0"/>
              </a:spcBef>
              <a:spcAft>
                <a:spcPts val="0"/>
              </a:spcAft>
              <a:buFontTx/>
              <a:buChar char="-"/>
              <a:defRPr/>
            </a:pPr>
            <a:r>
              <a:rPr lang="de-DE" sz="833" dirty="0">
                <a:latin typeface="+mn-lt"/>
              </a:rPr>
              <a:t>Format</a:t>
            </a:r>
          </a:p>
          <a:p>
            <a:pPr marL="142869" indent="-142869" eaLnBrk="1" fontAlgn="auto" hangingPunct="1">
              <a:spcBef>
                <a:spcPts val="0"/>
              </a:spcBef>
              <a:spcAft>
                <a:spcPts val="0"/>
              </a:spcAft>
              <a:buFontTx/>
              <a:buChar char="-"/>
              <a:defRPr/>
            </a:pPr>
            <a:r>
              <a:rPr lang="de-DE" sz="833" dirty="0">
                <a:latin typeface="+mn-lt"/>
              </a:rPr>
              <a:t>Zuschneiden</a:t>
            </a:r>
          </a:p>
          <a:p>
            <a:pPr marL="142869" indent="-142869" eaLnBrk="1" fontAlgn="auto" hangingPunct="1">
              <a:spcBef>
                <a:spcPts val="0"/>
              </a:spcBef>
              <a:spcAft>
                <a:spcPts val="0"/>
              </a:spcAft>
              <a:buFontTx/>
              <a:buChar char="-"/>
              <a:defRPr/>
            </a:pPr>
            <a:r>
              <a:rPr lang="de-DE" sz="833" dirty="0" err="1">
                <a:latin typeface="+mn-lt"/>
              </a:rPr>
              <a:t>Zuschneidewerkzeug</a:t>
            </a:r>
            <a:r>
              <a:rPr lang="de-DE" sz="833" dirty="0">
                <a:latin typeface="+mn-lt"/>
              </a:rPr>
              <a:t> horizontal bis zur ersten oder zweiten Linie ziehen</a:t>
            </a:r>
          </a:p>
        </p:txBody>
      </p:sp>
      <p:pic>
        <p:nvPicPr>
          <p:cNvPr id="7" name="Grafik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pic>
        <p:nvPicPr>
          <p:cNvPr id="9" name="Grafik 15"/>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191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6" name="Subtitle 2"/>
          <p:cNvSpPr>
            <a:spLocks noGrp="1"/>
          </p:cNvSpPr>
          <p:nvPr>
            <p:ph type="subTitle" idx="1"/>
          </p:nvPr>
        </p:nvSpPr>
        <p:spPr>
          <a:xfrm>
            <a:off x="288000" y="248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10"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18193967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itel_2/3 Foto">
    <p:spTree>
      <p:nvGrpSpPr>
        <p:cNvPr id="1" name=""/>
        <p:cNvGrpSpPr/>
        <p:nvPr/>
      </p:nvGrpSpPr>
      <p:grpSpPr>
        <a:xfrm>
          <a:off x="0" y="0"/>
          <a:ext cx="0" cy="0"/>
          <a:chOff x="0" y="0"/>
          <a:chExt cx="0" cy="0"/>
        </a:xfrm>
      </p:grpSpPr>
      <p:pic>
        <p:nvPicPr>
          <p:cNvPr id="4" name="Grafik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feld 4"/>
          <p:cNvSpPr txBox="1"/>
          <p:nvPr/>
        </p:nvSpPr>
        <p:spPr>
          <a:xfrm>
            <a:off x="9258303" y="449793"/>
            <a:ext cx="1641475" cy="861390"/>
          </a:xfrm>
          <a:prstGeom prst="rect">
            <a:avLst/>
          </a:prstGeom>
          <a:noFill/>
        </p:spPr>
        <p:txBody>
          <a:bodyPr>
            <a:spAutoFit/>
          </a:bodyPr>
          <a:lstStyle/>
          <a:p>
            <a:pPr eaLnBrk="1" fontAlgn="auto" hangingPunct="1">
              <a:spcBef>
                <a:spcPts val="0"/>
              </a:spcBef>
              <a:spcAft>
                <a:spcPts val="0"/>
              </a:spcAft>
              <a:defRPr/>
            </a:pPr>
            <a:r>
              <a:rPr lang="de-DE" sz="833" b="1" dirty="0">
                <a:latin typeface="+mn-lt"/>
              </a:rPr>
              <a:t>Bild zuschneiden unter:</a:t>
            </a:r>
          </a:p>
          <a:p>
            <a:pPr marL="142869" indent="-142869" eaLnBrk="1" fontAlgn="auto" hangingPunct="1">
              <a:spcBef>
                <a:spcPts val="0"/>
              </a:spcBef>
              <a:spcAft>
                <a:spcPts val="0"/>
              </a:spcAft>
              <a:buFontTx/>
              <a:buChar char="-"/>
              <a:defRPr/>
            </a:pPr>
            <a:r>
              <a:rPr lang="de-DE" sz="833" dirty="0">
                <a:latin typeface="+mn-lt"/>
              </a:rPr>
              <a:t>Format</a:t>
            </a:r>
          </a:p>
          <a:p>
            <a:pPr marL="142869" indent="-142869" eaLnBrk="1" fontAlgn="auto" hangingPunct="1">
              <a:spcBef>
                <a:spcPts val="0"/>
              </a:spcBef>
              <a:spcAft>
                <a:spcPts val="0"/>
              </a:spcAft>
              <a:buFontTx/>
              <a:buChar char="-"/>
              <a:defRPr/>
            </a:pPr>
            <a:r>
              <a:rPr lang="de-DE" sz="833" dirty="0">
                <a:latin typeface="+mn-lt"/>
              </a:rPr>
              <a:t>Zuschneiden</a:t>
            </a:r>
          </a:p>
          <a:p>
            <a:pPr marL="142869" indent="-142869" eaLnBrk="1" fontAlgn="auto" hangingPunct="1">
              <a:spcBef>
                <a:spcPts val="0"/>
              </a:spcBef>
              <a:spcAft>
                <a:spcPts val="0"/>
              </a:spcAft>
              <a:buFontTx/>
              <a:buChar char="-"/>
              <a:defRPr/>
            </a:pPr>
            <a:r>
              <a:rPr lang="de-DE" sz="833" dirty="0" err="1">
                <a:latin typeface="+mn-lt"/>
              </a:rPr>
              <a:t>Zuschneidewerkzeug</a:t>
            </a:r>
            <a:r>
              <a:rPr lang="de-DE" sz="833" dirty="0">
                <a:latin typeface="+mn-lt"/>
              </a:rPr>
              <a:t> horizontal bis zur ersten oder zweiten Linie ziehen</a:t>
            </a:r>
          </a:p>
        </p:txBody>
      </p:sp>
      <p:sp>
        <p:nvSpPr>
          <p:cNvPr id="6" name="Textfeld 5"/>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pic>
        <p:nvPicPr>
          <p:cNvPr id="7" name="Grafik 15"/>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ctrTitle"/>
          </p:nvPr>
        </p:nvSpPr>
        <p:spPr>
          <a:xfrm>
            <a:off x="288000" y="3948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11" name="Subtitle 2"/>
          <p:cNvSpPr>
            <a:spLocks noGrp="1"/>
          </p:cNvSpPr>
          <p:nvPr>
            <p:ph type="subTitle" idx="1"/>
          </p:nvPr>
        </p:nvSpPr>
        <p:spPr>
          <a:xfrm>
            <a:off x="288000" y="4359002"/>
            <a:ext cx="8568000" cy="677344"/>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dirty="0"/>
              <a:t>Formatvorlage des Untertitelmasters durch Klicken bearbeiten</a:t>
            </a:r>
            <a:endParaRPr lang="en-US" dirty="0"/>
          </a:p>
        </p:txBody>
      </p:sp>
      <p:sp>
        <p:nvSpPr>
          <p:cNvPr id="8"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11052082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_Text">
    <p:spTree>
      <p:nvGrpSpPr>
        <p:cNvPr id="1" name=""/>
        <p:cNvGrpSpPr/>
        <p:nvPr/>
      </p:nvGrpSpPr>
      <p:grpSpPr>
        <a:xfrm>
          <a:off x="0" y="0"/>
          <a:ext cx="0" cy="0"/>
          <a:chOff x="0" y="0"/>
          <a:chExt cx="0" cy="0"/>
        </a:xfrm>
      </p:grpSpPr>
      <p:cxnSp>
        <p:nvCxnSpPr>
          <p:cNvPr id="4" name="Gerader Verbinder 9"/>
          <p:cNvCxnSpPr/>
          <p:nvPr/>
        </p:nvCxnSpPr>
        <p:spPr>
          <a:xfrm>
            <a:off x="287341" y="5033698"/>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Grafik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6147445" y="5120640"/>
            <a:ext cx="2114852" cy="59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feld 5"/>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7"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12" name="Subtitle 2"/>
          <p:cNvSpPr>
            <a:spLocks noGrp="1"/>
          </p:cNvSpPr>
          <p:nvPr>
            <p:ph type="subTitle" idx="1"/>
          </p:nvPr>
        </p:nvSpPr>
        <p:spPr>
          <a:xfrm>
            <a:off x="288000" y="248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8"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1149521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_mittig, horizontale Linie">
    <p:spTree>
      <p:nvGrpSpPr>
        <p:cNvPr id="1" name=""/>
        <p:cNvGrpSpPr/>
        <p:nvPr/>
      </p:nvGrpSpPr>
      <p:grpSpPr>
        <a:xfrm>
          <a:off x="0" y="0"/>
          <a:ext cx="0" cy="0"/>
          <a:chOff x="0" y="0"/>
          <a:chExt cx="0" cy="0"/>
        </a:xfrm>
      </p:grpSpPr>
      <p:cxnSp>
        <p:nvCxnSpPr>
          <p:cNvPr id="4" name="Gerader Verbinder 9"/>
          <p:cNvCxnSpPr/>
          <p:nvPr/>
        </p:nvCxnSpPr>
        <p:spPr>
          <a:xfrm>
            <a:off x="287341" y="2530740"/>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Grafik 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feld 5"/>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8"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9" name="Subtitle 2"/>
          <p:cNvSpPr>
            <a:spLocks noGrp="1"/>
          </p:cNvSpPr>
          <p:nvPr>
            <p:ph type="subTitle" idx="1"/>
          </p:nvPr>
        </p:nvSpPr>
        <p:spPr>
          <a:xfrm>
            <a:off x="288000" y="266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7"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3645725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_2/3 Foto">
    <p:spTree>
      <p:nvGrpSpPr>
        <p:cNvPr id="1" name=""/>
        <p:cNvGrpSpPr/>
        <p:nvPr/>
      </p:nvGrpSpPr>
      <p:grpSpPr>
        <a:xfrm>
          <a:off x="0" y="0"/>
          <a:ext cx="0" cy="0"/>
          <a:chOff x="0" y="0"/>
          <a:chExt cx="0" cy="0"/>
        </a:xfrm>
      </p:grpSpPr>
      <p:sp>
        <p:nvSpPr>
          <p:cNvPr id="5" name="Textfeld 4"/>
          <p:cNvSpPr txBox="1"/>
          <p:nvPr/>
        </p:nvSpPr>
        <p:spPr>
          <a:xfrm>
            <a:off x="9258303" y="449793"/>
            <a:ext cx="1641475" cy="861390"/>
          </a:xfrm>
          <a:prstGeom prst="rect">
            <a:avLst/>
          </a:prstGeom>
          <a:noFill/>
        </p:spPr>
        <p:txBody>
          <a:bodyPr>
            <a:spAutoFit/>
          </a:bodyPr>
          <a:lstStyle/>
          <a:p>
            <a:pPr eaLnBrk="1" fontAlgn="auto" hangingPunct="1">
              <a:spcBef>
                <a:spcPts val="0"/>
              </a:spcBef>
              <a:spcAft>
                <a:spcPts val="0"/>
              </a:spcAft>
              <a:defRPr/>
            </a:pPr>
            <a:r>
              <a:rPr lang="de-DE" sz="833" b="1" dirty="0">
                <a:latin typeface="+mn-lt"/>
              </a:rPr>
              <a:t>Bild zuschneiden unter:</a:t>
            </a:r>
          </a:p>
          <a:p>
            <a:pPr marL="142869" indent="-142869" eaLnBrk="1" fontAlgn="auto" hangingPunct="1">
              <a:spcBef>
                <a:spcPts val="0"/>
              </a:spcBef>
              <a:spcAft>
                <a:spcPts val="0"/>
              </a:spcAft>
              <a:buFontTx/>
              <a:buChar char="-"/>
              <a:defRPr/>
            </a:pPr>
            <a:r>
              <a:rPr lang="de-DE" sz="833" dirty="0">
                <a:latin typeface="+mn-lt"/>
              </a:rPr>
              <a:t>Format</a:t>
            </a:r>
          </a:p>
          <a:p>
            <a:pPr marL="142869" indent="-142869" eaLnBrk="1" fontAlgn="auto" hangingPunct="1">
              <a:spcBef>
                <a:spcPts val="0"/>
              </a:spcBef>
              <a:spcAft>
                <a:spcPts val="0"/>
              </a:spcAft>
              <a:buFontTx/>
              <a:buChar char="-"/>
              <a:defRPr/>
            </a:pPr>
            <a:r>
              <a:rPr lang="de-DE" sz="833" dirty="0">
                <a:latin typeface="+mn-lt"/>
              </a:rPr>
              <a:t>Zuschneiden</a:t>
            </a:r>
          </a:p>
          <a:p>
            <a:pPr marL="142869" indent="-142869" eaLnBrk="1" fontAlgn="auto" hangingPunct="1">
              <a:spcBef>
                <a:spcPts val="0"/>
              </a:spcBef>
              <a:spcAft>
                <a:spcPts val="0"/>
              </a:spcAft>
              <a:buFontTx/>
              <a:buChar char="-"/>
              <a:defRPr/>
            </a:pPr>
            <a:r>
              <a:rPr lang="de-DE" sz="833" dirty="0" err="1">
                <a:latin typeface="+mn-lt"/>
              </a:rPr>
              <a:t>Zuschneidewerkzeug</a:t>
            </a:r>
            <a:r>
              <a:rPr lang="de-DE" sz="833" dirty="0">
                <a:latin typeface="+mn-lt"/>
              </a:rPr>
              <a:t> horizontal bis zur ersten oder zweiten Linie ziehen</a:t>
            </a:r>
          </a:p>
        </p:txBody>
      </p:sp>
      <p:sp>
        <p:nvSpPr>
          <p:cNvPr id="6" name="Textfeld 5"/>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10" name="Title 1"/>
          <p:cNvSpPr>
            <a:spLocks noGrp="1"/>
          </p:cNvSpPr>
          <p:nvPr>
            <p:ph type="ctrTitle"/>
          </p:nvPr>
        </p:nvSpPr>
        <p:spPr>
          <a:xfrm>
            <a:off x="288000" y="3948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11" name="Subtitle 2"/>
          <p:cNvSpPr>
            <a:spLocks noGrp="1"/>
          </p:cNvSpPr>
          <p:nvPr>
            <p:ph type="subTitle" idx="1"/>
          </p:nvPr>
        </p:nvSpPr>
        <p:spPr>
          <a:xfrm>
            <a:off x="288000" y="4359002"/>
            <a:ext cx="8568000" cy="677344"/>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dirty="0"/>
              <a:t>Formatvorlage des Untertitelmasters durch Klicken bearbeiten</a:t>
            </a:r>
            <a:endParaRPr lang="en-US" dirty="0"/>
          </a:p>
        </p:txBody>
      </p:sp>
      <p:sp>
        <p:nvSpPr>
          <p:cNvPr id="8"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pic>
        <p:nvPicPr>
          <p:cNvPr id="2" name="Grafik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3389984"/>
            <a:ext cx="9144000" cy="6104717"/>
          </a:xfrm>
          <a:prstGeom prst="rect">
            <a:avLst/>
          </a:prstGeom>
        </p:spPr>
      </p:pic>
      <p:pic>
        <p:nvPicPr>
          <p:cNvPr id="3" name="Grafik 6">
            <a:extLst>
              <a:ext uri="{FF2B5EF4-FFF2-40B4-BE49-F238E27FC236}">
                <a16:creationId xmlns:a16="http://schemas.microsoft.com/office/drawing/2014/main" id="{164A0D8B-E59D-1E1F-D089-D1FBC62334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6588518" y="5067300"/>
            <a:ext cx="2223306" cy="62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66997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halt_Aufzählung">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25" name="Textplatzhalter 24"/>
          <p:cNvSpPr>
            <a:spLocks noGrp="1"/>
          </p:cNvSpPr>
          <p:nvPr>
            <p:ph type="body" sz="quarter" idx="11"/>
          </p:nvPr>
        </p:nvSpPr>
        <p:spPr>
          <a:xfrm>
            <a:off x="288003" y="960000"/>
            <a:ext cx="8569325" cy="210000"/>
          </a:xfrm>
          <a:prstGeom prst="rect">
            <a:avLst/>
          </a:prstGeom>
        </p:spPr>
        <p:txBody>
          <a:bodyPr lIns="0" tIns="0" rIns="0" bIns="0"/>
          <a:lstStyle>
            <a:lvl1pPr marL="0" indent="0">
              <a:lnSpc>
                <a:spcPct val="100000"/>
              </a:lnSpc>
              <a:buFontTx/>
              <a:buNone/>
              <a:defRPr sz="1667" b="1"/>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12" name="Textplatzhalter 11"/>
          <p:cNvSpPr>
            <a:spLocks noGrp="1"/>
          </p:cNvSpPr>
          <p:nvPr>
            <p:ph type="body" sz="quarter" idx="13"/>
          </p:nvPr>
        </p:nvSpPr>
        <p:spPr>
          <a:xfrm>
            <a:off x="287341" y="1404000"/>
            <a:ext cx="8569325" cy="2661708"/>
          </a:xfrm>
          <a:prstGeom prst="rect">
            <a:avLst/>
          </a:prstGeom>
        </p:spPr>
        <p:txBody>
          <a:bodyPr lIns="0" tIns="0" rIns="0" bIns="0"/>
          <a:lstStyle/>
          <a:p>
            <a:pPr lvl="0"/>
            <a:r>
              <a:rPr lang="de-DE"/>
              <a:t>Formatvorlagen des Textmasters bearbeiten</a:t>
            </a:r>
          </a:p>
          <a:p>
            <a:pPr lvl="1"/>
            <a:r>
              <a:rPr lang="de-DE"/>
              <a:t>Zweite Ebene</a:t>
            </a:r>
          </a:p>
          <a:p>
            <a:pPr lvl="2"/>
            <a:r>
              <a:rPr lang="de-DE"/>
              <a:t>Dritte Ebene</a:t>
            </a:r>
          </a:p>
          <a:p>
            <a:pPr lvl="3"/>
            <a:r>
              <a:rPr lang="de-DE"/>
              <a:t>Vierte Ebene</a:t>
            </a:r>
          </a:p>
        </p:txBody>
      </p:sp>
    </p:spTree>
    <p:extLst>
      <p:ext uri="{BB962C8B-B14F-4D97-AF65-F5344CB8AC3E}">
        <p14:creationId xmlns:p14="http://schemas.microsoft.com/office/powerpoint/2010/main" val="6278367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nhalt_Text">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3" name="Content Placeholder 2"/>
          <p:cNvSpPr>
            <a:spLocks noGrp="1"/>
          </p:cNvSpPr>
          <p:nvPr>
            <p:ph idx="1"/>
          </p:nvPr>
        </p:nvSpPr>
        <p:spPr>
          <a:xfrm>
            <a:off x="288000" y="960000"/>
            <a:ext cx="8568000" cy="210000"/>
          </a:xfrm>
          <a:prstGeom prst="rect">
            <a:avLst/>
          </a:prstGeom>
          <a:noFill/>
        </p:spPr>
        <p:txBody>
          <a:bodyPr lIns="0" tIns="0" rIns="0" bIns="0"/>
          <a:lstStyle>
            <a:lvl1pPr marL="0" indent="0">
              <a:lnSpc>
                <a:spcPct val="100000"/>
              </a:lnSpc>
              <a:spcBef>
                <a:spcPts val="0"/>
              </a:spcBef>
              <a:buFontTx/>
              <a:buNone/>
              <a:defRPr sz="1667" b="1" i="0"/>
            </a:lvl1pPr>
            <a:lvl2pPr marL="179993" indent="149994">
              <a:buClr>
                <a:schemeClr val="tx2"/>
              </a:buClr>
              <a:defRPr sz="1500"/>
            </a:lvl2pPr>
            <a:lvl3pPr marL="359986" indent="149994">
              <a:buClr>
                <a:schemeClr val="tx2"/>
              </a:buClr>
              <a:buFont typeface="Symbol" panose="05050102010706020507" pitchFamily="18" charset="2"/>
              <a:buChar char="-"/>
              <a:defRPr sz="1333"/>
            </a:lvl3pPr>
            <a:lvl4pPr marL="539978" indent="149994">
              <a:buClr>
                <a:schemeClr val="tx2"/>
              </a:buClr>
              <a:buFont typeface="Wingdings" panose="05000000000000000000" pitchFamily="2" charset="2"/>
              <a:buChar char="§"/>
              <a:defRPr sz="1333"/>
            </a:lvl4pPr>
            <a:lvl5pPr marL="719971" indent="149994">
              <a:buClr>
                <a:schemeClr val="tx2"/>
              </a:buClr>
              <a:buFont typeface="Arial" panose="020B0604020202020204" pitchFamily="34" charset="0"/>
              <a:buChar char="-"/>
              <a:defRPr sz="1333"/>
            </a:lvl5pPr>
          </a:lstStyle>
          <a:p>
            <a:pPr lvl="0"/>
            <a:r>
              <a:rPr lang="de-DE"/>
              <a:t>Formatvorlagen des Textmasters bearbeiten</a:t>
            </a:r>
          </a:p>
        </p:txBody>
      </p:sp>
      <p:sp>
        <p:nvSpPr>
          <p:cNvPr id="7" name="Textplatzhalter 6"/>
          <p:cNvSpPr>
            <a:spLocks noGrp="1"/>
          </p:cNvSpPr>
          <p:nvPr>
            <p:ph type="body" sz="quarter" idx="12"/>
          </p:nvPr>
        </p:nvSpPr>
        <p:spPr>
          <a:xfrm>
            <a:off x="287341" y="1404002"/>
            <a:ext cx="8569325" cy="3126053"/>
          </a:xfrm>
          <a:prstGeom prst="rect">
            <a:avLst/>
          </a:prstGeom>
        </p:spPr>
        <p:txBody>
          <a:bodyPr lIns="0" tIns="0" rIns="0" bIns="0"/>
          <a:lstStyle>
            <a:lvl1pPr marL="0" indent="0">
              <a:buFontTx/>
              <a:buNone/>
              <a:defRPr/>
            </a:lvl1pPr>
          </a:lstStyle>
          <a:p>
            <a:pPr lvl="0"/>
            <a:r>
              <a:rPr lang="de-DE"/>
              <a:t>Formatvorlagen des Textmasters bearbeiten</a:t>
            </a:r>
          </a:p>
        </p:txBody>
      </p:sp>
    </p:spTree>
    <p:extLst>
      <p:ext uri="{BB962C8B-B14F-4D97-AF65-F5344CB8AC3E}">
        <p14:creationId xmlns:p14="http://schemas.microsoft.com/office/powerpoint/2010/main" val="17856521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nhalt_Vergleich">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3" name="Content Placeholder 2"/>
          <p:cNvSpPr>
            <a:spLocks noGrp="1"/>
          </p:cNvSpPr>
          <p:nvPr>
            <p:ph idx="1"/>
          </p:nvPr>
        </p:nvSpPr>
        <p:spPr>
          <a:xfrm>
            <a:off x="288003" y="960001"/>
            <a:ext cx="4115325" cy="194098"/>
          </a:xfrm>
          <a:prstGeom prst="rect">
            <a:avLst/>
          </a:prstGeom>
          <a:noFill/>
        </p:spPr>
        <p:txBody>
          <a:bodyPr lIns="0" tIns="0" rIns="0" bIns="0"/>
          <a:lstStyle>
            <a:lvl1pPr marL="0" indent="0">
              <a:lnSpc>
                <a:spcPct val="100000"/>
              </a:lnSpc>
              <a:spcBef>
                <a:spcPts val="0"/>
              </a:spcBef>
              <a:buFontTx/>
              <a:buNone/>
              <a:defRPr sz="1667" b="1" i="0"/>
            </a:lvl1pPr>
            <a:lvl2pPr marL="179993" indent="149994">
              <a:buClr>
                <a:schemeClr val="tx2"/>
              </a:buClr>
              <a:defRPr sz="1500"/>
            </a:lvl2pPr>
            <a:lvl3pPr marL="359986" indent="149994">
              <a:buClr>
                <a:schemeClr val="tx2"/>
              </a:buClr>
              <a:buFont typeface="Symbol" panose="05050102010706020507" pitchFamily="18" charset="2"/>
              <a:buChar char="-"/>
              <a:defRPr sz="1333"/>
            </a:lvl3pPr>
            <a:lvl4pPr marL="539978" indent="149994">
              <a:buClr>
                <a:schemeClr val="tx2"/>
              </a:buClr>
              <a:buFont typeface="Wingdings" panose="05000000000000000000" pitchFamily="2" charset="2"/>
              <a:buChar char="§"/>
              <a:defRPr sz="1333"/>
            </a:lvl4pPr>
            <a:lvl5pPr marL="719971" indent="149994">
              <a:buClr>
                <a:schemeClr val="tx2"/>
              </a:buClr>
              <a:buFont typeface="Arial" panose="020B0604020202020204" pitchFamily="34" charset="0"/>
              <a:buChar char="-"/>
              <a:defRPr sz="1333"/>
            </a:lvl5pPr>
          </a:lstStyle>
          <a:p>
            <a:pPr lvl="0"/>
            <a:r>
              <a:rPr lang="de-DE"/>
              <a:t>Formatvorlagen des Textmasters bearbeiten</a:t>
            </a:r>
          </a:p>
        </p:txBody>
      </p:sp>
      <p:sp>
        <p:nvSpPr>
          <p:cNvPr id="7" name="Textplatzhalter 6"/>
          <p:cNvSpPr>
            <a:spLocks noGrp="1"/>
          </p:cNvSpPr>
          <p:nvPr>
            <p:ph type="body" sz="quarter" idx="12"/>
          </p:nvPr>
        </p:nvSpPr>
        <p:spPr>
          <a:xfrm>
            <a:off x="287340" y="1404002"/>
            <a:ext cx="4115986" cy="3126053"/>
          </a:xfrm>
          <a:prstGeom prst="rect">
            <a:avLst/>
          </a:prstGeom>
        </p:spPr>
        <p:txBody>
          <a:bodyPr lIns="0" tIns="0" rIns="0" bIns="0"/>
          <a:lstStyle>
            <a:lvl1pPr marL="0" indent="0">
              <a:buFontTx/>
              <a:buNone/>
              <a:defRPr/>
            </a:lvl1pPr>
          </a:lstStyle>
          <a:p>
            <a:pPr lvl="0"/>
            <a:r>
              <a:rPr lang="de-DE"/>
              <a:t>Formatvorlagen des Textmasters bearbeiten</a:t>
            </a:r>
          </a:p>
        </p:txBody>
      </p:sp>
      <p:sp>
        <p:nvSpPr>
          <p:cNvPr id="5" name="Content Placeholder 2"/>
          <p:cNvSpPr>
            <a:spLocks noGrp="1"/>
          </p:cNvSpPr>
          <p:nvPr>
            <p:ph idx="13"/>
          </p:nvPr>
        </p:nvSpPr>
        <p:spPr>
          <a:xfrm>
            <a:off x="4740677" y="960001"/>
            <a:ext cx="4115325" cy="194098"/>
          </a:xfrm>
          <a:prstGeom prst="rect">
            <a:avLst/>
          </a:prstGeom>
          <a:noFill/>
        </p:spPr>
        <p:txBody>
          <a:bodyPr lIns="0" tIns="0" rIns="0" bIns="0"/>
          <a:lstStyle>
            <a:lvl1pPr marL="0" indent="0">
              <a:lnSpc>
                <a:spcPct val="100000"/>
              </a:lnSpc>
              <a:spcBef>
                <a:spcPts val="0"/>
              </a:spcBef>
              <a:buFontTx/>
              <a:buNone/>
              <a:defRPr sz="1667" b="1" i="0"/>
            </a:lvl1pPr>
            <a:lvl2pPr marL="179993" indent="149994">
              <a:buClr>
                <a:schemeClr val="tx2"/>
              </a:buClr>
              <a:defRPr sz="1500"/>
            </a:lvl2pPr>
            <a:lvl3pPr marL="359986" indent="149994">
              <a:buClr>
                <a:schemeClr val="tx2"/>
              </a:buClr>
              <a:buFont typeface="Symbol" panose="05050102010706020507" pitchFamily="18" charset="2"/>
              <a:buChar char="-"/>
              <a:defRPr sz="1333"/>
            </a:lvl3pPr>
            <a:lvl4pPr marL="539978" indent="149994">
              <a:buClr>
                <a:schemeClr val="tx2"/>
              </a:buClr>
              <a:buFont typeface="Wingdings" panose="05000000000000000000" pitchFamily="2" charset="2"/>
              <a:buChar char="§"/>
              <a:defRPr sz="1333"/>
            </a:lvl4pPr>
            <a:lvl5pPr marL="719971" indent="149994">
              <a:buClr>
                <a:schemeClr val="tx2"/>
              </a:buClr>
              <a:buFont typeface="Arial" panose="020B0604020202020204" pitchFamily="34" charset="0"/>
              <a:buChar char="-"/>
              <a:defRPr sz="1333"/>
            </a:lvl5pPr>
          </a:lstStyle>
          <a:p>
            <a:pPr lvl="0"/>
            <a:r>
              <a:rPr lang="de-DE"/>
              <a:t>Formatvorlagen des Textmasters bearbeiten</a:t>
            </a:r>
          </a:p>
        </p:txBody>
      </p:sp>
      <p:sp>
        <p:nvSpPr>
          <p:cNvPr id="6" name="Textplatzhalter 6"/>
          <p:cNvSpPr>
            <a:spLocks noGrp="1"/>
          </p:cNvSpPr>
          <p:nvPr>
            <p:ph type="body" sz="quarter" idx="14"/>
          </p:nvPr>
        </p:nvSpPr>
        <p:spPr>
          <a:xfrm>
            <a:off x="4740015" y="1404002"/>
            <a:ext cx="4115986" cy="3126053"/>
          </a:xfrm>
          <a:prstGeom prst="rect">
            <a:avLst/>
          </a:prstGeom>
        </p:spPr>
        <p:txBody>
          <a:bodyPr lIns="0" tIns="0" rIns="0" bIns="0"/>
          <a:lstStyle>
            <a:lvl1pPr marL="0" indent="0">
              <a:buFontTx/>
              <a:buNone/>
              <a:defRPr/>
            </a:lvl1pPr>
          </a:lstStyle>
          <a:p>
            <a:pPr lvl="0"/>
            <a:r>
              <a:rPr lang="de-DE"/>
              <a:t>Formatvorlagen des Textmasters bearbeiten</a:t>
            </a:r>
          </a:p>
        </p:txBody>
      </p:sp>
    </p:spTree>
    <p:extLst>
      <p:ext uri="{BB962C8B-B14F-4D97-AF65-F5344CB8AC3E}">
        <p14:creationId xmlns:p14="http://schemas.microsoft.com/office/powerpoint/2010/main" val="20316667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nhalt_Text_Bild">
    <p:spTree>
      <p:nvGrpSpPr>
        <p:cNvPr id="1" name=""/>
        <p:cNvGrpSpPr/>
        <p:nvPr/>
      </p:nvGrpSpPr>
      <p:grpSpPr>
        <a:xfrm>
          <a:off x="0" y="0"/>
          <a:ext cx="0" cy="0"/>
          <a:chOff x="0" y="0"/>
          <a:chExt cx="0" cy="0"/>
        </a:xfrm>
      </p:grpSpPr>
      <p:pic>
        <p:nvPicPr>
          <p:cNvPr id="5" name="Grafik 9"/>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075363" y="1403615"/>
            <a:ext cx="2781300" cy="299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dirty="0"/>
              <a:t>Titelmasterformat durch Klicken bearbeiten</a:t>
            </a:r>
            <a:endParaRPr lang="en-US" dirty="0"/>
          </a:p>
        </p:txBody>
      </p:sp>
      <p:sp>
        <p:nvSpPr>
          <p:cNvPr id="25" name="Textplatzhalter 24"/>
          <p:cNvSpPr>
            <a:spLocks noGrp="1"/>
          </p:cNvSpPr>
          <p:nvPr>
            <p:ph type="body" sz="quarter" idx="11"/>
          </p:nvPr>
        </p:nvSpPr>
        <p:spPr>
          <a:xfrm>
            <a:off x="288003" y="960000"/>
            <a:ext cx="8569325" cy="210000"/>
          </a:xfrm>
          <a:prstGeom prst="rect">
            <a:avLst/>
          </a:prstGeom>
        </p:spPr>
        <p:txBody>
          <a:bodyPr lIns="0" tIns="0" rIns="0" bIns="0"/>
          <a:lstStyle>
            <a:lvl1pPr marL="0" indent="0">
              <a:lnSpc>
                <a:spcPct val="100000"/>
              </a:lnSpc>
              <a:buFontTx/>
              <a:buNone/>
              <a:defRPr sz="1667" b="1"/>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14" name="Textplatzhalter 11"/>
          <p:cNvSpPr>
            <a:spLocks noGrp="1"/>
          </p:cNvSpPr>
          <p:nvPr>
            <p:ph type="body" sz="quarter" idx="14"/>
          </p:nvPr>
        </p:nvSpPr>
        <p:spPr>
          <a:xfrm>
            <a:off x="287340" y="1404003"/>
            <a:ext cx="5648325" cy="3321629"/>
          </a:xfrm>
          <a:prstGeom prst="rect">
            <a:avLst/>
          </a:prstGeom>
        </p:spPr>
        <p:txBody>
          <a:bodyPr lIns="0" tIns="0" rIns="0" bIns="0"/>
          <a:lstStyle/>
          <a:p>
            <a:pPr lvl="0"/>
            <a:r>
              <a:rPr lang="de-DE"/>
              <a:t>Formatvorlagen des Textmasters bearbeiten</a:t>
            </a:r>
          </a:p>
          <a:p>
            <a:pPr lvl="1"/>
            <a:r>
              <a:rPr lang="de-DE"/>
              <a:t>Zweite Ebene</a:t>
            </a:r>
          </a:p>
          <a:p>
            <a:pPr lvl="2"/>
            <a:r>
              <a:rPr lang="de-DE"/>
              <a:t>Dritte Ebene</a:t>
            </a:r>
          </a:p>
          <a:p>
            <a:pPr lvl="3"/>
            <a:r>
              <a:rPr lang="de-DE"/>
              <a:t>Vierte Ebene</a:t>
            </a:r>
          </a:p>
        </p:txBody>
      </p:sp>
    </p:spTree>
    <p:extLst>
      <p:ext uri="{BB962C8B-B14F-4D97-AF65-F5344CB8AC3E}">
        <p14:creationId xmlns:p14="http://schemas.microsoft.com/office/powerpoint/2010/main" val="29968638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nhalt_Bild">
    <p:spTree>
      <p:nvGrpSpPr>
        <p:cNvPr id="1" name=""/>
        <p:cNvGrpSpPr/>
        <p:nvPr/>
      </p:nvGrpSpPr>
      <p:grpSpPr>
        <a:xfrm>
          <a:off x="0" y="0"/>
          <a:ext cx="0" cy="0"/>
          <a:chOff x="0" y="0"/>
          <a:chExt cx="0" cy="0"/>
        </a:xfrm>
      </p:grpSpPr>
      <p:pic>
        <p:nvPicPr>
          <p:cNvPr id="4" name="Grafik 9"/>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87338" y="960437"/>
            <a:ext cx="8572500" cy="3386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10" name="Textplatzhalter 9"/>
          <p:cNvSpPr>
            <a:spLocks noGrp="1"/>
          </p:cNvSpPr>
          <p:nvPr>
            <p:ph type="body" sz="quarter" idx="13"/>
          </p:nvPr>
        </p:nvSpPr>
        <p:spPr>
          <a:xfrm>
            <a:off x="287341" y="4466168"/>
            <a:ext cx="8559667" cy="416278"/>
          </a:xfrm>
          <a:prstGeom prst="rect">
            <a:avLst/>
          </a:prstGeom>
        </p:spPr>
        <p:txBody>
          <a:bodyPr>
            <a:normAutofit/>
          </a:bodyPr>
          <a:lstStyle>
            <a:lvl1pPr marL="0" indent="0" algn="r">
              <a:buNone/>
              <a:defRPr sz="750"/>
            </a:lvl1pPr>
          </a:lstStyle>
          <a:p>
            <a:pPr lvl="0"/>
            <a:r>
              <a:rPr lang="de-DE"/>
              <a:t>Formatvorlagen des Textmasters bearbeiten</a:t>
            </a:r>
          </a:p>
        </p:txBody>
      </p:sp>
    </p:spTree>
    <p:extLst>
      <p:ext uri="{BB962C8B-B14F-4D97-AF65-F5344CB8AC3E}">
        <p14:creationId xmlns:p14="http://schemas.microsoft.com/office/powerpoint/2010/main" val="9528619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nhalt_Diagramm">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12" name="Textplatzhalter 24"/>
          <p:cNvSpPr>
            <a:spLocks noGrp="1"/>
          </p:cNvSpPr>
          <p:nvPr>
            <p:ph type="body" sz="quarter" idx="11"/>
          </p:nvPr>
        </p:nvSpPr>
        <p:spPr>
          <a:xfrm>
            <a:off x="288003" y="960000"/>
            <a:ext cx="8569325" cy="210000"/>
          </a:xfrm>
          <a:prstGeom prst="rect">
            <a:avLst/>
          </a:prstGeom>
        </p:spPr>
        <p:txBody>
          <a:bodyPr lIns="0" tIns="0" rIns="0" bIns="0"/>
          <a:lstStyle>
            <a:lvl1pPr marL="0" indent="0">
              <a:lnSpc>
                <a:spcPct val="100000"/>
              </a:lnSpc>
              <a:buFontTx/>
              <a:buNone/>
              <a:defRPr sz="1667" b="1"/>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9" name="Diagrammplatzhalter 8"/>
          <p:cNvSpPr>
            <a:spLocks noGrp="1"/>
          </p:cNvSpPr>
          <p:nvPr>
            <p:ph type="chart" sz="quarter" idx="13"/>
          </p:nvPr>
        </p:nvSpPr>
        <p:spPr>
          <a:xfrm>
            <a:off x="287341" y="1404000"/>
            <a:ext cx="8569325" cy="3026833"/>
          </a:xfrm>
          <a:prstGeom prst="rect">
            <a:avLst/>
          </a:prstGeom>
        </p:spPr>
        <p:txBody>
          <a:bodyPr lIns="0" tIns="0" rIns="0" bIns="0"/>
          <a:lstStyle/>
          <a:p>
            <a:pPr lvl="0"/>
            <a:r>
              <a:rPr lang="de-DE" noProof="0"/>
              <a:t>Diagramm durch Klicken auf Symbol hinzufügen</a:t>
            </a:r>
          </a:p>
        </p:txBody>
      </p:sp>
    </p:spTree>
    <p:extLst>
      <p:ext uri="{BB962C8B-B14F-4D97-AF65-F5344CB8AC3E}">
        <p14:creationId xmlns:p14="http://schemas.microsoft.com/office/powerpoint/2010/main" val="4836873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Abschlussfolie">
    <p:spTree>
      <p:nvGrpSpPr>
        <p:cNvPr id="1" name=""/>
        <p:cNvGrpSpPr/>
        <p:nvPr/>
      </p:nvGrpSpPr>
      <p:grpSpPr>
        <a:xfrm>
          <a:off x="0" y="0"/>
          <a:ext cx="0" cy="0"/>
          <a:chOff x="0" y="0"/>
          <a:chExt cx="0" cy="0"/>
        </a:xfrm>
      </p:grpSpPr>
      <p:cxnSp>
        <p:nvCxnSpPr>
          <p:cNvPr id="3" name="Gerader Verbinder 9"/>
          <p:cNvCxnSpPr/>
          <p:nvPr/>
        </p:nvCxnSpPr>
        <p:spPr>
          <a:xfrm>
            <a:off x="287341" y="5033698"/>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itle 1"/>
          <p:cNvSpPr txBox="1">
            <a:spLocks/>
          </p:cNvSpPr>
          <p:nvPr/>
        </p:nvSpPr>
        <p:spPr>
          <a:xfrm>
            <a:off x="287341" y="2073012"/>
            <a:ext cx="8569325" cy="899583"/>
          </a:xfrm>
          <a:prstGeom prst="rect">
            <a:avLst/>
          </a:prstGeom>
        </p:spPr>
        <p:txBody>
          <a:bodyPr lIns="0" tIns="0" rIns="0" bIns="0"/>
          <a:lstStyle>
            <a:lvl1pPr algn="l" defTabSz="914400" rtl="0" eaLnBrk="1" latinLnBrk="0" hangingPunct="1">
              <a:lnSpc>
                <a:spcPct val="90000"/>
              </a:lnSpc>
              <a:spcBef>
                <a:spcPct val="0"/>
              </a:spcBef>
              <a:buNone/>
              <a:defRPr sz="3200" b="1" kern="1200" baseline="0">
                <a:solidFill>
                  <a:schemeClr val="tx2"/>
                </a:solidFill>
                <a:latin typeface="Arial" panose="020B0604020202020204" pitchFamily="34" charset="0"/>
                <a:ea typeface="+mj-ea"/>
                <a:cs typeface="Arial" panose="020B0604020202020204" pitchFamily="34" charset="0"/>
              </a:defRPr>
            </a:lvl1pPr>
          </a:lstStyle>
          <a:p>
            <a:pPr fontAlgn="auto">
              <a:spcAft>
                <a:spcPts val="0"/>
              </a:spcAft>
              <a:defRPr/>
            </a:pPr>
            <a:r>
              <a:rPr lang="de-DE" sz="2667" dirty="0"/>
              <a:t>Vielen Dank</a:t>
            </a:r>
            <a:br>
              <a:rPr lang="de-DE" sz="2667" dirty="0"/>
            </a:br>
            <a:r>
              <a:rPr lang="de-DE" sz="2667" dirty="0"/>
              <a:t>für Eure Aufmerksamkeit!</a:t>
            </a:r>
            <a:endParaRPr lang="en-US" sz="2667" dirty="0"/>
          </a:p>
        </p:txBody>
      </p:sp>
      <p:pic>
        <p:nvPicPr>
          <p:cNvPr id="5" name="Grafik 1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6031387" y="5055408"/>
            <a:ext cx="2346968" cy="6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platzhalter 24"/>
          <p:cNvSpPr>
            <a:spLocks noGrp="1"/>
          </p:cNvSpPr>
          <p:nvPr>
            <p:ph type="body" sz="quarter" idx="11"/>
          </p:nvPr>
        </p:nvSpPr>
        <p:spPr>
          <a:xfrm>
            <a:off x="288003" y="3324000"/>
            <a:ext cx="8569325" cy="1380000"/>
          </a:xfrm>
          <a:prstGeom prst="rect">
            <a:avLst/>
          </a:prstGeom>
        </p:spPr>
        <p:txBody>
          <a:bodyPr lIns="0" tIns="0" rIns="0" bIns="0"/>
          <a:lstStyle>
            <a:lvl1pPr marL="0" indent="0">
              <a:lnSpc>
                <a:spcPct val="100000"/>
              </a:lnSpc>
              <a:spcBef>
                <a:spcPts val="0"/>
              </a:spcBef>
              <a:buFontTx/>
              <a:buNone/>
              <a:defRPr sz="1333" b="0"/>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6" name="Fußzeilenplatzhalter 2"/>
          <p:cNvSpPr>
            <a:spLocks noGrp="1"/>
          </p:cNvSpPr>
          <p:nvPr>
            <p:ph type="ftr" sz="quarter" idx="12"/>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144855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_Text">
    <p:spTree>
      <p:nvGrpSpPr>
        <p:cNvPr id="1" name=""/>
        <p:cNvGrpSpPr/>
        <p:nvPr/>
      </p:nvGrpSpPr>
      <p:grpSpPr>
        <a:xfrm>
          <a:off x="0" y="0"/>
          <a:ext cx="0" cy="0"/>
          <a:chOff x="0" y="0"/>
          <a:chExt cx="0" cy="0"/>
        </a:xfrm>
      </p:grpSpPr>
      <p:cxnSp>
        <p:nvCxnSpPr>
          <p:cNvPr id="4" name="Gerader Verbinder 9"/>
          <p:cNvCxnSpPr/>
          <p:nvPr/>
        </p:nvCxnSpPr>
        <p:spPr>
          <a:xfrm>
            <a:off x="287341" y="5033698"/>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Grafik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6147445" y="5120640"/>
            <a:ext cx="2114852" cy="59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feld 5"/>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7"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12" name="Subtitle 2"/>
          <p:cNvSpPr>
            <a:spLocks noGrp="1"/>
          </p:cNvSpPr>
          <p:nvPr>
            <p:ph type="subTitle" idx="1"/>
          </p:nvPr>
        </p:nvSpPr>
        <p:spPr>
          <a:xfrm>
            <a:off x="288000" y="248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8"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4104841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_mittig, horizontale Linie">
    <p:spTree>
      <p:nvGrpSpPr>
        <p:cNvPr id="1" name=""/>
        <p:cNvGrpSpPr/>
        <p:nvPr/>
      </p:nvGrpSpPr>
      <p:grpSpPr>
        <a:xfrm>
          <a:off x="0" y="0"/>
          <a:ext cx="0" cy="0"/>
          <a:chOff x="0" y="0"/>
          <a:chExt cx="0" cy="0"/>
        </a:xfrm>
      </p:grpSpPr>
      <p:cxnSp>
        <p:nvCxnSpPr>
          <p:cNvPr id="4" name="Gerader Verbinder 9"/>
          <p:cNvCxnSpPr/>
          <p:nvPr/>
        </p:nvCxnSpPr>
        <p:spPr>
          <a:xfrm>
            <a:off x="287341" y="2530740"/>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Grafik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feld 5"/>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8"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9" name="Subtitle 2"/>
          <p:cNvSpPr>
            <a:spLocks noGrp="1"/>
          </p:cNvSpPr>
          <p:nvPr>
            <p:ph type="subTitle" idx="1"/>
          </p:nvPr>
        </p:nvSpPr>
        <p:spPr>
          <a:xfrm>
            <a:off x="288000" y="266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7"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dirty="0"/>
          </a:p>
        </p:txBody>
      </p:sp>
    </p:spTree>
    <p:extLst>
      <p:ext uri="{BB962C8B-B14F-4D97-AF65-F5344CB8AC3E}">
        <p14:creationId xmlns:p14="http://schemas.microsoft.com/office/powerpoint/2010/main" val="3027780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halt_Aufzählung">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25" name="Textplatzhalter 24"/>
          <p:cNvSpPr>
            <a:spLocks noGrp="1"/>
          </p:cNvSpPr>
          <p:nvPr>
            <p:ph type="body" sz="quarter" idx="11"/>
          </p:nvPr>
        </p:nvSpPr>
        <p:spPr>
          <a:xfrm>
            <a:off x="288003" y="960000"/>
            <a:ext cx="8569325" cy="210000"/>
          </a:xfrm>
          <a:prstGeom prst="rect">
            <a:avLst/>
          </a:prstGeom>
        </p:spPr>
        <p:txBody>
          <a:bodyPr lIns="0" tIns="0" rIns="0" bIns="0"/>
          <a:lstStyle>
            <a:lvl1pPr marL="0" indent="0">
              <a:lnSpc>
                <a:spcPct val="100000"/>
              </a:lnSpc>
              <a:buFontTx/>
              <a:buNone/>
              <a:defRPr sz="1667" b="1"/>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12" name="Textplatzhalter 11"/>
          <p:cNvSpPr>
            <a:spLocks noGrp="1"/>
          </p:cNvSpPr>
          <p:nvPr>
            <p:ph type="body" sz="quarter" idx="13"/>
          </p:nvPr>
        </p:nvSpPr>
        <p:spPr>
          <a:xfrm>
            <a:off x="287341" y="1404000"/>
            <a:ext cx="8569325" cy="2661708"/>
          </a:xfrm>
          <a:prstGeom prst="rect">
            <a:avLst/>
          </a:prstGeom>
        </p:spPr>
        <p:txBody>
          <a:bodyPr lIns="0" tIns="0" rIns="0" bIns="0"/>
          <a:lstStyle/>
          <a:p>
            <a:pPr lvl="0"/>
            <a:r>
              <a:rPr lang="de-DE"/>
              <a:t>Formatvorlagen des Textmasters bearbeiten</a:t>
            </a:r>
          </a:p>
          <a:p>
            <a:pPr lvl="1"/>
            <a:r>
              <a:rPr lang="de-DE"/>
              <a:t>Zweite Ebene</a:t>
            </a:r>
          </a:p>
          <a:p>
            <a:pPr lvl="2"/>
            <a:r>
              <a:rPr lang="de-DE"/>
              <a:t>Dritte Ebene</a:t>
            </a:r>
          </a:p>
          <a:p>
            <a:pPr lvl="3"/>
            <a:r>
              <a:rPr lang="de-DE"/>
              <a:t>Vierte Ebene</a:t>
            </a:r>
          </a:p>
        </p:txBody>
      </p:sp>
    </p:spTree>
    <p:extLst>
      <p:ext uri="{BB962C8B-B14F-4D97-AF65-F5344CB8AC3E}">
        <p14:creationId xmlns:p14="http://schemas.microsoft.com/office/powerpoint/2010/main" val="3820265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alt_Text">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3" name="Content Placeholder 2"/>
          <p:cNvSpPr>
            <a:spLocks noGrp="1"/>
          </p:cNvSpPr>
          <p:nvPr>
            <p:ph idx="1"/>
          </p:nvPr>
        </p:nvSpPr>
        <p:spPr>
          <a:xfrm>
            <a:off x="288000" y="960000"/>
            <a:ext cx="8568000" cy="210000"/>
          </a:xfrm>
          <a:prstGeom prst="rect">
            <a:avLst/>
          </a:prstGeom>
          <a:noFill/>
        </p:spPr>
        <p:txBody>
          <a:bodyPr lIns="0" tIns="0" rIns="0" bIns="0"/>
          <a:lstStyle>
            <a:lvl1pPr marL="0" indent="0">
              <a:lnSpc>
                <a:spcPct val="100000"/>
              </a:lnSpc>
              <a:spcBef>
                <a:spcPts val="0"/>
              </a:spcBef>
              <a:buFontTx/>
              <a:buNone/>
              <a:defRPr sz="1667" b="1" i="0"/>
            </a:lvl1pPr>
            <a:lvl2pPr marL="179993" indent="149994">
              <a:buClr>
                <a:schemeClr val="tx2"/>
              </a:buClr>
              <a:defRPr sz="1500"/>
            </a:lvl2pPr>
            <a:lvl3pPr marL="359986" indent="149994">
              <a:buClr>
                <a:schemeClr val="tx2"/>
              </a:buClr>
              <a:buFont typeface="Symbol" panose="05050102010706020507" pitchFamily="18" charset="2"/>
              <a:buChar char="-"/>
              <a:defRPr sz="1333"/>
            </a:lvl3pPr>
            <a:lvl4pPr marL="539978" indent="149994">
              <a:buClr>
                <a:schemeClr val="tx2"/>
              </a:buClr>
              <a:buFont typeface="Wingdings" panose="05000000000000000000" pitchFamily="2" charset="2"/>
              <a:buChar char="§"/>
              <a:defRPr sz="1333"/>
            </a:lvl4pPr>
            <a:lvl5pPr marL="719971" indent="149994">
              <a:buClr>
                <a:schemeClr val="tx2"/>
              </a:buClr>
              <a:buFont typeface="Arial" panose="020B0604020202020204" pitchFamily="34" charset="0"/>
              <a:buChar char="-"/>
              <a:defRPr sz="1333"/>
            </a:lvl5pPr>
          </a:lstStyle>
          <a:p>
            <a:pPr lvl="0"/>
            <a:r>
              <a:rPr lang="de-DE"/>
              <a:t>Formatvorlagen des Textmasters bearbeiten</a:t>
            </a:r>
          </a:p>
        </p:txBody>
      </p:sp>
      <p:sp>
        <p:nvSpPr>
          <p:cNvPr id="7" name="Textplatzhalter 6"/>
          <p:cNvSpPr>
            <a:spLocks noGrp="1"/>
          </p:cNvSpPr>
          <p:nvPr>
            <p:ph type="body" sz="quarter" idx="12"/>
          </p:nvPr>
        </p:nvSpPr>
        <p:spPr>
          <a:xfrm>
            <a:off x="287341" y="1404002"/>
            <a:ext cx="8569325" cy="3126053"/>
          </a:xfrm>
          <a:prstGeom prst="rect">
            <a:avLst/>
          </a:prstGeom>
        </p:spPr>
        <p:txBody>
          <a:bodyPr lIns="0" tIns="0" rIns="0" bIns="0"/>
          <a:lstStyle>
            <a:lvl1pPr marL="0" indent="0">
              <a:buFontTx/>
              <a:buNone/>
              <a:defRPr/>
            </a:lvl1pPr>
          </a:lstStyle>
          <a:p>
            <a:pPr lvl="0"/>
            <a:r>
              <a:rPr lang="de-DE"/>
              <a:t>Formatvorlagen des Textmasters bearbeiten</a:t>
            </a:r>
          </a:p>
        </p:txBody>
      </p:sp>
    </p:spTree>
    <p:extLst>
      <p:ext uri="{BB962C8B-B14F-4D97-AF65-F5344CB8AC3E}">
        <p14:creationId xmlns:p14="http://schemas.microsoft.com/office/powerpoint/2010/main" val="915022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halt_Vergleich">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3" name="Content Placeholder 2"/>
          <p:cNvSpPr>
            <a:spLocks noGrp="1"/>
          </p:cNvSpPr>
          <p:nvPr>
            <p:ph idx="1"/>
          </p:nvPr>
        </p:nvSpPr>
        <p:spPr>
          <a:xfrm>
            <a:off x="288003" y="960001"/>
            <a:ext cx="4115325" cy="194098"/>
          </a:xfrm>
          <a:prstGeom prst="rect">
            <a:avLst/>
          </a:prstGeom>
          <a:noFill/>
        </p:spPr>
        <p:txBody>
          <a:bodyPr lIns="0" tIns="0" rIns="0" bIns="0"/>
          <a:lstStyle>
            <a:lvl1pPr marL="0" indent="0">
              <a:lnSpc>
                <a:spcPct val="100000"/>
              </a:lnSpc>
              <a:spcBef>
                <a:spcPts val="0"/>
              </a:spcBef>
              <a:buFontTx/>
              <a:buNone/>
              <a:defRPr sz="1667" b="1" i="0"/>
            </a:lvl1pPr>
            <a:lvl2pPr marL="179993" indent="149994">
              <a:buClr>
                <a:schemeClr val="tx2"/>
              </a:buClr>
              <a:defRPr sz="1500"/>
            </a:lvl2pPr>
            <a:lvl3pPr marL="359986" indent="149994">
              <a:buClr>
                <a:schemeClr val="tx2"/>
              </a:buClr>
              <a:buFont typeface="Symbol" panose="05050102010706020507" pitchFamily="18" charset="2"/>
              <a:buChar char="-"/>
              <a:defRPr sz="1333"/>
            </a:lvl3pPr>
            <a:lvl4pPr marL="539978" indent="149994">
              <a:buClr>
                <a:schemeClr val="tx2"/>
              </a:buClr>
              <a:buFont typeface="Wingdings" panose="05000000000000000000" pitchFamily="2" charset="2"/>
              <a:buChar char="§"/>
              <a:defRPr sz="1333"/>
            </a:lvl4pPr>
            <a:lvl5pPr marL="719971" indent="149994">
              <a:buClr>
                <a:schemeClr val="tx2"/>
              </a:buClr>
              <a:buFont typeface="Arial" panose="020B0604020202020204" pitchFamily="34" charset="0"/>
              <a:buChar char="-"/>
              <a:defRPr sz="1333"/>
            </a:lvl5pPr>
          </a:lstStyle>
          <a:p>
            <a:pPr lvl="0"/>
            <a:r>
              <a:rPr lang="de-DE"/>
              <a:t>Formatvorlagen des Textmasters bearbeiten</a:t>
            </a:r>
          </a:p>
        </p:txBody>
      </p:sp>
      <p:sp>
        <p:nvSpPr>
          <p:cNvPr id="7" name="Textplatzhalter 6"/>
          <p:cNvSpPr>
            <a:spLocks noGrp="1"/>
          </p:cNvSpPr>
          <p:nvPr>
            <p:ph type="body" sz="quarter" idx="12"/>
          </p:nvPr>
        </p:nvSpPr>
        <p:spPr>
          <a:xfrm>
            <a:off x="287340" y="1404002"/>
            <a:ext cx="4115986" cy="3126053"/>
          </a:xfrm>
          <a:prstGeom prst="rect">
            <a:avLst/>
          </a:prstGeom>
        </p:spPr>
        <p:txBody>
          <a:bodyPr lIns="0" tIns="0" rIns="0" bIns="0"/>
          <a:lstStyle>
            <a:lvl1pPr marL="0" indent="0">
              <a:buFontTx/>
              <a:buNone/>
              <a:defRPr/>
            </a:lvl1pPr>
          </a:lstStyle>
          <a:p>
            <a:pPr lvl="0"/>
            <a:r>
              <a:rPr lang="de-DE"/>
              <a:t>Formatvorlagen des Textmasters bearbeiten</a:t>
            </a:r>
          </a:p>
        </p:txBody>
      </p:sp>
      <p:sp>
        <p:nvSpPr>
          <p:cNvPr id="5" name="Content Placeholder 2"/>
          <p:cNvSpPr>
            <a:spLocks noGrp="1"/>
          </p:cNvSpPr>
          <p:nvPr>
            <p:ph idx="13"/>
          </p:nvPr>
        </p:nvSpPr>
        <p:spPr>
          <a:xfrm>
            <a:off x="4740677" y="960001"/>
            <a:ext cx="4115325" cy="194098"/>
          </a:xfrm>
          <a:prstGeom prst="rect">
            <a:avLst/>
          </a:prstGeom>
          <a:noFill/>
        </p:spPr>
        <p:txBody>
          <a:bodyPr lIns="0" tIns="0" rIns="0" bIns="0"/>
          <a:lstStyle>
            <a:lvl1pPr marL="0" indent="0">
              <a:lnSpc>
                <a:spcPct val="100000"/>
              </a:lnSpc>
              <a:spcBef>
                <a:spcPts val="0"/>
              </a:spcBef>
              <a:buFontTx/>
              <a:buNone/>
              <a:defRPr sz="1667" b="1" i="0"/>
            </a:lvl1pPr>
            <a:lvl2pPr marL="179993" indent="149994">
              <a:buClr>
                <a:schemeClr val="tx2"/>
              </a:buClr>
              <a:defRPr sz="1500"/>
            </a:lvl2pPr>
            <a:lvl3pPr marL="359986" indent="149994">
              <a:buClr>
                <a:schemeClr val="tx2"/>
              </a:buClr>
              <a:buFont typeface="Symbol" panose="05050102010706020507" pitchFamily="18" charset="2"/>
              <a:buChar char="-"/>
              <a:defRPr sz="1333"/>
            </a:lvl3pPr>
            <a:lvl4pPr marL="539978" indent="149994">
              <a:buClr>
                <a:schemeClr val="tx2"/>
              </a:buClr>
              <a:buFont typeface="Wingdings" panose="05000000000000000000" pitchFamily="2" charset="2"/>
              <a:buChar char="§"/>
              <a:defRPr sz="1333"/>
            </a:lvl4pPr>
            <a:lvl5pPr marL="719971" indent="149994">
              <a:buClr>
                <a:schemeClr val="tx2"/>
              </a:buClr>
              <a:buFont typeface="Arial" panose="020B0604020202020204" pitchFamily="34" charset="0"/>
              <a:buChar char="-"/>
              <a:defRPr sz="1333"/>
            </a:lvl5pPr>
          </a:lstStyle>
          <a:p>
            <a:pPr lvl="0"/>
            <a:r>
              <a:rPr lang="de-DE"/>
              <a:t>Formatvorlagen des Textmasters bearbeiten</a:t>
            </a:r>
          </a:p>
        </p:txBody>
      </p:sp>
      <p:sp>
        <p:nvSpPr>
          <p:cNvPr id="6" name="Textplatzhalter 6"/>
          <p:cNvSpPr>
            <a:spLocks noGrp="1"/>
          </p:cNvSpPr>
          <p:nvPr>
            <p:ph type="body" sz="quarter" idx="14"/>
          </p:nvPr>
        </p:nvSpPr>
        <p:spPr>
          <a:xfrm>
            <a:off x="4740015" y="1404002"/>
            <a:ext cx="4115986" cy="3126053"/>
          </a:xfrm>
          <a:prstGeom prst="rect">
            <a:avLst/>
          </a:prstGeom>
        </p:spPr>
        <p:txBody>
          <a:bodyPr lIns="0" tIns="0" rIns="0" bIns="0"/>
          <a:lstStyle>
            <a:lvl1pPr marL="0" indent="0">
              <a:buFontTx/>
              <a:buNone/>
              <a:defRPr/>
            </a:lvl1pPr>
          </a:lstStyle>
          <a:p>
            <a:pPr lvl="0"/>
            <a:r>
              <a:rPr lang="de-DE"/>
              <a:t>Formatvorlagen des Textmasters bearbeiten</a:t>
            </a:r>
          </a:p>
        </p:txBody>
      </p:sp>
    </p:spTree>
    <p:extLst>
      <p:ext uri="{BB962C8B-B14F-4D97-AF65-F5344CB8AC3E}">
        <p14:creationId xmlns:p14="http://schemas.microsoft.com/office/powerpoint/2010/main" val="2688279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halt_Text_Bild">
    <p:spTree>
      <p:nvGrpSpPr>
        <p:cNvPr id="1" name=""/>
        <p:cNvGrpSpPr/>
        <p:nvPr/>
      </p:nvGrpSpPr>
      <p:grpSpPr>
        <a:xfrm>
          <a:off x="0" y="0"/>
          <a:ext cx="0" cy="0"/>
          <a:chOff x="0" y="0"/>
          <a:chExt cx="0" cy="0"/>
        </a:xfrm>
      </p:grpSpPr>
      <p:pic>
        <p:nvPicPr>
          <p:cNvPr id="5" name="Grafik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75363" y="1403615"/>
            <a:ext cx="2781300" cy="299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dirty="0"/>
              <a:t>Titelmasterformat durch Klicken bearbeiten</a:t>
            </a:r>
            <a:endParaRPr lang="en-US" dirty="0"/>
          </a:p>
        </p:txBody>
      </p:sp>
      <p:sp>
        <p:nvSpPr>
          <p:cNvPr id="25" name="Textplatzhalter 24"/>
          <p:cNvSpPr>
            <a:spLocks noGrp="1"/>
          </p:cNvSpPr>
          <p:nvPr>
            <p:ph type="body" sz="quarter" idx="11"/>
          </p:nvPr>
        </p:nvSpPr>
        <p:spPr>
          <a:xfrm>
            <a:off x="288003" y="960000"/>
            <a:ext cx="8569325" cy="210000"/>
          </a:xfrm>
          <a:prstGeom prst="rect">
            <a:avLst/>
          </a:prstGeom>
        </p:spPr>
        <p:txBody>
          <a:bodyPr lIns="0" tIns="0" rIns="0" bIns="0"/>
          <a:lstStyle>
            <a:lvl1pPr marL="0" indent="0">
              <a:lnSpc>
                <a:spcPct val="100000"/>
              </a:lnSpc>
              <a:buFontTx/>
              <a:buNone/>
              <a:defRPr sz="1667" b="1"/>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14" name="Textplatzhalter 11"/>
          <p:cNvSpPr>
            <a:spLocks noGrp="1"/>
          </p:cNvSpPr>
          <p:nvPr>
            <p:ph type="body" sz="quarter" idx="14"/>
          </p:nvPr>
        </p:nvSpPr>
        <p:spPr>
          <a:xfrm>
            <a:off x="287340" y="1404003"/>
            <a:ext cx="5648325" cy="3321629"/>
          </a:xfrm>
          <a:prstGeom prst="rect">
            <a:avLst/>
          </a:prstGeom>
        </p:spPr>
        <p:txBody>
          <a:bodyPr lIns="0" tIns="0" rIns="0" bIns="0"/>
          <a:lstStyle/>
          <a:p>
            <a:pPr lvl="0"/>
            <a:r>
              <a:rPr lang="de-DE"/>
              <a:t>Formatvorlagen des Textmasters bearbeiten</a:t>
            </a:r>
          </a:p>
          <a:p>
            <a:pPr lvl="1"/>
            <a:r>
              <a:rPr lang="de-DE"/>
              <a:t>Zweite Ebene</a:t>
            </a:r>
          </a:p>
          <a:p>
            <a:pPr lvl="2"/>
            <a:r>
              <a:rPr lang="de-DE"/>
              <a:t>Dritte Ebene</a:t>
            </a:r>
          </a:p>
          <a:p>
            <a:pPr lvl="3"/>
            <a:r>
              <a:rPr lang="de-DE"/>
              <a:t>Vierte Ebene</a:t>
            </a:r>
          </a:p>
        </p:txBody>
      </p:sp>
    </p:spTree>
    <p:extLst>
      <p:ext uri="{BB962C8B-B14F-4D97-AF65-F5344CB8AC3E}">
        <p14:creationId xmlns:p14="http://schemas.microsoft.com/office/powerpoint/2010/main" val="4110088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Slide Number Placeholder 5"/>
          <p:cNvSpPr txBox="1">
            <a:spLocks/>
          </p:cNvSpPr>
          <p:nvPr userDrawn="1"/>
        </p:nvSpPr>
        <p:spPr>
          <a:xfrm>
            <a:off x="792639" y="5195054"/>
            <a:ext cx="4251325" cy="369329"/>
          </a:xfrm>
          <a:prstGeom prst="rect">
            <a:avLst/>
          </a:prstGeom>
        </p:spPr>
        <p:txBody>
          <a:bodyPr lIns="0" tIns="0" rIns="0" bIns="0"/>
          <a:lstStyle>
            <a:defPPr>
              <a:defRPr lang="de-DE"/>
            </a:defPPr>
            <a:lvl1pPr marL="0" algn="l" defTabSz="914400" rtl="0" eaLnBrk="1" latinLnBrk="0" hangingPunct="1">
              <a:defRPr sz="9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de-DE" sz="750" b="0" dirty="0"/>
              <a:t>Impulsgebung Teil I – </a:t>
            </a:r>
            <a:br>
              <a:rPr lang="de-DE" sz="750" b="0" dirty="0"/>
            </a:br>
            <a:r>
              <a:rPr lang="de-DE" sz="750" b="0" dirty="0"/>
              <a:t>Was ist ein guter Impuls und wie finde ich ihn? </a:t>
            </a:r>
            <a:r>
              <a:rPr lang="de-DE" sz="750" dirty="0"/>
              <a:t>|</a:t>
            </a:r>
          </a:p>
          <a:p>
            <a:pPr fontAlgn="auto">
              <a:spcBef>
                <a:spcPts val="0"/>
              </a:spcBef>
              <a:spcAft>
                <a:spcPts val="0"/>
              </a:spcAft>
              <a:defRPr/>
            </a:pPr>
            <a:r>
              <a:rPr lang="de-DE" sz="750" dirty="0"/>
              <a:t>Melanie Ansteeg</a:t>
            </a:r>
          </a:p>
        </p:txBody>
      </p:sp>
      <p:cxnSp>
        <p:nvCxnSpPr>
          <p:cNvPr id="11" name="Gerader Verbinder 10"/>
          <p:cNvCxnSpPr/>
          <p:nvPr/>
        </p:nvCxnSpPr>
        <p:spPr>
          <a:xfrm>
            <a:off x="287341" y="678657"/>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Gerader Verbinder 11"/>
          <p:cNvCxnSpPr/>
          <p:nvPr/>
        </p:nvCxnSpPr>
        <p:spPr>
          <a:xfrm>
            <a:off x="287341" y="5033698"/>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29" name="Grafik 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auto">
          <a:xfrm>
            <a:off x="6588518" y="5067300"/>
            <a:ext cx="2223306" cy="62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Textfeld 6"/>
          <p:cNvSpPr txBox="1">
            <a:spLocks noChangeArrowheads="1"/>
          </p:cNvSpPr>
          <p:nvPr/>
        </p:nvSpPr>
        <p:spPr bwMode="auto">
          <a:xfrm>
            <a:off x="-2244725" y="4509825"/>
            <a:ext cx="2032000" cy="111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de-DE" altLang="de-DE" sz="833" b="1"/>
              <a:t>Fußzeile anpassen:</a:t>
            </a:r>
            <a:endParaRPr lang="de-DE" altLang="de-DE" sz="833"/>
          </a:p>
          <a:p>
            <a:pPr eaLnBrk="1" hangingPunct="1">
              <a:defRPr/>
            </a:pPr>
            <a:r>
              <a:rPr lang="de-DE" altLang="de-DE" sz="833"/>
              <a:t>Zum Anpassen der Fußzeile unter Karteireiter Ansicht &gt; auf Folienmaster klicken. Links in der Übersicht auf die oberste Folie scrollen und dort in die Fußzeile klicken. So wird der Text automatisch auf allen Seiten angepasst.</a:t>
            </a:r>
            <a:endParaRPr lang="de-DE" altLang="de-DE" sz="833" b="1"/>
          </a:p>
        </p:txBody>
      </p:sp>
      <p:sp>
        <p:nvSpPr>
          <p:cNvPr id="1031" name="Textfeld 14"/>
          <p:cNvSpPr txBox="1">
            <a:spLocks noChangeArrowheads="1"/>
          </p:cNvSpPr>
          <p:nvPr/>
        </p:nvSpPr>
        <p:spPr bwMode="auto">
          <a:xfrm>
            <a:off x="287341" y="5328233"/>
            <a:ext cx="730250" cy="329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DE80E27-E21F-4B26-8AF8-2532D79B1220}" type="slidenum">
              <a:rPr lang="de-DE" altLang="de-DE" sz="750">
                <a:solidFill>
                  <a:schemeClr val="tx2"/>
                </a:solidFill>
              </a:rPr>
              <a:pPr/>
              <a:t>‹Nr.›</a:t>
            </a:fld>
            <a:endParaRPr lang="de-DE" altLang="de-DE" sz="750" dirty="0">
              <a:solidFill>
                <a:schemeClr val="tx2"/>
              </a:solidFill>
            </a:endParaRPr>
          </a:p>
        </p:txBody>
      </p:sp>
      <p:sp>
        <p:nvSpPr>
          <p:cNvPr id="2" name="Textfeld 1">
            <a:extLst>
              <a:ext uri="{FF2B5EF4-FFF2-40B4-BE49-F238E27FC236}">
                <a16:creationId xmlns:a16="http://schemas.microsoft.com/office/drawing/2014/main" id="{8A1DE3E9-9A81-B645-8DC8-38D9E8B6497A}"/>
              </a:ext>
            </a:extLst>
          </p:cNvPr>
          <p:cNvSpPr txBox="1"/>
          <p:nvPr userDrawn="1"/>
        </p:nvSpPr>
        <p:spPr>
          <a:xfrm>
            <a:off x="4441371" y="5308270"/>
            <a:ext cx="184731" cy="369332"/>
          </a:xfrm>
          <a:prstGeom prst="rect">
            <a:avLst/>
          </a:prstGeom>
          <a:noFill/>
        </p:spPr>
        <p:txBody>
          <a:bodyPr wrap="none" rtlCol="0">
            <a:spAutoFit/>
          </a:bodyPr>
          <a:lstStyle/>
          <a:p>
            <a:endParaRPr lang="de-DE" dirty="0"/>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798" r:id="rId6"/>
    <p:sldLayoutId id="2147483799" r:id="rId7"/>
    <p:sldLayoutId id="2147483809" r:id="rId8"/>
    <p:sldLayoutId id="2147483806" r:id="rId9"/>
    <p:sldLayoutId id="2147483807" r:id="rId10"/>
    <p:sldLayoutId id="2147483800" r:id="rId11"/>
    <p:sldLayoutId id="2147483808" r:id="rId12"/>
    <p:sldLayoutId id="2147483836" r:id="rId13"/>
  </p:sldLayoutIdLst>
  <p:hf sldNum="0" hdr="0" dt="0"/>
  <p:txStyles>
    <p:titleStyle>
      <a:lvl1pPr algn="l" rtl="0" eaLnBrk="1" fontAlgn="base" hangingPunct="1">
        <a:lnSpc>
          <a:spcPct val="90000"/>
        </a:lnSpc>
        <a:spcBef>
          <a:spcPct val="0"/>
        </a:spcBef>
        <a:spcAft>
          <a:spcPct val="0"/>
        </a:spcAft>
        <a:defRPr sz="3667" kern="1200">
          <a:solidFill>
            <a:schemeClr val="tx1"/>
          </a:solidFill>
          <a:latin typeface="Arial" panose="020B060402020202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2pPr>
      <a:lvl3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3pPr>
      <a:lvl4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4pPr>
      <a:lvl5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5pPr>
      <a:lvl6pPr marL="380985"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6pPr>
      <a:lvl7pPr marL="761970"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7pPr>
      <a:lvl8pPr marL="1142954"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8pPr>
      <a:lvl9pPr marL="1523939"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9pPr>
    </p:titleStyle>
    <p:bodyStyle>
      <a:lvl1pPr marL="179909" indent="-179909" algn="l" defTabSz="179909" rtl="0" eaLnBrk="1" fontAlgn="base" hangingPunct="1">
        <a:spcBef>
          <a:spcPct val="0"/>
        </a:spcBef>
        <a:spcAft>
          <a:spcPct val="0"/>
        </a:spcAft>
        <a:buClr>
          <a:schemeClr val="tx2"/>
        </a:buClr>
        <a:buFont typeface="Arial" panose="020B0604020202020204" pitchFamily="34" charset="0"/>
        <a:buChar char="•"/>
        <a:tabLst>
          <a:tab pos="179909" algn="l"/>
        </a:tabLst>
        <a:defRPr kern="1200">
          <a:solidFill>
            <a:schemeClr val="tx1"/>
          </a:solidFill>
          <a:latin typeface="Arial" panose="020B0604020202020204" pitchFamily="34" charset="0"/>
          <a:ea typeface="+mn-ea"/>
          <a:cs typeface="Arial" panose="020B0604020202020204" pitchFamily="34" charset="0"/>
        </a:defRPr>
      </a:lvl1pPr>
      <a:lvl2pPr marL="359819" indent="-179909" algn="l" rtl="0" eaLnBrk="1" fontAlgn="base" hangingPunct="1">
        <a:spcBef>
          <a:spcPct val="0"/>
        </a:spcBef>
        <a:spcAft>
          <a:spcPct val="0"/>
        </a:spcAft>
        <a:buClr>
          <a:schemeClr val="tx2"/>
        </a:buClr>
        <a:buFont typeface="Symbol" panose="05050102010706020507" pitchFamily="18" charset="2"/>
        <a:buChar char="-"/>
        <a:tabLst>
          <a:tab pos="359819" algn="l"/>
        </a:tabLst>
        <a:defRPr sz="1333" kern="1200">
          <a:solidFill>
            <a:schemeClr val="tx1"/>
          </a:solidFill>
          <a:latin typeface="Arial" panose="020B0604020202020204" pitchFamily="34" charset="0"/>
          <a:ea typeface="+mn-ea"/>
          <a:cs typeface="Arial" panose="020B0604020202020204" pitchFamily="34" charset="0"/>
        </a:defRPr>
      </a:lvl2pPr>
      <a:lvl3pPr marL="539728" indent="-179909" algn="l" defTabSz="179909" rtl="0" eaLnBrk="1" fontAlgn="base" hangingPunct="1">
        <a:spcBef>
          <a:spcPct val="0"/>
        </a:spcBef>
        <a:spcAft>
          <a:spcPct val="0"/>
        </a:spcAft>
        <a:buClr>
          <a:schemeClr val="tx2"/>
        </a:buClr>
        <a:buSzPct val="80000"/>
        <a:buFont typeface="Wingdings" panose="05000000000000000000" pitchFamily="2" charset="2"/>
        <a:buChar char="§"/>
        <a:tabLst>
          <a:tab pos="539728" algn="l"/>
        </a:tabLst>
        <a:defRPr sz="1333" kern="1200">
          <a:solidFill>
            <a:schemeClr val="tx1"/>
          </a:solidFill>
          <a:latin typeface="Arial" panose="020B0604020202020204" pitchFamily="34" charset="0"/>
          <a:ea typeface="+mn-ea"/>
          <a:cs typeface="Arial" panose="020B0604020202020204" pitchFamily="34" charset="0"/>
        </a:defRPr>
      </a:lvl3pPr>
      <a:lvl4pPr marL="719638" indent="-179909" algn="l" defTabSz="179909" rtl="0" eaLnBrk="1" fontAlgn="base" hangingPunct="1">
        <a:spcBef>
          <a:spcPct val="0"/>
        </a:spcBef>
        <a:spcAft>
          <a:spcPct val="0"/>
        </a:spcAft>
        <a:buClr>
          <a:schemeClr val="tx2"/>
        </a:buClr>
        <a:buSzPct val="100000"/>
        <a:buFont typeface="Arial" panose="020B0604020202020204" pitchFamily="34" charset="0"/>
        <a:buChar char="-"/>
        <a:tabLst>
          <a:tab pos="719638" algn="l"/>
        </a:tabLst>
        <a:defRPr sz="1333" kern="1200">
          <a:solidFill>
            <a:schemeClr val="tx1"/>
          </a:solidFill>
          <a:latin typeface="Arial" panose="020B0604020202020204" pitchFamily="34" charset="0"/>
          <a:ea typeface="+mn-ea"/>
          <a:cs typeface="Arial" panose="020B0604020202020204" pitchFamily="34" charset="0"/>
        </a:defRPr>
      </a:lvl4pPr>
      <a:lvl5pPr marL="719638" indent="-179909" algn="l" rtl="0" eaLnBrk="1" fontAlgn="base" hangingPunct="1">
        <a:lnSpc>
          <a:spcPct val="90000"/>
        </a:lnSpc>
        <a:spcBef>
          <a:spcPct val="0"/>
        </a:spcBef>
        <a:spcAft>
          <a:spcPct val="0"/>
        </a:spcAft>
        <a:buClr>
          <a:schemeClr val="tx2"/>
        </a:buClr>
        <a:buFont typeface="Arial" panose="020B0604020202020204" pitchFamily="34" charset="0"/>
        <a:buChar char="-"/>
        <a:tabLst>
          <a:tab pos="746095" algn="l"/>
        </a:tabLst>
        <a:defRPr sz="1333" kern="1200">
          <a:solidFill>
            <a:schemeClr val="tx1"/>
          </a:solidFill>
          <a:latin typeface="Arial" panose="020B0604020202020204" pitchFamily="34" charset="0"/>
          <a:ea typeface="+mn-ea"/>
          <a:cs typeface="Arial" panose="020B0604020202020204" pitchFamily="34" charset="0"/>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348289"/>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Slide Number Placeholder 5"/>
          <p:cNvSpPr txBox="1">
            <a:spLocks/>
          </p:cNvSpPr>
          <p:nvPr userDrawn="1"/>
        </p:nvSpPr>
        <p:spPr>
          <a:xfrm>
            <a:off x="1123953" y="5189804"/>
            <a:ext cx="4251325" cy="525198"/>
          </a:xfrm>
          <a:prstGeom prst="rect">
            <a:avLst/>
          </a:prstGeom>
        </p:spPr>
        <p:txBody>
          <a:bodyPr lIns="0" tIns="0" rIns="0" bIns="0"/>
          <a:lstStyle>
            <a:defPPr>
              <a:defRPr lang="de-DE"/>
            </a:defPPr>
            <a:lvl1pPr marL="0" algn="l" defTabSz="914400" rtl="0" eaLnBrk="1" latinLnBrk="0" hangingPunct="1">
              <a:defRPr sz="9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de-DE" sz="800" b="0" dirty="0"/>
              <a:t>Vom Mathematiklehren auf Distanz zum nachhaltigen Einsatz </a:t>
            </a:r>
            <a:r>
              <a:rPr lang="de-DE" sz="750" dirty="0"/>
              <a:t>|</a:t>
            </a:r>
          </a:p>
          <a:p>
            <a:pPr fontAlgn="auto">
              <a:spcBef>
                <a:spcPts val="0"/>
              </a:spcBef>
              <a:spcAft>
                <a:spcPts val="0"/>
              </a:spcAft>
              <a:defRPr/>
            </a:pPr>
            <a:r>
              <a:rPr lang="de-DE" sz="750" dirty="0"/>
              <a:t>Aachener </a:t>
            </a:r>
            <a:r>
              <a:rPr lang="de-DE" sz="750" dirty="0" err="1"/>
              <a:t>Didaktiktag</a:t>
            </a:r>
            <a:r>
              <a:rPr lang="de-DE" sz="750" dirty="0"/>
              <a:t> 2020 | 3.11.2020 | </a:t>
            </a:r>
          </a:p>
          <a:p>
            <a:pPr fontAlgn="auto">
              <a:spcBef>
                <a:spcPts val="0"/>
              </a:spcBef>
              <a:spcAft>
                <a:spcPts val="0"/>
              </a:spcAft>
              <a:defRPr/>
            </a:pPr>
            <a:r>
              <a:rPr lang="de-DE" sz="750" dirty="0"/>
              <a:t>Marvin Titz, Stefan </a:t>
            </a:r>
            <a:r>
              <a:rPr lang="de-DE" sz="750" dirty="0" err="1"/>
              <a:t>Pohlkamp</a:t>
            </a:r>
            <a:r>
              <a:rPr lang="de-DE" sz="750" dirty="0"/>
              <a:t> | </a:t>
            </a:r>
            <a:r>
              <a:rPr lang="de-DE" sz="750" dirty="0" err="1"/>
              <a:t>LuF</a:t>
            </a:r>
            <a:r>
              <a:rPr lang="de-DE" sz="750" dirty="0"/>
              <a:t> Didaktik der Mathematik |    </a:t>
            </a:r>
          </a:p>
        </p:txBody>
      </p:sp>
      <p:cxnSp>
        <p:nvCxnSpPr>
          <p:cNvPr id="11" name="Gerader Verbinder 10"/>
          <p:cNvCxnSpPr/>
          <p:nvPr/>
        </p:nvCxnSpPr>
        <p:spPr>
          <a:xfrm>
            <a:off x="287341" y="678657"/>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Gerader Verbinder 11"/>
          <p:cNvCxnSpPr/>
          <p:nvPr/>
        </p:nvCxnSpPr>
        <p:spPr>
          <a:xfrm>
            <a:off x="287341" y="5033698"/>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29" name="Grafik 6"/>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bwMode="auto">
          <a:xfrm>
            <a:off x="6093218" y="5090160"/>
            <a:ext cx="2223306" cy="62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Textfeld 6"/>
          <p:cNvSpPr txBox="1">
            <a:spLocks noChangeArrowheads="1"/>
          </p:cNvSpPr>
          <p:nvPr/>
        </p:nvSpPr>
        <p:spPr bwMode="auto">
          <a:xfrm>
            <a:off x="-2244725" y="4509825"/>
            <a:ext cx="2032000" cy="111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de-DE" altLang="de-DE" sz="833" b="1"/>
              <a:t>Fußzeile anpassen:</a:t>
            </a:r>
            <a:endParaRPr lang="de-DE" altLang="de-DE" sz="833"/>
          </a:p>
          <a:p>
            <a:pPr eaLnBrk="1" hangingPunct="1">
              <a:defRPr/>
            </a:pPr>
            <a:r>
              <a:rPr lang="de-DE" altLang="de-DE" sz="833"/>
              <a:t>Zum Anpassen der Fußzeile unter Karteireiter Ansicht &gt; auf Folienmaster klicken. Links in der Übersicht auf die oberste Folie scrollen und dort in die Fußzeile klicken. So wird der Text automatisch auf allen Seiten angepasst.</a:t>
            </a:r>
            <a:endParaRPr lang="de-DE" altLang="de-DE" sz="833" b="1"/>
          </a:p>
        </p:txBody>
      </p:sp>
      <p:sp>
        <p:nvSpPr>
          <p:cNvPr id="1031" name="Textfeld 14"/>
          <p:cNvSpPr txBox="1">
            <a:spLocks noChangeArrowheads="1"/>
          </p:cNvSpPr>
          <p:nvPr/>
        </p:nvSpPr>
        <p:spPr bwMode="auto">
          <a:xfrm>
            <a:off x="288925" y="5189805"/>
            <a:ext cx="730250" cy="329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DE80E27-E21F-4B26-8AF8-2532D79B1220}" type="slidenum">
              <a:rPr lang="de-DE" altLang="de-DE" sz="750">
                <a:solidFill>
                  <a:schemeClr val="tx2"/>
                </a:solidFill>
              </a:rPr>
              <a:pPr/>
              <a:t>‹Nr.›</a:t>
            </a:fld>
            <a:endParaRPr lang="de-DE" altLang="de-DE" sz="750" dirty="0">
              <a:solidFill>
                <a:schemeClr val="tx2"/>
              </a:solidFill>
            </a:endParaRPr>
          </a:p>
        </p:txBody>
      </p:sp>
      <p:sp>
        <p:nvSpPr>
          <p:cNvPr id="2" name="Textfeld 1">
            <a:extLst>
              <a:ext uri="{FF2B5EF4-FFF2-40B4-BE49-F238E27FC236}">
                <a16:creationId xmlns:a16="http://schemas.microsoft.com/office/drawing/2014/main" id="{8A1DE3E9-9A81-B645-8DC8-38D9E8B6497A}"/>
              </a:ext>
            </a:extLst>
          </p:cNvPr>
          <p:cNvSpPr txBox="1"/>
          <p:nvPr userDrawn="1"/>
        </p:nvSpPr>
        <p:spPr>
          <a:xfrm>
            <a:off x="4441371" y="5308270"/>
            <a:ext cx="184731" cy="369332"/>
          </a:xfrm>
          <a:prstGeom prst="rect">
            <a:avLst/>
          </a:prstGeom>
          <a:noFill/>
        </p:spPr>
        <p:txBody>
          <a:bodyPr wrap="none" rtlCol="0">
            <a:spAutoFit/>
          </a:bodyPr>
          <a:lstStyle/>
          <a:p>
            <a:endParaRPr lang="de-DE" dirty="0"/>
          </a:p>
        </p:txBody>
      </p:sp>
    </p:spTree>
    <p:extLst>
      <p:ext uri="{BB962C8B-B14F-4D97-AF65-F5344CB8AC3E}">
        <p14:creationId xmlns:p14="http://schemas.microsoft.com/office/powerpoint/2010/main" val="4083619848"/>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Lst>
  <p:hf sldNum="0" hdr="0" dt="0"/>
  <p:txStyles>
    <p:titleStyle>
      <a:lvl1pPr algn="l" rtl="0" eaLnBrk="1" fontAlgn="base" hangingPunct="1">
        <a:lnSpc>
          <a:spcPct val="90000"/>
        </a:lnSpc>
        <a:spcBef>
          <a:spcPct val="0"/>
        </a:spcBef>
        <a:spcAft>
          <a:spcPct val="0"/>
        </a:spcAft>
        <a:defRPr sz="3667" kern="1200">
          <a:solidFill>
            <a:schemeClr val="tx1"/>
          </a:solidFill>
          <a:latin typeface="Arial" panose="020B060402020202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2pPr>
      <a:lvl3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3pPr>
      <a:lvl4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4pPr>
      <a:lvl5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5pPr>
      <a:lvl6pPr marL="380985"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6pPr>
      <a:lvl7pPr marL="761970"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7pPr>
      <a:lvl8pPr marL="1142954"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8pPr>
      <a:lvl9pPr marL="1523939"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9pPr>
    </p:titleStyle>
    <p:bodyStyle>
      <a:lvl1pPr marL="179909" indent="-179909" algn="l" defTabSz="179909" rtl="0" eaLnBrk="1" fontAlgn="base" hangingPunct="1">
        <a:spcBef>
          <a:spcPct val="0"/>
        </a:spcBef>
        <a:spcAft>
          <a:spcPct val="0"/>
        </a:spcAft>
        <a:buClr>
          <a:schemeClr val="tx2"/>
        </a:buClr>
        <a:buFont typeface="Arial" panose="020B0604020202020204" pitchFamily="34" charset="0"/>
        <a:buChar char="•"/>
        <a:tabLst>
          <a:tab pos="179909" algn="l"/>
        </a:tabLst>
        <a:defRPr kern="1200">
          <a:solidFill>
            <a:schemeClr val="tx1"/>
          </a:solidFill>
          <a:latin typeface="Arial" panose="020B0604020202020204" pitchFamily="34" charset="0"/>
          <a:ea typeface="+mn-ea"/>
          <a:cs typeface="Arial" panose="020B0604020202020204" pitchFamily="34" charset="0"/>
        </a:defRPr>
      </a:lvl1pPr>
      <a:lvl2pPr marL="359819" indent="-179909" algn="l" rtl="0" eaLnBrk="1" fontAlgn="base" hangingPunct="1">
        <a:spcBef>
          <a:spcPct val="0"/>
        </a:spcBef>
        <a:spcAft>
          <a:spcPct val="0"/>
        </a:spcAft>
        <a:buClr>
          <a:schemeClr val="tx2"/>
        </a:buClr>
        <a:buFont typeface="Symbol" panose="05050102010706020507" pitchFamily="18" charset="2"/>
        <a:buChar char="-"/>
        <a:tabLst>
          <a:tab pos="359819" algn="l"/>
        </a:tabLst>
        <a:defRPr sz="1333" kern="1200">
          <a:solidFill>
            <a:schemeClr val="tx1"/>
          </a:solidFill>
          <a:latin typeface="Arial" panose="020B0604020202020204" pitchFamily="34" charset="0"/>
          <a:ea typeface="+mn-ea"/>
          <a:cs typeface="Arial" panose="020B0604020202020204" pitchFamily="34" charset="0"/>
        </a:defRPr>
      </a:lvl2pPr>
      <a:lvl3pPr marL="539728" indent="-179909" algn="l" defTabSz="179909" rtl="0" eaLnBrk="1" fontAlgn="base" hangingPunct="1">
        <a:spcBef>
          <a:spcPct val="0"/>
        </a:spcBef>
        <a:spcAft>
          <a:spcPct val="0"/>
        </a:spcAft>
        <a:buClr>
          <a:schemeClr val="tx2"/>
        </a:buClr>
        <a:buSzPct val="80000"/>
        <a:buFont typeface="Wingdings" panose="05000000000000000000" pitchFamily="2" charset="2"/>
        <a:buChar char="§"/>
        <a:tabLst>
          <a:tab pos="539728" algn="l"/>
        </a:tabLst>
        <a:defRPr sz="1333" kern="1200">
          <a:solidFill>
            <a:schemeClr val="tx1"/>
          </a:solidFill>
          <a:latin typeface="Arial" panose="020B0604020202020204" pitchFamily="34" charset="0"/>
          <a:ea typeface="+mn-ea"/>
          <a:cs typeface="Arial" panose="020B0604020202020204" pitchFamily="34" charset="0"/>
        </a:defRPr>
      </a:lvl3pPr>
      <a:lvl4pPr marL="719638" indent="-179909" algn="l" defTabSz="179909" rtl="0" eaLnBrk="1" fontAlgn="base" hangingPunct="1">
        <a:spcBef>
          <a:spcPct val="0"/>
        </a:spcBef>
        <a:spcAft>
          <a:spcPct val="0"/>
        </a:spcAft>
        <a:buClr>
          <a:schemeClr val="tx2"/>
        </a:buClr>
        <a:buSzPct val="100000"/>
        <a:buFont typeface="Arial" panose="020B0604020202020204" pitchFamily="34" charset="0"/>
        <a:buChar char="-"/>
        <a:tabLst>
          <a:tab pos="719638" algn="l"/>
        </a:tabLst>
        <a:defRPr sz="1333" kern="1200">
          <a:solidFill>
            <a:schemeClr val="tx1"/>
          </a:solidFill>
          <a:latin typeface="Arial" panose="020B0604020202020204" pitchFamily="34" charset="0"/>
          <a:ea typeface="+mn-ea"/>
          <a:cs typeface="Arial" panose="020B0604020202020204" pitchFamily="34" charset="0"/>
        </a:defRPr>
      </a:lvl4pPr>
      <a:lvl5pPr marL="719638" indent="-179909" algn="l" rtl="0" eaLnBrk="1" fontAlgn="base" hangingPunct="1">
        <a:lnSpc>
          <a:spcPct val="90000"/>
        </a:lnSpc>
        <a:spcBef>
          <a:spcPct val="0"/>
        </a:spcBef>
        <a:spcAft>
          <a:spcPct val="0"/>
        </a:spcAft>
        <a:buClr>
          <a:schemeClr val="tx2"/>
        </a:buClr>
        <a:buFont typeface="Arial" panose="020B0604020202020204" pitchFamily="34" charset="0"/>
        <a:buChar char="-"/>
        <a:tabLst>
          <a:tab pos="746095" algn="l"/>
        </a:tabLst>
        <a:defRPr sz="1333" kern="1200">
          <a:solidFill>
            <a:schemeClr val="tx1"/>
          </a:solidFill>
          <a:latin typeface="Arial" panose="020B0604020202020204" pitchFamily="34" charset="0"/>
          <a:ea typeface="+mn-ea"/>
          <a:cs typeface="Arial" panose="020B0604020202020204" pitchFamily="34" charset="0"/>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creativecommons.org/licenses/by-sa/4.0/"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svg"/><Relationship Id="rId2" Type="http://schemas.openxmlformats.org/officeDocument/2006/relationships/image" Target="../media/image36.png"/><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18.svg"/></Relationships>
</file>

<file path=ppt/slides/_rels/slide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29.sv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s://kurzelinks.de/07ko" TargetMode="External"/><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2.svg"/><Relationship Id="rId7" Type="http://schemas.openxmlformats.org/officeDocument/2006/relationships/image" Target="../media/image24.svg"/><Relationship Id="rId2" Type="http://schemas.openxmlformats.org/officeDocument/2006/relationships/image" Target="../media/image11.png"/><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29.svg"/></Relationships>
</file>

<file path=ppt/slides/_rels/slide2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hyperlink" Target="http://didaktik.matha.rwth-aachen.de/de/mitarbeiter/ansteeg/index.html" TargetMode="Externa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hyperlink" Target="https://www.fachdidaktik.org/cms/download.php?cat=Ver%C3%B6ffentlichungen&amp;file=Publikationen_zur_Lehrerbildung-Anlage_1.pdf" TargetMode="External"/><Relationship Id="rId2" Type="http://schemas.openxmlformats.org/officeDocument/2006/relationships/hyperlink" Target="https://hal.science/hal-04833321" TargetMode="Externa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hyperlink" Target="https://wwwold.mathematik.tu-dortmund.de/~prediger/veroeff/02-AllgMa-Sammelband-Mathe-Kommunikation-kl.pdf" TargetMode="External"/><Relationship Id="rId2" Type="http://schemas.openxmlformats.org/officeDocument/2006/relationships/hyperlink" Target="https://doi.org/10.11586/2020080" TargetMode="External"/><Relationship Id="rId1" Type="http://schemas.openxmlformats.org/officeDocument/2006/relationships/slideLayout" Target="../slideLayouts/slideLayout6.xml"/><Relationship Id="rId6" Type="http://schemas.openxmlformats.org/officeDocument/2006/relationships/hyperlink" Target="https://studienseminar.rlp.de/fileadmin/user_upload/studienseminar.rlp.de/gyko/2__Impulse_setzen.pdf" TargetMode="External"/><Relationship Id="rId5" Type="http://schemas.openxmlformats.org/officeDocument/2006/relationships/hyperlink" Target="https://www.kmk.org/fileadmin/veroeffentlichungen_beschluesse/2008/2008_10_16-Fachprofile-Lehrerbildung.pdf" TargetMode="External"/><Relationship Id="rId4" Type="http://schemas.openxmlformats.org/officeDocument/2006/relationships/hyperlink" Target="https://www.kmk.org/fileadmin/veroeffentlichungen_beschluesse/2004/2004_12_16-Standards-Lehrerbildung-Bildungswissenschaften.pdf" TargetMode="External"/></Relationships>
</file>

<file path=ppt/slides/_rels/slide29.xml.rels><?xml version="1.0" encoding="UTF-8" standalone="yes"?>
<Relationships xmlns="http://schemas.openxmlformats.org/package/2006/relationships"><Relationship Id="rId2" Type="http://schemas.openxmlformats.org/officeDocument/2006/relationships/hyperlink" Target="https://sts-gym-marburg.bildung.hessen.de/grundlagenpapiere/broschure_lehrkrafteakademie_in_teraktiv_v1_end_ms_09062017.pdf"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18.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hyperlink" Target="https://www.pexels.com/de-de/foto/licht-pinsel-haus-gefroren-7544436/" TargetMode="External"/><Relationship Id="rId2" Type="http://schemas.openxmlformats.org/officeDocument/2006/relationships/hyperlink" Target="https://www.pexels.com/de-de/foto/menschen-frau-sitzung-schule-8613091/" TargetMode="External"/><Relationship Id="rId1" Type="http://schemas.openxmlformats.org/officeDocument/2006/relationships/slideLayout" Target="../slideLayouts/slideLayout6.xml"/><Relationship Id="rId4" Type="http://schemas.openxmlformats.org/officeDocument/2006/relationships/hyperlink" Target="https://pixabay.com/de/vectors/sprechblasen-kommentare-orange-303206/"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0.svg"/><Relationship Id="rId7" Type="http://schemas.openxmlformats.org/officeDocument/2006/relationships/image" Target="../media/image16.svg"/><Relationship Id="rId2"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29.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288000" y="3277440"/>
            <a:ext cx="8568000" cy="731158"/>
          </a:xfrm>
        </p:spPr>
        <p:txBody>
          <a:bodyPr/>
          <a:lstStyle/>
          <a:p>
            <a:r>
              <a:rPr lang="de-DE" dirty="0"/>
              <a:t>Impulsgebung </a:t>
            </a:r>
            <a:r>
              <a:rPr lang="de-DE"/>
              <a:t>Teil I</a:t>
            </a:r>
            <a:br>
              <a:rPr lang="de-DE" dirty="0"/>
            </a:br>
            <a:r>
              <a:rPr lang="de-DE" sz="1900" b="0" dirty="0"/>
              <a:t>Was ist ein guter Impuls und wie finde ich ihn?</a:t>
            </a:r>
            <a:endParaRPr lang="de-DE" sz="1900" dirty="0"/>
          </a:p>
        </p:txBody>
      </p:sp>
      <p:sp>
        <p:nvSpPr>
          <p:cNvPr id="2" name="Textfeld 1">
            <a:extLst>
              <a:ext uri="{FF2B5EF4-FFF2-40B4-BE49-F238E27FC236}">
                <a16:creationId xmlns:a16="http://schemas.microsoft.com/office/drawing/2014/main" id="{80A12908-5C1B-F02F-D406-EAE32E5028DA}"/>
              </a:ext>
            </a:extLst>
          </p:cNvPr>
          <p:cNvSpPr txBox="1"/>
          <p:nvPr/>
        </p:nvSpPr>
        <p:spPr>
          <a:xfrm>
            <a:off x="1398141" y="5153222"/>
            <a:ext cx="4172937" cy="507831"/>
          </a:xfrm>
          <a:prstGeom prst="rect">
            <a:avLst/>
          </a:prstGeom>
          <a:noFill/>
        </p:spPr>
        <p:txBody>
          <a:bodyPr wrap="none" rtlCol="0">
            <a:spAutoFit/>
          </a:bodyPr>
          <a:lstStyle/>
          <a:p>
            <a:r>
              <a:rPr lang="de-DE" sz="900" dirty="0"/>
              <a:t>Dieses Werk steht unter einer Creative Commons Lizenz vom Typ </a:t>
            </a:r>
            <a:br>
              <a:rPr lang="de-DE" sz="900" dirty="0"/>
            </a:br>
            <a:r>
              <a:rPr lang="de-DE" sz="900" dirty="0"/>
              <a:t>Namensnennung – Weitergabe unter gleichen Bedingungen.</a:t>
            </a:r>
            <a:br>
              <a:rPr lang="de-DE" sz="900" dirty="0"/>
            </a:br>
            <a:r>
              <a:rPr lang="de-DE" sz="900" dirty="0"/>
              <a:t>Die Lizenz ist unter </a:t>
            </a:r>
            <a:r>
              <a:rPr lang="de-DE" sz="900" dirty="0">
                <a:hlinkClick r:id="rId2"/>
              </a:rPr>
              <a:t>https://creativecommons.org/licenses/by-sa/4.0/</a:t>
            </a:r>
            <a:r>
              <a:rPr lang="de-DE" sz="900" dirty="0"/>
              <a:t> einsehbar.</a:t>
            </a:r>
          </a:p>
        </p:txBody>
      </p:sp>
      <p:pic>
        <p:nvPicPr>
          <p:cNvPr id="3" name="Grafik 2" descr="Ein Bild, das Symbol, Kreis, Screenshot, Grafiken enthält.&#10;&#10;Automatisch generierte Beschreibung">
            <a:extLst>
              <a:ext uri="{FF2B5EF4-FFF2-40B4-BE49-F238E27FC236}">
                <a16:creationId xmlns:a16="http://schemas.microsoft.com/office/drawing/2014/main" id="{9A78ECA5-F975-89BA-109A-771E4B9780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730" y="5153222"/>
            <a:ext cx="1227411" cy="429442"/>
          </a:xfrm>
          <a:prstGeom prst="rect">
            <a:avLst/>
          </a:prstGeom>
        </p:spPr>
      </p:pic>
      <p:sp>
        <p:nvSpPr>
          <p:cNvPr id="4" name="Untertitel 5">
            <a:extLst>
              <a:ext uri="{FF2B5EF4-FFF2-40B4-BE49-F238E27FC236}">
                <a16:creationId xmlns:a16="http://schemas.microsoft.com/office/drawing/2014/main" id="{0FEE8A7E-27E8-A1C4-4F37-E18A5D3BB3AD}"/>
              </a:ext>
            </a:extLst>
          </p:cNvPr>
          <p:cNvSpPr>
            <a:spLocks noGrp="1"/>
          </p:cNvSpPr>
          <p:nvPr>
            <p:ph type="subTitle" idx="1"/>
          </p:nvPr>
        </p:nvSpPr>
        <p:spPr>
          <a:xfrm>
            <a:off x="288000" y="4359002"/>
            <a:ext cx="8568000" cy="731158"/>
          </a:xfrm>
        </p:spPr>
        <p:txBody>
          <a:bodyPr/>
          <a:lstStyle/>
          <a:p>
            <a:endParaRPr lang="de-DE" altLang="de-DE" dirty="0"/>
          </a:p>
          <a:p>
            <a:r>
              <a:rPr lang="de-DE" altLang="de-DE" dirty="0"/>
              <a:t>Melanie Ansteeg</a:t>
            </a:r>
          </a:p>
          <a:p>
            <a:endParaRPr lang="de-DE" dirty="0"/>
          </a:p>
        </p:txBody>
      </p:sp>
    </p:spTree>
    <p:extLst>
      <p:ext uri="{BB962C8B-B14F-4D97-AF65-F5344CB8AC3E}">
        <p14:creationId xmlns:p14="http://schemas.microsoft.com/office/powerpoint/2010/main" val="485697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Ziele von Impulsen</a:t>
            </a:r>
          </a:p>
        </p:txBody>
      </p:sp>
      <p:grpSp>
        <p:nvGrpSpPr>
          <p:cNvPr id="4" name="Gruppieren 3"/>
          <p:cNvGrpSpPr/>
          <p:nvPr/>
        </p:nvGrpSpPr>
        <p:grpSpPr>
          <a:xfrm>
            <a:off x="888999" y="3066141"/>
            <a:ext cx="7402282" cy="1763488"/>
            <a:chOff x="212272" y="3761012"/>
            <a:chExt cx="7402282" cy="1763488"/>
          </a:xfrm>
          <a:solidFill>
            <a:schemeClr val="bg1">
              <a:lumMod val="65000"/>
            </a:schemeClr>
          </a:solidFill>
        </p:grpSpPr>
        <p:sp>
          <p:nvSpPr>
            <p:cNvPr id="6" name="Rechteck 5"/>
            <p:cNvSpPr/>
            <p:nvPr/>
          </p:nvSpPr>
          <p:spPr>
            <a:xfrm>
              <a:off x="212272" y="5083628"/>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7" name="Rechteck 6"/>
            <p:cNvSpPr/>
            <p:nvPr/>
          </p:nvSpPr>
          <p:spPr>
            <a:xfrm>
              <a:off x="2062843" y="5083628"/>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8" name="Rechteck 7"/>
            <p:cNvSpPr/>
            <p:nvPr/>
          </p:nvSpPr>
          <p:spPr>
            <a:xfrm>
              <a:off x="2062842" y="4642756"/>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9" name="Rechteck 8"/>
            <p:cNvSpPr/>
            <p:nvPr/>
          </p:nvSpPr>
          <p:spPr>
            <a:xfrm>
              <a:off x="3913413" y="5083628"/>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10" name="Rechteck 9"/>
            <p:cNvSpPr/>
            <p:nvPr/>
          </p:nvSpPr>
          <p:spPr>
            <a:xfrm>
              <a:off x="3913413" y="4642756"/>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11" name="Rechteck 10"/>
            <p:cNvSpPr/>
            <p:nvPr/>
          </p:nvSpPr>
          <p:spPr>
            <a:xfrm>
              <a:off x="3913413" y="4201884"/>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12" name="Rechteck 11"/>
            <p:cNvSpPr/>
            <p:nvPr/>
          </p:nvSpPr>
          <p:spPr>
            <a:xfrm>
              <a:off x="5763983" y="5083628"/>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13" name="Rechteck 12"/>
            <p:cNvSpPr/>
            <p:nvPr/>
          </p:nvSpPr>
          <p:spPr>
            <a:xfrm>
              <a:off x="5763982" y="4642756"/>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14" name="Rechteck 13"/>
            <p:cNvSpPr/>
            <p:nvPr/>
          </p:nvSpPr>
          <p:spPr>
            <a:xfrm>
              <a:off x="5763981" y="4201884"/>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15" name="Rechteck 14"/>
            <p:cNvSpPr/>
            <p:nvPr/>
          </p:nvSpPr>
          <p:spPr>
            <a:xfrm>
              <a:off x="5763980" y="3761012"/>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grpSp>
      <p:sp>
        <p:nvSpPr>
          <p:cNvPr id="16" name="Multiplizieren 15"/>
          <p:cNvSpPr/>
          <p:nvPr/>
        </p:nvSpPr>
        <p:spPr>
          <a:xfrm>
            <a:off x="3558718" y="3569606"/>
            <a:ext cx="212272" cy="430768"/>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7" name="Bogen 16"/>
          <p:cNvSpPr/>
          <p:nvPr/>
        </p:nvSpPr>
        <p:spPr>
          <a:xfrm>
            <a:off x="3664854" y="3309132"/>
            <a:ext cx="2715980" cy="538842"/>
          </a:xfrm>
          <a:prstGeom prst="arc">
            <a:avLst>
              <a:gd name="adj1" fmla="val 10859855"/>
              <a:gd name="adj2" fmla="val 19500482"/>
            </a:avLst>
          </a:prstGeom>
          <a:ln w="28575">
            <a:solidFill>
              <a:schemeClr val="accent3"/>
            </a:solidFill>
            <a:headEnd type="none" w="med" len="med"/>
            <a:tailEnd type="arrow"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de-DE"/>
          </a:p>
        </p:txBody>
      </p:sp>
      <p:sp>
        <p:nvSpPr>
          <p:cNvPr id="18" name="Multiplizieren 17"/>
          <p:cNvSpPr/>
          <p:nvPr/>
        </p:nvSpPr>
        <p:spPr>
          <a:xfrm>
            <a:off x="3393787" y="1044932"/>
            <a:ext cx="542134" cy="1100163"/>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9" name="Rechteck 18"/>
          <p:cNvSpPr/>
          <p:nvPr/>
        </p:nvSpPr>
        <p:spPr>
          <a:xfrm>
            <a:off x="2917548" y="1008621"/>
            <a:ext cx="1494611" cy="116722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0" name="Gerade Verbindung mit Pfeil 19"/>
          <p:cNvCxnSpPr/>
          <p:nvPr/>
        </p:nvCxnSpPr>
        <p:spPr>
          <a:xfrm flipV="1">
            <a:off x="3672473" y="2307439"/>
            <a:ext cx="0" cy="1237130"/>
          </a:xfrm>
          <a:prstGeom prst="straightConnector1">
            <a:avLst/>
          </a:prstGeom>
          <a:ln w="28575">
            <a:solidFill>
              <a:schemeClr val="accent3"/>
            </a:solidFill>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21" name="Multiplizieren 20"/>
          <p:cNvSpPr/>
          <p:nvPr/>
        </p:nvSpPr>
        <p:spPr>
          <a:xfrm>
            <a:off x="5409287" y="3126339"/>
            <a:ext cx="212272" cy="430768"/>
          </a:xfrm>
          <a:prstGeom prst="mathMultiply">
            <a:avLst/>
          </a:prstGeom>
          <a:solidFill>
            <a:schemeClr val="bg1">
              <a:lumMod val="65000"/>
            </a:schemeClr>
          </a:solidFill>
          <a:ln>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22" name="Textfeld 21"/>
          <p:cNvSpPr txBox="1"/>
          <p:nvPr/>
        </p:nvSpPr>
        <p:spPr>
          <a:xfrm rot="16200000">
            <a:off x="7288121" y="3398468"/>
            <a:ext cx="2492990" cy="369332"/>
          </a:xfrm>
          <a:prstGeom prst="rect">
            <a:avLst/>
          </a:prstGeom>
          <a:noFill/>
        </p:spPr>
        <p:txBody>
          <a:bodyPr wrap="none" rtlCol="0">
            <a:spAutoFit/>
          </a:bodyPr>
          <a:lstStyle/>
          <a:p>
            <a:r>
              <a:rPr lang="de-DE" dirty="0"/>
              <a:t>Stufen im Lernprozess</a:t>
            </a:r>
          </a:p>
        </p:txBody>
      </p:sp>
    </p:spTree>
    <p:extLst>
      <p:ext uri="{BB962C8B-B14F-4D97-AF65-F5344CB8AC3E}">
        <p14:creationId xmlns:p14="http://schemas.microsoft.com/office/powerpoint/2010/main" val="2478390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Qualitätskriterien von Impulsen</a:t>
            </a:r>
          </a:p>
        </p:txBody>
      </p:sp>
      <p:sp>
        <p:nvSpPr>
          <p:cNvPr id="3" name="Textplatzhalter 2"/>
          <p:cNvSpPr>
            <a:spLocks noGrp="1"/>
          </p:cNvSpPr>
          <p:nvPr>
            <p:ph type="body" sz="quarter" idx="11"/>
          </p:nvPr>
        </p:nvSpPr>
        <p:spPr/>
        <p:txBody>
          <a:bodyPr/>
          <a:lstStyle/>
          <a:p>
            <a:r>
              <a:rPr lang="de-DE" dirty="0"/>
              <a:t>Ein guter Impuls…</a:t>
            </a:r>
          </a:p>
        </p:txBody>
      </p:sp>
      <p:sp>
        <p:nvSpPr>
          <p:cNvPr id="4" name="Textplatzhalter 3"/>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ist leicht verständlich und für die Lernenden angemessen formuliert.</a:t>
            </a:r>
          </a:p>
        </p:txBody>
      </p:sp>
      <p:pic>
        <p:nvPicPr>
          <p:cNvPr id="5" name="Grafik 4">
            <a:extLst>
              <a:ext uri="{FF2B5EF4-FFF2-40B4-BE49-F238E27FC236}">
                <a16:creationId xmlns:a16="http://schemas.microsoft.com/office/drawing/2014/main" id="{6EB51966-0A85-B4E8-6396-A21675D0196B}"/>
              </a:ext>
            </a:extLst>
          </p:cNvPr>
          <p:cNvPicPr>
            <a:picLocks noChangeAspect="1"/>
          </p:cNvPicPr>
          <p:nvPr/>
        </p:nvPicPr>
        <p:blipFill>
          <a:blip r:embed="rId3"/>
          <a:stretch>
            <a:fillRect/>
          </a:stretch>
        </p:blipFill>
        <p:spPr>
          <a:xfrm>
            <a:off x="2420815" y="2823126"/>
            <a:ext cx="4302369" cy="1615858"/>
          </a:xfrm>
          <a:prstGeom prst="rect">
            <a:avLst/>
          </a:prstGeom>
        </p:spPr>
      </p:pic>
      <p:sp>
        <p:nvSpPr>
          <p:cNvPr id="6" name="Rechteck: abgerundete Ecken 5">
            <a:extLst>
              <a:ext uri="{FF2B5EF4-FFF2-40B4-BE49-F238E27FC236}">
                <a16:creationId xmlns:a16="http://schemas.microsoft.com/office/drawing/2014/main" id="{CCFDE648-DDCC-6890-67CC-06947E1E7DE6}"/>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Verständlichkeit</a:t>
            </a:r>
          </a:p>
        </p:txBody>
      </p:sp>
    </p:spTree>
    <p:extLst>
      <p:ext uri="{BB962C8B-B14F-4D97-AF65-F5344CB8AC3E}">
        <p14:creationId xmlns:p14="http://schemas.microsoft.com/office/powerpoint/2010/main" val="1851123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E1E70-2487-29D7-356E-5F7EAE2DBAE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868F772-158F-A153-6576-5FCBF74D838B}"/>
              </a:ext>
            </a:extLst>
          </p:cNvPr>
          <p:cNvSpPr>
            <a:spLocks noGrp="1"/>
          </p:cNvSpPr>
          <p:nvPr>
            <p:ph type="title"/>
          </p:nvPr>
        </p:nvSpPr>
        <p:spPr/>
        <p:txBody>
          <a:bodyPr/>
          <a:lstStyle/>
          <a:p>
            <a:r>
              <a:rPr lang="de-DE" dirty="0"/>
              <a:t>Qualitätskriterien von Impulsen</a:t>
            </a:r>
          </a:p>
        </p:txBody>
      </p:sp>
      <p:sp>
        <p:nvSpPr>
          <p:cNvPr id="3" name="Textplatzhalter 2">
            <a:extLst>
              <a:ext uri="{FF2B5EF4-FFF2-40B4-BE49-F238E27FC236}">
                <a16:creationId xmlns:a16="http://schemas.microsoft.com/office/drawing/2014/main" id="{079F1330-C97D-00CA-C2B6-ED5918B45D45}"/>
              </a:ext>
            </a:extLst>
          </p:cNvPr>
          <p:cNvSpPr>
            <a:spLocks noGrp="1"/>
          </p:cNvSpPr>
          <p:nvPr>
            <p:ph type="body" sz="quarter" idx="11"/>
          </p:nvPr>
        </p:nvSpPr>
        <p:spPr/>
        <p:txBody>
          <a:bodyPr/>
          <a:lstStyle/>
          <a:p>
            <a:r>
              <a:rPr lang="de-DE" dirty="0"/>
              <a:t>Ein guter Impuls…</a:t>
            </a:r>
          </a:p>
        </p:txBody>
      </p:sp>
      <p:sp>
        <p:nvSpPr>
          <p:cNvPr id="4" name="Textplatzhalter 3">
            <a:extLst>
              <a:ext uri="{FF2B5EF4-FFF2-40B4-BE49-F238E27FC236}">
                <a16:creationId xmlns:a16="http://schemas.microsoft.com/office/drawing/2014/main" id="{AE2A80A0-56C6-4BA9-D47D-3AE70202436D}"/>
              </a:ext>
            </a:extLst>
          </p:cNvPr>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knüpft an die Vorstellungen und Konzepte der Lernenden an, auch wenn diese nicht konsistent sind oder Fehler beinhalten.</a:t>
            </a:r>
          </a:p>
        </p:txBody>
      </p:sp>
      <p:sp>
        <p:nvSpPr>
          <p:cNvPr id="6" name="Rechteck: abgerundete Ecken 5">
            <a:extLst>
              <a:ext uri="{FF2B5EF4-FFF2-40B4-BE49-F238E27FC236}">
                <a16:creationId xmlns:a16="http://schemas.microsoft.com/office/drawing/2014/main" id="{1D2D40C1-2748-FACC-8D7F-53D6AD6308A9}"/>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Anknüpfen</a:t>
            </a:r>
          </a:p>
        </p:txBody>
      </p:sp>
      <p:pic>
        <p:nvPicPr>
          <p:cNvPr id="11" name="Grafik 10">
            <a:extLst>
              <a:ext uri="{FF2B5EF4-FFF2-40B4-BE49-F238E27FC236}">
                <a16:creationId xmlns:a16="http://schemas.microsoft.com/office/drawing/2014/main" id="{3AA077C1-DB4F-0F0E-2D6A-9CC7AD549E1B}"/>
              </a:ext>
            </a:extLst>
          </p:cNvPr>
          <p:cNvPicPr>
            <a:picLocks noChangeAspect="1"/>
          </p:cNvPicPr>
          <p:nvPr/>
        </p:nvPicPr>
        <p:blipFill>
          <a:blip r:embed="rId3"/>
          <a:stretch>
            <a:fillRect/>
          </a:stretch>
        </p:blipFill>
        <p:spPr>
          <a:xfrm>
            <a:off x="182198" y="3178662"/>
            <a:ext cx="4389802" cy="1576338"/>
          </a:xfrm>
          <a:prstGeom prst="rect">
            <a:avLst/>
          </a:prstGeom>
        </p:spPr>
      </p:pic>
      <p:pic>
        <p:nvPicPr>
          <p:cNvPr id="12" name="Grafik 11">
            <a:extLst>
              <a:ext uri="{FF2B5EF4-FFF2-40B4-BE49-F238E27FC236}">
                <a16:creationId xmlns:a16="http://schemas.microsoft.com/office/drawing/2014/main" id="{DE2E7B9C-F83F-C9D9-0FA3-7A5F6B1D1310}"/>
              </a:ext>
            </a:extLst>
          </p:cNvPr>
          <p:cNvPicPr>
            <a:picLocks noChangeAspect="1"/>
          </p:cNvPicPr>
          <p:nvPr/>
        </p:nvPicPr>
        <p:blipFill>
          <a:blip r:embed="rId4"/>
          <a:stretch>
            <a:fillRect/>
          </a:stretch>
        </p:blipFill>
        <p:spPr>
          <a:xfrm>
            <a:off x="4572000" y="3166690"/>
            <a:ext cx="4389802" cy="1588310"/>
          </a:xfrm>
          <a:prstGeom prst="rect">
            <a:avLst/>
          </a:prstGeom>
        </p:spPr>
      </p:pic>
    </p:spTree>
    <p:extLst>
      <p:ext uri="{BB962C8B-B14F-4D97-AF65-F5344CB8AC3E}">
        <p14:creationId xmlns:p14="http://schemas.microsoft.com/office/powerpoint/2010/main" val="3288322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68D83-1F60-1621-D498-DA38A664EA8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0CF3244-33D3-7018-022E-19DB2C8D295C}"/>
              </a:ext>
            </a:extLst>
          </p:cNvPr>
          <p:cNvSpPr>
            <a:spLocks noGrp="1"/>
          </p:cNvSpPr>
          <p:nvPr>
            <p:ph type="title"/>
          </p:nvPr>
        </p:nvSpPr>
        <p:spPr/>
        <p:txBody>
          <a:bodyPr/>
          <a:lstStyle/>
          <a:p>
            <a:r>
              <a:rPr lang="de-DE" dirty="0"/>
              <a:t>Qualitätskriterien von Impulsen</a:t>
            </a:r>
          </a:p>
        </p:txBody>
      </p:sp>
      <p:sp>
        <p:nvSpPr>
          <p:cNvPr id="3" name="Textplatzhalter 2">
            <a:extLst>
              <a:ext uri="{FF2B5EF4-FFF2-40B4-BE49-F238E27FC236}">
                <a16:creationId xmlns:a16="http://schemas.microsoft.com/office/drawing/2014/main" id="{4D13CBCD-B030-A8B1-27BC-F919F5805D4F}"/>
              </a:ext>
            </a:extLst>
          </p:cNvPr>
          <p:cNvSpPr>
            <a:spLocks noGrp="1"/>
          </p:cNvSpPr>
          <p:nvPr>
            <p:ph type="body" sz="quarter" idx="11"/>
          </p:nvPr>
        </p:nvSpPr>
        <p:spPr/>
        <p:txBody>
          <a:bodyPr/>
          <a:lstStyle/>
          <a:p>
            <a:r>
              <a:rPr lang="de-DE" dirty="0"/>
              <a:t>Ein guter Impuls…</a:t>
            </a:r>
          </a:p>
        </p:txBody>
      </p:sp>
      <p:sp>
        <p:nvSpPr>
          <p:cNvPr id="4" name="Textplatzhalter 3">
            <a:extLst>
              <a:ext uri="{FF2B5EF4-FFF2-40B4-BE49-F238E27FC236}">
                <a16:creationId xmlns:a16="http://schemas.microsoft.com/office/drawing/2014/main" id="{E4459C1C-3FBB-CD24-7D8E-B2CEBAE718D3}"/>
              </a:ext>
            </a:extLst>
          </p:cNvPr>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führt die Lernenden unmittelbar in die Produktion und damit in das selbstständige Erkunden der Inhalte (zurück).</a:t>
            </a:r>
          </a:p>
        </p:txBody>
      </p:sp>
      <p:sp>
        <p:nvSpPr>
          <p:cNvPr id="6" name="Rechteck: abgerundete Ecken 5">
            <a:extLst>
              <a:ext uri="{FF2B5EF4-FFF2-40B4-BE49-F238E27FC236}">
                <a16:creationId xmlns:a16="http://schemas.microsoft.com/office/drawing/2014/main" id="{F00B85DE-3F54-E66C-8EC9-C16FED9CAA8C}"/>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Produktion</a:t>
            </a:r>
          </a:p>
        </p:txBody>
      </p:sp>
    </p:spTree>
    <p:extLst>
      <p:ext uri="{BB962C8B-B14F-4D97-AF65-F5344CB8AC3E}">
        <p14:creationId xmlns:p14="http://schemas.microsoft.com/office/powerpoint/2010/main" val="408460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DA779-B45A-8DB8-135B-D1988FE2F40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1A9280E-489C-A6C0-680E-56DA20DF59C9}"/>
              </a:ext>
            </a:extLst>
          </p:cNvPr>
          <p:cNvSpPr>
            <a:spLocks noGrp="1"/>
          </p:cNvSpPr>
          <p:nvPr>
            <p:ph type="title"/>
          </p:nvPr>
        </p:nvSpPr>
        <p:spPr/>
        <p:txBody>
          <a:bodyPr/>
          <a:lstStyle/>
          <a:p>
            <a:r>
              <a:rPr lang="de-DE" dirty="0"/>
              <a:t>Qualitätskriterien von Impulsen</a:t>
            </a:r>
          </a:p>
        </p:txBody>
      </p:sp>
      <p:sp>
        <p:nvSpPr>
          <p:cNvPr id="3" name="Textplatzhalter 2">
            <a:extLst>
              <a:ext uri="{FF2B5EF4-FFF2-40B4-BE49-F238E27FC236}">
                <a16:creationId xmlns:a16="http://schemas.microsoft.com/office/drawing/2014/main" id="{1AC0341F-D96C-2539-4040-EF2E4E8BDAD0}"/>
              </a:ext>
            </a:extLst>
          </p:cNvPr>
          <p:cNvSpPr>
            <a:spLocks noGrp="1"/>
          </p:cNvSpPr>
          <p:nvPr>
            <p:ph type="body" sz="quarter" idx="11"/>
          </p:nvPr>
        </p:nvSpPr>
        <p:spPr/>
        <p:txBody>
          <a:bodyPr/>
          <a:lstStyle/>
          <a:p>
            <a:r>
              <a:rPr lang="de-DE" dirty="0"/>
              <a:t>Ein guter Impuls…</a:t>
            </a:r>
          </a:p>
        </p:txBody>
      </p:sp>
      <p:sp>
        <p:nvSpPr>
          <p:cNvPr id="4" name="Textplatzhalter 3">
            <a:extLst>
              <a:ext uri="{FF2B5EF4-FFF2-40B4-BE49-F238E27FC236}">
                <a16:creationId xmlns:a16="http://schemas.microsoft.com/office/drawing/2014/main" id="{4A5BF8F1-96FB-B417-4738-6D3B0FE30638}"/>
              </a:ext>
            </a:extLst>
          </p:cNvPr>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ist von angemessener Intensität, d.h. er führt zu angemessenem Fortschritt, ohne dass wichtige Lernerfahrungen ausgelassen werden. </a:t>
            </a:r>
          </a:p>
        </p:txBody>
      </p:sp>
      <p:sp>
        <p:nvSpPr>
          <p:cNvPr id="6" name="Rechteck: abgerundete Ecken 5">
            <a:extLst>
              <a:ext uri="{FF2B5EF4-FFF2-40B4-BE49-F238E27FC236}">
                <a16:creationId xmlns:a16="http://schemas.microsoft.com/office/drawing/2014/main" id="{A4335E93-58AF-47F0-4697-1B7A0E4954C9}"/>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Intensität</a:t>
            </a:r>
          </a:p>
        </p:txBody>
      </p:sp>
      <p:pic>
        <p:nvPicPr>
          <p:cNvPr id="5" name="Grafik 4">
            <a:extLst>
              <a:ext uri="{FF2B5EF4-FFF2-40B4-BE49-F238E27FC236}">
                <a16:creationId xmlns:a16="http://schemas.microsoft.com/office/drawing/2014/main" id="{88364F41-BFB6-09A0-C42F-2A5B5B0CEBB6}"/>
              </a:ext>
            </a:extLst>
          </p:cNvPr>
          <p:cNvPicPr>
            <a:picLocks noChangeAspect="1"/>
          </p:cNvPicPr>
          <p:nvPr/>
        </p:nvPicPr>
        <p:blipFill>
          <a:blip r:embed="rId3"/>
          <a:stretch>
            <a:fillRect/>
          </a:stretch>
        </p:blipFill>
        <p:spPr>
          <a:xfrm>
            <a:off x="177780" y="3254569"/>
            <a:ext cx="4327374" cy="1600268"/>
          </a:xfrm>
          <a:prstGeom prst="rect">
            <a:avLst/>
          </a:prstGeom>
        </p:spPr>
      </p:pic>
      <p:pic>
        <p:nvPicPr>
          <p:cNvPr id="7" name="Grafik 6">
            <a:extLst>
              <a:ext uri="{FF2B5EF4-FFF2-40B4-BE49-F238E27FC236}">
                <a16:creationId xmlns:a16="http://schemas.microsoft.com/office/drawing/2014/main" id="{AD550ED3-3059-5532-6C61-E7DFCF67FCC0}"/>
              </a:ext>
            </a:extLst>
          </p:cNvPr>
          <p:cNvPicPr>
            <a:picLocks noChangeAspect="1"/>
          </p:cNvPicPr>
          <p:nvPr/>
        </p:nvPicPr>
        <p:blipFill>
          <a:blip r:embed="rId4"/>
          <a:stretch>
            <a:fillRect/>
          </a:stretch>
        </p:blipFill>
        <p:spPr>
          <a:xfrm>
            <a:off x="4572000" y="3228731"/>
            <a:ext cx="4345491" cy="1626106"/>
          </a:xfrm>
          <a:prstGeom prst="rect">
            <a:avLst/>
          </a:prstGeom>
        </p:spPr>
      </p:pic>
    </p:spTree>
    <p:extLst>
      <p:ext uri="{BB962C8B-B14F-4D97-AF65-F5344CB8AC3E}">
        <p14:creationId xmlns:p14="http://schemas.microsoft.com/office/powerpoint/2010/main" val="2578941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1557D-33B7-E67F-5DEF-27FF2E484C1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EE677F6-F37D-CE39-2252-CE12DC5B6476}"/>
              </a:ext>
            </a:extLst>
          </p:cNvPr>
          <p:cNvSpPr>
            <a:spLocks noGrp="1"/>
          </p:cNvSpPr>
          <p:nvPr>
            <p:ph type="title"/>
          </p:nvPr>
        </p:nvSpPr>
        <p:spPr/>
        <p:txBody>
          <a:bodyPr/>
          <a:lstStyle/>
          <a:p>
            <a:r>
              <a:rPr lang="de-DE" dirty="0"/>
              <a:t>Qualitätskriterien von Impulsen</a:t>
            </a:r>
          </a:p>
        </p:txBody>
      </p:sp>
      <p:sp>
        <p:nvSpPr>
          <p:cNvPr id="3" name="Textplatzhalter 2">
            <a:extLst>
              <a:ext uri="{FF2B5EF4-FFF2-40B4-BE49-F238E27FC236}">
                <a16:creationId xmlns:a16="http://schemas.microsoft.com/office/drawing/2014/main" id="{E4B0B23E-A970-E651-B3A7-7664DE4A06AB}"/>
              </a:ext>
            </a:extLst>
          </p:cNvPr>
          <p:cNvSpPr>
            <a:spLocks noGrp="1"/>
          </p:cNvSpPr>
          <p:nvPr>
            <p:ph type="body" sz="quarter" idx="11"/>
          </p:nvPr>
        </p:nvSpPr>
        <p:spPr/>
        <p:txBody>
          <a:bodyPr/>
          <a:lstStyle/>
          <a:p>
            <a:r>
              <a:rPr lang="de-DE" dirty="0"/>
              <a:t>Ein guter Impuls…</a:t>
            </a:r>
          </a:p>
        </p:txBody>
      </p:sp>
      <p:sp>
        <p:nvSpPr>
          <p:cNvPr id="4" name="Textplatzhalter 3">
            <a:extLst>
              <a:ext uri="{FF2B5EF4-FFF2-40B4-BE49-F238E27FC236}">
                <a16:creationId xmlns:a16="http://schemas.microsoft.com/office/drawing/2014/main" id="{851446F4-C79F-0ABE-2E5E-A9F8CED5FB68}"/>
              </a:ext>
            </a:extLst>
          </p:cNvPr>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stellt das Verständnis gegenüber dem Ergebnis in den Vordergrund und ist damit nachhaltig angelegt.</a:t>
            </a:r>
          </a:p>
        </p:txBody>
      </p:sp>
      <p:sp>
        <p:nvSpPr>
          <p:cNvPr id="6" name="Rechteck: abgerundete Ecken 5">
            <a:extLst>
              <a:ext uri="{FF2B5EF4-FFF2-40B4-BE49-F238E27FC236}">
                <a16:creationId xmlns:a16="http://schemas.microsoft.com/office/drawing/2014/main" id="{FEA23814-B7D7-83D4-892A-14D20739D29A}"/>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Nachhaltigkeit</a:t>
            </a:r>
          </a:p>
        </p:txBody>
      </p:sp>
    </p:spTree>
    <p:extLst>
      <p:ext uri="{BB962C8B-B14F-4D97-AF65-F5344CB8AC3E}">
        <p14:creationId xmlns:p14="http://schemas.microsoft.com/office/powerpoint/2010/main" val="2691870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2A51D-7C19-065D-7992-F4761D5055E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9A885F3-3E5C-6C9F-F205-F0FDDE6122DE}"/>
              </a:ext>
            </a:extLst>
          </p:cNvPr>
          <p:cNvSpPr>
            <a:spLocks noGrp="1"/>
          </p:cNvSpPr>
          <p:nvPr>
            <p:ph type="title"/>
          </p:nvPr>
        </p:nvSpPr>
        <p:spPr/>
        <p:txBody>
          <a:bodyPr/>
          <a:lstStyle/>
          <a:p>
            <a:r>
              <a:rPr lang="de-DE" dirty="0"/>
              <a:t>Qualitätskriterien von Impulsen</a:t>
            </a:r>
          </a:p>
        </p:txBody>
      </p:sp>
      <p:sp>
        <p:nvSpPr>
          <p:cNvPr id="3" name="Textplatzhalter 2">
            <a:extLst>
              <a:ext uri="{FF2B5EF4-FFF2-40B4-BE49-F238E27FC236}">
                <a16:creationId xmlns:a16="http://schemas.microsoft.com/office/drawing/2014/main" id="{1301BEDC-D978-C74F-6E0F-19A38EC16D9F}"/>
              </a:ext>
            </a:extLst>
          </p:cNvPr>
          <p:cNvSpPr>
            <a:spLocks noGrp="1"/>
          </p:cNvSpPr>
          <p:nvPr>
            <p:ph type="body" sz="quarter" idx="11"/>
          </p:nvPr>
        </p:nvSpPr>
        <p:spPr/>
        <p:txBody>
          <a:bodyPr/>
          <a:lstStyle/>
          <a:p>
            <a:r>
              <a:rPr lang="de-DE" dirty="0"/>
              <a:t>Ein guter Impuls…</a:t>
            </a:r>
          </a:p>
        </p:txBody>
      </p:sp>
      <p:sp>
        <p:nvSpPr>
          <p:cNvPr id="4" name="Textplatzhalter 3">
            <a:extLst>
              <a:ext uri="{FF2B5EF4-FFF2-40B4-BE49-F238E27FC236}">
                <a16:creationId xmlns:a16="http://schemas.microsoft.com/office/drawing/2014/main" id="{C002AC8E-966E-F9D5-2A9B-3B1B7F22A209}"/>
              </a:ext>
            </a:extLst>
          </p:cNvPr>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ist achtsam gegenüber den Schülerressourcen.</a:t>
            </a:r>
          </a:p>
        </p:txBody>
      </p:sp>
      <p:sp>
        <p:nvSpPr>
          <p:cNvPr id="6" name="Rechteck: abgerundete Ecken 5">
            <a:extLst>
              <a:ext uri="{FF2B5EF4-FFF2-40B4-BE49-F238E27FC236}">
                <a16:creationId xmlns:a16="http://schemas.microsoft.com/office/drawing/2014/main" id="{0746ECD0-9BF8-BE45-EDFE-7EEBF81E8C6A}"/>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Achtsamkeit</a:t>
            </a:r>
          </a:p>
        </p:txBody>
      </p:sp>
      <p:pic>
        <p:nvPicPr>
          <p:cNvPr id="5" name="Grafik 4">
            <a:extLst>
              <a:ext uri="{FF2B5EF4-FFF2-40B4-BE49-F238E27FC236}">
                <a16:creationId xmlns:a16="http://schemas.microsoft.com/office/drawing/2014/main" id="{6853E924-AD28-1906-B1B8-E525EAC70AE8}"/>
              </a:ext>
            </a:extLst>
          </p:cNvPr>
          <p:cNvPicPr>
            <a:picLocks noChangeAspect="1"/>
          </p:cNvPicPr>
          <p:nvPr/>
        </p:nvPicPr>
        <p:blipFill>
          <a:blip r:embed="rId3"/>
          <a:stretch>
            <a:fillRect/>
          </a:stretch>
        </p:blipFill>
        <p:spPr>
          <a:xfrm>
            <a:off x="2403196" y="2631311"/>
            <a:ext cx="4337608" cy="1948550"/>
          </a:xfrm>
          <a:prstGeom prst="rect">
            <a:avLst/>
          </a:prstGeom>
        </p:spPr>
      </p:pic>
    </p:spTree>
    <p:extLst>
      <p:ext uri="{BB962C8B-B14F-4D97-AF65-F5344CB8AC3E}">
        <p14:creationId xmlns:p14="http://schemas.microsoft.com/office/powerpoint/2010/main" val="2775576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1DB31-E9AC-3C20-C608-73821D160C1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CB83963-82F6-0B7E-174A-195C734F8F10}"/>
              </a:ext>
            </a:extLst>
          </p:cNvPr>
          <p:cNvSpPr>
            <a:spLocks noGrp="1"/>
          </p:cNvSpPr>
          <p:nvPr>
            <p:ph type="title"/>
          </p:nvPr>
        </p:nvSpPr>
        <p:spPr/>
        <p:txBody>
          <a:bodyPr/>
          <a:lstStyle/>
          <a:p>
            <a:r>
              <a:rPr lang="de-DE" dirty="0"/>
              <a:t>Qualitätskriterien von Impulsen</a:t>
            </a:r>
          </a:p>
        </p:txBody>
      </p:sp>
      <p:sp>
        <p:nvSpPr>
          <p:cNvPr id="3" name="Textplatzhalter 2">
            <a:extLst>
              <a:ext uri="{FF2B5EF4-FFF2-40B4-BE49-F238E27FC236}">
                <a16:creationId xmlns:a16="http://schemas.microsoft.com/office/drawing/2014/main" id="{A9D2ADD4-A780-88C8-9E07-3E4878140742}"/>
              </a:ext>
            </a:extLst>
          </p:cNvPr>
          <p:cNvSpPr>
            <a:spLocks noGrp="1"/>
          </p:cNvSpPr>
          <p:nvPr>
            <p:ph type="body" sz="quarter" idx="11"/>
          </p:nvPr>
        </p:nvSpPr>
        <p:spPr/>
        <p:txBody>
          <a:bodyPr/>
          <a:lstStyle/>
          <a:p>
            <a:r>
              <a:rPr lang="de-DE" dirty="0"/>
              <a:t>Ein guter Impuls…</a:t>
            </a:r>
          </a:p>
        </p:txBody>
      </p:sp>
      <p:sp>
        <p:nvSpPr>
          <p:cNvPr id="4" name="Textplatzhalter 3">
            <a:extLst>
              <a:ext uri="{FF2B5EF4-FFF2-40B4-BE49-F238E27FC236}">
                <a16:creationId xmlns:a16="http://schemas.microsoft.com/office/drawing/2014/main" id="{C9A65BCA-49DC-CA11-EC75-92021A1A09C0}"/>
              </a:ext>
            </a:extLst>
          </p:cNvPr>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ermöglicht den Lernenden ihren Stand im Lernprozess bzw. die Korrektheit ihres Beitrags einzuschätzen.</a:t>
            </a:r>
          </a:p>
        </p:txBody>
      </p:sp>
      <p:sp>
        <p:nvSpPr>
          <p:cNvPr id="6" name="Rechteck: abgerundete Ecken 5">
            <a:extLst>
              <a:ext uri="{FF2B5EF4-FFF2-40B4-BE49-F238E27FC236}">
                <a16:creationId xmlns:a16="http://schemas.microsoft.com/office/drawing/2014/main" id="{92B4A82C-FA45-0EA4-03A7-FC85B211DC8A}"/>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Rückmeldung</a:t>
            </a:r>
          </a:p>
        </p:txBody>
      </p:sp>
    </p:spTree>
    <p:extLst>
      <p:ext uri="{BB962C8B-B14F-4D97-AF65-F5344CB8AC3E}">
        <p14:creationId xmlns:p14="http://schemas.microsoft.com/office/powerpoint/2010/main" val="7550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85915-78DD-0CA7-BB73-F352CE0EA69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58AAEF1-6A06-C9B3-2B50-7E0CFC361C0C}"/>
              </a:ext>
            </a:extLst>
          </p:cNvPr>
          <p:cNvSpPr>
            <a:spLocks noGrp="1"/>
          </p:cNvSpPr>
          <p:nvPr>
            <p:ph type="title"/>
          </p:nvPr>
        </p:nvSpPr>
        <p:spPr/>
        <p:txBody>
          <a:bodyPr/>
          <a:lstStyle/>
          <a:p>
            <a:r>
              <a:rPr lang="de-DE" dirty="0"/>
              <a:t>Qualitätskriterien von Impulsen – Überblick</a:t>
            </a:r>
          </a:p>
        </p:txBody>
      </p:sp>
      <p:sp>
        <p:nvSpPr>
          <p:cNvPr id="4" name="Textplatzhalter 3">
            <a:extLst>
              <a:ext uri="{FF2B5EF4-FFF2-40B4-BE49-F238E27FC236}">
                <a16:creationId xmlns:a16="http://schemas.microsoft.com/office/drawing/2014/main" id="{DA2D4EA2-6D4F-255E-7CCB-00B7D0E9FEED}"/>
              </a:ext>
            </a:extLst>
          </p:cNvPr>
          <p:cNvSpPr>
            <a:spLocks noGrp="1"/>
          </p:cNvSpPr>
          <p:nvPr>
            <p:ph type="body" sz="quarter" idx="13"/>
          </p:nvPr>
        </p:nvSpPr>
        <p:spPr>
          <a:xfrm>
            <a:off x="288000" y="1270000"/>
            <a:ext cx="5463095" cy="3584837"/>
          </a:xfrm>
        </p:spPr>
        <p:txBody>
          <a:bodyPr/>
          <a:lstStyle/>
          <a:p>
            <a:pPr>
              <a:lnSpc>
                <a:spcPct val="150000"/>
              </a:lnSpc>
            </a:pPr>
            <a:r>
              <a:rPr lang="de-DE" dirty="0"/>
              <a:t>Verständlichkeit</a:t>
            </a:r>
          </a:p>
          <a:p>
            <a:pPr>
              <a:lnSpc>
                <a:spcPct val="150000"/>
              </a:lnSpc>
            </a:pPr>
            <a:r>
              <a:rPr lang="de-DE" dirty="0"/>
              <a:t>Anknüpfen</a:t>
            </a:r>
          </a:p>
          <a:p>
            <a:pPr>
              <a:lnSpc>
                <a:spcPct val="150000"/>
              </a:lnSpc>
            </a:pPr>
            <a:r>
              <a:rPr lang="de-DE" dirty="0"/>
              <a:t>Produktion</a:t>
            </a:r>
          </a:p>
          <a:p>
            <a:pPr>
              <a:lnSpc>
                <a:spcPct val="150000"/>
              </a:lnSpc>
            </a:pPr>
            <a:r>
              <a:rPr lang="de-DE" dirty="0"/>
              <a:t>Intensität</a:t>
            </a:r>
          </a:p>
          <a:p>
            <a:pPr>
              <a:lnSpc>
                <a:spcPct val="150000"/>
              </a:lnSpc>
            </a:pPr>
            <a:r>
              <a:rPr lang="de-DE" dirty="0"/>
              <a:t>Nachhaltigkeit</a:t>
            </a:r>
          </a:p>
          <a:p>
            <a:pPr>
              <a:lnSpc>
                <a:spcPct val="150000"/>
              </a:lnSpc>
            </a:pPr>
            <a:r>
              <a:rPr lang="de-DE" dirty="0"/>
              <a:t>Achtsamkeit</a:t>
            </a:r>
          </a:p>
          <a:p>
            <a:pPr>
              <a:lnSpc>
                <a:spcPct val="150000"/>
              </a:lnSpc>
            </a:pPr>
            <a:r>
              <a:rPr lang="de-DE" dirty="0"/>
              <a:t>Rückmeldung</a:t>
            </a:r>
          </a:p>
          <a:p>
            <a:endParaRPr lang="de-DE" dirty="0"/>
          </a:p>
          <a:p>
            <a:pPr marL="0" indent="0" algn="ctr">
              <a:buNone/>
            </a:pPr>
            <a:endParaRPr lang="de-DE" dirty="0"/>
          </a:p>
        </p:txBody>
      </p:sp>
    </p:spTree>
    <p:extLst>
      <p:ext uri="{BB962C8B-B14F-4D97-AF65-F5344CB8AC3E}">
        <p14:creationId xmlns:p14="http://schemas.microsoft.com/office/powerpoint/2010/main" val="2088515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p:cNvPicPr>
            <a:picLocks noChangeAspect="1"/>
          </p:cNvPicPr>
          <p:nvPr/>
        </p:nvPicPr>
        <p:blipFill>
          <a:blip r:embed="rId2"/>
          <a:stretch>
            <a:fillRect/>
          </a:stretch>
        </p:blipFill>
        <p:spPr>
          <a:xfrm>
            <a:off x="7768909" y="819382"/>
            <a:ext cx="1086432" cy="1773577"/>
          </a:xfrm>
          <a:prstGeom prst="rect">
            <a:avLst/>
          </a:prstGeom>
        </p:spPr>
      </p:pic>
      <p:sp>
        <p:nvSpPr>
          <p:cNvPr id="2" name="Titel 1"/>
          <p:cNvSpPr>
            <a:spLocks noGrp="1"/>
          </p:cNvSpPr>
          <p:nvPr>
            <p:ph type="title"/>
          </p:nvPr>
        </p:nvSpPr>
        <p:spPr>
          <a:xfrm>
            <a:off x="287341" y="159979"/>
            <a:ext cx="8568000" cy="453000"/>
          </a:xfrm>
        </p:spPr>
        <p:txBody>
          <a:bodyPr/>
          <a:lstStyle/>
          <a:p>
            <a:r>
              <a:rPr lang="de-DE" dirty="0"/>
              <a:t>Voraussetzungen für eine gelingende Impulsgebung</a:t>
            </a:r>
          </a:p>
        </p:txBody>
      </p:sp>
      <p:sp>
        <p:nvSpPr>
          <p:cNvPr id="4" name="Textplatzhalter 3"/>
          <p:cNvSpPr>
            <a:spLocks noGrp="1"/>
          </p:cNvSpPr>
          <p:nvPr>
            <p:ph type="body" sz="quarter" idx="13"/>
          </p:nvPr>
        </p:nvSpPr>
        <p:spPr>
          <a:xfrm>
            <a:off x="2251814" y="1165170"/>
            <a:ext cx="2392670" cy="579067"/>
          </a:xfrm>
        </p:spPr>
        <p:txBody>
          <a:bodyPr/>
          <a:lstStyle/>
          <a:p>
            <a:pPr marL="0" indent="0">
              <a:lnSpc>
                <a:spcPct val="150000"/>
              </a:lnSpc>
              <a:buNone/>
            </a:pPr>
            <a:r>
              <a:rPr lang="de-DE" dirty="0"/>
              <a:t>Fachliche Sicherheit</a:t>
            </a:r>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00" y="1025780"/>
            <a:ext cx="1754585" cy="857848"/>
          </a:xfrm>
          <a:prstGeom prst="rect">
            <a:avLst/>
          </a:prstGeom>
        </p:spPr>
      </p:pic>
      <p:sp>
        <p:nvSpPr>
          <p:cNvPr id="6" name="Textplatzhalter 3"/>
          <p:cNvSpPr>
            <a:spLocks noGrp="1"/>
          </p:cNvSpPr>
          <p:nvPr>
            <p:ph type="body" sz="quarter" idx="13"/>
          </p:nvPr>
        </p:nvSpPr>
        <p:spPr>
          <a:xfrm>
            <a:off x="3047746" y="4263781"/>
            <a:ext cx="3273615" cy="551181"/>
          </a:xfrm>
        </p:spPr>
        <p:txBody>
          <a:bodyPr/>
          <a:lstStyle/>
          <a:p>
            <a:pPr marL="0" indent="0">
              <a:lnSpc>
                <a:spcPct val="150000"/>
              </a:lnSpc>
              <a:buNone/>
            </a:pPr>
            <a:r>
              <a:rPr lang="de-DE" dirty="0"/>
              <a:t>Kommunikationskompetenz</a:t>
            </a:r>
          </a:p>
        </p:txBody>
      </p:sp>
      <p:sp>
        <p:nvSpPr>
          <p:cNvPr id="7" name="Textplatzhalter 3"/>
          <p:cNvSpPr>
            <a:spLocks noGrp="1"/>
          </p:cNvSpPr>
          <p:nvPr>
            <p:ph type="body" sz="quarter" idx="13"/>
          </p:nvPr>
        </p:nvSpPr>
        <p:spPr>
          <a:xfrm>
            <a:off x="396800" y="2917505"/>
            <a:ext cx="1643874" cy="607519"/>
          </a:xfrm>
        </p:spPr>
        <p:txBody>
          <a:bodyPr/>
          <a:lstStyle/>
          <a:p>
            <a:pPr marL="0" indent="0">
              <a:lnSpc>
                <a:spcPct val="150000"/>
              </a:lnSpc>
              <a:buNone/>
            </a:pPr>
            <a:r>
              <a:rPr lang="de-DE" dirty="0"/>
              <a:t>Zielklarheit</a:t>
            </a:r>
          </a:p>
        </p:txBody>
      </p:sp>
      <p:sp>
        <p:nvSpPr>
          <p:cNvPr id="8" name="Textplatzhalter 3"/>
          <p:cNvSpPr>
            <a:spLocks noGrp="1"/>
          </p:cNvSpPr>
          <p:nvPr>
            <p:ph type="body" sz="quarter" idx="13"/>
          </p:nvPr>
        </p:nvSpPr>
        <p:spPr>
          <a:xfrm>
            <a:off x="2251814" y="1898905"/>
            <a:ext cx="5674260" cy="910772"/>
          </a:xfrm>
        </p:spPr>
        <p:txBody>
          <a:bodyPr/>
          <a:lstStyle/>
          <a:p>
            <a:pPr marL="0" indent="0" algn="r">
              <a:lnSpc>
                <a:spcPct val="150000"/>
              </a:lnSpc>
              <a:buNone/>
            </a:pPr>
            <a:r>
              <a:rPr lang="de-DE" dirty="0"/>
              <a:t>Möglichst gute Einschätzung des Lernprozesses </a:t>
            </a:r>
            <a:br>
              <a:rPr lang="de-DE" dirty="0"/>
            </a:br>
            <a:r>
              <a:rPr lang="de-DE" sz="1400" dirty="0"/>
              <a:t>(fachdidaktische bzw. diagnostische Kompetenzen)</a:t>
            </a:r>
          </a:p>
        </p:txBody>
      </p:sp>
      <p:sp>
        <p:nvSpPr>
          <p:cNvPr id="9" name="Textplatzhalter 3"/>
          <p:cNvSpPr>
            <a:spLocks noGrp="1"/>
          </p:cNvSpPr>
          <p:nvPr>
            <p:ph type="body" sz="quarter" idx="13"/>
          </p:nvPr>
        </p:nvSpPr>
        <p:spPr>
          <a:xfrm>
            <a:off x="4928840" y="3207871"/>
            <a:ext cx="4500257" cy="716590"/>
          </a:xfrm>
        </p:spPr>
        <p:txBody>
          <a:bodyPr/>
          <a:lstStyle/>
          <a:p>
            <a:pPr marL="0" indent="0">
              <a:lnSpc>
                <a:spcPct val="150000"/>
              </a:lnSpc>
              <a:buNone/>
            </a:pPr>
            <a:r>
              <a:rPr lang="de-DE" dirty="0"/>
              <a:t>Übersicht über die möglichen Ansätze</a:t>
            </a:r>
          </a:p>
        </p:txBody>
      </p:sp>
      <p:pic>
        <p:nvPicPr>
          <p:cNvPr id="12" name="Grafik 11"/>
          <p:cNvPicPr>
            <a:picLocks noChangeAspect="1"/>
          </p:cNvPicPr>
          <p:nvPr/>
        </p:nvPicPr>
        <p:blipFill>
          <a:blip r:embed="rId4"/>
          <a:stretch>
            <a:fillRect/>
          </a:stretch>
        </p:blipFill>
        <p:spPr>
          <a:xfrm>
            <a:off x="1799037" y="2435819"/>
            <a:ext cx="1317729" cy="1363168"/>
          </a:xfrm>
          <a:prstGeom prst="rect">
            <a:avLst/>
          </a:prstGeom>
        </p:spPr>
      </p:pic>
      <p:pic>
        <p:nvPicPr>
          <p:cNvPr id="14" name="Grafik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31553" y="3990157"/>
            <a:ext cx="1199651" cy="1098431"/>
          </a:xfrm>
          <a:prstGeom prst="rect">
            <a:avLst/>
          </a:prstGeom>
        </p:spPr>
      </p:pic>
      <p:pic>
        <p:nvPicPr>
          <p:cNvPr id="15" name="Grafik 14" descr="Post-it-Notizen mit einfarbiger Füllung"/>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52748" y="2952955"/>
            <a:ext cx="1019295" cy="1019295"/>
          </a:xfrm>
          <a:prstGeom prst="rect">
            <a:avLst/>
          </a:prstGeom>
        </p:spPr>
      </p:pic>
    </p:spTree>
    <p:extLst>
      <p:ext uri="{BB962C8B-B14F-4D97-AF65-F5344CB8AC3E}">
        <p14:creationId xmlns:p14="http://schemas.microsoft.com/office/powerpoint/2010/main" val="1403824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P spid="7" grpId="0" build="p"/>
      <p:bldP spid="8" grpId="0" build="p"/>
      <p:bldP spid="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a:t>
            </a:r>
          </a:p>
        </p:txBody>
      </p:sp>
      <p:sp>
        <p:nvSpPr>
          <p:cNvPr id="4" name="Textplatzhalter 3"/>
          <p:cNvSpPr>
            <a:spLocks noGrp="1"/>
          </p:cNvSpPr>
          <p:nvPr>
            <p:ph type="body" sz="quarter" idx="13"/>
          </p:nvPr>
        </p:nvSpPr>
        <p:spPr>
          <a:xfrm>
            <a:off x="2312357" y="1472764"/>
            <a:ext cx="8569325" cy="3944789"/>
          </a:xfrm>
        </p:spPr>
        <p:txBody>
          <a:bodyPr/>
          <a:lstStyle/>
          <a:p>
            <a:pPr marL="0" indent="0">
              <a:spcAft>
                <a:spcPts val="0"/>
              </a:spcAft>
              <a:buNone/>
            </a:pPr>
            <a:r>
              <a:rPr lang="de-DE" dirty="0"/>
              <a:t>Ziele und Einstimmung</a:t>
            </a:r>
          </a:p>
          <a:p>
            <a:pPr marL="0" indent="0">
              <a:spcAft>
                <a:spcPts val="0"/>
              </a:spcAft>
              <a:buNone/>
            </a:pPr>
            <a:endParaRPr lang="de-DE" sz="2800" dirty="0"/>
          </a:p>
          <a:p>
            <a:pPr marL="0" indent="0">
              <a:spcAft>
                <a:spcPts val="0"/>
              </a:spcAft>
              <a:buNone/>
            </a:pPr>
            <a:r>
              <a:rPr lang="de-DE" b="1" dirty="0"/>
              <a:t>Teil I: </a:t>
            </a:r>
            <a:r>
              <a:rPr lang="de-DE" dirty="0"/>
              <a:t>Grundlegendes zu Impulsen </a:t>
            </a:r>
          </a:p>
          <a:p>
            <a:pPr marL="0" indent="0">
              <a:spcAft>
                <a:spcPts val="0"/>
              </a:spcAft>
              <a:buNone/>
            </a:pPr>
            <a:endParaRPr lang="de-DE" sz="2800" dirty="0"/>
          </a:p>
          <a:p>
            <a:pPr marL="0" indent="0">
              <a:spcAft>
                <a:spcPts val="0"/>
              </a:spcAft>
              <a:buNone/>
            </a:pPr>
            <a:r>
              <a:rPr lang="de-DE" b="1" dirty="0"/>
              <a:t>Teil II: </a:t>
            </a:r>
            <a:r>
              <a:rPr lang="de-DE" dirty="0"/>
              <a:t>Impulskatalog</a:t>
            </a:r>
            <a:endParaRPr lang="de-DE" sz="2800" dirty="0"/>
          </a:p>
          <a:p>
            <a:pPr marL="0" indent="0">
              <a:spcAft>
                <a:spcPts val="0"/>
              </a:spcAft>
              <a:buNone/>
            </a:pPr>
            <a:endParaRPr lang="de-DE" sz="2800" dirty="0"/>
          </a:p>
          <a:p>
            <a:pPr marL="0" indent="0">
              <a:spcAft>
                <a:spcPts val="0"/>
              </a:spcAft>
              <a:buNone/>
            </a:pPr>
            <a:r>
              <a:rPr lang="de-DE" dirty="0"/>
              <a:t>Arbeitsauftrag und Abschlussrunde</a:t>
            </a:r>
          </a:p>
        </p:txBody>
      </p:sp>
      <p:pic>
        <p:nvPicPr>
          <p:cNvPr id="5" name="Grafik 4" descr="Chat mit einfarbiger Füllung"/>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78114" y="3560805"/>
            <a:ext cx="648000" cy="648000"/>
          </a:xfrm>
          <a:prstGeom prst="rect">
            <a:avLst/>
          </a:prstGeom>
        </p:spPr>
      </p:pic>
      <p:pic>
        <p:nvPicPr>
          <p:cNvPr id="8" name="Grafik 7" descr="Post-it-Notizen 3 mit einfarbiger Füllung"/>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68516" y="2794173"/>
            <a:ext cx="648000" cy="648000"/>
          </a:xfrm>
          <a:prstGeom prst="rect">
            <a:avLst/>
          </a:prstGeom>
        </p:spPr>
      </p:pic>
      <p:pic>
        <p:nvPicPr>
          <p:cNvPr id="9" name="Grafik 8" descr="Liste mit einfarbiger Füllung"/>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78114" y="2027541"/>
            <a:ext cx="648000" cy="648000"/>
          </a:xfrm>
          <a:prstGeom prst="rect">
            <a:avLst/>
          </a:prstGeom>
        </p:spPr>
      </p:pic>
      <p:pic>
        <p:nvPicPr>
          <p:cNvPr id="7" name="Grafik 6" descr="Gute Idee mit einfarbiger Füllung">
            <a:extLst>
              <a:ext uri="{FF2B5EF4-FFF2-40B4-BE49-F238E27FC236}">
                <a16:creationId xmlns:a16="http://schemas.microsoft.com/office/drawing/2014/main" id="{BB54A21F-D687-7ABA-FF3E-20764CB2CF5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78114" y="1260909"/>
            <a:ext cx="648000" cy="648000"/>
          </a:xfrm>
          <a:prstGeom prst="rect">
            <a:avLst/>
          </a:prstGeom>
        </p:spPr>
      </p:pic>
    </p:spTree>
    <p:extLst>
      <p:ext uri="{BB962C8B-B14F-4D97-AF65-F5344CB8AC3E}">
        <p14:creationId xmlns:p14="http://schemas.microsoft.com/office/powerpoint/2010/main" val="858625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Stellenwert</a:t>
            </a:r>
          </a:p>
        </p:txBody>
      </p:sp>
      <p:sp>
        <p:nvSpPr>
          <p:cNvPr id="3" name="Textplatzhalter 2"/>
          <p:cNvSpPr>
            <a:spLocks noGrp="1"/>
          </p:cNvSpPr>
          <p:nvPr>
            <p:ph type="body" sz="quarter" idx="11"/>
          </p:nvPr>
        </p:nvSpPr>
        <p:spPr/>
        <p:txBody>
          <a:bodyPr/>
          <a:lstStyle/>
          <a:p>
            <a:r>
              <a:rPr lang="de-DE" dirty="0"/>
              <a:t>Kleingruppen (ca. 15 Min.)</a:t>
            </a:r>
          </a:p>
        </p:txBody>
      </p:sp>
      <p:sp>
        <p:nvSpPr>
          <p:cNvPr id="4" name="Textplatzhalter 3"/>
          <p:cNvSpPr>
            <a:spLocks noGrp="1"/>
          </p:cNvSpPr>
          <p:nvPr>
            <p:ph type="body" sz="quarter" idx="13"/>
          </p:nvPr>
        </p:nvSpPr>
        <p:spPr>
          <a:xfrm>
            <a:off x="5141626" y="2034580"/>
            <a:ext cx="3714374" cy="2661708"/>
          </a:xfrm>
        </p:spPr>
        <p:txBody>
          <a:bodyPr/>
          <a:lstStyle/>
          <a:p>
            <a:r>
              <a:rPr lang="de-DE" dirty="0"/>
              <a:t>Formulieren Sie Impulse an den Schüler und notieren Sie sie wörtlich.</a:t>
            </a:r>
            <a:endParaRPr lang="de-DE" sz="1333" dirty="0"/>
          </a:p>
          <a:p>
            <a:endParaRPr lang="de-DE" sz="1333" dirty="0">
              <a:solidFill>
                <a:schemeClr val="bg1">
                  <a:lumMod val="50000"/>
                </a:schemeClr>
              </a:solidFill>
            </a:endParaRPr>
          </a:p>
          <a:p>
            <a:r>
              <a:rPr lang="de-DE" sz="1800" dirty="0">
                <a:solidFill>
                  <a:schemeClr val="bg1">
                    <a:lumMod val="50000"/>
                  </a:schemeClr>
                </a:solidFill>
              </a:rPr>
              <a:t>(Sehen Sie sich die Impulse der anderen Gruppen an. Geben Sie eine Bewertung in Form von Sternen.)</a:t>
            </a:r>
          </a:p>
          <a:p>
            <a:endParaRPr lang="de-DE" dirty="0"/>
          </a:p>
        </p:txBody>
      </p:sp>
      <p:pic>
        <p:nvPicPr>
          <p:cNvPr id="7" name="Grafik 6" descr="Ein Bild, das Text, Screenshot, Schrift enthält.&#10;&#10;Automatisch generierte Beschreibung">
            <a:extLst>
              <a:ext uri="{FF2B5EF4-FFF2-40B4-BE49-F238E27FC236}">
                <a16:creationId xmlns:a16="http://schemas.microsoft.com/office/drawing/2014/main" id="{03ECB207-D5E8-ACB0-BEF2-ADBE0B913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554" y="1687092"/>
            <a:ext cx="4528270" cy="2607590"/>
          </a:xfrm>
          <a:prstGeom prst="rect">
            <a:avLst/>
          </a:prstGeom>
        </p:spPr>
      </p:pic>
    </p:spTree>
    <p:extLst>
      <p:ext uri="{BB962C8B-B14F-4D97-AF65-F5344CB8AC3E}">
        <p14:creationId xmlns:p14="http://schemas.microsoft.com/office/powerpoint/2010/main" val="24119372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a:t>
            </a:r>
          </a:p>
        </p:txBody>
      </p:sp>
      <p:sp>
        <p:nvSpPr>
          <p:cNvPr id="4" name="Textplatzhalter 3"/>
          <p:cNvSpPr>
            <a:spLocks noGrp="1"/>
          </p:cNvSpPr>
          <p:nvPr>
            <p:ph type="body" sz="quarter" idx="13"/>
          </p:nvPr>
        </p:nvSpPr>
        <p:spPr>
          <a:xfrm>
            <a:off x="2312357" y="1472764"/>
            <a:ext cx="8569325" cy="3944789"/>
          </a:xfrm>
        </p:spPr>
        <p:txBody>
          <a:bodyPr/>
          <a:lstStyle/>
          <a:p>
            <a:pPr marL="0" indent="0">
              <a:spcAft>
                <a:spcPts val="0"/>
              </a:spcAft>
              <a:buNone/>
            </a:pPr>
            <a:r>
              <a:rPr lang="de-DE" dirty="0">
                <a:solidFill>
                  <a:schemeClr val="bg1">
                    <a:lumMod val="65000"/>
                  </a:schemeClr>
                </a:solidFill>
              </a:rPr>
              <a:t>Ziele und Einstimmung</a:t>
            </a:r>
          </a:p>
          <a:p>
            <a:pPr marL="0" indent="0">
              <a:spcAft>
                <a:spcPts val="0"/>
              </a:spcAft>
              <a:buNone/>
            </a:pPr>
            <a:endParaRPr lang="de-DE" sz="2800" dirty="0">
              <a:solidFill>
                <a:schemeClr val="bg1">
                  <a:lumMod val="65000"/>
                </a:schemeClr>
              </a:solidFill>
            </a:endParaRPr>
          </a:p>
          <a:p>
            <a:pPr marL="0" indent="0">
              <a:spcAft>
                <a:spcPts val="0"/>
              </a:spcAft>
              <a:buNone/>
            </a:pPr>
            <a:r>
              <a:rPr lang="de-DE" b="1" dirty="0">
                <a:solidFill>
                  <a:schemeClr val="bg1">
                    <a:lumMod val="65000"/>
                  </a:schemeClr>
                </a:solidFill>
              </a:rPr>
              <a:t>Teil I: </a:t>
            </a:r>
            <a:r>
              <a:rPr lang="de-DE" dirty="0">
                <a:solidFill>
                  <a:schemeClr val="bg1">
                    <a:lumMod val="65000"/>
                  </a:schemeClr>
                </a:solidFill>
              </a:rPr>
              <a:t>Grundlegendes zu Impulsen </a:t>
            </a:r>
          </a:p>
          <a:p>
            <a:pPr marL="0" indent="0">
              <a:spcAft>
                <a:spcPts val="0"/>
              </a:spcAft>
              <a:buNone/>
            </a:pPr>
            <a:endParaRPr lang="de-DE" sz="2800" dirty="0"/>
          </a:p>
          <a:p>
            <a:pPr marL="0" indent="0">
              <a:spcAft>
                <a:spcPts val="0"/>
              </a:spcAft>
              <a:buNone/>
            </a:pPr>
            <a:r>
              <a:rPr lang="de-DE" b="1" dirty="0"/>
              <a:t>Teil II: </a:t>
            </a:r>
            <a:r>
              <a:rPr lang="de-DE" dirty="0"/>
              <a:t>Impulskatalog</a:t>
            </a:r>
            <a:endParaRPr lang="de-DE" sz="2800" dirty="0"/>
          </a:p>
          <a:p>
            <a:pPr marL="0" indent="0">
              <a:spcAft>
                <a:spcPts val="0"/>
              </a:spcAft>
              <a:buNone/>
            </a:pPr>
            <a:endParaRPr lang="de-DE" sz="2800" dirty="0"/>
          </a:p>
          <a:p>
            <a:pPr marL="0" indent="0">
              <a:spcAft>
                <a:spcPts val="0"/>
              </a:spcAft>
              <a:buNone/>
            </a:pPr>
            <a:r>
              <a:rPr lang="de-DE" dirty="0">
                <a:solidFill>
                  <a:schemeClr val="bg1">
                    <a:lumMod val="65000"/>
                  </a:schemeClr>
                </a:solidFill>
              </a:rPr>
              <a:t>Arbeitsauftrag und Abschlussrunde</a:t>
            </a:r>
          </a:p>
        </p:txBody>
      </p:sp>
      <p:pic>
        <p:nvPicPr>
          <p:cNvPr id="5" name="Grafik 4" descr="Chat mit einfarbiger Füllung"/>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78114" y="3560805"/>
            <a:ext cx="648000" cy="648000"/>
          </a:xfrm>
          <a:prstGeom prst="rect">
            <a:avLst/>
          </a:prstGeom>
        </p:spPr>
      </p:pic>
      <p:pic>
        <p:nvPicPr>
          <p:cNvPr id="8" name="Grafik 7" descr="Post-it-Notizen 3 mit einfarbiger Füllung"/>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68516" y="2794173"/>
            <a:ext cx="648000" cy="648000"/>
          </a:xfrm>
          <a:prstGeom prst="rect">
            <a:avLst/>
          </a:prstGeom>
        </p:spPr>
      </p:pic>
      <p:pic>
        <p:nvPicPr>
          <p:cNvPr id="9" name="Grafik 8" descr="Liste mit einfarbiger Füllung"/>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78114" y="2027541"/>
            <a:ext cx="648000" cy="648000"/>
          </a:xfrm>
          <a:prstGeom prst="rect">
            <a:avLst/>
          </a:prstGeom>
        </p:spPr>
      </p:pic>
      <p:pic>
        <p:nvPicPr>
          <p:cNvPr id="7" name="Grafik 6" descr="Gute Idee mit einfarbiger Füllung">
            <a:extLst>
              <a:ext uri="{FF2B5EF4-FFF2-40B4-BE49-F238E27FC236}">
                <a16:creationId xmlns:a16="http://schemas.microsoft.com/office/drawing/2014/main" id="{BB54A21F-D687-7ABA-FF3E-20764CB2CF5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78114" y="1260909"/>
            <a:ext cx="648000" cy="648000"/>
          </a:xfrm>
          <a:prstGeom prst="rect">
            <a:avLst/>
          </a:prstGeom>
        </p:spPr>
      </p:pic>
    </p:spTree>
    <p:extLst>
      <p:ext uri="{BB962C8B-B14F-4D97-AF65-F5344CB8AC3E}">
        <p14:creationId xmlns:p14="http://schemas.microsoft.com/office/powerpoint/2010/main" val="14266435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Learning-App zum Einstieg in den Impulskatalog</a:t>
            </a:r>
          </a:p>
        </p:txBody>
      </p:sp>
      <p:sp>
        <p:nvSpPr>
          <p:cNvPr id="3" name="Textplatzhalter 2"/>
          <p:cNvSpPr>
            <a:spLocks noGrp="1"/>
          </p:cNvSpPr>
          <p:nvPr>
            <p:ph type="body" sz="quarter" idx="11"/>
          </p:nvPr>
        </p:nvSpPr>
        <p:spPr/>
        <p:txBody>
          <a:bodyPr/>
          <a:lstStyle/>
          <a:p>
            <a:r>
              <a:rPr lang="de-DE" dirty="0"/>
              <a:t>Einzelerkundung (ca. 5-10 Min.)</a:t>
            </a:r>
          </a:p>
        </p:txBody>
      </p:sp>
      <p:sp>
        <p:nvSpPr>
          <p:cNvPr id="4" name="Textplatzhalter 3"/>
          <p:cNvSpPr>
            <a:spLocks noGrp="1"/>
          </p:cNvSpPr>
          <p:nvPr>
            <p:ph type="body" sz="quarter" idx="13"/>
          </p:nvPr>
        </p:nvSpPr>
        <p:spPr>
          <a:xfrm>
            <a:off x="288000" y="2582421"/>
            <a:ext cx="5449302" cy="1854667"/>
          </a:xfrm>
        </p:spPr>
        <p:txBody>
          <a:bodyPr/>
          <a:lstStyle/>
          <a:p>
            <a:r>
              <a:rPr lang="de-DE" dirty="0"/>
              <a:t>Ordnen Sie den verschiedenen Impulsarten passende Beispiele zu: </a:t>
            </a:r>
            <a:r>
              <a:rPr lang="de-DE" u="sng" dirty="0">
                <a:hlinkClick r:id="rId2"/>
              </a:rPr>
              <a:t>https://kurzelinks.de/07ko</a:t>
            </a:r>
            <a:endParaRPr lang="de-DE" u="sng" dirty="0"/>
          </a:p>
          <a:p>
            <a:endParaRPr lang="de-DE" u="sng" dirty="0"/>
          </a:p>
          <a:p>
            <a:r>
              <a:rPr lang="de-DE" dirty="0"/>
              <a:t>Verschaffen Sie sich einen Überblick über den Impulskatalog mit den verschiedenen Impulsansätzen und zugehörigen Beispielen.</a:t>
            </a:r>
          </a:p>
          <a:p>
            <a:endParaRPr lang="de-DE" dirty="0"/>
          </a:p>
          <a:p>
            <a:endParaRPr lang="de-DE" dirty="0"/>
          </a:p>
          <a:p>
            <a:endParaRPr lang="de-DE" dirty="0"/>
          </a:p>
          <a:p>
            <a:pPr marL="0" indent="0">
              <a:buNone/>
            </a:pPr>
            <a:endParaRPr lang="de-DE" dirty="0"/>
          </a:p>
          <a:p>
            <a:endParaRPr lang="de-DE" dirty="0"/>
          </a:p>
        </p:txBody>
      </p:sp>
      <p:pic>
        <p:nvPicPr>
          <p:cNvPr id="7" name="Grafik 6"/>
          <p:cNvPicPr>
            <a:picLocks noChangeAspect="1"/>
          </p:cNvPicPr>
          <p:nvPr/>
        </p:nvPicPr>
        <p:blipFill>
          <a:blip r:embed="rId3"/>
          <a:stretch>
            <a:fillRect/>
          </a:stretch>
        </p:blipFill>
        <p:spPr>
          <a:xfrm>
            <a:off x="4058843" y="873266"/>
            <a:ext cx="1519858" cy="1524213"/>
          </a:xfrm>
          <a:prstGeom prst="rect">
            <a:avLst/>
          </a:prstGeom>
        </p:spPr>
      </p:pic>
      <p:pic>
        <p:nvPicPr>
          <p:cNvPr id="5" name="Grafik 4"/>
          <p:cNvPicPr>
            <a:picLocks noChangeAspect="1"/>
          </p:cNvPicPr>
          <p:nvPr/>
        </p:nvPicPr>
        <p:blipFill>
          <a:blip r:embed="rId4"/>
          <a:stretch>
            <a:fillRect/>
          </a:stretch>
        </p:blipFill>
        <p:spPr>
          <a:xfrm>
            <a:off x="6162250" y="1281093"/>
            <a:ext cx="2428730" cy="2821344"/>
          </a:xfrm>
          <a:prstGeom prst="rect">
            <a:avLst/>
          </a:prstGeom>
        </p:spPr>
      </p:pic>
    </p:spTree>
    <p:extLst>
      <p:ext uri="{BB962C8B-B14F-4D97-AF65-F5344CB8AC3E}">
        <p14:creationId xmlns:p14="http://schemas.microsoft.com/office/powerpoint/2010/main" val="2786271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Verschieben von quadratischen Funktionen</a:t>
            </a:r>
          </a:p>
        </p:txBody>
      </p:sp>
      <p:sp>
        <p:nvSpPr>
          <p:cNvPr id="3" name="Textplatzhalter 2"/>
          <p:cNvSpPr>
            <a:spLocks noGrp="1"/>
          </p:cNvSpPr>
          <p:nvPr>
            <p:ph type="body" sz="quarter" idx="11"/>
          </p:nvPr>
        </p:nvSpPr>
        <p:spPr>
          <a:xfrm>
            <a:off x="286675" y="936851"/>
            <a:ext cx="8569325" cy="210000"/>
          </a:xfrm>
        </p:spPr>
        <p:txBody>
          <a:bodyPr/>
          <a:lstStyle/>
          <a:p>
            <a:r>
              <a:rPr lang="de-DE" dirty="0"/>
              <a:t>Kleingruppen (ca. 10-15 Min.)</a:t>
            </a:r>
          </a:p>
        </p:txBody>
      </p:sp>
      <p:sp>
        <p:nvSpPr>
          <p:cNvPr id="4" name="Textplatzhalter 3"/>
          <p:cNvSpPr>
            <a:spLocks noGrp="1"/>
          </p:cNvSpPr>
          <p:nvPr>
            <p:ph type="body" sz="quarter" idx="13"/>
          </p:nvPr>
        </p:nvSpPr>
        <p:spPr>
          <a:xfrm>
            <a:off x="286675" y="2726175"/>
            <a:ext cx="5048400" cy="3175135"/>
          </a:xfrm>
        </p:spPr>
        <p:txBody>
          <a:bodyPr/>
          <a:lstStyle/>
          <a:p>
            <a:pPr marL="0" indent="0">
              <a:buNone/>
            </a:pPr>
            <a:r>
              <a:rPr lang="de-DE" dirty="0"/>
              <a:t>Ordnen Sie den </a:t>
            </a:r>
            <a:r>
              <a:rPr lang="de-DE" dirty="0">
                <a:solidFill>
                  <a:schemeClr val="tx2"/>
                </a:solidFill>
              </a:rPr>
              <a:t>blau gekennzeichneten Impulsen </a:t>
            </a:r>
            <a:r>
              <a:rPr lang="de-DE" dirty="0"/>
              <a:t>der Lehrperson einen passenden Ansatz aus dem Impulskatalog zu. Notieren Sie außerdem im Kommentarfeld, was Ihnen in Verbindung mit der Impulsgebung wichtig erscheint (z. B. mögliche Intentionen der Lehrperson, eventuelle Ursachen für ein Misslingen, Verständnisschwierigkeiten der Schülerin, …)</a:t>
            </a:r>
          </a:p>
          <a:p>
            <a:pPr marL="0" indent="0">
              <a:buNone/>
            </a:pPr>
            <a:endParaRPr lang="de-DE" dirty="0"/>
          </a:p>
          <a:p>
            <a:pPr marL="0" indent="0">
              <a:buNone/>
            </a:pPr>
            <a:endParaRPr lang="de-DE" dirty="0"/>
          </a:p>
          <a:p>
            <a:endParaRPr lang="de-DE" dirty="0"/>
          </a:p>
          <a:p>
            <a:endParaRPr lang="de-DE" dirty="0"/>
          </a:p>
          <a:p>
            <a:endParaRPr lang="de-DE" dirty="0"/>
          </a:p>
          <a:p>
            <a:endParaRPr lang="de-DE" dirty="0"/>
          </a:p>
          <a:p>
            <a:endParaRPr lang="de-DE" dirty="0"/>
          </a:p>
          <a:p>
            <a:pPr marL="0" indent="0">
              <a:buNone/>
            </a:pPr>
            <a:endParaRPr lang="de-DE" dirty="0"/>
          </a:p>
        </p:txBody>
      </p:sp>
      <p:pic>
        <p:nvPicPr>
          <p:cNvPr id="11" name="Grafik 10">
            <a:extLst>
              <a:ext uri="{FF2B5EF4-FFF2-40B4-BE49-F238E27FC236}">
                <a16:creationId xmlns:a16="http://schemas.microsoft.com/office/drawing/2014/main" id="{D7615E7E-A601-4C71-43C3-EDF9E1F9503E}"/>
              </a:ext>
            </a:extLst>
          </p:cNvPr>
          <p:cNvPicPr>
            <a:picLocks noChangeAspect="1"/>
          </p:cNvPicPr>
          <p:nvPr/>
        </p:nvPicPr>
        <p:blipFill>
          <a:blip r:embed="rId2"/>
          <a:stretch>
            <a:fillRect/>
          </a:stretch>
        </p:blipFill>
        <p:spPr>
          <a:xfrm>
            <a:off x="3365391" y="778351"/>
            <a:ext cx="5640511" cy="1845293"/>
          </a:xfrm>
          <a:prstGeom prst="rect">
            <a:avLst/>
          </a:prstGeom>
        </p:spPr>
      </p:pic>
      <p:sp>
        <p:nvSpPr>
          <p:cNvPr id="13" name="Textfeld 12">
            <a:extLst>
              <a:ext uri="{FF2B5EF4-FFF2-40B4-BE49-F238E27FC236}">
                <a16:creationId xmlns:a16="http://schemas.microsoft.com/office/drawing/2014/main" id="{B4890CA3-487D-C909-4AF8-280C36E88B9B}"/>
              </a:ext>
            </a:extLst>
          </p:cNvPr>
          <p:cNvSpPr txBox="1"/>
          <p:nvPr/>
        </p:nvSpPr>
        <p:spPr>
          <a:xfrm>
            <a:off x="5846164" y="3734579"/>
            <a:ext cx="3637362" cy="923330"/>
          </a:xfrm>
          <a:prstGeom prst="rect">
            <a:avLst/>
          </a:prstGeom>
          <a:noFill/>
        </p:spPr>
        <p:txBody>
          <a:bodyPr wrap="square">
            <a:spAutoFit/>
          </a:bodyPr>
          <a:lstStyle/>
          <a:p>
            <a:pPr marL="0" indent="0">
              <a:buNone/>
            </a:pPr>
            <a:r>
              <a:rPr lang="de-DE" i="1" dirty="0"/>
              <a:t>Hinweis</a:t>
            </a:r>
            <a:r>
              <a:rPr lang="de-DE" dirty="0"/>
              <a:t>: Sie können auch mehrere Ansätze zu einem Impuls zuordnen.</a:t>
            </a:r>
          </a:p>
        </p:txBody>
      </p:sp>
    </p:spTree>
    <p:extLst>
      <p:ext uri="{BB962C8B-B14F-4D97-AF65-F5344CB8AC3E}">
        <p14:creationId xmlns:p14="http://schemas.microsoft.com/office/powerpoint/2010/main" val="33250158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a:t>
            </a:r>
          </a:p>
        </p:txBody>
      </p:sp>
      <p:sp>
        <p:nvSpPr>
          <p:cNvPr id="4" name="Textplatzhalter 3"/>
          <p:cNvSpPr>
            <a:spLocks noGrp="1"/>
          </p:cNvSpPr>
          <p:nvPr>
            <p:ph type="body" sz="quarter" idx="13"/>
          </p:nvPr>
        </p:nvSpPr>
        <p:spPr>
          <a:xfrm>
            <a:off x="2312357" y="1472764"/>
            <a:ext cx="8569325" cy="3944789"/>
          </a:xfrm>
        </p:spPr>
        <p:txBody>
          <a:bodyPr/>
          <a:lstStyle/>
          <a:p>
            <a:pPr marL="0" indent="0">
              <a:spcAft>
                <a:spcPts val="0"/>
              </a:spcAft>
              <a:buNone/>
            </a:pPr>
            <a:r>
              <a:rPr lang="de-DE" dirty="0">
                <a:solidFill>
                  <a:schemeClr val="bg1">
                    <a:lumMod val="65000"/>
                  </a:schemeClr>
                </a:solidFill>
              </a:rPr>
              <a:t>Ziele und Einstimmung</a:t>
            </a:r>
          </a:p>
          <a:p>
            <a:pPr marL="0" indent="0">
              <a:spcAft>
                <a:spcPts val="0"/>
              </a:spcAft>
              <a:buNone/>
            </a:pPr>
            <a:endParaRPr lang="de-DE" sz="2800" dirty="0">
              <a:solidFill>
                <a:schemeClr val="bg1">
                  <a:lumMod val="65000"/>
                </a:schemeClr>
              </a:solidFill>
            </a:endParaRPr>
          </a:p>
          <a:p>
            <a:pPr marL="0" indent="0">
              <a:spcAft>
                <a:spcPts val="0"/>
              </a:spcAft>
              <a:buNone/>
            </a:pPr>
            <a:r>
              <a:rPr lang="de-DE" b="1" dirty="0">
                <a:solidFill>
                  <a:schemeClr val="bg1">
                    <a:lumMod val="65000"/>
                  </a:schemeClr>
                </a:solidFill>
              </a:rPr>
              <a:t>Teil I: </a:t>
            </a:r>
            <a:r>
              <a:rPr lang="de-DE" dirty="0">
                <a:solidFill>
                  <a:schemeClr val="bg1">
                    <a:lumMod val="65000"/>
                  </a:schemeClr>
                </a:solidFill>
              </a:rPr>
              <a:t>Grundlegendes zu Impulsen </a:t>
            </a:r>
          </a:p>
          <a:p>
            <a:pPr marL="0" indent="0">
              <a:spcAft>
                <a:spcPts val="0"/>
              </a:spcAft>
              <a:buNone/>
            </a:pPr>
            <a:endParaRPr lang="de-DE" sz="2800" dirty="0">
              <a:solidFill>
                <a:schemeClr val="bg1">
                  <a:lumMod val="65000"/>
                </a:schemeClr>
              </a:solidFill>
            </a:endParaRPr>
          </a:p>
          <a:p>
            <a:pPr marL="0" indent="0">
              <a:spcAft>
                <a:spcPts val="0"/>
              </a:spcAft>
              <a:buNone/>
            </a:pPr>
            <a:r>
              <a:rPr lang="de-DE" b="1" dirty="0">
                <a:solidFill>
                  <a:schemeClr val="bg1">
                    <a:lumMod val="65000"/>
                  </a:schemeClr>
                </a:solidFill>
              </a:rPr>
              <a:t>Teil II: </a:t>
            </a:r>
            <a:r>
              <a:rPr lang="de-DE" dirty="0">
                <a:solidFill>
                  <a:schemeClr val="bg1">
                    <a:lumMod val="65000"/>
                  </a:schemeClr>
                </a:solidFill>
              </a:rPr>
              <a:t>Impulskatalog</a:t>
            </a:r>
            <a:endParaRPr lang="de-DE" sz="2800" dirty="0">
              <a:solidFill>
                <a:schemeClr val="bg1">
                  <a:lumMod val="65000"/>
                </a:schemeClr>
              </a:solidFill>
            </a:endParaRPr>
          </a:p>
          <a:p>
            <a:pPr marL="0" indent="0">
              <a:spcAft>
                <a:spcPts val="0"/>
              </a:spcAft>
              <a:buNone/>
            </a:pPr>
            <a:endParaRPr lang="de-DE" sz="2800" dirty="0"/>
          </a:p>
          <a:p>
            <a:pPr marL="0" indent="0">
              <a:spcAft>
                <a:spcPts val="0"/>
              </a:spcAft>
              <a:buNone/>
            </a:pPr>
            <a:r>
              <a:rPr lang="de-DE" dirty="0"/>
              <a:t>Arbeitsauftrag und Abschlussrunde</a:t>
            </a:r>
          </a:p>
        </p:txBody>
      </p:sp>
      <p:pic>
        <p:nvPicPr>
          <p:cNvPr id="5" name="Grafik 4" descr="Chat mit einfarbiger Füllung"/>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78114" y="3560805"/>
            <a:ext cx="648000" cy="648000"/>
          </a:xfrm>
          <a:prstGeom prst="rect">
            <a:avLst/>
          </a:prstGeom>
        </p:spPr>
      </p:pic>
      <p:pic>
        <p:nvPicPr>
          <p:cNvPr id="8" name="Grafik 7" descr="Post-it-Notizen 3 mit einfarbiger Füllung"/>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68516" y="2794173"/>
            <a:ext cx="648000" cy="648000"/>
          </a:xfrm>
          <a:prstGeom prst="rect">
            <a:avLst/>
          </a:prstGeom>
        </p:spPr>
      </p:pic>
      <p:pic>
        <p:nvPicPr>
          <p:cNvPr id="9" name="Grafik 8" descr="Liste mit einfarbiger Füllung"/>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78114" y="2027541"/>
            <a:ext cx="648000" cy="648000"/>
          </a:xfrm>
          <a:prstGeom prst="rect">
            <a:avLst/>
          </a:prstGeom>
        </p:spPr>
      </p:pic>
      <p:pic>
        <p:nvPicPr>
          <p:cNvPr id="7" name="Grafik 6" descr="Gute Idee mit einfarbiger Füllung">
            <a:extLst>
              <a:ext uri="{FF2B5EF4-FFF2-40B4-BE49-F238E27FC236}">
                <a16:creationId xmlns:a16="http://schemas.microsoft.com/office/drawing/2014/main" id="{BB54A21F-D687-7ABA-FF3E-20764CB2CF5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78114" y="1260909"/>
            <a:ext cx="648000" cy="648000"/>
          </a:xfrm>
          <a:prstGeom prst="rect">
            <a:avLst/>
          </a:prstGeom>
        </p:spPr>
      </p:pic>
    </p:spTree>
    <p:extLst>
      <p:ext uri="{BB962C8B-B14F-4D97-AF65-F5344CB8AC3E}">
        <p14:creationId xmlns:p14="http://schemas.microsoft.com/office/powerpoint/2010/main" val="39820463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Arbeitsauftrag für die Erprobungsphase</a:t>
            </a:r>
          </a:p>
        </p:txBody>
      </p:sp>
      <p:pic>
        <p:nvPicPr>
          <p:cNvPr id="13" name="Grafik 12">
            <a:extLst>
              <a:ext uri="{FF2B5EF4-FFF2-40B4-BE49-F238E27FC236}">
                <a16:creationId xmlns:a16="http://schemas.microsoft.com/office/drawing/2014/main" id="{4E73F9FF-7BE1-D1D7-6DD0-DAC505B389E0}"/>
              </a:ext>
            </a:extLst>
          </p:cNvPr>
          <p:cNvPicPr>
            <a:picLocks noChangeAspect="1"/>
          </p:cNvPicPr>
          <p:nvPr/>
        </p:nvPicPr>
        <p:blipFill>
          <a:blip r:embed="rId2"/>
          <a:stretch>
            <a:fillRect/>
          </a:stretch>
        </p:blipFill>
        <p:spPr>
          <a:xfrm>
            <a:off x="1537334" y="717543"/>
            <a:ext cx="6069331" cy="4279913"/>
          </a:xfrm>
          <a:prstGeom prst="rect">
            <a:avLst/>
          </a:prstGeom>
        </p:spPr>
      </p:pic>
    </p:spTree>
    <p:extLst>
      <p:ext uri="{BB962C8B-B14F-4D97-AF65-F5344CB8AC3E}">
        <p14:creationId xmlns:p14="http://schemas.microsoft.com/office/powerpoint/2010/main" val="23819046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1"/>
          </p:nvPr>
        </p:nvSpPr>
        <p:spPr>
          <a:xfrm>
            <a:off x="288003" y="3445920"/>
            <a:ext cx="8569325" cy="1380000"/>
          </a:xfrm>
        </p:spPr>
        <p:txBody>
          <a:bodyPr/>
          <a:lstStyle/>
          <a:p>
            <a:pPr lvl="0"/>
            <a:r>
              <a:rPr lang="de-DE" dirty="0"/>
              <a:t>Kontakt:</a:t>
            </a:r>
          </a:p>
          <a:p>
            <a:pPr lvl="0"/>
            <a:endParaRPr lang="de-DE" dirty="0"/>
          </a:p>
          <a:p>
            <a:pPr lvl="0"/>
            <a:r>
              <a:rPr lang="de-DE" dirty="0"/>
              <a:t>Melanie Ansteeg</a:t>
            </a:r>
          </a:p>
          <a:p>
            <a:pPr lvl="0">
              <a:spcAft>
                <a:spcPts val="600"/>
              </a:spcAft>
            </a:pPr>
            <a:r>
              <a:rPr lang="de-DE" dirty="0"/>
              <a:t>melanie.ansteeg@rwth-aachen.de</a:t>
            </a:r>
          </a:p>
          <a:p>
            <a:pPr lvl="0"/>
            <a:r>
              <a:rPr lang="de-DE" dirty="0">
                <a:hlinkClick r:id="rId2"/>
              </a:rPr>
              <a:t>http://didaktik.matha.rwth-aachen.de/de/mitarbeiter/ansteeg/index.html</a:t>
            </a:r>
            <a:r>
              <a:rPr lang="de-DE" dirty="0"/>
              <a:t> </a:t>
            </a:r>
          </a:p>
          <a:p>
            <a:endParaRPr lang="de-DE" dirty="0"/>
          </a:p>
        </p:txBody>
      </p:sp>
    </p:spTree>
    <p:extLst>
      <p:ext uri="{BB962C8B-B14F-4D97-AF65-F5344CB8AC3E}">
        <p14:creationId xmlns:p14="http://schemas.microsoft.com/office/powerpoint/2010/main" val="40003040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6E0B3-357E-7FC1-8D20-F5EE3A3F541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9EE6B32-06D3-60A2-AA13-4AD17704C54E}"/>
              </a:ext>
            </a:extLst>
          </p:cNvPr>
          <p:cNvSpPr>
            <a:spLocks noGrp="1"/>
          </p:cNvSpPr>
          <p:nvPr>
            <p:ph type="title"/>
          </p:nvPr>
        </p:nvSpPr>
        <p:spPr/>
        <p:txBody>
          <a:bodyPr/>
          <a:lstStyle/>
          <a:p>
            <a:r>
              <a:rPr lang="de-DE" dirty="0"/>
              <a:t>Literatur</a:t>
            </a:r>
            <a:endParaRPr lang="de-DE" sz="1600" b="0" dirty="0">
              <a:solidFill>
                <a:schemeClr val="tx1"/>
              </a:solidFill>
            </a:endParaRPr>
          </a:p>
        </p:txBody>
      </p:sp>
      <p:sp>
        <p:nvSpPr>
          <p:cNvPr id="5" name="Textplatzhalter 4">
            <a:extLst>
              <a:ext uri="{FF2B5EF4-FFF2-40B4-BE49-F238E27FC236}">
                <a16:creationId xmlns:a16="http://schemas.microsoft.com/office/drawing/2014/main" id="{61BF7B01-C54A-8113-5265-6D49E03FC842}"/>
              </a:ext>
            </a:extLst>
          </p:cNvPr>
          <p:cNvSpPr>
            <a:spLocks noGrp="1"/>
          </p:cNvSpPr>
          <p:nvPr>
            <p:ph type="body" sz="quarter" idx="13"/>
          </p:nvPr>
        </p:nvSpPr>
        <p:spPr bwMode="auto">
          <a:xfrm>
            <a:off x="257577" y="877456"/>
            <a:ext cx="8628845" cy="41719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de-DE" sz="1200" dirty="0"/>
              <a:t>Ansteeg, M. (2023): </a:t>
            </a:r>
            <a:r>
              <a:rPr lang="de-DE" sz="1200" i="1" dirty="0"/>
              <a:t>Ein guter Impuls – was ist das? </a:t>
            </a:r>
            <a:r>
              <a:rPr lang="de-DE" sz="1200" dirty="0"/>
              <a:t>Begriffsausschärfung anhand des Konzepts des Dialogischen Lernens. In: IDMI-Primar Goethe-Universität Frankfurt (Hrsg.): Beiträge zum Mathematikunterricht. 56. Jahrestagung der Gesellschaft für Didaktik der Mathematik. WTM. </a:t>
            </a:r>
          </a:p>
          <a:p>
            <a:r>
              <a:rPr lang="de-DE" sz="1200" dirty="0"/>
              <a:t>Ansteeg, M. &amp; Heitzer, J. (2024): Quality </a:t>
            </a:r>
            <a:r>
              <a:rPr lang="de-DE" sz="1200" dirty="0" err="1"/>
              <a:t>criteria</a:t>
            </a:r>
            <a:r>
              <a:rPr lang="de-DE" sz="1200" dirty="0"/>
              <a:t> </a:t>
            </a:r>
            <a:r>
              <a:rPr lang="de-DE" sz="1200" dirty="0" err="1"/>
              <a:t>of</a:t>
            </a:r>
            <a:r>
              <a:rPr lang="de-DE" sz="1200" dirty="0"/>
              <a:t> individual </a:t>
            </a:r>
            <a:r>
              <a:rPr lang="de-DE" sz="1200" dirty="0" err="1"/>
              <a:t>prompts</a:t>
            </a:r>
            <a:r>
              <a:rPr lang="de-DE" sz="1200" dirty="0"/>
              <a:t> in </a:t>
            </a:r>
            <a:r>
              <a:rPr lang="de-DE" sz="1200" dirty="0" err="1"/>
              <a:t>mathematics</a:t>
            </a:r>
            <a:r>
              <a:rPr lang="de-DE" sz="1200" dirty="0"/>
              <a:t> </a:t>
            </a:r>
            <a:r>
              <a:rPr lang="de-DE" sz="1200" dirty="0" err="1"/>
              <a:t>education</a:t>
            </a:r>
            <a:r>
              <a:rPr lang="de-DE" sz="1200" dirty="0"/>
              <a:t>. In: </a:t>
            </a:r>
            <a:r>
              <a:rPr lang="de-DE" sz="1200" dirty="0" err="1"/>
              <a:t>Ní</a:t>
            </a:r>
            <a:r>
              <a:rPr lang="de-DE" sz="1200" dirty="0"/>
              <a:t> </a:t>
            </a:r>
            <a:r>
              <a:rPr lang="de-DE" sz="1200" dirty="0" err="1"/>
              <a:t>Ríordaín</a:t>
            </a:r>
            <a:r>
              <a:rPr lang="de-DE" sz="1200" dirty="0"/>
              <a:t>, M. &amp; Erath, K. (Hrsg.). Proceedings </a:t>
            </a:r>
            <a:r>
              <a:rPr lang="de-DE" sz="1200" dirty="0" err="1"/>
              <a:t>of</a:t>
            </a:r>
            <a:r>
              <a:rPr lang="de-DE" sz="1200" dirty="0"/>
              <a:t> </a:t>
            </a:r>
            <a:r>
              <a:rPr lang="de-DE" sz="1200" dirty="0" err="1"/>
              <a:t>the</a:t>
            </a:r>
            <a:r>
              <a:rPr lang="de-DE" sz="1200" dirty="0"/>
              <a:t> </a:t>
            </a:r>
            <a:r>
              <a:rPr lang="de-DE" sz="1200" dirty="0" err="1"/>
              <a:t>Sixteenth</a:t>
            </a:r>
            <a:r>
              <a:rPr lang="de-DE" sz="1200" dirty="0"/>
              <a:t> ERME Topic Conference on Language and </a:t>
            </a:r>
            <a:r>
              <a:rPr lang="de-DE" sz="1200" dirty="0" err="1"/>
              <a:t>Social</a:t>
            </a:r>
            <a:r>
              <a:rPr lang="de-DE" sz="1200" dirty="0"/>
              <a:t> Interaction in </a:t>
            </a:r>
            <a:r>
              <a:rPr lang="de-DE" sz="1200" dirty="0" err="1"/>
              <a:t>Mathematics</a:t>
            </a:r>
            <a:r>
              <a:rPr lang="de-DE" sz="1200" dirty="0"/>
              <a:t> </a:t>
            </a:r>
            <a:r>
              <a:rPr lang="de-DE" sz="1200" dirty="0" err="1"/>
              <a:t>Classrooms</a:t>
            </a:r>
            <a:r>
              <a:rPr lang="de-DE" sz="1200" dirty="0"/>
              <a:t>. S. 12-19. ERME / HAL Archive. </a:t>
            </a:r>
            <a:r>
              <a:rPr lang="de-DE" sz="1200">
                <a:latin typeface="+mj-lt"/>
              </a:rPr>
              <a:t>URL: </a:t>
            </a:r>
            <a:r>
              <a:rPr lang="de-DE" sz="1200" u="sng">
                <a:solidFill>
                  <a:srgbClr val="000000"/>
                </a:solidFill>
                <a:effectLst/>
                <a:latin typeface="+mj-lt"/>
                <a:ea typeface="Times New Roman" panose="02020603050405020304" pitchFamily="18" charset="0"/>
                <a:cs typeface="Aptos" panose="020B0004020202020204" pitchFamily="34" charset="0"/>
                <a:hlinkClick r:id="rId2"/>
              </a:rPr>
              <a:t>https://hal.science/hal-04833321</a:t>
            </a:r>
            <a:r>
              <a:rPr lang="de-DE" sz="1200" u="sng">
                <a:solidFill>
                  <a:srgbClr val="000000"/>
                </a:solidFill>
                <a:effectLst/>
                <a:latin typeface="+mj-lt"/>
                <a:ea typeface="Times New Roman" panose="02020603050405020304" pitchFamily="18" charset="0"/>
                <a:cs typeface="Aptos" panose="020B0004020202020204" pitchFamily="34" charset="0"/>
              </a:rPr>
              <a:t>.</a:t>
            </a:r>
          </a:p>
          <a:p>
            <a:r>
              <a:rPr lang="de-DE" sz="1200"/>
              <a:t>Beutelspacher</a:t>
            </a:r>
            <a:r>
              <a:rPr lang="de-DE" sz="1200" dirty="0"/>
              <a:t>, A., </a:t>
            </a:r>
            <a:r>
              <a:rPr lang="de-DE" sz="1200" dirty="0" err="1"/>
              <a:t>Danckwerts</a:t>
            </a:r>
            <a:r>
              <a:rPr lang="de-DE" sz="1200" dirty="0"/>
              <a:t>, R., Nickel, G., Spiels, S. &amp; Wickel, G. (2011): Mathematik Neu Denken. 1. Auflage. Vieweg Teubner.</a:t>
            </a:r>
          </a:p>
          <a:p>
            <a:r>
              <a:rPr lang="de-DE" sz="1200" dirty="0">
                <a:latin typeface="+mj-lt"/>
              </a:rPr>
              <a:t>Brandt, B. (2015): Partizipation in Unterrichtsgesprächen. In: De Boer, H. &amp; </a:t>
            </a:r>
            <a:r>
              <a:rPr lang="de-DE" sz="1200" dirty="0" err="1">
                <a:latin typeface="+mj-lt"/>
              </a:rPr>
              <a:t>Bonanati</a:t>
            </a:r>
            <a:r>
              <a:rPr lang="de-DE" sz="1200" dirty="0">
                <a:latin typeface="+mj-lt"/>
              </a:rPr>
              <a:t>, M. (Hrsg.). Gespräche über Lernen – Lernen im Gespräch. Springer.</a:t>
            </a:r>
          </a:p>
          <a:p>
            <a:r>
              <a:rPr lang="de-DE" sz="1200" dirty="0">
                <a:latin typeface="+mj-lt"/>
              </a:rPr>
              <a:t>De Boer, H. (2015): Lernprozesse in Unterrichtsgesprächen. In: De Boer, H. &amp; </a:t>
            </a:r>
            <a:r>
              <a:rPr lang="de-DE" sz="1200" dirty="0" err="1">
                <a:latin typeface="+mj-lt"/>
              </a:rPr>
              <a:t>Bonanati</a:t>
            </a:r>
            <a:r>
              <a:rPr lang="de-DE" sz="1200" dirty="0">
                <a:latin typeface="+mj-lt"/>
              </a:rPr>
              <a:t>, M. (Hrsg.). Gespräche über Lernen – Lernen im Gespräch. Springer.</a:t>
            </a:r>
          </a:p>
          <a:p>
            <a:r>
              <a:rPr lang="de-DE" sz="1200" dirty="0">
                <a:latin typeface="+mj-lt"/>
              </a:rPr>
              <a:t>De Boer, H. &amp; </a:t>
            </a:r>
            <a:r>
              <a:rPr lang="de-DE" sz="1200" dirty="0" err="1">
                <a:latin typeface="+mj-lt"/>
              </a:rPr>
              <a:t>Bonanati</a:t>
            </a:r>
            <a:r>
              <a:rPr lang="de-DE" sz="1200" dirty="0">
                <a:latin typeface="+mj-lt"/>
              </a:rPr>
              <a:t>, M. (Hrsg.) (2015): Gespräche über Lernen – Lernen im Gespräch. Springer.</a:t>
            </a:r>
          </a:p>
          <a:p>
            <a:pPr algn="l"/>
            <a:r>
              <a:rPr lang="de-DE" sz="1200" b="0" i="0" u="none" strike="noStrike" baseline="0" dirty="0">
                <a:latin typeface="+mj-lt"/>
              </a:rPr>
              <a:t>Gesellschaft für Fachdidaktik e. V. </a:t>
            </a:r>
            <a:r>
              <a:rPr lang="de-DE" sz="1200" dirty="0">
                <a:latin typeface="+mj-lt"/>
              </a:rPr>
              <a:t>[GFD] (2004): Fachdidaktische Kompetenzbereiche, Kompetenzen und Standards für die 1. Phase der Lehrerbildung (BA + MA). Anlage 1. URL: </a:t>
            </a:r>
            <a:r>
              <a:rPr lang="de-DE" sz="1200" dirty="0">
                <a:latin typeface="+mj-lt"/>
                <a:hlinkClick r:id="rId3"/>
              </a:rPr>
              <a:t>https://www.fachdidaktik.org/cms/download.php?cat=Ver%C3%B6ffentlichungen&amp;file=Publikationen_zur_Lehrerbildung-Anlage_1.pdf</a:t>
            </a:r>
            <a:r>
              <a:rPr lang="de-DE" sz="1200" dirty="0">
                <a:latin typeface="+mj-lt"/>
              </a:rPr>
              <a:t>.</a:t>
            </a:r>
          </a:p>
          <a:p>
            <a:r>
              <a:rPr lang="de-DE" sz="1200" dirty="0"/>
              <a:t>Heckmann, K. (2007): Von Zehnern zu Zehnteln. In: </a:t>
            </a:r>
            <a:r>
              <a:rPr lang="de-DE" sz="1200" i="1" dirty="0"/>
              <a:t>Mathematik lehren 142</a:t>
            </a:r>
            <a:r>
              <a:rPr lang="de-DE" sz="1200" dirty="0"/>
              <a:t>, S. 45-51.</a:t>
            </a:r>
          </a:p>
          <a:p>
            <a:r>
              <a:rPr lang="de-DE" sz="1200" dirty="0"/>
              <a:t>Klimke, D. (2021): </a:t>
            </a:r>
            <a:r>
              <a:rPr lang="de-DE" sz="1200" i="1" dirty="0"/>
              <a:t>Das Konzept des Dialogischen Lernens im Mathematikunterricht – Vorbehalte und Chancen aus der Sicht angehender Mathematiklehrkräfte</a:t>
            </a:r>
            <a:r>
              <a:rPr lang="de-DE" sz="1200" dirty="0"/>
              <a:t>. Dissertation. Freie Universität Berlin.</a:t>
            </a:r>
          </a:p>
          <a:p>
            <a:r>
              <a:rPr lang="de-DE" sz="1200" dirty="0"/>
              <a:t>Klimke, D. &amp; Lutz-Westphal, B. (2018): Dialogisches Lernen im Mathematikunterricht – der Dialog als grundlegendes Prinzip und Handreichungen für Lehrkräfte. In: </a:t>
            </a:r>
            <a:r>
              <a:rPr lang="de-DE" sz="1200" i="1" dirty="0"/>
              <a:t>Beiträge zum Mathematikunterricht</a:t>
            </a:r>
            <a:r>
              <a:rPr lang="de-DE" sz="1200" dirty="0"/>
              <a:t>. Münster: WTM-Verlag.</a:t>
            </a:r>
          </a:p>
          <a:p>
            <a:pPr algn="l"/>
            <a:endParaRPr lang="de-DE" sz="1200" dirty="0">
              <a:latin typeface="+mj-lt"/>
            </a:endParaRPr>
          </a:p>
          <a:p>
            <a:pPr algn="l"/>
            <a:endParaRPr lang="de-DE" sz="1200" dirty="0">
              <a:latin typeface="+mj-lt"/>
            </a:endParaRPr>
          </a:p>
          <a:p>
            <a:pPr algn="l"/>
            <a:endParaRPr lang="de-DE" sz="1200" dirty="0">
              <a:latin typeface="+mj-lt"/>
            </a:endParaRPr>
          </a:p>
          <a:p>
            <a:pPr algn="l"/>
            <a:endParaRPr lang="de-DE" sz="1200" b="0" i="0" u="none" strike="noStrike" baseline="0" dirty="0">
              <a:latin typeface="+mj-lt"/>
            </a:endParaRPr>
          </a:p>
          <a:p>
            <a:pPr algn="l"/>
            <a:endParaRPr lang="de-DE" sz="1200" dirty="0">
              <a:latin typeface="+mj-lt"/>
            </a:endParaRPr>
          </a:p>
          <a:p>
            <a:pPr marL="0" indent="0">
              <a:buNone/>
            </a:pPr>
            <a:endParaRPr lang="de-DE" sz="1200" dirty="0"/>
          </a:p>
        </p:txBody>
      </p:sp>
    </p:spTree>
    <p:extLst>
      <p:ext uri="{BB962C8B-B14F-4D97-AF65-F5344CB8AC3E}">
        <p14:creationId xmlns:p14="http://schemas.microsoft.com/office/powerpoint/2010/main" val="36414844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0B8F4-99DB-80E2-B287-8A72797E649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81FB65F-CF90-0A64-7BC5-8D90E25A4931}"/>
              </a:ext>
            </a:extLst>
          </p:cNvPr>
          <p:cNvSpPr>
            <a:spLocks noGrp="1"/>
          </p:cNvSpPr>
          <p:nvPr>
            <p:ph type="title"/>
          </p:nvPr>
        </p:nvSpPr>
        <p:spPr/>
        <p:txBody>
          <a:bodyPr/>
          <a:lstStyle/>
          <a:p>
            <a:r>
              <a:rPr lang="de-DE" dirty="0"/>
              <a:t>Literatur</a:t>
            </a:r>
            <a:endParaRPr lang="de-DE" sz="1600" b="0" dirty="0">
              <a:solidFill>
                <a:schemeClr val="tx1"/>
              </a:solidFill>
            </a:endParaRPr>
          </a:p>
        </p:txBody>
      </p:sp>
      <p:sp>
        <p:nvSpPr>
          <p:cNvPr id="5" name="Textplatzhalter 4">
            <a:extLst>
              <a:ext uri="{FF2B5EF4-FFF2-40B4-BE49-F238E27FC236}">
                <a16:creationId xmlns:a16="http://schemas.microsoft.com/office/drawing/2014/main" id="{A4089846-1535-B6B4-2946-46F9F16D3382}"/>
              </a:ext>
            </a:extLst>
          </p:cNvPr>
          <p:cNvSpPr>
            <a:spLocks noGrp="1"/>
          </p:cNvSpPr>
          <p:nvPr>
            <p:ph type="body" sz="quarter" idx="13"/>
          </p:nvPr>
        </p:nvSpPr>
        <p:spPr bwMode="auto">
          <a:xfrm>
            <a:off x="257577" y="877456"/>
            <a:ext cx="8628845" cy="41719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l"/>
            <a:r>
              <a:rPr lang="de-DE" sz="1200" dirty="0" err="1">
                <a:latin typeface="+mj-lt"/>
              </a:rPr>
              <a:t>Lipowsky</a:t>
            </a:r>
            <a:r>
              <a:rPr lang="de-DE" sz="1200" dirty="0">
                <a:latin typeface="+mj-lt"/>
              </a:rPr>
              <a:t>, F. &amp; Rzejak, D. (2021): Fortbildungen für Lehrpersonen wirksam gestalten. Bertelsmann Stiftung. URL: </a:t>
            </a:r>
            <a:r>
              <a:rPr lang="de-DE" sz="1200" dirty="0">
                <a:latin typeface="+mj-lt"/>
                <a:hlinkClick r:id="rId2"/>
              </a:rPr>
              <a:t>https://doi.org/10.11586/2020080</a:t>
            </a:r>
            <a:r>
              <a:rPr lang="de-DE" sz="1200" dirty="0">
                <a:latin typeface="+mj-lt"/>
              </a:rPr>
              <a:t>.</a:t>
            </a:r>
          </a:p>
          <a:p>
            <a:r>
              <a:rPr lang="de-DE" sz="1200" dirty="0">
                <a:latin typeface="+mj-lt"/>
              </a:rPr>
              <a:t>Lotz, M. &amp; </a:t>
            </a:r>
            <a:r>
              <a:rPr lang="de-DE" sz="1200" dirty="0" err="1">
                <a:latin typeface="+mj-lt"/>
              </a:rPr>
              <a:t>Lipowsky</a:t>
            </a:r>
            <a:r>
              <a:rPr lang="de-DE" sz="1200" dirty="0">
                <a:latin typeface="+mj-lt"/>
              </a:rPr>
              <a:t>, F. (2021): Die Hattie-Studie und ihre Bedeutung für den Unterricht. Ein Blick auf ausgewählte Aspekte der Lehrer-Schüler-Interaktion. In: Mehlhorn, G., Schöppe, K., Schulz, F. (Hrsg.). Begabungen entwickeln und Kreativität fördern. </a:t>
            </a:r>
            <a:r>
              <a:rPr lang="de-DE" sz="1200" dirty="0" err="1">
                <a:latin typeface="+mj-lt"/>
              </a:rPr>
              <a:t>Kopaed</a:t>
            </a:r>
            <a:r>
              <a:rPr lang="de-DE" sz="1200" dirty="0">
                <a:latin typeface="+mj-lt"/>
              </a:rPr>
              <a:t>.</a:t>
            </a:r>
          </a:p>
          <a:p>
            <a:r>
              <a:rPr lang="de-DE" sz="1200" dirty="0">
                <a:latin typeface="+mj-lt"/>
              </a:rPr>
              <a:t>Schmidt-Thieme, B. (2002): Kommunikatives Verhalten von Schülern beim Lösen von Textaufgaben. In: Prediger, S., </a:t>
            </a:r>
            <a:r>
              <a:rPr lang="de-DE" sz="1200" dirty="0" err="1">
                <a:latin typeface="+mj-lt"/>
              </a:rPr>
              <a:t>Lengnink</a:t>
            </a:r>
            <a:r>
              <a:rPr lang="de-DE" sz="1200" dirty="0">
                <a:latin typeface="+mj-lt"/>
              </a:rPr>
              <a:t>, K. &amp; Siebel, F. (Hrsg.). Mathematik und Kommunikation. URL: </a:t>
            </a:r>
            <a:r>
              <a:rPr lang="de-DE" sz="1200" dirty="0">
                <a:latin typeface="+mj-lt"/>
                <a:hlinkClick r:id="rId3"/>
              </a:rPr>
              <a:t>https://wwwold.mathematik.tu-dortmund.de/~prediger/veroeff/02-AllgMa-Sammelband-Mathe-Kommunikation-kl.pdf</a:t>
            </a:r>
            <a:r>
              <a:rPr lang="de-DE" sz="1200" dirty="0">
                <a:latin typeface="+mj-lt"/>
              </a:rPr>
              <a:t>.</a:t>
            </a:r>
          </a:p>
          <a:p>
            <a:r>
              <a:rPr lang="de-DE" sz="1200" dirty="0">
                <a:latin typeface="+mj-lt"/>
              </a:rPr>
              <a:t>Schmoll, Lars (2019): Kompetenzorientiert unterrichten – Kompetenzorientiert ausbilden: Ein Kompetenzraster für die schulische Aus- und Fortbildung. Schneider Verlag.</a:t>
            </a:r>
          </a:p>
          <a:p>
            <a:r>
              <a:rPr lang="de-DE" sz="1200" dirty="0">
                <a:latin typeface="+mj-lt"/>
              </a:rPr>
              <a:t>Sekretariat der Kultusministerkonferenz [KMK] (2004): Standards für die Lehrerbildung – Bildungswissenschaften. Beschluss der Kultusministerkonferenz vom 16.12.2004 i. d. F. vom 16.05.2019. URL: </a:t>
            </a:r>
            <a:r>
              <a:rPr lang="de-DE" sz="1200" dirty="0">
                <a:latin typeface="+mj-lt"/>
                <a:hlinkClick r:id="rId4"/>
              </a:rPr>
              <a:t>https://www.kmk.org/fileadmin/veroeffentlichungen_beschluesse/2004/2004_12_16-Standards-Lehrerbildung-Bildungswissenschaften.pdf</a:t>
            </a:r>
            <a:r>
              <a:rPr lang="de-DE" sz="1200" dirty="0">
                <a:latin typeface="+mj-lt"/>
              </a:rPr>
              <a:t>.</a:t>
            </a:r>
          </a:p>
          <a:p>
            <a:pPr algn="l"/>
            <a:r>
              <a:rPr lang="de-DE" sz="1200" dirty="0">
                <a:latin typeface="+mj-lt"/>
              </a:rPr>
              <a:t>Sekretariat der Kultusministerkonferenz [KMK] (2008): Ländergemeinsame inhaltliche Anforderungen für die Fachwissenschaften und Fachdidaktiken in der Lehrerbildung. Beschluss der Kultusministerkonferenz vom 16.10.2008 i. d. F. vom 16.05.2019. URL: </a:t>
            </a:r>
            <a:r>
              <a:rPr lang="de-DE" sz="1200" dirty="0">
                <a:latin typeface="+mj-lt"/>
                <a:hlinkClick r:id="rId5"/>
              </a:rPr>
              <a:t>https://www.kmk.org/fileadmin/veroeffentlichungen_beschluesse/2008/2008_10_16-Fachprofile-Lehrerbildung.pdf</a:t>
            </a:r>
            <a:r>
              <a:rPr lang="de-DE" sz="1200" dirty="0">
                <a:latin typeface="+mj-lt"/>
              </a:rPr>
              <a:t>.</a:t>
            </a:r>
          </a:p>
          <a:p>
            <a:r>
              <a:rPr lang="de-DE" sz="1200" b="0" i="0" u="none" strike="noStrike" baseline="0" dirty="0">
                <a:latin typeface="+mj-lt"/>
              </a:rPr>
              <a:t>Staatliches Studienseminar für das Lehramt an Gymnasien in Koblenz (o. J.): Impulse setzen. URL: </a:t>
            </a:r>
            <a:r>
              <a:rPr lang="de-DE" sz="1200" b="0" i="0" u="none" strike="noStrike" baseline="0" dirty="0">
                <a:latin typeface="+mj-lt"/>
                <a:hlinkClick r:id="rId6"/>
              </a:rPr>
              <a:t>https://studienseminar.rlp.de/fileadmin/user_upload/studienseminar.rlp.de/gyko/2__Impulse_setzen.pdf</a:t>
            </a:r>
            <a:r>
              <a:rPr lang="de-DE" sz="1200" b="0" i="0" u="none" strike="noStrike" baseline="0" dirty="0">
                <a:latin typeface="+mj-lt"/>
              </a:rPr>
              <a:t>.</a:t>
            </a:r>
          </a:p>
          <a:p>
            <a:pPr algn="l"/>
            <a:endParaRPr lang="de-DE" sz="1200" dirty="0">
              <a:latin typeface="+mj-lt"/>
            </a:endParaRPr>
          </a:p>
          <a:p>
            <a:endParaRPr lang="de-DE" sz="1200" dirty="0">
              <a:latin typeface="+mj-lt"/>
            </a:endParaRPr>
          </a:p>
          <a:p>
            <a:endParaRPr lang="de-DE" sz="1200" dirty="0"/>
          </a:p>
          <a:p>
            <a:endParaRPr lang="de-DE" sz="1200" dirty="0"/>
          </a:p>
          <a:p>
            <a:endParaRPr lang="de-DE" sz="1200" dirty="0"/>
          </a:p>
          <a:p>
            <a:endParaRPr lang="de-DE" sz="1200" dirty="0"/>
          </a:p>
          <a:p>
            <a:endParaRPr lang="de-DE" sz="1200" dirty="0"/>
          </a:p>
          <a:p>
            <a:endParaRPr lang="de-DE" sz="1200" dirty="0">
              <a:latin typeface="+mj-lt"/>
            </a:endParaRPr>
          </a:p>
          <a:p>
            <a:endParaRPr lang="de-DE" sz="1200" dirty="0">
              <a:latin typeface="+mj-lt"/>
            </a:endParaRPr>
          </a:p>
          <a:p>
            <a:endParaRPr lang="de-DE" sz="1200" dirty="0">
              <a:latin typeface="+mj-lt"/>
            </a:endParaRPr>
          </a:p>
          <a:p>
            <a:endParaRPr lang="de-DE" sz="1200" dirty="0">
              <a:latin typeface="+mj-lt"/>
            </a:endParaRPr>
          </a:p>
          <a:p>
            <a:pPr algn="l"/>
            <a:endParaRPr lang="de-DE" sz="1200" dirty="0">
              <a:latin typeface="+mj-lt"/>
            </a:endParaRPr>
          </a:p>
          <a:p>
            <a:pPr algn="l"/>
            <a:endParaRPr lang="de-DE" sz="1200" dirty="0">
              <a:latin typeface="+mj-lt"/>
            </a:endParaRPr>
          </a:p>
          <a:p>
            <a:pPr algn="l"/>
            <a:endParaRPr lang="de-DE" sz="1200" b="0" i="0" u="none" strike="noStrike" baseline="0" dirty="0">
              <a:latin typeface="+mj-lt"/>
            </a:endParaRPr>
          </a:p>
          <a:p>
            <a:pPr algn="l"/>
            <a:endParaRPr lang="de-DE" sz="1200" dirty="0">
              <a:latin typeface="+mj-lt"/>
            </a:endParaRPr>
          </a:p>
          <a:p>
            <a:pPr marL="0" indent="0">
              <a:buNone/>
            </a:pPr>
            <a:endParaRPr lang="de-DE" sz="1200" dirty="0"/>
          </a:p>
        </p:txBody>
      </p:sp>
    </p:spTree>
    <p:extLst>
      <p:ext uri="{BB962C8B-B14F-4D97-AF65-F5344CB8AC3E}">
        <p14:creationId xmlns:p14="http://schemas.microsoft.com/office/powerpoint/2010/main" val="16412638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1DC51-70F2-214F-B684-349BE829ECA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3B7A703-DCF4-D5E1-67F3-FC2218098A2C}"/>
              </a:ext>
            </a:extLst>
          </p:cNvPr>
          <p:cNvSpPr>
            <a:spLocks noGrp="1"/>
          </p:cNvSpPr>
          <p:nvPr>
            <p:ph type="title"/>
          </p:nvPr>
        </p:nvSpPr>
        <p:spPr/>
        <p:txBody>
          <a:bodyPr/>
          <a:lstStyle/>
          <a:p>
            <a:r>
              <a:rPr lang="de-DE" dirty="0"/>
              <a:t>Literatur</a:t>
            </a:r>
            <a:endParaRPr lang="de-DE" sz="1600" b="0" dirty="0">
              <a:solidFill>
                <a:schemeClr val="tx1"/>
              </a:solidFill>
            </a:endParaRPr>
          </a:p>
        </p:txBody>
      </p:sp>
      <p:sp>
        <p:nvSpPr>
          <p:cNvPr id="5" name="Textplatzhalter 4">
            <a:extLst>
              <a:ext uri="{FF2B5EF4-FFF2-40B4-BE49-F238E27FC236}">
                <a16:creationId xmlns:a16="http://schemas.microsoft.com/office/drawing/2014/main" id="{0C27695E-DD7C-A108-33CD-177FCF08115E}"/>
              </a:ext>
            </a:extLst>
          </p:cNvPr>
          <p:cNvSpPr>
            <a:spLocks noGrp="1"/>
          </p:cNvSpPr>
          <p:nvPr>
            <p:ph type="body" sz="quarter" idx="13"/>
          </p:nvPr>
        </p:nvSpPr>
        <p:spPr bwMode="auto">
          <a:xfrm>
            <a:off x="257577" y="877456"/>
            <a:ext cx="8628845" cy="41719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l"/>
            <a:r>
              <a:rPr lang="de-DE" sz="1200" dirty="0">
                <a:latin typeface="+mj-lt"/>
              </a:rPr>
              <a:t>Studienseminar für Gymnasien Marburg (o. J.): MATRIX – Grundlagen guten Unterrichts: Beraten, Beurteilen und Bewerten. URL: </a:t>
            </a:r>
            <a:r>
              <a:rPr lang="de-DE" sz="1200" dirty="0">
                <a:latin typeface="+mj-lt"/>
                <a:hlinkClick r:id="rId2"/>
              </a:rPr>
              <a:t>https://sts-gym-marburg.bildung.hessen.de/grundlagenpapiere/broschure_lehrkrafteakademie_in_teraktiv_v1_end_ms_09062017.pdf</a:t>
            </a:r>
            <a:r>
              <a:rPr lang="de-DE" sz="1200" dirty="0">
                <a:latin typeface="+mj-lt"/>
              </a:rPr>
              <a:t>.</a:t>
            </a:r>
            <a:endParaRPr lang="de-DE" sz="1200" dirty="0"/>
          </a:p>
          <a:p>
            <a:r>
              <a:rPr lang="de-DE" sz="1200" dirty="0"/>
              <a:t>Prediger, Susanne &amp; Wittmann, Gerald (2009): „Aus Fehlern lernen – (wie) ist das möglich?“. In: </a:t>
            </a:r>
            <a:r>
              <a:rPr lang="de-DE" sz="1200" i="1" dirty="0"/>
              <a:t>Praxis der Mathematik in der Schule </a:t>
            </a:r>
            <a:r>
              <a:rPr lang="de-DE" sz="1200" dirty="0"/>
              <a:t>27, S. 1-8.</a:t>
            </a:r>
          </a:p>
          <a:p>
            <a:r>
              <a:rPr lang="de-DE" sz="1200" dirty="0"/>
              <a:t>Ruf. U. &amp; Gallin, P. (2018): Austausch unter Ungleichen. 6. Auflage. Kallmeyer.</a:t>
            </a:r>
          </a:p>
          <a:p>
            <a:r>
              <a:rPr lang="de-DE" sz="1200" dirty="0">
                <a:latin typeface="+mj-lt"/>
              </a:rPr>
              <a:t>Watson, A. &amp; Mason, J. (1998): Questions and </a:t>
            </a:r>
            <a:r>
              <a:rPr lang="de-DE" sz="1200" dirty="0" err="1">
                <a:latin typeface="+mj-lt"/>
              </a:rPr>
              <a:t>prompts</a:t>
            </a:r>
            <a:r>
              <a:rPr lang="de-DE" sz="1200" dirty="0">
                <a:latin typeface="+mj-lt"/>
              </a:rPr>
              <a:t> </a:t>
            </a:r>
            <a:r>
              <a:rPr lang="de-DE" sz="1200" dirty="0" err="1">
                <a:latin typeface="+mj-lt"/>
              </a:rPr>
              <a:t>for</a:t>
            </a:r>
            <a:r>
              <a:rPr lang="de-DE" sz="1200" dirty="0">
                <a:latin typeface="+mj-lt"/>
              </a:rPr>
              <a:t> </a:t>
            </a:r>
            <a:r>
              <a:rPr lang="de-DE" sz="1200" dirty="0" err="1">
                <a:latin typeface="+mj-lt"/>
              </a:rPr>
              <a:t>mathematical</a:t>
            </a:r>
            <a:r>
              <a:rPr lang="de-DE" sz="1200" dirty="0">
                <a:latin typeface="+mj-lt"/>
              </a:rPr>
              <a:t> </a:t>
            </a:r>
            <a:r>
              <a:rPr lang="de-DE" sz="1200" dirty="0" err="1">
                <a:latin typeface="+mj-lt"/>
              </a:rPr>
              <a:t>thinking</a:t>
            </a:r>
            <a:r>
              <a:rPr lang="de-DE" sz="1200" dirty="0">
                <a:latin typeface="+mj-lt"/>
              </a:rPr>
              <a:t>. Derby: </a:t>
            </a:r>
            <a:r>
              <a:rPr lang="de-DE" sz="1200" dirty="0" err="1">
                <a:latin typeface="+mj-lt"/>
              </a:rPr>
              <a:t>Association</a:t>
            </a:r>
            <a:r>
              <a:rPr lang="de-DE" sz="1200" dirty="0">
                <a:latin typeface="+mj-lt"/>
              </a:rPr>
              <a:t> </a:t>
            </a:r>
            <a:r>
              <a:rPr lang="de-DE" sz="1200" dirty="0" err="1">
                <a:latin typeface="+mj-lt"/>
              </a:rPr>
              <a:t>of</a:t>
            </a:r>
            <a:r>
              <a:rPr lang="de-DE" sz="1200" dirty="0">
                <a:latin typeface="+mj-lt"/>
              </a:rPr>
              <a:t> Teachers </a:t>
            </a:r>
            <a:r>
              <a:rPr lang="de-DE" sz="1200" dirty="0" err="1">
                <a:latin typeface="+mj-lt"/>
              </a:rPr>
              <a:t>of</a:t>
            </a:r>
            <a:r>
              <a:rPr lang="de-DE" sz="1200" dirty="0">
                <a:latin typeface="+mj-lt"/>
              </a:rPr>
              <a:t> </a:t>
            </a:r>
            <a:r>
              <a:rPr lang="de-DE" sz="1200" dirty="0" err="1">
                <a:latin typeface="+mj-lt"/>
              </a:rPr>
              <a:t>Mathematics</a:t>
            </a:r>
            <a:r>
              <a:rPr lang="de-DE" sz="1200" dirty="0">
                <a:latin typeface="+mj-lt"/>
              </a:rPr>
              <a:t>.</a:t>
            </a:r>
          </a:p>
          <a:p>
            <a:endParaRPr lang="de-DE" sz="1200" dirty="0"/>
          </a:p>
          <a:p>
            <a:endParaRPr lang="de-DE" sz="1200" dirty="0"/>
          </a:p>
          <a:p>
            <a:endParaRPr lang="de-DE" sz="1200" dirty="0"/>
          </a:p>
          <a:p>
            <a:endParaRPr lang="de-DE" sz="1200" dirty="0">
              <a:latin typeface="+mj-lt"/>
            </a:endParaRPr>
          </a:p>
          <a:p>
            <a:endParaRPr lang="de-DE" sz="1200" dirty="0">
              <a:latin typeface="+mj-lt"/>
            </a:endParaRPr>
          </a:p>
          <a:p>
            <a:endParaRPr lang="de-DE" sz="1200" dirty="0">
              <a:latin typeface="+mj-lt"/>
            </a:endParaRPr>
          </a:p>
          <a:p>
            <a:endParaRPr lang="de-DE" sz="1200" dirty="0">
              <a:latin typeface="+mj-lt"/>
            </a:endParaRPr>
          </a:p>
          <a:p>
            <a:pPr algn="l"/>
            <a:endParaRPr lang="de-DE" sz="1200" dirty="0">
              <a:latin typeface="+mj-lt"/>
            </a:endParaRPr>
          </a:p>
          <a:p>
            <a:pPr algn="l"/>
            <a:endParaRPr lang="de-DE" sz="1200" dirty="0">
              <a:latin typeface="+mj-lt"/>
            </a:endParaRPr>
          </a:p>
          <a:p>
            <a:pPr algn="l"/>
            <a:endParaRPr lang="de-DE" sz="1200" b="0" i="0" u="none" strike="noStrike" baseline="0" dirty="0">
              <a:latin typeface="+mj-lt"/>
            </a:endParaRPr>
          </a:p>
          <a:p>
            <a:pPr algn="l"/>
            <a:endParaRPr lang="de-DE" sz="1200" dirty="0">
              <a:latin typeface="+mj-lt"/>
            </a:endParaRPr>
          </a:p>
          <a:p>
            <a:pPr marL="0" indent="0">
              <a:buNone/>
            </a:pPr>
            <a:endParaRPr lang="de-DE" sz="1200" dirty="0"/>
          </a:p>
        </p:txBody>
      </p:sp>
    </p:spTree>
    <p:extLst>
      <p:ext uri="{BB962C8B-B14F-4D97-AF65-F5344CB8AC3E}">
        <p14:creationId xmlns:p14="http://schemas.microsoft.com/office/powerpoint/2010/main" val="409129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a:t>
            </a:r>
          </a:p>
        </p:txBody>
      </p:sp>
      <p:sp>
        <p:nvSpPr>
          <p:cNvPr id="4" name="Textplatzhalter 3"/>
          <p:cNvSpPr>
            <a:spLocks noGrp="1"/>
          </p:cNvSpPr>
          <p:nvPr>
            <p:ph type="body" sz="quarter" idx="13"/>
          </p:nvPr>
        </p:nvSpPr>
        <p:spPr>
          <a:xfrm>
            <a:off x="2312357" y="1472764"/>
            <a:ext cx="8569325" cy="3944789"/>
          </a:xfrm>
        </p:spPr>
        <p:txBody>
          <a:bodyPr/>
          <a:lstStyle/>
          <a:p>
            <a:pPr marL="0" indent="0">
              <a:spcAft>
                <a:spcPts val="0"/>
              </a:spcAft>
              <a:buNone/>
            </a:pPr>
            <a:r>
              <a:rPr lang="de-DE" dirty="0"/>
              <a:t>Ziele und Einstimmung</a:t>
            </a:r>
          </a:p>
          <a:p>
            <a:pPr marL="0" indent="0">
              <a:spcAft>
                <a:spcPts val="0"/>
              </a:spcAft>
              <a:buNone/>
            </a:pPr>
            <a:endParaRPr lang="de-DE" sz="2800" dirty="0"/>
          </a:p>
          <a:p>
            <a:pPr marL="0" indent="0">
              <a:spcAft>
                <a:spcPts val="0"/>
              </a:spcAft>
              <a:buNone/>
            </a:pPr>
            <a:r>
              <a:rPr lang="de-DE" b="1" dirty="0">
                <a:solidFill>
                  <a:schemeClr val="bg1">
                    <a:lumMod val="65000"/>
                  </a:schemeClr>
                </a:solidFill>
              </a:rPr>
              <a:t>Teil I: </a:t>
            </a:r>
            <a:r>
              <a:rPr lang="de-DE" dirty="0">
                <a:solidFill>
                  <a:schemeClr val="bg1">
                    <a:lumMod val="65000"/>
                  </a:schemeClr>
                </a:solidFill>
              </a:rPr>
              <a:t>Grundlegendes zu Impulsen </a:t>
            </a:r>
          </a:p>
          <a:p>
            <a:pPr marL="0" indent="0">
              <a:spcAft>
                <a:spcPts val="0"/>
              </a:spcAft>
              <a:buNone/>
            </a:pPr>
            <a:endParaRPr lang="de-DE" sz="2800" dirty="0">
              <a:solidFill>
                <a:schemeClr val="bg1">
                  <a:lumMod val="65000"/>
                </a:schemeClr>
              </a:solidFill>
            </a:endParaRPr>
          </a:p>
          <a:p>
            <a:pPr marL="0" indent="0">
              <a:spcAft>
                <a:spcPts val="0"/>
              </a:spcAft>
              <a:buNone/>
            </a:pPr>
            <a:r>
              <a:rPr lang="de-DE" b="1" dirty="0">
                <a:solidFill>
                  <a:schemeClr val="bg1">
                    <a:lumMod val="65000"/>
                  </a:schemeClr>
                </a:solidFill>
              </a:rPr>
              <a:t>Teil II: </a:t>
            </a:r>
            <a:r>
              <a:rPr lang="de-DE" dirty="0">
                <a:solidFill>
                  <a:schemeClr val="bg1">
                    <a:lumMod val="65000"/>
                  </a:schemeClr>
                </a:solidFill>
              </a:rPr>
              <a:t>Impulskatalog</a:t>
            </a:r>
            <a:endParaRPr lang="de-DE" sz="2800" dirty="0">
              <a:solidFill>
                <a:schemeClr val="bg1">
                  <a:lumMod val="65000"/>
                </a:schemeClr>
              </a:solidFill>
            </a:endParaRPr>
          </a:p>
          <a:p>
            <a:pPr marL="0" indent="0">
              <a:spcAft>
                <a:spcPts val="0"/>
              </a:spcAft>
              <a:buNone/>
            </a:pPr>
            <a:endParaRPr lang="de-DE" sz="2800" dirty="0">
              <a:solidFill>
                <a:schemeClr val="bg1">
                  <a:lumMod val="65000"/>
                </a:schemeClr>
              </a:solidFill>
            </a:endParaRPr>
          </a:p>
          <a:p>
            <a:pPr marL="0" indent="0">
              <a:spcAft>
                <a:spcPts val="0"/>
              </a:spcAft>
              <a:buNone/>
            </a:pPr>
            <a:r>
              <a:rPr lang="de-DE" dirty="0">
                <a:solidFill>
                  <a:schemeClr val="bg1">
                    <a:lumMod val="65000"/>
                  </a:schemeClr>
                </a:solidFill>
              </a:rPr>
              <a:t>Arbeitsauftrag und Abschlussrunde</a:t>
            </a:r>
          </a:p>
        </p:txBody>
      </p:sp>
      <p:pic>
        <p:nvPicPr>
          <p:cNvPr id="5" name="Grafik 4" descr="Chat mit einfarbiger Füllung"/>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78114" y="3560805"/>
            <a:ext cx="648000" cy="648000"/>
          </a:xfrm>
          <a:prstGeom prst="rect">
            <a:avLst/>
          </a:prstGeom>
        </p:spPr>
      </p:pic>
      <p:pic>
        <p:nvPicPr>
          <p:cNvPr id="8" name="Grafik 7" descr="Post-it-Notizen 3 mit einfarbiger Füllung"/>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68516" y="2794173"/>
            <a:ext cx="648000" cy="648000"/>
          </a:xfrm>
          <a:prstGeom prst="rect">
            <a:avLst/>
          </a:prstGeom>
        </p:spPr>
      </p:pic>
      <p:pic>
        <p:nvPicPr>
          <p:cNvPr id="9" name="Grafik 8" descr="Liste mit einfarbiger Füllung"/>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78114" y="2027541"/>
            <a:ext cx="648000" cy="648000"/>
          </a:xfrm>
          <a:prstGeom prst="rect">
            <a:avLst/>
          </a:prstGeom>
        </p:spPr>
      </p:pic>
      <p:pic>
        <p:nvPicPr>
          <p:cNvPr id="7" name="Grafik 6" descr="Gute Idee mit einfarbiger Füllung">
            <a:extLst>
              <a:ext uri="{FF2B5EF4-FFF2-40B4-BE49-F238E27FC236}">
                <a16:creationId xmlns:a16="http://schemas.microsoft.com/office/drawing/2014/main" id="{BB54A21F-D687-7ABA-FF3E-20764CB2CF5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78114" y="1260909"/>
            <a:ext cx="648000" cy="648000"/>
          </a:xfrm>
          <a:prstGeom prst="rect">
            <a:avLst/>
          </a:prstGeom>
        </p:spPr>
      </p:pic>
    </p:spTree>
    <p:extLst>
      <p:ext uri="{BB962C8B-B14F-4D97-AF65-F5344CB8AC3E}">
        <p14:creationId xmlns:p14="http://schemas.microsoft.com/office/powerpoint/2010/main" val="19637660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Weitere Literaturempfehlungen</a:t>
            </a:r>
            <a:endParaRPr lang="de-DE" sz="1600" b="0" dirty="0">
              <a:solidFill>
                <a:schemeClr val="tx1"/>
              </a:solidFill>
            </a:endParaRPr>
          </a:p>
        </p:txBody>
      </p:sp>
      <p:sp>
        <p:nvSpPr>
          <p:cNvPr id="5" name="Textplatzhalter 4"/>
          <p:cNvSpPr>
            <a:spLocks noGrp="1"/>
          </p:cNvSpPr>
          <p:nvPr>
            <p:ph type="body" sz="quarter" idx="13"/>
          </p:nvPr>
        </p:nvSpPr>
        <p:spPr bwMode="auto">
          <a:xfrm>
            <a:off x="257577" y="877457"/>
            <a:ext cx="8628845" cy="396008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de-DE" sz="1200" dirty="0"/>
              <a:t>Ansteeg, M. (2024): Die Impulsgebung im Mathematikunterricht verbessern – Konzeption eines Seminars für (angehende) Lehrpersonen. In: P. Ebers, B. Barzel, F. Schacht &amp; P. Scherer (Hrsg.). Beiträge zum Mathematikunterricht 2024. 57. Jahrestagung der Gesellschaft für Didaktik der Mathematik. Münster: WTM. S. 545-548. </a:t>
            </a:r>
          </a:p>
          <a:p>
            <a:r>
              <a:rPr lang="de-DE" sz="1200" dirty="0"/>
              <a:t>Ansteeg, M. (2022): Gegenseitig und wertungsfrei: Mit Feedback die Wirkung auf den eigenen Lernprozess beurteilen. In: MNU-Journal 75 (6), S. 446-451.</a:t>
            </a:r>
          </a:p>
          <a:p>
            <a:r>
              <a:rPr lang="de-DE" sz="1200" dirty="0"/>
              <a:t>Ansteeg, M. &amp; Heitzer, J. (2023): Mit Mindmaps zum Dialog. In: Mathematik lehren 238, S. 21-24.</a:t>
            </a:r>
          </a:p>
          <a:p>
            <a:r>
              <a:rPr lang="de-DE" sz="1200" dirty="0"/>
              <a:t>Gallin, P. (2006): Kernideen als Brücke zwischen Erfahrung und Fachwissen. In: </a:t>
            </a:r>
            <a:r>
              <a:rPr lang="de-DE" sz="1200" i="1" dirty="0"/>
              <a:t>Pädagogik 58</a:t>
            </a:r>
            <a:r>
              <a:rPr lang="de-DE" sz="1200" dirty="0"/>
              <a:t>, S. 10-13.</a:t>
            </a:r>
          </a:p>
          <a:p>
            <a:r>
              <a:rPr lang="de-DE" sz="1200" dirty="0"/>
              <a:t>Lutz-Westphal, B. (2014): Das forschende Fragen lernen. Pflasterungen: scheinbar Bekanntes neu durchdringen. In: </a:t>
            </a:r>
            <a:r>
              <a:rPr lang="de-DE" sz="1200" i="1" dirty="0"/>
              <a:t>Mathematik lehren 184</a:t>
            </a:r>
            <a:r>
              <a:rPr lang="de-DE" sz="1200" dirty="0"/>
              <a:t>, S. 16-19.</a:t>
            </a:r>
          </a:p>
          <a:p>
            <a:r>
              <a:rPr lang="de-DE" sz="1200" dirty="0"/>
              <a:t>Ruf, U. &amp; Gallin, P. (2019): </a:t>
            </a:r>
            <a:r>
              <a:rPr lang="de-DE" sz="1200" i="1" dirty="0"/>
              <a:t>Dialogisches Lernen in Sprache und Mathematik</a:t>
            </a:r>
            <a:r>
              <a:rPr lang="de-DE" sz="1200" dirty="0"/>
              <a:t>. Band 2: Spuren legen – Spuren lesen. Seelze-Velber: Kallmeyer. </a:t>
            </a:r>
          </a:p>
          <a:p>
            <a:r>
              <a:rPr lang="de-DE" sz="1200" dirty="0"/>
              <a:t>Ruf. U., Keller, S. &amp; Winter, F. (Hrsg.) (2008): Besser lernen im Dialog. Dialogisches Lernen in der Unterrichtspraxis. Kallmeyer.</a:t>
            </a:r>
          </a:p>
          <a:p>
            <a:r>
              <a:rPr lang="de-DE" sz="1200" dirty="0"/>
              <a:t>Winter, H. (1991): </a:t>
            </a:r>
            <a:r>
              <a:rPr lang="de-DE" sz="1200" i="1" dirty="0"/>
              <a:t>Entdeckendes Lernen im Mathematikunterricht. Einblicke in die Ideengeschichte und ihre Bedeutung für die Pädagogik</a:t>
            </a:r>
            <a:r>
              <a:rPr lang="de-DE" sz="1200" dirty="0"/>
              <a:t>. 2., verbesserte Auflage. Vieweg: Braunschweig.</a:t>
            </a:r>
            <a:endParaRPr lang="de-DE" sz="1300" dirty="0"/>
          </a:p>
          <a:p>
            <a:endParaRPr lang="de-DE" sz="1200" u="sng" dirty="0">
              <a:solidFill>
                <a:srgbClr val="000000"/>
              </a:solidFill>
              <a:effectLst/>
              <a:latin typeface="+mj-lt"/>
              <a:ea typeface="Times New Roman" panose="02020603050405020304" pitchFamily="18" charset="0"/>
              <a:cs typeface="Aptos" panose="020B0004020202020204" pitchFamily="34" charset="0"/>
            </a:endParaRPr>
          </a:p>
          <a:p>
            <a:endParaRPr lang="de-DE" sz="1200" u="sng" dirty="0">
              <a:solidFill>
                <a:srgbClr val="000000"/>
              </a:solidFill>
              <a:latin typeface="+mj-lt"/>
            </a:endParaRPr>
          </a:p>
        </p:txBody>
      </p:sp>
    </p:spTree>
    <p:extLst>
      <p:ext uri="{BB962C8B-B14F-4D97-AF65-F5344CB8AC3E}">
        <p14:creationId xmlns:p14="http://schemas.microsoft.com/office/powerpoint/2010/main" val="24977283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Bildquellen</a:t>
            </a:r>
          </a:p>
        </p:txBody>
      </p:sp>
      <p:sp>
        <p:nvSpPr>
          <p:cNvPr id="4" name="Textplatzhalter 3"/>
          <p:cNvSpPr>
            <a:spLocks noGrp="1"/>
          </p:cNvSpPr>
          <p:nvPr>
            <p:ph type="body" sz="quarter" idx="13"/>
          </p:nvPr>
        </p:nvSpPr>
        <p:spPr>
          <a:xfrm>
            <a:off x="288000" y="1095700"/>
            <a:ext cx="8569325" cy="3523600"/>
          </a:xfrm>
        </p:spPr>
        <p:txBody>
          <a:bodyPr/>
          <a:lstStyle/>
          <a:p>
            <a:r>
              <a:rPr lang="de-DE" sz="1200" dirty="0"/>
              <a:t>Folien 1 und 5:</a:t>
            </a:r>
            <a:r>
              <a:rPr lang="de-DE" sz="1200" i="1" dirty="0"/>
              <a:t> </a:t>
            </a:r>
            <a:r>
              <a:rPr lang="de-DE" sz="1200" dirty="0">
                <a:solidFill>
                  <a:srgbClr val="612158"/>
                </a:solidFill>
                <a:hlinkClick r:id="rId2">
                  <a:extLst>
                    <a:ext uri="{A12FA001-AC4F-418D-AE19-62706E023703}">
                      <ahyp:hlinkClr xmlns:ahyp="http://schemas.microsoft.com/office/drawing/2018/hyperlinkcolor" val="tx"/>
                    </a:ext>
                  </a:extLst>
                </a:hlinkClick>
              </a:rPr>
              <a:t>https://www.pexels.com/de-de/foto/mann-frau-freunde-spielen-7403954/</a:t>
            </a:r>
          </a:p>
          <a:p>
            <a:endParaRPr lang="de-DE" sz="1200" dirty="0">
              <a:solidFill>
                <a:srgbClr val="612158"/>
              </a:solidFill>
              <a:hlinkClick r:id="rId2">
                <a:extLst>
                  <a:ext uri="{A12FA001-AC4F-418D-AE19-62706E023703}">
                    <ahyp:hlinkClr xmlns:ahyp="http://schemas.microsoft.com/office/drawing/2018/hyperlinkcolor" val="tx"/>
                  </a:ext>
                </a:extLst>
              </a:hlinkClick>
            </a:endParaRPr>
          </a:p>
          <a:p>
            <a:r>
              <a:rPr lang="de-DE" sz="1200" dirty="0"/>
              <a:t>Folien 4: </a:t>
            </a:r>
            <a:r>
              <a:rPr lang="de-DE" sz="1200" u="sng" dirty="0">
                <a:hlinkClick r:id="rId3"/>
              </a:rPr>
              <a:t>https://www.pexels.com/de-de/foto/licht-pinsel-haus-gefroren-7544436/</a:t>
            </a:r>
            <a:r>
              <a:rPr lang="de-DE" sz="1200" dirty="0"/>
              <a:t> </a:t>
            </a:r>
          </a:p>
          <a:p>
            <a:endParaRPr lang="de-DE" sz="1200" dirty="0"/>
          </a:p>
          <a:p>
            <a:r>
              <a:rPr lang="de-DE" sz="1200" dirty="0"/>
              <a:t>Folie 19: </a:t>
            </a:r>
            <a:r>
              <a:rPr lang="de-DE" sz="1200" dirty="0">
                <a:hlinkClick r:id="rId4"/>
              </a:rPr>
              <a:t>https://pixabay.com/de/vectors/sprechblasen-kommentare-orange-303206/</a:t>
            </a:r>
            <a:r>
              <a:rPr lang="de-DE" sz="1200" dirty="0"/>
              <a:t> </a:t>
            </a:r>
            <a:br>
              <a:rPr lang="de-DE" sz="1200" dirty="0"/>
            </a:br>
            <a:r>
              <a:rPr lang="de-DE" sz="1200" u="sng" dirty="0">
                <a:hlinkClick r:id="rId3"/>
              </a:rPr>
              <a:t>https://www.pexels.com/de-de/foto/licht-pinsel-haus-gefroren-7544436/</a:t>
            </a:r>
            <a:r>
              <a:rPr lang="de-DE" sz="1200" dirty="0"/>
              <a:t> </a:t>
            </a:r>
          </a:p>
          <a:p>
            <a:endParaRPr lang="de-DE" sz="1200" dirty="0"/>
          </a:p>
          <a:p>
            <a:pPr marL="0" indent="0">
              <a:buNone/>
            </a:pPr>
            <a:endParaRPr lang="de-DE" sz="1200" dirty="0"/>
          </a:p>
          <a:p>
            <a:pPr marL="0" indent="0">
              <a:buNone/>
            </a:pPr>
            <a:endParaRPr lang="de-DE" sz="1400" dirty="0"/>
          </a:p>
          <a:p>
            <a:pPr marL="0" indent="0">
              <a:buNone/>
            </a:pPr>
            <a:endParaRPr lang="de-DE" sz="1670" dirty="0"/>
          </a:p>
          <a:p>
            <a:endParaRPr lang="de-DE" sz="1050" dirty="0"/>
          </a:p>
        </p:txBody>
      </p:sp>
    </p:spTree>
    <p:extLst>
      <p:ext uri="{BB962C8B-B14F-4D97-AF65-F5344CB8AC3E}">
        <p14:creationId xmlns:p14="http://schemas.microsoft.com/office/powerpoint/2010/main" val="3000683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Ziele des Seminars</a:t>
            </a:r>
          </a:p>
        </p:txBody>
      </p:sp>
      <p:sp>
        <p:nvSpPr>
          <p:cNvPr id="4" name="Textplatzhalter 3"/>
          <p:cNvSpPr>
            <a:spLocks noGrp="1"/>
          </p:cNvSpPr>
          <p:nvPr>
            <p:ph type="body" sz="quarter" idx="13"/>
          </p:nvPr>
        </p:nvSpPr>
        <p:spPr>
          <a:xfrm>
            <a:off x="4572000" y="1501556"/>
            <a:ext cx="3872071" cy="2661708"/>
          </a:xfrm>
        </p:spPr>
        <p:txBody>
          <a:bodyPr/>
          <a:lstStyle/>
          <a:p>
            <a:r>
              <a:rPr lang="de-DE" dirty="0"/>
              <a:t>Ein bewussterer Umgang bei der Impulsgebung</a:t>
            </a:r>
          </a:p>
          <a:p>
            <a:endParaRPr lang="de-DE" dirty="0"/>
          </a:p>
          <a:p>
            <a:r>
              <a:rPr lang="de-DE" dirty="0"/>
              <a:t>Unterschiedliche Ansätze für Impulse kennenlernen</a:t>
            </a:r>
          </a:p>
          <a:p>
            <a:endParaRPr lang="de-DE" dirty="0"/>
          </a:p>
          <a:p>
            <a:r>
              <a:rPr lang="de-DE" dirty="0"/>
              <a:t>Ein Handlungsrepertoire erarbeiten</a:t>
            </a:r>
          </a:p>
          <a:p>
            <a:endParaRPr lang="de-DE" dirty="0"/>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0435" y="942278"/>
            <a:ext cx="2520176" cy="37802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0971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stretch>
            <a:fillRect/>
          </a:stretch>
        </p:blipFill>
        <p:spPr>
          <a:xfrm>
            <a:off x="138124" y="263963"/>
            <a:ext cx="8880717" cy="5110823"/>
          </a:xfrm>
          <a:prstGeom prst="rect">
            <a:avLst/>
          </a:prstGeom>
          <a:ln>
            <a:noFill/>
          </a:ln>
          <a:effectLst>
            <a:softEdge rad="112500"/>
          </a:effectLst>
        </p:spPr>
      </p:pic>
      <p:sp>
        <p:nvSpPr>
          <p:cNvPr id="2" name="Rechteck 1"/>
          <p:cNvSpPr/>
          <p:nvPr/>
        </p:nvSpPr>
        <p:spPr>
          <a:xfrm>
            <a:off x="3319361" y="263963"/>
            <a:ext cx="2518242" cy="13969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Welche Assoziationen zur Impulsgebung verbinden Sie mit diesem Bild?</a:t>
            </a:r>
            <a:endParaRPr lang="de-DE" dirty="0"/>
          </a:p>
        </p:txBody>
      </p:sp>
    </p:spTree>
    <p:extLst>
      <p:ext uri="{BB962C8B-B14F-4D97-AF65-F5344CB8AC3E}">
        <p14:creationId xmlns:p14="http://schemas.microsoft.com/office/powerpoint/2010/main" val="392739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Seminarunterlagen zur Impulsgebung</a:t>
            </a:r>
          </a:p>
        </p:txBody>
      </p:sp>
      <p:sp>
        <p:nvSpPr>
          <p:cNvPr id="6" name="Textfeld 5"/>
          <p:cNvSpPr txBox="1"/>
          <p:nvPr/>
        </p:nvSpPr>
        <p:spPr>
          <a:xfrm>
            <a:off x="1051774" y="2645137"/>
            <a:ext cx="2762295" cy="923330"/>
          </a:xfrm>
          <a:prstGeom prst="rect">
            <a:avLst/>
          </a:prstGeom>
          <a:noFill/>
        </p:spPr>
        <p:txBody>
          <a:bodyPr wrap="none" rtlCol="0">
            <a:spAutoFit/>
          </a:bodyPr>
          <a:lstStyle/>
          <a:p>
            <a:pPr algn="ctr"/>
            <a:r>
              <a:rPr lang="de-DE" dirty="0"/>
              <a:t>[hier stehen ein Link und </a:t>
            </a:r>
          </a:p>
          <a:p>
            <a:pPr algn="ctr"/>
            <a:r>
              <a:rPr lang="de-DE" dirty="0"/>
              <a:t>ein QR-Code zum </a:t>
            </a:r>
          </a:p>
          <a:p>
            <a:pPr algn="ctr"/>
            <a:r>
              <a:rPr lang="de-DE" dirty="0"/>
              <a:t>Taskcards Board]</a:t>
            </a:r>
          </a:p>
        </p:txBody>
      </p:sp>
      <p:sp>
        <p:nvSpPr>
          <p:cNvPr id="7" name="Rechteck 6"/>
          <p:cNvSpPr/>
          <p:nvPr/>
        </p:nvSpPr>
        <p:spPr>
          <a:xfrm>
            <a:off x="954858" y="1431398"/>
            <a:ext cx="2956131" cy="316052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p:nvSpPr>
        <p:spPr>
          <a:xfrm>
            <a:off x="1789124" y="903505"/>
            <a:ext cx="1287597" cy="369332"/>
          </a:xfrm>
          <a:prstGeom prst="rect">
            <a:avLst/>
          </a:prstGeom>
          <a:noFill/>
        </p:spPr>
        <p:txBody>
          <a:bodyPr wrap="none" rtlCol="0">
            <a:spAutoFit/>
          </a:bodyPr>
          <a:lstStyle/>
          <a:p>
            <a:r>
              <a:rPr lang="de-DE" dirty="0"/>
              <a:t>Taskcards:</a:t>
            </a:r>
          </a:p>
        </p:txBody>
      </p:sp>
      <p:sp>
        <p:nvSpPr>
          <p:cNvPr id="3" name="Textfeld 2">
            <a:extLst>
              <a:ext uri="{FF2B5EF4-FFF2-40B4-BE49-F238E27FC236}">
                <a16:creationId xmlns:a16="http://schemas.microsoft.com/office/drawing/2014/main" id="{257B8596-FCC0-DB27-C843-6738D411D6F4}"/>
              </a:ext>
            </a:extLst>
          </p:cNvPr>
          <p:cNvSpPr txBox="1"/>
          <p:nvPr/>
        </p:nvSpPr>
        <p:spPr>
          <a:xfrm>
            <a:off x="4093945" y="841533"/>
            <a:ext cx="4036361" cy="369332"/>
          </a:xfrm>
          <a:prstGeom prst="rect">
            <a:avLst/>
          </a:prstGeom>
          <a:noFill/>
        </p:spPr>
        <p:txBody>
          <a:bodyPr wrap="none" rtlCol="0">
            <a:spAutoFit/>
          </a:bodyPr>
          <a:lstStyle/>
          <a:p>
            <a:r>
              <a:rPr lang="de-DE" i="1" dirty="0">
                <a:highlight>
                  <a:srgbClr val="FFFF00"/>
                </a:highlight>
              </a:rPr>
              <a:t>Beispiel</a:t>
            </a:r>
            <a:r>
              <a:rPr lang="de-DE" i="1"/>
              <a:t>: Organisation </a:t>
            </a:r>
            <a:r>
              <a:rPr lang="de-DE" i="1" dirty="0"/>
              <a:t>über Taskcards</a:t>
            </a:r>
          </a:p>
        </p:txBody>
      </p:sp>
      <p:pic>
        <p:nvPicPr>
          <p:cNvPr id="5" name="Grafik 4">
            <a:extLst>
              <a:ext uri="{FF2B5EF4-FFF2-40B4-BE49-F238E27FC236}">
                <a16:creationId xmlns:a16="http://schemas.microsoft.com/office/drawing/2014/main" id="{CE99512A-7B18-55FE-4B23-0B019EBA27A1}"/>
              </a:ext>
            </a:extLst>
          </p:cNvPr>
          <p:cNvPicPr>
            <a:picLocks noChangeAspect="1"/>
          </p:cNvPicPr>
          <p:nvPr/>
        </p:nvPicPr>
        <p:blipFill>
          <a:blip r:embed="rId2"/>
          <a:stretch>
            <a:fillRect/>
          </a:stretch>
        </p:blipFill>
        <p:spPr>
          <a:xfrm>
            <a:off x="4093945" y="1834937"/>
            <a:ext cx="4751175" cy="2353450"/>
          </a:xfrm>
          <a:prstGeom prst="rect">
            <a:avLst/>
          </a:prstGeom>
        </p:spPr>
      </p:pic>
    </p:spTree>
    <p:extLst>
      <p:ext uri="{BB962C8B-B14F-4D97-AF65-F5344CB8AC3E}">
        <p14:creationId xmlns:p14="http://schemas.microsoft.com/office/powerpoint/2010/main" val="3239023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a:t>
            </a:r>
          </a:p>
        </p:txBody>
      </p:sp>
      <p:sp>
        <p:nvSpPr>
          <p:cNvPr id="4" name="Textplatzhalter 3"/>
          <p:cNvSpPr>
            <a:spLocks noGrp="1"/>
          </p:cNvSpPr>
          <p:nvPr>
            <p:ph type="body" sz="quarter" idx="13"/>
          </p:nvPr>
        </p:nvSpPr>
        <p:spPr>
          <a:xfrm>
            <a:off x="2312357" y="1472764"/>
            <a:ext cx="8569325" cy="3944789"/>
          </a:xfrm>
        </p:spPr>
        <p:txBody>
          <a:bodyPr/>
          <a:lstStyle/>
          <a:p>
            <a:pPr marL="0" indent="0">
              <a:spcAft>
                <a:spcPts val="0"/>
              </a:spcAft>
              <a:buNone/>
            </a:pPr>
            <a:r>
              <a:rPr lang="de-DE" dirty="0">
                <a:solidFill>
                  <a:schemeClr val="bg1">
                    <a:lumMod val="65000"/>
                  </a:schemeClr>
                </a:solidFill>
              </a:rPr>
              <a:t>Ziele und Einstimmung</a:t>
            </a:r>
          </a:p>
          <a:p>
            <a:pPr marL="0" indent="0">
              <a:spcAft>
                <a:spcPts val="0"/>
              </a:spcAft>
              <a:buNone/>
            </a:pPr>
            <a:endParaRPr lang="de-DE" sz="2800" dirty="0"/>
          </a:p>
          <a:p>
            <a:pPr marL="0" indent="0">
              <a:spcAft>
                <a:spcPts val="0"/>
              </a:spcAft>
              <a:buNone/>
            </a:pPr>
            <a:r>
              <a:rPr lang="de-DE" b="1" dirty="0"/>
              <a:t>Teil I: </a:t>
            </a:r>
            <a:r>
              <a:rPr lang="de-DE" dirty="0"/>
              <a:t>Grundlegendes zu Impulsen </a:t>
            </a:r>
          </a:p>
          <a:p>
            <a:pPr marL="0" indent="0">
              <a:spcAft>
                <a:spcPts val="0"/>
              </a:spcAft>
              <a:buNone/>
            </a:pPr>
            <a:endParaRPr lang="de-DE" sz="2800" dirty="0"/>
          </a:p>
          <a:p>
            <a:pPr marL="0" indent="0">
              <a:spcAft>
                <a:spcPts val="0"/>
              </a:spcAft>
              <a:buNone/>
            </a:pPr>
            <a:r>
              <a:rPr lang="de-DE" b="1" dirty="0">
                <a:solidFill>
                  <a:schemeClr val="bg1">
                    <a:lumMod val="65000"/>
                  </a:schemeClr>
                </a:solidFill>
              </a:rPr>
              <a:t>Teil II: </a:t>
            </a:r>
            <a:r>
              <a:rPr lang="de-DE" dirty="0">
                <a:solidFill>
                  <a:schemeClr val="bg1">
                    <a:lumMod val="65000"/>
                  </a:schemeClr>
                </a:solidFill>
              </a:rPr>
              <a:t>Impulskatalog</a:t>
            </a:r>
            <a:endParaRPr lang="de-DE" sz="2800" dirty="0">
              <a:solidFill>
                <a:schemeClr val="bg1">
                  <a:lumMod val="65000"/>
                </a:schemeClr>
              </a:solidFill>
            </a:endParaRPr>
          </a:p>
          <a:p>
            <a:pPr marL="0" indent="0">
              <a:spcAft>
                <a:spcPts val="0"/>
              </a:spcAft>
              <a:buNone/>
            </a:pPr>
            <a:endParaRPr lang="de-DE" sz="2800" dirty="0">
              <a:solidFill>
                <a:schemeClr val="bg1">
                  <a:lumMod val="65000"/>
                </a:schemeClr>
              </a:solidFill>
            </a:endParaRPr>
          </a:p>
          <a:p>
            <a:pPr marL="0" indent="0">
              <a:spcAft>
                <a:spcPts val="0"/>
              </a:spcAft>
              <a:buNone/>
            </a:pPr>
            <a:r>
              <a:rPr lang="de-DE" dirty="0">
                <a:solidFill>
                  <a:schemeClr val="bg1">
                    <a:lumMod val="65000"/>
                  </a:schemeClr>
                </a:solidFill>
              </a:rPr>
              <a:t>Arbeitsauftrag und Abschlussrunde</a:t>
            </a:r>
          </a:p>
        </p:txBody>
      </p:sp>
      <p:pic>
        <p:nvPicPr>
          <p:cNvPr id="5" name="Grafik 4" descr="Chat mit einfarbiger Füllung"/>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78114" y="3560805"/>
            <a:ext cx="648000" cy="648000"/>
          </a:xfrm>
          <a:prstGeom prst="rect">
            <a:avLst/>
          </a:prstGeom>
        </p:spPr>
      </p:pic>
      <p:pic>
        <p:nvPicPr>
          <p:cNvPr id="8" name="Grafik 7" descr="Post-it-Notizen 3 mit einfarbiger Füllung"/>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68516" y="2794173"/>
            <a:ext cx="648000" cy="648000"/>
          </a:xfrm>
          <a:prstGeom prst="rect">
            <a:avLst/>
          </a:prstGeom>
        </p:spPr>
      </p:pic>
      <p:pic>
        <p:nvPicPr>
          <p:cNvPr id="9" name="Grafik 8" descr="Liste mit einfarbiger Füllung"/>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78114" y="2027541"/>
            <a:ext cx="648000" cy="648000"/>
          </a:xfrm>
          <a:prstGeom prst="rect">
            <a:avLst/>
          </a:prstGeom>
        </p:spPr>
      </p:pic>
      <p:pic>
        <p:nvPicPr>
          <p:cNvPr id="7" name="Grafik 6" descr="Gute Idee mit einfarbiger Füllung">
            <a:extLst>
              <a:ext uri="{FF2B5EF4-FFF2-40B4-BE49-F238E27FC236}">
                <a16:creationId xmlns:a16="http://schemas.microsoft.com/office/drawing/2014/main" id="{BB54A21F-D687-7ABA-FF3E-20764CB2CF5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78114" y="1260909"/>
            <a:ext cx="648000" cy="648000"/>
          </a:xfrm>
          <a:prstGeom prst="rect">
            <a:avLst/>
          </a:prstGeom>
        </p:spPr>
      </p:pic>
    </p:spTree>
    <p:extLst>
      <p:ext uri="{BB962C8B-B14F-4D97-AF65-F5344CB8AC3E}">
        <p14:creationId xmlns:p14="http://schemas.microsoft.com/office/powerpoint/2010/main" val="3387769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Definition: Impuls</a:t>
            </a:r>
          </a:p>
        </p:txBody>
      </p:sp>
      <p:sp>
        <p:nvSpPr>
          <p:cNvPr id="3" name="Textfeld 2"/>
          <p:cNvSpPr txBox="1"/>
          <p:nvPr/>
        </p:nvSpPr>
        <p:spPr>
          <a:xfrm>
            <a:off x="4116078" y="1571014"/>
            <a:ext cx="838691" cy="369332"/>
          </a:xfrm>
          <a:prstGeom prst="rect">
            <a:avLst/>
          </a:prstGeom>
          <a:noFill/>
        </p:spPr>
        <p:txBody>
          <a:bodyPr wrap="none" rtlCol="0">
            <a:spAutoFit/>
          </a:bodyPr>
          <a:lstStyle/>
          <a:p>
            <a:r>
              <a:rPr lang="de-DE" dirty="0">
                <a:solidFill>
                  <a:schemeClr val="bg1">
                    <a:lumMod val="65000"/>
                  </a:schemeClr>
                </a:solidFill>
              </a:rPr>
              <a:t>Gestik</a:t>
            </a:r>
          </a:p>
        </p:txBody>
      </p:sp>
      <p:sp>
        <p:nvSpPr>
          <p:cNvPr id="4" name="Textfeld 3"/>
          <p:cNvSpPr txBox="1"/>
          <p:nvPr/>
        </p:nvSpPr>
        <p:spPr>
          <a:xfrm>
            <a:off x="7197508" y="1201682"/>
            <a:ext cx="787395" cy="369332"/>
          </a:xfrm>
          <a:prstGeom prst="rect">
            <a:avLst/>
          </a:prstGeom>
          <a:noFill/>
        </p:spPr>
        <p:txBody>
          <a:bodyPr wrap="none" rtlCol="0">
            <a:spAutoFit/>
          </a:bodyPr>
          <a:lstStyle/>
          <a:p>
            <a:r>
              <a:rPr lang="de-DE" dirty="0">
                <a:solidFill>
                  <a:schemeClr val="bg1">
                    <a:lumMod val="65000"/>
                  </a:schemeClr>
                </a:solidFill>
              </a:rPr>
              <a:t>Mimik</a:t>
            </a:r>
          </a:p>
        </p:txBody>
      </p:sp>
      <p:sp>
        <p:nvSpPr>
          <p:cNvPr id="6" name="Textfeld 5"/>
          <p:cNvSpPr txBox="1"/>
          <p:nvPr/>
        </p:nvSpPr>
        <p:spPr>
          <a:xfrm>
            <a:off x="1651819" y="4365523"/>
            <a:ext cx="1261884" cy="369332"/>
          </a:xfrm>
          <a:prstGeom prst="rect">
            <a:avLst/>
          </a:prstGeom>
          <a:noFill/>
        </p:spPr>
        <p:txBody>
          <a:bodyPr wrap="none" rtlCol="0">
            <a:spAutoFit/>
          </a:bodyPr>
          <a:lstStyle/>
          <a:p>
            <a:r>
              <a:rPr lang="de-DE" dirty="0">
                <a:solidFill>
                  <a:schemeClr val="bg1">
                    <a:lumMod val="65000"/>
                  </a:schemeClr>
                </a:solidFill>
              </a:rPr>
              <a:t>Zeichnung</a:t>
            </a:r>
          </a:p>
        </p:txBody>
      </p:sp>
      <p:sp>
        <p:nvSpPr>
          <p:cNvPr id="7" name="Textfeld 6"/>
          <p:cNvSpPr txBox="1"/>
          <p:nvPr/>
        </p:nvSpPr>
        <p:spPr>
          <a:xfrm>
            <a:off x="646286" y="1376998"/>
            <a:ext cx="1826141" cy="369332"/>
          </a:xfrm>
          <a:prstGeom prst="rect">
            <a:avLst/>
          </a:prstGeom>
          <a:noFill/>
        </p:spPr>
        <p:txBody>
          <a:bodyPr wrap="none" rtlCol="0">
            <a:spAutoFit/>
          </a:bodyPr>
          <a:lstStyle/>
          <a:p>
            <a:r>
              <a:rPr lang="de-DE" dirty="0">
                <a:solidFill>
                  <a:schemeClr val="bg1">
                    <a:lumMod val="65000"/>
                  </a:schemeClr>
                </a:solidFill>
              </a:rPr>
              <a:t>stummer Impuls</a:t>
            </a:r>
          </a:p>
        </p:txBody>
      </p:sp>
      <p:sp>
        <p:nvSpPr>
          <p:cNvPr id="8" name="Textfeld 7"/>
          <p:cNvSpPr txBox="1"/>
          <p:nvPr/>
        </p:nvSpPr>
        <p:spPr>
          <a:xfrm>
            <a:off x="5154855" y="4180857"/>
            <a:ext cx="2710999" cy="369332"/>
          </a:xfrm>
          <a:prstGeom prst="rect">
            <a:avLst/>
          </a:prstGeom>
          <a:noFill/>
        </p:spPr>
        <p:txBody>
          <a:bodyPr wrap="none" rtlCol="0">
            <a:spAutoFit/>
          </a:bodyPr>
          <a:lstStyle/>
          <a:p>
            <a:r>
              <a:rPr lang="de-DE" dirty="0">
                <a:solidFill>
                  <a:schemeClr val="bg1">
                    <a:lumMod val="65000"/>
                  </a:schemeClr>
                </a:solidFill>
              </a:rPr>
              <a:t>eine Handlung vorführen</a:t>
            </a:r>
          </a:p>
        </p:txBody>
      </p:sp>
      <p:sp>
        <p:nvSpPr>
          <p:cNvPr id="5" name="Abgerundetes Rechteck 4">
            <a:extLst>
              <a:ext uri="{FF2B5EF4-FFF2-40B4-BE49-F238E27FC236}">
                <a16:creationId xmlns:a16="http://schemas.microsoft.com/office/drawing/2014/main" id="{6C3B15F6-0996-077B-BD1C-C6E42E5372EE}"/>
              </a:ext>
            </a:extLst>
          </p:cNvPr>
          <p:cNvSpPr/>
          <p:nvPr/>
        </p:nvSpPr>
        <p:spPr>
          <a:xfrm>
            <a:off x="734518" y="2147344"/>
            <a:ext cx="7674964" cy="1460088"/>
          </a:xfrm>
          <a:prstGeom prst="roundRect">
            <a:avLst/>
          </a:prstGeom>
          <a:solidFill>
            <a:schemeClr val="bg2">
              <a:lumMod val="40000"/>
              <a:lumOff val="6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Ein </a:t>
            </a:r>
            <a:r>
              <a:rPr lang="de-DE" b="1" dirty="0">
                <a:solidFill>
                  <a:schemeClr val="tx1"/>
                </a:solidFill>
              </a:rPr>
              <a:t>Impuls </a:t>
            </a:r>
            <a:r>
              <a:rPr lang="de-DE" dirty="0">
                <a:solidFill>
                  <a:schemeClr val="tx1"/>
                </a:solidFill>
              </a:rPr>
              <a:t>ist</a:t>
            </a:r>
          </a:p>
          <a:p>
            <a:pPr algn="ctr"/>
            <a:r>
              <a:rPr lang="de-DE" dirty="0">
                <a:solidFill>
                  <a:schemeClr val="tx1"/>
                </a:solidFill>
              </a:rPr>
              <a:t>ein fachlich orientiertes Anknüpfen an einen </a:t>
            </a:r>
            <a:r>
              <a:rPr lang="de-DE" dirty="0" err="1">
                <a:solidFill>
                  <a:schemeClr val="tx1"/>
                </a:solidFill>
              </a:rPr>
              <a:t>Lernendenbeitrag</a:t>
            </a:r>
            <a:br>
              <a:rPr lang="de-DE" dirty="0">
                <a:solidFill>
                  <a:schemeClr val="tx1"/>
                </a:solidFill>
              </a:rPr>
            </a:br>
            <a:r>
              <a:rPr lang="de-DE" dirty="0">
                <a:solidFill>
                  <a:schemeClr val="tx1"/>
                </a:solidFill>
              </a:rPr>
              <a:t>mit der Absicht, die Lernende oder den Lernenden </a:t>
            </a:r>
          </a:p>
          <a:p>
            <a:pPr algn="ctr"/>
            <a:r>
              <a:rPr lang="de-DE" dirty="0">
                <a:solidFill>
                  <a:schemeClr val="tx1"/>
                </a:solidFill>
              </a:rPr>
              <a:t>möglichst unmittelbar in der eigenständigen Auseinandersetzung </a:t>
            </a:r>
          </a:p>
          <a:p>
            <a:pPr algn="ctr"/>
            <a:r>
              <a:rPr lang="de-DE" dirty="0">
                <a:solidFill>
                  <a:schemeClr val="tx1"/>
                </a:solidFill>
              </a:rPr>
              <a:t>mit den Inhalten weiterzubringen. </a:t>
            </a:r>
          </a:p>
        </p:txBody>
      </p:sp>
      <p:sp>
        <p:nvSpPr>
          <p:cNvPr id="9" name="Textplatzhalter 2">
            <a:extLst>
              <a:ext uri="{FF2B5EF4-FFF2-40B4-BE49-F238E27FC236}">
                <a16:creationId xmlns:a16="http://schemas.microsoft.com/office/drawing/2014/main" id="{D933881D-D102-BAE7-9828-7780067FBA3C}"/>
              </a:ext>
            </a:extLst>
          </p:cNvPr>
          <p:cNvSpPr>
            <a:spLocks noGrp="1"/>
          </p:cNvSpPr>
          <p:nvPr>
            <p:ph type="body" sz="quarter" idx="11"/>
          </p:nvPr>
        </p:nvSpPr>
        <p:spPr>
          <a:xfrm>
            <a:off x="288003" y="960000"/>
            <a:ext cx="8569325" cy="210000"/>
          </a:xfrm>
        </p:spPr>
        <p:txBody>
          <a:bodyPr/>
          <a:lstStyle/>
          <a:p>
            <a:r>
              <a:rPr lang="de-DE" dirty="0"/>
              <a:t>Modifiziert nach Ansteeg &amp; Heitzer (2024, S. 13)</a:t>
            </a:r>
          </a:p>
        </p:txBody>
      </p:sp>
    </p:spTree>
    <p:extLst>
      <p:ext uri="{BB962C8B-B14F-4D97-AF65-F5344CB8AC3E}">
        <p14:creationId xmlns:p14="http://schemas.microsoft.com/office/powerpoint/2010/main" val="1291482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Handlungsleitlinien im Dialogischen Lernen</a:t>
            </a:r>
          </a:p>
        </p:txBody>
      </p:sp>
      <p:sp>
        <p:nvSpPr>
          <p:cNvPr id="4" name="Textplatzhalter 3"/>
          <p:cNvSpPr>
            <a:spLocks noGrp="1"/>
          </p:cNvSpPr>
          <p:nvPr>
            <p:ph type="body" sz="quarter" idx="13"/>
          </p:nvPr>
        </p:nvSpPr>
        <p:spPr/>
        <p:txBody>
          <a:bodyPr/>
          <a:lstStyle/>
          <a:p>
            <a:pPr>
              <a:lnSpc>
                <a:spcPct val="200000"/>
              </a:lnSpc>
            </a:pPr>
            <a:r>
              <a:rPr lang="de-DE" dirty="0"/>
              <a:t>Konsequente Bezugnahme auf die Beiträge der Lernenden</a:t>
            </a:r>
          </a:p>
          <a:p>
            <a:pPr>
              <a:lnSpc>
                <a:spcPct val="200000"/>
              </a:lnSpc>
            </a:pPr>
            <a:r>
              <a:rPr lang="de-DE" dirty="0"/>
              <a:t>Die verschiedenen Gedankenwelten der Lernenden würdigen</a:t>
            </a:r>
          </a:p>
          <a:p>
            <a:pPr>
              <a:lnSpc>
                <a:spcPct val="200000"/>
              </a:lnSpc>
            </a:pPr>
            <a:r>
              <a:rPr lang="de-DE" dirty="0"/>
              <a:t>Wechselseitigkeit von Angebot und Nutzen</a:t>
            </a:r>
          </a:p>
          <a:p>
            <a:pPr>
              <a:lnSpc>
                <a:spcPct val="200000"/>
              </a:lnSpc>
            </a:pPr>
            <a:r>
              <a:rPr lang="de-DE" dirty="0"/>
              <a:t>Kernidee: „Ich will wissen, wie du es machst“ Auftrag: „Zeig mir, wie du es machst“</a:t>
            </a:r>
          </a:p>
          <a:p>
            <a:pPr>
              <a:lnSpc>
                <a:spcPct val="200000"/>
              </a:lnSpc>
            </a:pPr>
            <a:r>
              <a:rPr lang="de-DE" dirty="0"/>
              <a:t>„Mathematik gibt es nicht, wenn man sie nicht produziert“</a:t>
            </a:r>
          </a:p>
        </p:txBody>
      </p:sp>
    </p:spTree>
    <p:extLst>
      <p:ext uri="{BB962C8B-B14F-4D97-AF65-F5344CB8AC3E}">
        <p14:creationId xmlns:p14="http://schemas.microsoft.com/office/powerpoint/2010/main" val="81697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40715_Powerpointvorlage_institute">
  <a:themeElements>
    <a:clrScheme name="RWTH Farben">
      <a:dk1>
        <a:sysClr val="windowText" lastClr="000000"/>
      </a:dk1>
      <a:lt1>
        <a:sysClr val="window" lastClr="FFFFFF"/>
      </a:lt1>
      <a:dk2>
        <a:srgbClr val="00549F"/>
      </a:dk2>
      <a:lt2>
        <a:srgbClr val="8EBAE5"/>
      </a:lt2>
      <a:accent1>
        <a:srgbClr val="006165"/>
      </a:accent1>
      <a:accent2>
        <a:srgbClr val="0098A1"/>
      </a:accent2>
      <a:accent3>
        <a:srgbClr val="57AB27"/>
      </a:accent3>
      <a:accent4>
        <a:srgbClr val="BDCD00"/>
      </a:accent4>
      <a:accent5>
        <a:srgbClr val="F6A800"/>
      </a:accent5>
      <a:accent6>
        <a:srgbClr val="CC071E"/>
      </a:accent6>
      <a:hlink>
        <a:srgbClr val="612158"/>
      </a:hlink>
      <a:folHlink>
        <a:srgbClr val="7A6FA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äsentation_Master_RWTH_Institute_addin.potm" id="{0837BC49-7264-48C2-AAF5-DCA3DFDD7462}" vid="{6CDB8236-988B-4A45-A262-D5656478FE24}"/>
    </a:ext>
  </a:ext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140715_Powerpointvorlage_institute">
  <a:themeElements>
    <a:clrScheme name="RWTH 1">
      <a:dk1>
        <a:sysClr val="windowText" lastClr="000000"/>
      </a:dk1>
      <a:lt1>
        <a:sysClr val="window" lastClr="FFFFFF"/>
      </a:lt1>
      <a:dk2>
        <a:srgbClr val="00549F"/>
      </a:dk2>
      <a:lt2>
        <a:srgbClr val="F8F8F8"/>
      </a:lt2>
      <a:accent1>
        <a:srgbClr val="00549F"/>
      </a:accent1>
      <a:accent2>
        <a:srgbClr val="CC071E"/>
      </a:accent2>
      <a:accent3>
        <a:srgbClr val="57AB27"/>
      </a:accent3>
      <a:accent4>
        <a:srgbClr val="A11035"/>
      </a:accent4>
      <a:accent5>
        <a:srgbClr val="F6A800"/>
      </a:accent5>
      <a:accent6>
        <a:srgbClr val="4D4D4D"/>
      </a:accent6>
      <a:hlink>
        <a:srgbClr val="5F5F5F"/>
      </a:hlink>
      <a:folHlink>
        <a:srgbClr val="919191"/>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äsentation_Master_RWTH_Institute_addin.potm" id="{0837BC49-7264-48C2-AAF5-DCA3DFDD7462}" vid="{6CDB8236-988B-4A45-A262-D5656478FE2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Präsentation_Master_RWTH_Institute_ohne_addin (1)</Template>
  <TotalTime>0</TotalTime>
  <Words>2555</Words>
  <Application>Microsoft Office PowerPoint</Application>
  <PresentationFormat>Bildschirmpräsentation (16:10)</PresentationFormat>
  <Paragraphs>276</Paragraphs>
  <Slides>31</Slides>
  <Notes>11</Notes>
  <HiddenSlides>0</HiddenSlides>
  <MMClips>0</MMClips>
  <ScaleCrop>false</ScaleCrop>
  <HeadingPairs>
    <vt:vector size="6" baseType="variant">
      <vt:variant>
        <vt:lpstr>Verwendete Schriftarten</vt:lpstr>
      </vt:variant>
      <vt:variant>
        <vt:i4>4</vt:i4>
      </vt:variant>
      <vt:variant>
        <vt:lpstr>Design</vt:lpstr>
      </vt:variant>
      <vt:variant>
        <vt:i4>3</vt:i4>
      </vt:variant>
      <vt:variant>
        <vt:lpstr>Folientitel</vt:lpstr>
      </vt:variant>
      <vt:variant>
        <vt:i4>31</vt:i4>
      </vt:variant>
    </vt:vector>
  </HeadingPairs>
  <TitlesOfParts>
    <vt:vector size="38" baseType="lpstr">
      <vt:lpstr>Arial</vt:lpstr>
      <vt:lpstr>Calibri</vt:lpstr>
      <vt:lpstr>Symbol</vt:lpstr>
      <vt:lpstr>Wingdings</vt:lpstr>
      <vt:lpstr>140715_Powerpointvorlage_institute</vt:lpstr>
      <vt:lpstr>Benutzerdefiniertes Design</vt:lpstr>
      <vt:lpstr>1_140715_Powerpointvorlage_institute</vt:lpstr>
      <vt:lpstr>Impulsgebung Teil I Was ist ein guter Impuls und wie finde ich ihn?</vt:lpstr>
      <vt:lpstr>Ablauf</vt:lpstr>
      <vt:lpstr>Ablauf</vt:lpstr>
      <vt:lpstr>Ziele des Seminars</vt:lpstr>
      <vt:lpstr>PowerPoint-Präsentation</vt:lpstr>
      <vt:lpstr>Seminarunterlagen zur Impulsgebung</vt:lpstr>
      <vt:lpstr>Ablauf</vt:lpstr>
      <vt:lpstr>Definition: Impuls</vt:lpstr>
      <vt:lpstr>Handlungsleitlinien im Dialogischen Lernen</vt:lpstr>
      <vt:lpstr>Ziele von Impulsen</vt:lpstr>
      <vt:lpstr>Qualitätskriterien von Impulsen</vt:lpstr>
      <vt:lpstr>Qualitätskriterien von Impulsen</vt:lpstr>
      <vt:lpstr>Qualitätskriterien von Impulsen</vt:lpstr>
      <vt:lpstr>Qualitätskriterien von Impulsen</vt:lpstr>
      <vt:lpstr>Qualitätskriterien von Impulsen</vt:lpstr>
      <vt:lpstr>Qualitätskriterien von Impulsen</vt:lpstr>
      <vt:lpstr>Qualitätskriterien von Impulsen</vt:lpstr>
      <vt:lpstr>Qualitätskriterien von Impulsen – Überblick</vt:lpstr>
      <vt:lpstr>Voraussetzungen für eine gelingende Impulsgebung</vt:lpstr>
      <vt:lpstr>Stellenwert</vt:lpstr>
      <vt:lpstr>Ablauf</vt:lpstr>
      <vt:lpstr>Learning-App zum Einstieg in den Impulskatalog</vt:lpstr>
      <vt:lpstr>Verschieben von quadratischen Funktionen</vt:lpstr>
      <vt:lpstr>Ablauf</vt:lpstr>
      <vt:lpstr>Arbeitsauftrag für die Erprobungsphase</vt:lpstr>
      <vt:lpstr>PowerPoint-Präsentation</vt:lpstr>
      <vt:lpstr>Literatur</vt:lpstr>
      <vt:lpstr>Literatur</vt:lpstr>
      <vt:lpstr>Literatur</vt:lpstr>
      <vt:lpstr>Weitere Literaturempfehlungen</vt:lpstr>
      <vt:lpstr>Bildquellen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Doenni</dc:creator>
  <cp:lastModifiedBy>Melanie Ansteeg</cp:lastModifiedBy>
  <cp:revision>281</cp:revision>
  <dcterms:created xsi:type="dcterms:W3CDTF">2016-09-15T09:03:13Z</dcterms:created>
  <dcterms:modified xsi:type="dcterms:W3CDTF">2025-09-22T15:08:53Z</dcterms:modified>
</cp:coreProperties>
</file>