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  <p:sldMasterId id="2147483824" r:id="rId2"/>
    <p:sldMasterId id="2147483810" r:id="rId3"/>
  </p:sldMasterIdLst>
  <p:notesMasterIdLst>
    <p:notesMasterId r:id="rId33"/>
  </p:notesMasterIdLst>
  <p:handoutMasterIdLst>
    <p:handoutMasterId r:id="rId34"/>
  </p:handoutMasterIdLst>
  <p:sldIdLst>
    <p:sldId id="374" r:id="rId4"/>
    <p:sldId id="416" r:id="rId5"/>
    <p:sldId id="447" r:id="rId6"/>
    <p:sldId id="365" r:id="rId7"/>
    <p:sldId id="388" r:id="rId8"/>
    <p:sldId id="389" r:id="rId9"/>
    <p:sldId id="446" r:id="rId10"/>
    <p:sldId id="450" r:id="rId11"/>
    <p:sldId id="515" r:id="rId12"/>
    <p:sldId id="516" r:id="rId13"/>
    <p:sldId id="517" r:id="rId14"/>
    <p:sldId id="518" r:id="rId15"/>
    <p:sldId id="519" r:id="rId16"/>
    <p:sldId id="520" r:id="rId17"/>
    <p:sldId id="521" r:id="rId18"/>
    <p:sldId id="524" r:id="rId19"/>
    <p:sldId id="453" r:id="rId20"/>
    <p:sldId id="460" r:id="rId21"/>
    <p:sldId id="525" r:id="rId22"/>
    <p:sldId id="513" r:id="rId23"/>
    <p:sldId id="349" r:id="rId24"/>
    <p:sldId id="350" r:id="rId25"/>
    <p:sldId id="407" r:id="rId26"/>
    <p:sldId id="408" r:id="rId27"/>
    <p:sldId id="537" r:id="rId28"/>
    <p:sldId id="540" r:id="rId29"/>
    <p:sldId id="541" r:id="rId30"/>
    <p:sldId id="413" r:id="rId31"/>
    <p:sldId id="414" r:id="rId32"/>
  </p:sldIdLst>
  <p:sldSz cx="9144000" cy="5715000" type="screen16x1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8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54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72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909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090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272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454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lanie Ansteeg" initials="MA" lastIdx="1" clrIdx="0">
    <p:extLst>
      <p:ext uri="{19B8F6BF-5375-455C-9EA6-DF929625EA0E}">
        <p15:presenceInfo xmlns:p15="http://schemas.microsoft.com/office/powerpoint/2012/main" userId="Melanie Anstee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6494" autoAdjust="0"/>
  </p:normalViewPr>
  <p:slideViewPr>
    <p:cSldViewPr snapToGrid="0">
      <p:cViewPr varScale="1">
        <p:scale>
          <a:sx n="72" d="100"/>
          <a:sy n="72" d="100"/>
        </p:scale>
        <p:origin x="1132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93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6FC3F41-C962-464D-B4E4-1B28C5404581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622AD4AA-55EF-411A-8E48-6527076BD3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32509224-81A3-4D9B-8752-8DAE44BCA710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1279525"/>
            <a:ext cx="55245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dirty="0"/>
              <a:t>Textmasterformat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D1F2FD74-C6E6-4C73-ABC2-F4462191AAB6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182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3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54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727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3713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31B9C-93B6-8D6A-EE4F-EC72ABF1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00BF11-3B72-CCEC-FF25-2C593F434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BFBC150-B8C3-786A-AA52-1164F8DFBC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4250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D41EF-B103-43F6-8A40-1957F5CF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63C705-5AEB-EF92-0D8D-526618D64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AB4584-B3D9-1843-4E13-7DBE49D118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18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/>
              <a:t>Relevanz des Produktionsschwungs abschließend an einem Zitat von Konfuzius verdeutlichen.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3463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Herausforderung</a:t>
            </a:r>
            <a:r>
              <a:rPr lang="de-DE" baseline="0" dirty="0"/>
              <a:t> „Produktionsschwung im MU auslösen“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417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1473862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dirty="0"/>
              <a:t>Beispiel für Eins nach dem Andern:</a:t>
            </a:r>
          </a:p>
          <a:p>
            <a:pPr marL="171450" indent="-171450">
              <a:buFontTx/>
              <a:buChar char="-"/>
            </a:pPr>
            <a:r>
              <a:rPr lang="de-DE" dirty="0"/>
              <a:t>Um das Prinzip des Stellenwertsystems</a:t>
            </a:r>
            <a:r>
              <a:rPr lang="de-DE" baseline="0" dirty="0"/>
              <a:t> zu verstehen, muss ich erstmal das Prinzip der Bündelung verstehen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Ich muss das Stellenwertsystem verstanden haben, um zu wissen, was Vorgänger und Nachfolger sind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Kleiner bei einer Aufgabe: Erstmal verstehen, dann mathematisieren, dann Gleichungssystem erkennen und lösen, 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2046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201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9BC11-E3B3-8BC6-40D7-656603A29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11C4535-359F-E6A7-2278-83EDD969F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490FC5-28DE-FC94-144D-EFD89E7027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679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36C6B-A2C5-DEC2-178B-456EB9F22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2FC4E85-5DDB-7F78-E43D-6DF34DC9D1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F368B5C-A6A7-97A9-F0A4-004A9F285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5310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AF1D0-461B-1313-9420-1ECA59011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1CFBCB3-4715-8D9B-BBE7-A1C0032A1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3CD9CA-A83B-5650-B139-DF78FC341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25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01D06-978B-ECE6-C38B-C41E237D6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6DC78A8-5D4D-5BA2-A18B-1B019D7525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8E9B17E-932F-D78B-BFAA-DDC376444D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1540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7AB7-7CEA-26AD-8E16-A4476735C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9099625-DA06-A7E2-04DA-DB00A428D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4192189-640B-E987-1D9B-0C733D46B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380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45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09266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47033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Vielen Dank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für die</a:t>
            </a:r>
            <a:r>
              <a:rPr lang="de-DE" sz="2667" baseline="0" dirty="0"/>
              <a:t> </a:t>
            </a:r>
            <a:r>
              <a:rPr lang="de-DE" sz="2667" dirty="0"/>
              <a:t>Mitgestaltung!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 baseline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 dirty="0"/>
              <a:t>Kontakt: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Melanie Ansteeg</a:t>
            </a:r>
          </a:p>
          <a:p>
            <a:pPr lvl="0"/>
            <a:r>
              <a:rPr lang="de-DE" dirty="0"/>
              <a:t>Melanie.ansteeg@matha.rwth-aachen.de </a:t>
            </a:r>
          </a:p>
          <a:p>
            <a:pPr lvl="0"/>
            <a:r>
              <a:rPr lang="de-DE" dirty="0"/>
              <a:t>0241 80 97071</a:t>
            </a:r>
          </a:p>
          <a:p>
            <a:pPr lvl="0"/>
            <a:endParaRPr lang="de-DE" dirty="0"/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227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143000" y="935038"/>
            <a:ext cx="6858000" cy="19907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Deckblatt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001963"/>
            <a:ext cx="6858000" cy="1379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1411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75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425575"/>
            <a:ext cx="7886700" cy="237648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3824288"/>
            <a:ext cx="7886700" cy="1250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559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865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687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401763"/>
            <a:ext cx="3868737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087563"/>
            <a:ext cx="3868737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401763"/>
            <a:ext cx="3887788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788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6570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49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11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0245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993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724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957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3675" y="304800"/>
            <a:ext cx="1971675" cy="4843463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5762625" cy="4843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180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36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396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7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208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52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725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62783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89984"/>
            <a:ext cx="9144000" cy="6104717"/>
          </a:xfrm>
          <a:prstGeom prst="rect">
            <a:avLst/>
          </a:prstGeom>
        </p:spPr>
      </p:pic>
      <p:pic>
        <p:nvPicPr>
          <p:cNvPr id="3" name="Grafik 6">
            <a:extLst>
              <a:ext uri="{FF2B5EF4-FFF2-40B4-BE49-F238E27FC236}">
                <a16:creationId xmlns:a16="http://schemas.microsoft.com/office/drawing/2014/main" id="{C8964F51-F6EB-958E-E039-FEF810D4DD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18" y="506730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699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785652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031666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996863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52861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836873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de-DE" sz="2667" dirty="0"/>
              <a:t>Vielen Dank</a:t>
            </a:r>
            <a:br>
              <a:rPr lang="de-DE" sz="2667" dirty="0"/>
            </a:br>
            <a:r>
              <a:rPr lang="de-DE" sz="2667" dirty="0"/>
              <a:t>für Eure Aufmerksamkeit!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855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841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778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3820265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15022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68827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11008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54344" y="5189802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b="0" dirty="0"/>
              <a:t>Der Verlockung der Erklärung widerstehen – </a:t>
            </a:r>
            <a:br>
              <a:rPr lang="de-DE" sz="750" b="0" dirty="0"/>
            </a:br>
            <a:r>
              <a:rPr lang="de-DE" sz="750" b="0" dirty="0"/>
              <a:t>Mit Impulsen</a:t>
            </a:r>
            <a:r>
              <a:rPr lang="de-DE" sz="750" b="0" baseline="0" dirty="0"/>
              <a:t> an Schülerbeiträge anknüpfen und zum Weiterdenken anregen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7341" y="5328233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3" name="Grafik 6">
            <a:extLst>
              <a:ext uri="{FF2B5EF4-FFF2-40B4-BE49-F238E27FC236}">
                <a16:creationId xmlns:a16="http://schemas.microsoft.com/office/drawing/2014/main" id="{B1A313F7-916C-3C95-66AC-5BDFE062FF3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18" y="506730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798" r:id="rId6"/>
    <p:sldLayoutId id="2147483799" r:id="rId7"/>
    <p:sldLayoutId id="2147483809" r:id="rId8"/>
    <p:sldLayoutId id="2147483806" r:id="rId9"/>
    <p:sldLayoutId id="2147483807" r:id="rId10"/>
    <p:sldLayoutId id="2147483800" r:id="rId11"/>
    <p:sldLayoutId id="2147483808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4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23953" y="5189804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00" b="0" dirty="0"/>
              <a:t>Vom Mathematiklehren auf Distanz zum nachhaltigen Einsatz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Aachener </a:t>
            </a:r>
            <a:r>
              <a:rPr lang="de-DE" sz="750" dirty="0" err="1"/>
              <a:t>Didaktiktag</a:t>
            </a:r>
            <a:r>
              <a:rPr lang="de-DE" sz="750" dirty="0"/>
              <a:t> 2020 | 3.11.2020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Marvin Titz, Stefan </a:t>
            </a:r>
            <a:r>
              <a:rPr lang="de-DE" sz="750" dirty="0" err="1"/>
              <a:t>Pohlkamp</a:t>
            </a:r>
            <a:r>
              <a:rPr lang="de-DE" sz="750" dirty="0"/>
              <a:t> | </a:t>
            </a:r>
            <a:r>
              <a:rPr lang="de-DE" sz="750" dirty="0" err="1"/>
              <a:t>LuF</a:t>
            </a:r>
            <a:r>
              <a:rPr lang="de-DE" sz="750" dirty="0"/>
              <a:t> Didaktik der Mathematik |    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Grafik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93218" y="509016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8925" y="5189805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361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creativecommons.org/licenses/by-sa/4.0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kurzelinks.de/07ko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didaktik.matha.rwth-aachen.de/de/mitarbeiter/ansteeg/index.html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hdidaktik.org/cms/download.php?cat=Ver%C3%B6ffentlichungen&amp;file=Publikationen_zur_Lehrerbildung-Anlage_1.pdf" TargetMode="External"/><Relationship Id="rId2" Type="http://schemas.openxmlformats.org/officeDocument/2006/relationships/hyperlink" Target="https://hal.science/hal-04833321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old.mathematik.tu-dortmund.de/~prediger/veroeff/02-AllgMa-Sammelband-Mathe-Kommunikation-kl.pdf" TargetMode="External"/><Relationship Id="rId2" Type="http://schemas.openxmlformats.org/officeDocument/2006/relationships/hyperlink" Target="https://doi.org/10.11586/202008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tudienseminar.rlp.de/fileadmin/user_upload/studienseminar.rlp.de/gyko/2__Impulse_setzen.pdf" TargetMode="External"/><Relationship Id="rId5" Type="http://schemas.openxmlformats.org/officeDocument/2006/relationships/hyperlink" Target="https://www.kmk.org/fileadmin/veroeffentlichungen_beschluesse/2008/2008_10_16-Fachprofile-Lehrerbildung.pdf" TargetMode="External"/><Relationship Id="rId4" Type="http://schemas.openxmlformats.org/officeDocument/2006/relationships/hyperlink" Target="https://www.kmk.org/fileadmin/veroeffentlichungen_beschluesse/2004/2004_12_16-Standards-Lehrerbildung-Bildungswissenschaften.pdf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sts-gym-marburg.bildung.hessen.de/grundlagenpapiere/broschure_lehrkrafteakademie_in_teraktiv_v1_end_ms_09062017.pdf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de-de/foto/licht-pinsel-haus-gefroren-7544436/" TargetMode="External"/><Relationship Id="rId7" Type="http://schemas.openxmlformats.org/officeDocument/2006/relationships/hyperlink" Target="https://www.pexels.com/de-de/foto/menschen-frau-kunst-schule-8613059/" TargetMode="External"/><Relationship Id="rId2" Type="http://schemas.openxmlformats.org/officeDocument/2006/relationships/hyperlink" Target="https://www.pexels.com/de-de/foto/menschen-frau-sitzung-schule-8613091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pexels.com/de-de/foto/menschen-frau-sitzung-schule-8613089/" TargetMode="External"/><Relationship Id="rId5" Type="http://schemas.openxmlformats.org/officeDocument/2006/relationships/hyperlink" Target="https://pixabay.com/de/vectors/sprechblasen-kommentare-orange-303206/" TargetMode="External"/><Relationship Id="rId4" Type="http://schemas.openxmlformats.org/officeDocument/2006/relationships/hyperlink" Target="https://pixabay.com/de/vectors/pause-h%c3%a4ngematte-auszeit-freizeit-3947908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288000" y="3277440"/>
            <a:ext cx="8568000" cy="1488198"/>
          </a:xfrm>
        </p:spPr>
        <p:txBody>
          <a:bodyPr/>
          <a:lstStyle/>
          <a:p>
            <a:r>
              <a:rPr lang="de-DE" dirty="0"/>
              <a:t>Der Verlockung der </a:t>
            </a:r>
            <a:r>
              <a:rPr lang="de-DE"/>
              <a:t>Erklärung widerstehen</a:t>
            </a:r>
            <a:br>
              <a:rPr lang="de-DE" dirty="0"/>
            </a:br>
            <a:r>
              <a:rPr lang="de-DE" sz="1900" b="0" dirty="0"/>
              <a:t>Mit Impulsen an Schülerbeiträge anknüpfen und zum Weiterdenken anregen</a:t>
            </a:r>
            <a:endParaRPr lang="de-DE" sz="19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36F4CD3-83BA-B374-1494-CDF05453F5D0}"/>
              </a:ext>
            </a:extLst>
          </p:cNvPr>
          <p:cNvSpPr txBox="1"/>
          <p:nvPr/>
        </p:nvSpPr>
        <p:spPr>
          <a:xfrm>
            <a:off x="1398141" y="5153222"/>
            <a:ext cx="417293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Dieses Werk steht unter einer Creative Commons Lizenz vom Typ </a:t>
            </a:r>
            <a:br>
              <a:rPr lang="de-DE" sz="900" dirty="0"/>
            </a:br>
            <a:r>
              <a:rPr lang="de-DE" sz="900" dirty="0"/>
              <a:t>Namensnennung – Weitergabe unter gleichen Bedingungen.</a:t>
            </a:r>
            <a:br>
              <a:rPr lang="de-DE" sz="900" dirty="0"/>
            </a:br>
            <a:r>
              <a:rPr lang="de-DE" sz="900" dirty="0"/>
              <a:t>Die Lizenz ist unter </a:t>
            </a:r>
            <a:r>
              <a:rPr lang="de-DE" sz="900" dirty="0">
                <a:hlinkClick r:id="rId2"/>
              </a:rPr>
              <a:t>https://creativecommons.org/licenses/by-sa/4.0/</a:t>
            </a:r>
            <a:r>
              <a:rPr lang="de-DE" sz="900" dirty="0"/>
              <a:t> einsehbar.</a:t>
            </a:r>
          </a:p>
        </p:txBody>
      </p:sp>
      <p:pic>
        <p:nvPicPr>
          <p:cNvPr id="3" name="Grafik 2" descr="Ein Bild, das Symbol, Kreis, Screenshot, Grafiken enthält.&#10;&#10;Automatisch generierte Beschreibung">
            <a:extLst>
              <a:ext uri="{FF2B5EF4-FFF2-40B4-BE49-F238E27FC236}">
                <a16:creationId xmlns:a16="http://schemas.microsoft.com/office/drawing/2014/main" id="{D04A69AA-6B69-6B52-1178-B1C359D17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30" y="5153222"/>
            <a:ext cx="1227411" cy="429442"/>
          </a:xfrm>
          <a:prstGeom prst="rect">
            <a:avLst/>
          </a:prstGeom>
        </p:spPr>
      </p:pic>
      <p:sp>
        <p:nvSpPr>
          <p:cNvPr id="4" name="Untertitel 5">
            <a:extLst>
              <a:ext uri="{FF2B5EF4-FFF2-40B4-BE49-F238E27FC236}">
                <a16:creationId xmlns:a16="http://schemas.microsoft.com/office/drawing/2014/main" id="{B2EDBA6D-18C6-84E8-04E5-8506923F6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731158"/>
          </a:xfrm>
        </p:spPr>
        <p:txBody>
          <a:bodyPr/>
          <a:lstStyle/>
          <a:p>
            <a:endParaRPr lang="de-DE" altLang="de-DE" dirty="0"/>
          </a:p>
          <a:p>
            <a:r>
              <a:rPr lang="de-DE" altLang="de-DE" dirty="0"/>
              <a:t>Melanie Ansteeg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5697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68D83-1F60-1621-D498-DA38A664E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CF3244-33D3-7018-022E-19DB2C8D2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13CBCD-B030-A8B1-27BC-F919F5805D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4459C1C-3FBB-CD24-7D8E-B2CEBAE718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führt die Lernenden unmittelbar in die Produktion und damit in das selbstständige Erkunden der Inhalte (zurück).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00B85DE-3F54-E66C-8EC9-C16FED9CAA8C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Produktion</a:t>
            </a:r>
          </a:p>
        </p:txBody>
      </p:sp>
    </p:spTree>
    <p:extLst>
      <p:ext uri="{BB962C8B-B14F-4D97-AF65-F5344CB8AC3E}">
        <p14:creationId xmlns:p14="http://schemas.microsoft.com/office/powerpoint/2010/main" val="4084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DA779-B45A-8DB8-135B-D1988FE2F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280E-489C-A6C0-680E-56DA20DF5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C0341F-D96C-2539-4040-EF2E4E8BD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A5BF8F1-96FB-B417-4738-6D3B0FE306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von angemessener Intensität, d.h. er führt zu angemessenem Fortschritt, ohne dass wichtige Lernerfahrungen ausgelassen werden. 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4335E93-58AF-47F0-4697-1B7A0E4954C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Intensität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364F41-BFB6-09A0-C42F-2A5B5B0CE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80" y="3254569"/>
            <a:ext cx="4327374" cy="16002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D550ED3-3059-5532-6C61-E7DFCF67F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28731"/>
            <a:ext cx="4345491" cy="16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1557D-33B7-E67F-5DEF-27FF2E484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E677F6-F37D-CE39-2252-CE12DC5B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4B0B23E-A970-E651-B3A7-7664DE4A06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51446F4-C79F-0ABE-2E5E-A9F8CED5FB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stellt das Verständnis gegenüber dem Ergebnis in den Vordergrund und ist damit nachhaltig angelegt.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EA23814-B7D7-83D4-892A-14D20739D29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Nachhaltigkeit</a:t>
            </a:r>
          </a:p>
        </p:txBody>
      </p:sp>
    </p:spTree>
    <p:extLst>
      <p:ext uri="{BB962C8B-B14F-4D97-AF65-F5344CB8AC3E}">
        <p14:creationId xmlns:p14="http://schemas.microsoft.com/office/powerpoint/2010/main" val="269187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2A51D-7C19-065D-7992-F4761D505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A885F3-3E5C-6C9F-F205-F0FDDE612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01BEDC-D978-C74F-6E0F-19A38EC16D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002AC8E-966E-F9D5-2A9B-3B1B7F22A2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achtsam gegenüber den Schülerressourcen.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0746ECD0-9BF8-BE45-EDFE-7EEBF81E8C6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Achtsamkeit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853E924-AD28-1906-B1B8-E525EAC70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196" y="2631311"/>
            <a:ext cx="4337608" cy="19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7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1DB31-E9AC-3C20-C608-73821D160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83963-82F6-0B7E-174A-195C734F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D2ADD4-A780-88C8-9E07-3E48781407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9A65BCA-49DC-CA11-EC75-92021A1A09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ermöglicht den Lernenden ihren Stand im Lernprozess bzw. die Korrektheit ihres Beitrags einzuschätzen.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92B4A82C-FA45-0EA4-03A7-FC85B211DC8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Rückmeldung</a:t>
            </a:r>
          </a:p>
        </p:txBody>
      </p:sp>
    </p:spTree>
    <p:extLst>
      <p:ext uri="{BB962C8B-B14F-4D97-AF65-F5344CB8AC3E}">
        <p14:creationId xmlns:p14="http://schemas.microsoft.com/office/powerpoint/2010/main" val="755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85915-78DD-0CA7-BB73-F352CE0E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8AAEF1-6A06-C9B3-2B50-7E0CFC361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 – Überblick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2D4EA2-6D4F-255E-7CCB-00B7D0E9FE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Verständlichkeit</a:t>
            </a:r>
          </a:p>
          <a:p>
            <a:pPr>
              <a:lnSpc>
                <a:spcPct val="150000"/>
              </a:lnSpc>
            </a:pPr>
            <a:r>
              <a:rPr lang="de-DE" dirty="0"/>
              <a:t>Anknüpfen</a:t>
            </a:r>
          </a:p>
          <a:p>
            <a:pPr>
              <a:lnSpc>
                <a:spcPct val="150000"/>
              </a:lnSpc>
            </a:pPr>
            <a:r>
              <a:rPr lang="de-DE" dirty="0"/>
              <a:t>Produktion</a:t>
            </a:r>
          </a:p>
          <a:p>
            <a:pPr>
              <a:lnSpc>
                <a:spcPct val="150000"/>
              </a:lnSpc>
            </a:pPr>
            <a:r>
              <a:rPr lang="de-DE" dirty="0"/>
              <a:t>Intensität</a:t>
            </a:r>
          </a:p>
          <a:p>
            <a:pPr>
              <a:lnSpc>
                <a:spcPct val="150000"/>
              </a:lnSpc>
            </a:pPr>
            <a:r>
              <a:rPr lang="de-DE" dirty="0"/>
              <a:t>Nachhaltigkeit</a:t>
            </a:r>
          </a:p>
          <a:p>
            <a:pPr>
              <a:lnSpc>
                <a:spcPct val="150000"/>
              </a:lnSpc>
            </a:pPr>
            <a:r>
              <a:rPr lang="de-DE" dirty="0"/>
              <a:t>Achtsamkeit</a:t>
            </a:r>
          </a:p>
          <a:p>
            <a:pPr>
              <a:lnSpc>
                <a:spcPct val="150000"/>
              </a:lnSpc>
            </a:pPr>
            <a:r>
              <a:rPr lang="de-DE" dirty="0"/>
              <a:t>Rückmeldung</a:t>
            </a:r>
          </a:p>
          <a:p>
            <a:endParaRPr lang="de-DE" dirty="0"/>
          </a:p>
          <a:p>
            <a:pPr marL="0" indent="0" algn="ctr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51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909" y="819382"/>
            <a:ext cx="1086432" cy="177357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7341" y="159979"/>
            <a:ext cx="8568000" cy="453000"/>
          </a:xfrm>
        </p:spPr>
        <p:txBody>
          <a:bodyPr/>
          <a:lstStyle/>
          <a:p>
            <a:r>
              <a:rPr lang="de-DE" dirty="0"/>
              <a:t>Voraussetzungen für eine gelingende Impulsgebung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251814" y="1165170"/>
            <a:ext cx="2392670" cy="57906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Fachliche Sicherheit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1025780"/>
            <a:ext cx="1754585" cy="857848"/>
          </a:xfrm>
          <a:prstGeom prst="rect">
            <a:avLst/>
          </a:prstGeom>
        </p:spPr>
      </p:pic>
      <p:sp>
        <p:nvSpPr>
          <p:cNvPr id="6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3047746" y="4263781"/>
            <a:ext cx="3273615" cy="55118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Kommunikationskompetenz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396800" y="2917505"/>
            <a:ext cx="1643874" cy="60751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Zielklarheit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251814" y="1898905"/>
            <a:ext cx="5674260" cy="910772"/>
          </a:xfrm>
        </p:spPr>
        <p:txBody>
          <a:bodyPr/>
          <a:lstStyle/>
          <a:p>
            <a:pPr marL="0" indent="0" algn="r">
              <a:lnSpc>
                <a:spcPct val="150000"/>
              </a:lnSpc>
              <a:buNone/>
            </a:pPr>
            <a:r>
              <a:rPr lang="de-DE" dirty="0"/>
              <a:t>Möglichst gute Einschätzung des Lernprozesses </a:t>
            </a:r>
            <a:br>
              <a:rPr lang="de-DE" dirty="0"/>
            </a:br>
            <a:r>
              <a:rPr lang="de-DE" sz="1400" dirty="0"/>
              <a:t>(fachdidaktische bzw. diagnostische Kompetenzen)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4928840" y="3207871"/>
            <a:ext cx="4500257" cy="7165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Übersicht über die möglichen Ansätze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037" y="2435819"/>
            <a:ext cx="1317729" cy="136316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53" y="3990157"/>
            <a:ext cx="1199651" cy="1098431"/>
          </a:xfrm>
          <a:prstGeom prst="rect">
            <a:avLst/>
          </a:prstGeom>
        </p:spPr>
      </p:pic>
      <p:pic>
        <p:nvPicPr>
          <p:cNvPr id="15" name="Grafik 14" descr="Post-it-Notizen mit einfarbiger Füllu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52748" y="2952955"/>
            <a:ext cx="1019295" cy="10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2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7" grpId="0" build="p"/>
      <p:bldP spid="8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Workshopmaterialien zur Impulsgebung</a:t>
            </a:r>
          </a:p>
        </p:txBody>
      </p:sp>
      <p:sp>
        <p:nvSpPr>
          <p:cNvPr id="7" name="Rechteck 6"/>
          <p:cNvSpPr/>
          <p:nvPr/>
        </p:nvSpPr>
        <p:spPr>
          <a:xfrm>
            <a:off x="954858" y="1431398"/>
            <a:ext cx="2956131" cy="31605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173" y="1431397"/>
            <a:ext cx="3667663" cy="3160529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1789124" y="903505"/>
            <a:ext cx="1287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Taskcards: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8BE4D1F-039F-35DD-35B1-CA7198F0B1D2}"/>
              </a:ext>
            </a:extLst>
          </p:cNvPr>
          <p:cNvSpPr txBox="1"/>
          <p:nvPr/>
        </p:nvSpPr>
        <p:spPr>
          <a:xfrm>
            <a:off x="4093945" y="841533"/>
            <a:ext cx="406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>
                <a:highlight>
                  <a:srgbClr val="FFFF00"/>
                </a:highlight>
              </a:rPr>
              <a:t>Beispiel</a:t>
            </a:r>
            <a:r>
              <a:rPr lang="de-DE" i="1" dirty="0"/>
              <a:t>: Organisation über Taskcards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CB6BF67-0D3D-366E-D9B1-CB36E67A5520}"/>
              </a:ext>
            </a:extLst>
          </p:cNvPr>
          <p:cNvSpPr txBox="1"/>
          <p:nvPr/>
        </p:nvSpPr>
        <p:spPr>
          <a:xfrm>
            <a:off x="1051774" y="2645137"/>
            <a:ext cx="2762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[hier stehen ein Link und </a:t>
            </a:r>
          </a:p>
          <a:p>
            <a:pPr algn="ctr"/>
            <a:r>
              <a:rPr lang="de-DE" dirty="0"/>
              <a:t>ein QR-Code zum </a:t>
            </a:r>
          </a:p>
          <a:p>
            <a:pPr algn="ctr"/>
            <a:r>
              <a:rPr lang="de-DE" dirty="0"/>
              <a:t>Taskcards Board]</a:t>
            </a:r>
          </a:p>
        </p:txBody>
      </p:sp>
    </p:spTree>
    <p:extLst>
      <p:ext uri="{BB962C8B-B14F-4D97-AF65-F5344CB8AC3E}">
        <p14:creationId xmlns:p14="http://schemas.microsoft.com/office/powerpoint/2010/main" val="644523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Graphisches Integrieren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Kleingruppen (ca. 15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4384146"/>
            <a:ext cx="7476904" cy="2661708"/>
          </a:xfrm>
        </p:spPr>
        <p:txBody>
          <a:bodyPr/>
          <a:lstStyle/>
          <a:p>
            <a:r>
              <a:rPr lang="de-DE" dirty="0"/>
              <a:t>Formulieren Sie Impulse an den Schüler und notieren Sie sie wörtlich.</a:t>
            </a:r>
          </a:p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1165477-D082-9115-EA75-B92BCB20B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103" y="755072"/>
            <a:ext cx="4338818" cy="362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77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Learning-App zum Einstieg in den Impulskatalog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Einzelerkundung (ca. 5-10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2582421"/>
            <a:ext cx="5449302" cy="1854667"/>
          </a:xfrm>
        </p:spPr>
        <p:txBody>
          <a:bodyPr/>
          <a:lstStyle/>
          <a:p>
            <a:r>
              <a:rPr lang="de-DE" dirty="0"/>
              <a:t>Ordnen Sie den verschiedenen Impulsarten passende Beispiele zu: </a:t>
            </a:r>
            <a:r>
              <a:rPr lang="de-DE" u="sng" dirty="0">
                <a:hlinkClick r:id="rId2"/>
              </a:rPr>
              <a:t>https://kurzelinks.de/07ko</a:t>
            </a:r>
            <a:endParaRPr lang="de-DE" u="sng" dirty="0"/>
          </a:p>
          <a:p>
            <a:endParaRPr lang="de-DE" u="sng" dirty="0"/>
          </a:p>
          <a:p>
            <a:r>
              <a:rPr lang="de-DE" dirty="0"/>
              <a:t>Verschaffen Sie sich einen Überblick über den Impulskatalog mit den verschiedenen Impulsansätzen und zugehörigen Beispielen.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843" y="873266"/>
            <a:ext cx="1519858" cy="152421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250" y="1281093"/>
            <a:ext cx="2428730" cy="282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76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312357" y="1472764"/>
            <a:ext cx="8569325" cy="3944789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Begrüßung und Vorstellungsrunde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Teil I: </a:t>
            </a:r>
            <a:r>
              <a:rPr lang="de-DE" dirty="0"/>
              <a:t>Grundlegendes zu Impulsen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Teil II: </a:t>
            </a:r>
            <a:r>
              <a:rPr lang="de-DE" dirty="0"/>
              <a:t>Impulskatalog</a:t>
            </a:r>
            <a:endParaRPr lang="de-DE" sz="2800" dirty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Abschlussrunde und Evaluation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 descr="Chat mit einfarbiger Füllu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8114" y="3536742"/>
            <a:ext cx="648000" cy="648000"/>
          </a:xfrm>
          <a:prstGeom prst="rect">
            <a:avLst/>
          </a:prstGeom>
        </p:spPr>
      </p:pic>
      <p:pic>
        <p:nvPicPr>
          <p:cNvPr id="6" name="Grafik 5" descr="Winkegeste mit einfarbiger Füllu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78114" y="1235691"/>
            <a:ext cx="648000" cy="648000"/>
          </a:xfrm>
          <a:prstGeom prst="rect">
            <a:avLst/>
          </a:prstGeom>
        </p:spPr>
      </p:pic>
      <p:pic>
        <p:nvPicPr>
          <p:cNvPr id="8" name="Grafik 7" descr="Post-it-Notizen 3 mit einfarbiger Füllu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8516" y="2770110"/>
            <a:ext cx="648000" cy="648000"/>
          </a:xfrm>
          <a:prstGeom prst="rect">
            <a:avLst/>
          </a:prstGeom>
        </p:spPr>
      </p:pic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78114" y="200347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Individuelle Arbeit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Einzel- oder Partnerarbeit (ca. 20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703930"/>
            <a:ext cx="8646138" cy="2661708"/>
          </a:xfrm>
        </p:spPr>
        <p:txBody>
          <a:bodyPr/>
          <a:lstStyle/>
          <a:p>
            <a:r>
              <a:rPr lang="de-DE" dirty="0"/>
              <a:t>Formulieren Sie zu einer Materialgrundlage </a:t>
            </a:r>
            <a:r>
              <a:rPr lang="de-DE" i="1" dirty="0">
                <a:highlight>
                  <a:srgbClr val="FFFF00"/>
                </a:highlight>
              </a:rPr>
              <a:t>(hier stehen die Auswahlmöglichkeiten) </a:t>
            </a:r>
            <a:r>
              <a:rPr lang="de-DE" dirty="0"/>
              <a:t>verschiedene Impulse und notieren Sie mindestens drei davon auf einer Taskcard. </a:t>
            </a:r>
          </a:p>
          <a:p>
            <a:endParaRPr lang="de-DE" dirty="0"/>
          </a:p>
          <a:p>
            <a:r>
              <a:rPr lang="de-DE" dirty="0"/>
              <a:t>Diskutieren Sie in Ihrer Gruppe, welchen Ansprüchen die jeweiligen Impulse genügen. </a:t>
            </a:r>
          </a:p>
          <a:p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6501FAC-A875-7269-D03E-5B06BD808D67}"/>
              </a:ext>
            </a:extLst>
          </p:cNvPr>
          <p:cNvSpPr txBox="1"/>
          <p:nvPr/>
        </p:nvSpPr>
        <p:spPr>
          <a:xfrm>
            <a:off x="1877548" y="3750901"/>
            <a:ext cx="5467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[hier stehen Bilder zu den Materialien]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3338D02-D2B3-807F-D0AF-94DBA8F4ABD4}"/>
              </a:ext>
            </a:extLst>
          </p:cNvPr>
          <p:cNvSpPr/>
          <p:nvPr/>
        </p:nvSpPr>
        <p:spPr>
          <a:xfrm>
            <a:off x="1646662" y="3116135"/>
            <a:ext cx="5850676" cy="16388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16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Diskussion</a:t>
            </a:r>
          </a:p>
        </p:txBody>
      </p:sp>
      <p:pic>
        <p:nvPicPr>
          <p:cNvPr id="5" name="Grafik 4" descr="Besprechung Silhouet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8887" y="2168286"/>
            <a:ext cx="2806225" cy="2403714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1020975" y="1240211"/>
            <a:ext cx="2322727" cy="1201003"/>
          </a:xfrm>
          <a:prstGeom prst="cloudCallout">
            <a:avLst>
              <a:gd name="adj1" fmla="val 59665"/>
              <a:gd name="adj2" fmla="val 659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 descr="Lichter an mit einfarbiger Füllu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9275" y="1240211"/>
            <a:ext cx="914400" cy="914400"/>
          </a:xfrm>
          <a:prstGeom prst="rect">
            <a:avLst/>
          </a:prstGeom>
        </p:spPr>
      </p:pic>
      <p:pic>
        <p:nvPicPr>
          <p:cNvPr id="8" name="Grafik 7" descr="Fragezeichen mit einfarbiger Füllu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25138" y="1383512"/>
            <a:ext cx="914400" cy="914400"/>
          </a:xfrm>
          <a:prstGeom prst="rect">
            <a:avLst/>
          </a:prstGeom>
        </p:spPr>
      </p:pic>
      <p:sp>
        <p:nvSpPr>
          <p:cNvPr id="9" name="Ovale Legende 8"/>
          <p:cNvSpPr/>
          <p:nvPr/>
        </p:nvSpPr>
        <p:spPr>
          <a:xfrm>
            <a:off x="5995583" y="1052495"/>
            <a:ext cx="2281784" cy="1311920"/>
          </a:xfrm>
          <a:prstGeom prst="wedgeEllipseCallout">
            <a:avLst>
              <a:gd name="adj1" fmla="val -59113"/>
              <a:gd name="adj2" fmla="val 708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979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Impulsgebung</a:t>
            </a:r>
            <a:r>
              <a:rPr lang="de-DE" dirty="0"/>
              <a:t> im Mathematikunterricht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6675" y="1712200"/>
            <a:ext cx="8569325" cy="2661708"/>
          </a:xfrm>
        </p:spPr>
        <p:txBody>
          <a:bodyPr/>
          <a:lstStyle/>
          <a:p>
            <a:r>
              <a:rPr lang="de-DE" dirty="0"/>
              <a:t>Bewusstsein für die Relevanz von Impulsen /Schwierigkeit der </a:t>
            </a:r>
            <a:r>
              <a:rPr lang="de-DE" dirty="0" err="1"/>
              <a:t>Impulsgebung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Kennenlernen eines Impulskatalogs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Formulieren und Vergleichen von Impulsen</a:t>
            </a:r>
          </a:p>
          <a:p>
            <a:endParaRPr lang="de-DE" dirty="0"/>
          </a:p>
          <a:p>
            <a:r>
              <a:rPr lang="de-DE" dirty="0"/>
              <a:t>Sensiblerer und bewussterer Umgang bei der </a:t>
            </a:r>
            <a:r>
              <a:rPr lang="de-DE" dirty="0" err="1"/>
              <a:t>Impulsgebung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0850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885282" y="569117"/>
            <a:ext cx="1403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Erzähle mir,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90363" y="4158661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vergesse.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555246" y="4158661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erinnere.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571260" y="416661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verstehe.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904341" y="569117"/>
            <a:ext cx="119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Zeige mir,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218600" y="51628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Lass es mich selbst tun,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680734" y="4747788"/>
            <a:ext cx="2349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Konfuzius (551-479 v. Chr.)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845" y="1373087"/>
            <a:ext cx="2516388" cy="230605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54" y="1391208"/>
            <a:ext cx="2503072" cy="231469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580" y="1350873"/>
            <a:ext cx="2355960" cy="2334575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146248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127017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6101496" y="398772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785427" y="8765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(Produktion)</a:t>
            </a: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829824" y="5107513"/>
            <a:ext cx="4826561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Der Verlockung der Erklärung widerstehen – </a:t>
            </a:r>
            <a:br>
              <a:rPr lang="de-DE" sz="750" dirty="0"/>
            </a:br>
            <a:r>
              <a:rPr lang="de-DE" sz="750" dirty="0"/>
              <a:t>Mit Impulsen an Schülerbeiträge anknüpfen und zum Weiterdenken anregen 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MNU Bundeskongress | 29.04.2023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sp>
        <p:nvSpPr>
          <p:cNvPr id="20" name="Rechteck 19"/>
          <p:cNvSpPr/>
          <p:nvPr/>
        </p:nvSpPr>
        <p:spPr>
          <a:xfrm>
            <a:off x="179587" y="5262390"/>
            <a:ext cx="3882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tx2"/>
                </a:solidFill>
              </a:rPr>
              <a:t>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06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 animBg="1"/>
      <p:bldP spid="16" grpId="0" animBg="1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4">
            <a:extLst>
              <a:ext uri="{FF2B5EF4-FFF2-40B4-BE49-F238E27FC236}">
                <a16:creationId xmlns:a16="http://schemas.microsoft.com/office/drawing/2014/main" id="{849722AD-FB09-A386-D8DB-15E705922AFE}"/>
              </a:ext>
            </a:extLst>
          </p:cNvPr>
          <p:cNvSpPr txBox="1">
            <a:spLocks/>
          </p:cNvSpPr>
          <p:nvPr/>
        </p:nvSpPr>
        <p:spPr>
          <a:xfrm>
            <a:off x="288003" y="344592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79909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79909" algn="l"/>
              </a:tabLst>
              <a:defRPr sz="1333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80985" indent="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359819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61970" indent="0" algn="l" defTabSz="179909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>
                <a:tab pos="539728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42954" indent="0" algn="l" defTabSz="179909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tabLst>
                <a:tab pos="719638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23939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746095" algn="l"/>
              </a:tabLst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95416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76401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386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8370" indent="-190492" algn="l" defTabSz="761970" rtl="0" eaLnBrk="1" latinLnBrk="0" hangingPunct="1">
              <a:lnSpc>
                <a:spcPct val="90000"/>
              </a:lnSpc>
              <a:spcBef>
                <a:spcPts val="41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Kontakt:</a:t>
            </a:r>
          </a:p>
          <a:p>
            <a:endParaRPr lang="de-DE"/>
          </a:p>
          <a:p>
            <a:r>
              <a:rPr lang="de-DE"/>
              <a:t>Melanie Ansteeg</a:t>
            </a:r>
          </a:p>
          <a:p>
            <a:r>
              <a:rPr lang="de-DE"/>
              <a:t>melanie.ansteeg@rwth-aachen.de</a:t>
            </a:r>
          </a:p>
          <a:p>
            <a:r>
              <a:rPr lang="de-DE">
                <a:hlinkClick r:id="rId2"/>
              </a:rPr>
              <a:t>http://didaktik.matha.rwth-aachen.de/de/mitarbeiter/ansteeg/index.html</a:t>
            </a:r>
            <a:r>
              <a:rPr lang="de-DE"/>
              <a:t>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03040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6E0B3-357E-7FC1-8D20-F5EE3A3F5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EE6B32-06D3-60A2-AA13-4AD17704C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BF7B01-C54A-8113-5265-6D49E03FC8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(2023): </a:t>
            </a:r>
            <a:r>
              <a:rPr lang="de-DE" sz="1200" i="1" dirty="0"/>
              <a:t>Ein guter Impuls – was ist das? </a:t>
            </a:r>
            <a:r>
              <a:rPr lang="de-DE" sz="1200" dirty="0"/>
              <a:t>Begriffsausschärfung anhand des Konzepts des Dialogischen Lernens. In: IDMI-Primar Goethe-Universität Frankfurt (Hrsg.): Beiträge zum Mathematikunterricht. 56. Jahrestagung der Gesellschaft für Didaktik der Mathematik. WTM. </a:t>
            </a:r>
          </a:p>
          <a:p>
            <a:r>
              <a:rPr lang="de-DE" sz="1200" dirty="0"/>
              <a:t>Ansteeg, M. &amp; Heitzer, J. (2024): Quality </a:t>
            </a:r>
            <a:r>
              <a:rPr lang="de-DE" sz="1200" dirty="0" err="1"/>
              <a:t>criteria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individual </a:t>
            </a:r>
            <a:r>
              <a:rPr lang="de-DE" sz="1200" dirty="0" err="1"/>
              <a:t>prompts</a:t>
            </a:r>
            <a:r>
              <a:rPr lang="de-DE" sz="1200" dirty="0"/>
              <a:t>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education</a:t>
            </a:r>
            <a:r>
              <a:rPr lang="de-DE" sz="1200" dirty="0"/>
              <a:t>. In: </a:t>
            </a:r>
            <a:r>
              <a:rPr lang="de-DE" sz="1200" dirty="0" err="1"/>
              <a:t>Ní</a:t>
            </a:r>
            <a:r>
              <a:rPr lang="de-DE" sz="1200" dirty="0"/>
              <a:t> </a:t>
            </a:r>
            <a:r>
              <a:rPr lang="de-DE" sz="1200" dirty="0" err="1"/>
              <a:t>Ríordaín</a:t>
            </a:r>
            <a:r>
              <a:rPr lang="de-DE" sz="1200" dirty="0"/>
              <a:t>, M. &amp; Erath, K. (Hrsg.). Proceedings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Sixteenth</a:t>
            </a:r>
            <a:r>
              <a:rPr lang="de-DE" sz="1200" dirty="0"/>
              <a:t> ERME Topic Conference on Language and </a:t>
            </a:r>
            <a:r>
              <a:rPr lang="de-DE" sz="1200" dirty="0" err="1"/>
              <a:t>Social</a:t>
            </a:r>
            <a:r>
              <a:rPr lang="de-DE" sz="1200" dirty="0"/>
              <a:t> Interaction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Classrooms</a:t>
            </a:r>
            <a:r>
              <a:rPr lang="de-DE" sz="1200" dirty="0"/>
              <a:t>. S. 12-19. ERME / HAL Archive. </a:t>
            </a:r>
            <a:r>
              <a:rPr lang="de-DE" sz="1200">
                <a:latin typeface="+mj-lt"/>
              </a:rPr>
              <a:t>URL: 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  <a:hlinkClick r:id="rId2"/>
              </a:rPr>
              <a:t>https://hal.science/hal-04833321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.</a:t>
            </a:r>
          </a:p>
          <a:p>
            <a:r>
              <a:rPr lang="de-DE" sz="1200"/>
              <a:t>Beutelspacher</a:t>
            </a:r>
            <a:r>
              <a:rPr lang="de-DE" sz="1200" dirty="0"/>
              <a:t>, A., </a:t>
            </a:r>
            <a:r>
              <a:rPr lang="de-DE" sz="1200" dirty="0" err="1"/>
              <a:t>Danckwerts</a:t>
            </a:r>
            <a:r>
              <a:rPr lang="de-DE" sz="1200" dirty="0"/>
              <a:t>, R., Nickel, G., Spiels, S. &amp; Wickel, G. (2011): Mathematik Neu Denken. 1. Auflage. Vieweg Teubner.</a:t>
            </a:r>
          </a:p>
          <a:p>
            <a:r>
              <a:rPr lang="de-DE" sz="1200" dirty="0">
                <a:latin typeface="+mj-lt"/>
              </a:rPr>
              <a:t>Brandt, B. (2015): Partizipation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(2015): Lernprozesse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 (2015): Gespräche über Lernen – Lernen im Gespräch. Springer.</a:t>
            </a:r>
          </a:p>
          <a:p>
            <a:pPr algn="l"/>
            <a:r>
              <a:rPr lang="de-DE" sz="1200" b="0" i="0" u="none" strike="noStrike" baseline="0" dirty="0">
                <a:latin typeface="+mj-lt"/>
              </a:rPr>
              <a:t>Gesellschaft für Fachdidaktik e. V. </a:t>
            </a:r>
            <a:r>
              <a:rPr lang="de-DE" sz="1200" dirty="0">
                <a:latin typeface="+mj-lt"/>
              </a:rPr>
              <a:t>[GFD] (2004): Fachdidaktische Kompetenzbereiche, Kompetenzen und Standards für die 1. Phase der Lehrerbildung (BA + MA). Anlage 1. URL: </a:t>
            </a:r>
            <a:r>
              <a:rPr lang="de-DE" sz="1200" dirty="0">
                <a:latin typeface="+mj-lt"/>
                <a:hlinkClick r:id="rId3"/>
              </a:rPr>
              <a:t>https://www.fachdidaktik.org/cms/download.php?cat=Ver%C3%B6ffentlichungen&amp;file=Publikationen_zur_Lehrerbildung-Anlage_1.pdf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/>
              <a:t>Heckmann, K. (2007): Von Zehnern zu Zehnteln. In: </a:t>
            </a:r>
            <a:r>
              <a:rPr lang="de-DE" sz="1200" i="1" dirty="0"/>
              <a:t>Mathematik lehren 142</a:t>
            </a:r>
            <a:r>
              <a:rPr lang="de-DE" sz="1200" dirty="0"/>
              <a:t>, S. 45-51.</a:t>
            </a:r>
          </a:p>
          <a:p>
            <a:r>
              <a:rPr lang="de-DE" sz="1200" dirty="0"/>
              <a:t>Klimke, D. (2021): </a:t>
            </a:r>
            <a:r>
              <a:rPr lang="de-DE" sz="1200" i="1" dirty="0"/>
              <a:t>Das Konzept des Dialogischen Lernens im Mathematikunterricht – Vorbehalte und Chancen aus der Sicht angehender Mathematiklehrkräfte</a:t>
            </a:r>
            <a:r>
              <a:rPr lang="de-DE" sz="1200" dirty="0"/>
              <a:t>. Dissertation. Freie Universität Berlin.</a:t>
            </a:r>
          </a:p>
          <a:p>
            <a:r>
              <a:rPr lang="de-DE" sz="1200" dirty="0"/>
              <a:t>Klimke, D. &amp; Lutz-Westphal, B. (2018): Dialogisches Lernen im Mathematikunterricht – der Dialog als grundlegendes Prinzip und Handreichungen für Lehrkräfte. In: </a:t>
            </a:r>
            <a:r>
              <a:rPr lang="de-DE" sz="1200" i="1" dirty="0"/>
              <a:t>Beiträge zum Mathematikunterricht</a:t>
            </a:r>
            <a:r>
              <a:rPr lang="de-DE" sz="1200" dirty="0"/>
              <a:t>. Münster: WTM-Verlag.</a:t>
            </a: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6414844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0B8F4-99DB-80E2-B287-8A72797E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FB65F-CF90-0A64-7BC5-8D90E25A4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089846-1535-B6B4-2946-46F9F16D33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&amp; Rzejak, D. (2021): Fortbildungen für Lehrpersonen wirksam gestalten. Bertelsmann Stiftung. URL: </a:t>
            </a:r>
            <a:r>
              <a:rPr lang="de-DE" sz="1200" dirty="0">
                <a:latin typeface="+mj-lt"/>
                <a:hlinkClick r:id="rId2"/>
              </a:rPr>
              <a:t>https://doi.org/10.11586/2020080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Lotz, M. &amp; </a:t>
            </a:r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(2021): Die Hattie-Studie und ihre Bedeutung für den Unterricht. Ein Blick auf ausgewählte Aspekte der Lehrer-Schüler-Interaktion. In: Mehlhorn, G., Schöppe, K., Schulz, F. (Hrsg.). Begabungen entwickeln und Kreativität fördern. </a:t>
            </a:r>
            <a:r>
              <a:rPr lang="de-DE" sz="1200" dirty="0" err="1">
                <a:latin typeface="+mj-lt"/>
              </a:rPr>
              <a:t>Kopaed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Schmidt-Thieme, B. (2002): Kommunikatives Verhalten von Schülern beim Lösen von Textaufgaben. In: Prediger, S., </a:t>
            </a:r>
            <a:r>
              <a:rPr lang="de-DE" sz="1200" dirty="0" err="1">
                <a:latin typeface="+mj-lt"/>
              </a:rPr>
              <a:t>Lengnink</a:t>
            </a:r>
            <a:r>
              <a:rPr lang="de-DE" sz="1200" dirty="0">
                <a:latin typeface="+mj-lt"/>
              </a:rPr>
              <a:t>, K. &amp; Siebel, F. (Hrsg.). Mathematik und Kommunikation. URL: </a:t>
            </a:r>
            <a:r>
              <a:rPr lang="de-DE" sz="1200" dirty="0">
                <a:latin typeface="+mj-lt"/>
                <a:hlinkClick r:id="rId3"/>
              </a:rPr>
              <a:t>https://wwwold.mathematik.tu-dortmund.de/~prediger/veroeff/02-AllgMa-Sammelband-Mathe-Kommunikation-kl.pdf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Schmoll, Lars (2019): Kompetenzorientiert unterrichten – Kompetenzorientiert ausbilden: Ein Kompetenzraster für die schulische Aus- und Fortbildung. Schneider Verlag.</a:t>
            </a:r>
          </a:p>
          <a:p>
            <a:r>
              <a:rPr lang="de-DE" sz="1200" dirty="0">
                <a:latin typeface="+mj-lt"/>
              </a:rPr>
              <a:t>Sekretariat der Kultusministerkonferenz [KMK] (2004): Standards für die Lehrerbildung – Bildungswissenschaften. Beschluss der Kultusministerkonferenz vom 16.12.2004 i. d. F. vom 16.05.2019. URL: </a:t>
            </a:r>
            <a:r>
              <a:rPr lang="de-DE" sz="1200" dirty="0">
                <a:latin typeface="+mj-lt"/>
                <a:hlinkClick r:id="rId4"/>
              </a:rPr>
              <a:t>https://www.kmk.org/fileadmin/veroeffentlichungen_beschluesse/2004/2004_12_16-Standards-Lehrerbildung-Bildungswissenschaften.pdf</a:t>
            </a:r>
            <a:r>
              <a:rPr lang="de-DE" sz="1200" dirty="0">
                <a:latin typeface="+mj-lt"/>
              </a:rPr>
              <a:t>.</a:t>
            </a:r>
          </a:p>
          <a:p>
            <a:pPr algn="l"/>
            <a:r>
              <a:rPr lang="de-DE" sz="1200" dirty="0">
                <a:latin typeface="+mj-lt"/>
              </a:rPr>
              <a:t>Sekretariat der Kultusministerkonferenz [KMK] (2008): Ländergemeinsame inhaltliche Anforderungen für die Fachwissenschaften und Fachdidaktiken in der Lehrerbildung. Beschluss der Kultusministerkonferenz vom 16.10.2008 i. d. F. vom 16.05.2019. URL: </a:t>
            </a:r>
            <a:r>
              <a:rPr lang="de-DE" sz="1200" dirty="0">
                <a:latin typeface="+mj-lt"/>
                <a:hlinkClick r:id="rId5"/>
              </a:rPr>
              <a:t>https://www.kmk.org/fileadmin/veroeffentlichungen_beschluesse/2008/2008_10_16-Fachprofile-Lehrerbildung.pdf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b="0" i="0" u="none" strike="noStrike" baseline="0" dirty="0">
                <a:latin typeface="+mj-lt"/>
              </a:rPr>
              <a:t>Staatliches Studienseminar für das Lehramt an Gymnasien in Koblenz (o. J.): Impulse setzen. URL: </a:t>
            </a:r>
            <a:r>
              <a:rPr lang="de-DE" sz="1200" b="0" i="0" u="none" strike="noStrike" baseline="0" dirty="0">
                <a:latin typeface="+mj-lt"/>
                <a:hlinkClick r:id="rId6"/>
              </a:rPr>
              <a:t>https://studienseminar.rlp.de/fileadmin/user_upload/studienseminar.rlp.de/gyko/2__Impulse_setzen.pdf</a:t>
            </a:r>
            <a:r>
              <a:rPr lang="de-DE" sz="1200" b="0" i="0" u="none" strike="noStrike" baseline="0" dirty="0">
                <a:latin typeface="+mj-lt"/>
              </a:rPr>
              <a:t>.</a:t>
            </a:r>
          </a:p>
          <a:p>
            <a:pPr algn="l"/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641263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1DC51-70F2-214F-B684-349BE829E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A703-DCF4-D5E1-67F3-FC2218098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C27695E-DD7C-A108-33CD-177FCF0811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>
                <a:latin typeface="+mj-lt"/>
              </a:rPr>
              <a:t>Studienseminar für Gymnasien Marburg (o. J.): MATRIX – Grundlagen guten Unterrichts: Beraten, Beurteilen und Bewerten. URL: </a:t>
            </a:r>
            <a:r>
              <a:rPr lang="de-DE" sz="1200" dirty="0">
                <a:latin typeface="+mj-lt"/>
                <a:hlinkClick r:id="rId2"/>
              </a:rPr>
              <a:t>https://sts-gym-marburg.bildung.hessen.de/grundlagenpapiere/broschure_lehrkrafteakademie_in_teraktiv_v1_end_ms_09062017.pdf</a:t>
            </a:r>
            <a:r>
              <a:rPr lang="de-DE" sz="1200" dirty="0">
                <a:latin typeface="+mj-lt"/>
              </a:rPr>
              <a:t>.</a:t>
            </a:r>
            <a:endParaRPr lang="de-DE" sz="1200" dirty="0"/>
          </a:p>
          <a:p>
            <a:r>
              <a:rPr lang="de-DE" sz="1200" dirty="0"/>
              <a:t>Prediger, Susanne &amp; Wittmann, Gerald (2009): „Aus Fehlern lernen – (wie) ist das möglich?“. In: </a:t>
            </a:r>
            <a:r>
              <a:rPr lang="de-DE" sz="1200" i="1" dirty="0"/>
              <a:t>Praxis der Mathematik in der Schule </a:t>
            </a:r>
            <a:r>
              <a:rPr lang="de-DE" sz="1200" dirty="0"/>
              <a:t>27, S. 1-8.</a:t>
            </a:r>
          </a:p>
          <a:p>
            <a:r>
              <a:rPr lang="de-DE" sz="1200" dirty="0"/>
              <a:t>Ruf. U. &amp; Gallin, P. (2018): Austausch unter Ungleichen. 6. Auflage. Kallmeyer.</a:t>
            </a:r>
          </a:p>
          <a:p>
            <a:r>
              <a:rPr lang="de-DE" sz="1200" dirty="0">
                <a:latin typeface="+mj-lt"/>
              </a:rPr>
              <a:t>Watson, A. &amp; Mason, J. (1998): Questions and </a:t>
            </a:r>
            <a:r>
              <a:rPr lang="de-DE" sz="1200" dirty="0" err="1">
                <a:latin typeface="+mj-lt"/>
              </a:rPr>
              <a:t>prompts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for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mathematical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thinking</a:t>
            </a:r>
            <a:r>
              <a:rPr lang="de-DE" sz="1200" dirty="0">
                <a:latin typeface="+mj-lt"/>
              </a:rPr>
              <a:t>. Derby: </a:t>
            </a:r>
            <a:r>
              <a:rPr lang="de-DE" sz="1200" dirty="0" err="1">
                <a:latin typeface="+mj-lt"/>
              </a:rPr>
              <a:t>Association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Teachers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Mathematics</a:t>
            </a:r>
            <a:r>
              <a:rPr lang="de-DE" sz="1200" dirty="0">
                <a:latin typeface="+mj-lt"/>
              </a:rPr>
              <a:t>.</a:t>
            </a: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09129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Literaturempfehlungen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7"/>
            <a:ext cx="8628845" cy="39600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(2024): Die Impulsgebung im Mathematikunterricht verbessern – Konzeption eines Seminars für (angehende) Lehrpersonen. In: P. Ebers, B. Barzel, F. Schacht &amp; P. Scherer (Hrsg.). Beiträge zum Mathematikunterricht 2024. 57. Jahrestagung der Gesellschaft für Didaktik der Mathematik. Münster: WTM. S. 545-548. </a:t>
            </a:r>
          </a:p>
          <a:p>
            <a:r>
              <a:rPr lang="de-DE" sz="1200" dirty="0"/>
              <a:t>Ansteeg, M. (2022): Gegenseitig und wertungsfrei: Mit Feedback die Wirkung auf den eigenen Lernprozess beurteilen. In: MNU-Journal 75 (6), S. 446-451.</a:t>
            </a:r>
          </a:p>
          <a:p>
            <a:r>
              <a:rPr lang="de-DE" sz="1200" dirty="0"/>
              <a:t>Ansteeg, M. &amp; Heitzer, J. (2023): Mit Mindmaps zum Dialog. In: Mathematik lehren 238, S. 21-24.</a:t>
            </a:r>
          </a:p>
          <a:p>
            <a:r>
              <a:rPr lang="de-DE" sz="1200" dirty="0"/>
              <a:t>Gallin, P. (2006): Kernideen als Brücke zwischen Erfahrung und Fachwissen. In: </a:t>
            </a:r>
            <a:r>
              <a:rPr lang="de-DE" sz="1200" i="1" dirty="0"/>
              <a:t>Pädagogik 58</a:t>
            </a:r>
            <a:r>
              <a:rPr lang="de-DE" sz="1200" dirty="0"/>
              <a:t>, S. 10-13.</a:t>
            </a:r>
          </a:p>
          <a:p>
            <a:r>
              <a:rPr lang="de-DE" sz="1200" dirty="0"/>
              <a:t>Lutz-Westphal, B. (2014): Das forschende Fragen lernen. Pflasterungen: scheinbar Bekanntes neu durchdringen. In: </a:t>
            </a:r>
            <a:r>
              <a:rPr lang="de-DE" sz="1200" i="1" dirty="0"/>
              <a:t>Mathematik lehren 184</a:t>
            </a:r>
            <a:r>
              <a:rPr lang="de-DE" sz="1200" dirty="0"/>
              <a:t>, S. 16-19.</a:t>
            </a:r>
          </a:p>
          <a:p>
            <a:r>
              <a:rPr lang="de-DE" sz="1200" dirty="0"/>
              <a:t>Ruf, U. &amp; Gallin, P. (2019): </a:t>
            </a:r>
            <a:r>
              <a:rPr lang="de-DE" sz="1200" i="1" dirty="0"/>
              <a:t>Dialogisches Lernen in Sprache und Mathematik</a:t>
            </a:r>
            <a:r>
              <a:rPr lang="de-DE" sz="1200" dirty="0"/>
              <a:t>. Band 2: Spuren legen – Spuren lesen. Seelze-Velber: Kallmeyer. </a:t>
            </a:r>
          </a:p>
          <a:p>
            <a:r>
              <a:rPr lang="de-DE" sz="1200" dirty="0"/>
              <a:t>Ruf. U., Keller, S. &amp; Winter, F. (Hrsg.) (2008): Besser lernen im Dialog. Dialogisches Lernen in der Unterrichtspraxis. Kallmeyer.</a:t>
            </a:r>
          </a:p>
          <a:p>
            <a:r>
              <a:rPr lang="de-DE" sz="1200" dirty="0"/>
              <a:t>Winter, H. (1991): </a:t>
            </a:r>
            <a:r>
              <a:rPr lang="de-DE" sz="1200" i="1" dirty="0"/>
              <a:t>Entdeckendes Lernen im Mathematikunterricht. Einblicke in die Ideengeschichte und ihre Bedeutung für die Pädagogik</a:t>
            </a:r>
            <a:r>
              <a:rPr lang="de-DE" sz="1200" dirty="0"/>
              <a:t>. 2., verbesserte Auflage. Vieweg: Braunschweig.</a:t>
            </a:r>
            <a:endParaRPr lang="de-DE" sz="1300" dirty="0"/>
          </a:p>
          <a:p>
            <a:endParaRPr lang="de-DE" sz="1200" u="sng" dirty="0">
              <a:solidFill>
                <a:srgbClr val="000000"/>
              </a:solidFill>
              <a:effectLst/>
              <a:latin typeface="+mj-lt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endParaRPr lang="de-DE" sz="1200" u="sng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77283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Bildquellen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095700"/>
            <a:ext cx="8569325" cy="3523600"/>
          </a:xfrm>
        </p:spPr>
        <p:txBody>
          <a:bodyPr/>
          <a:lstStyle/>
          <a:p>
            <a:r>
              <a:rPr lang="de-DE" sz="1200" dirty="0"/>
              <a:t>Folien 1:</a:t>
            </a:r>
            <a:r>
              <a:rPr lang="de-DE" sz="1200" i="1" dirty="0"/>
              <a:t> </a:t>
            </a:r>
            <a:r>
              <a:rPr lang="de-DE" sz="1200" dirty="0">
                <a:solidFill>
                  <a:srgbClr val="612158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https://www.pexels.com/de-de/foto/mann-frau-freunde-spielen-7403954/</a:t>
            </a:r>
          </a:p>
          <a:p>
            <a:endParaRPr lang="de-DE" sz="1200" dirty="0">
              <a:solidFill>
                <a:srgbClr val="612158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de-DE" sz="1200" dirty="0"/>
              <a:t>Folien 3: </a:t>
            </a:r>
            <a:r>
              <a:rPr lang="de-DE" sz="1200" u="sng" dirty="0">
                <a:hlinkClick r:id="rId3"/>
              </a:rPr>
              <a:t>https://www.pexels.com/de-de/foto/licht-pinsel-haus-gefroren-7544436/</a:t>
            </a:r>
            <a:r>
              <a:rPr lang="de-DE" sz="1200" dirty="0"/>
              <a:t> </a:t>
            </a:r>
          </a:p>
          <a:p>
            <a:endParaRPr lang="de-DE" sz="1200" dirty="0"/>
          </a:p>
          <a:p>
            <a:r>
              <a:rPr lang="de-DE" sz="1200" dirty="0"/>
              <a:t>Folie 4: </a:t>
            </a:r>
            <a:r>
              <a:rPr lang="de-DE" sz="1200" dirty="0">
                <a:hlinkClick r:id="rId4"/>
              </a:rPr>
              <a:t>https://pixabay.com/de/vectors/pixelchen-pixel-vorstellung-3704067/</a:t>
            </a:r>
          </a:p>
          <a:p>
            <a:endParaRPr lang="de-DE" sz="1200" dirty="0"/>
          </a:p>
          <a:p>
            <a:r>
              <a:rPr lang="de-DE" sz="1200" dirty="0"/>
              <a:t>Folie 16: </a:t>
            </a:r>
            <a:r>
              <a:rPr lang="de-DE" sz="1200" dirty="0">
                <a:hlinkClick r:id="rId5"/>
              </a:rPr>
              <a:t>https://pixabay.com/de/vectors/sprechblasen-kommentare-orange-303206/</a:t>
            </a:r>
            <a:r>
              <a:rPr lang="de-DE" sz="1200" dirty="0"/>
              <a:t> </a:t>
            </a:r>
            <a:br>
              <a:rPr lang="de-DE" sz="1200" dirty="0"/>
            </a:br>
            <a:r>
              <a:rPr lang="de-DE" sz="1200" u="sng" dirty="0">
                <a:hlinkClick r:id="rId3"/>
              </a:rPr>
              <a:t>https://www.pexels.com/de-de/foto/licht-pinsel-haus-gefroren-7544436/</a:t>
            </a:r>
            <a:r>
              <a:rPr lang="de-DE" sz="1200" dirty="0"/>
              <a:t> </a:t>
            </a:r>
          </a:p>
          <a:p>
            <a:endParaRPr lang="de-DE" sz="1200" dirty="0"/>
          </a:p>
          <a:p>
            <a:r>
              <a:rPr lang="de-DE" sz="1200" dirty="0"/>
              <a:t>Folie 23: </a:t>
            </a:r>
            <a:r>
              <a:rPr lang="de-DE" sz="1200" dirty="0">
                <a:solidFill>
                  <a:srgbClr val="612158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https://www.pexels.com/de-de/foto/menschen-frau-sitzung-schule-8613091/</a:t>
            </a:r>
            <a:br>
              <a:rPr lang="de-DE" sz="1200" dirty="0">
                <a:solidFill>
                  <a:srgbClr val="612158"/>
                </a:solidFill>
              </a:rPr>
            </a:br>
            <a:r>
              <a:rPr lang="de-DE" sz="1200" dirty="0">
                <a:hlinkClick r:id="rId6"/>
              </a:rPr>
              <a:t>https://www.pexels.com/de-de/foto/menschen-frau-sitzung-schule-8613089/</a:t>
            </a:r>
            <a:br>
              <a:rPr lang="de-DE" sz="1200" dirty="0"/>
            </a:br>
            <a:r>
              <a:rPr lang="de-DE" sz="1200" dirty="0">
                <a:hlinkClick r:id="rId7"/>
              </a:rPr>
              <a:t>https://www.pexels.com/de-de/foto/menschen-frau-kunst-schule-8613059/</a:t>
            </a:r>
            <a:endParaRPr lang="de-DE" sz="1200" dirty="0"/>
          </a:p>
          <a:p>
            <a:endParaRPr lang="de-DE" sz="1200" dirty="0"/>
          </a:p>
          <a:p>
            <a:pPr marL="0" indent="0">
              <a:buNone/>
            </a:pPr>
            <a:endParaRPr lang="de-DE" sz="1000" dirty="0"/>
          </a:p>
          <a:p>
            <a:pPr marL="0" indent="0">
              <a:buNone/>
            </a:pPr>
            <a:endParaRPr lang="de-DE" sz="1400" dirty="0"/>
          </a:p>
          <a:p>
            <a:pPr marL="0" indent="0">
              <a:buNone/>
            </a:pPr>
            <a:endParaRPr lang="de-DE" sz="1670" dirty="0"/>
          </a:p>
          <a:p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3000683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des Workshops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4572000" y="1501556"/>
            <a:ext cx="3872071" cy="2661708"/>
          </a:xfrm>
        </p:spPr>
        <p:txBody>
          <a:bodyPr/>
          <a:lstStyle/>
          <a:p>
            <a:r>
              <a:rPr lang="de-DE" dirty="0"/>
              <a:t>Ein bewussterer Umgang bei der Impulsgebung</a:t>
            </a:r>
          </a:p>
          <a:p>
            <a:endParaRPr lang="de-DE" dirty="0"/>
          </a:p>
          <a:p>
            <a:r>
              <a:rPr lang="de-DE" dirty="0"/>
              <a:t>Unterschiedliche Ansätze für Impulse kennenlernen</a:t>
            </a:r>
          </a:p>
          <a:p>
            <a:endParaRPr lang="de-DE" dirty="0"/>
          </a:p>
          <a:p>
            <a:r>
              <a:rPr lang="de-DE" dirty="0"/>
              <a:t>Ein Handlungsrepertoire erarbeiten</a:t>
            </a:r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435" y="942278"/>
            <a:ext cx="2520176" cy="378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71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Vorstellungsrunde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51" y="1331810"/>
            <a:ext cx="3219627" cy="332616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199996" y="2194675"/>
            <a:ext cx="371635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dirty="0"/>
              <a:t>Name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1466483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Definition: Impuls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734518" y="2147344"/>
            <a:ext cx="7674964" cy="14600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 </a:t>
            </a:r>
            <a:r>
              <a:rPr lang="de-DE" b="1" dirty="0">
                <a:solidFill>
                  <a:schemeClr val="tx1"/>
                </a:solidFill>
              </a:rPr>
              <a:t>Impuls </a:t>
            </a:r>
            <a:r>
              <a:rPr lang="de-DE" dirty="0">
                <a:solidFill>
                  <a:schemeClr val="tx1"/>
                </a:solidFill>
              </a:rPr>
              <a:t>ist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ein fachlich orientiertes Anknüpfen an einen </a:t>
            </a:r>
            <a:r>
              <a:rPr lang="de-DE" dirty="0" err="1">
                <a:solidFill>
                  <a:schemeClr val="tx1"/>
                </a:solidFill>
              </a:rPr>
              <a:t>Lernendenbeitrag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>
                <a:solidFill>
                  <a:schemeClr val="tx1"/>
                </a:solidFill>
              </a:rPr>
              <a:t>mit der Absicht, die Lernende oder den Lernenden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möglichst unmittelbar in der eigenständigen Auseinandersetzung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mit den Inhalten weiterzubringen.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A021C90-FFAF-4DBA-B37D-C12F2C5AC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Modifiziert nach Ansteeg &amp; Heitzer (2024, S. 13)</a:t>
            </a:r>
          </a:p>
        </p:txBody>
      </p:sp>
    </p:spTree>
    <p:extLst>
      <p:ext uri="{BB962C8B-B14F-4D97-AF65-F5344CB8AC3E}">
        <p14:creationId xmlns:p14="http://schemas.microsoft.com/office/powerpoint/2010/main" val="2574772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Definition: Impuls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116078" y="157101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Gestik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7508" y="120168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Mimik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651819" y="4365523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Zeichnung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46286" y="1376998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stummer Impuls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54855" y="4180857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eine Handlung vorführen</a:t>
            </a:r>
          </a:p>
        </p:txBody>
      </p:sp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6C3B15F6-0996-077B-BD1C-C6E42E5372EE}"/>
              </a:ext>
            </a:extLst>
          </p:cNvPr>
          <p:cNvSpPr/>
          <p:nvPr/>
        </p:nvSpPr>
        <p:spPr>
          <a:xfrm>
            <a:off x="734518" y="2147344"/>
            <a:ext cx="7674964" cy="14600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 </a:t>
            </a:r>
            <a:r>
              <a:rPr lang="de-DE" b="1" dirty="0">
                <a:solidFill>
                  <a:schemeClr val="tx1"/>
                </a:solidFill>
              </a:rPr>
              <a:t>Impuls </a:t>
            </a:r>
            <a:r>
              <a:rPr lang="de-DE" dirty="0">
                <a:solidFill>
                  <a:schemeClr val="tx1"/>
                </a:solidFill>
              </a:rPr>
              <a:t>ist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ein fachlich orientiertes Anknüpfen an einen </a:t>
            </a:r>
            <a:r>
              <a:rPr lang="de-DE" dirty="0" err="1">
                <a:solidFill>
                  <a:schemeClr val="tx1"/>
                </a:solidFill>
              </a:rPr>
              <a:t>Lernendenbeitrag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>
                <a:solidFill>
                  <a:schemeClr val="tx1"/>
                </a:solidFill>
              </a:rPr>
              <a:t>mit der Absicht, die Lernende oder den Lernenden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möglichst unmittelbar in der eigenständigen Auseinandersetzung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mit den Inhalten weiterzubringen. 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D933881D-D102-BAE7-9828-7780067FBA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Modifiziert nach Ansteeg &amp; Heitzer (2024, S. 13)</a:t>
            </a:r>
          </a:p>
        </p:txBody>
      </p:sp>
    </p:spTree>
    <p:extLst>
      <p:ext uri="{BB962C8B-B14F-4D97-AF65-F5344CB8AC3E}">
        <p14:creationId xmlns:p14="http://schemas.microsoft.com/office/powerpoint/2010/main" val="129148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von Impulsen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888999" y="3066141"/>
            <a:ext cx="7402282" cy="1763488"/>
            <a:chOff x="212272" y="3761012"/>
            <a:chExt cx="7402282" cy="1763488"/>
          </a:xfrm>
          <a:solidFill>
            <a:schemeClr val="bg1">
              <a:lumMod val="65000"/>
            </a:schemeClr>
          </a:solidFill>
        </p:grpSpPr>
        <p:sp>
          <p:nvSpPr>
            <p:cNvPr id="6" name="Rechteck 5"/>
            <p:cNvSpPr/>
            <p:nvPr/>
          </p:nvSpPr>
          <p:spPr>
            <a:xfrm>
              <a:off x="212272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/>
            <p:cNvSpPr/>
            <p:nvPr/>
          </p:nvSpPr>
          <p:spPr>
            <a:xfrm>
              <a:off x="206284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2062842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391341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3913413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3913413" y="4201884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5763983" y="5083628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5763982" y="4642756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5763981" y="4201884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5763980" y="3761012"/>
              <a:ext cx="1850571" cy="44087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6" name="Multiplizieren 15"/>
          <p:cNvSpPr/>
          <p:nvPr/>
        </p:nvSpPr>
        <p:spPr>
          <a:xfrm>
            <a:off x="3558718" y="3569606"/>
            <a:ext cx="212272" cy="43076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Bogen 16"/>
          <p:cNvSpPr/>
          <p:nvPr/>
        </p:nvSpPr>
        <p:spPr>
          <a:xfrm>
            <a:off x="3664854" y="3309132"/>
            <a:ext cx="2715980" cy="538842"/>
          </a:xfrm>
          <a:prstGeom prst="arc">
            <a:avLst>
              <a:gd name="adj1" fmla="val 10859855"/>
              <a:gd name="adj2" fmla="val 19500482"/>
            </a:avLst>
          </a:prstGeom>
          <a:ln w="28575">
            <a:solidFill>
              <a:schemeClr val="accent3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Multiplizieren 17"/>
          <p:cNvSpPr/>
          <p:nvPr/>
        </p:nvSpPr>
        <p:spPr>
          <a:xfrm>
            <a:off x="3393787" y="1044932"/>
            <a:ext cx="542134" cy="1100163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2917548" y="1008621"/>
            <a:ext cx="1494611" cy="1167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mit Pfeil 19"/>
          <p:cNvCxnSpPr/>
          <p:nvPr/>
        </p:nvCxnSpPr>
        <p:spPr>
          <a:xfrm flipV="1">
            <a:off x="3672473" y="2307439"/>
            <a:ext cx="0" cy="1237130"/>
          </a:xfrm>
          <a:prstGeom prst="straightConnector1">
            <a:avLst/>
          </a:prstGeom>
          <a:ln w="28575">
            <a:solidFill>
              <a:schemeClr val="accent3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Multiplizieren 20"/>
          <p:cNvSpPr/>
          <p:nvPr/>
        </p:nvSpPr>
        <p:spPr>
          <a:xfrm>
            <a:off x="5409287" y="3126339"/>
            <a:ext cx="212272" cy="430768"/>
          </a:xfrm>
          <a:prstGeom prst="mathMultiply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 rot="16200000">
            <a:off x="7288121" y="339846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Stufen im Lernprozess</a:t>
            </a:r>
          </a:p>
        </p:txBody>
      </p:sp>
    </p:spTree>
    <p:extLst>
      <p:ext uri="{BB962C8B-B14F-4D97-AF65-F5344CB8AC3E}">
        <p14:creationId xmlns:p14="http://schemas.microsoft.com/office/powerpoint/2010/main" val="99643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leicht verständlich und für die Lernenden angemessen formuliert.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EB51966-0A85-B4E8-6396-A21675D01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815" y="2823126"/>
            <a:ext cx="4302369" cy="1615858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CFDE648-DDCC-6890-67CC-06947E1E7DE6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Verständlichkeit</a:t>
            </a:r>
          </a:p>
        </p:txBody>
      </p:sp>
    </p:spTree>
    <p:extLst>
      <p:ext uri="{BB962C8B-B14F-4D97-AF65-F5344CB8AC3E}">
        <p14:creationId xmlns:p14="http://schemas.microsoft.com/office/powerpoint/2010/main" val="18511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E1E70-2487-29D7-356E-5F7EAE2DB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8F772-158F-A153-6576-5FCBF74D8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9F1330-C97D-00CA-C2B6-ED5918B45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2A80A0-56C6-4BA9-D47D-3AE702024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knüpft an die Vorstellungen und Konzepte der Lernenden an, auch wenn diese nicht konsistent sind oder Fehler beinhalten.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1D2D40C1-2748-FACC-8D7F-53D6AD6308A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Anknüpfen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AA077C1-DB4F-0F0E-2D6A-9CC7AD549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98" y="3178662"/>
            <a:ext cx="4389802" cy="157633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E2E7B9C-F83F-C9D9-0FA3-7A5F6B1D1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66690"/>
            <a:ext cx="4389802" cy="15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140715_Powerpointvorlage_institute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140715_Powerpointvorlage_institute">
  <a:themeElements>
    <a:clrScheme name="RWTH 1">
      <a:dk1>
        <a:sysClr val="windowText" lastClr="000000"/>
      </a:dk1>
      <a:lt1>
        <a:sysClr val="window" lastClr="FFFFFF"/>
      </a:lt1>
      <a:dk2>
        <a:srgbClr val="00549F"/>
      </a:dk2>
      <a:lt2>
        <a:srgbClr val="F8F8F8"/>
      </a:lt2>
      <a:accent1>
        <a:srgbClr val="00549F"/>
      </a:accent1>
      <a:accent2>
        <a:srgbClr val="CC071E"/>
      </a:accent2>
      <a:accent3>
        <a:srgbClr val="57AB27"/>
      </a:accent3>
      <a:accent4>
        <a:srgbClr val="A11035"/>
      </a:accent4>
      <a:accent5>
        <a:srgbClr val="F6A800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Präsentation_Master_RWTH_Institute_ohne_addin (1)</Template>
  <TotalTime>0</TotalTime>
  <Words>2593</Words>
  <Application>Microsoft Office PowerPoint</Application>
  <PresentationFormat>Bildschirmpräsentation (16:10)</PresentationFormat>
  <Paragraphs>267</Paragraphs>
  <Slides>29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29</vt:i4>
      </vt:variant>
    </vt:vector>
  </HeadingPairs>
  <TitlesOfParts>
    <vt:vector size="36" baseType="lpstr">
      <vt:lpstr>Arial</vt:lpstr>
      <vt:lpstr>Calibri</vt:lpstr>
      <vt:lpstr>Symbol</vt:lpstr>
      <vt:lpstr>Wingdings</vt:lpstr>
      <vt:lpstr>140715_Powerpointvorlage_institute</vt:lpstr>
      <vt:lpstr>Benutzerdefiniertes Design</vt:lpstr>
      <vt:lpstr>1_140715_Powerpointvorlage_institute</vt:lpstr>
      <vt:lpstr>Der Verlockung der Erklärung widerstehen Mit Impulsen an Schülerbeiträge anknüpfen und zum Weiterdenken anregen</vt:lpstr>
      <vt:lpstr>Ablauf</vt:lpstr>
      <vt:lpstr>Ziele des Workshops</vt:lpstr>
      <vt:lpstr>Vorstellungsrunde</vt:lpstr>
      <vt:lpstr>Definition: Impuls</vt:lpstr>
      <vt:lpstr>Definition: Impuls</vt:lpstr>
      <vt:lpstr>Ziele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 – Überblick</vt:lpstr>
      <vt:lpstr>Voraussetzungen für eine gelingende Impulsgebung</vt:lpstr>
      <vt:lpstr>Workshopmaterialien zur Impulsgebung</vt:lpstr>
      <vt:lpstr>Graphisches Integrieren</vt:lpstr>
      <vt:lpstr>Learning-App zum Einstieg in den Impulskatalog</vt:lpstr>
      <vt:lpstr>Individuelle Arbeit</vt:lpstr>
      <vt:lpstr>Diskussion</vt:lpstr>
      <vt:lpstr>Fazit</vt:lpstr>
      <vt:lpstr>PowerPoint-Präsentation</vt:lpstr>
      <vt:lpstr>PowerPoint-Präsentation</vt:lpstr>
      <vt:lpstr>Literatur</vt:lpstr>
      <vt:lpstr>Literatur</vt:lpstr>
      <vt:lpstr>Literatur</vt:lpstr>
      <vt:lpstr>Weitere Literaturempfehlungen</vt:lpstr>
      <vt:lpstr>Bildquellen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Doenni</dc:creator>
  <cp:lastModifiedBy>Melanie Ansteeg</cp:lastModifiedBy>
  <cp:revision>268</cp:revision>
  <dcterms:created xsi:type="dcterms:W3CDTF">2016-09-15T09:03:13Z</dcterms:created>
  <dcterms:modified xsi:type="dcterms:W3CDTF">2025-09-22T15:08:47Z</dcterms:modified>
</cp:coreProperties>
</file>