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  <p:sldMasterId id="2147483824" r:id="rId2"/>
    <p:sldMasterId id="2147483810" r:id="rId3"/>
  </p:sldMasterIdLst>
  <p:notesMasterIdLst>
    <p:notesMasterId r:id="rId40"/>
  </p:notesMasterIdLst>
  <p:handoutMasterIdLst>
    <p:handoutMasterId r:id="rId41"/>
  </p:handoutMasterIdLst>
  <p:sldIdLst>
    <p:sldId id="374" r:id="rId4"/>
    <p:sldId id="533" r:id="rId5"/>
    <p:sldId id="416" r:id="rId6"/>
    <p:sldId id="365" r:id="rId7"/>
    <p:sldId id="522" r:id="rId8"/>
    <p:sldId id="528" r:id="rId9"/>
    <p:sldId id="399" r:id="rId10"/>
    <p:sldId id="467" r:id="rId11"/>
    <p:sldId id="473" r:id="rId12"/>
    <p:sldId id="464" r:id="rId13"/>
    <p:sldId id="534" r:id="rId14"/>
    <p:sldId id="542" r:id="rId15"/>
    <p:sldId id="389" r:id="rId16"/>
    <p:sldId id="347" r:id="rId17"/>
    <p:sldId id="531" r:id="rId18"/>
    <p:sldId id="532" r:id="rId19"/>
    <p:sldId id="418" r:id="rId20"/>
    <p:sldId id="370" r:id="rId21"/>
    <p:sldId id="450" r:id="rId22"/>
    <p:sldId id="515" r:id="rId23"/>
    <p:sldId id="516" r:id="rId24"/>
    <p:sldId id="517" r:id="rId25"/>
    <p:sldId id="518" r:id="rId26"/>
    <p:sldId id="519" r:id="rId27"/>
    <p:sldId id="520" r:id="rId28"/>
    <p:sldId id="521" r:id="rId29"/>
    <p:sldId id="513" r:id="rId30"/>
    <p:sldId id="349" r:id="rId31"/>
    <p:sldId id="350" r:id="rId32"/>
    <p:sldId id="407" r:id="rId33"/>
    <p:sldId id="408" r:id="rId34"/>
    <p:sldId id="537" r:id="rId35"/>
    <p:sldId id="540" r:id="rId36"/>
    <p:sldId id="541" r:id="rId37"/>
    <p:sldId id="413" r:id="rId38"/>
    <p:sldId id="414" r:id="rId39"/>
  </p:sldIdLst>
  <p:sldSz cx="9144000" cy="5715000" type="screen16x1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18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3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54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72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5909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090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272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454" algn="l" defTabSz="914363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5097" autoAdjust="0"/>
  </p:normalViewPr>
  <p:slideViewPr>
    <p:cSldViewPr snapToGrid="0">
      <p:cViewPr varScale="1">
        <p:scale>
          <a:sx n="77" d="100"/>
          <a:sy n="77" d="100"/>
        </p:scale>
        <p:origin x="992" y="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40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6FC3F41-C962-464D-B4E4-1B28C5404581}" type="datetimeFigureOut">
              <a:rPr lang="de-DE"/>
              <a:pPr>
                <a:defRPr/>
              </a:pPr>
              <a:t>22.09.2025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cs typeface="Arial" panose="020B0604020202020204" pitchFamily="34" charset="0"/>
              </a:defRPr>
            </a:lvl1pPr>
          </a:lstStyle>
          <a:p>
            <a:fld id="{622AD4AA-55EF-411A-8E48-6527076BD31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+mn-lt"/>
              </a:defRPr>
            </a:lvl1pPr>
          </a:lstStyle>
          <a:p>
            <a:pPr>
              <a:defRPr/>
            </a:pPr>
            <a:fld id="{32509224-81A3-4D9B-8752-8DAE44BCA710}" type="datetimeFigureOut">
              <a:rPr lang="de-DE"/>
              <a:pPr>
                <a:defRPr/>
              </a:pPr>
              <a:t>22.09.2025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87400" y="1279525"/>
            <a:ext cx="552450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dirty="0"/>
              <a:t>Textmasterformat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cs typeface="Arial" panose="020B0604020202020204" pitchFamily="34" charset="0"/>
              </a:defRPr>
            </a:lvl1pPr>
          </a:lstStyle>
          <a:p>
            <a:fld id="{D1F2FD74-C6E6-4C73-ABC2-F4462191AAB6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182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3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54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727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7340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36C6B-A2C5-DEC2-178B-456EB9F22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2FC4E85-5DDB-7F78-E43D-6DF34DC9D1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F368B5C-A6A7-97A9-F0A4-004A9F285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5310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AF1D0-461B-1313-9420-1ECA59011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1CFBCB3-4715-8D9B-BBE7-A1C0032A15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F3CD9CA-A83B-5650-B139-DF78FC341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3250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01D06-978B-ECE6-C38B-C41E237D6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6DC78A8-5D4D-5BA2-A18B-1B019D7525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8E9B17E-932F-D78B-BFAA-DDC376444D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11540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07AB7-7CEA-26AD-8E16-A4476735C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9099625-DA06-A7E2-04DA-DB00A428D6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4192189-640B-E987-1D9B-0C733D46B1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538071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31B9C-93B6-8D6A-EE4F-EC72ABF15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400BF11-3B72-CCEC-FF25-2C593F4349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BFBC150-B8C3-786A-AA52-1164F8DFBC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42504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ED41EF-B103-43F6-8A40-1957F5CFE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E63C705-5AEB-EF92-0D8D-526618D649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AB4584-B3D9-1843-4E13-7DBE49D118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181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/>
              <a:t>Relevanz des Produktionsschwungs abschließend an einem Zitat von Konfuzius verdeutlichen.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34636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Herausforderung</a:t>
            </a:r>
            <a:r>
              <a:rPr lang="de-DE" baseline="0" dirty="0"/>
              <a:t> „Produktionsschwung im MU auslösen“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4172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4780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baseline="0" dirty="0"/>
          </a:p>
        </p:txBody>
      </p:sp>
    </p:spTree>
    <p:extLst>
      <p:ext uri="{BB962C8B-B14F-4D97-AF65-F5344CB8AC3E}">
        <p14:creationId xmlns:p14="http://schemas.microsoft.com/office/powerpoint/2010/main" val="2491034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9529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baseline="0" dirty="0"/>
          </a:p>
        </p:txBody>
      </p:sp>
    </p:spTree>
    <p:extLst>
      <p:ext uri="{BB962C8B-B14F-4D97-AF65-F5344CB8AC3E}">
        <p14:creationId xmlns:p14="http://schemas.microsoft.com/office/powerpoint/2010/main" val="2664482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3713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baseline="0" dirty="0"/>
          </a:p>
        </p:txBody>
      </p:sp>
    </p:spTree>
    <p:extLst>
      <p:ext uri="{BB962C8B-B14F-4D97-AF65-F5344CB8AC3E}">
        <p14:creationId xmlns:p14="http://schemas.microsoft.com/office/powerpoint/2010/main" val="1473862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201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9BC11-E3B3-8BC6-40D7-656603A29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11C4535-359F-E6A7-2278-83EDD969F4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9490FC5-28DE-FC94-144D-EFD89E7027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baseline="0" dirty="0"/>
              <a:t>Kernidee näher bringen: fachlich angelegt sein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Vorstellung etwas weiter: das, was S eben beigetragen hat – persönlich Passung: Lernstand berücksichtigen (Individualität)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Intensität: eher stoffbezogen, kein Überspringen, kein Ping </a:t>
            </a:r>
            <a:r>
              <a:rPr lang="de-DE" baseline="0" dirty="0" err="1"/>
              <a:t>Pong</a:t>
            </a:r>
            <a:r>
              <a:rPr lang="de-DE" baseline="0" dirty="0"/>
              <a:t> oder mehrere kleinschrittige Impulse 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Produktion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Leicht verständlich: Situation beim Rumgehen – Zeitökonomie; Herausfordernd ist auch: Kein Ping </a:t>
            </a:r>
            <a:r>
              <a:rPr lang="de-DE" baseline="0" dirty="0" err="1"/>
              <a:t>Pong</a:t>
            </a:r>
            <a:r>
              <a:rPr lang="de-DE" baseline="0" dirty="0"/>
              <a:t>, keine Überforderung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Am Ende: S entscheidet, ob Impuls gelungen ist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8679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ar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0"/>
            <a:ext cx="9144000" cy="19274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24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bg1"/>
              </a:solidFill>
            </a:endParaRP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9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459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960437"/>
            <a:ext cx="8572500" cy="338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287341" y="4466168"/>
            <a:ext cx="8559667" cy="416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75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09266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287341" y="1404000"/>
            <a:ext cx="8569325" cy="302683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 noProof="0"/>
              <a:t>Diagramm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470334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 txBox="1">
            <a:spLocks/>
          </p:cNvSpPr>
          <p:nvPr/>
        </p:nvSpPr>
        <p:spPr>
          <a:xfrm>
            <a:off x="287341" y="2073012"/>
            <a:ext cx="8569325" cy="89958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de-DE" sz="2667" dirty="0"/>
              <a:t>Vielen Dank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de-DE" sz="2667" dirty="0"/>
              <a:t>für die</a:t>
            </a:r>
            <a:r>
              <a:rPr lang="de-DE" sz="2667" baseline="0" dirty="0"/>
              <a:t> </a:t>
            </a:r>
            <a:r>
              <a:rPr lang="de-DE" sz="2667" dirty="0"/>
              <a:t>Mitgestaltung!</a:t>
            </a:r>
            <a:endParaRPr lang="en-US" sz="2667" dirty="0"/>
          </a:p>
        </p:txBody>
      </p:sp>
      <p:pic>
        <p:nvPicPr>
          <p:cNvPr id="5" name="Grafi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1387" y="5055408"/>
            <a:ext cx="2346968" cy="6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platzhalt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3" y="3324000"/>
            <a:ext cx="8569325" cy="13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33" b="0" baseline="0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 dirty="0"/>
              <a:t>Kontakt: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Melanie Ansteeg</a:t>
            </a:r>
          </a:p>
          <a:p>
            <a:pPr lvl="0"/>
            <a:r>
              <a:rPr lang="de-DE" dirty="0"/>
              <a:t>Melanie.ansteeg@matha.rwth-aachen.de </a:t>
            </a:r>
          </a:p>
          <a:p>
            <a:pPr lvl="0"/>
            <a:r>
              <a:rPr lang="de-DE" dirty="0"/>
              <a:t>0241 80 97071</a:t>
            </a:r>
          </a:p>
          <a:p>
            <a:pPr lvl="0"/>
            <a:endParaRPr lang="de-DE" dirty="0"/>
          </a:p>
        </p:txBody>
      </p:sp>
      <p:sp>
        <p:nvSpPr>
          <p:cNvPr id="6" name="Fußzeilenplatzhalter 2"/>
          <p:cNvSpPr>
            <a:spLocks noGrp="1"/>
          </p:cNvSpPr>
          <p:nvPr>
            <p:ph type="ftr" sz="quarter" idx="12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4227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1143000" y="935038"/>
            <a:ext cx="6858000" cy="1990725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Deckblatt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3001963"/>
            <a:ext cx="6858000" cy="13795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1411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175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425575"/>
            <a:ext cx="7886700" cy="237648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3824288"/>
            <a:ext cx="7886700" cy="1250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5597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28650" y="1520825"/>
            <a:ext cx="386715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20825"/>
            <a:ext cx="3867150" cy="3627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3687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401763"/>
            <a:ext cx="3868737" cy="6858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087563"/>
            <a:ext cx="3868737" cy="30702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401763"/>
            <a:ext cx="3887788" cy="6858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788" cy="30702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6570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2491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113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pic>
        <p:nvPicPr>
          <p:cNvPr id="9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10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02456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81000"/>
            <a:ext cx="2949575" cy="13335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822325"/>
            <a:ext cx="4629150" cy="40624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1714500"/>
            <a:ext cx="2949575" cy="3176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9930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81000"/>
            <a:ext cx="2949575" cy="13335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822325"/>
            <a:ext cx="4629150" cy="4062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1714500"/>
            <a:ext cx="2949575" cy="3176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77243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5957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43675" y="304800"/>
            <a:ext cx="1971675" cy="4843463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28650" y="304800"/>
            <a:ext cx="5762625" cy="48434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B1FF92D3-12F3-472C-AEEC-360FC7215112}" type="datetimeFigureOut">
              <a:rPr lang="de-DE" smtClean="0"/>
              <a:t>22.09.2025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/>
          <a:lstStyle/>
          <a:p>
            <a:fld id="{F8E411CF-AC49-4C88-B46C-69746CFE44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1180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ar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0"/>
            <a:ext cx="9144000" cy="19274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24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bg1"/>
              </a:solidFill>
            </a:endParaRP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9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8361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1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pic>
        <p:nvPicPr>
          <p:cNvPr id="7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pic>
        <p:nvPicPr>
          <p:cNvPr id="9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10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3967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2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pic>
        <p:nvPicPr>
          <p:cNvPr id="7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88000" y="3948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288000" y="4359002"/>
            <a:ext cx="8568000" cy="6773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2082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147445" y="5120640"/>
            <a:ext cx="2114852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952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2530740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88000" y="266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5725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287341" y="1404000"/>
            <a:ext cx="8569325" cy="2661708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62783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2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9258303" y="449793"/>
            <a:ext cx="1641475" cy="8613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>
                <a:latin typeface="+mn-lt"/>
              </a:rPr>
              <a:t>Bild zuschneiden unter: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Format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Zuschneiden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 err="1">
                <a:latin typeface="+mn-lt"/>
              </a:rPr>
              <a:t>Zuschneidewerkzeug</a:t>
            </a:r>
            <a:r>
              <a:rPr lang="de-DE" sz="833" dirty="0">
                <a:latin typeface="+mn-lt"/>
              </a:rPr>
              <a:t> horizontal bis zur ersten oder zweiten Linie ziehen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88000" y="3948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288000" y="4359002"/>
            <a:ext cx="8568000" cy="6773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389984"/>
            <a:ext cx="9144000" cy="6104717"/>
          </a:xfrm>
          <a:prstGeom prst="rect">
            <a:avLst/>
          </a:prstGeom>
        </p:spPr>
      </p:pic>
      <p:pic>
        <p:nvPicPr>
          <p:cNvPr id="3" name="Grafik 6">
            <a:extLst>
              <a:ext uri="{FF2B5EF4-FFF2-40B4-BE49-F238E27FC236}">
                <a16:creationId xmlns:a16="http://schemas.microsoft.com/office/drawing/2014/main" id="{BF440146-110B-60C0-2B3D-B8B9CA1580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518" y="5067300"/>
            <a:ext cx="2223306" cy="62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6997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0" y="960000"/>
            <a:ext cx="8568000" cy="210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1" y="1404002"/>
            <a:ext cx="8569325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7856521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3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0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4740677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740015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0316667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5363" y="1403615"/>
            <a:ext cx="2781300" cy="299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4"/>
          </p:nvPr>
        </p:nvSpPr>
        <p:spPr>
          <a:xfrm>
            <a:off x="287340" y="1404003"/>
            <a:ext cx="5648325" cy="3321629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29968638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38" y="960437"/>
            <a:ext cx="8572500" cy="338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287341" y="4466168"/>
            <a:ext cx="8559667" cy="416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75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952861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287341" y="1404000"/>
            <a:ext cx="8569325" cy="302683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 noProof="0"/>
              <a:t>Diagramm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836873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 txBox="1">
            <a:spLocks/>
          </p:cNvSpPr>
          <p:nvPr/>
        </p:nvSpPr>
        <p:spPr>
          <a:xfrm>
            <a:off x="287341" y="2073012"/>
            <a:ext cx="8569325" cy="89958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de-DE" sz="2667" dirty="0"/>
              <a:t>Vielen Dank</a:t>
            </a:r>
            <a:br>
              <a:rPr lang="de-DE" sz="2667" dirty="0"/>
            </a:br>
            <a:r>
              <a:rPr lang="de-DE" sz="2667" dirty="0"/>
              <a:t>für Eure Aufmerksamkeit!</a:t>
            </a:r>
            <a:endParaRPr lang="en-US" sz="2667" dirty="0"/>
          </a:p>
        </p:txBody>
      </p:sp>
      <p:pic>
        <p:nvPicPr>
          <p:cNvPr id="5" name="Grafi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31387" y="5055408"/>
            <a:ext cx="2346968" cy="6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3324000"/>
            <a:ext cx="8569325" cy="13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33" b="0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Fußzeilenplatzhalter 2"/>
          <p:cNvSpPr>
            <a:spLocks noGrp="1"/>
          </p:cNvSpPr>
          <p:nvPr>
            <p:ph type="ftr" sz="quarter" idx="12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855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7445" y="5120640"/>
            <a:ext cx="2114852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288000" y="248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4841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9"/>
          <p:cNvCxnSpPr/>
          <p:nvPr/>
        </p:nvCxnSpPr>
        <p:spPr>
          <a:xfrm>
            <a:off x="287341" y="2530740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7474" y="5036346"/>
            <a:ext cx="241479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1755775" y="543721"/>
            <a:ext cx="1641475" cy="40657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b="1" dirty="0"/>
              <a:t>Logo in neuer Logosystematik einfügen: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Zum Anpassen der Fußzeile unt</a:t>
            </a:r>
            <a:r>
              <a:rPr lang="de-DE" sz="833" dirty="0"/>
              <a:t>er Karteireiter Ansicht &gt; auf Folienmaster klicken. Links in der Übersicht auf die oberste Folie scrollen und dort in die Fußzeile klicken. Das Beispiellogo kann nun entfernt werden. </a:t>
            </a:r>
            <a:endParaRPr lang="de-DE" sz="833" dirty="0">
              <a:latin typeface="+mn-lt"/>
            </a:endParaRP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Einfügen über Karteireiter Einfügen &gt; Grafik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Logo auswählen (PNG in RGB) 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>
                <a:latin typeface="+mn-lt"/>
              </a:rPr>
              <a:t>Skalieren: Doppelklick auf Logo &gt; </a:t>
            </a:r>
            <a:r>
              <a:rPr lang="de-DE" sz="833" dirty="0"/>
              <a:t>unter Schriftgrad (rechts im Kopf) Höhe 2,26 cm  einstellen (</a:t>
            </a:r>
            <a:r>
              <a:rPr lang="de-DE" sz="833" dirty="0">
                <a:latin typeface="+mn-lt"/>
              </a:rPr>
              <a:t>Breite variiert je nach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33" dirty="0">
                <a:latin typeface="+mn-lt"/>
              </a:rPr>
              <a:t>     Schutzraum)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mit Schutzraum am rechten untern Rand platzieren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Masteransicht schließen. Das Logo ist nun auf allen  Inhalts-Folien getauscht.</a:t>
            </a:r>
          </a:p>
          <a:p>
            <a:pPr marL="142869" indent="-142869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de-DE" sz="833" dirty="0"/>
              <a:t>Zum Tauschen der Logos in Titel- und Abschlussfolie die jeweilige Masterfolie links anklicken und dort ebenso verfahren. </a:t>
            </a:r>
            <a:endParaRPr lang="de-DE" sz="833" dirty="0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88000" y="2073000"/>
            <a:ext cx="8568000" cy="45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667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88000" y="2664000"/>
            <a:ext cx="8568000" cy="137980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1667">
                <a:solidFill>
                  <a:schemeClr val="tx1"/>
                </a:solidFill>
              </a:defRPr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41" y="5189806"/>
            <a:ext cx="731837" cy="3307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7780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287341" y="1404000"/>
            <a:ext cx="8569325" cy="2661708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3820265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0" y="960000"/>
            <a:ext cx="8568000" cy="210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1" y="1404002"/>
            <a:ext cx="8569325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915022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3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287340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3"/>
          </p:nvPr>
        </p:nvSpPr>
        <p:spPr>
          <a:xfrm>
            <a:off x="4740677" y="960001"/>
            <a:ext cx="4115325" cy="194098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67" b="1" i="0"/>
            </a:lvl1pPr>
            <a:lvl2pPr marL="179993" indent="149994">
              <a:buClr>
                <a:schemeClr val="tx2"/>
              </a:buClr>
              <a:defRPr sz="1500"/>
            </a:lvl2pPr>
            <a:lvl3pPr marL="359986" indent="149994">
              <a:buClr>
                <a:schemeClr val="tx2"/>
              </a:buClr>
              <a:buFont typeface="Symbol" panose="05050102010706020507" pitchFamily="18" charset="2"/>
              <a:buChar char="-"/>
              <a:defRPr sz="1333"/>
            </a:lvl3pPr>
            <a:lvl4pPr marL="539978" indent="149994">
              <a:buClr>
                <a:schemeClr val="tx2"/>
              </a:buClr>
              <a:buFont typeface="Wingdings" panose="05000000000000000000" pitchFamily="2" charset="2"/>
              <a:buChar char="§"/>
              <a:defRPr sz="1333"/>
            </a:lvl4pPr>
            <a:lvl5pPr marL="719971" indent="149994">
              <a:buClr>
                <a:schemeClr val="tx2"/>
              </a:buClr>
              <a:buFont typeface="Arial" panose="020B0604020202020204" pitchFamily="34" charset="0"/>
              <a:buChar char="-"/>
              <a:defRPr sz="1333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740015" y="1404002"/>
            <a:ext cx="4115986" cy="3126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68827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1403615"/>
            <a:ext cx="2781300" cy="299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00" y="168000"/>
            <a:ext cx="8568000" cy="4530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25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667" b="1"/>
            </a:lvl1pPr>
            <a:lvl2pPr marL="380985" indent="0">
              <a:buFontTx/>
              <a:buNone/>
              <a:defRPr sz="1500"/>
            </a:lvl2pPr>
            <a:lvl3pPr marL="761970" indent="0">
              <a:buFontTx/>
              <a:buNone/>
              <a:defRPr sz="1500"/>
            </a:lvl3pPr>
            <a:lvl4pPr marL="1142954" indent="0">
              <a:buFontTx/>
              <a:buNone/>
              <a:defRPr sz="1500"/>
            </a:lvl4pPr>
            <a:lvl5pPr marL="1523939" indent="0">
              <a:buFontTx/>
              <a:buNone/>
              <a:defRPr sz="1500"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4"/>
          </p:nvPr>
        </p:nvSpPr>
        <p:spPr>
          <a:xfrm>
            <a:off x="287340" y="1404003"/>
            <a:ext cx="5648325" cy="3321629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4110088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14584" y="5189802"/>
            <a:ext cx="4251325" cy="525198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b="0" dirty="0"/>
              <a:t>Impulse im Mathematikunterricht</a:t>
            </a:r>
            <a:r>
              <a:rPr lang="de-DE" sz="750" b="0" baseline="0" dirty="0"/>
              <a:t> </a:t>
            </a:r>
            <a:r>
              <a:rPr lang="de-DE" sz="750" dirty="0"/>
              <a:t>|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An Schülerbeiträge anknüpfen und zum Weiterdenken anregen |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Melanie Ansteeg</a:t>
            </a:r>
          </a:p>
        </p:txBody>
      </p:sp>
      <p:cxnSp>
        <p:nvCxnSpPr>
          <p:cNvPr id="11" name="Gerader Verbinder 10"/>
          <p:cNvCxnSpPr/>
          <p:nvPr/>
        </p:nvCxnSpPr>
        <p:spPr>
          <a:xfrm>
            <a:off x="287341" y="678657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2244725" y="4509825"/>
            <a:ext cx="2032000" cy="111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de-DE" altLang="de-DE" sz="833" b="1"/>
              <a:t>Fußzeile anpassen:</a:t>
            </a:r>
            <a:endParaRPr lang="de-DE" altLang="de-DE" sz="833"/>
          </a:p>
          <a:p>
            <a:pPr eaLnBrk="1" hangingPunct="1">
              <a:defRPr/>
            </a:pPr>
            <a:r>
              <a:rPr lang="de-DE" altLang="de-DE" sz="833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833" b="1"/>
          </a:p>
        </p:txBody>
      </p:sp>
      <p:sp>
        <p:nvSpPr>
          <p:cNvPr id="1031" name="Textfeld 14"/>
          <p:cNvSpPr txBox="1">
            <a:spLocks noChangeArrowheads="1"/>
          </p:cNvSpPr>
          <p:nvPr/>
        </p:nvSpPr>
        <p:spPr bwMode="auto">
          <a:xfrm>
            <a:off x="287341" y="5328233"/>
            <a:ext cx="730250" cy="32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DE80E27-E21F-4B26-8AF8-2532D79B1220}" type="slidenum">
              <a:rPr lang="de-DE" altLang="de-DE" sz="750">
                <a:solidFill>
                  <a:schemeClr val="tx2"/>
                </a:solidFill>
              </a:rPr>
              <a:pPr/>
              <a:t>‹Nr.›</a:t>
            </a:fld>
            <a:endParaRPr lang="de-DE" altLang="de-DE" sz="750" dirty="0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A1DE3E9-9A81-B645-8DC8-38D9E8B6497A}"/>
              </a:ext>
            </a:extLst>
          </p:cNvPr>
          <p:cNvSpPr txBox="1"/>
          <p:nvPr userDrawn="1"/>
        </p:nvSpPr>
        <p:spPr>
          <a:xfrm>
            <a:off x="4441371" y="53082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3" name="Grafik 6">
            <a:extLst>
              <a:ext uri="{FF2B5EF4-FFF2-40B4-BE49-F238E27FC236}">
                <a16:creationId xmlns:a16="http://schemas.microsoft.com/office/drawing/2014/main" id="{E297593B-6E36-D818-B716-28EB3A376DB7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518" y="5067300"/>
            <a:ext cx="2223306" cy="62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798" r:id="rId6"/>
    <p:sldLayoutId id="2147483799" r:id="rId7"/>
    <p:sldLayoutId id="2147483809" r:id="rId8"/>
    <p:sldLayoutId id="2147483806" r:id="rId9"/>
    <p:sldLayoutId id="2147483807" r:id="rId10"/>
    <p:sldLayoutId id="2147483800" r:id="rId11"/>
    <p:sldLayoutId id="2147483808" r:id="rId12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38098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76197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1429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52393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179909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179909" algn="l"/>
        </a:tabLst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59819" indent="-179909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359819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3972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53972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1963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71963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719638" indent="-17990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746095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34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23953" y="5189804"/>
            <a:ext cx="4251325" cy="525198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800" b="0" dirty="0"/>
              <a:t>Vom Mathematiklehren auf Distanz zum nachhaltigen Einsatz </a:t>
            </a:r>
            <a:r>
              <a:rPr lang="de-DE" sz="750" dirty="0"/>
              <a:t>|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Aachener </a:t>
            </a:r>
            <a:r>
              <a:rPr lang="de-DE" sz="750" dirty="0" err="1"/>
              <a:t>Didaktiktag</a:t>
            </a:r>
            <a:r>
              <a:rPr lang="de-DE" sz="750" dirty="0"/>
              <a:t> 2020 | 3.11.2020 |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Marvin Titz, Stefan </a:t>
            </a:r>
            <a:r>
              <a:rPr lang="de-DE" sz="750" dirty="0" err="1"/>
              <a:t>Pohlkamp</a:t>
            </a:r>
            <a:r>
              <a:rPr lang="de-DE" sz="750" dirty="0"/>
              <a:t> | </a:t>
            </a:r>
            <a:r>
              <a:rPr lang="de-DE" sz="750" dirty="0" err="1"/>
              <a:t>LuF</a:t>
            </a:r>
            <a:r>
              <a:rPr lang="de-DE" sz="750" dirty="0"/>
              <a:t> Didaktik der Mathematik |    </a:t>
            </a:r>
          </a:p>
        </p:txBody>
      </p:sp>
      <p:cxnSp>
        <p:nvCxnSpPr>
          <p:cNvPr id="11" name="Gerader Verbinder 10"/>
          <p:cNvCxnSpPr/>
          <p:nvPr/>
        </p:nvCxnSpPr>
        <p:spPr>
          <a:xfrm>
            <a:off x="287341" y="678657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287341" y="5033698"/>
            <a:ext cx="8569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Grafik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93218" y="5090160"/>
            <a:ext cx="2223306" cy="62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2244725" y="4509825"/>
            <a:ext cx="2032000" cy="111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de-DE" altLang="de-DE" sz="833" b="1"/>
              <a:t>Fußzeile anpassen:</a:t>
            </a:r>
            <a:endParaRPr lang="de-DE" altLang="de-DE" sz="833"/>
          </a:p>
          <a:p>
            <a:pPr eaLnBrk="1" hangingPunct="1">
              <a:defRPr/>
            </a:pPr>
            <a:r>
              <a:rPr lang="de-DE" altLang="de-DE" sz="833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833" b="1"/>
          </a:p>
        </p:txBody>
      </p:sp>
      <p:sp>
        <p:nvSpPr>
          <p:cNvPr id="1031" name="Textfeld 14"/>
          <p:cNvSpPr txBox="1">
            <a:spLocks noChangeArrowheads="1"/>
          </p:cNvSpPr>
          <p:nvPr/>
        </p:nvSpPr>
        <p:spPr bwMode="auto">
          <a:xfrm>
            <a:off x="288925" y="5189805"/>
            <a:ext cx="730250" cy="32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DE80E27-E21F-4B26-8AF8-2532D79B1220}" type="slidenum">
              <a:rPr lang="de-DE" altLang="de-DE" sz="750">
                <a:solidFill>
                  <a:schemeClr val="tx2"/>
                </a:solidFill>
              </a:rPr>
              <a:pPr/>
              <a:t>‹Nr.›</a:t>
            </a:fld>
            <a:endParaRPr lang="de-DE" altLang="de-DE" sz="750" dirty="0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A1DE3E9-9A81-B645-8DC8-38D9E8B6497A}"/>
              </a:ext>
            </a:extLst>
          </p:cNvPr>
          <p:cNvSpPr txBox="1"/>
          <p:nvPr userDrawn="1"/>
        </p:nvSpPr>
        <p:spPr>
          <a:xfrm>
            <a:off x="4441371" y="53082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361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38098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76197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1429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52393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179909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179909" algn="l"/>
        </a:tabLst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59819" indent="-179909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359819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3972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53972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19638" indent="-179909" algn="l" defTabSz="179909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719638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719638" indent="-17990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746095" algn="l"/>
        </a:tabLst>
        <a:defRPr sz="13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creativecommons.org/licenses/by-sa/4.0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kurzelinks.de/07ko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7" Type="http://schemas.openxmlformats.org/officeDocument/2006/relationships/image" Target="../media/image45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didaktik.matha.rwth-aachen.de/de/mitarbeiter/ansteeg/index.html" TargetMode="Externa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hdidaktik.org/cms/download.php?cat=Ver%C3%B6ffentlichungen&amp;file=Publikationen_zur_Lehrerbildung-Anlage_1.pdf" TargetMode="External"/><Relationship Id="rId2" Type="http://schemas.openxmlformats.org/officeDocument/2006/relationships/hyperlink" Target="https://hal.science/hal-04833321" TargetMode="Externa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old.mathematik.tu-dortmund.de/~prediger/veroeff/02-AllgMa-Sammelband-Mathe-Kommunikation-kl.pdf" TargetMode="External"/><Relationship Id="rId2" Type="http://schemas.openxmlformats.org/officeDocument/2006/relationships/hyperlink" Target="https://doi.org/10.11586/202008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tudienseminar.rlp.de/fileadmin/user_upload/studienseminar.rlp.de/gyko/2__Impulse_setzen.pdf" TargetMode="External"/><Relationship Id="rId5" Type="http://schemas.openxmlformats.org/officeDocument/2006/relationships/hyperlink" Target="https://www.kmk.org/fileadmin/veroeffentlichungen_beschluesse/2008/2008_10_16-Fachprofile-Lehrerbildung.pdf" TargetMode="External"/><Relationship Id="rId4" Type="http://schemas.openxmlformats.org/officeDocument/2006/relationships/hyperlink" Target="https://www.kmk.org/fileadmin/veroeffentlichungen_beschluesse/2004/2004_12_16-Standards-Lehrerbildung-Bildungswissenschaften.pdf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sts-gym-marburg.bildung.hessen.de/grundlagenpapiere/broschure_lehrkrafteakademie_in_teraktiv_v1_end_ms_09062017.pdf" TargetMode="Externa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de-de/foto/mann-im-grauen-pullover-sitzt-neben-frau-im-orangefarbenen-hemd-5212354/" TargetMode="External"/><Relationship Id="rId2" Type="http://schemas.openxmlformats.org/officeDocument/2006/relationships/hyperlink" Target="https://pixabay.com/de/vectors/pause-h%c3%a4ngematte-auszeit-freizeit-3947908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pexels.com/de-de/foto/menschen-frau-kunst-schule-8613059/" TargetMode="External"/><Relationship Id="rId5" Type="http://schemas.openxmlformats.org/officeDocument/2006/relationships/hyperlink" Target="https://www.pexels.com/de-de/foto/menschen-frau-sitzung-schule-8613089/" TargetMode="External"/><Relationship Id="rId4" Type="http://schemas.openxmlformats.org/officeDocument/2006/relationships/hyperlink" Target="https://www.pexels.com/de-de/foto/menschen-frau-sitzung-schule-8613091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288000" y="3277440"/>
            <a:ext cx="8568000" cy="1233600"/>
          </a:xfrm>
        </p:spPr>
        <p:txBody>
          <a:bodyPr/>
          <a:lstStyle/>
          <a:p>
            <a:r>
              <a:rPr lang="de-DE" dirty="0"/>
              <a:t>Impulse </a:t>
            </a:r>
            <a:r>
              <a:rPr lang="de-DE"/>
              <a:t>im Mathematikunterricht</a:t>
            </a:r>
            <a:br>
              <a:rPr lang="de-DE" dirty="0"/>
            </a:br>
            <a:r>
              <a:rPr lang="de-DE" sz="2400" b="0" dirty="0"/>
              <a:t>An Schülerbeiträge anknüpfen und zum Weiterdenken anregen</a:t>
            </a:r>
            <a:endParaRPr lang="de-DE" sz="24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9D00BB8-8F8C-0F3B-7BDF-DB78C94EFBBE}"/>
              </a:ext>
            </a:extLst>
          </p:cNvPr>
          <p:cNvSpPr txBox="1"/>
          <p:nvPr/>
        </p:nvSpPr>
        <p:spPr>
          <a:xfrm>
            <a:off x="1398141" y="5153222"/>
            <a:ext cx="417293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/>
              <a:t>Dieses Werk steht unter einer Creative Commons Lizenz vom Typ </a:t>
            </a:r>
            <a:br>
              <a:rPr lang="de-DE" sz="900" dirty="0"/>
            </a:br>
            <a:r>
              <a:rPr lang="de-DE" sz="900" dirty="0"/>
              <a:t>Namensnennung – Weitergabe unter gleichen Bedingungen.</a:t>
            </a:r>
            <a:br>
              <a:rPr lang="de-DE" sz="900" dirty="0"/>
            </a:br>
            <a:r>
              <a:rPr lang="de-DE" sz="900" dirty="0"/>
              <a:t>Die Lizenz ist unter </a:t>
            </a:r>
            <a:r>
              <a:rPr lang="de-DE" sz="900" dirty="0">
                <a:hlinkClick r:id="rId2"/>
              </a:rPr>
              <a:t>https://creativecommons.org/licenses/by-sa/4.0/</a:t>
            </a:r>
            <a:r>
              <a:rPr lang="de-DE" sz="900" dirty="0"/>
              <a:t> einsehbar.</a:t>
            </a:r>
          </a:p>
        </p:txBody>
      </p:sp>
      <p:pic>
        <p:nvPicPr>
          <p:cNvPr id="10" name="Grafik 9" descr="Ein Bild, das Symbol, Kreis, Screenshot, Grafiken enthält.&#10;&#10;Automatisch generierte Beschreibung">
            <a:extLst>
              <a:ext uri="{FF2B5EF4-FFF2-40B4-BE49-F238E27FC236}">
                <a16:creationId xmlns:a16="http://schemas.microsoft.com/office/drawing/2014/main" id="{A6BE5AF0-DC74-2303-FE75-5246D052EC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30" y="5153222"/>
            <a:ext cx="1227411" cy="429442"/>
          </a:xfrm>
          <a:prstGeom prst="rect">
            <a:avLst/>
          </a:prstGeom>
        </p:spPr>
      </p:pic>
      <p:sp>
        <p:nvSpPr>
          <p:cNvPr id="2" name="Untertitel 5">
            <a:extLst>
              <a:ext uri="{FF2B5EF4-FFF2-40B4-BE49-F238E27FC236}">
                <a16:creationId xmlns:a16="http://schemas.microsoft.com/office/drawing/2014/main" id="{09D4D692-2329-1C3D-A7D5-5251CF6828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8000" y="4359002"/>
            <a:ext cx="8568000" cy="731158"/>
          </a:xfrm>
        </p:spPr>
        <p:txBody>
          <a:bodyPr/>
          <a:lstStyle/>
          <a:p>
            <a:endParaRPr lang="de-DE" altLang="de-DE" dirty="0"/>
          </a:p>
          <a:p>
            <a:r>
              <a:rPr lang="de-DE" altLang="de-DE" dirty="0"/>
              <a:t>Melanie Ansteeg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5697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Gerader Verbinder 17"/>
          <p:cNvCxnSpPr/>
          <p:nvPr/>
        </p:nvCxnSpPr>
        <p:spPr>
          <a:xfrm>
            <a:off x="412124" y="2756079"/>
            <a:ext cx="8190963" cy="1287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Impulse im Kreislauf des Dialogischen Lernens</a:t>
            </a:r>
          </a:p>
        </p:txBody>
      </p:sp>
      <p:sp>
        <p:nvSpPr>
          <p:cNvPr id="5" name="Abgerundetes Rechteck 4"/>
          <p:cNvSpPr/>
          <p:nvPr/>
        </p:nvSpPr>
        <p:spPr>
          <a:xfrm>
            <a:off x="6280594" y="2269531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Reisetagebuch</a:t>
            </a:r>
          </a:p>
        </p:txBody>
      </p:sp>
      <p:sp>
        <p:nvSpPr>
          <p:cNvPr id="6" name="Abgerundetes Rechteck 5"/>
          <p:cNvSpPr/>
          <p:nvPr/>
        </p:nvSpPr>
        <p:spPr>
          <a:xfrm>
            <a:off x="984530" y="2260242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Kernidee</a:t>
            </a:r>
          </a:p>
        </p:txBody>
      </p:sp>
      <p:sp>
        <p:nvSpPr>
          <p:cNvPr id="7" name="Abgerundetes Rechteck 6"/>
          <p:cNvSpPr/>
          <p:nvPr/>
        </p:nvSpPr>
        <p:spPr>
          <a:xfrm>
            <a:off x="3638281" y="3629695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Ich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3638281" y="909367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Du</a:t>
            </a:r>
          </a:p>
        </p:txBody>
      </p:sp>
      <p:sp>
        <p:nvSpPr>
          <p:cNvPr id="9" name="Abgerundetes Rechteck 8"/>
          <p:cNvSpPr/>
          <p:nvPr/>
        </p:nvSpPr>
        <p:spPr>
          <a:xfrm>
            <a:off x="3628621" y="2269531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Normen</a:t>
            </a:r>
          </a:p>
        </p:txBody>
      </p:sp>
      <p:sp>
        <p:nvSpPr>
          <p:cNvPr id="11" name="Bogen 10"/>
          <p:cNvSpPr/>
          <p:nvPr/>
        </p:nvSpPr>
        <p:spPr>
          <a:xfrm>
            <a:off x="4812940" y="1263537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Bogen 11"/>
          <p:cNvSpPr/>
          <p:nvPr/>
        </p:nvSpPr>
        <p:spPr>
          <a:xfrm rot="16200000">
            <a:off x="2301483" y="1371724"/>
            <a:ext cx="1858269" cy="1595573"/>
          </a:xfrm>
          <a:prstGeom prst="arc">
            <a:avLst/>
          </a:prstGeom>
          <a:ln w="1143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Bogen 12"/>
          <p:cNvSpPr/>
          <p:nvPr/>
        </p:nvSpPr>
        <p:spPr>
          <a:xfrm rot="5400000">
            <a:off x="4959192" y="2610820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Bogen 13"/>
          <p:cNvSpPr/>
          <p:nvPr/>
        </p:nvSpPr>
        <p:spPr>
          <a:xfrm rot="10800000">
            <a:off x="2341441" y="2610821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6957978" y="1075933"/>
            <a:ext cx="187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Rezeption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6957977" y="4206394"/>
            <a:ext cx="1867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Produktion</a:t>
            </a:r>
            <a:endParaRPr lang="de-DE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Nach Ruf &amp; Gallin (2018)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125491" y="3336513"/>
            <a:ext cx="2144831" cy="738664"/>
          </a:xfrm>
          <a:prstGeom prst="rect">
            <a:avLst/>
          </a:prstGeom>
          <a:noFill/>
          <a:ln w="2222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„Das Komma markiert </a:t>
            </a:r>
            <a:br>
              <a:rPr lang="de-DE" sz="1400" dirty="0"/>
            </a:br>
            <a:r>
              <a:rPr lang="de-DE" sz="1400" dirty="0"/>
              <a:t>den Übergang </a:t>
            </a:r>
            <a:br>
              <a:rPr lang="de-DE" sz="1400" dirty="0"/>
            </a:br>
            <a:r>
              <a:rPr lang="de-DE" sz="1400" dirty="0"/>
              <a:t>von Einern zu Zehnteln“</a:t>
            </a: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348" y="3356972"/>
            <a:ext cx="2126649" cy="639700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691913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Impulse als Eingriff in den Lernprozess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600" y="730210"/>
            <a:ext cx="4476344" cy="425458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2465" y="4473350"/>
            <a:ext cx="2602235" cy="325878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5147" y="3281766"/>
            <a:ext cx="2235540" cy="552221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  <p:sp>
        <p:nvSpPr>
          <p:cNvPr id="6" name="Textfeld 5"/>
          <p:cNvSpPr txBox="1"/>
          <p:nvPr/>
        </p:nvSpPr>
        <p:spPr>
          <a:xfrm>
            <a:off x="6038296" y="2511429"/>
            <a:ext cx="19287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accent3">
                    <a:lumMod val="75000"/>
                  </a:schemeClr>
                </a:solidFill>
              </a:rPr>
              <a:t>Eingreifen </a:t>
            </a:r>
            <a:br>
              <a:rPr lang="de-DE" sz="1600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de-DE" sz="1600" dirty="0">
                <a:solidFill>
                  <a:schemeClr val="accent3">
                    <a:lumMod val="75000"/>
                  </a:schemeClr>
                </a:solidFill>
              </a:rPr>
              <a:t>in den Lernprozess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DD24B4B-B246-2F80-7AD5-D62673BA08E8}"/>
              </a:ext>
            </a:extLst>
          </p:cNvPr>
          <p:cNvSpPr txBox="1"/>
          <p:nvPr/>
        </p:nvSpPr>
        <p:spPr>
          <a:xfrm>
            <a:off x="6753013" y="1266910"/>
            <a:ext cx="22012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600" dirty="0"/>
              <a:t>Klimke (2021): Spirale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781117-E6B5-A8F8-9156-1ACB066FB805}"/>
              </a:ext>
            </a:extLst>
          </p:cNvPr>
          <p:cNvSpPr txBox="1"/>
          <p:nvPr/>
        </p:nvSpPr>
        <p:spPr>
          <a:xfrm>
            <a:off x="6109673" y="896923"/>
            <a:ext cx="28408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600" dirty="0"/>
              <a:t>Ruf &amp; Gallin (2018): Kreislauf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E479D6D-DAD2-2F5F-C0AC-B9661122007F}"/>
              </a:ext>
            </a:extLst>
          </p:cNvPr>
          <p:cNvSpPr txBox="1"/>
          <p:nvPr/>
        </p:nvSpPr>
        <p:spPr>
          <a:xfrm>
            <a:off x="5654421" y="1636897"/>
            <a:ext cx="32960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600" dirty="0"/>
              <a:t>Ansteeg (2023): Konische Spirale</a:t>
            </a:r>
          </a:p>
        </p:txBody>
      </p:sp>
    </p:spTree>
    <p:extLst>
      <p:ext uri="{BB962C8B-B14F-4D97-AF65-F5344CB8AC3E}">
        <p14:creationId xmlns:p14="http://schemas.microsoft.com/office/powerpoint/2010/main" val="157915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Definition: Impuls</a:t>
            </a:r>
          </a:p>
        </p:txBody>
      </p:sp>
      <p:sp>
        <p:nvSpPr>
          <p:cNvPr id="5" name="Abgerundetes Rechteck 4"/>
          <p:cNvSpPr/>
          <p:nvPr/>
        </p:nvSpPr>
        <p:spPr>
          <a:xfrm>
            <a:off x="734518" y="2147344"/>
            <a:ext cx="7674964" cy="1460088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Ein </a:t>
            </a:r>
            <a:r>
              <a:rPr lang="de-DE" b="1" dirty="0">
                <a:solidFill>
                  <a:schemeClr val="tx1"/>
                </a:solidFill>
              </a:rPr>
              <a:t>Impuls </a:t>
            </a:r>
            <a:r>
              <a:rPr lang="de-DE" dirty="0">
                <a:solidFill>
                  <a:schemeClr val="tx1"/>
                </a:solidFill>
              </a:rPr>
              <a:t>ist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ein fachlich orientiertes Anknüpfen an einen </a:t>
            </a:r>
            <a:r>
              <a:rPr lang="de-DE" dirty="0" err="1">
                <a:solidFill>
                  <a:schemeClr val="tx1"/>
                </a:solidFill>
              </a:rPr>
              <a:t>Lernendenbeitrag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de-DE" dirty="0">
                <a:solidFill>
                  <a:schemeClr val="tx1"/>
                </a:solidFill>
              </a:rPr>
              <a:t>mit der Absicht, die Lernende oder den Lernenden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möglichst unmittelbar in der eigenständigen Auseinandersetzung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mit den Inhalten weiterzubringen. 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A021C90-FFAF-4DBA-B37D-C12F2C5ACE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Modifiziert nach Ansteeg &amp; Heitzer (2024, S. 13)</a:t>
            </a:r>
          </a:p>
        </p:txBody>
      </p:sp>
    </p:spTree>
    <p:extLst>
      <p:ext uri="{BB962C8B-B14F-4D97-AF65-F5344CB8AC3E}">
        <p14:creationId xmlns:p14="http://schemas.microsoft.com/office/powerpoint/2010/main" val="3520557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Definition: Impuls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4116078" y="1571014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Gestik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197508" y="1201682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Mimik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651819" y="4365523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Zeichnung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46286" y="1376998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stummer Impuls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154855" y="4180857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eine Handlung vorführen</a:t>
            </a:r>
          </a:p>
        </p:txBody>
      </p:sp>
      <p:sp>
        <p:nvSpPr>
          <p:cNvPr id="5" name="Abgerundetes Rechteck 4">
            <a:extLst>
              <a:ext uri="{FF2B5EF4-FFF2-40B4-BE49-F238E27FC236}">
                <a16:creationId xmlns:a16="http://schemas.microsoft.com/office/drawing/2014/main" id="{6C3B15F6-0996-077B-BD1C-C6E42E5372EE}"/>
              </a:ext>
            </a:extLst>
          </p:cNvPr>
          <p:cNvSpPr/>
          <p:nvPr/>
        </p:nvSpPr>
        <p:spPr>
          <a:xfrm>
            <a:off x="734518" y="2147344"/>
            <a:ext cx="7674964" cy="1460088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Ein </a:t>
            </a:r>
            <a:r>
              <a:rPr lang="de-DE" b="1" dirty="0">
                <a:solidFill>
                  <a:schemeClr val="tx1"/>
                </a:solidFill>
              </a:rPr>
              <a:t>Impuls </a:t>
            </a:r>
            <a:r>
              <a:rPr lang="de-DE" dirty="0">
                <a:solidFill>
                  <a:schemeClr val="tx1"/>
                </a:solidFill>
              </a:rPr>
              <a:t>ist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ein fachlich orientiertes Anknüpfen an einen </a:t>
            </a:r>
            <a:r>
              <a:rPr lang="de-DE" dirty="0" err="1">
                <a:solidFill>
                  <a:schemeClr val="tx1"/>
                </a:solidFill>
              </a:rPr>
              <a:t>Lernendenbeitrag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de-DE" dirty="0">
                <a:solidFill>
                  <a:schemeClr val="tx1"/>
                </a:solidFill>
              </a:rPr>
              <a:t>mit der Absicht, die Lernende oder den Lernenden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möglichst unmittelbar in der eigenständigen Auseinandersetzung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mit den Inhalten weiterzubringen. </a:t>
            </a:r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D933881D-D102-BAE7-9828-7780067FBA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Modifiziert nach Ansteeg &amp; Heitzer (2024, S. 13)</a:t>
            </a:r>
          </a:p>
        </p:txBody>
      </p:sp>
    </p:spTree>
    <p:extLst>
      <p:ext uri="{BB962C8B-B14F-4D97-AF65-F5344CB8AC3E}">
        <p14:creationId xmlns:p14="http://schemas.microsoft.com/office/powerpoint/2010/main" val="129148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Kurze Pause (5 Min.)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132" y="2322624"/>
            <a:ext cx="1837735" cy="132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05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Stellenwert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Kleingruppen (ca. 15 Min.)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6675" y="3424146"/>
            <a:ext cx="8569325" cy="2661708"/>
          </a:xfrm>
        </p:spPr>
        <p:txBody>
          <a:bodyPr/>
          <a:lstStyle/>
          <a:p>
            <a:r>
              <a:rPr lang="de-DE" dirty="0"/>
              <a:t>Formulieren Sie Impulse an den Schüler und notieren Sie sie wörtlich.</a:t>
            </a:r>
            <a:endParaRPr lang="de-DE" sz="1333" dirty="0"/>
          </a:p>
          <a:p>
            <a:endParaRPr lang="de-DE" sz="1333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(Sehen Sie sich die Impulse der anderen Gruppen an. Geben Sie eine Bewertung in Form von Sternen.)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351" y="1578403"/>
            <a:ext cx="4777971" cy="143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95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Learning-App zum Einstieg in den Impulskatalog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Einzelerkundung (ca. 5-10 Min.)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2582421"/>
            <a:ext cx="5449302" cy="1854667"/>
          </a:xfrm>
        </p:spPr>
        <p:txBody>
          <a:bodyPr/>
          <a:lstStyle/>
          <a:p>
            <a:r>
              <a:rPr lang="de-DE" dirty="0"/>
              <a:t>Ordnen Sie den verschiedenen Impulsarten passende Beispiele zu: </a:t>
            </a:r>
            <a:r>
              <a:rPr lang="de-DE" u="sng" dirty="0">
                <a:hlinkClick r:id="rId2"/>
              </a:rPr>
              <a:t>https://kurzelinks.de/07ko</a:t>
            </a:r>
            <a:endParaRPr lang="de-DE" u="sng" dirty="0"/>
          </a:p>
          <a:p>
            <a:endParaRPr lang="de-DE" u="sng" dirty="0"/>
          </a:p>
          <a:p>
            <a:r>
              <a:rPr lang="de-DE" dirty="0"/>
              <a:t>Verschaffen Sie sich einen Überblick über den Impulskatalog mit den verschiedenen Impulsansätzen und zugehörigen Beispielen.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8843" y="873266"/>
            <a:ext cx="1519858" cy="152421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2250" y="1281093"/>
            <a:ext cx="2428730" cy="282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68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Größen umwandeln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Kleingruppen (ca. 15 Min.)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2487535"/>
            <a:ext cx="8035118" cy="2661708"/>
          </a:xfrm>
        </p:spPr>
        <p:txBody>
          <a:bodyPr/>
          <a:lstStyle/>
          <a:p>
            <a:endParaRPr lang="de-DE" dirty="0"/>
          </a:p>
          <a:p>
            <a:pPr>
              <a:spcAft>
                <a:spcPts val="0"/>
              </a:spcAft>
            </a:pPr>
            <a:r>
              <a:rPr lang="de-DE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Formulieren Sie Impulse an den Schüler und notieren Sie sie wörtlich. Wählen Sie als Titel den Ansatz des Impulses. </a:t>
            </a:r>
          </a:p>
          <a:p>
            <a:pPr marL="179910" lvl="1" indent="0">
              <a:spcAft>
                <a:spcPts val="1200"/>
              </a:spcAft>
              <a:buNone/>
            </a:pPr>
            <a:br>
              <a:rPr lang="de-DE" sz="16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6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Beispiel: „</a:t>
            </a:r>
            <a:r>
              <a:rPr lang="de-DE" sz="16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Eine Feststellung machen</a:t>
            </a:r>
            <a:r>
              <a:rPr lang="de-DE" sz="16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Der Umrechnungsfaktor, den du verwendet hast, ist richtig.“</a:t>
            </a:r>
            <a:endParaRPr lang="de-DE" sz="16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de-DE" dirty="0"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(Sehen Sie sich die Impulse der anderen Gruppen an und kommentieren Sie sie bei Bedarf. Kennzeichnen Sie Ihren Kommentar, indem Sie ihn unter den Impuls setzen und „Kommentar:“ davor schreiben.)</a:t>
            </a:r>
            <a:endParaRPr lang="de-DE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" name="Grafik 4" descr="Ein Bild, das Text, Schrift, Handschrift, Kalligrafie enthält.&#10;&#10;Automatisch generierte Beschreibung">
            <a:extLst>
              <a:ext uri="{FF2B5EF4-FFF2-40B4-BE49-F238E27FC236}">
                <a16:creationId xmlns:a16="http://schemas.microsoft.com/office/drawing/2014/main" id="{8F0A62B7-2C38-59DB-2FF6-2A024FD6D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665" y="1509000"/>
            <a:ext cx="4598670" cy="9785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57510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Pause (ca. 30 Min.)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005" y="1158713"/>
            <a:ext cx="4595990" cy="328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16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ist leicht verständlich und für die Lernenden angemessen formuliert.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EB51966-0A85-B4E8-6396-A21675D01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815" y="2823126"/>
            <a:ext cx="4302369" cy="1615858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CCFDE648-DDCC-6890-67CC-06947E1E7DE6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Verständlichkeit</a:t>
            </a:r>
          </a:p>
        </p:txBody>
      </p:sp>
    </p:spTree>
    <p:extLst>
      <p:ext uri="{BB962C8B-B14F-4D97-AF65-F5344CB8AC3E}">
        <p14:creationId xmlns:p14="http://schemas.microsoft.com/office/powerpoint/2010/main" val="185112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5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1109333" y="1715889"/>
            <a:ext cx="6925340" cy="2661708"/>
          </a:xfrm>
        </p:spPr>
        <p:txBody>
          <a:bodyPr/>
          <a:lstStyle/>
          <a:p>
            <a:pPr marL="0" indent="0">
              <a:buNone/>
            </a:pPr>
            <a:r>
              <a:rPr lang="de-DE" i="1" dirty="0"/>
              <a:t>L: 				Timo, was ist ein Parallelogramm?</a:t>
            </a:r>
            <a:br>
              <a:rPr lang="de-DE" i="1" dirty="0"/>
            </a:br>
            <a:r>
              <a:rPr lang="de-DE" i="1" dirty="0"/>
              <a:t>Timo: 		Ein Viereck ohne rechte Winkel?</a:t>
            </a:r>
            <a:br>
              <a:rPr lang="de-DE" i="1" dirty="0"/>
            </a:br>
            <a:r>
              <a:rPr lang="de-DE" i="1" dirty="0"/>
              <a:t>L: 				…ja, Karin?</a:t>
            </a:r>
            <a:br>
              <a:rPr lang="de-DE" i="1" dirty="0"/>
            </a:br>
            <a:r>
              <a:rPr lang="de-DE" i="1" dirty="0"/>
              <a:t>Karin:		Ein Viereck mit parallelen Seiten?</a:t>
            </a:r>
            <a:br>
              <a:rPr lang="de-DE" i="1" dirty="0"/>
            </a:br>
            <a:r>
              <a:rPr lang="de-DE" i="1" dirty="0"/>
              <a:t>L: 				Hm, Anton?																				</a:t>
            </a:r>
          </a:p>
          <a:p>
            <a:pPr marL="0" indent="0">
              <a:buNone/>
            </a:pPr>
            <a:endParaRPr lang="de-DE" i="1" dirty="0"/>
          </a:p>
          <a:p>
            <a:pPr marL="0" indent="0" algn="r">
              <a:buNone/>
            </a:pPr>
            <a:r>
              <a:rPr lang="de-DE" sz="1400" dirty="0"/>
              <a:t>(Prediger/Wittmann 2009, S. 9)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9719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E1E70-2487-29D7-356E-5F7EAE2DB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68F772-158F-A153-6576-5FCBF74D8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9F1330-C97D-00CA-C2B6-ED5918B45D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E2A80A0-56C6-4BA9-D47D-3AE702024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knüpft an die Vorstellungen und Konzepte der Lernenden an, auch wenn diese nicht konsistent sind oder Fehler beinhalten.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1D2D40C1-2748-FACC-8D7F-53D6AD6308A9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Anknüpfen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AA077C1-DB4F-0F0E-2D6A-9CC7AD549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98" y="3178662"/>
            <a:ext cx="4389802" cy="157633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DE2E7B9C-F83F-C9D9-0FA3-7A5F6B1D1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166690"/>
            <a:ext cx="4389802" cy="158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2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68D83-1F60-1621-D498-DA38A664E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CF3244-33D3-7018-022E-19DB2C8D2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D13CBCD-B030-A8B1-27BC-F919F5805D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4459C1C-3FBB-CD24-7D8E-B2CEBAE718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führt die Lernenden unmittelbar in die Produktion und damit in das selbstständige Erkunden der Inhalte (zurück).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F00B85DE-3F54-E66C-8EC9-C16FED9CAA8C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Produktion</a:t>
            </a:r>
          </a:p>
        </p:txBody>
      </p:sp>
    </p:spTree>
    <p:extLst>
      <p:ext uri="{BB962C8B-B14F-4D97-AF65-F5344CB8AC3E}">
        <p14:creationId xmlns:p14="http://schemas.microsoft.com/office/powerpoint/2010/main" val="40846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DA779-B45A-8DB8-135B-D1988FE2F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A9280E-489C-A6C0-680E-56DA20DF5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C0341F-D96C-2539-4040-EF2E4E8BD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A5BF8F1-96FB-B417-4738-6D3B0FE306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ist von angemessener Intensität, d.h. er führt zu angemessenem Fortschritt, ohne dass wichtige Lernerfahrungen ausgelassen werden. 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A4335E93-58AF-47F0-4697-1B7A0E4954C9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Intensität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8364F41-BFB6-09A0-C42F-2A5B5B0CE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80" y="3254569"/>
            <a:ext cx="4327374" cy="160026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D550ED3-3059-5532-6C61-E7DFCF67FC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228731"/>
            <a:ext cx="4345491" cy="162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1557D-33B7-E67F-5DEF-27FF2E484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E677F6-F37D-CE39-2252-CE12DC5B6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4B0B23E-A970-E651-B3A7-7664DE4A06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51446F4-C79F-0ABE-2E5E-A9F8CED5FB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stellt das Verständnis gegenüber dem Ergebnis in den Vordergrund und ist damit nachhaltig angelegt.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FEA23814-B7D7-83D4-892A-14D20739D29A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Nachhaltigkeit</a:t>
            </a:r>
          </a:p>
        </p:txBody>
      </p:sp>
    </p:spTree>
    <p:extLst>
      <p:ext uri="{BB962C8B-B14F-4D97-AF65-F5344CB8AC3E}">
        <p14:creationId xmlns:p14="http://schemas.microsoft.com/office/powerpoint/2010/main" val="269187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2A51D-7C19-065D-7992-F4761D505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A885F3-3E5C-6C9F-F205-F0FDDE612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01BEDC-D978-C74F-6E0F-19A38EC16D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002AC8E-966E-F9D5-2A9B-3B1B7F22A2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ist achtsam gegenüber den Schülerressourcen.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0746ECD0-9BF8-BE45-EDFE-7EEBF81E8C6A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Achtsamkeit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853E924-AD28-1906-B1B8-E525EAC70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196" y="2631311"/>
            <a:ext cx="4337608" cy="194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7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1DB31-E9AC-3C20-C608-73821D160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B83963-82F6-0B7E-174A-195C734F8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D2ADD4-A780-88C8-9E07-3E48781407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 guter Impuls…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9A65BCA-49DC-CA11-EC75-92021A1A09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 ermöglicht den Lernenden ihren Stand im Lernprozess bzw. die Korrektheit ihres Beitrags einzuschätzen.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92B4A82C-FA45-0EA4-03A7-FC85B211DC8A}"/>
              </a:ext>
            </a:extLst>
          </p:cNvPr>
          <p:cNvSpPr/>
          <p:nvPr/>
        </p:nvSpPr>
        <p:spPr>
          <a:xfrm>
            <a:off x="6047874" y="860163"/>
            <a:ext cx="2671010" cy="56758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Rückmeldung</a:t>
            </a:r>
          </a:p>
        </p:txBody>
      </p:sp>
    </p:spTree>
    <p:extLst>
      <p:ext uri="{BB962C8B-B14F-4D97-AF65-F5344CB8AC3E}">
        <p14:creationId xmlns:p14="http://schemas.microsoft.com/office/powerpoint/2010/main" val="755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85915-78DD-0CA7-BB73-F352CE0EA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8AAEF1-6A06-C9B3-2B50-7E0CFC361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Qualitätskriterien von Impulsen – Überblick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A2D4EA2-6D4F-255E-7CCB-00B7D0E9FE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8000" y="1270000"/>
            <a:ext cx="5463095" cy="35848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dirty="0"/>
              <a:t>Verständlichkeit</a:t>
            </a:r>
          </a:p>
          <a:p>
            <a:pPr>
              <a:lnSpc>
                <a:spcPct val="150000"/>
              </a:lnSpc>
            </a:pPr>
            <a:r>
              <a:rPr lang="de-DE" dirty="0"/>
              <a:t>Anknüpfen</a:t>
            </a:r>
          </a:p>
          <a:p>
            <a:pPr>
              <a:lnSpc>
                <a:spcPct val="150000"/>
              </a:lnSpc>
            </a:pPr>
            <a:r>
              <a:rPr lang="de-DE" dirty="0"/>
              <a:t>Produktion</a:t>
            </a:r>
          </a:p>
          <a:p>
            <a:pPr>
              <a:lnSpc>
                <a:spcPct val="150000"/>
              </a:lnSpc>
            </a:pPr>
            <a:r>
              <a:rPr lang="de-DE" dirty="0"/>
              <a:t>Intensität</a:t>
            </a:r>
          </a:p>
          <a:p>
            <a:pPr>
              <a:lnSpc>
                <a:spcPct val="150000"/>
              </a:lnSpc>
            </a:pPr>
            <a:r>
              <a:rPr lang="de-DE" dirty="0"/>
              <a:t>Nachhaltigkeit</a:t>
            </a:r>
          </a:p>
          <a:p>
            <a:pPr>
              <a:lnSpc>
                <a:spcPct val="150000"/>
              </a:lnSpc>
            </a:pPr>
            <a:r>
              <a:rPr lang="de-DE" dirty="0"/>
              <a:t>Achtsamkeit</a:t>
            </a:r>
          </a:p>
          <a:p>
            <a:pPr>
              <a:lnSpc>
                <a:spcPct val="150000"/>
              </a:lnSpc>
            </a:pPr>
            <a:r>
              <a:rPr lang="de-DE" dirty="0"/>
              <a:t>Rückmeldung</a:t>
            </a:r>
          </a:p>
          <a:p>
            <a:endParaRPr lang="de-DE" dirty="0"/>
          </a:p>
          <a:p>
            <a:pPr marL="0" indent="0" algn="ctr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8515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Individuelle Arbeit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Einzel- oder Partnerarbeit (ca. 20 Min.)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8000" y="1703930"/>
            <a:ext cx="8646138" cy="2661708"/>
          </a:xfrm>
        </p:spPr>
        <p:txBody>
          <a:bodyPr/>
          <a:lstStyle/>
          <a:p>
            <a:r>
              <a:rPr lang="de-DE" dirty="0"/>
              <a:t>Formulieren Sie zu einer Materialgrundlage </a:t>
            </a:r>
            <a:r>
              <a:rPr lang="de-DE" i="1" dirty="0">
                <a:highlight>
                  <a:srgbClr val="FFFF00"/>
                </a:highlight>
              </a:rPr>
              <a:t>(hier stehen die Auswahlmöglichkeiten) </a:t>
            </a:r>
            <a:r>
              <a:rPr lang="de-DE" dirty="0"/>
              <a:t>verschiedene Impulse und notieren Sie mindestens drei davon auf einer Taskcard. </a:t>
            </a:r>
          </a:p>
          <a:p>
            <a:endParaRPr lang="de-DE" dirty="0"/>
          </a:p>
          <a:p>
            <a:r>
              <a:rPr lang="de-DE" dirty="0"/>
              <a:t>Diskutieren Sie in Ihrer Gruppe, welchen Ansprüchen die jeweiligen Impulse genügen. </a:t>
            </a:r>
          </a:p>
          <a:p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6501FAC-A875-7269-D03E-5B06BD808D67}"/>
              </a:ext>
            </a:extLst>
          </p:cNvPr>
          <p:cNvSpPr txBox="1"/>
          <p:nvPr/>
        </p:nvSpPr>
        <p:spPr>
          <a:xfrm>
            <a:off x="1877548" y="3750901"/>
            <a:ext cx="5467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[hier stehen Bilder zu den Materialien]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3338D02-D2B3-807F-D0AF-94DBA8F4ABD4}"/>
              </a:ext>
            </a:extLst>
          </p:cNvPr>
          <p:cNvSpPr/>
          <p:nvPr/>
        </p:nvSpPr>
        <p:spPr>
          <a:xfrm>
            <a:off x="1646662" y="3116135"/>
            <a:ext cx="5850676" cy="16388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166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Diskussion</a:t>
            </a:r>
          </a:p>
        </p:txBody>
      </p:sp>
      <p:pic>
        <p:nvPicPr>
          <p:cNvPr id="5" name="Grafik 4" descr="Besprechung Silhouett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68887" y="2168286"/>
            <a:ext cx="2806225" cy="2403714"/>
          </a:xfrm>
          <a:prstGeom prst="rect">
            <a:avLst/>
          </a:prstGeom>
        </p:spPr>
      </p:pic>
      <p:sp>
        <p:nvSpPr>
          <p:cNvPr id="6" name="Wolkenförmige Legende 5"/>
          <p:cNvSpPr/>
          <p:nvPr/>
        </p:nvSpPr>
        <p:spPr>
          <a:xfrm>
            <a:off x="1020975" y="1240211"/>
            <a:ext cx="2322727" cy="1201003"/>
          </a:xfrm>
          <a:prstGeom prst="cloudCallout">
            <a:avLst>
              <a:gd name="adj1" fmla="val 59665"/>
              <a:gd name="adj2" fmla="val 6590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 descr="Lichter an mit einfarbiger Füllu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79275" y="1240211"/>
            <a:ext cx="914400" cy="914400"/>
          </a:xfrm>
          <a:prstGeom prst="rect">
            <a:avLst/>
          </a:prstGeom>
        </p:spPr>
      </p:pic>
      <p:pic>
        <p:nvPicPr>
          <p:cNvPr id="8" name="Grafik 7" descr="Fragezeichen mit einfarbiger Füllu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25138" y="1383512"/>
            <a:ext cx="914400" cy="914400"/>
          </a:xfrm>
          <a:prstGeom prst="rect">
            <a:avLst/>
          </a:prstGeom>
        </p:spPr>
      </p:pic>
      <p:sp>
        <p:nvSpPr>
          <p:cNvPr id="9" name="Ovale Legende 8"/>
          <p:cNvSpPr/>
          <p:nvPr/>
        </p:nvSpPr>
        <p:spPr>
          <a:xfrm>
            <a:off x="5995583" y="1052495"/>
            <a:ext cx="2281784" cy="1311920"/>
          </a:xfrm>
          <a:prstGeom prst="wedgeEllipseCallout">
            <a:avLst>
              <a:gd name="adj1" fmla="val -59113"/>
              <a:gd name="adj2" fmla="val 708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49793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Fazit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err="1"/>
              <a:t>Impulsgebung</a:t>
            </a:r>
            <a:r>
              <a:rPr lang="de-DE" dirty="0"/>
              <a:t> im Mathematikunterricht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6675" y="1712200"/>
            <a:ext cx="8569325" cy="2661708"/>
          </a:xfrm>
        </p:spPr>
        <p:txBody>
          <a:bodyPr/>
          <a:lstStyle/>
          <a:p>
            <a:r>
              <a:rPr lang="de-DE" dirty="0"/>
              <a:t>Bewusstsein für die Relevanz von Impulsgebung / Schwierigkeit der Impulsgebung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Kennenlernen eines Impulskatalogs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Formulieren und Vergleichen von Impulsen</a:t>
            </a:r>
          </a:p>
          <a:p>
            <a:endParaRPr lang="de-DE" dirty="0"/>
          </a:p>
          <a:p>
            <a:r>
              <a:rPr lang="de-DE" dirty="0"/>
              <a:t>Sensiblerer und bewussterer Umgang bei der </a:t>
            </a:r>
            <a:r>
              <a:rPr lang="de-DE" dirty="0" err="1"/>
              <a:t>Impulsgebung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0850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Ablauf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1983396" y="971945"/>
            <a:ext cx="8569325" cy="3944789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Begrüßung und Vorstellungsrunde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b="1" dirty="0"/>
              <a:t>Teil I: </a:t>
            </a:r>
            <a:r>
              <a:rPr lang="de-DE" dirty="0"/>
              <a:t>Was ist ein Impuls? 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b="1" dirty="0"/>
              <a:t>Teil II: </a:t>
            </a:r>
            <a:r>
              <a:rPr lang="de-DE" dirty="0"/>
              <a:t>Impulskatalog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/>
              <a:t>Pause (ca. 30 Min.)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b="1" dirty="0"/>
              <a:t>Teil III: </a:t>
            </a:r>
            <a:r>
              <a:rPr lang="de-DE" dirty="0"/>
              <a:t>Qualitätskriterien von Impulsen</a:t>
            </a:r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dirty="0"/>
              <a:t>Abschlussrunde und Evaluation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5" name="Grafik 4" descr="Chat mit einfarbiger Füllu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7599" y="4268734"/>
            <a:ext cx="648000" cy="648000"/>
          </a:xfrm>
          <a:prstGeom prst="rect">
            <a:avLst/>
          </a:prstGeom>
        </p:spPr>
      </p:pic>
      <p:pic>
        <p:nvPicPr>
          <p:cNvPr id="6" name="Grafik 5" descr="Winkegeste mit einfarbiger Füllu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7599" y="796575"/>
            <a:ext cx="648000" cy="648000"/>
          </a:xfrm>
          <a:prstGeom prst="rect">
            <a:avLst/>
          </a:prstGeom>
        </p:spPr>
      </p:pic>
      <p:pic>
        <p:nvPicPr>
          <p:cNvPr id="8" name="Grafik 7" descr="Post-it-Notizen 3 mit einfarbiger Füllu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7599" y="2161182"/>
            <a:ext cx="648000" cy="648000"/>
          </a:xfrm>
          <a:prstGeom prst="rect">
            <a:avLst/>
          </a:prstGeom>
        </p:spPr>
      </p:pic>
      <p:pic>
        <p:nvPicPr>
          <p:cNvPr id="9" name="Grafik 8" descr="Liste mit einfarbiger Füllu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7599" y="3610224"/>
            <a:ext cx="648000" cy="648000"/>
          </a:xfrm>
          <a:prstGeom prst="rect">
            <a:avLst/>
          </a:prstGeom>
        </p:spPr>
      </p:pic>
      <p:pic>
        <p:nvPicPr>
          <p:cNvPr id="10" name="Grafik 9" descr="Lichter an mit einfarbiger Füllu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7599" y="1472867"/>
            <a:ext cx="648000" cy="648000"/>
          </a:xfrm>
          <a:prstGeom prst="rect">
            <a:avLst/>
          </a:prstGeom>
        </p:spPr>
      </p:pic>
      <p:pic>
        <p:nvPicPr>
          <p:cNvPr id="11" name="Grafik 10" descr="Tee mit einfarbiger Füllu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17599" y="2809182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62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885282" y="569117"/>
            <a:ext cx="1403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Erzähle mir,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90363" y="4158661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und ich vergesse.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555246" y="4158661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und ich erinnere.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571260" y="4166612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und ich verstehe.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904341" y="569117"/>
            <a:ext cx="119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Zeige mir,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218600" y="516281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Lass es mich selbst tun,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680734" y="4747788"/>
            <a:ext cx="2349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Konfuzius (551-479 v. Chr.)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845" y="1373087"/>
            <a:ext cx="2516388" cy="230605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54" y="1391208"/>
            <a:ext cx="2503072" cy="2314694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9580" y="1350873"/>
            <a:ext cx="2355960" cy="2334575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>
          <a:xfrm>
            <a:off x="146248" y="399461"/>
            <a:ext cx="2881086" cy="4361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3127017" y="399461"/>
            <a:ext cx="2881086" cy="4361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6101496" y="398772"/>
            <a:ext cx="2881086" cy="4361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6785427" y="87652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(Produktion)</a:t>
            </a:r>
          </a:p>
        </p:txBody>
      </p:sp>
      <p:sp>
        <p:nvSpPr>
          <p:cNvPr id="19" name="Slide Number Placeholder 5"/>
          <p:cNvSpPr txBox="1">
            <a:spLocks/>
          </p:cNvSpPr>
          <p:nvPr/>
        </p:nvSpPr>
        <p:spPr>
          <a:xfrm>
            <a:off x="814584" y="5189802"/>
            <a:ext cx="4826561" cy="525198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Impulse im Mathematikunterricht |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Schul-Hochschul-Fachtag | 06.01.2023 |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750" dirty="0"/>
              <a:t>Melanie Ansteeg</a:t>
            </a:r>
          </a:p>
        </p:txBody>
      </p:sp>
      <p:sp>
        <p:nvSpPr>
          <p:cNvPr id="20" name="Rechteck 19"/>
          <p:cNvSpPr/>
          <p:nvPr/>
        </p:nvSpPr>
        <p:spPr>
          <a:xfrm>
            <a:off x="179587" y="5262390"/>
            <a:ext cx="3882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tx2"/>
                </a:solidFill>
              </a:rPr>
              <a:t>11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060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5" grpId="0" animBg="1"/>
      <p:bldP spid="16" grpId="0" animBg="1"/>
      <p:bldP spid="17" grpId="0" animBg="1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>
          <a:xfrm>
            <a:off x="288003" y="3445920"/>
            <a:ext cx="8569325" cy="1380000"/>
          </a:xfrm>
        </p:spPr>
        <p:txBody>
          <a:bodyPr/>
          <a:lstStyle/>
          <a:p>
            <a:pPr lvl="0"/>
            <a:r>
              <a:rPr lang="de-DE" dirty="0"/>
              <a:t>Kontakt: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Melanie Ansteeg</a:t>
            </a:r>
          </a:p>
          <a:p>
            <a:pPr lvl="0"/>
            <a:r>
              <a:rPr lang="de-DE" dirty="0"/>
              <a:t>melanie.ansteeg@rwth-aachen.de</a:t>
            </a:r>
          </a:p>
          <a:p>
            <a:pPr lvl="0"/>
            <a:r>
              <a:rPr lang="de-DE" dirty="0">
                <a:hlinkClick r:id="rId2"/>
              </a:rPr>
              <a:t>http://didaktik.matha.rwth-aachen.de/de/mitarbeiter/ansteeg/index.html</a:t>
            </a:r>
            <a:r>
              <a:rPr lang="de-DE" dirty="0"/>
              <a:t>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03040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6E0B3-357E-7FC1-8D20-F5EE3A3F5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EE6B32-06D3-60A2-AA13-4AD17704C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1BF7B01-C54A-8113-5265-6D49E03FC8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6"/>
            <a:ext cx="8628845" cy="41719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sz="1200" dirty="0"/>
              <a:t>Ansteeg, M. (2023): </a:t>
            </a:r>
            <a:r>
              <a:rPr lang="de-DE" sz="1200" i="1" dirty="0"/>
              <a:t>Ein guter Impuls – was ist das? </a:t>
            </a:r>
            <a:r>
              <a:rPr lang="de-DE" sz="1200" dirty="0"/>
              <a:t>Begriffsausschärfung anhand des Konzepts des Dialogischen Lernens. In: IDMI-Primar Goethe-Universität Frankfurt (Hrsg.): Beiträge zum Mathematikunterricht. 56. Jahrestagung der Gesellschaft für Didaktik der Mathematik. WTM. </a:t>
            </a:r>
          </a:p>
          <a:p>
            <a:r>
              <a:rPr lang="de-DE" sz="1200" dirty="0"/>
              <a:t>Ansteeg, M. &amp; Heitzer, J. (2024): Quality </a:t>
            </a:r>
            <a:r>
              <a:rPr lang="de-DE" sz="1200" dirty="0" err="1"/>
              <a:t>criteria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individual </a:t>
            </a:r>
            <a:r>
              <a:rPr lang="de-DE" sz="1200" dirty="0" err="1"/>
              <a:t>prompts</a:t>
            </a:r>
            <a:r>
              <a:rPr lang="de-DE" sz="1200" dirty="0"/>
              <a:t> in </a:t>
            </a:r>
            <a:r>
              <a:rPr lang="de-DE" sz="1200" dirty="0" err="1"/>
              <a:t>mathematics</a:t>
            </a:r>
            <a:r>
              <a:rPr lang="de-DE" sz="1200" dirty="0"/>
              <a:t> </a:t>
            </a:r>
            <a:r>
              <a:rPr lang="de-DE" sz="1200" dirty="0" err="1"/>
              <a:t>education</a:t>
            </a:r>
            <a:r>
              <a:rPr lang="de-DE" sz="1200" dirty="0"/>
              <a:t>. In: </a:t>
            </a:r>
            <a:r>
              <a:rPr lang="de-DE" sz="1200" dirty="0" err="1"/>
              <a:t>Ní</a:t>
            </a:r>
            <a:r>
              <a:rPr lang="de-DE" sz="1200" dirty="0"/>
              <a:t> </a:t>
            </a:r>
            <a:r>
              <a:rPr lang="de-DE" sz="1200" dirty="0" err="1"/>
              <a:t>Ríordaín</a:t>
            </a:r>
            <a:r>
              <a:rPr lang="de-DE" sz="1200" dirty="0"/>
              <a:t>, M. &amp; Erath, K. (Hrsg.). Proceedings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Sixteenth</a:t>
            </a:r>
            <a:r>
              <a:rPr lang="de-DE" sz="1200" dirty="0"/>
              <a:t> ERME Topic Conference on Language and </a:t>
            </a:r>
            <a:r>
              <a:rPr lang="de-DE" sz="1200" dirty="0" err="1"/>
              <a:t>Social</a:t>
            </a:r>
            <a:r>
              <a:rPr lang="de-DE" sz="1200" dirty="0"/>
              <a:t> Interaction in </a:t>
            </a:r>
            <a:r>
              <a:rPr lang="de-DE" sz="1200" dirty="0" err="1"/>
              <a:t>Mathematics</a:t>
            </a:r>
            <a:r>
              <a:rPr lang="de-DE" sz="1200" dirty="0"/>
              <a:t> </a:t>
            </a:r>
            <a:r>
              <a:rPr lang="de-DE" sz="1200" dirty="0" err="1"/>
              <a:t>Classrooms</a:t>
            </a:r>
            <a:r>
              <a:rPr lang="de-DE" sz="1200" dirty="0"/>
              <a:t>. S. 12-19. ERME / HAL Archive. </a:t>
            </a:r>
            <a:r>
              <a:rPr lang="de-DE" sz="1200">
                <a:latin typeface="+mj-lt"/>
              </a:rPr>
              <a:t>URL: </a:t>
            </a:r>
            <a:r>
              <a:rPr lang="de-DE" sz="1200" u="sng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  <a:hlinkClick r:id="rId2"/>
              </a:rPr>
              <a:t>https://hal.science/hal-04833321</a:t>
            </a:r>
            <a:r>
              <a:rPr lang="de-DE" sz="1200" u="sng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Aptos" panose="020B0004020202020204" pitchFamily="34" charset="0"/>
              </a:rPr>
              <a:t>.</a:t>
            </a:r>
          </a:p>
          <a:p>
            <a:r>
              <a:rPr lang="de-DE" sz="1200"/>
              <a:t>Beutelspacher</a:t>
            </a:r>
            <a:r>
              <a:rPr lang="de-DE" sz="1200" dirty="0"/>
              <a:t>, A., </a:t>
            </a:r>
            <a:r>
              <a:rPr lang="de-DE" sz="1200" dirty="0" err="1"/>
              <a:t>Danckwerts</a:t>
            </a:r>
            <a:r>
              <a:rPr lang="de-DE" sz="1200" dirty="0"/>
              <a:t>, R., Nickel, G., Spiels, S. &amp; Wickel, G. (2011): Mathematik Neu Denken. 1. Auflage. Vieweg Teubner.</a:t>
            </a:r>
          </a:p>
          <a:p>
            <a:r>
              <a:rPr lang="de-DE" sz="1200" dirty="0">
                <a:latin typeface="+mj-lt"/>
              </a:rPr>
              <a:t>Brandt, B. (2015): Partizipation in Unterrichtsgesprächen. In: De Boer, H. &amp; </a:t>
            </a:r>
            <a:r>
              <a:rPr lang="de-DE" sz="1200" dirty="0" err="1">
                <a:latin typeface="+mj-lt"/>
              </a:rPr>
              <a:t>Bonanati</a:t>
            </a:r>
            <a:r>
              <a:rPr lang="de-DE" sz="1200" dirty="0">
                <a:latin typeface="+mj-lt"/>
              </a:rPr>
              <a:t>, M. (Hrsg.). Gespräche über Lernen – Lernen im Gespräch. Springer.</a:t>
            </a:r>
          </a:p>
          <a:p>
            <a:r>
              <a:rPr lang="de-DE" sz="1200" dirty="0">
                <a:latin typeface="+mj-lt"/>
              </a:rPr>
              <a:t>De Boer, H. (2015): Lernprozesse in Unterrichtsgesprächen. In: De Boer, H. &amp; </a:t>
            </a:r>
            <a:r>
              <a:rPr lang="de-DE" sz="1200" dirty="0" err="1">
                <a:latin typeface="+mj-lt"/>
              </a:rPr>
              <a:t>Bonanati</a:t>
            </a:r>
            <a:r>
              <a:rPr lang="de-DE" sz="1200" dirty="0">
                <a:latin typeface="+mj-lt"/>
              </a:rPr>
              <a:t>, M. (Hrsg.). Gespräche über Lernen – Lernen im Gespräch. Springer.</a:t>
            </a:r>
          </a:p>
          <a:p>
            <a:r>
              <a:rPr lang="de-DE" sz="1200" dirty="0">
                <a:latin typeface="+mj-lt"/>
              </a:rPr>
              <a:t>De Boer, H. &amp; </a:t>
            </a:r>
            <a:r>
              <a:rPr lang="de-DE" sz="1200" dirty="0" err="1">
                <a:latin typeface="+mj-lt"/>
              </a:rPr>
              <a:t>Bonanati</a:t>
            </a:r>
            <a:r>
              <a:rPr lang="de-DE" sz="1200" dirty="0">
                <a:latin typeface="+mj-lt"/>
              </a:rPr>
              <a:t>, M. (Hrsg.) (2015): Gespräche über Lernen – Lernen im Gespräch. Springer.</a:t>
            </a:r>
          </a:p>
          <a:p>
            <a:pPr algn="l"/>
            <a:r>
              <a:rPr lang="de-DE" sz="1200" b="0" i="0" u="none" strike="noStrike" baseline="0" dirty="0">
                <a:latin typeface="+mj-lt"/>
              </a:rPr>
              <a:t>Gesellschaft für Fachdidaktik e. V. </a:t>
            </a:r>
            <a:r>
              <a:rPr lang="de-DE" sz="1200" dirty="0">
                <a:latin typeface="+mj-lt"/>
              </a:rPr>
              <a:t>[GFD] (2004): Fachdidaktische Kompetenzbereiche, Kompetenzen und Standards für die 1. Phase der Lehrerbildung (BA + MA). Anlage 1. URL: </a:t>
            </a:r>
            <a:r>
              <a:rPr lang="de-DE" sz="1200" dirty="0">
                <a:latin typeface="+mj-lt"/>
                <a:hlinkClick r:id="rId3"/>
              </a:rPr>
              <a:t>https://www.fachdidaktik.org/cms/download.php?cat=Ver%C3%B6ffentlichungen&amp;file=Publikationen_zur_Lehrerbildung-Anlage_1.pdf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/>
              <a:t>Heckmann, K. (2007): Von Zehnern zu Zehnteln. In: </a:t>
            </a:r>
            <a:r>
              <a:rPr lang="de-DE" sz="1200" i="1" dirty="0"/>
              <a:t>Mathematik lehren 142</a:t>
            </a:r>
            <a:r>
              <a:rPr lang="de-DE" sz="1200" dirty="0"/>
              <a:t>, S. 45-51.</a:t>
            </a:r>
          </a:p>
          <a:p>
            <a:r>
              <a:rPr lang="de-DE" sz="1200" dirty="0"/>
              <a:t>Klimke, D. (2021): </a:t>
            </a:r>
            <a:r>
              <a:rPr lang="de-DE" sz="1200" i="1" dirty="0"/>
              <a:t>Das Konzept des Dialogischen Lernens im Mathematikunterricht – Vorbehalte und Chancen aus der Sicht angehender Mathematiklehrkräfte</a:t>
            </a:r>
            <a:r>
              <a:rPr lang="de-DE" sz="1200" dirty="0"/>
              <a:t>. Dissertation. Freie Universität Berlin.</a:t>
            </a:r>
          </a:p>
          <a:p>
            <a:r>
              <a:rPr lang="de-DE" sz="1200" dirty="0"/>
              <a:t>Klimke, D. &amp; Lutz-Westphal, B. (2018): Dialogisches Lernen im Mathematikunterricht – der Dialog als grundlegendes Prinzip und Handreichungen für Lehrkräfte. In: </a:t>
            </a:r>
            <a:r>
              <a:rPr lang="de-DE" sz="1200" i="1" dirty="0"/>
              <a:t>Beiträge zum Mathematikunterricht</a:t>
            </a:r>
            <a:r>
              <a:rPr lang="de-DE" sz="1200" dirty="0"/>
              <a:t>. Münster: WTM-Verlag.</a:t>
            </a: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b="0" i="0" u="none" strike="noStrike" baseline="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6414844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0B8F4-99DB-80E2-B287-8A72797E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1FB65F-CF90-0A64-7BC5-8D90E25A4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4089846-1535-B6B4-2946-46F9F16D33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6"/>
            <a:ext cx="8628845" cy="41719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de-DE" sz="1200" dirty="0" err="1">
                <a:latin typeface="+mj-lt"/>
              </a:rPr>
              <a:t>Lipowsky</a:t>
            </a:r>
            <a:r>
              <a:rPr lang="de-DE" sz="1200" dirty="0">
                <a:latin typeface="+mj-lt"/>
              </a:rPr>
              <a:t>, F. &amp; Rzejak, D. (2021): Fortbildungen für Lehrpersonen wirksam gestalten. Bertelsmann Stiftung. URL: </a:t>
            </a:r>
            <a:r>
              <a:rPr lang="de-DE" sz="1200" dirty="0">
                <a:latin typeface="+mj-lt"/>
                <a:hlinkClick r:id="rId2"/>
              </a:rPr>
              <a:t>https://doi.org/10.11586/2020080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>
                <a:latin typeface="+mj-lt"/>
              </a:rPr>
              <a:t>Lotz, M. &amp; </a:t>
            </a:r>
            <a:r>
              <a:rPr lang="de-DE" sz="1200" dirty="0" err="1">
                <a:latin typeface="+mj-lt"/>
              </a:rPr>
              <a:t>Lipowsky</a:t>
            </a:r>
            <a:r>
              <a:rPr lang="de-DE" sz="1200" dirty="0">
                <a:latin typeface="+mj-lt"/>
              </a:rPr>
              <a:t>, F. (2021): Die Hattie-Studie und ihre Bedeutung für den Unterricht. Ein Blick auf ausgewählte Aspekte der Lehrer-Schüler-Interaktion. In: Mehlhorn, G., Schöppe, K., Schulz, F. (Hrsg.). Begabungen entwickeln und Kreativität fördern. </a:t>
            </a:r>
            <a:r>
              <a:rPr lang="de-DE" sz="1200" dirty="0" err="1">
                <a:latin typeface="+mj-lt"/>
              </a:rPr>
              <a:t>Kopaed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>
                <a:latin typeface="+mj-lt"/>
              </a:rPr>
              <a:t>Schmidt-Thieme, B. (2002): Kommunikatives Verhalten von Schülern beim Lösen von Textaufgaben. In: Prediger, S., </a:t>
            </a:r>
            <a:r>
              <a:rPr lang="de-DE" sz="1200" dirty="0" err="1">
                <a:latin typeface="+mj-lt"/>
              </a:rPr>
              <a:t>Lengnink</a:t>
            </a:r>
            <a:r>
              <a:rPr lang="de-DE" sz="1200" dirty="0">
                <a:latin typeface="+mj-lt"/>
              </a:rPr>
              <a:t>, K. &amp; Siebel, F. (Hrsg.). Mathematik und Kommunikation. URL: </a:t>
            </a:r>
            <a:r>
              <a:rPr lang="de-DE" sz="1200" dirty="0">
                <a:latin typeface="+mj-lt"/>
                <a:hlinkClick r:id="rId3"/>
              </a:rPr>
              <a:t>https://wwwold.mathematik.tu-dortmund.de/~prediger/veroeff/02-AllgMa-Sammelband-Mathe-Kommunikation-kl.pdf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dirty="0">
                <a:latin typeface="+mj-lt"/>
              </a:rPr>
              <a:t>Schmoll, Lars (2019): Kompetenzorientiert unterrichten – Kompetenzorientiert ausbilden: Ein Kompetenzraster für die schulische Aus- und Fortbildung. Schneider Verlag.</a:t>
            </a:r>
          </a:p>
          <a:p>
            <a:r>
              <a:rPr lang="de-DE" sz="1200" dirty="0">
                <a:latin typeface="+mj-lt"/>
              </a:rPr>
              <a:t>Sekretariat der Kultusministerkonferenz [KMK] (2004): Standards für die Lehrerbildung – Bildungswissenschaften. Beschluss der Kultusministerkonferenz vom 16.12.2004 i. d. F. vom 16.05.2019. URL: </a:t>
            </a:r>
            <a:r>
              <a:rPr lang="de-DE" sz="1200" dirty="0">
                <a:latin typeface="+mj-lt"/>
                <a:hlinkClick r:id="rId4"/>
              </a:rPr>
              <a:t>https://www.kmk.org/fileadmin/veroeffentlichungen_beschluesse/2004/2004_12_16-Standards-Lehrerbildung-Bildungswissenschaften.pdf</a:t>
            </a:r>
            <a:r>
              <a:rPr lang="de-DE" sz="1200" dirty="0">
                <a:latin typeface="+mj-lt"/>
              </a:rPr>
              <a:t>.</a:t>
            </a:r>
          </a:p>
          <a:p>
            <a:pPr algn="l"/>
            <a:r>
              <a:rPr lang="de-DE" sz="1200" dirty="0">
                <a:latin typeface="+mj-lt"/>
              </a:rPr>
              <a:t>Sekretariat der Kultusministerkonferenz [KMK] (2008): Ländergemeinsame inhaltliche Anforderungen für die Fachwissenschaften und Fachdidaktiken in der Lehrerbildung. Beschluss der Kultusministerkonferenz vom 16.10.2008 i. d. F. vom 16.05.2019. URL: </a:t>
            </a:r>
            <a:r>
              <a:rPr lang="de-DE" sz="1200" dirty="0">
                <a:latin typeface="+mj-lt"/>
                <a:hlinkClick r:id="rId5"/>
              </a:rPr>
              <a:t>https://www.kmk.org/fileadmin/veroeffentlichungen_beschluesse/2008/2008_10_16-Fachprofile-Lehrerbildung.pdf</a:t>
            </a:r>
            <a:r>
              <a:rPr lang="de-DE" sz="1200" dirty="0">
                <a:latin typeface="+mj-lt"/>
              </a:rPr>
              <a:t>.</a:t>
            </a:r>
          </a:p>
          <a:p>
            <a:r>
              <a:rPr lang="de-DE" sz="1200" b="0" i="0" u="none" strike="noStrike" baseline="0" dirty="0">
                <a:latin typeface="+mj-lt"/>
              </a:rPr>
              <a:t>Staatliches Studienseminar für das Lehramt an Gymnasien in Koblenz (o. J.): Impulse setzen. URL: </a:t>
            </a:r>
            <a:r>
              <a:rPr lang="de-DE" sz="1200" b="0" i="0" u="none" strike="noStrike" baseline="0" dirty="0">
                <a:latin typeface="+mj-lt"/>
                <a:hlinkClick r:id="rId6"/>
              </a:rPr>
              <a:t>https://studienseminar.rlp.de/fileadmin/user_upload/studienseminar.rlp.de/gyko/2__Impulse_setzen.pdf</a:t>
            </a:r>
            <a:r>
              <a:rPr lang="de-DE" sz="1200" b="0" i="0" u="none" strike="noStrike" baseline="0" dirty="0">
                <a:latin typeface="+mj-lt"/>
              </a:rPr>
              <a:t>.</a:t>
            </a:r>
          </a:p>
          <a:p>
            <a:pPr algn="l"/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b="0" i="0" u="none" strike="noStrike" baseline="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6412638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1DC51-70F2-214F-B684-349BE829E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7A703-DCF4-D5E1-67F3-FC2218098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C27695E-DD7C-A108-33CD-177FCF0811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6"/>
            <a:ext cx="8628845" cy="41719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de-DE" sz="1200" dirty="0">
                <a:latin typeface="+mj-lt"/>
              </a:rPr>
              <a:t>Studienseminar für Gymnasien Marburg (o. J.): MATRIX – Grundlagen guten Unterrichts: Beraten, Beurteilen und Bewerten. URL: </a:t>
            </a:r>
            <a:r>
              <a:rPr lang="de-DE" sz="1200" dirty="0">
                <a:latin typeface="+mj-lt"/>
                <a:hlinkClick r:id="rId2"/>
              </a:rPr>
              <a:t>https://sts-gym-marburg.bildung.hessen.de/grundlagenpapiere/broschure_lehrkrafteakademie_in_teraktiv_v1_end_ms_09062017.pdf</a:t>
            </a:r>
            <a:r>
              <a:rPr lang="de-DE" sz="1200" dirty="0">
                <a:latin typeface="+mj-lt"/>
              </a:rPr>
              <a:t>.</a:t>
            </a:r>
            <a:endParaRPr lang="de-DE" sz="1200" dirty="0"/>
          </a:p>
          <a:p>
            <a:r>
              <a:rPr lang="de-DE" sz="1200" dirty="0"/>
              <a:t>Prediger, Susanne &amp; Wittmann, Gerald (2009): „Aus Fehlern lernen – (wie) ist das möglich?“. In: </a:t>
            </a:r>
            <a:r>
              <a:rPr lang="de-DE" sz="1200" i="1" dirty="0"/>
              <a:t>Praxis der Mathematik in der Schule </a:t>
            </a:r>
            <a:r>
              <a:rPr lang="de-DE" sz="1200" dirty="0"/>
              <a:t>27, S. 1-8.</a:t>
            </a:r>
          </a:p>
          <a:p>
            <a:r>
              <a:rPr lang="de-DE" sz="1200" dirty="0"/>
              <a:t>Ruf. U. &amp; Gallin, P. (2018): Austausch unter Ungleichen. 6. Auflage. Kallmeyer.</a:t>
            </a:r>
          </a:p>
          <a:p>
            <a:r>
              <a:rPr lang="de-DE" sz="1200" dirty="0">
                <a:latin typeface="+mj-lt"/>
              </a:rPr>
              <a:t>Watson, A. &amp; Mason, J. (1998): Questions and </a:t>
            </a:r>
            <a:r>
              <a:rPr lang="de-DE" sz="1200" dirty="0" err="1">
                <a:latin typeface="+mj-lt"/>
              </a:rPr>
              <a:t>prompts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for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mathematical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thinking</a:t>
            </a:r>
            <a:r>
              <a:rPr lang="de-DE" sz="1200" dirty="0">
                <a:latin typeface="+mj-lt"/>
              </a:rPr>
              <a:t>. Derby: </a:t>
            </a:r>
            <a:r>
              <a:rPr lang="de-DE" sz="1200" dirty="0" err="1">
                <a:latin typeface="+mj-lt"/>
              </a:rPr>
              <a:t>Association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of</a:t>
            </a:r>
            <a:r>
              <a:rPr lang="de-DE" sz="1200" dirty="0">
                <a:latin typeface="+mj-lt"/>
              </a:rPr>
              <a:t> Teachers </a:t>
            </a:r>
            <a:r>
              <a:rPr lang="de-DE" sz="1200" dirty="0" err="1">
                <a:latin typeface="+mj-lt"/>
              </a:rPr>
              <a:t>of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Mathematics</a:t>
            </a:r>
            <a:r>
              <a:rPr lang="de-DE" sz="1200" dirty="0">
                <a:latin typeface="+mj-lt"/>
              </a:rPr>
              <a:t>.</a:t>
            </a:r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algn="l"/>
            <a:endParaRPr lang="de-DE" sz="1200" b="0" i="0" u="none" strike="noStrike" baseline="0" dirty="0">
              <a:latin typeface="+mj-lt"/>
            </a:endParaRPr>
          </a:p>
          <a:p>
            <a:pPr algn="l"/>
            <a:endParaRPr lang="de-DE" sz="1200" dirty="0">
              <a:latin typeface="+mj-lt"/>
            </a:endParaRPr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091290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Weitere Literaturempfehlungen</a:t>
            </a:r>
            <a:endParaRPr lang="de-DE" sz="1600" b="0" dirty="0">
              <a:solidFill>
                <a:schemeClr val="tx1"/>
              </a:solidFill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 bwMode="auto">
          <a:xfrm>
            <a:off x="257577" y="877457"/>
            <a:ext cx="8628845" cy="396008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sz="1200" dirty="0"/>
              <a:t>Ansteeg, M. (2024): Die Impulsgebung im Mathematikunterricht verbessern – Konzeption eines Seminars für (angehende) Lehrpersonen. In: P. Ebers, B. Barzel, F. Schacht &amp; P. Scherer (Hrsg.). Beiträge zum Mathematikunterricht 2024. 57. Jahrestagung der Gesellschaft für Didaktik der Mathematik. Münster: WTM. S. 545-548. </a:t>
            </a:r>
          </a:p>
          <a:p>
            <a:r>
              <a:rPr lang="de-DE" sz="1200" dirty="0"/>
              <a:t>Ansteeg, M. (2022): Gegenseitig und wertungsfrei: Mit Feedback die Wirkung auf den eigenen Lernprozess beurteilen. In: MNU-Journal 75 (6), S. 446-451.</a:t>
            </a:r>
          </a:p>
          <a:p>
            <a:r>
              <a:rPr lang="de-DE" sz="1200" dirty="0"/>
              <a:t>Ansteeg, M. &amp; Heitzer, J. (2023): Mit Mindmaps zum Dialog. In: Mathematik lehren 238, S. 21-24.</a:t>
            </a:r>
          </a:p>
          <a:p>
            <a:r>
              <a:rPr lang="de-DE" sz="1200" dirty="0"/>
              <a:t>Gallin, P. (2006): Kernideen als Brücke zwischen Erfahrung und Fachwissen. In: </a:t>
            </a:r>
            <a:r>
              <a:rPr lang="de-DE" sz="1200" i="1" dirty="0"/>
              <a:t>Pädagogik 58</a:t>
            </a:r>
            <a:r>
              <a:rPr lang="de-DE" sz="1200" dirty="0"/>
              <a:t>, S. 10-13.</a:t>
            </a:r>
          </a:p>
          <a:p>
            <a:r>
              <a:rPr lang="de-DE" sz="1200" dirty="0"/>
              <a:t>Lutz-Westphal, B. (2014): Das forschende Fragen lernen. Pflasterungen: scheinbar Bekanntes neu durchdringen. In: </a:t>
            </a:r>
            <a:r>
              <a:rPr lang="de-DE" sz="1200" i="1" dirty="0"/>
              <a:t>Mathematik lehren 184</a:t>
            </a:r>
            <a:r>
              <a:rPr lang="de-DE" sz="1200" dirty="0"/>
              <a:t>, S. 16-19.</a:t>
            </a:r>
          </a:p>
          <a:p>
            <a:r>
              <a:rPr lang="de-DE" sz="1200" dirty="0"/>
              <a:t>Ruf, U. &amp; Gallin, P. (2019): </a:t>
            </a:r>
            <a:r>
              <a:rPr lang="de-DE" sz="1200" i="1" dirty="0"/>
              <a:t>Dialogisches Lernen in Sprache und Mathematik</a:t>
            </a:r>
            <a:r>
              <a:rPr lang="de-DE" sz="1200" dirty="0"/>
              <a:t>. Band 2: Spuren legen – Spuren lesen. Seelze-Velber: Kallmeyer. </a:t>
            </a:r>
          </a:p>
          <a:p>
            <a:r>
              <a:rPr lang="de-DE" sz="1200" dirty="0"/>
              <a:t>Ruf. U., Keller, S. &amp; Winter, F. (Hrsg.) (2008): Besser lernen im Dialog. Dialogisches Lernen in der Unterrichtspraxis. Kallmeyer.</a:t>
            </a:r>
          </a:p>
          <a:p>
            <a:r>
              <a:rPr lang="de-DE" sz="1200" dirty="0"/>
              <a:t>Winter, H. (1991): </a:t>
            </a:r>
            <a:r>
              <a:rPr lang="de-DE" sz="1200" i="1" dirty="0"/>
              <a:t>Entdeckendes Lernen im Mathematikunterricht. Einblicke in die Ideengeschichte und ihre Bedeutung für die Pädagogik</a:t>
            </a:r>
            <a:r>
              <a:rPr lang="de-DE" sz="1200" dirty="0"/>
              <a:t>. 2., verbesserte Auflage. Vieweg: Braunschweig.</a:t>
            </a:r>
            <a:endParaRPr lang="de-DE" sz="1300" dirty="0"/>
          </a:p>
          <a:p>
            <a:endParaRPr lang="de-DE" sz="1200" u="sng" dirty="0">
              <a:solidFill>
                <a:srgbClr val="000000"/>
              </a:solidFill>
              <a:effectLst/>
              <a:latin typeface="+mj-lt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endParaRPr lang="de-DE" sz="1200" u="sng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77283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Bildquellen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87337" y="1095700"/>
            <a:ext cx="8569325" cy="3523600"/>
          </a:xfrm>
        </p:spPr>
        <p:txBody>
          <a:bodyPr/>
          <a:lstStyle/>
          <a:p>
            <a:r>
              <a:rPr lang="de-DE" sz="1400" dirty="0"/>
              <a:t>Folien 1 und 5:</a:t>
            </a:r>
            <a:r>
              <a:rPr lang="de-DE" sz="1400" i="1" dirty="0"/>
              <a:t> </a:t>
            </a:r>
            <a:r>
              <a:rPr lang="de-DE" sz="1400" dirty="0">
                <a:solidFill>
                  <a:srgbClr val="612158"/>
                </a:solidFill>
              </a:rPr>
              <a:t>https://www.pexels.com/de-de/foto/mann-frau-freunde-spielen-7403954/</a:t>
            </a:r>
          </a:p>
          <a:p>
            <a:pPr marL="0" indent="0">
              <a:buNone/>
            </a:pPr>
            <a:endParaRPr lang="de-DE" sz="1400" dirty="0"/>
          </a:p>
          <a:p>
            <a:r>
              <a:rPr lang="de-DE" sz="1400" dirty="0"/>
              <a:t>Folie 4: </a:t>
            </a:r>
            <a:r>
              <a:rPr lang="de-DE" sz="1400" dirty="0">
                <a:hlinkClick r:id="rId2"/>
              </a:rPr>
              <a:t>https://pixabay.com/de/vectors/pixelchen-pixel-vorstellung-3704067/</a:t>
            </a:r>
          </a:p>
          <a:p>
            <a:endParaRPr lang="de-DE" sz="1400" dirty="0"/>
          </a:p>
          <a:p>
            <a:r>
              <a:rPr lang="de-DE" sz="1400" dirty="0"/>
              <a:t>Folie 18: </a:t>
            </a:r>
            <a:r>
              <a:rPr lang="de-DE" sz="1400" dirty="0">
                <a:hlinkClick r:id="rId2"/>
              </a:rPr>
              <a:t>https://pixabay.com/de/vectors/pause-h%c3%a4ngematte-auszeit-freizeit-3947908/</a:t>
            </a:r>
            <a:r>
              <a:rPr lang="de-DE" sz="1400" dirty="0"/>
              <a:t> </a:t>
            </a:r>
          </a:p>
          <a:p>
            <a:endParaRPr lang="de-DE" sz="1400" dirty="0"/>
          </a:p>
          <a:p>
            <a:r>
              <a:rPr lang="de-DE" sz="1400" dirty="0"/>
              <a:t>Folie 28: </a:t>
            </a:r>
            <a:r>
              <a:rPr lang="de-DE" sz="1400" dirty="0">
                <a:hlinkClick r:id="rId3"/>
              </a:rPr>
              <a:t>https://www.pexels.com/de-de/foto/mann-im-grauen-pullover-sitzt-neben-frau-im-orangefarbenen-hemd-5212354/</a:t>
            </a:r>
            <a:r>
              <a:rPr lang="de-DE" sz="1400" dirty="0"/>
              <a:t> </a:t>
            </a:r>
          </a:p>
          <a:p>
            <a:endParaRPr lang="de-DE" sz="1400" dirty="0"/>
          </a:p>
          <a:p>
            <a:r>
              <a:rPr lang="de-DE" sz="1400" dirty="0"/>
              <a:t>Folie 30: </a:t>
            </a:r>
            <a:r>
              <a:rPr lang="de-DE" sz="1400" dirty="0">
                <a:solidFill>
                  <a:srgbClr val="612158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https://www.pexels.com/de-de/foto/menschen-frau-sitzung-schule-8613091/</a:t>
            </a:r>
            <a:br>
              <a:rPr lang="de-DE" sz="1400" dirty="0">
                <a:solidFill>
                  <a:srgbClr val="612158"/>
                </a:solidFill>
              </a:rPr>
            </a:br>
            <a:r>
              <a:rPr lang="de-DE" sz="1400" dirty="0">
                <a:hlinkClick r:id="rId5"/>
              </a:rPr>
              <a:t>https://www.pexels.com/de-de/foto/menschen-frau-sitzung-schule-8613089/</a:t>
            </a:r>
            <a:br>
              <a:rPr lang="de-DE" sz="1400" dirty="0"/>
            </a:br>
            <a:r>
              <a:rPr lang="de-DE" sz="1400" dirty="0">
                <a:hlinkClick r:id="rId6"/>
              </a:rPr>
              <a:t>https://www.pexels.com/de-de/foto/menschen-frau-kunst-schule-8613059/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000683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Vorstellungsrunde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51" y="1331810"/>
            <a:ext cx="3219627" cy="3326169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713768" y="1778379"/>
            <a:ext cx="36292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dirty="0"/>
              <a:t>Name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dirty="0"/>
              <a:t>Funktion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dirty="0"/>
              <a:t>Auf einer Skala von 1 (leicht) bis 10 (schwierig): Als wie schwierig schätzen Sie die </a:t>
            </a:r>
            <a:r>
              <a:rPr lang="de-DE" dirty="0" err="1"/>
              <a:t>Impulsgebung</a:t>
            </a:r>
            <a:r>
              <a:rPr lang="de-DE" dirty="0"/>
              <a:t> ein?</a:t>
            </a:r>
          </a:p>
        </p:txBody>
      </p:sp>
    </p:spTree>
    <p:extLst>
      <p:ext uri="{BB962C8B-B14F-4D97-AF65-F5344CB8AC3E}">
        <p14:creationId xmlns:p14="http://schemas.microsoft.com/office/powerpoint/2010/main" val="1466483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24" y="263963"/>
            <a:ext cx="8880717" cy="5110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hteck 1"/>
          <p:cNvSpPr/>
          <p:nvPr/>
        </p:nvSpPr>
        <p:spPr>
          <a:xfrm>
            <a:off x="3319361" y="263963"/>
            <a:ext cx="2518242" cy="139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Welche Assoziationen zur Impulsgebung verbinden Sie mit diesem Bild?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017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Seminarunterlagen zur Impulsgebung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051774" y="2645137"/>
            <a:ext cx="27622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[hier stehen ein Link und </a:t>
            </a:r>
          </a:p>
          <a:p>
            <a:pPr algn="ctr"/>
            <a:r>
              <a:rPr lang="de-DE" dirty="0"/>
              <a:t>ein QR-Code zum </a:t>
            </a:r>
          </a:p>
          <a:p>
            <a:pPr algn="ctr"/>
            <a:r>
              <a:rPr lang="de-DE" dirty="0"/>
              <a:t>Taskcards Board]</a:t>
            </a:r>
          </a:p>
        </p:txBody>
      </p:sp>
      <p:sp>
        <p:nvSpPr>
          <p:cNvPr id="7" name="Rechteck 6"/>
          <p:cNvSpPr/>
          <p:nvPr/>
        </p:nvSpPr>
        <p:spPr>
          <a:xfrm>
            <a:off x="954858" y="1431398"/>
            <a:ext cx="2956131" cy="31605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1789124" y="903505"/>
            <a:ext cx="1287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Taskcards: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57B8596-FCC0-DB27-C843-6738D411D6F4}"/>
              </a:ext>
            </a:extLst>
          </p:cNvPr>
          <p:cNvSpPr txBox="1"/>
          <p:nvPr/>
        </p:nvSpPr>
        <p:spPr>
          <a:xfrm>
            <a:off x="4093945" y="841533"/>
            <a:ext cx="4036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>
                <a:highlight>
                  <a:srgbClr val="FFFF00"/>
                </a:highlight>
              </a:rPr>
              <a:t>Beispiel</a:t>
            </a:r>
            <a:r>
              <a:rPr lang="de-DE" i="1"/>
              <a:t>: Organisation </a:t>
            </a:r>
            <a:r>
              <a:rPr lang="de-DE" i="1" dirty="0"/>
              <a:t>über Taskcards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E99512A-7B18-55FE-4B23-0B019EBA2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945" y="1834937"/>
            <a:ext cx="4751175" cy="235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23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010" y="1807911"/>
            <a:ext cx="5805980" cy="1746451"/>
          </a:xfrm>
          <a:prstGeom prst="rect">
            <a:avLst/>
          </a:prstGeom>
          <a:ln w="104775" cap="rnd">
            <a:solidFill>
              <a:schemeClr val="bg1">
                <a:lumMod val="65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feld 5"/>
          <p:cNvSpPr txBox="1"/>
          <p:nvPr/>
        </p:nvSpPr>
        <p:spPr>
          <a:xfrm>
            <a:off x="5675148" y="3681730"/>
            <a:ext cx="23892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(nach Heckmann 2007, S. 47)</a:t>
            </a:r>
          </a:p>
        </p:txBody>
      </p:sp>
    </p:spTree>
    <p:extLst>
      <p:ext uri="{BB962C8B-B14F-4D97-AF65-F5344CB8AC3E}">
        <p14:creationId xmlns:p14="http://schemas.microsoft.com/office/powerpoint/2010/main" val="2940955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Interpretationen von Kernideen</a:t>
            </a:r>
          </a:p>
        </p:txBody>
      </p:sp>
      <p:sp>
        <p:nvSpPr>
          <p:cNvPr id="6" name="Abgerundetes Rechteck 5"/>
          <p:cNvSpPr/>
          <p:nvPr/>
        </p:nvSpPr>
        <p:spPr>
          <a:xfrm>
            <a:off x="984530" y="2260242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Kernidee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Nach Ruf &amp; Gallin (2018)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364149" y="2394441"/>
            <a:ext cx="503465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dirty="0"/>
              <a:t>Individueller Zugang zum Thema</a:t>
            </a:r>
          </a:p>
          <a:p>
            <a:r>
              <a:rPr lang="de-DE" dirty="0"/>
              <a:t>Fachlicher Kern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364149" y="3117716"/>
            <a:ext cx="2472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(nach Klimke &amp; Lutz-Westphal 2018)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8B2160F-38A0-0108-35E8-0BBD6F6E6803}"/>
              </a:ext>
            </a:extLst>
          </p:cNvPr>
          <p:cNvGrpSpPr/>
          <p:nvPr/>
        </p:nvGrpSpPr>
        <p:grpSpPr>
          <a:xfrm>
            <a:off x="5696793" y="3297073"/>
            <a:ext cx="2702007" cy="1178099"/>
            <a:chOff x="5696793" y="3770888"/>
            <a:chExt cx="2702007" cy="117809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36ED1B56-DD11-5C07-88B7-3C16D2D52466}"/>
                </a:ext>
              </a:extLst>
            </p:cNvPr>
            <p:cNvSpPr/>
            <p:nvPr/>
          </p:nvSpPr>
          <p:spPr>
            <a:xfrm>
              <a:off x="5696793" y="3770888"/>
              <a:ext cx="2702007" cy="1043873"/>
            </a:xfrm>
            <a:prstGeom prst="wedgeEllipseCallout">
              <a:avLst>
                <a:gd name="adj1" fmla="val -45990"/>
                <a:gd name="adj2" fmla="val -66182"/>
              </a:avLst>
            </a:prstGeom>
            <a:solidFill>
              <a:schemeClr val="bg1">
                <a:lumMod val="85000"/>
              </a:schemeClr>
            </a:solidFill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58B61D8-4B43-5DF3-58E6-6DDA095699D1}"/>
                </a:ext>
              </a:extLst>
            </p:cNvPr>
            <p:cNvSpPr txBox="1"/>
            <p:nvPr/>
          </p:nvSpPr>
          <p:spPr>
            <a:xfrm>
              <a:off x="5696793" y="3840991"/>
              <a:ext cx="270200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„Das Komma </a:t>
              </a:r>
            </a:p>
            <a:p>
              <a:pPr algn="ctr"/>
              <a:r>
                <a:rPr lang="de-DE" sz="1600" dirty="0"/>
                <a:t>markiert den Übergang von Einern zu Zehnteln“</a:t>
              </a:r>
            </a:p>
            <a:p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63511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Gerader Verbinder 17"/>
          <p:cNvCxnSpPr/>
          <p:nvPr/>
        </p:nvCxnSpPr>
        <p:spPr>
          <a:xfrm>
            <a:off x="412124" y="2756079"/>
            <a:ext cx="8190963" cy="1287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Der Kreislauf des Dialogischen Lernens</a:t>
            </a:r>
          </a:p>
        </p:txBody>
      </p:sp>
      <p:sp>
        <p:nvSpPr>
          <p:cNvPr id="5" name="Abgerundetes Rechteck 4"/>
          <p:cNvSpPr/>
          <p:nvPr/>
        </p:nvSpPr>
        <p:spPr>
          <a:xfrm>
            <a:off x="6280594" y="2269531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Reisetagebuch</a:t>
            </a:r>
          </a:p>
        </p:txBody>
      </p:sp>
      <p:sp>
        <p:nvSpPr>
          <p:cNvPr id="6" name="Abgerundetes Rechteck 5"/>
          <p:cNvSpPr/>
          <p:nvPr/>
        </p:nvSpPr>
        <p:spPr>
          <a:xfrm>
            <a:off x="984530" y="2260242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Kernidee</a:t>
            </a:r>
          </a:p>
        </p:txBody>
      </p:sp>
      <p:sp>
        <p:nvSpPr>
          <p:cNvPr id="7" name="Abgerundetes Rechteck 6"/>
          <p:cNvSpPr/>
          <p:nvPr/>
        </p:nvSpPr>
        <p:spPr>
          <a:xfrm>
            <a:off x="3638281" y="3629695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Ich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3638281" y="909367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Du</a:t>
            </a:r>
          </a:p>
        </p:txBody>
      </p:sp>
      <p:sp>
        <p:nvSpPr>
          <p:cNvPr id="9" name="Abgerundetes Rechteck 8"/>
          <p:cNvSpPr/>
          <p:nvPr/>
        </p:nvSpPr>
        <p:spPr>
          <a:xfrm>
            <a:off x="3628621" y="2269531"/>
            <a:ext cx="1867437" cy="99167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Normen</a:t>
            </a:r>
          </a:p>
        </p:txBody>
      </p:sp>
      <p:sp>
        <p:nvSpPr>
          <p:cNvPr id="11" name="Bogen 10"/>
          <p:cNvSpPr/>
          <p:nvPr/>
        </p:nvSpPr>
        <p:spPr>
          <a:xfrm>
            <a:off x="4812940" y="1263537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Bogen 11"/>
          <p:cNvSpPr/>
          <p:nvPr/>
        </p:nvSpPr>
        <p:spPr>
          <a:xfrm rot="16200000">
            <a:off x="2301483" y="1371724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Bogen 12"/>
          <p:cNvSpPr/>
          <p:nvPr/>
        </p:nvSpPr>
        <p:spPr>
          <a:xfrm rot="5400000">
            <a:off x="4959192" y="2610820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Bogen 13"/>
          <p:cNvSpPr/>
          <p:nvPr/>
        </p:nvSpPr>
        <p:spPr>
          <a:xfrm rot="10800000">
            <a:off x="2341441" y="2610821"/>
            <a:ext cx="1858269" cy="1595573"/>
          </a:xfrm>
          <a:prstGeom prst="arc">
            <a:avLst/>
          </a:prstGeom>
          <a:ln w="381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6957978" y="1075933"/>
            <a:ext cx="187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Rezeption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6957977" y="4206394"/>
            <a:ext cx="1867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Produktion</a:t>
            </a:r>
            <a:endParaRPr lang="de-DE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288003" y="960000"/>
            <a:ext cx="8569325" cy="210000"/>
          </a:xfrm>
        </p:spPr>
        <p:txBody>
          <a:bodyPr/>
          <a:lstStyle/>
          <a:p>
            <a:r>
              <a:rPr lang="de-DE" dirty="0"/>
              <a:t>Nach Ruf &amp; Gallin (2018)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125491" y="3336513"/>
            <a:ext cx="2144831" cy="738664"/>
          </a:xfrm>
          <a:prstGeom prst="rect">
            <a:avLst/>
          </a:prstGeom>
          <a:noFill/>
          <a:ln w="2222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„Das Komma markiert </a:t>
            </a:r>
            <a:br>
              <a:rPr lang="de-DE" sz="1400" dirty="0"/>
            </a:br>
            <a:r>
              <a:rPr lang="de-DE" sz="1400" dirty="0"/>
              <a:t>den Übergang </a:t>
            </a:r>
            <a:br>
              <a:rPr lang="de-DE" sz="1400" dirty="0"/>
            </a:br>
            <a:r>
              <a:rPr lang="de-DE" sz="1400" dirty="0"/>
              <a:t>von Einern zu Zehnteln“</a:t>
            </a: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348" y="3356972"/>
            <a:ext cx="2126649" cy="639700"/>
          </a:xfrm>
          <a:prstGeom prst="rect">
            <a:avLst/>
          </a:prstGeom>
          <a:ln w="2222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77785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/>
      <p:bldP spid="16" grpId="0"/>
    </p:bldLst>
  </p:timing>
</p:sld>
</file>

<file path=ppt/theme/theme1.xml><?xml version="1.0" encoding="utf-8"?>
<a:theme xmlns:a="http://schemas.openxmlformats.org/drawingml/2006/main" name="140715_Powerpointvorlage_institute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_Master_RWTH_Institute_addin.potm" id="{0837BC49-7264-48C2-AAF5-DCA3DFDD7462}" vid="{6CDB8236-988B-4A45-A262-D5656478FE24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140715_Powerpointvorlage_institute">
  <a:themeElements>
    <a:clrScheme name="RWTH 1">
      <a:dk1>
        <a:sysClr val="windowText" lastClr="000000"/>
      </a:dk1>
      <a:lt1>
        <a:sysClr val="window" lastClr="FFFFFF"/>
      </a:lt1>
      <a:dk2>
        <a:srgbClr val="00549F"/>
      </a:dk2>
      <a:lt2>
        <a:srgbClr val="F8F8F8"/>
      </a:lt2>
      <a:accent1>
        <a:srgbClr val="00549F"/>
      </a:accent1>
      <a:accent2>
        <a:srgbClr val="CC071E"/>
      </a:accent2>
      <a:accent3>
        <a:srgbClr val="57AB27"/>
      </a:accent3>
      <a:accent4>
        <a:srgbClr val="A11035"/>
      </a:accent4>
      <a:accent5>
        <a:srgbClr val="F6A800"/>
      </a:accent5>
      <a:accent6>
        <a:srgbClr val="4D4D4D"/>
      </a:accent6>
      <a:hlink>
        <a:srgbClr val="5F5F5F"/>
      </a:hlink>
      <a:folHlink>
        <a:srgbClr val="91919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_Master_RWTH_Institute_addin.potm" id="{0837BC49-7264-48C2-AAF5-DCA3DFDD7462}" vid="{6CDB8236-988B-4A45-A262-D5656478FE2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Präsentation_Master_RWTH_Institute_ohne_addin (1)</Template>
  <TotalTime>0</TotalTime>
  <Words>2851</Words>
  <Application>Microsoft Office PowerPoint</Application>
  <PresentationFormat>Bildschirmpräsentation (16:10)</PresentationFormat>
  <Paragraphs>301</Paragraphs>
  <Slides>36</Slides>
  <Notes>17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36</vt:i4>
      </vt:variant>
    </vt:vector>
  </HeadingPairs>
  <TitlesOfParts>
    <vt:vector size="43" baseType="lpstr">
      <vt:lpstr>Arial</vt:lpstr>
      <vt:lpstr>Calibri</vt:lpstr>
      <vt:lpstr>Symbol</vt:lpstr>
      <vt:lpstr>Wingdings</vt:lpstr>
      <vt:lpstr>140715_Powerpointvorlage_institute</vt:lpstr>
      <vt:lpstr>Benutzerdefiniertes Design</vt:lpstr>
      <vt:lpstr>1_140715_Powerpointvorlage_institute</vt:lpstr>
      <vt:lpstr>Impulse im Mathematikunterricht An Schülerbeiträge anknüpfen und zum Weiterdenken anregen</vt:lpstr>
      <vt:lpstr>Motivation</vt:lpstr>
      <vt:lpstr>Ablauf</vt:lpstr>
      <vt:lpstr>Vorstellungsrunde</vt:lpstr>
      <vt:lpstr>PowerPoint-Präsentation</vt:lpstr>
      <vt:lpstr>Seminarunterlagen zur Impulsgebung</vt:lpstr>
      <vt:lpstr>Beispiel</vt:lpstr>
      <vt:lpstr>Interpretationen von Kernideen</vt:lpstr>
      <vt:lpstr>Der Kreislauf des Dialogischen Lernens</vt:lpstr>
      <vt:lpstr>Impulse im Kreislauf des Dialogischen Lernens</vt:lpstr>
      <vt:lpstr>Impulse als Eingriff in den Lernprozess</vt:lpstr>
      <vt:lpstr>Definition: Impuls</vt:lpstr>
      <vt:lpstr>Definition: Impuls</vt:lpstr>
      <vt:lpstr>Kurze Pause (5 Min.)</vt:lpstr>
      <vt:lpstr>Stellenwert</vt:lpstr>
      <vt:lpstr>Learning-App zum Einstieg in den Impulskatalog</vt:lpstr>
      <vt:lpstr>Größen umwandeln</vt:lpstr>
      <vt:lpstr>Pause (ca. 30 Min.)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</vt:lpstr>
      <vt:lpstr>Qualitätskriterien von Impulsen – Überblick</vt:lpstr>
      <vt:lpstr>Individuelle Arbeit</vt:lpstr>
      <vt:lpstr>Diskussion</vt:lpstr>
      <vt:lpstr>Fazit</vt:lpstr>
      <vt:lpstr>PowerPoint-Präsentation</vt:lpstr>
      <vt:lpstr>PowerPoint-Präsentation</vt:lpstr>
      <vt:lpstr>Literatur</vt:lpstr>
      <vt:lpstr>Literatur</vt:lpstr>
      <vt:lpstr>Literatur</vt:lpstr>
      <vt:lpstr>Weitere Literaturempfehlungen</vt:lpstr>
      <vt:lpstr>Bildquellen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Doenni</dc:creator>
  <cp:lastModifiedBy>Melanie Ansteeg</cp:lastModifiedBy>
  <cp:revision>211</cp:revision>
  <dcterms:created xsi:type="dcterms:W3CDTF">2016-09-15T09:03:13Z</dcterms:created>
  <dcterms:modified xsi:type="dcterms:W3CDTF">2025-09-22T15:08:04Z</dcterms:modified>
</cp:coreProperties>
</file>