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56"/>
  </p:notesMasterIdLst>
  <p:sldIdLst>
    <p:sldId id="2147478589" r:id="rId4"/>
    <p:sldId id="257" r:id="rId5"/>
    <p:sldId id="258" r:id="rId6"/>
    <p:sldId id="259" r:id="rId7"/>
    <p:sldId id="1747256636" r:id="rId8"/>
    <p:sldId id="280" r:id="rId9"/>
    <p:sldId id="2917" r:id="rId10"/>
    <p:sldId id="2911" r:id="rId11"/>
    <p:sldId id="2930" r:id="rId12"/>
    <p:sldId id="2945" r:id="rId13"/>
    <p:sldId id="2947" r:id="rId14"/>
    <p:sldId id="2949" r:id="rId15"/>
    <p:sldId id="1747256642" r:id="rId16"/>
    <p:sldId id="294" r:id="rId17"/>
    <p:sldId id="1747256643" r:id="rId18"/>
    <p:sldId id="2147478590" r:id="rId19"/>
    <p:sldId id="1747256645" r:id="rId20"/>
    <p:sldId id="2147478591" r:id="rId21"/>
    <p:sldId id="2147478595" r:id="rId22"/>
    <p:sldId id="2147478596" r:id="rId23"/>
    <p:sldId id="2147478582" r:id="rId24"/>
    <p:sldId id="1747256646" r:id="rId25"/>
    <p:sldId id="1747256647" r:id="rId26"/>
    <p:sldId id="1747256648" r:id="rId27"/>
    <p:sldId id="2147478577" r:id="rId28"/>
    <p:sldId id="2147478583" r:id="rId29"/>
    <p:sldId id="2147478584" r:id="rId30"/>
    <p:sldId id="2147375941" r:id="rId31"/>
    <p:sldId id="2147478556" r:id="rId32"/>
    <p:sldId id="1747256654" r:id="rId33"/>
    <p:sldId id="2147478570" r:id="rId34"/>
    <p:sldId id="2147478557" r:id="rId35"/>
    <p:sldId id="2147478559" r:id="rId36"/>
    <p:sldId id="2147478558" r:id="rId37"/>
    <p:sldId id="2147478593" r:id="rId38"/>
    <p:sldId id="260" r:id="rId39"/>
    <p:sldId id="261" r:id="rId40"/>
    <p:sldId id="2147478587" r:id="rId41"/>
    <p:sldId id="2147478579" r:id="rId42"/>
    <p:sldId id="2147478581" r:id="rId43"/>
    <p:sldId id="2147478572" r:id="rId44"/>
    <p:sldId id="2147478580" r:id="rId45"/>
    <p:sldId id="2147478576" r:id="rId46"/>
    <p:sldId id="2147478573" r:id="rId47"/>
    <p:sldId id="2147478594" r:id="rId48"/>
    <p:sldId id="2147478597" r:id="rId49"/>
    <p:sldId id="1747256657" r:id="rId50"/>
    <p:sldId id="330" r:id="rId51"/>
    <p:sldId id="2147478598" r:id="rId52"/>
    <p:sldId id="1747256662" r:id="rId53"/>
    <p:sldId id="2147478592" r:id="rId54"/>
    <p:sldId id="565" r:id="rId55"/>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53"/>
    <p:restoredTop sz="76635"/>
  </p:normalViewPr>
  <p:slideViewPr>
    <p:cSldViewPr snapToGrid="0">
      <p:cViewPr varScale="1">
        <p:scale>
          <a:sx n="113" d="100"/>
          <a:sy n="113" d="100"/>
        </p:scale>
        <p:origin x="1320" y="4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D836CB-78E6-784A-BDCA-56DED92489BA}" type="doc">
      <dgm:prSet loTypeId="urn:microsoft.com/office/officeart/2005/8/layout/radial6" loCatId="" qsTypeId="urn:microsoft.com/office/officeart/2005/8/quickstyle/simple1" qsCatId="simple" csTypeId="urn:microsoft.com/office/officeart/2005/8/colors/colorful3" csCatId="colorful" phldr="1"/>
      <dgm:spPr/>
      <dgm:t>
        <a:bodyPr/>
        <a:lstStyle/>
        <a:p>
          <a:endParaRPr lang="es-ES"/>
        </a:p>
      </dgm:t>
    </dgm:pt>
    <dgm:pt modelId="{DED3251E-B9FF-9A40-BE8A-E0CC2BE7B284}">
      <dgm:prSet custT="1"/>
      <dgm:spPr/>
      <dgm:t>
        <a:bodyPr/>
        <a:lstStyle/>
        <a:p>
          <a:r>
            <a:rPr lang="es-ES" sz="1600" dirty="0">
              <a:latin typeface="Tw Cen MT" panose="020B0602020104020603" pitchFamily="34" charset="77"/>
            </a:rPr>
            <a:t>Respuesta a tratamientos previos y tipo de progresión</a:t>
          </a:r>
        </a:p>
      </dgm:t>
    </dgm:pt>
    <dgm:pt modelId="{D0102484-60BD-9243-8558-16BCECE79B32}" type="parTrans" cxnId="{2E5BAC2E-662F-5D4D-B06F-25BF5F0AA061}">
      <dgm:prSet/>
      <dgm:spPr/>
      <dgm:t>
        <a:bodyPr/>
        <a:lstStyle/>
        <a:p>
          <a:endParaRPr lang="es-ES" sz="1600">
            <a:latin typeface="Tw Cen MT" panose="020B0602020104020603" pitchFamily="34" charset="77"/>
          </a:endParaRPr>
        </a:p>
      </dgm:t>
    </dgm:pt>
    <dgm:pt modelId="{2AA1211C-F89B-0948-8D6E-9E55F0973207}" type="sibTrans" cxnId="{2E5BAC2E-662F-5D4D-B06F-25BF5F0AA061}">
      <dgm:prSet/>
      <dgm:spPr/>
      <dgm:t>
        <a:bodyPr/>
        <a:lstStyle/>
        <a:p>
          <a:endParaRPr lang="es-ES" sz="1600">
            <a:latin typeface="Tw Cen MT" panose="020B0602020104020603" pitchFamily="34" charset="77"/>
          </a:endParaRPr>
        </a:p>
      </dgm:t>
    </dgm:pt>
    <dgm:pt modelId="{98699BB7-CC1D-1B4D-9059-3741E060C047}">
      <dgm:prSet custT="1"/>
      <dgm:spPr/>
      <dgm:t>
        <a:bodyPr/>
        <a:lstStyle/>
        <a:p>
          <a:r>
            <a:rPr lang="es-ES" sz="1600" dirty="0">
              <a:latin typeface="Tw Cen MT" panose="020B0602020104020603" pitchFamily="34" charset="77"/>
            </a:rPr>
            <a:t>Posibles resistencias cruzadas entre tratamientos</a:t>
          </a:r>
        </a:p>
      </dgm:t>
    </dgm:pt>
    <dgm:pt modelId="{02B92E0A-23B5-454E-A18F-AB0FC6F00695}" type="parTrans" cxnId="{37B7A6A3-6239-534F-80BA-EC7482BD0F5B}">
      <dgm:prSet/>
      <dgm:spPr/>
      <dgm:t>
        <a:bodyPr/>
        <a:lstStyle/>
        <a:p>
          <a:endParaRPr lang="es-ES" sz="1600">
            <a:latin typeface="Tw Cen MT" panose="020B0602020104020603" pitchFamily="34" charset="77"/>
          </a:endParaRPr>
        </a:p>
      </dgm:t>
    </dgm:pt>
    <dgm:pt modelId="{D5F66FBC-C7C5-7C49-9074-775A660289A9}" type="sibTrans" cxnId="{37B7A6A3-6239-534F-80BA-EC7482BD0F5B}">
      <dgm:prSet/>
      <dgm:spPr/>
      <dgm:t>
        <a:bodyPr/>
        <a:lstStyle/>
        <a:p>
          <a:endParaRPr lang="es-ES" sz="1600">
            <a:latin typeface="Tw Cen MT" panose="020B0602020104020603" pitchFamily="34" charset="77"/>
          </a:endParaRPr>
        </a:p>
      </dgm:t>
    </dgm:pt>
    <dgm:pt modelId="{281EC2D1-86F4-B74E-BABE-762CC9E3E555}">
      <dgm:prSet custT="1"/>
      <dgm:spPr/>
      <dgm:t>
        <a:bodyPr/>
        <a:lstStyle/>
        <a:p>
          <a:r>
            <a:rPr lang="es-ES" sz="1600" dirty="0">
              <a:latin typeface="Tw Cen MT" panose="020B0602020104020603" pitchFamily="34" charset="77"/>
            </a:rPr>
            <a:t>Comorbilidades, tratamientos e interacciones</a:t>
          </a:r>
        </a:p>
      </dgm:t>
    </dgm:pt>
    <dgm:pt modelId="{050F407B-DEE5-A84F-AFEF-0F2A9A5BFFFB}" type="parTrans" cxnId="{3FD0C446-5800-A64A-8218-F06D45E6787D}">
      <dgm:prSet/>
      <dgm:spPr/>
      <dgm:t>
        <a:bodyPr/>
        <a:lstStyle/>
        <a:p>
          <a:endParaRPr lang="es-ES" sz="1600">
            <a:latin typeface="Tw Cen MT" panose="020B0602020104020603" pitchFamily="34" charset="77"/>
          </a:endParaRPr>
        </a:p>
      </dgm:t>
    </dgm:pt>
    <dgm:pt modelId="{38DE69FC-C50D-F24F-B3A1-F66E7649532A}" type="sibTrans" cxnId="{3FD0C446-5800-A64A-8218-F06D45E6787D}">
      <dgm:prSet/>
      <dgm:spPr/>
      <dgm:t>
        <a:bodyPr/>
        <a:lstStyle/>
        <a:p>
          <a:endParaRPr lang="es-ES" sz="1600">
            <a:latin typeface="Tw Cen MT" panose="020B0602020104020603" pitchFamily="34" charset="77"/>
          </a:endParaRPr>
        </a:p>
      </dgm:t>
    </dgm:pt>
    <dgm:pt modelId="{5C371FC7-4CBB-DF48-BEF8-6FCE73D7003B}">
      <dgm:prSet custT="1"/>
      <dgm:spPr/>
      <dgm:t>
        <a:bodyPr/>
        <a:lstStyle/>
        <a:p>
          <a:r>
            <a:rPr lang="es-ES" sz="1600" dirty="0">
              <a:latin typeface="Tw Cen MT" panose="020B0602020104020603" pitchFamily="34" charset="77"/>
            </a:rPr>
            <a:t>Posibles alteraciones genéticas</a:t>
          </a:r>
        </a:p>
      </dgm:t>
    </dgm:pt>
    <dgm:pt modelId="{9FF1B620-3503-4D44-A3B7-94054E0421D6}" type="parTrans" cxnId="{749501F8-F415-4941-87EC-BF4ABD3A3944}">
      <dgm:prSet/>
      <dgm:spPr/>
      <dgm:t>
        <a:bodyPr/>
        <a:lstStyle/>
        <a:p>
          <a:endParaRPr lang="es-ES" sz="1600">
            <a:latin typeface="Tw Cen MT" panose="020B0602020104020603" pitchFamily="34" charset="77"/>
          </a:endParaRPr>
        </a:p>
      </dgm:t>
    </dgm:pt>
    <dgm:pt modelId="{689EE054-9D23-A244-BC63-CC32F7BC8DAA}" type="sibTrans" cxnId="{749501F8-F415-4941-87EC-BF4ABD3A3944}">
      <dgm:prSet/>
      <dgm:spPr/>
      <dgm:t>
        <a:bodyPr/>
        <a:lstStyle/>
        <a:p>
          <a:endParaRPr lang="es-ES" sz="1600">
            <a:latin typeface="Tw Cen MT" panose="020B0602020104020603" pitchFamily="34" charset="77"/>
          </a:endParaRPr>
        </a:p>
      </dgm:t>
    </dgm:pt>
    <dgm:pt modelId="{B32109B9-ECD3-2645-B7D3-FC3B31486899}">
      <dgm:prSet custT="1"/>
      <dgm:spPr/>
      <dgm:t>
        <a:bodyPr/>
        <a:lstStyle/>
        <a:p>
          <a:r>
            <a:rPr lang="es-ES" sz="1600" dirty="0">
              <a:latin typeface="Tw Cen MT" panose="020B0602020104020603" pitchFamily="34" charset="77"/>
            </a:rPr>
            <a:t>Variantes histológicas</a:t>
          </a:r>
        </a:p>
      </dgm:t>
    </dgm:pt>
    <dgm:pt modelId="{83059B66-F84A-104D-8C92-B40E191A12DB}" type="parTrans" cxnId="{7456ABD8-494A-E14C-B768-E228A917E991}">
      <dgm:prSet/>
      <dgm:spPr/>
      <dgm:t>
        <a:bodyPr/>
        <a:lstStyle/>
        <a:p>
          <a:endParaRPr lang="es-ES" sz="1600">
            <a:latin typeface="Tw Cen MT" panose="020B0602020104020603" pitchFamily="34" charset="77"/>
          </a:endParaRPr>
        </a:p>
      </dgm:t>
    </dgm:pt>
    <dgm:pt modelId="{9B0DFA6A-6F6E-CA4A-89F9-7152145091D2}" type="sibTrans" cxnId="{7456ABD8-494A-E14C-B768-E228A917E991}">
      <dgm:prSet/>
      <dgm:spPr/>
      <dgm:t>
        <a:bodyPr/>
        <a:lstStyle/>
        <a:p>
          <a:endParaRPr lang="es-ES" sz="1600">
            <a:latin typeface="Tw Cen MT" panose="020B0602020104020603" pitchFamily="34" charset="77"/>
          </a:endParaRPr>
        </a:p>
      </dgm:t>
    </dgm:pt>
    <dgm:pt modelId="{2DD16B3E-D1B2-D846-9160-D2419CE01B33}">
      <dgm:prSet custT="1"/>
      <dgm:spPr/>
      <dgm:t>
        <a:bodyPr/>
        <a:lstStyle/>
        <a:p>
          <a:r>
            <a:rPr lang="es-ES" sz="1600" dirty="0">
              <a:latin typeface="Tw Cen MT" panose="020B0602020104020603" pitchFamily="34" charset="77"/>
            </a:rPr>
            <a:t>Situación regulatoria de fármacos</a:t>
          </a:r>
        </a:p>
      </dgm:t>
    </dgm:pt>
    <dgm:pt modelId="{17F1A85E-0D0C-1A42-B09E-69B49C622426}" type="parTrans" cxnId="{C28BCD95-9981-EF46-8483-F6295FEDC056}">
      <dgm:prSet/>
      <dgm:spPr/>
      <dgm:t>
        <a:bodyPr/>
        <a:lstStyle/>
        <a:p>
          <a:endParaRPr lang="es-ES" sz="1600">
            <a:latin typeface="Tw Cen MT" panose="020B0602020104020603" pitchFamily="34" charset="77"/>
          </a:endParaRPr>
        </a:p>
      </dgm:t>
    </dgm:pt>
    <dgm:pt modelId="{E4EC9519-D7F7-D54C-9271-6A64A31411E5}" type="sibTrans" cxnId="{C28BCD95-9981-EF46-8483-F6295FEDC056}">
      <dgm:prSet/>
      <dgm:spPr/>
      <dgm:t>
        <a:bodyPr/>
        <a:lstStyle/>
        <a:p>
          <a:endParaRPr lang="es-ES" sz="1600">
            <a:latin typeface="Tw Cen MT" panose="020B0602020104020603" pitchFamily="34" charset="77"/>
          </a:endParaRPr>
        </a:p>
      </dgm:t>
    </dgm:pt>
    <dgm:pt modelId="{CEB75335-1599-1E48-939C-921FAD0FEE10}">
      <dgm:prSet custT="1"/>
      <dgm:spPr/>
      <dgm:t>
        <a:bodyPr/>
        <a:lstStyle/>
        <a:p>
          <a:r>
            <a:rPr lang="es-ES" sz="1600" dirty="0">
              <a:latin typeface="Tw Cen MT" panose="020B0602020104020603" pitchFamily="34" charset="77"/>
            </a:rPr>
            <a:t>Costes</a:t>
          </a:r>
        </a:p>
      </dgm:t>
    </dgm:pt>
    <dgm:pt modelId="{2D03C9BD-A1B3-8944-8CBC-DF2259F5EDB7}" type="parTrans" cxnId="{97FF9E63-4E77-F74F-BA80-65E41B75FF61}">
      <dgm:prSet/>
      <dgm:spPr/>
      <dgm:t>
        <a:bodyPr/>
        <a:lstStyle/>
        <a:p>
          <a:endParaRPr lang="es-ES" sz="1600">
            <a:latin typeface="Tw Cen MT" panose="020B0602020104020603" pitchFamily="34" charset="77"/>
          </a:endParaRPr>
        </a:p>
      </dgm:t>
    </dgm:pt>
    <dgm:pt modelId="{E729D3FB-9DDB-7B43-9F96-E2598694DA67}" type="sibTrans" cxnId="{97FF9E63-4E77-F74F-BA80-65E41B75FF61}">
      <dgm:prSet/>
      <dgm:spPr/>
      <dgm:t>
        <a:bodyPr/>
        <a:lstStyle/>
        <a:p>
          <a:endParaRPr lang="es-ES" sz="1600">
            <a:latin typeface="Tw Cen MT" panose="020B0602020104020603" pitchFamily="34" charset="77"/>
          </a:endParaRPr>
        </a:p>
      </dgm:t>
    </dgm:pt>
    <dgm:pt modelId="{56F9A69E-C83F-6F45-8340-C535BCB87BE4}">
      <dgm:prSet custT="1"/>
      <dgm:spPr/>
      <dgm:t>
        <a:bodyPr/>
        <a:lstStyle/>
        <a:p>
          <a:r>
            <a:rPr lang="es-ES" sz="1600" dirty="0">
              <a:latin typeface="Tw Cen MT" panose="020B0602020104020603" pitchFamily="34" charset="77"/>
            </a:rPr>
            <a:t>Disponibilidad de ensayos clínicos</a:t>
          </a:r>
        </a:p>
      </dgm:t>
    </dgm:pt>
    <dgm:pt modelId="{A36ED950-0245-104B-86FA-6A68FEF45D2C}" type="parTrans" cxnId="{C62427BE-DB85-4E46-B7BC-532FE517539D}">
      <dgm:prSet/>
      <dgm:spPr/>
      <dgm:t>
        <a:bodyPr/>
        <a:lstStyle/>
        <a:p>
          <a:endParaRPr lang="es-ES" sz="1600">
            <a:latin typeface="Tw Cen MT" panose="020B0602020104020603" pitchFamily="34" charset="77"/>
          </a:endParaRPr>
        </a:p>
      </dgm:t>
    </dgm:pt>
    <dgm:pt modelId="{DA96353B-B27C-1749-A6F4-323C9CB3E0B3}" type="sibTrans" cxnId="{C62427BE-DB85-4E46-B7BC-532FE517539D}">
      <dgm:prSet/>
      <dgm:spPr/>
      <dgm:t>
        <a:bodyPr/>
        <a:lstStyle/>
        <a:p>
          <a:endParaRPr lang="es-ES" sz="1600">
            <a:latin typeface="Tw Cen MT" panose="020B0602020104020603" pitchFamily="34" charset="77"/>
          </a:endParaRPr>
        </a:p>
      </dgm:t>
    </dgm:pt>
    <dgm:pt modelId="{380C8BC3-F64D-1D44-AC4A-F50F4DB3F59E}">
      <dgm:prSet custT="1"/>
      <dgm:spPr/>
      <dgm:t>
        <a:bodyPr/>
        <a:lstStyle/>
        <a:p>
          <a:r>
            <a:rPr lang="es-ES" sz="1600" dirty="0">
              <a:latin typeface="Tw Cen MT" panose="020B0602020104020603" pitchFamily="34" charset="77"/>
            </a:rPr>
            <a:t>Tratamientos previos</a:t>
          </a:r>
        </a:p>
      </dgm:t>
    </dgm:pt>
    <dgm:pt modelId="{3C254DDB-54D2-7144-986E-98B83231CD75}" type="parTrans" cxnId="{9A82920A-60B3-B74C-83D5-08A9E66FC76A}">
      <dgm:prSet/>
      <dgm:spPr/>
      <dgm:t>
        <a:bodyPr/>
        <a:lstStyle/>
        <a:p>
          <a:endParaRPr lang="es-ES" sz="1600">
            <a:latin typeface="Tw Cen MT" panose="020B0602020104020603" pitchFamily="34" charset="77"/>
          </a:endParaRPr>
        </a:p>
      </dgm:t>
    </dgm:pt>
    <dgm:pt modelId="{5F20B0AC-D97C-8740-B10D-847C64FD0243}" type="sibTrans" cxnId="{9A82920A-60B3-B74C-83D5-08A9E66FC76A}">
      <dgm:prSet/>
      <dgm:spPr/>
      <dgm:t>
        <a:bodyPr/>
        <a:lstStyle/>
        <a:p>
          <a:endParaRPr lang="es-ES" sz="1600">
            <a:latin typeface="Tw Cen MT" panose="020B0602020104020603" pitchFamily="34" charset="77"/>
          </a:endParaRPr>
        </a:p>
      </dgm:t>
    </dgm:pt>
    <dgm:pt modelId="{34D311E0-838D-154F-928B-830F1D6CD93C}">
      <dgm:prSet custT="1"/>
      <dgm:spPr>
        <a:noFill/>
      </dgm:spPr>
      <dgm:t>
        <a:bodyPr/>
        <a:lstStyle/>
        <a:p>
          <a:pPr>
            <a:spcAft>
              <a:spcPts val="0"/>
            </a:spcAft>
          </a:pPr>
          <a:r>
            <a:rPr lang="es-ES" sz="2800" b="1" dirty="0">
              <a:solidFill>
                <a:schemeClr val="bg1"/>
              </a:solidFill>
              <a:latin typeface="Tw Cen MT" panose="020B0602020104020603" pitchFamily="34" charset="77"/>
            </a:rPr>
            <a:t>S</a:t>
          </a:r>
        </a:p>
      </dgm:t>
    </dgm:pt>
    <dgm:pt modelId="{BDFD7103-856E-CD40-9FEA-D2BA885BDA11}" type="sibTrans" cxnId="{EE37086B-FB4C-DA43-AD19-47B80BC083EB}">
      <dgm:prSet/>
      <dgm:spPr/>
      <dgm:t>
        <a:bodyPr/>
        <a:lstStyle/>
        <a:p>
          <a:endParaRPr lang="es-ES" sz="1600">
            <a:latin typeface="Tw Cen MT" panose="020B0602020104020603" pitchFamily="34" charset="77"/>
          </a:endParaRPr>
        </a:p>
      </dgm:t>
    </dgm:pt>
    <dgm:pt modelId="{1461B86F-5DDA-1747-83AA-52529FF7FFC2}" type="parTrans" cxnId="{EE37086B-FB4C-DA43-AD19-47B80BC083EB}">
      <dgm:prSet/>
      <dgm:spPr/>
      <dgm:t>
        <a:bodyPr/>
        <a:lstStyle/>
        <a:p>
          <a:endParaRPr lang="es-ES" sz="1600">
            <a:latin typeface="Tw Cen MT" panose="020B0602020104020603" pitchFamily="34" charset="77"/>
          </a:endParaRPr>
        </a:p>
      </dgm:t>
    </dgm:pt>
    <dgm:pt modelId="{0D600C0C-1456-4E4E-9FA4-C8ECB385A912}" type="pres">
      <dgm:prSet presAssocID="{81D836CB-78E6-784A-BDCA-56DED92489BA}" presName="Name0" presStyleCnt="0">
        <dgm:presLayoutVars>
          <dgm:chMax val="1"/>
          <dgm:dir/>
          <dgm:animLvl val="ctr"/>
          <dgm:resizeHandles val="exact"/>
        </dgm:presLayoutVars>
      </dgm:prSet>
      <dgm:spPr/>
    </dgm:pt>
    <dgm:pt modelId="{82DA3BBE-5E55-2148-9B28-079A1868F409}" type="pres">
      <dgm:prSet presAssocID="{34D311E0-838D-154F-928B-830F1D6CD93C}" presName="centerShape" presStyleLbl="node0" presStyleIdx="0" presStyleCnt="1" custScaleX="228035" custScaleY="141825"/>
      <dgm:spPr/>
    </dgm:pt>
    <dgm:pt modelId="{3F50E0FA-4082-6640-BAC8-9907790540D6}" type="pres">
      <dgm:prSet presAssocID="{380C8BC3-F64D-1D44-AC4A-F50F4DB3F59E}" presName="node" presStyleLbl="node1" presStyleIdx="0" presStyleCnt="9" custScaleX="173885" custScaleY="88038">
        <dgm:presLayoutVars>
          <dgm:bulletEnabled val="1"/>
        </dgm:presLayoutVars>
      </dgm:prSet>
      <dgm:spPr/>
    </dgm:pt>
    <dgm:pt modelId="{EE9C3766-C185-A546-B4A9-8A8681289C9C}" type="pres">
      <dgm:prSet presAssocID="{380C8BC3-F64D-1D44-AC4A-F50F4DB3F59E}" presName="dummy" presStyleCnt="0"/>
      <dgm:spPr/>
    </dgm:pt>
    <dgm:pt modelId="{5AA12E1E-37A5-8741-BD64-4BFDC1EB09CB}" type="pres">
      <dgm:prSet presAssocID="{5F20B0AC-D97C-8740-B10D-847C64FD0243}" presName="sibTrans" presStyleLbl="sibTrans2D1" presStyleIdx="0" presStyleCnt="9"/>
      <dgm:spPr/>
    </dgm:pt>
    <dgm:pt modelId="{41710EB4-600E-CA4B-8051-4AA03ED8C1B3}" type="pres">
      <dgm:prSet presAssocID="{DED3251E-B9FF-9A40-BE8A-E0CC2BE7B284}" presName="node" presStyleLbl="node1" presStyleIdx="1" presStyleCnt="9" custScaleX="174191" custScaleY="113470" custRadScaleRad="102491" custRadScaleInc="58580">
        <dgm:presLayoutVars>
          <dgm:bulletEnabled val="1"/>
        </dgm:presLayoutVars>
      </dgm:prSet>
      <dgm:spPr/>
    </dgm:pt>
    <dgm:pt modelId="{F63B8F7F-F0EF-CF40-9E46-C093D8AE6CF3}" type="pres">
      <dgm:prSet presAssocID="{DED3251E-B9FF-9A40-BE8A-E0CC2BE7B284}" presName="dummy" presStyleCnt="0"/>
      <dgm:spPr/>
    </dgm:pt>
    <dgm:pt modelId="{F5B96264-0A94-D741-9FEF-D913765C8AEF}" type="pres">
      <dgm:prSet presAssocID="{2AA1211C-F89B-0948-8D6E-9E55F0973207}" presName="sibTrans" presStyleLbl="sibTrans2D1" presStyleIdx="1" presStyleCnt="9"/>
      <dgm:spPr/>
    </dgm:pt>
    <dgm:pt modelId="{1412EC63-DCA3-584E-8DB9-15FCD8941CF5}" type="pres">
      <dgm:prSet presAssocID="{98699BB7-CC1D-1B4D-9059-3741E060C047}" presName="node" presStyleLbl="node1" presStyleIdx="2" presStyleCnt="9" custScaleX="195797" custScaleY="111115" custRadScaleRad="100034" custRadScaleInc="44148">
        <dgm:presLayoutVars>
          <dgm:bulletEnabled val="1"/>
        </dgm:presLayoutVars>
      </dgm:prSet>
      <dgm:spPr/>
    </dgm:pt>
    <dgm:pt modelId="{E4D2BFDB-5AB1-6B48-B364-FF4C70EB51CC}" type="pres">
      <dgm:prSet presAssocID="{98699BB7-CC1D-1B4D-9059-3741E060C047}" presName="dummy" presStyleCnt="0"/>
      <dgm:spPr/>
    </dgm:pt>
    <dgm:pt modelId="{C3415F0D-AA18-E646-9920-D098C6BE1097}" type="pres">
      <dgm:prSet presAssocID="{D5F66FBC-C7C5-7C49-9074-775A660289A9}" presName="sibTrans" presStyleLbl="sibTrans2D1" presStyleIdx="2" presStyleCnt="9"/>
      <dgm:spPr/>
    </dgm:pt>
    <dgm:pt modelId="{B1137A5A-6F2C-B849-9E07-197609E8CBBE}" type="pres">
      <dgm:prSet presAssocID="{281EC2D1-86F4-B74E-BABE-762CC9E3E555}" presName="node" presStyleLbl="node1" presStyleIdx="3" presStyleCnt="9" custScaleX="210839" custScaleY="93144">
        <dgm:presLayoutVars>
          <dgm:bulletEnabled val="1"/>
        </dgm:presLayoutVars>
      </dgm:prSet>
      <dgm:spPr/>
    </dgm:pt>
    <dgm:pt modelId="{FEA80DBE-05FD-264F-8CAA-ECAE2D1EBE1D}" type="pres">
      <dgm:prSet presAssocID="{281EC2D1-86F4-B74E-BABE-762CC9E3E555}" presName="dummy" presStyleCnt="0"/>
      <dgm:spPr/>
    </dgm:pt>
    <dgm:pt modelId="{77630A4E-8C05-0342-8EF6-08B48CC97A9D}" type="pres">
      <dgm:prSet presAssocID="{38DE69FC-C50D-F24F-B3A1-F66E7649532A}" presName="sibTrans" presStyleLbl="sibTrans2D1" presStyleIdx="3" presStyleCnt="9"/>
      <dgm:spPr/>
    </dgm:pt>
    <dgm:pt modelId="{90B0CC23-A854-F543-A871-E7E1757B1EF2}" type="pres">
      <dgm:prSet presAssocID="{5C371FC7-4CBB-DF48-BEF8-6FCE73D7003B}" presName="node" presStyleLbl="node1" presStyleIdx="4" presStyleCnt="9" custScaleX="153565" custScaleY="100676">
        <dgm:presLayoutVars>
          <dgm:bulletEnabled val="1"/>
        </dgm:presLayoutVars>
      </dgm:prSet>
      <dgm:spPr/>
    </dgm:pt>
    <dgm:pt modelId="{208487D7-6DE5-6740-87B6-3D2733D45791}" type="pres">
      <dgm:prSet presAssocID="{5C371FC7-4CBB-DF48-BEF8-6FCE73D7003B}" presName="dummy" presStyleCnt="0"/>
      <dgm:spPr/>
    </dgm:pt>
    <dgm:pt modelId="{B94E05AC-1CA6-284A-84FF-ABA57776D648}" type="pres">
      <dgm:prSet presAssocID="{689EE054-9D23-A244-BC63-CC32F7BC8DAA}" presName="sibTrans" presStyleLbl="sibTrans2D1" presStyleIdx="4" presStyleCnt="9"/>
      <dgm:spPr/>
    </dgm:pt>
    <dgm:pt modelId="{1DF9937C-D2C5-D14B-8E2C-9ACA7902F172}" type="pres">
      <dgm:prSet presAssocID="{B32109B9-ECD3-2645-B7D3-FC3B31486899}" presName="node" presStyleLbl="node1" presStyleIdx="5" presStyleCnt="9" custScaleX="150366" custScaleY="70699" custRadScaleRad="99280" custRadScaleInc="27327">
        <dgm:presLayoutVars>
          <dgm:bulletEnabled val="1"/>
        </dgm:presLayoutVars>
      </dgm:prSet>
      <dgm:spPr/>
    </dgm:pt>
    <dgm:pt modelId="{12B90CEB-8E62-5745-A851-23A81F7B7FEC}" type="pres">
      <dgm:prSet presAssocID="{B32109B9-ECD3-2645-B7D3-FC3B31486899}" presName="dummy" presStyleCnt="0"/>
      <dgm:spPr/>
    </dgm:pt>
    <dgm:pt modelId="{1CACDA32-FBCC-B44E-970E-A40D35B0C629}" type="pres">
      <dgm:prSet presAssocID="{9B0DFA6A-6F6E-CA4A-89F9-7152145091D2}" presName="sibTrans" presStyleLbl="sibTrans2D1" presStyleIdx="5" presStyleCnt="9"/>
      <dgm:spPr/>
    </dgm:pt>
    <dgm:pt modelId="{13A6DDF1-D85A-B340-A5D3-A529189C6322}" type="pres">
      <dgm:prSet presAssocID="{2DD16B3E-D1B2-D846-9160-D2419CE01B33}" presName="node" presStyleLbl="node1" presStyleIdx="6" presStyleCnt="9" custScaleX="178779" custScaleY="115030">
        <dgm:presLayoutVars>
          <dgm:bulletEnabled val="1"/>
        </dgm:presLayoutVars>
      </dgm:prSet>
      <dgm:spPr/>
    </dgm:pt>
    <dgm:pt modelId="{28CBAD07-9D62-5F4A-A02A-1421FCC9E00C}" type="pres">
      <dgm:prSet presAssocID="{2DD16B3E-D1B2-D846-9160-D2419CE01B33}" presName="dummy" presStyleCnt="0"/>
      <dgm:spPr/>
    </dgm:pt>
    <dgm:pt modelId="{CF3219BF-67DF-2740-8931-F00CAB90BB69}" type="pres">
      <dgm:prSet presAssocID="{E4EC9519-D7F7-D54C-9271-6A64A31411E5}" presName="sibTrans" presStyleLbl="sibTrans2D1" presStyleIdx="6" presStyleCnt="9"/>
      <dgm:spPr/>
    </dgm:pt>
    <dgm:pt modelId="{DB314DE0-47D0-214A-8802-7D1568E0ED7C}" type="pres">
      <dgm:prSet presAssocID="{CEB75335-1599-1E48-939C-921FAD0FEE10}" presName="node" presStyleLbl="node1" presStyleIdx="7" presStyleCnt="9">
        <dgm:presLayoutVars>
          <dgm:bulletEnabled val="1"/>
        </dgm:presLayoutVars>
      </dgm:prSet>
      <dgm:spPr/>
    </dgm:pt>
    <dgm:pt modelId="{63EF249C-E746-DD4A-A19D-87A608BFA063}" type="pres">
      <dgm:prSet presAssocID="{CEB75335-1599-1E48-939C-921FAD0FEE10}" presName="dummy" presStyleCnt="0"/>
      <dgm:spPr/>
    </dgm:pt>
    <dgm:pt modelId="{FC337A88-15C2-C642-BA37-3F947C65A891}" type="pres">
      <dgm:prSet presAssocID="{E729D3FB-9DDB-7B43-9F96-E2598694DA67}" presName="sibTrans" presStyleLbl="sibTrans2D1" presStyleIdx="7" presStyleCnt="9"/>
      <dgm:spPr/>
    </dgm:pt>
    <dgm:pt modelId="{3BB913A2-1FA2-A845-8901-755B7B88C18E}" type="pres">
      <dgm:prSet presAssocID="{56F9A69E-C83F-6F45-8340-C535BCB87BE4}" presName="node" presStyleLbl="node1" presStyleIdx="8" presStyleCnt="9" custScaleX="182164" custScaleY="98703" custRadScaleRad="99671" custRadScaleInc="-23619">
        <dgm:presLayoutVars>
          <dgm:bulletEnabled val="1"/>
        </dgm:presLayoutVars>
      </dgm:prSet>
      <dgm:spPr/>
    </dgm:pt>
    <dgm:pt modelId="{4698DB39-B4B4-8C48-98DD-C78593ABD0F2}" type="pres">
      <dgm:prSet presAssocID="{56F9A69E-C83F-6F45-8340-C535BCB87BE4}" presName="dummy" presStyleCnt="0"/>
      <dgm:spPr/>
    </dgm:pt>
    <dgm:pt modelId="{E090E49B-1F26-354D-951B-6E7B9D54834D}" type="pres">
      <dgm:prSet presAssocID="{DA96353B-B27C-1749-A6F4-323C9CB3E0B3}" presName="sibTrans" presStyleLbl="sibTrans2D1" presStyleIdx="8" presStyleCnt="9"/>
      <dgm:spPr/>
    </dgm:pt>
  </dgm:ptLst>
  <dgm:cxnLst>
    <dgm:cxn modelId="{7F50B405-910B-B04E-B62F-150AE040CE58}" type="presOf" srcId="{38DE69FC-C50D-F24F-B3A1-F66E7649532A}" destId="{77630A4E-8C05-0342-8EF6-08B48CC97A9D}" srcOrd="0" destOrd="0" presId="urn:microsoft.com/office/officeart/2005/8/layout/radial6"/>
    <dgm:cxn modelId="{9A82920A-60B3-B74C-83D5-08A9E66FC76A}" srcId="{34D311E0-838D-154F-928B-830F1D6CD93C}" destId="{380C8BC3-F64D-1D44-AC4A-F50F4DB3F59E}" srcOrd="0" destOrd="0" parTransId="{3C254DDB-54D2-7144-986E-98B83231CD75}" sibTransId="{5F20B0AC-D97C-8740-B10D-847C64FD0243}"/>
    <dgm:cxn modelId="{70415B28-304F-F34D-B29D-F6C341F8D5D9}" type="presOf" srcId="{DA96353B-B27C-1749-A6F4-323C9CB3E0B3}" destId="{E090E49B-1F26-354D-951B-6E7B9D54834D}" srcOrd="0" destOrd="0" presId="urn:microsoft.com/office/officeart/2005/8/layout/radial6"/>
    <dgm:cxn modelId="{1C85142B-867A-CB48-815C-C0EC3E1C2761}" type="presOf" srcId="{81D836CB-78E6-784A-BDCA-56DED92489BA}" destId="{0D600C0C-1456-4E4E-9FA4-C8ECB385A912}" srcOrd="0" destOrd="0" presId="urn:microsoft.com/office/officeart/2005/8/layout/radial6"/>
    <dgm:cxn modelId="{F1A2802C-CFF7-6444-8EEE-9F909BE98021}" type="presOf" srcId="{CEB75335-1599-1E48-939C-921FAD0FEE10}" destId="{DB314DE0-47D0-214A-8802-7D1568E0ED7C}" srcOrd="0" destOrd="0" presId="urn:microsoft.com/office/officeart/2005/8/layout/radial6"/>
    <dgm:cxn modelId="{2E5BAC2E-662F-5D4D-B06F-25BF5F0AA061}" srcId="{34D311E0-838D-154F-928B-830F1D6CD93C}" destId="{DED3251E-B9FF-9A40-BE8A-E0CC2BE7B284}" srcOrd="1" destOrd="0" parTransId="{D0102484-60BD-9243-8558-16BCECE79B32}" sibTransId="{2AA1211C-F89B-0948-8D6E-9E55F0973207}"/>
    <dgm:cxn modelId="{0F46EC32-0948-3D48-9999-FC3AAA7F9DEA}" type="presOf" srcId="{281EC2D1-86F4-B74E-BABE-762CC9E3E555}" destId="{B1137A5A-6F2C-B849-9E07-197609E8CBBE}" srcOrd="0" destOrd="0" presId="urn:microsoft.com/office/officeart/2005/8/layout/radial6"/>
    <dgm:cxn modelId="{9B16313A-507F-5D49-B3D7-C58B46C2C249}" type="presOf" srcId="{9B0DFA6A-6F6E-CA4A-89F9-7152145091D2}" destId="{1CACDA32-FBCC-B44E-970E-A40D35B0C629}" srcOrd="0" destOrd="0" presId="urn:microsoft.com/office/officeart/2005/8/layout/radial6"/>
    <dgm:cxn modelId="{3FD0C446-5800-A64A-8218-F06D45E6787D}" srcId="{34D311E0-838D-154F-928B-830F1D6CD93C}" destId="{281EC2D1-86F4-B74E-BABE-762CC9E3E555}" srcOrd="3" destOrd="0" parTransId="{050F407B-DEE5-A84F-AFEF-0F2A9A5BFFFB}" sibTransId="{38DE69FC-C50D-F24F-B3A1-F66E7649532A}"/>
    <dgm:cxn modelId="{BAE00C61-A625-5147-AB1A-4599D37C06F1}" type="presOf" srcId="{2DD16B3E-D1B2-D846-9160-D2419CE01B33}" destId="{13A6DDF1-D85A-B340-A5D3-A529189C6322}" srcOrd="0" destOrd="0" presId="urn:microsoft.com/office/officeart/2005/8/layout/radial6"/>
    <dgm:cxn modelId="{97FF9E63-4E77-F74F-BA80-65E41B75FF61}" srcId="{34D311E0-838D-154F-928B-830F1D6CD93C}" destId="{CEB75335-1599-1E48-939C-921FAD0FEE10}" srcOrd="7" destOrd="0" parTransId="{2D03C9BD-A1B3-8944-8CBC-DF2259F5EDB7}" sibTransId="{E729D3FB-9DDB-7B43-9F96-E2598694DA67}"/>
    <dgm:cxn modelId="{2CD98965-C3D4-8E4A-83F8-CD5F0D9257E8}" type="presOf" srcId="{E729D3FB-9DDB-7B43-9F96-E2598694DA67}" destId="{FC337A88-15C2-C642-BA37-3F947C65A891}" srcOrd="0" destOrd="0" presId="urn:microsoft.com/office/officeart/2005/8/layout/radial6"/>
    <dgm:cxn modelId="{A9651B68-2B49-9349-A182-07B6A9253248}" type="presOf" srcId="{5F20B0AC-D97C-8740-B10D-847C64FD0243}" destId="{5AA12E1E-37A5-8741-BD64-4BFDC1EB09CB}" srcOrd="0" destOrd="0" presId="urn:microsoft.com/office/officeart/2005/8/layout/radial6"/>
    <dgm:cxn modelId="{39316469-F937-DF41-A63B-D5B37C5990B0}" type="presOf" srcId="{56F9A69E-C83F-6F45-8340-C535BCB87BE4}" destId="{3BB913A2-1FA2-A845-8901-755B7B88C18E}" srcOrd="0" destOrd="0" presId="urn:microsoft.com/office/officeart/2005/8/layout/radial6"/>
    <dgm:cxn modelId="{EE37086B-FB4C-DA43-AD19-47B80BC083EB}" srcId="{81D836CB-78E6-784A-BDCA-56DED92489BA}" destId="{34D311E0-838D-154F-928B-830F1D6CD93C}" srcOrd="0" destOrd="0" parTransId="{1461B86F-5DDA-1747-83AA-52529FF7FFC2}" sibTransId="{BDFD7103-856E-CD40-9FEA-D2BA885BDA11}"/>
    <dgm:cxn modelId="{D1CA4372-8FC8-B948-9556-C0CDA1270140}" type="presOf" srcId="{689EE054-9D23-A244-BC63-CC32F7BC8DAA}" destId="{B94E05AC-1CA6-284A-84FF-ABA57776D648}" srcOrd="0" destOrd="0" presId="urn:microsoft.com/office/officeart/2005/8/layout/radial6"/>
    <dgm:cxn modelId="{71830B7C-DBC6-6544-ACF0-023183376A6C}" type="presOf" srcId="{34D311E0-838D-154F-928B-830F1D6CD93C}" destId="{82DA3BBE-5E55-2148-9B28-079A1868F409}" srcOrd="0" destOrd="0" presId="urn:microsoft.com/office/officeart/2005/8/layout/radial6"/>
    <dgm:cxn modelId="{26ADA493-6375-9E4C-8EBC-6B10FCF68990}" type="presOf" srcId="{B32109B9-ECD3-2645-B7D3-FC3B31486899}" destId="{1DF9937C-D2C5-D14B-8E2C-9ACA7902F172}" srcOrd="0" destOrd="0" presId="urn:microsoft.com/office/officeart/2005/8/layout/radial6"/>
    <dgm:cxn modelId="{81993F94-6B48-5544-B0F8-C43260F4A9CE}" type="presOf" srcId="{D5F66FBC-C7C5-7C49-9074-775A660289A9}" destId="{C3415F0D-AA18-E646-9920-D098C6BE1097}" srcOrd="0" destOrd="0" presId="urn:microsoft.com/office/officeart/2005/8/layout/radial6"/>
    <dgm:cxn modelId="{C28BCD95-9981-EF46-8483-F6295FEDC056}" srcId="{34D311E0-838D-154F-928B-830F1D6CD93C}" destId="{2DD16B3E-D1B2-D846-9160-D2419CE01B33}" srcOrd="6" destOrd="0" parTransId="{17F1A85E-0D0C-1A42-B09E-69B49C622426}" sibTransId="{E4EC9519-D7F7-D54C-9271-6A64A31411E5}"/>
    <dgm:cxn modelId="{BA88CD97-83EB-394E-9A56-ECC73ADFCDDA}" type="presOf" srcId="{380C8BC3-F64D-1D44-AC4A-F50F4DB3F59E}" destId="{3F50E0FA-4082-6640-BAC8-9907790540D6}" srcOrd="0" destOrd="0" presId="urn:microsoft.com/office/officeart/2005/8/layout/radial6"/>
    <dgm:cxn modelId="{37B7A6A3-6239-534F-80BA-EC7482BD0F5B}" srcId="{34D311E0-838D-154F-928B-830F1D6CD93C}" destId="{98699BB7-CC1D-1B4D-9059-3741E060C047}" srcOrd="2" destOrd="0" parTransId="{02B92E0A-23B5-454E-A18F-AB0FC6F00695}" sibTransId="{D5F66FBC-C7C5-7C49-9074-775A660289A9}"/>
    <dgm:cxn modelId="{8D638FA9-2B50-0B44-B61F-7DC05530BEDA}" type="presOf" srcId="{2AA1211C-F89B-0948-8D6E-9E55F0973207}" destId="{F5B96264-0A94-D741-9FEF-D913765C8AEF}" srcOrd="0" destOrd="0" presId="urn:microsoft.com/office/officeart/2005/8/layout/radial6"/>
    <dgm:cxn modelId="{C62427BE-DB85-4E46-B7BC-532FE517539D}" srcId="{34D311E0-838D-154F-928B-830F1D6CD93C}" destId="{56F9A69E-C83F-6F45-8340-C535BCB87BE4}" srcOrd="8" destOrd="0" parTransId="{A36ED950-0245-104B-86FA-6A68FEF45D2C}" sibTransId="{DA96353B-B27C-1749-A6F4-323C9CB3E0B3}"/>
    <dgm:cxn modelId="{6B9198BF-D7BC-224D-8579-ABC242610605}" type="presOf" srcId="{5C371FC7-4CBB-DF48-BEF8-6FCE73D7003B}" destId="{90B0CC23-A854-F543-A871-E7E1757B1EF2}" srcOrd="0" destOrd="0" presId="urn:microsoft.com/office/officeart/2005/8/layout/radial6"/>
    <dgm:cxn modelId="{991308D0-62AD-6647-8A0B-78F43945170C}" type="presOf" srcId="{DED3251E-B9FF-9A40-BE8A-E0CC2BE7B284}" destId="{41710EB4-600E-CA4B-8051-4AA03ED8C1B3}" srcOrd="0" destOrd="0" presId="urn:microsoft.com/office/officeart/2005/8/layout/radial6"/>
    <dgm:cxn modelId="{7456ABD8-494A-E14C-B768-E228A917E991}" srcId="{34D311E0-838D-154F-928B-830F1D6CD93C}" destId="{B32109B9-ECD3-2645-B7D3-FC3B31486899}" srcOrd="5" destOrd="0" parTransId="{83059B66-F84A-104D-8C92-B40E191A12DB}" sibTransId="{9B0DFA6A-6F6E-CA4A-89F9-7152145091D2}"/>
    <dgm:cxn modelId="{B9BDBCE5-2399-084B-9186-BB237696138D}" type="presOf" srcId="{E4EC9519-D7F7-D54C-9271-6A64A31411E5}" destId="{CF3219BF-67DF-2740-8931-F00CAB90BB69}" srcOrd="0" destOrd="0" presId="urn:microsoft.com/office/officeart/2005/8/layout/radial6"/>
    <dgm:cxn modelId="{47E592E6-9A83-6D4A-B57B-94B8D7AA1DA7}" type="presOf" srcId="{98699BB7-CC1D-1B4D-9059-3741E060C047}" destId="{1412EC63-DCA3-584E-8DB9-15FCD8941CF5}" srcOrd="0" destOrd="0" presId="urn:microsoft.com/office/officeart/2005/8/layout/radial6"/>
    <dgm:cxn modelId="{749501F8-F415-4941-87EC-BF4ABD3A3944}" srcId="{34D311E0-838D-154F-928B-830F1D6CD93C}" destId="{5C371FC7-4CBB-DF48-BEF8-6FCE73D7003B}" srcOrd="4" destOrd="0" parTransId="{9FF1B620-3503-4D44-A3B7-94054E0421D6}" sibTransId="{689EE054-9D23-A244-BC63-CC32F7BC8DAA}"/>
    <dgm:cxn modelId="{07B55812-C6FE-5F44-AB14-11E22D157B34}" type="presParOf" srcId="{0D600C0C-1456-4E4E-9FA4-C8ECB385A912}" destId="{82DA3BBE-5E55-2148-9B28-079A1868F409}" srcOrd="0" destOrd="0" presId="urn:microsoft.com/office/officeart/2005/8/layout/radial6"/>
    <dgm:cxn modelId="{009B61EE-61D3-2D4E-9DF4-105EAA7E75EA}" type="presParOf" srcId="{0D600C0C-1456-4E4E-9FA4-C8ECB385A912}" destId="{3F50E0FA-4082-6640-BAC8-9907790540D6}" srcOrd="1" destOrd="0" presId="urn:microsoft.com/office/officeart/2005/8/layout/radial6"/>
    <dgm:cxn modelId="{4E618253-8411-4947-80DE-42A36D37CBB2}" type="presParOf" srcId="{0D600C0C-1456-4E4E-9FA4-C8ECB385A912}" destId="{EE9C3766-C185-A546-B4A9-8A8681289C9C}" srcOrd="2" destOrd="0" presId="urn:microsoft.com/office/officeart/2005/8/layout/radial6"/>
    <dgm:cxn modelId="{0DD369D4-1AB8-1544-85FF-165A4A543E78}" type="presParOf" srcId="{0D600C0C-1456-4E4E-9FA4-C8ECB385A912}" destId="{5AA12E1E-37A5-8741-BD64-4BFDC1EB09CB}" srcOrd="3" destOrd="0" presId="urn:microsoft.com/office/officeart/2005/8/layout/radial6"/>
    <dgm:cxn modelId="{456C4CBE-A969-E545-BB55-0A34A402D413}" type="presParOf" srcId="{0D600C0C-1456-4E4E-9FA4-C8ECB385A912}" destId="{41710EB4-600E-CA4B-8051-4AA03ED8C1B3}" srcOrd="4" destOrd="0" presId="urn:microsoft.com/office/officeart/2005/8/layout/radial6"/>
    <dgm:cxn modelId="{69A4892B-43E7-744E-A1AB-B168BAB10BB5}" type="presParOf" srcId="{0D600C0C-1456-4E4E-9FA4-C8ECB385A912}" destId="{F63B8F7F-F0EF-CF40-9E46-C093D8AE6CF3}" srcOrd="5" destOrd="0" presId="urn:microsoft.com/office/officeart/2005/8/layout/radial6"/>
    <dgm:cxn modelId="{D8A05DE8-D5B2-A548-AA04-88B84E691B95}" type="presParOf" srcId="{0D600C0C-1456-4E4E-9FA4-C8ECB385A912}" destId="{F5B96264-0A94-D741-9FEF-D913765C8AEF}" srcOrd="6" destOrd="0" presId="urn:microsoft.com/office/officeart/2005/8/layout/radial6"/>
    <dgm:cxn modelId="{B05722C1-671C-3D45-9096-B7E9E8ECFF15}" type="presParOf" srcId="{0D600C0C-1456-4E4E-9FA4-C8ECB385A912}" destId="{1412EC63-DCA3-584E-8DB9-15FCD8941CF5}" srcOrd="7" destOrd="0" presId="urn:microsoft.com/office/officeart/2005/8/layout/radial6"/>
    <dgm:cxn modelId="{31790F49-F47B-A042-83EE-6D5B9DD91E49}" type="presParOf" srcId="{0D600C0C-1456-4E4E-9FA4-C8ECB385A912}" destId="{E4D2BFDB-5AB1-6B48-B364-FF4C70EB51CC}" srcOrd="8" destOrd="0" presId="urn:microsoft.com/office/officeart/2005/8/layout/radial6"/>
    <dgm:cxn modelId="{59826DAC-D5C7-2B41-A058-5105172A253F}" type="presParOf" srcId="{0D600C0C-1456-4E4E-9FA4-C8ECB385A912}" destId="{C3415F0D-AA18-E646-9920-D098C6BE1097}" srcOrd="9" destOrd="0" presId="urn:microsoft.com/office/officeart/2005/8/layout/radial6"/>
    <dgm:cxn modelId="{EB85F756-AB1C-3543-89B4-7A5CFF818F99}" type="presParOf" srcId="{0D600C0C-1456-4E4E-9FA4-C8ECB385A912}" destId="{B1137A5A-6F2C-B849-9E07-197609E8CBBE}" srcOrd="10" destOrd="0" presId="urn:microsoft.com/office/officeart/2005/8/layout/radial6"/>
    <dgm:cxn modelId="{4CDFAAF9-1832-6543-89FF-EB4B1CEB0D78}" type="presParOf" srcId="{0D600C0C-1456-4E4E-9FA4-C8ECB385A912}" destId="{FEA80DBE-05FD-264F-8CAA-ECAE2D1EBE1D}" srcOrd="11" destOrd="0" presId="urn:microsoft.com/office/officeart/2005/8/layout/radial6"/>
    <dgm:cxn modelId="{41C04FF9-E2A0-5148-9561-E24E54FE4556}" type="presParOf" srcId="{0D600C0C-1456-4E4E-9FA4-C8ECB385A912}" destId="{77630A4E-8C05-0342-8EF6-08B48CC97A9D}" srcOrd="12" destOrd="0" presId="urn:microsoft.com/office/officeart/2005/8/layout/radial6"/>
    <dgm:cxn modelId="{0834B982-3DEC-E44A-A43F-E01DD7B18406}" type="presParOf" srcId="{0D600C0C-1456-4E4E-9FA4-C8ECB385A912}" destId="{90B0CC23-A854-F543-A871-E7E1757B1EF2}" srcOrd="13" destOrd="0" presId="urn:microsoft.com/office/officeart/2005/8/layout/radial6"/>
    <dgm:cxn modelId="{61ED6BAA-9155-9549-B57C-20A619CD3866}" type="presParOf" srcId="{0D600C0C-1456-4E4E-9FA4-C8ECB385A912}" destId="{208487D7-6DE5-6740-87B6-3D2733D45791}" srcOrd="14" destOrd="0" presId="urn:microsoft.com/office/officeart/2005/8/layout/radial6"/>
    <dgm:cxn modelId="{D1E7AA94-7C33-804E-BDDD-0587BE666981}" type="presParOf" srcId="{0D600C0C-1456-4E4E-9FA4-C8ECB385A912}" destId="{B94E05AC-1CA6-284A-84FF-ABA57776D648}" srcOrd="15" destOrd="0" presId="urn:microsoft.com/office/officeart/2005/8/layout/radial6"/>
    <dgm:cxn modelId="{19354F03-7360-D44F-AB00-EF80F440B05B}" type="presParOf" srcId="{0D600C0C-1456-4E4E-9FA4-C8ECB385A912}" destId="{1DF9937C-D2C5-D14B-8E2C-9ACA7902F172}" srcOrd="16" destOrd="0" presId="urn:microsoft.com/office/officeart/2005/8/layout/radial6"/>
    <dgm:cxn modelId="{57C4F635-F231-F246-AE8C-9678B3E490B3}" type="presParOf" srcId="{0D600C0C-1456-4E4E-9FA4-C8ECB385A912}" destId="{12B90CEB-8E62-5745-A851-23A81F7B7FEC}" srcOrd="17" destOrd="0" presId="urn:microsoft.com/office/officeart/2005/8/layout/radial6"/>
    <dgm:cxn modelId="{9603ADAC-E58E-F242-B8C4-F39A7F9F0781}" type="presParOf" srcId="{0D600C0C-1456-4E4E-9FA4-C8ECB385A912}" destId="{1CACDA32-FBCC-B44E-970E-A40D35B0C629}" srcOrd="18" destOrd="0" presId="urn:microsoft.com/office/officeart/2005/8/layout/radial6"/>
    <dgm:cxn modelId="{73D48646-1C2A-2843-A35E-384E53203FB4}" type="presParOf" srcId="{0D600C0C-1456-4E4E-9FA4-C8ECB385A912}" destId="{13A6DDF1-D85A-B340-A5D3-A529189C6322}" srcOrd="19" destOrd="0" presId="urn:microsoft.com/office/officeart/2005/8/layout/radial6"/>
    <dgm:cxn modelId="{A1ECF8A1-5AFF-3342-95F4-1BDA53E5ABA3}" type="presParOf" srcId="{0D600C0C-1456-4E4E-9FA4-C8ECB385A912}" destId="{28CBAD07-9D62-5F4A-A02A-1421FCC9E00C}" srcOrd="20" destOrd="0" presId="urn:microsoft.com/office/officeart/2005/8/layout/radial6"/>
    <dgm:cxn modelId="{912FFC3D-0442-E945-9E6B-39E952BA43B4}" type="presParOf" srcId="{0D600C0C-1456-4E4E-9FA4-C8ECB385A912}" destId="{CF3219BF-67DF-2740-8931-F00CAB90BB69}" srcOrd="21" destOrd="0" presId="urn:microsoft.com/office/officeart/2005/8/layout/radial6"/>
    <dgm:cxn modelId="{92B820FD-0C67-7B45-AFE4-975EAC430CB0}" type="presParOf" srcId="{0D600C0C-1456-4E4E-9FA4-C8ECB385A912}" destId="{DB314DE0-47D0-214A-8802-7D1568E0ED7C}" srcOrd="22" destOrd="0" presId="urn:microsoft.com/office/officeart/2005/8/layout/radial6"/>
    <dgm:cxn modelId="{B3DEE630-D412-2846-94F0-11BB52E27D4F}" type="presParOf" srcId="{0D600C0C-1456-4E4E-9FA4-C8ECB385A912}" destId="{63EF249C-E746-DD4A-A19D-87A608BFA063}" srcOrd="23" destOrd="0" presId="urn:microsoft.com/office/officeart/2005/8/layout/radial6"/>
    <dgm:cxn modelId="{4030D7AD-7D81-5E41-AC60-23C6CF03804B}" type="presParOf" srcId="{0D600C0C-1456-4E4E-9FA4-C8ECB385A912}" destId="{FC337A88-15C2-C642-BA37-3F947C65A891}" srcOrd="24" destOrd="0" presId="urn:microsoft.com/office/officeart/2005/8/layout/radial6"/>
    <dgm:cxn modelId="{55CEABC7-6DA0-F248-8896-1C50A754303A}" type="presParOf" srcId="{0D600C0C-1456-4E4E-9FA4-C8ECB385A912}" destId="{3BB913A2-1FA2-A845-8901-755B7B88C18E}" srcOrd="25" destOrd="0" presId="urn:microsoft.com/office/officeart/2005/8/layout/radial6"/>
    <dgm:cxn modelId="{6BB04E0C-1BDD-EE48-B109-652EE940CC2D}" type="presParOf" srcId="{0D600C0C-1456-4E4E-9FA4-C8ECB385A912}" destId="{4698DB39-B4B4-8C48-98DD-C78593ABD0F2}" srcOrd="26" destOrd="0" presId="urn:microsoft.com/office/officeart/2005/8/layout/radial6"/>
    <dgm:cxn modelId="{264DF698-F218-784E-886F-EEC987FD69D4}" type="presParOf" srcId="{0D600C0C-1456-4E4E-9FA4-C8ECB385A912}" destId="{E090E49B-1F26-354D-951B-6E7B9D54834D}" srcOrd="27"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90E49B-1F26-354D-951B-6E7B9D54834D}">
      <dsp:nvSpPr>
        <dsp:cNvPr id="0" name=""/>
        <dsp:cNvSpPr/>
      </dsp:nvSpPr>
      <dsp:spPr>
        <a:xfrm>
          <a:off x="2673003" y="431829"/>
          <a:ext cx="4674704" cy="4674704"/>
        </a:xfrm>
        <a:prstGeom prst="blockArc">
          <a:avLst>
            <a:gd name="adj1" fmla="val 13598947"/>
            <a:gd name="adj2" fmla="val 16183451"/>
            <a:gd name="adj3" fmla="val 3064"/>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337A88-15C2-C642-BA37-3F947C65A891}">
      <dsp:nvSpPr>
        <dsp:cNvPr id="0" name=""/>
        <dsp:cNvSpPr/>
      </dsp:nvSpPr>
      <dsp:spPr>
        <a:xfrm>
          <a:off x="2659695" y="444292"/>
          <a:ext cx="4674704" cy="4674704"/>
        </a:xfrm>
        <a:prstGeom prst="blockArc">
          <a:avLst>
            <a:gd name="adj1" fmla="val 11418872"/>
            <a:gd name="adj2" fmla="val 13626181"/>
            <a:gd name="adj3" fmla="val 3064"/>
          </a:avLst>
        </a:prstGeom>
        <a:solidFill>
          <a:schemeClr val="accent3">
            <a:hueOff val="2371774"/>
            <a:satOff val="87500"/>
            <a:lumOff val="-1286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3219BF-67DF-2740-8931-F00CAB90BB69}">
      <dsp:nvSpPr>
        <dsp:cNvPr id="0" name=""/>
        <dsp:cNvSpPr/>
      </dsp:nvSpPr>
      <dsp:spPr>
        <a:xfrm>
          <a:off x="2661923" y="431856"/>
          <a:ext cx="4674704" cy="4674704"/>
        </a:xfrm>
        <a:prstGeom prst="blockArc">
          <a:avLst>
            <a:gd name="adj1" fmla="val 9000000"/>
            <a:gd name="adj2" fmla="val 11400000"/>
            <a:gd name="adj3" fmla="val 3064"/>
          </a:avLst>
        </a:prstGeom>
        <a:solidFill>
          <a:schemeClr val="accent3">
            <a:hueOff val="2032949"/>
            <a:satOff val="75000"/>
            <a:lumOff val="-1102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CACDA32-FBCC-B44E-970E-A40D35B0C629}">
      <dsp:nvSpPr>
        <dsp:cNvPr id="0" name=""/>
        <dsp:cNvSpPr/>
      </dsp:nvSpPr>
      <dsp:spPr>
        <a:xfrm>
          <a:off x="2647777" y="407695"/>
          <a:ext cx="4674704" cy="4674704"/>
        </a:xfrm>
        <a:prstGeom prst="blockArc">
          <a:avLst>
            <a:gd name="adj1" fmla="val 6784786"/>
            <a:gd name="adj2" fmla="val 8958181"/>
            <a:gd name="adj3" fmla="val 3064"/>
          </a:avLst>
        </a:prstGeom>
        <a:solidFill>
          <a:schemeClr val="accent3">
            <a:hueOff val="1694124"/>
            <a:satOff val="62500"/>
            <a:lumOff val="-919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4E05AC-1CA6-284A-84FF-ABA57776D648}">
      <dsp:nvSpPr>
        <dsp:cNvPr id="0" name=""/>
        <dsp:cNvSpPr/>
      </dsp:nvSpPr>
      <dsp:spPr>
        <a:xfrm>
          <a:off x="2684562" y="423750"/>
          <a:ext cx="4674704" cy="4674704"/>
        </a:xfrm>
        <a:prstGeom prst="blockArc">
          <a:avLst>
            <a:gd name="adj1" fmla="val 4235917"/>
            <a:gd name="adj2" fmla="val 6844736"/>
            <a:gd name="adj3" fmla="val 3064"/>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630A4E-8C05-0342-8EF6-08B48CC97A9D}">
      <dsp:nvSpPr>
        <dsp:cNvPr id="0" name=""/>
        <dsp:cNvSpPr/>
      </dsp:nvSpPr>
      <dsp:spPr>
        <a:xfrm>
          <a:off x="2661923" y="431856"/>
          <a:ext cx="4674704" cy="4674704"/>
        </a:xfrm>
        <a:prstGeom prst="blockArc">
          <a:avLst>
            <a:gd name="adj1" fmla="val 1800000"/>
            <a:gd name="adj2" fmla="val 4200000"/>
            <a:gd name="adj3" fmla="val 3064"/>
          </a:avLst>
        </a:prstGeom>
        <a:solidFill>
          <a:schemeClr val="accent3">
            <a:hueOff val="1016475"/>
            <a:satOff val="37500"/>
            <a:lumOff val="-551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3415F0D-AA18-E646-9920-D098C6BE1097}">
      <dsp:nvSpPr>
        <dsp:cNvPr id="0" name=""/>
        <dsp:cNvSpPr/>
      </dsp:nvSpPr>
      <dsp:spPr>
        <a:xfrm>
          <a:off x="2662621" y="430648"/>
          <a:ext cx="4674704" cy="4674704"/>
        </a:xfrm>
        <a:prstGeom prst="blockArc">
          <a:avLst>
            <a:gd name="adj1" fmla="val 21354909"/>
            <a:gd name="adj2" fmla="val 1802084"/>
            <a:gd name="adj3" fmla="val 3064"/>
          </a:avLst>
        </a:prstGeom>
        <a:solidFill>
          <a:schemeClr val="accent3">
            <a:hueOff val="677650"/>
            <a:satOff val="25000"/>
            <a:lumOff val="-367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5B96264-0A94-D741-9FEF-D913765C8AEF}">
      <dsp:nvSpPr>
        <dsp:cNvPr id="0" name=""/>
        <dsp:cNvSpPr/>
      </dsp:nvSpPr>
      <dsp:spPr>
        <a:xfrm>
          <a:off x="2657958" y="340513"/>
          <a:ext cx="4674704" cy="4674704"/>
        </a:xfrm>
        <a:prstGeom prst="blockArc">
          <a:avLst>
            <a:gd name="adj1" fmla="val 19173723"/>
            <a:gd name="adj2" fmla="val 21489729"/>
            <a:gd name="adj3" fmla="val 3064"/>
          </a:avLst>
        </a:prstGeom>
        <a:solidFill>
          <a:schemeClr val="accent3">
            <a:hueOff val="338825"/>
            <a:satOff val="12500"/>
            <a:lumOff val="-183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A12E1E-37A5-8741-BD64-4BFDC1EB09CB}">
      <dsp:nvSpPr>
        <dsp:cNvPr id="0" name=""/>
        <dsp:cNvSpPr/>
      </dsp:nvSpPr>
      <dsp:spPr>
        <a:xfrm>
          <a:off x="2738889" y="430568"/>
          <a:ext cx="4674704" cy="4674704"/>
        </a:xfrm>
        <a:prstGeom prst="blockArc">
          <a:avLst>
            <a:gd name="adj1" fmla="val 16085017"/>
            <a:gd name="adj2" fmla="val 18992852"/>
            <a:gd name="adj3" fmla="val 306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DA3BBE-5E55-2148-9B28-079A1868F409}">
      <dsp:nvSpPr>
        <dsp:cNvPr id="0" name=""/>
        <dsp:cNvSpPr/>
      </dsp:nvSpPr>
      <dsp:spPr>
        <a:xfrm>
          <a:off x="3379093" y="1761545"/>
          <a:ext cx="3240365" cy="2015325"/>
        </a:xfrm>
        <a:prstGeom prst="ellipse">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ts val="0"/>
            </a:spcAft>
            <a:buNone/>
          </a:pPr>
          <a:r>
            <a:rPr lang="es-ES" sz="2800" b="1" kern="1200" dirty="0">
              <a:solidFill>
                <a:schemeClr val="bg1"/>
              </a:solidFill>
              <a:latin typeface="Tw Cen MT" panose="020B0602020104020603" pitchFamily="34" charset="77"/>
            </a:rPr>
            <a:t>S</a:t>
          </a:r>
        </a:p>
      </dsp:txBody>
      <dsp:txXfrm>
        <a:off x="3853633" y="2056683"/>
        <a:ext cx="2291285" cy="1425049"/>
      </dsp:txXfrm>
    </dsp:sp>
    <dsp:sp modelId="{3F50E0FA-4082-6640-BAC8-9907790540D6}">
      <dsp:nvSpPr>
        <dsp:cNvPr id="0" name=""/>
        <dsp:cNvSpPr/>
      </dsp:nvSpPr>
      <dsp:spPr>
        <a:xfrm>
          <a:off x="4134462" y="29809"/>
          <a:ext cx="1729627" cy="875710"/>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Tratamientos previos</a:t>
          </a:r>
        </a:p>
      </dsp:txBody>
      <dsp:txXfrm>
        <a:off x="4387760" y="158054"/>
        <a:ext cx="1223031" cy="619220"/>
      </dsp:txXfrm>
    </dsp:sp>
    <dsp:sp modelId="{41710EB4-600E-CA4B-8051-4AA03ED8C1B3}">
      <dsp:nvSpPr>
        <dsp:cNvPr id="0" name=""/>
        <dsp:cNvSpPr/>
      </dsp:nvSpPr>
      <dsp:spPr>
        <a:xfrm>
          <a:off x="5880700" y="620688"/>
          <a:ext cx="1732671" cy="1128681"/>
        </a:xfrm>
        <a:prstGeom prst="ellipse">
          <a:avLst/>
        </a:prstGeom>
        <a:solidFill>
          <a:schemeClr val="accent3">
            <a:hueOff val="338825"/>
            <a:satOff val="12500"/>
            <a:lumOff val="-18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Respuesta a tratamientos previos y tipo de progresión</a:t>
          </a:r>
        </a:p>
      </dsp:txBody>
      <dsp:txXfrm>
        <a:off x="6134444" y="785980"/>
        <a:ext cx="1225183" cy="798097"/>
      </dsp:txXfrm>
    </dsp:sp>
    <dsp:sp modelId="{1412EC63-DCA3-584E-8DB9-15FCD8941CF5}">
      <dsp:nvSpPr>
        <dsp:cNvPr id="0" name=""/>
        <dsp:cNvSpPr/>
      </dsp:nvSpPr>
      <dsp:spPr>
        <a:xfrm>
          <a:off x="6321878" y="2051424"/>
          <a:ext cx="1947585" cy="1105256"/>
        </a:xfrm>
        <a:prstGeom prst="ellipse">
          <a:avLst/>
        </a:prstGeom>
        <a:solidFill>
          <a:schemeClr val="accent3">
            <a:hueOff val="677650"/>
            <a:satOff val="25000"/>
            <a:lumOff val="-36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Posibles resistencias cruzadas entre tratamientos</a:t>
          </a:r>
        </a:p>
      </dsp:txBody>
      <dsp:txXfrm>
        <a:off x="6607095" y="2213285"/>
        <a:ext cx="1377151" cy="781534"/>
      </dsp:txXfrm>
    </dsp:sp>
    <dsp:sp modelId="{B1137A5A-6F2C-B849-9E07-197609E8CBBE}">
      <dsp:nvSpPr>
        <dsp:cNvPr id="0" name=""/>
        <dsp:cNvSpPr/>
      </dsp:nvSpPr>
      <dsp:spPr>
        <a:xfrm>
          <a:off x="5943867" y="3456730"/>
          <a:ext cx="2097207" cy="926499"/>
        </a:xfrm>
        <a:prstGeom prst="ellipse">
          <a:avLst/>
        </a:prstGeom>
        <a:solidFill>
          <a:schemeClr val="accent3">
            <a:hueOff val="1016475"/>
            <a:satOff val="37500"/>
            <a:lumOff val="-55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Comorbilidades, tratamientos e interacciones</a:t>
          </a:r>
        </a:p>
      </dsp:txBody>
      <dsp:txXfrm>
        <a:off x="6250996" y="3592413"/>
        <a:ext cx="1482949" cy="655133"/>
      </dsp:txXfrm>
    </dsp:sp>
    <dsp:sp modelId="{90B0CC23-A854-F543-A871-E7E1757B1EF2}">
      <dsp:nvSpPr>
        <dsp:cNvPr id="0" name=""/>
        <dsp:cNvSpPr/>
      </dsp:nvSpPr>
      <dsp:spPr>
        <a:xfrm>
          <a:off x="5022697" y="4431241"/>
          <a:ext cx="1527505" cy="1001420"/>
        </a:xfrm>
        <a:prstGeom prst="ellipse">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Posibles alteraciones genéticas</a:t>
          </a:r>
        </a:p>
      </dsp:txBody>
      <dsp:txXfrm>
        <a:off x="5246395" y="4577896"/>
        <a:ext cx="1080109" cy="708110"/>
      </dsp:txXfrm>
    </dsp:sp>
    <dsp:sp modelId="{1DF9937C-D2C5-D14B-8E2C-9ACA7902F172}">
      <dsp:nvSpPr>
        <dsp:cNvPr id="0" name=""/>
        <dsp:cNvSpPr/>
      </dsp:nvSpPr>
      <dsp:spPr>
        <a:xfrm>
          <a:off x="3335054" y="4510755"/>
          <a:ext cx="1495685" cy="703240"/>
        </a:xfrm>
        <a:prstGeom prst="ellipse">
          <a:avLst/>
        </a:prstGeom>
        <a:solidFill>
          <a:schemeClr val="accent3">
            <a:hueOff val="1694124"/>
            <a:satOff val="62500"/>
            <a:lumOff val="-91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Variantes histológicas</a:t>
          </a:r>
        </a:p>
      </dsp:txBody>
      <dsp:txXfrm>
        <a:off x="3554092" y="4613742"/>
        <a:ext cx="1057609" cy="497266"/>
      </dsp:txXfrm>
    </dsp:sp>
    <dsp:sp modelId="{13A6DDF1-D85A-B340-A5D3-A529189C6322}">
      <dsp:nvSpPr>
        <dsp:cNvPr id="0" name=""/>
        <dsp:cNvSpPr/>
      </dsp:nvSpPr>
      <dsp:spPr>
        <a:xfrm>
          <a:off x="2116927" y="3347880"/>
          <a:ext cx="1778308" cy="1144199"/>
        </a:xfrm>
        <a:prstGeom prst="ellipse">
          <a:avLst/>
        </a:prstGeom>
        <a:solidFill>
          <a:schemeClr val="accent3">
            <a:hueOff val="2032949"/>
            <a:satOff val="75000"/>
            <a:lumOff val="-110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Situación regulatoria de fármacos</a:t>
          </a:r>
        </a:p>
      </dsp:txBody>
      <dsp:txXfrm>
        <a:off x="2377354" y="3515444"/>
        <a:ext cx="1257454" cy="809071"/>
      </dsp:txXfrm>
    </dsp:sp>
    <dsp:sp modelId="{DB314DE0-47D0-214A-8802-7D1568E0ED7C}">
      <dsp:nvSpPr>
        <dsp:cNvPr id="0" name=""/>
        <dsp:cNvSpPr/>
      </dsp:nvSpPr>
      <dsp:spPr>
        <a:xfrm>
          <a:off x="2235350" y="1872201"/>
          <a:ext cx="994696" cy="994696"/>
        </a:xfrm>
        <a:prstGeom prst="ellipse">
          <a:avLst/>
        </a:prstGeom>
        <a:solidFill>
          <a:schemeClr val="accent3">
            <a:hueOff val="2371774"/>
            <a:satOff val="87500"/>
            <a:lumOff val="-128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Costes</a:t>
          </a:r>
        </a:p>
      </dsp:txBody>
      <dsp:txXfrm>
        <a:off x="2381020" y="2017871"/>
        <a:ext cx="703356" cy="703356"/>
      </dsp:txXfrm>
    </dsp:sp>
    <dsp:sp modelId="{3BB913A2-1FA2-A845-8901-755B7B88C18E}">
      <dsp:nvSpPr>
        <dsp:cNvPr id="0" name=""/>
        <dsp:cNvSpPr/>
      </dsp:nvSpPr>
      <dsp:spPr>
        <a:xfrm>
          <a:off x="2524438" y="604686"/>
          <a:ext cx="1811978" cy="981795"/>
        </a:xfrm>
        <a:prstGeom prst="ellipse">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latin typeface="Tw Cen MT" panose="020B0602020104020603" pitchFamily="34" charset="77"/>
            </a:rPr>
            <a:t>Disponibilidad de ensayos clínicos</a:t>
          </a:r>
        </a:p>
      </dsp:txBody>
      <dsp:txXfrm>
        <a:off x="2789796" y="748467"/>
        <a:ext cx="1281262" cy="69423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CDD8AD-24AB-8040-8EA2-5667463D8786}" type="datetimeFigureOut">
              <a:rPr lang="es-ES_tradnl" smtClean="0"/>
              <a:t>9/11/25</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5BCD40-4A65-A948-9904-D6884B75E7B1}" type="slidenum">
              <a:rPr lang="es-ES_tradnl" smtClean="0"/>
              <a:t>‹Nº›</a:t>
            </a:fld>
            <a:endParaRPr lang="es-ES_tradnl"/>
          </a:p>
        </p:txBody>
      </p:sp>
    </p:spTree>
    <p:extLst>
      <p:ext uri="{BB962C8B-B14F-4D97-AF65-F5344CB8AC3E}">
        <p14:creationId xmlns:p14="http://schemas.microsoft.com/office/powerpoint/2010/main" val="346166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Nuevos estudios sobre la Hª natural del </a:t>
            </a:r>
            <a:r>
              <a:rPr lang="es-ES" err="1"/>
              <a:t>CPRCnmo</a:t>
            </a:r>
            <a:r>
              <a:rPr lang="es-ES"/>
              <a:t> son posibles a partir de los brazos control de SPARTAN, ARAMIS y PROSPER</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4D35F0-5F97-B849-8711-7CCF8DADBF60}"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9522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Mecanismo de sinergia entre abiraterona y </a:t>
            </a:r>
            <a:r>
              <a:rPr lang="es-ES" b="1" dirty="0" err="1"/>
              <a:t>iPARP</a:t>
            </a:r>
            <a:endParaRPr lang="es-ES" b="1" dirty="0"/>
          </a:p>
          <a:p>
            <a:endParaRPr lang="es-ES" b="1" dirty="0"/>
          </a:p>
          <a:p>
            <a:r>
              <a:rPr lang="es-ES" b="1" dirty="0"/>
              <a:t>Sensibilización al daño en el ADN</a:t>
            </a:r>
            <a:r>
              <a:rPr lang="es-ES" dirty="0"/>
              <a:t>: La inhibición de la señalización de AR por la abiraterona puede reducir la expresión de genes involucrados en la reparación del ADN, particularmente en la vía HRR. Esto crea un "estado similar" a un defecto en HRR, lo que hace que las células tumorales sean más dependientes de otras vías de reparación, como la vía de PARP, para sobrevivir.</a:t>
            </a:r>
          </a:p>
          <a:p>
            <a:endParaRPr lang="es-ES" b="1" dirty="0"/>
          </a:p>
          <a:p>
            <a:r>
              <a:rPr lang="es-ES" b="1" dirty="0"/>
              <a:t>Aumento de la susceptibilidad a los </a:t>
            </a:r>
            <a:r>
              <a:rPr lang="es-ES" b="1" dirty="0" err="1"/>
              <a:t>iPARP</a:t>
            </a:r>
            <a:r>
              <a:rPr lang="es-ES" dirty="0"/>
              <a:t>: Al combinar abiraterona con un </a:t>
            </a:r>
            <a:r>
              <a:rPr lang="es-ES" dirty="0" err="1"/>
              <a:t>iPARP</a:t>
            </a:r>
            <a:r>
              <a:rPr lang="es-ES" dirty="0"/>
              <a:t>, se inhiben simultáneamente dos vías de reparación de ADN:</a:t>
            </a:r>
          </a:p>
          <a:p>
            <a:pPr marL="171450" indent="-171450">
              <a:buFontTx/>
              <a:buChar char="-"/>
            </a:pPr>
            <a:r>
              <a:rPr lang="es-ES" dirty="0"/>
              <a:t>La abiraterona debilita la capacidad de la célula para reparar el ADN a través de HRR (o al menos reduce la eficiencia de la reparación), simulando un defecto en esta vía.</a:t>
            </a:r>
          </a:p>
          <a:p>
            <a:pPr marL="171450" indent="-171450">
              <a:buFontTx/>
              <a:buChar char="-"/>
            </a:pPr>
            <a:r>
              <a:rPr lang="es-ES" dirty="0"/>
              <a:t>Los </a:t>
            </a:r>
            <a:r>
              <a:rPr lang="es-ES" dirty="0" err="1"/>
              <a:t>iPARP</a:t>
            </a:r>
            <a:r>
              <a:rPr lang="es-ES" dirty="0"/>
              <a:t> bloquean la función de PARP, evitando la reparación de roturas de una sola hebra y promoviendo la acumulación de roturas de doble hebra en el ADN.</a:t>
            </a:r>
          </a:p>
          <a:p>
            <a:pPr marL="0" indent="0">
              <a:buFontTx/>
              <a:buNone/>
            </a:pPr>
            <a:endParaRPr lang="es-ES" b="1" dirty="0"/>
          </a:p>
          <a:p>
            <a:pPr marL="0" indent="0">
              <a:buFontTx/>
              <a:buNone/>
            </a:pPr>
            <a:r>
              <a:rPr lang="es-ES" b="1" dirty="0"/>
              <a:t>Inducción de letalidad sintética</a:t>
            </a:r>
            <a:r>
              <a:rPr lang="es-ES" dirty="0"/>
              <a:t>: Debido a la inhibición de ambas vías, las células tumorales se ven incapaces de reparar el ADN de manera efectiva, lo que conduce a una acumulación de daños y, finalmente, a la muerte celular. Esto es particularmente eficaz en tumores que pueden no tener mutaciones en HRR, pero que se vuelven vulnerables a la letalidad sintética inducida por la combinación de abiraterona e </a:t>
            </a:r>
            <a:r>
              <a:rPr lang="es-ES" dirty="0" err="1"/>
              <a:t>iPARP</a:t>
            </a:r>
            <a:r>
              <a:rPr lang="es-ES" dirty="0"/>
              <a:t>.</a:t>
            </a:r>
          </a:p>
          <a:p>
            <a:pPr marL="0" indent="0">
              <a:buFontTx/>
              <a:buNone/>
            </a:pPr>
            <a:endParaRPr lang="es-ES" dirty="0"/>
          </a:p>
          <a:p>
            <a:r>
              <a:rPr lang="es-ES" b="1" dirty="0"/>
              <a:t>Resumen del mecanismo</a:t>
            </a:r>
          </a:p>
          <a:p>
            <a:r>
              <a:rPr lang="es-ES" dirty="0"/>
              <a:t>En resumen, la </a:t>
            </a:r>
            <a:r>
              <a:rPr lang="es-ES" dirty="0" err="1"/>
              <a:t>abiraterona</a:t>
            </a:r>
            <a:r>
              <a:rPr lang="es-ES" dirty="0"/>
              <a:t> reduce la actividad de AR, lo que compromete la capacidad de la célula para reparar el ADN a través de HRR, mientras que los </a:t>
            </a:r>
            <a:r>
              <a:rPr lang="es-ES" dirty="0" err="1"/>
              <a:t>iPARP</a:t>
            </a:r>
            <a:r>
              <a:rPr lang="es-ES" dirty="0"/>
              <a:t> bloquean la vía de reparación de PARP. Esta combinación potencia el efecto de los </a:t>
            </a:r>
            <a:r>
              <a:rPr lang="es-ES" dirty="0" err="1"/>
              <a:t>iPARP</a:t>
            </a:r>
            <a:r>
              <a:rPr lang="es-ES" dirty="0"/>
              <a:t> incluso en células tumorales sin mutaciones en HRR, al inducir un estado de letalidad sintética. Esta sinergia permite atacar de forma efectiva el cáncer de próstata resistente a la castración, que depende de la señalización de AR para su crecimiento y mantenimiento.</a:t>
            </a: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3494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Tratamiento previo en </a:t>
            </a:r>
            <a:r>
              <a:rPr lang="es-ES" dirty="0" err="1"/>
              <a:t>CPHSm</a:t>
            </a:r>
            <a:r>
              <a:rPr lang="es-ES" dirty="0"/>
              <a:t>: </a:t>
            </a:r>
            <a:r>
              <a:rPr lang="es-ES" dirty="0" err="1"/>
              <a:t>docetaxel</a:t>
            </a:r>
            <a:r>
              <a:rPr lang="es-ES" dirty="0"/>
              <a:t> 23%, NAH 0%. Resultado en </a:t>
            </a:r>
            <a:r>
              <a:rPr lang="es-ES" dirty="0" err="1"/>
              <a:t>forest</a:t>
            </a:r>
            <a:r>
              <a:rPr lang="es-ES" dirty="0"/>
              <a:t> </a:t>
            </a:r>
            <a:r>
              <a:rPr lang="es-ES" dirty="0" err="1"/>
              <a:t>plot</a:t>
            </a:r>
            <a:r>
              <a:rPr lang="es-ES" dirty="0"/>
              <a:t> es similar en </a:t>
            </a:r>
            <a:r>
              <a:rPr lang="es-ES" dirty="0" err="1"/>
              <a:t>rPFS</a:t>
            </a:r>
            <a:r>
              <a:rPr lang="es-ES" dirty="0"/>
              <a:t> para haber recibido tratamiento previo o no con </a:t>
            </a:r>
            <a:r>
              <a:rPr lang="es-ES" dirty="0" err="1"/>
              <a:t>docetaxel</a:t>
            </a:r>
            <a:r>
              <a:rPr lang="es-ES" dirty="0"/>
              <a:t> en </a:t>
            </a:r>
            <a:r>
              <a:rPr lang="es-ES" dirty="0" err="1"/>
              <a:t>CPHSm</a:t>
            </a:r>
            <a:r>
              <a:rPr lang="es-E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a:t>HHRm</a:t>
            </a:r>
            <a:r>
              <a:rPr lang="es-ES" dirty="0"/>
              <a:t> 28% (15% en tejido, 25% en sangre)</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a:t>BRCAm</a:t>
            </a:r>
            <a:r>
              <a:rPr lang="es-ES" dirty="0"/>
              <a:t> 10-12%</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33% de los pacientes eran HRR </a:t>
            </a:r>
            <a:r>
              <a:rPr lang="es-ES" dirty="0" err="1"/>
              <a:t>unknown</a:t>
            </a:r>
            <a:r>
              <a:rPr lang="es-ES" dirty="0"/>
              <a:t> por análisis en tejido!!! Se compensó agrupando con las determinaciones en sangre, pero se estima que 7-13/552 HRR- sean falsos negativos.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El brazo control (solo AAP) se comportó igual al del COU-AA-302, como es lógico al no seleccionar pacientes HRR+ sino ser “</a:t>
            </a:r>
            <a:r>
              <a:rPr lang="es-ES" dirty="0" err="1"/>
              <a:t>all</a:t>
            </a:r>
            <a:r>
              <a:rPr lang="es-ES" dirty="0"/>
              <a:t> </a:t>
            </a:r>
            <a:r>
              <a:rPr lang="es-ES" dirty="0" err="1"/>
              <a:t>comers</a:t>
            </a:r>
            <a:r>
              <a:rPr lang="es-ES" dirty="0"/>
              <a:t>”</a:t>
            </a: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A1F3E7-3457-8D43-A89D-161B5631BDE0}"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1064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Tratamiento previo en </a:t>
            </a:r>
            <a:r>
              <a:rPr lang="es-ES" err="1"/>
              <a:t>CPHSm</a:t>
            </a:r>
            <a:r>
              <a:rPr lang="es-ES"/>
              <a:t> o </a:t>
            </a:r>
            <a:r>
              <a:rPr lang="es-ES" err="1"/>
              <a:t>CPRCnm</a:t>
            </a:r>
            <a:r>
              <a:rPr lang="es-ES"/>
              <a:t>: </a:t>
            </a:r>
            <a:r>
              <a:rPr lang="es-ES" err="1"/>
              <a:t>docetaxel</a:t>
            </a:r>
            <a:r>
              <a:rPr lang="es-ES"/>
              <a:t> 20.1%, NAH 3.1%</a:t>
            </a:r>
          </a:p>
          <a:p>
            <a:r>
              <a:rPr lang="es-ES"/>
              <a:t>Se permitía iniciar AAP en </a:t>
            </a:r>
            <a:r>
              <a:rPr lang="es-ES" err="1"/>
              <a:t>CPRCm</a:t>
            </a:r>
            <a:r>
              <a:rPr lang="es-ES"/>
              <a:t> antes de </a:t>
            </a:r>
            <a:r>
              <a:rPr lang="es-ES" err="1"/>
              <a:t>niraparib</a:t>
            </a:r>
            <a:r>
              <a:rPr lang="es-ES"/>
              <a:t> (hasta 4 meses). Iniciaron así 23.2%</a:t>
            </a:r>
          </a:p>
          <a:p>
            <a:endParaRPr lang="es-ES"/>
          </a:p>
          <a:p>
            <a:r>
              <a:rPr lang="es-ES"/>
              <a:t>En el </a:t>
            </a:r>
            <a:r>
              <a:rPr lang="es-ES" err="1"/>
              <a:t>forest</a:t>
            </a:r>
            <a:r>
              <a:rPr lang="es-ES"/>
              <a:t> </a:t>
            </a:r>
            <a:r>
              <a:rPr lang="es-ES" err="1"/>
              <a:t>plot</a:t>
            </a:r>
            <a:r>
              <a:rPr lang="es-ES"/>
              <a:t> parece que la HR para </a:t>
            </a:r>
            <a:r>
              <a:rPr lang="es-ES" err="1"/>
              <a:t>rPFS</a:t>
            </a:r>
            <a:r>
              <a:rPr lang="es-ES"/>
              <a:t> es significativa para aquellos sin </a:t>
            </a:r>
            <a:r>
              <a:rPr lang="es-ES" err="1"/>
              <a:t>docetexel</a:t>
            </a:r>
            <a:r>
              <a:rPr lang="es-ES"/>
              <a:t> o NAH previo pero no lo es para los que sí recibieron tratamiento previo, pero no parece haber diferencia entre estos grupos (intervalos superpuestos y muy amplios por poca “n” en el caso de NAH). </a:t>
            </a:r>
            <a:r>
              <a:rPr lang="es-ES" err="1"/>
              <a:t>Supplementary</a:t>
            </a:r>
            <a:r>
              <a:rPr lang="es-ES"/>
              <a:t> data figura 3. </a:t>
            </a:r>
          </a:p>
          <a:p>
            <a:endParaRPr lang="es-ES"/>
          </a:p>
          <a:p>
            <a:r>
              <a:rPr lang="es-ES"/>
              <a:t>La </a:t>
            </a:r>
            <a:r>
              <a:rPr lang="es-ES" err="1"/>
              <a:t>rPFS</a:t>
            </a:r>
            <a:r>
              <a:rPr lang="es-ES"/>
              <a:t> de la cohorte placebo + AAP (10.9 meses) es inferior a la del COU-AA-302, lo que demuestra que los pacientes BRCA 1/2 mutados tienen peor pronóstico. </a:t>
            </a:r>
          </a:p>
          <a:p>
            <a:endParaRPr lang="es-ES"/>
          </a:p>
          <a:p>
            <a:r>
              <a:rPr lang="es-ES"/>
              <a:t>El beneficio en </a:t>
            </a:r>
            <a:r>
              <a:rPr lang="es-ES" err="1"/>
              <a:t>rPFS</a:t>
            </a:r>
            <a:r>
              <a:rPr lang="es-ES"/>
              <a:t> es mayor en BRCA mutados, pero también en otros genes HRR (ATM-CDK12) o de la vía Fanconi (FANCA, PALB2)</a:t>
            </a:r>
          </a:p>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A1F3E7-3457-8D43-A89D-161B5631BDE0}"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0743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Tratamiento previo en </a:t>
            </a:r>
            <a:r>
              <a:rPr lang="es-ES" err="1"/>
              <a:t>CPHSm</a:t>
            </a:r>
            <a:r>
              <a:rPr lang="es-ES"/>
              <a:t>: </a:t>
            </a:r>
            <a:r>
              <a:rPr lang="es-ES" err="1"/>
              <a:t>docetaxel</a:t>
            </a:r>
            <a:r>
              <a:rPr lang="es-ES"/>
              <a:t> 21%, </a:t>
            </a:r>
            <a:r>
              <a:rPr lang="es-ES" err="1"/>
              <a:t>abiraterona</a:t>
            </a:r>
            <a:r>
              <a:rPr lang="es-ES"/>
              <a:t> 6%</a:t>
            </a:r>
          </a:p>
          <a:p>
            <a:r>
              <a:rPr lang="es-ES"/>
              <a:t>HRR deficiente: 21%</a:t>
            </a:r>
          </a:p>
          <a:p>
            <a:r>
              <a:rPr lang="es-ES"/>
              <a:t>BRCA 1/2 mutado: 7%</a:t>
            </a:r>
          </a:p>
          <a:p>
            <a:r>
              <a:rPr lang="es-ES"/>
              <a:t>En el Forrest </a:t>
            </a:r>
            <a:r>
              <a:rPr lang="es-ES" err="1"/>
              <a:t>plot</a:t>
            </a:r>
            <a:r>
              <a:rPr lang="es-ES"/>
              <a:t> la HR para </a:t>
            </a:r>
            <a:r>
              <a:rPr lang="es-ES" err="1"/>
              <a:t>rPFS</a:t>
            </a:r>
            <a:r>
              <a:rPr lang="es-ES"/>
              <a:t> es significativa tanto para aquellos que recibieron tratamiento previo en </a:t>
            </a:r>
            <a:r>
              <a:rPr lang="es-ES" err="1"/>
              <a:t>CPHSm</a:t>
            </a:r>
            <a:r>
              <a:rPr lang="es-ES"/>
              <a:t> (0.56)  como para los que no (0.68)</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A1F3E7-3457-8D43-A89D-161B5631BDE0}"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4223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7993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293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err="1">
                <a:effectLst/>
                <a:latin typeface="Helvetica" pitchFamily="2" charset="0"/>
              </a:rPr>
              <a:t>Cabazitaxel</a:t>
            </a:r>
            <a:r>
              <a:rPr lang="es-ES">
                <a:effectLst/>
                <a:latin typeface="Helvetica" pitchFamily="2" charset="0"/>
              </a:rPr>
              <a:t> </a:t>
            </a:r>
            <a:r>
              <a:rPr lang="es-ES" err="1">
                <a:effectLst/>
                <a:latin typeface="Helvetica" pitchFamily="2" charset="0"/>
              </a:rPr>
              <a:t>is</a:t>
            </a:r>
            <a:r>
              <a:rPr lang="es-ES">
                <a:effectLst/>
                <a:latin typeface="Helvetica" pitchFamily="2" charset="0"/>
              </a:rPr>
              <a:t> a </a:t>
            </a:r>
            <a:r>
              <a:rPr lang="es-ES" err="1">
                <a:effectLst/>
                <a:latin typeface="Helvetica" pitchFamily="2" charset="0"/>
              </a:rPr>
              <a:t>taxane</a:t>
            </a:r>
            <a:r>
              <a:rPr lang="es-ES">
                <a:effectLst/>
                <a:latin typeface="Helvetica" pitchFamily="2" charset="0"/>
              </a:rPr>
              <a:t> </a:t>
            </a:r>
            <a:r>
              <a:rPr lang="es-ES" err="1">
                <a:effectLst/>
                <a:latin typeface="Helvetica" pitchFamily="2" charset="0"/>
              </a:rPr>
              <a:t>with</a:t>
            </a:r>
            <a:r>
              <a:rPr lang="es-ES">
                <a:effectLst/>
                <a:latin typeface="Helvetica" pitchFamily="2" charset="0"/>
              </a:rPr>
              <a:t> </a:t>
            </a:r>
            <a:r>
              <a:rPr lang="es-ES" err="1">
                <a:effectLst/>
                <a:latin typeface="Helvetica" pitchFamily="2" charset="0"/>
              </a:rPr>
              <a:t>activity</a:t>
            </a:r>
            <a:r>
              <a:rPr lang="es-ES">
                <a:effectLst/>
                <a:latin typeface="Helvetica" pitchFamily="2" charset="0"/>
              </a:rPr>
              <a:t> in </a:t>
            </a:r>
            <a:r>
              <a:rPr lang="es-ES" err="1">
                <a:effectLst/>
                <a:latin typeface="Helvetica" pitchFamily="2" charset="0"/>
              </a:rPr>
              <a:t>docetaxel-resistant</a:t>
            </a:r>
            <a:r>
              <a:rPr lang="es-ES">
                <a:effectLst/>
                <a:latin typeface="Helvetica" pitchFamily="2" charset="0"/>
              </a:rPr>
              <a:t> </a:t>
            </a:r>
            <a:r>
              <a:rPr lang="es-ES" err="1">
                <a:effectLst/>
                <a:latin typeface="Helvetica" pitchFamily="2" charset="0"/>
              </a:rPr>
              <a:t>cancers</a:t>
            </a:r>
            <a:r>
              <a:rPr lang="es-ES">
                <a:effectLst/>
                <a:latin typeface="Helvetica" pitchFamily="2" charset="0"/>
              </a:rPr>
              <a:t>. </a:t>
            </a:r>
            <a:r>
              <a:rPr lang="es-ES" err="1">
                <a:effectLst/>
                <a:latin typeface="Helvetica" pitchFamily="2" charset="0"/>
              </a:rPr>
              <a:t>It</a:t>
            </a:r>
            <a:r>
              <a:rPr lang="es-ES">
                <a:effectLst/>
                <a:latin typeface="Helvetica" pitchFamily="2" charset="0"/>
              </a:rPr>
              <a:t> </a:t>
            </a:r>
            <a:r>
              <a:rPr lang="es-ES" err="1">
                <a:effectLst/>
                <a:latin typeface="Helvetica" pitchFamily="2" charset="0"/>
              </a:rPr>
              <a:t>was</a:t>
            </a:r>
            <a:r>
              <a:rPr lang="es-ES">
                <a:effectLst/>
                <a:latin typeface="Helvetica" pitchFamily="2" charset="0"/>
              </a:rPr>
              <a:t> </a:t>
            </a:r>
            <a:r>
              <a:rPr lang="es-ES" err="1">
                <a:effectLst/>
                <a:latin typeface="Helvetica" pitchFamily="2" charset="0"/>
              </a:rPr>
              <a:t>studied</a:t>
            </a:r>
            <a:r>
              <a:rPr lang="es-ES">
                <a:effectLst/>
                <a:latin typeface="Helvetica" pitchFamily="2" charset="0"/>
              </a:rPr>
              <a:t> in a </a:t>
            </a:r>
            <a:r>
              <a:rPr lang="es-ES" err="1">
                <a:effectLst/>
                <a:latin typeface="Helvetica" pitchFamily="2" charset="0"/>
              </a:rPr>
              <a:t>large</a:t>
            </a:r>
            <a:r>
              <a:rPr lang="es-ES">
                <a:effectLst/>
                <a:latin typeface="Helvetica" pitchFamily="2" charset="0"/>
              </a:rPr>
              <a:t> prospective,</a:t>
            </a:r>
          </a:p>
          <a:p>
            <a:r>
              <a:rPr lang="es-ES" err="1">
                <a:effectLst/>
                <a:latin typeface="Helvetica" pitchFamily="2" charset="0"/>
              </a:rPr>
              <a:t>randomised</a:t>
            </a:r>
            <a:r>
              <a:rPr lang="es-ES">
                <a:effectLst/>
                <a:latin typeface="Helvetica" pitchFamily="2" charset="0"/>
              </a:rPr>
              <a:t>, </a:t>
            </a:r>
            <a:r>
              <a:rPr lang="es-ES" err="1">
                <a:effectLst/>
                <a:latin typeface="Helvetica" pitchFamily="2" charset="0"/>
              </a:rPr>
              <a:t>phase</a:t>
            </a:r>
            <a:r>
              <a:rPr lang="es-ES">
                <a:effectLst/>
                <a:latin typeface="Helvetica" pitchFamily="2" charset="0"/>
              </a:rPr>
              <a:t> III trial (TROPIC) </a:t>
            </a:r>
            <a:r>
              <a:rPr lang="es-ES" err="1">
                <a:effectLst/>
                <a:latin typeface="Helvetica" pitchFamily="2" charset="0"/>
              </a:rPr>
              <a:t>comparing</a:t>
            </a:r>
            <a:r>
              <a:rPr lang="es-ES">
                <a:effectLst/>
                <a:latin typeface="Helvetica" pitchFamily="2" charset="0"/>
              </a:rPr>
              <a:t> </a:t>
            </a:r>
            <a:r>
              <a:rPr lang="es-ES" err="1">
                <a:effectLst/>
                <a:latin typeface="Helvetica" pitchFamily="2" charset="0"/>
              </a:rPr>
              <a:t>cabazitaxel</a:t>
            </a:r>
            <a:r>
              <a:rPr lang="es-ES">
                <a:effectLst/>
                <a:latin typeface="Helvetica" pitchFamily="2" charset="0"/>
              </a:rPr>
              <a:t> plus </a:t>
            </a:r>
            <a:r>
              <a:rPr lang="es-ES" err="1">
                <a:effectLst/>
                <a:latin typeface="Helvetica" pitchFamily="2" charset="0"/>
              </a:rPr>
              <a:t>prednisone</a:t>
            </a:r>
            <a:r>
              <a:rPr lang="es-ES">
                <a:effectLst/>
                <a:latin typeface="Helvetica" pitchFamily="2" charset="0"/>
              </a:rPr>
              <a:t> vs. </a:t>
            </a:r>
            <a:r>
              <a:rPr lang="es-ES" err="1">
                <a:effectLst/>
                <a:latin typeface="Helvetica" pitchFamily="2" charset="0"/>
              </a:rPr>
              <a:t>mitoxantrone</a:t>
            </a:r>
            <a:r>
              <a:rPr lang="es-ES">
                <a:effectLst/>
                <a:latin typeface="Helvetica" pitchFamily="2" charset="0"/>
              </a:rPr>
              <a:t> plus </a:t>
            </a:r>
            <a:r>
              <a:rPr lang="es-ES" err="1">
                <a:effectLst/>
                <a:latin typeface="Helvetica" pitchFamily="2" charset="0"/>
              </a:rPr>
              <a:t>prednisone</a:t>
            </a:r>
            <a:r>
              <a:rPr lang="es-ES">
                <a:effectLst/>
                <a:latin typeface="Helvetica" pitchFamily="2" charset="0"/>
              </a:rPr>
              <a:t> in</a:t>
            </a:r>
          </a:p>
          <a:p>
            <a:r>
              <a:rPr lang="es-ES">
                <a:effectLst/>
                <a:latin typeface="Helvetica" pitchFamily="2" charset="0"/>
              </a:rPr>
              <a:t>755 </a:t>
            </a:r>
            <a:r>
              <a:rPr lang="es-ES" err="1">
                <a:effectLst/>
                <a:latin typeface="Helvetica" pitchFamily="2" charset="0"/>
              </a:rPr>
              <a:t>patients</a:t>
            </a:r>
            <a:r>
              <a:rPr lang="es-ES">
                <a:effectLst/>
                <a:latin typeface="Helvetica" pitchFamily="2" charset="0"/>
              </a:rPr>
              <a:t> </a:t>
            </a:r>
            <a:r>
              <a:rPr lang="es-ES" err="1">
                <a:effectLst/>
                <a:latin typeface="Helvetica" pitchFamily="2" charset="0"/>
              </a:rPr>
              <a:t>with</a:t>
            </a:r>
            <a:r>
              <a:rPr lang="es-ES">
                <a:effectLst/>
                <a:latin typeface="Helvetica" pitchFamily="2" charset="0"/>
              </a:rPr>
              <a:t> </a:t>
            </a:r>
            <a:r>
              <a:rPr lang="es-ES" err="1">
                <a:effectLst/>
                <a:latin typeface="Helvetica" pitchFamily="2" charset="0"/>
              </a:rPr>
              <a:t>mCRPC</a:t>
            </a:r>
            <a:r>
              <a:rPr lang="es-ES">
                <a:effectLst/>
                <a:latin typeface="Helvetica" pitchFamily="2" charset="0"/>
              </a:rPr>
              <a:t>, </a:t>
            </a:r>
            <a:r>
              <a:rPr lang="es-ES" err="1">
                <a:effectLst/>
                <a:latin typeface="Helvetica" pitchFamily="2" charset="0"/>
              </a:rPr>
              <a:t>who</a:t>
            </a:r>
            <a:r>
              <a:rPr lang="es-ES">
                <a:effectLst/>
                <a:latin typeface="Helvetica" pitchFamily="2" charset="0"/>
              </a:rPr>
              <a:t> </a:t>
            </a:r>
            <a:r>
              <a:rPr lang="es-ES" err="1">
                <a:effectLst/>
                <a:latin typeface="Helvetica" pitchFamily="2" charset="0"/>
              </a:rPr>
              <a:t>had</a:t>
            </a:r>
            <a:r>
              <a:rPr lang="es-ES">
                <a:effectLst/>
                <a:latin typeface="Helvetica" pitchFamily="2" charset="0"/>
              </a:rPr>
              <a:t> </a:t>
            </a:r>
            <a:r>
              <a:rPr lang="es-ES" err="1">
                <a:effectLst/>
                <a:latin typeface="Helvetica" pitchFamily="2" charset="0"/>
              </a:rPr>
              <a:t>progressed</a:t>
            </a:r>
            <a:r>
              <a:rPr lang="es-ES">
                <a:effectLst/>
                <a:latin typeface="Helvetica" pitchFamily="2" charset="0"/>
              </a:rPr>
              <a:t> after </a:t>
            </a:r>
            <a:r>
              <a:rPr lang="es-ES" err="1">
                <a:effectLst/>
                <a:latin typeface="Helvetica" pitchFamily="2" charset="0"/>
              </a:rPr>
              <a:t>or</a:t>
            </a:r>
            <a:r>
              <a:rPr lang="es-ES">
                <a:effectLst/>
                <a:latin typeface="Helvetica" pitchFamily="2" charset="0"/>
              </a:rPr>
              <a:t> </a:t>
            </a:r>
            <a:r>
              <a:rPr lang="es-ES" err="1">
                <a:effectLst/>
                <a:latin typeface="Helvetica" pitchFamily="2" charset="0"/>
              </a:rPr>
              <a:t>during</a:t>
            </a:r>
            <a:r>
              <a:rPr lang="es-ES">
                <a:effectLst/>
                <a:latin typeface="Helvetica" pitchFamily="2" charset="0"/>
              </a:rPr>
              <a:t> </a:t>
            </a:r>
            <a:r>
              <a:rPr lang="es-ES" err="1">
                <a:effectLst/>
                <a:latin typeface="Helvetica" pitchFamily="2" charset="0"/>
              </a:rPr>
              <a:t>docetaxel-based</a:t>
            </a:r>
            <a:r>
              <a:rPr lang="es-ES">
                <a:effectLst/>
                <a:latin typeface="Helvetica" pitchFamily="2" charset="0"/>
              </a:rPr>
              <a:t> </a:t>
            </a:r>
            <a:r>
              <a:rPr lang="es-ES" err="1">
                <a:effectLst/>
                <a:latin typeface="Helvetica" pitchFamily="2" charset="0"/>
              </a:rPr>
              <a:t>chemotherapy</a:t>
            </a:r>
            <a:r>
              <a:rPr lang="es-ES">
                <a:effectLst/>
                <a:latin typeface="Helvetica" pitchFamily="2" charset="0"/>
              </a:rPr>
              <a:t> [1208]. </a:t>
            </a:r>
            <a:r>
              <a:rPr lang="es-ES" err="1">
                <a:effectLst/>
                <a:latin typeface="Helvetica" pitchFamily="2" charset="0"/>
              </a:rPr>
              <a:t>Patients</a:t>
            </a:r>
            <a:endParaRPr lang="es-ES">
              <a:effectLst/>
              <a:latin typeface="Helvetica" pitchFamily="2" charset="0"/>
            </a:endParaRPr>
          </a:p>
          <a:p>
            <a:r>
              <a:rPr lang="es-ES" err="1">
                <a:effectLst/>
                <a:latin typeface="Helvetica" pitchFamily="2" charset="0"/>
              </a:rPr>
              <a:t>received</a:t>
            </a:r>
            <a:r>
              <a:rPr lang="es-ES">
                <a:effectLst/>
                <a:latin typeface="Helvetica" pitchFamily="2" charset="0"/>
              </a:rPr>
              <a:t> a </a:t>
            </a:r>
            <a:r>
              <a:rPr lang="es-ES" err="1">
                <a:effectLst/>
                <a:latin typeface="Helvetica" pitchFamily="2" charset="0"/>
              </a:rPr>
              <a:t>maximum</a:t>
            </a:r>
            <a:r>
              <a:rPr lang="es-ES">
                <a:effectLst/>
                <a:latin typeface="Helvetica" pitchFamily="2" charset="0"/>
              </a:rPr>
              <a:t> </a:t>
            </a:r>
            <a:r>
              <a:rPr lang="es-ES" err="1">
                <a:effectLst/>
                <a:latin typeface="Helvetica" pitchFamily="2" charset="0"/>
              </a:rPr>
              <a:t>of</a:t>
            </a:r>
            <a:r>
              <a:rPr lang="es-ES">
                <a:effectLst/>
                <a:latin typeface="Helvetica" pitchFamily="2" charset="0"/>
              </a:rPr>
              <a:t> ten </a:t>
            </a:r>
            <a:r>
              <a:rPr lang="es-ES" err="1">
                <a:effectLst/>
                <a:latin typeface="Helvetica" pitchFamily="2" charset="0"/>
              </a:rPr>
              <a:t>cycles</a:t>
            </a:r>
            <a:r>
              <a:rPr lang="es-ES">
                <a:effectLst/>
                <a:latin typeface="Helvetica" pitchFamily="2" charset="0"/>
              </a:rPr>
              <a:t> </a:t>
            </a:r>
            <a:r>
              <a:rPr lang="es-ES" err="1">
                <a:effectLst/>
                <a:latin typeface="Helvetica" pitchFamily="2" charset="0"/>
              </a:rPr>
              <a:t>of</a:t>
            </a:r>
            <a:r>
              <a:rPr lang="es-ES">
                <a:effectLst/>
                <a:latin typeface="Helvetica" pitchFamily="2" charset="0"/>
              </a:rPr>
              <a:t> </a:t>
            </a:r>
            <a:r>
              <a:rPr lang="es-ES" err="1">
                <a:effectLst/>
                <a:latin typeface="Helvetica" pitchFamily="2" charset="0"/>
              </a:rPr>
              <a:t>cabazitaxel</a:t>
            </a:r>
            <a:r>
              <a:rPr lang="es-ES">
                <a:effectLst/>
                <a:latin typeface="Helvetica" pitchFamily="2" charset="0"/>
              </a:rPr>
              <a:t> (25 mg/m2) </a:t>
            </a:r>
            <a:r>
              <a:rPr lang="es-ES" err="1">
                <a:effectLst/>
                <a:latin typeface="Helvetica" pitchFamily="2" charset="0"/>
              </a:rPr>
              <a:t>or</a:t>
            </a:r>
            <a:r>
              <a:rPr lang="es-ES">
                <a:effectLst/>
                <a:latin typeface="Helvetica" pitchFamily="2" charset="0"/>
              </a:rPr>
              <a:t> </a:t>
            </a:r>
            <a:r>
              <a:rPr lang="es-ES" err="1">
                <a:effectLst/>
                <a:latin typeface="Helvetica" pitchFamily="2" charset="0"/>
              </a:rPr>
              <a:t>mitoxantrone</a:t>
            </a:r>
            <a:r>
              <a:rPr lang="es-ES">
                <a:effectLst/>
                <a:latin typeface="Helvetica" pitchFamily="2" charset="0"/>
              </a:rPr>
              <a:t> (12 mg/m2) plus </a:t>
            </a:r>
            <a:r>
              <a:rPr lang="es-ES" err="1">
                <a:effectLst/>
                <a:latin typeface="Helvetica" pitchFamily="2" charset="0"/>
              </a:rPr>
              <a:t>prednisone</a:t>
            </a:r>
            <a:r>
              <a:rPr lang="es-ES">
                <a:effectLst/>
                <a:latin typeface="Helvetica" pitchFamily="2" charset="0"/>
              </a:rPr>
              <a:t> (10</a:t>
            </a:r>
          </a:p>
          <a:p>
            <a:r>
              <a:rPr lang="es-ES">
                <a:effectLst/>
                <a:latin typeface="Helvetica" pitchFamily="2" charset="0"/>
              </a:rPr>
              <a:t>mg/</a:t>
            </a:r>
            <a:r>
              <a:rPr lang="es-ES" err="1">
                <a:effectLst/>
                <a:latin typeface="Helvetica" pitchFamily="2" charset="0"/>
              </a:rPr>
              <a:t>day</a:t>
            </a:r>
            <a:r>
              <a:rPr lang="es-ES">
                <a:effectLst/>
                <a:latin typeface="Helvetica" pitchFamily="2" charset="0"/>
              </a:rPr>
              <a:t>). </a:t>
            </a:r>
            <a:r>
              <a:rPr lang="es-ES" err="1">
                <a:effectLst/>
                <a:latin typeface="Helvetica" pitchFamily="2" charset="0"/>
              </a:rPr>
              <a:t>Overall</a:t>
            </a:r>
            <a:r>
              <a:rPr lang="es-ES">
                <a:effectLst/>
                <a:latin typeface="Helvetica" pitchFamily="2" charset="0"/>
              </a:rPr>
              <a:t> </a:t>
            </a:r>
            <a:r>
              <a:rPr lang="es-ES" err="1">
                <a:effectLst/>
                <a:latin typeface="Helvetica" pitchFamily="2" charset="0"/>
              </a:rPr>
              <a:t>survival</a:t>
            </a:r>
            <a:r>
              <a:rPr lang="es-ES">
                <a:effectLst/>
                <a:latin typeface="Helvetica" pitchFamily="2" charset="0"/>
              </a:rPr>
              <a:t> </a:t>
            </a:r>
            <a:r>
              <a:rPr lang="es-ES" err="1">
                <a:effectLst/>
                <a:latin typeface="Helvetica" pitchFamily="2" charset="0"/>
              </a:rPr>
              <a:t>was</a:t>
            </a:r>
            <a:r>
              <a:rPr lang="es-ES">
                <a:effectLst/>
                <a:latin typeface="Helvetica" pitchFamily="2" charset="0"/>
              </a:rPr>
              <a:t> </a:t>
            </a:r>
            <a:r>
              <a:rPr lang="es-ES" err="1">
                <a:effectLst/>
                <a:latin typeface="Helvetica" pitchFamily="2" charset="0"/>
              </a:rPr>
              <a:t>the</a:t>
            </a:r>
            <a:r>
              <a:rPr lang="es-ES">
                <a:effectLst/>
                <a:latin typeface="Helvetica" pitchFamily="2" charset="0"/>
              </a:rPr>
              <a:t> </a:t>
            </a:r>
            <a:r>
              <a:rPr lang="es-ES" err="1">
                <a:effectLst/>
                <a:latin typeface="Helvetica" pitchFamily="2" charset="0"/>
              </a:rPr>
              <a:t>primary</a:t>
            </a:r>
            <a:r>
              <a:rPr lang="es-ES">
                <a:effectLst/>
                <a:latin typeface="Helvetica" pitchFamily="2" charset="0"/>
              </a:rPr>
              <a:t> </a:t>
            </a:r>
            <a:r>
              <a:rPr lang="es-ES" err="1">
                <a:effectLst/>
                <a:latin typeface="Helvetica" pitchFamily="2" charset="0"/>
              </a:rPr>
              <a:t>endpoint</a:t>
            </a:r>
            <a:r>
              <a:rPr lang="es-ES">
                <a:effectLst/>
                <a:latin typeface="Helvetica" pitchFamily="2" charset="0"/>
              </a:rPr>
              <a:t> </a:t>
            </a:r>
            <a:r>
              <a:rPr lang="es-ES" err="1">
                <a:effectLst/>
                <a:latin typeface="Helvetica" pitchFamily="2" charset="0"/>
              </a:rPr>
              <a:t>which</a:t>
            </a:r>
            <a:r>
              <a:rPr lang="es-ES">
                <a:effectLst/>
                <a:latin typeface="Helvetica" pitchFamily="2" charset="0"/>
              </a:rPr>
              <a:t> </a:t>
            </a:r>
            <a:r>
              <a:rPr lang="es-ES" err="1">
                <a:effectLst/>
                <a:latin typeface="Helvetica" pitchFamily="2" charset="0"/>
              </a:rPr>
              <a:t>was</a:t>
            </a:r>
            <a:r>
              <a:rPr lang="es-ES">
                <a:effectLst/>
                <a:latin typeface="Helvetica" pitchFamily="2" charset="0"/>
              </a:rPr>
              <a:t> </a:t>
            </a:r>
            <a:r>
              <a:rPr lang="es-ES" err="1">
                <a:effectLst/>
                <a:latin typeface="Helvetica" pitchFamily="2" charset="0"/>
              </a:rPr>
              <a:t>significantly</a:t>
            </a:r>
            <a:r>
              <a:rPr lang="es-ES">
                <a:effectLst/>
                <a:latin typeface="Helvetica" pitchFamily="2" charset="0"/>
              </a:rPr>
              <a:t> </a:t>
            </a:r>
            <a:r>
              <a:rPr lang="es-ES" err="1">
                <a:effectLst/>
                <a:latin typeface="Helvetica" pitchFamily="2" charset="0"/>
              </a:rPr>
              <a:t>longer</a:t>
            </a:r>
            <a:r>
              <a:rPr lang="es-ES">
                <a:effectLst/>
                <a:latin typeface="Helvetica" pitchFamily="2" charset="0"/>
              </a:rPr>
              <a:t> </a:t>
            </a:r>
            <a:r>
              <a:rPr lang="es-ES" err="1">
                <a:effectLst/>
                <a:latin typeface="Helvetica" pitchFamily="2" charset="0"/>
              </a:rPr>
              <a:t>with</a:t>
            </a:r>
            <a:r>
              <a:rPr lang="es-ES">
                <a:effectLst/>
                <a:latin typeface="Helvetica" pitchFamily="2" charset="0"/>
              </a:rPr>
              <a:t> </a:t>
            </a:r>
            <a:r>
              <a:rPr lang="es-ES" err="1">
                <a:effectLst/>
                <a:latin typeface="Helvetica" pitchFamily="2" charset="0"/>
              </a:rPr>
              <a:t>cabazitaxel</a:t>
            </a:r>
            <a:r>
              <a:rPr lang="es-ES">
                <a:effectLst/>
                <a:latin typeface="Helvetica" pitchFamily="2" charset="0"/>
              </a:rPr>
              <a:t> (median:</a:t>
            </a:r>
          </a:p>
          <a:p>
            <a:r>
              <a:rPr lang="es-ES">
                <a:effectLst/>
                <a:latin typeface="Helvetica" pitchFamily="2" charset="0"/>
              </a:rPr>
              <a:t>15.1 vs. 12.7 </a:t>
            </a:r>
            <a:r>
              <a:rPr lang="es-ES" err="1">
                <a:effectLst/>
                <a:latin typeface="Helvetica" pitchFamily="2" charset="0"/>
              </a:rPr>
              <a:t>months</a:t>
            </a:r>
            <a:r>
              <a:rPr lang="es-ES">
                <a:effectLst/>
                <a:latin typeface="Helvetica" pitchFamily="2" charset="0"/>
              </a:rPr>
              <a:t>, p &lt; 0.0001). </a:t>
            </a:r>
            <a:r>
              <a:rPr lang="es-ES" err="1">
                <a:effectLst/>
                <a:latin typeface="Helvetica" pitchFamily="2" charset="0"/>
              </a:rPr>
              <a:t>There</a:t>
            </a:r>
            <a:r>
              <a:rPr lang="es-ES">
                <a:effectLst/>
                <a:latin typeface="Helvetica" pitchFamily="2" charset="0"/>
              </a:rPr>
              <a:t> </a:t>
            </a:r>
            <a:r>
              <a:rPr lang="es-ES" err="1">
                <a:effectLst/>
                <a:latin typeface="Helvetica" pitchFamily="2" charset="0"/>
              </a:rPr>
              <a:t>was</a:t>
            </a:r>
            <a:r>
              <a:rPr lang="es-ES">
                <a:effectLst/>
                <a:latin typeface="Helvetica" pitchFamily="2" charset="0"/>
              </a:rPr>
              <a:t> </a:t>
            </a:r>
            <a:r>
              <a:rPr lang="es-ES" err="1">
                <a:effectLst/>
                <a:latin typeface="Helvetica" pitchFamily="2" charset="0"/>
              </a:rPr>
              <a:t>also</a:t>
            </a:r>
            <a:r>
              <a:rPr lang="es-ES">
                <a:effectLst/>
                <a:latin typeface="Helvetica" pitchFamily="2" charset="0"/>
              </a:rPr>
              <a:t> a </a:t>
            </a:r>
            <a:r>
              <a:rPr lang="es-ES" err="1">
                <a:effectLst/>
                <a:latin typeface="Helvetica" pitchFamily="2" charset="0"/>
              </a:rPr>
              <a:t>significant</a:t>
            </a:r>
            <a:r>
              <a:rPr lang="es-ES">
                <a:effectLst/>
                <a:latin typeface="Helvetica" pitchFamily="2" charset="0"/>
              </a:rPr>
              <a:t> </a:t>
            </a:r>
            <a:r>
              <a:rPr lang="es-ES" err="1">
                <a:effectLst/>
                <a:latin typeface="Helvetica" pitchFamily="2" charset="0"/>
              </a:rPr>
              <a:t>improvement</a:t>
            </a:r>
            <a:r>
              <a:rPr lang="es-ES">
                <a:effectLst/>
                <a:latin typeface="Helvetica" pitchFamily="2" charset="0"/>
              </a:rPr>
              <a:t> in PFS (median: 2.8 vs. 1.4 </a:t>
            </a:r>
            <a:r>
              <a:rPr lang="es-ES" err="1">
                <a:effectLst/>
                <a:latin typeface="Helvetica" pitchFamily="2" charset="0"/>
              </a:rPr>
              <a:t>months</a:t>
            </a:r>
            <a:r>
              <a:rPr lang="es-ES">
                <a:effectLst/>
                <a:latin typeface="Helvetica" pitchFamily="2" charset="0"/>
              </a:rPr>
              <a:t>,</a:t>
            </a:r>
          </a:p>
          <a:p>
            <a:r>
              <a:rPr lang="es-ES">
                <a:effectLst/>
                <a:latin typeface="Helvetica" pitchFamily="2" charset="0"/>
              </a:rPr>
              <a:t>p &lt; 0.0001), </a:t>
            </a:r>
            <a:r>
              <a:rPr lang="es-ES" err="1">
                <a:effectLst/>
                <a:latin typeface="Helvetica" pitchFamily="2" charset="0"/>
              </a:rPr>
              <a:t>objective</a:t>
            </a:r>
            <a:r>
              <a:rPr lang="es-ES">
                <a:effectLst/>
                <a:latin typeface="Helvetica" pitchFamily="2" charset="0"/>
              </a:rPr>
              <a:t> RECIST response (14.4% vs. 4.4%, p &lt; 0.005), and PSA response </a:t>
            </a:r>
            <a:r>
              <a:rPr lang="es-ES" err="1">
                <a:effectLst/>
                <a:latin typeface="Helvetica" pitchFamily="2" charset="0"/>
              </a:rPr>
              <a:t>rate</a:t>
            </a:r>
            <a:r>
              <a:rPr lang="es-ES">
                <a:effectLst/>
                <a:latin typeface="Helvetica" pitchFamily="2" charset="0"/>
              </a:rPr>
              <a:t> (39.2% vs. 17.8%,</a:t>
            </a:r>
          </a:p>
          <a:p>
            <a:r>
              <a:rPr lang="es-ES">
                <a:effectLst/>
                <a:latin typeface="Helvetica" pitchFamily="2" charset="0"/>
              </a:rPr>
              <a:t>p &lt; 0.0002). </a:t>
            </a:r>
            <a:r>
              <a:rPr lang="es-ES" err="1">
                <a:effectLst/>
                <a:latin typeface="Helvetica" pitchFamily="2" charset="0"/>
              </a:rPr>
              <a:t>Treatment-associated</a:t>
            </a:r>
            <a:r>
              <a:rPr lang="es-ES">
                <a:effectLst/>
                <a:latin typeface="Helvetica" pitchFamily="2" charset="0"/>
              </a:rPr>
              <a:t> WHO grade 3–4 </a:t>
            </a:r>
            <a:r>
              <a:rPr lang="es-ES" err="1">
                <a:effectLst/>
                <a:latin typeface="Helvetica" pitchFamily="2" charset="0"/>
              </a:rPr>
              <a:t>AEs</a:t>
            </a:r>
            <a:r>
              <a:rPr lang="es-ES">
                <a:effectLst/>
                <a:latin typeface="Helvetica" pitchFamily="2" charset="0"/>
              </a:rPr>
              <a:t> </a:t>
            </a:r>
            <a:r>
              <a:rPr lang="es-ES" err="1">
                <a:effectLst/>
                <a:latin typeface="Helvetica" pitchFamily="2" charset="0"/>
              </a:rPr>
              <a:t>developed</a:t>
            </a:r>
            <a:r>
              <a:rPr lang="es-ES">
                <a:effectLst/>
                <a:latin typeface="Helvetica" pitchFamily="2" charset="0"/>
              </a:rPr>
              <a:t> </a:t>
            </a:r>
            <a:r>
              <a:rPr lang="es-ES" err="1">
                <a:effectLst/>
                <a:latin typeface="Helvetica" pitchFamily="2" charset="0"/>
              </a:rPr>
              <a:t>significantly</a:t>
            </a:r>
            <a:r>
              <a:rPr lang="es-ES">
                <a:effectLst/>
                <a:latin typeface="Helvetica" pitchFamily="2" charset="0"/>
              </a:rPr>
              <a:t> more </a:t>
            </a:r>
            <a:r>
              <a:rPr lang="es-ES" err="1">
                <a:effectLst/>
                <a:latin typeface="Helvetica" pitchFamily="2" charset="0"/>
              </a:rPr>
              <a:t>often</a:t>
            </a:r>
            <a:r>
              <a:rPr lang="es-ES">
                <a:effectLst/>
                <a:latin typeface="Helvetica" pitchFamily="2" charset="0"/>
              </a:rPr>
              <a:t> in </a:t>
            </a:r>
            <a:r>
              <a:rPr lang="es-ES" err="1">
                <a:effectLst/>
                <a:latin typeface="Helvetica" pitchFamily="2" charset="0"/>
              </a:rPr>
              <a:t>the</a:t>
            </a:r>
            <a:r>
              <a:rPr lang="es-ES">
                <a:effectLst/>
                <a:latin typeface="Helvetica" pitchFamily="2" charset="0"/>
              </a:rPr>
              <a:t> </a:t>
            </a:r>
            <a:r>
              <a:rPr lang="es-ES" err="1">
                <a:effectLst/>
                <a:latin typeface="Helvetica" pitchFamily="2" charset="0"/>
              </a:rPr>
              <a:t>cabazitaxel</a:t>
            </a:r>
            <a:endParaRPr lang="es-ES">
              <a:effectLst/>
              <a:latin typeface="Helvetica" pitchFamily="2" charset="0"/>
            </a:endParaRPr>
          </a:p>
          <a:p>
            <a:r>
              <a:rPr lang="es-ES" err="1">
                <a:effectLst/>
                <a:latin typeface="Helvetica" pitchFamily="2" charset="0"/>
              </a:rPr>
              <a:t>arm</a:t>
            </a:r>
            <a:r>
              <a:rPr lang="es-ES">
                <a:effectLst/>
                <a:latin typeface="Helvetica" pitchFamily="2" charset="0"/>
              </a:rPr>
              <a:t>, </a:t>
            </a:r>
            <a:r>
              <a:rPr lang="es-ES" err="1">
                <a:effectLst/>
                <a:latin typeface="Helvetica" pitchFamily="2" charset="0"/>
              </a:rPr>
              <a:t>particularly</a:t>
            </a:r>
            <a:r>
              <a:rPr lang="es-ES">
                <a:effectLst/>
                <a:latin typeface="Helvetica" pitchFamily="2" charset="0"/>
              </a:rPr>
              <a:t> </a:t>
            </a:r>
            <a:r>
              <a:rPr lang="es-ES" err="1">
                <a:effectLst/>
                <a:latin typeface="Helvetica" pitchFamily="2" charset="0"/>
              </a:rPr>
              <a:t>haematological</a:t>
            </a:r>
            <a:r>
              <a:rPr lang="es-ES">
                <a:effectLst/>
                <a:latin typeface="Helvetica" pitchFamily="2" charset="0"/>
              </a:rPr>
              <a:t> (68.2% vs. 47.3%, p &lt; 0.0002) </a:t>
            </a:r>
            <a:r>
              <a:rPr lang="es-ES" err="1">
                <a:effectLst/>
                <a:latin typeface="Helvetica" pitchFamily="2" charset="0"/>
              </a:rPr>
              <a:t>but</a:t>
            </a:r>
            <a:r>
              <a:rPr lang="es-ES">
                <a:effectLst/>
                <a:latin typeface="Helvetica" pitchFamily="2" charset="0"/>
              </a:rPr>
              <a:t> </a:t>
            </a:r>
            <a:r>
              <a:rPr lang="es-ES" err="1">
                <a:effectLst/>
                <a:latin typeface="Helvetica" pitchFamily="2" charset="0"/>
              </a:rPr>
              <a:t>also</a:t>
            </a:r>
            <a:r>
              <a:rPr lang="es-ES">
                <a:effectLst/>
                <a:latin typeface="Helvetica" pitchFamily="2" charset="0"/>
              </a:rPr>
              <a:t> non-</a:t>
            </a:r>
            <a:r>
              <a:rPr lang="es-ES" err="1">
                <a:effectLst/>
                <a:latin typeface="Helvetica" pitchFamily="2" charset="0"/>
              </a:rPr>
              <a:t>haematological</a:t>
            </a:r>
            <a:r>
              <a:rPr lang="es-ES">
                <a:effectLst/>
                <a:latin typeface="Helvetica" pitchFamily="2" charset="0"/>
              </a:rPr>
              <a:t> (57.4 vs. 39.8%, p &lt;</a:t>
            </a:r>
          </a:p>
          <a:p>
            <a:r>
              <a:rPr lang="es-ES">
                <a:effectLst/>
                <a:latin typeface="Helvetica" pitchFamily="2" charset="0"/>
              </a:rPr>
              <a:t>0.0002) </a:t>
            </a:r>
            <a:r>
              <a:rPr lang="es-ES" err="1">
                <a:effectLst/>
                <a:latin typeface="Helvetica" pitchFamily="2" charset="0"/>
              </a:rPr>
              <a:t>toxicity</a:t>
            </a:r>
            <a:r>
              <a:rPr lang="es-ES">
                <a:effectLst/>
                <a:latin typeface="Helvetica" pitchFamily="2" charset="0"/>
              </a:rPr>
              <a:t>. In </a:t>
            </a:r>
            <a:r>
              <a:rPr lang="es-ES" err="1">
                <a:effectLst/>
                <a:latin typeface="Helvetica" pitchFamily="2" charset="0"/>
              </a:rPr>
              <a:t>two</a:t>
            </a:r>
            <a:r>
              <a:rPr lang="es-ES">
                <a:effectLst/>
                <a:latin typeface="Helvetica" pitchFamily="2" charset="0"/>
              </a:rPr>
              <a:t> post-marketing </a:t>
            </a:r>
            <a:r>
              <a:rPr lang="es-ES" err="1">
                <a:effectLst/>
                <a:latin typeface="Helvetica" pitchFamily="2" charset="0"/>
              </a:rPr>
              <a:t>randomised</a:t>
            </a:r>
            <a:r>
              <a:rPr lang="es-ES">
                <a:effectLst/>
                <a:latin typeface="Helvetica" pitchFamily="2" charset="0"/>
              </a:rPr>
              <a:t> </a:t>
            </a:r>
            <a:r>
              <a:rPr lang="es-ES" err="1">
                <a:effectLst/>
                <a:latin typeface="Helvetica" pitchFamily="2" charset="0"/>
              </a:rPr>
              <a:t>phase</a:t>
            </a:r>
            <a:r>
              <a:rPr lang="es-ES">
                <a:effectLst/>
                <a:latin typeface="Helvetica" pitchFamily="2" charset="0"/>
              </a:rPr>
              <a:t> III </a:t>
            </a:r>
            <a:r>
              <a:rPr lang="es-ES" err="1">
                <a:effectLst/>
                <a:latin typeface="Helvetica" pitchFamily="2" charset="0"/>
              </a:rPr>
              <a:t>trials</a:t>
            </a:r>
            <a:r>
              <a:rPr lang="es-ES">
                <a:effectLst/>
                <a:latin typeface="Helvetica" pitchFamily="2" charset="0"/>
              </a:rPr>
              <a:t>, </a:t>
            </a:r>
            <a:r>
              <a:rPr lang="es-ES" err="1">
                <a:effectLst/>
                <a:latin typeface="Helvetica" pitchFamily="2" charset="0"/>
              </a:rPr>
              <a:t>cabazitaxel</a:t>
            </a:r>
            <a:r>
              <a:rPr lang="es-ES">
                <a:effectLst/>
                <a:latin typeface="Helvetica" pitchFamily="2" charset="0"/>
              </a:rPr>
              <a:t> </a:t>
            </a:r>
            <a:r>
              <a:rPr lang="es-ES" err="1">
                <a:effectLst/>
                <a:latin typeface="Helvetica" pitchFamily="2" charset="0"/>
              </a:rPr>
              <a:t>was</a:t>
            </a:r>
            <a:r>
              <a:rPr lang="es-ES">
                <a:effectLst/>
                <a:latin typeface="Helvetica" pitchFamily="2" charset="0"/>
              </a:rPr>
              <a:t> </a:t>
            </a:r>
            <a:r>
              <a:rPr lang="es-ES" err="1">
                <a:effectLst/>
                <a:latin typeface="Helvetica" pitchFamily="2" charset="0"/>
              </a:rPr>
              <a:t>shown</a:t>
            </a:r>
            <a:r>
              <a:rPr lang="es-ES">
                <a:effectLst/>
                <a:latin typeface="Helvetica" pitchFamily="2" charset="0"/>
              </a:rPr>
              <a:t> </a:t>
            </a:r>
            <a:r>
              <a:rPr lang="es-ES" err="1">
                <a:effectLst/>
                <a:latin typeface="Helvetica" pitchFamily="2" charset="0"/>
              </a:rPr>
              <a:t>not</a:t>
            </a:r>
            <a:r>
              <a:rPr lang="es-ES">
                <a:effectLst/>
                <a:latin typeface="Helvetica" pitchFamily="2" charset="0"/>
              </a:rPr>
              <a:t> </a:t>
            </a:r>
            <a:r>
              <a:rPr lang="es-ES" err="1">
                <a:effectLst/>
                <a:latin typeface="Helvetica" pitchFamily="2" charset="0"/>
              </a:rPr>
              <a:t>to</a:t>
            </a:r>
            <a:r>
              <a:rPr lang="es-ES">
                <a:effectLst/>
                <a:latin typeface="Helvetica" pitchFamily="2" charset="0"/>
              </a:rPr>
              <a:t> be superior </a:t>
            </a:r>
            <a:r>
              <a:rPr lang="es-ES" err="1">
                <a:effectLst/>
                <a:latin typeface="Helvetica" pitchFamily="2" charset="0"/>
              </a:rPr>
              <a:t>to</a:t>
            </a:r>
            <a:endParaRPr lang="es-ES">
              <a:effectLst/>
              <a:latin typeface="Helvetica" pitchFamily="2" charset="0"/>
            </a:endParaRPr>
          </a:p>
          <a:p>
            <a:r>
              <a:rPr lang="es-ES" err="1">
                <a:effectLst/>
                <a:latin typeface="Helvetica" pitchFamily="2" charset="0"/>
              </a:rPr>
              <a:t>docetaxel</a:t>
            </a:r>
            <a:r>
              <a:rPr lang="es-ES">
                <a:effectLst/>
                <a:latin typeface="Helvetica" pitchFamily="2" charset="0"/>
              </a:rPr>
              <a:t> in </a:t>
            </a:r>
            <a:r>
              <a:rPr lang="es-ES" err="1">
                <a:effectLst/>
                <a:latin typeface="Helvetica" pitchFamily="2" charset="0"/>
              </a:rPr>
              <a:t>the</a:t>
            </a:r>
            <a:r>
              <a:rPr lang="es-ES">
                <a:effectLst/>
                <a:latin typeface="Helvetica" pitchFamily="2" charset="0"/>
              </a:rPr>
              <a:t> </a:t>
            </a:r>
            <a:r>
              <a:rPr lang="es-ES" err="1">
                <a:effectLst/>
                <a:latin typeface="Helvetica" pitchFamily="2" charset="0"/>
              </a:rPr>
              <a:t>first</a:t>
            </a:r>
            <a:r>
              <a:rPr lang="es-ES">
                <a:effectLst/>
                <a:latin typeface="Helvetica" pitchFamily="2" charset="0"/>
              </a:rPr>
              <a:t>-line </a:t>
            </a:r>
            <a:r>
              <a:rPr lang="es-ES" err="1">
                <a:effectLst/>
                <a:latin typeface="Helvetica" pitchFamily="2" charset="0"/>
              </a:rPr>
              <a:t>setting</a:t>
            </a:r>
            <a:r>
              <a:rPr lang="es-ES">
                <a:effectLst/>
                <a:latin typeface="Helvetica" pitchFamily="2" charset="0"/>
              </a:rPr>
              <a:t>; in </a:t>
            </a:r>
            <a:r>
              <a:rPr lang="es-ES" err="1">
                <a:effectLst/>
                <a:latin typeface="Helvetica" pitchFamily="2" charset="0"/>
              </a:rPr>
              <a:t>the</a:t>
            </a:r>
            <a:r>
              <a:rPr lang="es-ES">
                <a:effectLst/>
                <a:latin typeface="Helvetica" pitchFamily="2" charset="0"/>
              </a:rPr>
              <a:t> </a:t>
            </a:r>
            <a:r>
              <a:rPr lang="es-ES" err="1">
                <a:effectLst/>
                <a:latin typeface="Helvetica" pitchFamily="2" charset="0"/>
              </a:rPr>
              <a:t>second</a:t>
            </a:r>
            <a:r>
              <a:rPr lang="es-ES">
                <a:effectLst/>
                <a:latin typeface="Helvetica" pitchFamily="2" charset="0"/>
              </a:rPr>
              <a:t>-line </a:t>
            </a:r>
            <a:r>
              <a:rPr lang="es-ES" err="1">
                <a:effectLst/>
                <a:latin typeface="Helvetica" pitchFamily="2" charset="0"/>
              </a:rPr>
              <a:t>setting</a:t>
            </a:r>
            <a:r>
              <a:rPr lang="es-ES">
                <a:effectLst/>
                <a:latin typeface="Helvetica" pitchFamily="2" charset="0"/>
              </a:rPr>
              <a:t> in </a:t>
            </a:r>
            <a:r>
              <a:rPr lang="es-ES" err="1">
                <a:effectLst/>
                <a:latin typeface="Helvetica" pitchFamily="2" charset="0"/>
              </a:rPr>
              <a:t>terms</a:t>
            </a:r>
            <a:r>
              <a:rPr lang="es-ES">
                <a:effectLst/>
                <a:latin typeface="Helvetica" pitchFamily="2" charset="0"/>
              </a:rPr>
              <a:t> </a:t>
            </a:r>
            <a:r>
              <a:rPr lang="es-ES" err="1">
                <a:effectLst/>
                <a:latin typeface="Helvetica" pitchFamily="2" charset="0"/>
              </a:rPr>
              <a:t>of</a:t>
            </a:r>
            <a:r>
              <a:rPr lang="es-ES">
                <a:effectLst/>
                <a:latin typeface="Helvetica" pitchFamily="2" charset="0"/>
              </a:rPr>
              <a:t> OS, 20 mg/m2 </a:t>
            </a:r>
            <a:r>
              <a:rPr lang="es-ES" err="1">
                <a:effectLst/>
                <a:latin typeface="Helvetica" pitchFamily="2" charset="0"/>
              </a:rPr>
              <a:t>cabazitaxel</a:t>
            </a:r>
            <a:r>
              <a:rPr lang="es-ES">
                <a:effectLst/>
                <a:latin typeface="Helvetica" pitchFamily="2" charset="0"/>
              </a:rPr>
              <a:t> </a:t>
            </a:r>
            <a:r>
              <a:rPr lang="es-ES" err="1">
                <a:effectLst/>
                <a:latin typeface="Helvetica" pitchFamily="2" charset="0"/>
              </a:rPr>
              <a:t>was</a:t>
            </a:r>
            <a:r>
              <a:rPr lang="es-ES">
                <a:effectLst/>
                <a:latin typeface="Helvetica" pitchFamily="2" charset="0"/>
              </a:rPr>
              <a:t> </a:t>
            </a:r>
            <a:r>
              <a:rPr lang="es-ES" err="1">
                <a:effectLst/>
                <a:latin typeface="Helvetica" pitchFamily="2" charset="0"/>
              </a:rPr>
              <a:t>not</a:t>
            </a:r>
            <a:r>
              <a:rPr lang="es-ES">
                <a:effectLst/>
                <a:latin typeface="Helvetica" pitchFamily="2" charset="0"/>
              </a:rPr>
              <a:t> inferior</a:t>
            </a:r>
          </a:p>
          <a:p>
            <a:r>
              <a:rPr lang="es-ES" err="1">
                <a:effectLst/>
                <a:latin typeface="Helvetica" pitchFamily="2" charset="0"/>
              </a:rPr>
              <a:t>to</a:t>
            </a:r>
            <a:r>
              <a:rPr lang="es-ES">
                <a:effectLst/>
                <a:latin typeface="Helvetica" pitchFamily="2" charset="0"/>
              </a:rPr>
              <a:t> 25 mg/m2, </a:t>
            </a:r>
            <a:r>
              <a:rPr lang="es-ES" err="1">
                <a:effectLst/>
                <a:latin typeface="Helvetica" pitchFamily="2" charset="0"/>
              </a:rPr>
              <a:t>but</a:t>
            </a:r>
            <a:r>
              <a:rPr lang="es-ES">
                <a:effectLst/>
                <a:latin typeface="Helvetica" pitchFamily="2" charset="0"/>
              </a:rPr>
              <a:t> </a:t>
            </a:r>
            <a:r>
              <a:rPr lang="es-ES" err="1">
                <a:effectLst/>
                <a:latin typeface="Helvetica" pitchFamily="2" charset="0"/>
              </a:rPr>
              <a:t>less</a:t>
            </a:r>
            <a:r>
              <a:rPr lang="es-ES">
                <a:effectLst/>
                <a:latin typeface="Helvetica" pitchFamily="2" charset="0"/>
              </a:rPr>
              <a:t> </a:t>
            </a:r>
            <a:r>
              <a:rPr lang="es-ES" err="1">
                <a:effectLst/>
                <a:latin typeface="Helvetica" pitchFamily="2" charset="0"/>
              </a:rPr>
              <a:t>toxic</a:t>
            </a:r>
            <a:r>
              <a:rPr lang="es-ES">
                <a:effectLst/>
                <a:latin typeface="Helvetica" pitchFamily="2" charset="0"/>
              </a:rPr>
              <a:t>. </a:t>
            </a:r>
            <a:r>
              <a:rPr lang="es-ES" err="1">
                <a:effectLst/>
                <a:latin typeface="Helvetica" pitchFamily="2" charset="0"/>
              </a:rPr>
              <a:t>Therefore</a:t>
            </a:r>
            <a:r>
              <a:rPr lang="es-ES">
                <a:effectLst/>
                <a:latin typeface="Helvetica" pitchFamily="2" charset="0"/>
              </a:rPr>
              <a:t>, </a:t>
            </a:r>
            <a:r>
              <a:rPr lang="es-ES" err="1">
                <a:effectLst/>
                <a:latin typeface="Helvetica" pitchFamily="2" charset="0"/>
              </a:rPr>
              <a:t>the</a:t>
            </a:r>
            <a:r>
              <a:rPr lang="es-ES">
                <a:effectLst/>
                <a:latin typeface="Helvetica" pitchFamily="2" charset="0"/>
              </a:rPr>
              <a:t> </a:t>
            </a:r>
            <a:r>
              <a:rPr lang="es-ES" err="1">
                <a:effectLst/>
                <a:latin typeface="Helvetica" pitchFamily="2" charset="0"/>
              </a:rPr>
              <a:t>lower</a:t>
            </a:r>
            <a:r>
              <a:rPr lang="es-ES">
                <a:effectLst/>
                <a:latin typeface="Helvetica" pitchFamily="2" charset="0"/>
              </a:rPr>
              <a:t> </a:t>
            </a:r>
            <a:r>
              <a:rPr lang="es-ES" err="1">
                <a:effectLst/>
                <a:latin typeface="Helvetica" pitchFamily="2" charset="0"/>
              </a:rPr>
              <a:t>dose</a:t>
            </a:r>
            <a:r>
              <a:rPr lang="es-ES">
                <a:effectLst/>
                <a:latin typeface="Helvetica" pitchFamily="2" charset="0"/>
              </a:rPr>
              <a:t> </a:t>
            </a:r>
            <a:r>
              <a:rPr lang="es-ES" err="1">
                <a:effectLst/>
                <a:latin typeface="Helvetica" pitchFamily="2" charset="0"/>
              </a:rPr>
              <a:t>should</a:t>
            </a:r>
            <a:r>
              <a:rPr lang="es-ES">
                <a:effectLst/>
                <a:latin typeface="Helvetica" pitchFamily="2" charset="0"/>
              </a:rPr>
              <a:t> be </a:t>
            </a:r>
            <a:r>
              <a:rPr lang="es-ES" err="1">
                <a:effectLst/>
                <a:latin typeface="Helvetica" pitchFamily="2" charset="0"/>
              </a:rPr>
              <a:t>preferred</a:t>
            </a:r>
            <a:r>
              <a:rPr lang="es-ES">
                <a:effectLst/>
                <a:latin typeface="Helvetica" pitchFamily="2" charset="0"/>
              </a:rPr>
              <a:t> [1209, 1210]. </a:t>
            </a:r>
            <a:r>
              <a:rPr lang="es-ES" err="1">
                <a:effectLst/>
                <a:latin typeface="Helvetica" pitchFamily="2" charset="0"/>
              </a:rPr>
              <a:t>Cabazitaxel</a:t>
            </a:r>
            <a:r>
              <a:rPr lang="es-ES">
                <a:effectLst/>
                <a:latin typeface="Helvetica" pitchFamily="2" charset="0"/>
              </a:rPr>
              <a:t> </a:t>
            </a:r>
            <a:r>
              <a:rPr lang="es-ES" err="1">
                <a:effectLst/>
                <a:latin typeface="Helvetica" pitchFamily="2" charset="0"/>
              </a:rPr>
              <a:t>should</a:t>
            </a:r>
            <a:endParaRPr lang="es-ES">
              <a:effectLst/>
              <a:latin typeface="Helvetica" pitchFamily="2" charset="0"/>
            </a:endParaRPr>
          </a:p>
          <a:p>
            <a:r>
              <a:rPr lang="es-ES" err="1">
                <a:effectLst/>
                <a:latin typeface="Helvetica" pitchFamily="2" charset="0"/>
              </a:rPr>
              <a:t>preferably</a:t>
            </a:r>
            <a:r>
              <a:rPr lang="es-ES">
                <a:effectLst/>
                <a:latin typeface="Helvetica" pitchFamily="2" charset="0"/>
              </a:rPr>
              <a:t> be </a:t>
            </a:r>
            <a:r>
              <a:rPr lang="es-ES" err="1">
                <a:effectLst/>
                <a:latin typeface="Helvetica" pitchFamily="2" charset="0"/>
              </a:rPr>
              <a:t>given</a:t>
            </a:r>
            <a:r>
              <a:rPr lang="es-ES">
                <a:effectLst/>
                <a:latin typeface="Helvetica" pitchFamily="2" charset="0"/>
              </a:rPr>
              <a:t> </a:t>
            </a:r>
            <a:r>
              <a:rPr lang="es-ES" err="1">
                <a:effectLst/>
                <a:latin typeface="Helvetica" pitchFamily="2" charset="0"/>
              </a:rPr>
              <a:t>with</a:t>
            </a:r>
            <a:r>
              <a:rPr lang="es-ES">
                <a:effectLst/>
                <a:latin typeface="Helvetica" pitchFamily="2" charset="0"/>
              </a:rPr>
              <a:t> </a:t>
            </a:r>
            <a:r>
              <a:rPr lang="es-ES" err="1">
                <a:effectLst/>
                <a:latin typeface="Helvetica" pitchFamily="2" charset="0"/>
              </a:rPr>
              <a:t>prophylactic</a:t>
            </a:r>
            <a:r>
              <a:rPr lang="es-ES">
                <a:effectLst/>
                <a:latin typeface="Helvetica" pitchFamily="2" charset="0"/>
              </a:rPr>
              <a:t> </a:t>
            </a:r>
            <a:r>
              <a:rPr lang="es-ES" err="1">
                <a:effectLst/>
                <a:latin typeface="Helvetica" pitchFamily="2" charset="0"/>
              </a:rPr>
              <a:t>granulocyte</a:t>
            </a:r>
            <a:r>
              <a:rPr lang="es-ES">
                <a:effectLst/>
                <a:latin typeface="Helvetica" pitchFamily="2" charset="0"/>
              </a:rPr>
              <a:t> </a:t>
            </a:r>
            <a:r>
              <a:rPr lang="es-ES" err="1">
                <a:effectLst/>
                <a:latin typeface="Helvetica" pitchFamily="2" charset="0"/>
              </a:rPr>
              <a:t>colonystimulating</a:t>
            </a:r>
            <a:r>
              <a:rPr lang="es-ES">
                <a:effectLst/>
                <a:latin typeface="Helvetica" pitchFamily="2" charset="0"/>
              </a:rPr>
              <a:t> factor (G-CSF) and </a:t>
            </a:r>
            <a:r>
              <a:rPr lang="es-ES" err="1">
                <a:effectLst/>
                <a:latin typeface="Helvetica" pitchFamily="2" charset="0"/>
              </a:rPr>
              <a:t>should</a:t>
            </a:r>
            <a:r>
              <a:rPr lang="es-ES">
                <a:effectLst/>
                <a:latin typeface="Helvetica" pitchFamily="2" charset="0"/>
              </a:rPr>
              <a:t> be </a:t>
            </a:r>
            <a:r>
              <a:rPr lang="es-ES" err="1">
                <a:effectLst/>
                <a:latin typeface="Helvetica" pitchFamily="2" charset="0"/>
              </a:rPr>
              <a:t>administered</a:t>
            </a:r>
            <a:endParaRPr lang="es-ES">
              <a:effectLst/>
              <a:latin typeface="Helvetica" pitchFamily="2" charset="0"/>
            </a:endParaRPr>
          </a:p>
          <a:p>
            <a:r>
              <a:rPr lang="es-ES" err="1">
                <a:effectLst/>
                <a:latin typeface="Helvetica" pitchFamily="2" charset="0"/>
              </a:rPr>
              <a:t>by</a:t>
            </a:r>
            <a:r>
              <a:rPr lang="es-ES">
                <a:effectLst/>
                <a:latin typeface="Helvetica" pitchFamily="2" charset="0"/>
              </a:rPr>
              <a:t> </a:t>
            </a:r>
            <a:r>
              <a:rPr lang="es-ES" err="1">
                <a:effectLst/>
                <a:latin typeface="Helvetica" pitchFamily="2" charset="0"/>
              </a:rPr>
              <a:t>physicians</a:t>
            </a:r>
            <a:r>
              <a:rPr lang="es-ES">
                <a:effectLst/>
                <a:latin typeface="Helvetica" pitchFamily="2" charset="0"/>
              </a:rPr>
              <a:t> </a:t>
            </a:r>
            <a:r>
              <a:rPr lang="es-ES" err="1">
                <a:effectLst/>
                <a:latin typeface="Helvetica" pitchFamily="2" charset="0"/>
              </a:rPr>
              <a:t>with</a:t>
            </a:r>
            <a:r>
              <a:rPr lang="es-ES">
                <a:effectLst/>
                <a:latin typeface="Helvetica" pitchFamily="2" charset="0"/>
              </a:rPr>
              <a:t> </a:t>
            </a:r>
            <a:r>
              <a:rPr lang="es-ES" err="1">
                <a:effectLst/>
                <a:latin typeface="Helvetica" pitchFamily="2" charset="0"/>
              </a:rPr>
              <a:t>expertise</a:t>
            </a:r>
            <a:r>
              <a:rPr lang="es-ES">
                <a:effectLst/>
                <a:latin typeface="Helvetica" pitchFamily="2" charset="0"/>
              </a:rPr>
              <a:t> in </a:t>
            </a:r>
            <a:r>
              <a:rPr lang="es-ES" err="1">
                <a:effectLst/>
                <a:latin typeface="Helvetica" pitchFamily="2" charset="0"/>
              </a:rPr>
              <a:t>handling</a:t>
            </a:r>
            <a:r>
              <a:rPr lang="es-ES">
                <a:effectLst/>
                <a:latin typeface="Helvetica" pitchFamily="2" charset="0"/>
              </a:rPr>
              <a:t> neutropenia and sepsis [1211].</a:t>
            </a:r>
          </a:p>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78148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err="1">
                <a:effectLst/>
                <a:latin typeface="Helvetica" pitchFamily="2" charset="0"/>
              </a:rPr>
              <a:t>The</a:t>
            </a:r>
            <a:r>
              <a:rPr lang="es-ES" sz="1200">
                <a:effectLst/>
                <a:latin typeface="Helvetica" pitchFamily="2" charset="0"/>
              </a:rPr>
              <a:t> </a:t>
            </a:r>
            <a:r>
              <a:rPr lang="es-ES" sz="1200" err="1">
                <a:effectLst/>
                <a:latin typeface="Helvetica" pitchFamily="2" charset="0"/>
              </a:rPr>
              <a:t>only</a:t>
            </a:r>
            <a:r>
              <a:rPr lang="es-ES" sz="1200">
                <a:effectLst/>
                <a:latin typeface="Helvetica" pitchFamily="2" charset="0"/>
              </a:rPr>
              <a:t> </a:t>
            </a:r>
            <a:r>
              <a:rPr lang="es-ES" sz="1200" err="1">
                <a:effectLst/>
                <a:latin typeface="Helvetica" pitchFamily="2" charset="0"/>
              </a:rPr>
              <a:t>bone-specific</a:t>
            </a:r>
            <a:r>
              <a:rPr lang="es-ES" sz="1200">
                <a:effectLst/>
                <a:latin typeface="Helvetica" pitchFamily="2" charset="0"/>
              </a:rPr>
              <a:t> </a:t>
            </a:r>
            <a:r>
              <a:rPr lang="es-ES" sz="1200" err="1">
                <a:effectLst/>
                <a:latin typeface="Helvetica" pitchFamily="2" charset="0"/>
              </a:rPr>
              <a:t>drug</a:t>
            </a:r>
            <a:r>
              <a:rPr lang="es-ES" sz="1200">
                <a:effectLst/>
                <a:latin typeface="Helvetica" pitchFamily="2" charset="0"/>
              </a:rPr>
              <a:t> </a:t>
            </a:r>
            <a:r>
              <a:rPr lang="es-ES" sz="1200" err="1">
                <a:effectLst/>
                <a:latin typeface="Helvetica" pitchFamily="2" charset="0"/>
              </a:rPr>
              <a:t>that</a:t>
            </a:r>
            <a:r>
              <a:rPr lang="es-ES" sz="1200">
                <a:effectLst/>
                <a:latin typeface="Helvetica" pitchFamily="2" charset="0"/>
              </a:rPr>
              <a:t> </a:t>
            </a:r>
            <a:r>
              <a:rPr lang="es-ES" sz="1200" err="1">
                <a:effectLst/>
                <a:latin typeface="Helvetica" pitchFamily="2" charset="0"/>
              </a:rPr>
              <a:t>is</a:t>
            </a:r>
            <a:r>
              <a:rPr lang="es-ES" sz="1200">
                <a:effectLst/>
                <a:latin typeface="Helvetica" pitchFamily="2" charset="0"/>
              </a:rPr>
              <a:t> </a:t>
            </a:r>
            <a:r>
              <a:rPr lang="es-ES" sz="1200" err="1">
                <a:effectLst/>
                <a:latin typeface="Helvetica" pitchFamily="2" charset="0"/>
              </a:rPr>
              <a:t>associated</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 </a:t>
            </a:r>
            <a:r>
              <a:rPr lang="es-ES" sz="1200" err="1">
                <a:effectLst/>
                <a:latin typeface="Helvetica" pitchFamily="2" charset="0"/>
              </a:rPr>
              <a:t>survival</a:t>
            </a:r>
            <a:r>
              <a:rPr lang="es-ES" sz="1200">
                <a:effectLst/>
                <a:latin typeface="Helvetica" pitchFamily="2" charset="0"/>
              </a:rPr>
              <a:t> </a:t>
            </a:r>
            <a:r>
              <a:rPr lang="es-ES" sz="1200" err="1">
                <a:effectLst/>
                <a:latin typeface="Helvetica" pitchFamily="2" charset="0"/>
              </a:rPr>
              <a:t>benefit</a:t>
            </a:r>
            <a:r>
              <a:rPr lang="es-ES" sz="1200">
                <a:effectLst/>
                <a:latin typeface="Helvetica" pitchFamily="2" charset="0"/>
              </a:rPr>
              <a:t> </a:t>
            </a:r>
            <a:r>
              <a:rPr lang="es-ES" sz="1200" err="1">
                <a:effectLst/>
                <a:latin typeface="Helvetica" pitchFamily="2" charset="0"/>
              </a:rPr>
              <a:t>is</a:t>
            </a:r>
            <a:r>
              <a:rPr lang="es-ES" sz="1200">
                <a:effectLst/>
                <a:latin typeface="Helvetica" pitchFamily="2" charset="0"/>
              </a:rPr>
              <a:t> </a:t>
            </a:r>
            <a:r>
              <a:rPr lang="es-ES" sz="1200" err="1">
                <a:effectLst/>
                <a:latin typeface="Helvetica" pitchFamily="2" charset="0"/>
              </a:rPr>
              <a:t>the</a:t>
            </a:r>
            <a:r>
              <a:rPr lang="es-ES" sz="1200">
                <a:effectLst/>
                <a:latin typeface="Helvetica" pitchFamily="2" charset="0"/>
              </a:rPr>
              <a:t> </a:t>
            </a:r>
            <a:r>
              <a:rPr lang="el-GR" sz="1200">
                <a:effectLst/>
                <a:latin typeface="Helvetica" pitchFamily="2" charset="0"/>
              </a:rPr>
              <a:t>α-</a:t>
            </a:r>
            <a:r>
              <a:rPr lang="es-ES" sz="1200" err="1">
                <a:effectLst/>
                <a:latin typeface="Helvetica" pitchFamily="2" charset="0"/>
              </a:rPr>
              <a:t>emitter</a:t>
            </a:r>
            <a:r>
              <a:rPr lang="es-ES" sz="1200">
                <a:effectLst/>
                <a:latin typeface="Helvetica" pitchFamily="2" charset="0"/>
              </a:rPr>
              <a:t> radium-223. In a </a:t>
            </a:r>
            <a:r>
              <a:rPr lang="es-ES" sz="1200" err="1">
                <a:effectLst/>
                <a:latin typeface="Helvetica" pitchFamily="2" charset="0"/>
              </a:rPr>
              <a:t>large</a:t>
            </a:r>
            <a:endParaRPr lang="es-ES" sz="1200">
              <a:effectLst/>
              <a:latin typeface="Helvetica" pitchFamily="2" charset="0"/>
            </a:endParaRPr>
          </a:p>
          <a:p>
            <a:r>
              <a:rPr lang="es-ES" sz="1200" err="1">
                <a:effectLst/>
                <a:latin typeface="Helvetica" pitchFamily="2" charset="0"/>
              </a:rPr>
              <a:t>phase</a:t>
            </a:r>
            <a:r>
              <a:rPr lang="es-ES" sz="1200">
                <a:effectLst/>
                <a:latin typeface="Helvetica" pitchFamily="2" charset="0"/>
              </a:rPr>
              <a:t> III trial (ALSYMPCA) 921 </a:t>
            </a:r>
            <a:r>
              <a:rPr lang="es-ES" sz="1200" err="1">
                <a:effectLst/>
                <a:latin typeface="Helvetica" pitchFamily="2" charset="0"/>
              </a:rPr>
              <a:t>patients</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symptomatic</a:t>
            </a:r>
            <a:r>
              <a:rPr lang="es-ES" sz="1200">
                <a:effectLst/>
                <a:latin typeface="Helvetica" pitchFamily="2" charset="0"/>
              </a:rPr>
              <a:t> </a:t>
            </a:r>
            <a:r>
              <a:rPr lang="es-ES" sz="1200" err="1">
                <a:effectLst/>
                <a:latin typeface="Helvetica" pitchFamily="2" charset="0"/>
              </a:rPr>
              <a:t>mCRPC</a:t>
            </a:r>
            <a:r>
              <a:rPr lang="es-ES" sz="1200">
                <a:effectLst/>
                <a:latin typeface="Helvetica" pitchFamily="2" charset="0"/>
              </a:rPr>
              <a:t>, </a:t>
            </a:r>
            <a:r>
              <a:rPr lang="es-ES" sz="1200" err="1">
                <a:effectLst/>
                <a:latin typeface="Helvetica" pitchFamily="2" charset="0"/>
              </a:rPr>
              <a:t>who</a:t>
            </a:r>
            <a:r>
              <a:rPr lang="es-ES" sz="1200">
                <a:effectLst/>
                <a:latin typeface="Helvetica" pitchFamily="2" charset="0"/>
              </a:rPr>
              <a:t> </a:t>
            </a:r>
            <a:r>
              <a:rPr lang="es-ES" sz="1200" err="1">
                <a:effectLst/>
                <a:latin typeface="Helvetica" pitchFamily="2" charset="0"/>
              </a:rPr>
              <a:t>failed</a:t>
            </a:r>
            <a:r>
              <a:rPr lang="es-ES" sz="1200">
                <a:effectLst/>
                <a:latin typeface="Helvetica" pitchFamily="2" charset="0"/>
              </a:rPr>
              <a:t> </a:t>
            </a:r>
            <a:r>
              <a:rPr lang="es-ES" sz="1200" err="1">
                <a:effectLst/>
                <a:latin typeface="Helvetica" pitchFamily="2" charset="0"/>
              </a:rPr>
              <a:t>or</a:t>
            </a:r>
            <a:r>
              <a:rPr lang="es-ES" sz="1200">
                <a:effectLst/>
                <a:latin typeface="Helvetica" pitchFamily="2" charset="0"/>
              </a:rPr>
              <a:t> </a:t>
            </a:r>
            <a:r>
              <a:rPr lang="es-ES" sz="1200" err="1">
                <a:effectLst/>
                <a:latin typeface="Helvetica" pitchFamily="2" charset="0"/>
              </a:rPr>
              <a:t>were</a:t>
            </a:r>
            <a:r>
              <a:rPr lang="es-ES" sz="1200">
                <a:effectLst/>
                <a:latin typeface="Helvetica" pitchFamily="2" charset="0"/>
              </a:rPr>
              <a:t> </a:t>
            </a:r>
            <a:r>
              <a:rPr lang="es-ES" sz="1200" err="1">
                <a:effectLst/>
                <a:latin typeface="Helvetica" pitchFamily="2" charset="0"/>
              </a:rPr>
              <a:t>unfit</a:t>
            </a:r>
            <a:r>
              <a:rPr lang="es-ES" sz="1200">
                <a:effectLst/>
                <a:latin typeface="Helvetica" pitchFamily="2" charset="0"/>
              </a:rPr>
              <a:t> </a:t>
            </a:r>
            <a:r>
              <a:rPr lang="es-ES" sz="1200" err="1">
                <a:effectLst/>
                <a:latin typeface="Helvetica" pitchFamily="2" charset="0"/>
              </a:rPr>
              <a:t>for</a:t>
            </a:r>
            <a:r>
              <a:rPr lang="es-ES" sz="1200">
                <a:effectLst/>
                <a:latin typeface="Helvetica" pitchFamily="2" charset="0"/>
              </a:rPr>
              <a:t> </a:t>
            </a:r>
            <a:r>
              <a:rPr lang="es-ES" sz="1200" err="1">
                <a:effectLst/>
                <a:latin typeface="Helvetica" pitchFamily="2" charset="0"/>
              </a:rPr>
              <a:t>docetaxel</a:t>
            </a:r>
            <a:r>
              <a:rPr lang="es-ES" sz="1200">
                <a:effectLst/>
                <a:latin typeface="Helvetica" pitchFamily="2" charset="0"/>
              </a:rPr>
              <a:t>, </a:t>
            </a:r>
            <a:r>
              <a:rPr lang="es-ES" sz="1200" err="1">
                <a:effectLst/>
                <a:latin typeface="Helvetica" pitchFamily="2" charset="0"/>
              </a:rPr>
              <a:t>were</a:t>
            </a:r>
            <a:endParaRPr lang="es-ES" sz="1200">
              <a:effectLst/>
              <a:latin typeface="Helvetica" pitchFamily="2" charset="0"/>
            </a:endParaRPr>
          </a:p>
          <a:p>
            <a:r>
              <a:rPr lang="es-ES" sz="1200" err="1">
                <a:effectLst/>
                <a:latin typeface="Helvetica" pitchFamily="2" charset="0"/>
              </a:rPr>
              <a:t>randomised</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six</a:t>
            </a:r>
            <a:r>
              <a:rPr lang="es-ES" sz="1200">
                <a:effectLst/>
                <a:latin typeface="Helvetica" pitchFamily="2" charset="0"/>
              </a:rPr>
              <a:t> </a:t>
            </a:r>
            <a:r>
              <a:rPr lang="es-ES" sz="1200" err="1">
                <a:effectLst/>
                <a:latin typeface="Helvetica" pitchFamily="2" charset="0"/>
              </a:rPr>
              <a:t>injections</a:t>
            </a:r>
            <a:r>
              <a:rPr lang="es-ES" sz="1200">
                <a:effectLst/>
                <a:latin typeface="Helvetica" pitchFamily="2" charset="0"/>
              </a:rPr>
              <a:t> </a:t>
            </a:r>
            <a:r>
              <a:rPr lang="es-ES" sz="1200" err="1">
                <a:effectLst/>
                <a:latin typeface="Helvetica" pitchFamily="2" charset="0"/>
              </a:rPr>
              <a:t>of</a:t>
            </a:r>
            <a:r>
              <a:rPr lang="es-ES" sz="1200">
                <a:effectLst/>
                <a:latin typeface="Helvetica" pitchFamily="2" charset="0"/>
              </a:rPr>
              <a:t> 50 </a:t>
            </a:r>
            <a:r>
              <a:rPr lang="es-ES" sz="1200" err="1">
                <a:effectLst/>
                <a:latin typeface="Helvetica" pitchFamily="2" charset="0"/>
              </a:rPr>
              <a:t>kBq</a:t>
            </a:r>
            <a:r>
              <a:rPr lang="es-ES" sz="1200">
                <a:effectLst/>
                <a:latin typeface="Helvetica" pitchFamily="2" charset="0"/>
              </a:rPr>
              <a:t>/kg radium-223 </a:t>
            </a:r>
            <a:r>
              <a:rPr lang="es-ES" sz="1200" err="1">
                <a:effectLst/>
                <a:latin typeface="Helvetica" pitchFamily="2" charset="0"/>
              </a:rPr>
              <a:t>or</a:t>
            </a:r>
            <a:r>
              <a:rPr lang="es-ES" sz="1200">
                <a:effectLst/>
                <a:latin typeface="Helvetica" pitchFamily="2" charset="0"/>
              </a:rPr>
              <a:t> placebo plus SOC. </a:t>
            </a:r>
            <a:r>
              <a:rPr lang="es-ES" sz="1200" err="1">
                <a:effectLst/>
                <a:latin typeface="Helvetica" pitchFamily="2" charset="0"/>
              </a:rPr>
              <a:t>The</a:t>
            </a:r>
            <a:r>
              <a:rPr lang="es-ES" sz="1200">
                <a:effectLst/>
                <a:latin typeface="Helvetica" pitchFamily="2" charset="0"/>
              </a:rPr>
              <a:t> </a:t>
            </a:r>
            <a:r>
              <a:rPr lang="es-ES" sz="1200" err="1">
                <a:effectLst/>
                <a:latin typeface="Helvetica" pitchFamily="2" charset="0"/>
              </a:rPr>
              <a:t>primary</a:t>
            </a:r>
            <a:r>
              <a:rPr lang="es-ES" sz="1200">
                <a:effectLst/>
                <a:latin typeface="Helvetica" pitchFamily="2" charset="0"/>
              </a:rPr>
              <a:t> </a:t>
            </a:r>
            <a:r>
              <a:rPr lang="es-ES" sz="1200" err="1">
                <a:effectLst/>
                <a:latin typeface="Helvetica" pitchFamily="2" charset="0"/>
              </a:rPr>
              <a:t>endpoint</a:t>
            </a:r>
            <a:r>
              <a:rPr lang="es-ES" sz="1200">
                <a:effectLst/>
                <a:latin typeface="Helvetica" pitchFamily="2" charset="0"/>
              </a:rPr>
              <a:t> </a:t>
            </a:r>
            <a:r>
              <a:rPr lang="es-ES" sz="1200" err="1">
                <a:effectLst/>
                <a:latin typeface="Helvetica" pitchFamily="2" charset="0"/>
              </a:rPr>
              <a:t>was</a:t>
            </a:r>
            <a:r>
              <a:rPr lang="es-ES" sz="1200">
                <a:effectLst/>
                <a:latin typeface="Helvetica" pitchFamily="2" charset="0"/>
              </a:rPr>
              <a:t> OS.</a:t>
            </a:r>
          </a:p>
          <a:p>
            <a:r>
              <a:rPr lang="es-ES" sz="1200">
                <a:effectLst/>
                <a:latin typeface="Helvetica" pitchFamily="2" charset="0"/>
              </a:rPr>
              <a:t>Radium-223 </a:t>
            </a:r>
            <a:r>
              <a:rPr lang="es-ES" sz="1200" err="1">
                <a:effectLst/>
                <a:latin typeface="Helvetica" pitchFamily="2" charset="0"/>
              </a:rPr>
              <a:t>significantly</a:t>
            </a:r>
            <a:r>
              <a:rPr lang="es-ES" sz="1200">
                <a:effectLst/>
                <a:latin typeface="Helvetica" pitchFamily="2" charset="0"/>
              </a:rPr>
              <a:t> </a:t>
            </a:r>
            <a:r>
              <a:rPr lang="es-ES" sz="1200" err="1">
                <a:effectLst/>
                <a:latin typeface="Helvetica" pitchFamily="2" charset="0"/>
              </a:rPr>
              <a:t>improved</a:t>
            </a:r>
            <a:r>
              <a:rPr lang="es-ES" sz="1200">
                <a:effectLst/>
                <a:latin typeface="Helvetica" pitchFamily="2" charset="0"/>
              </a:rPr>
              <a:t> median OS </a:t>
            </a:r>
            <a:r>
              <a:rPr lang="es-ES" sz="1200" err="1">
                <a:effectLst/>
                <a:latin typeface="Helvetica" pitchFamily="2" charset="0"/>
              </a:rPr>
              <a:t>by</a:t>
            </a:r>
            <a:r>
              <a:rPr lang="es-ES" sz="1200">
                <a:effectLst/>
                <a:latin typeface="Helvetica" pitchFamily="2" charset="0"/>
              </a:rPr>
              <a:t> 3.6 </a:t>
            </a:r>
            <a:r>
              <a:rPr lang="es-ES" sz="1200" err="1">
                <a:effectLst/>
                <a:latin typeface="Helvetica" pitchFamily="2" charset="0"/>
              </a:rPr>
              <a:t>months</a:t>
            </a:r>
            <a:r>
              <a:rPr lang="es-ES" sz="1200">
                <a:effectLst/>
                <a:latin typeface="Helvetica" pitchFamily="2" charset="0"/>
              </a:rPr>
              <a:t> (HR: 0.70, p &lt; 0.001) and </a:t>
            </a:r>
            <a:r>
              <a:rPr lang="es-ES" sz="1200" err="1">
                <a:effectLst/>
                <a:latin typeface="Helvetica" pitchFamily="2" charset="0"/>
              </a:rPr>
              <a:t>was</a:t>
            </a:r>
            <a:r>
              <a:rPr lang="es-ES" sz="1200">
                <a:effectLst/>
                <a:latin typeface="Helvetica" pitchFamily="2" charset="0"/>
              </a:rPr>
              <a:t> </a:t>
            </a:r>
            <a:r>
              <a:rPr lang="es-ES" sz="1200" err="1">
                <a:effectLst/>
                <a:latin typeface="Helvetica" pitchFamily="2" charset="0"/>
              </a:rPr>
              <a:t>also</a:t>
            </a:r>
            <a:r>
              <a:rPr lang="es-ES" sz="1200">
                <a:effectLst/>
                <a:latin typeface="Helvetica" pitchFamily="2" charset="0"/>
              </a:rPr>
              <a:t> </a:t>
            </a:r>
            <a:r>
              <a:rPr lang="es-ES" sz="1200" err="1">
                <a:effectLst/>
                <a:latin typeface="Helvetica" pitchFamily="2" charset="0"/>
              </a:rPr>
              <a:t>associated</a:t>
            </a:r>
            <a:endParaRPr lang="es-ES" sz="1200">
              <a:effectLst/>
              <a:latin typeface="Helvetica" pitchFamily="2" charset="0"/>
            </a:endParaRPr>
          </a:p>
          <a:p>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prolonged</a:t>
            </a:r>
            <a:r>
              <a:rPr lang="es-ES" sz="1200">
                <a:effectLst/>
                <a:latin typeface="Helvetica" pitchFamily="2" charset="0"/>
              </a:rPr>
              <a:t> time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first</a:t>
            </a:r>
            <a:r>
              <a:rPr lang="es-ES" sz="1200">
                <a:effectLst/>
                <a:latin typeface="Helvetica" pitchFamily="2" charset="0"/>
              </a:rPr>
              <a:t> </a:t>
            </a:r>
            <a:r>
              <a:rPr lang="es-ES" sz="1200" err="1">
                <a:effectLst/>
                <a:latin typeface="Helvetica" pitchFamily="2" charset="0"/>
              </a:rPr>
              <a:t>skeletal</a:t>
            </a:r>
            <a:r>
              <a:rPr lang="es-ES" sz="1200">
                <a:effectLst/>
                <a:latin typeface="Helvetica" pitchFamily="2" charset="0"/>
              </a:rPr>
              <a:t> </a:t>
            </a:r>
            <a:r>
              <a:rPr lang="es-ES" sz="1200" err="1">
                <a:effectLst/>
                <a:latin typeface="Helvetica" pitchFamily="2" charset="0"/>
              </a:rPr>
              <a:t>event</a:t>
            </a:r>
            <a:r>
              <a:rPr lang="es-ES" sz="1200">
                <a:effectLst/>
                <a:latin typeface="Helvetica" pitchFamily="2" charset="0"/>
              </a:rPr>
              <a:t>, </a:t>
            </a:r>
            <a:r>
              <a:rPr lang="es-ES" sz="1200" err="1">
                <a:effectLst/>
                <a:latin typeface="Helvetica" pitchFamily="2" charset="0"/>
              </a:rPr>
              <a:t>improvement</a:t>
            </a:r>
            <a:r>
              <a:rPr lang="es-ES" sz="1200">
                <a:effectLst/>
                <a:latin typeface="Helvetica" pitchFamily="2" charset="0"/>
              </a:rPr>
              <a:t> in </a:t>
            </a:r>
            <a:r>
              <a:rPr lang="es-ES" sz="1200" err="1">
                <a:effectLst/>
                <a:latin typeface="Helvetica" pitchFamily="2" charset="0"/>
              </a:rPr>
              <a:t>pain</a:t>
            </a:r>
            <a:r>
              <a:rPr lang="es-ES" sz="1200">
                <a:effectLst/>
                <a:latin typeface="Helvetica" pitchFamily="2" charset="0"/>
              </a:rPr>
              <a:t> scores and </a:t>
            </a:r>
            <a:r>
              <a:rPr lang="es-ES" sz="1200" err="1">
                <a:effectLst/>
                <a:latin typeface="Helvetica" pitchFamily="2" charset="0"/>
              </a:rPr>
              <a:t>improvement</a:t>
            </a:r>
            <a:r>
              <a:rPr lang="es-ES" sz="1200">
                <a:effectLst/>
                <a:latin typeface="Helvetica" pitchFamily="2" charset="0"/>
              </a:rPr>
              <a:t> in </a:t>
            </a:r>
            <a:r>
              <a:rPr lang="es-ES" sz="1200" err="1">
                <a:effectLst/>
                <a:latin typeface="Helvetica" pitchFamily="2" charset="0"/>
              </a:rPr>
              <a:t>QoL</a:t>
            </a:r>
            <a:r>
              <a:rPr lang="es-ES" sz="1200">
                <a:effectLst/>
                <a:latin typeface="Helvetica" pitchFamily="2" charset="0"/>
              </a:rPr>
              <a:t> [1215]. </a:t>
            </a:r>
            <a:r>
              <a:rPr lang="es-ES" sz="1200" err="1">
                <a:effectLst/>
                <a:latin typeface="Helvetica" pitchFamily="2" charset="0"/>
              </a:rPr>
              <a:t>The</a:t>
            </a:r>
            <a:endParaRPr lang="es-ES" sz="1200">
              <a:effectLst/>
              <a:latin typeface="Helvetica" pitchFamily="2" charset="0"/>
            </a:endParaRPr>
          </a:p>
          <a:p>
            <a:r>
              <a:rPr lang="es-ES" sz="1200" err="1">
                <a:effectLst/>
                <a:latin typeface="Helvetica" pitchFamily="2" charset="0"/>
              </a:rPr>
              <a:t>associated</a:t>
            </a:r>
            <a:r>
              <a:rPr lang="es-ES" sz="1200">
                <a:effectLst/>
                <a:latin typeface="Helvetica" pitchFamily="2" charset="0"/>
              </a:rPr>
              <a:t> </a:t>
            </a:r>
            <a:r>
              <a:rPr lang="es-ES" sz="1200" err="1">
                <a:effectLst/>
                <a:latin typeface="Helvetica" pitchFamily="2" charset="0"/>
              </a:rPr>
              <a:t>toxicity</a:t>
            </a:r>
            <a:r>
              <a:rPr lang="es-ES" sz="1200">
                <a:effectLst/>
                <a:latin typeface="Helvetica" pitchFamily="2" charset="0"/>
              </a:rPr>
              <a:t> </a:t>
            </a:r>
            <a:r>
              <a:rPr lang="es-ES" sz="1200" err="1">
                <a:effectLst/>
                <a:latin typeface="Helvetica" pitchFamily="2" charset="0"/>
              </a:rPr>
              <a:t>was</a:t>
            </a:r>
            <a:r>
              <a:rPr lang="es-ES" sz="1200">
                <a:effectLst/>
                <a:latin typeface="Helvetica" pitchFamily="2" charset="0"/>
              </a:rPr>
              <a:t> </a:t>
            </a:r>
            <a:r>
              <a:rPr lang="es-ES" sz="1200" err="1">
                <a:effectLst/>
                <a:latin typeface="Helvetica" pitchFamily="2" charset="0"/>
              </a:rPr>
              <a:t>mild</a:t>
            </a:r>
            <a:r>
              <a:rPr lang="es-ES" sz="1200">
                <a:effectLst/>
                <a:latin typeface="Helvetica" pitchFamily="2" charset="0"/>
              </a:rPr>
              <a:t> and, </a:t>
            </a:r>
            <a:r>
              <a:rPr lang="es-ES" sz="1200" err="1">
                <a:effectLst/>
                <a:latin typeface="Helvetica" pitchFamily="2" charset="0"/>
              </a:rPr>
              <a:t>apart</a:t>
            </a:r>
            <a:r>
              <a:rPr lang="es-ES" sz="1200">
                <a:effectLst/>
                <a:latin typeface="Helvetica" pitchFamily="2" charset="0"/>
              </a:rPr>
              <a:t> </a:t>
            </a:r>
            <a:r>
              <a:rPr lang="es-ES" sz="1200" err="1">
                <a:effectLst/>
                <a:latin typeface="Helvetica" pitchFamily="2" charset="0"/>
              </a:rPr>
              <a:t>from</a:t>
            </a:r>
            <a:r>
              <a:rPr lang="es-ES" sz="1200">
                <a:effectLst/>
                <a:latin typeface="Helvetica" pitchFamily="2" charset="0"/>
              </a:rPr>
              <a:t> </a:t>
            </a:r>
            <a:r>
              <a:rPr lang="es-ES" sz="1200" err="1">
                <a:effectLst/>
                <a:latin typeface="Helvetica" pitchFamily="2" charset="0"/>
              </a:rPr>
              <a:t>slightly</a:t>
            </a:r>
            <a:r>
              <a:rPr lang="es-ES" sz="1200">
                <a:effectLst/>
                <a:latin typeface="Helvetica" pitchFamily="2" charset="0"/>
              </a:rPr>
              <a:t> more </a:t>
            </a:r>
            <a:r>
              <a:rPr lang="es-ES" sz="1200" err="1">
                <a:effectLst/>
                <a:latin typeface="Helvetica" pitchFamily="2" charset="0"/>
              </a:rPr>
              <a:t>haematologic</a:t>
            </a:r>
            <a:r>
              <a:rPr lang="es-ES" sz="1200">
                <a:effectLst/>
                <a:latin typeface="Helvetica" pitchFamily="2" charset="0"/>
              </a:rPr>
              <a:t> </a:t>
            </a:r>
            <a:r>
              <a:rPr lang="es-ES" sz="1200" err="1">
                <a:effectLst/>
                <a:latin typeface="Helvetica" pitchFamily="2" charset="0"/>
              </a:rPr>
              <a:t>toxicity</a:t>
            </a:r>
            <a:r>
              <a:rPr lang="es-ES" sz="1200">
                <a:effectLst/>
                <a:latin typeface="Helvetica" pitchFamily="2" charset="0"/>
              </a:rPr>
              <a:t> and </a:t>
            </a:r>
            <a:r>
              <a:rPr lang="es-ES" sz="1200" err="1">
                <a:effectLst/>
                <a:latin typeface="Helvetica" pitchFamily="2" charset="0"/>
              </a:rPr>
              <a:t>diarrhoea</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radium-223,</a:t>
            </a:r>
          </a:p>
          <a:p>
            <a:r>
              <a:rPr lang="es-ES" sz="1200" err="1">
                <a:effectLst/>
                <a:latin typeface="Helvetica" pitchFamily="2" charset="0"/>
              </a:rPr>
              <a:t>which</a:t>
            </a:r>
            <a:r>
              <a:rPr lang="es-ES" sz="1200">
                <a:effectLst/>
                <a:latin typeface="Helvetica" pitchFamily="2" charset="0"/>
              </a:rPr>
              <a:t> </a:t>
            </a:r>
            <a:r>
              <a:rPr lang="es-ES" sz="1200" err="1">
                <a:effectLst/>
                <a:latin typeface="Helvetica" pitchFamily="2" charset="0"/>
              </a:rPr>
              <a:t>did</a:t>
            </a:r>
            <a:r>
              <a:rPr lang="es-ES" sz="1200">
                <a:effectLst/>
                <a:latin typeface="Helvetica" pitchFamily="2" charset="0"/>
              </a:rPr>
              <a:t> </a:t>
            </a:r>
            <a:r>
              <a:rPr lang="es-ES" sz="1200" err="1">
                <a:effectLst/>
                <a:latin typeface="Helvetica" pitchFamily="2" charset="0"/>
              </a:rPr>
              <a:t>not</a:t>
            </a:r>
            <a:r>
              <a:rPr lang="es-ES" sz="1200">
                <a:effectLst/>
                <a:latin typeface="Helvetica" pitchFamily="2" charset="0"/>
              </a:rPr>
              <a:t> </a:t>
            </a:r>
            <a:r>
              <a:rPr lang="es-ES" sz="1200" err="1">
                <a:effectLst/>
                <a:latin typeface="Helvetica" pitchFamily="2" charset="0"/>
              </a:rPr>
              <a:t>differ</a:t>
            </a:r>
            <a:r>
              <a:rPr lang="es-ES" sz="1200">
                <a:effectLst/>
                <a:latin typeface="Helvetica" pitchFamily="2" charset="0"/>
              </a:rPr>
              <a:t> </a:t>
            </a:r>
            <a:r>
              <a:rPr lang="es-ES" sz="1200" err="1">
                <a:effectLst/>
                <a:latin typeface="Helvetica" pitchFamily="2" charset="0"/>
              </a:rPr>
              <a:t>significantly</a:t>
            </a:r>
            <a:r>
              <a:rPr lang="es-ES" sz="1200">
                <a:effectLst/>
                <a:latin typeface="Helvetica" pitchFamily="2" charset="0"/>
              </a:rPr>
              <a:t> </a:t>
            </a:r>
            <a:r>
              <a:rPr lang="es-ES" sz="1200" err="1">
                <a:effectLst/>
                <a:latin typeface="Helvetica" pitchFamily="2" charset="0"/>
              </a:rPr>
              <a:t>from</a:t>
            </a:r>
            <a:r>
              <a:rPr lang="es-ES" sz="1200">
                <a:effectLst/>
                <a:latin typeface="Helvetica" pitchFamily="2" charset="0"/>
              </a:rPr>
              <a:t> </a:t>
            </a:r>
            <a:r>
              <a:rPr lang="es-ES" sz="1200" err="1">
                <a:effectLst/>
                <a:latin typeface="Helvetica" pitchFamily="2" charset="0"/>
              </a:rPr>
              <a:t>that</a:t>
            </a:r>
            <a:r>
              <a:rPr lang="es-ES" sz="1200">
                <a:effectLst/>
                <a:latin typeface="Helvetica" pitchFamily="2" charset="0"/>
              </a:rPr>
              <a:t> in </a:t>
            </a:r>
            <a:r>
              <a:rPr lang="es-ES" sz="1200" err="1">
                <a:effectLst/>
                <a:latin typeface="Helvetica" pitchFamily="2" charset="0"/>
              </a:rPr>
              <a:t>the</a:t>
            </a:r>
            <a:r>
              <a:rPr lang="es-ES" sz="1200">
                <a:effectLst/>
                <a:latin typeface="Helvetica" pitchFamily="2" charset="0"/>
              </a:rPr>
              <a:t> placebo </a:t>
            </a:r>
            <a:r>
              <a:rPr lang="es-ES" sz="1200" err="1">
                <a:effectLst/>
                <a:latin typeface="Helvetica" pitchFamily="2" charset="0"/>
              </a:rPr>
              <a:t>arm</a:t>
            </a:r>
            <a:r>
              <a:rPr lang="es-ES" sz="1200">
                <a:effectLst/>
                <a:latin typeface="Helvetica" pitchFamily="2" charset="0"/>
              </a:rPr>
              <a:t> [1215]. Radium-223 </a:t>
            </a:r>
            <a:r>
              <a:rPr lang="es-ES" sz="1200" err="1">
                <a:effectLst/>
                <a:latin typeface="Helvetica" pitchFamily="2" charset="0"/>
              </a:rPr>
              <a:t>was</a:t>
            </a:r>
            <a:r>
              <a:rPr lang="es-ES" sz="1200">
                <a:effectLst/>
                <a:latin typeface="Helvetica" pitchFamily="2" charset="0"/>
              </a:rPr>
              <a:t> </a:t>
            </a:r>
            <a:r>
              <a:rPr lang="es-ES" sz="1200" err="1">
                <a:effectLst/>
                <a:latin typeface="Helvetica" pitchFamily="2" charset="0"/>
              </a:rPr>
              <a:t>effective</a:t>
            </a:r>
            <a:r>
              <a:rPr lang="es-ES" sz="1200">
                <a:effectLst/>
                <a:latin typeface="Helvetica" pitchFamily="2" charset="0"/>
              </a:rPr>
              <a:t> and </a:t>
            </a:r>
            <a:r>
              <a:rPr lang="es-ES" sz="1200" err="1">
                <a:effectLst/>
                <a:latin typeface="Helvetica" pitchFamily="2" charset="0"/>
              </a:rPr>
              <a:t>safe</a:t>
            </a:r>
            <a:endParaRPr lang="es-ES" sz="1200">
              <a:effectLst/>
              <a:latin typeface="Helvetica" pitchFamily="2" charset="0"/>
            </a:endParaRPr>
          </a:p>
          <a:p>
            <a:r>
              <a:rPr lang="es-ES" sz="1200" err="1">
                <a:effectLst/>
                <a:latin typeface="Helvetica" pitchFamily="2" charset="0"/>
              </a:rPr>
              <a:t>whether</a:t>
            </a:r>
            <a:r>
              <a:rPr lang="es-ES" sz="1200">
                <a:effectLst/>
                <a:latin typeface="Helvetica" pitchFamily="2" charset="0"/>
              </a:rPr>
              <a:t> </a:t>
            </a:r>
            <a:r>
              <a:rPr lang="es-ES" sz="1200" err="1">
                <a:effectLst/>
                <a:latin typeface="Helvetica" pitchFamily="2" charset="0"/>
              </a:rPr>
              <a:t>or</a:t>
            </a:r>
            <a:r>
              <a:rPr lang="es-ES" sz="1200">
                <a:effectLst/>
                <a:latin typeface="Helvetica" pitchFamily="2" charset="0"/>
              </a:rPr>
              <a:t> </a:t>
            </a:r>
            <a:r>
              <a:rPr lang="es-ES" sz="1200" err="1">
                <a:effectLst/>
                <a:latin typeface="Helvetica" pitchFamily="2" charset="0"/>
              </a:rPr>
              <a:t>not</a:t>
            </a:r>
            <a:r>
              <a:rPr lang="es-ES" sz="1200">
                <a:effectLst/>
                <a:latin typeface="Helvetica" pitchFamily="2" charset="0"/>
              </a:rPr>
              <a:t> </a:t>
            </a:r>
            <a:r>
              <a:rPr lang="es-ES" sz="1200" err="1">
                <a:effectLst/>
                <a:latin typeface="Helvetica" pitchFamily="2" charset="0"/>
              </a:rPr>
              <a:t>patients</a:t>
            </a:r>
            <a:r>
              <a:rPr lang="es-ES" sz="1200">
                <a:effectLst/>
                <a:latin typeface="Helvetica" pitchFamily="2" charset="0"/>
              </a:rPr>
              <a:t> </a:t>
            </a:r>
            <a:r>
              <a:rPr lang="es-ES" sz="1200" err="1">
                <a:effectLst/>
                <a:latin typeface="Helvetica" pitchFamily="2" charset="0"/>
              </a:rPr>
              <a:t>were</a:t>
            </a:r>
            <a:r>
              <a:rPr lang="es-ES" sz="1200">
                <a:effectLst/>
                <a:latin typeface="Helvetica" pitchFamily="2" charset="0"/>
              </a:rPr>
              <a:t> </a:t>
            </a:r>
            <a:r>
              <a:rPr lang="es-ES" sz="1200" err="1">
                <a:effectLst/>
                <a:latin typeface="Helvetica" pitchFamily="2" charset="0"/>
              </a:rPr>
              <a:t>docetaxel</a:t>
            </a:r>
            <a:r>
              <a:rPr lang="es-ES" sz="1200">
                <a:effectLst/>
                <a:latin typeface="Helvetica" pitchFamily="2" charset="0"/>
              </a:rPr>
              <a:t> pre-</a:t>
            </a:r>
            <a:r>
              <a:rPr lang="es-ES" sz="1200" err="1">
                <a:effectLst/>
                <a:latin typeface="Helvetica" pitchFamily="2" charset="0"/>
              </a:rPr>
              <a:t>treated</a:t>
            </a:r>
            <a:r>
              <a:rPr lang="es-ES" sz="1200">
                <a:effectLst/>
                <a:latin typeface="Helvetica" pitchFamily="2" charset="0"/>
              </a:rPr>
              <a:t> [1216]. </a:t>
            </a:r>
            <a:r>
              <a:rPr lang="es-ES" sz="1200" err="1">
                <a:effectLst/>
                <a:latin typeface="Helvetica" pitchFamily="2" charset="0"/>
              </a:rPr>
              <a:t>Due</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safety </a:t>
            </a:r>
            <a:r>
              <a:rPr lang="es-ES" sz="1200" err="1">
                <a:effectLst/>
                <a:latin typeface="Helvetica" pitchFamily="2" charset="0"/>
              </a:rPr>
              <a:t>concerns</a:t>
            </a:r>
            <a:r>
              <a:rPr lang="es-ES" sz="1200">
                <a:effectLst/>
                <a:latin typeface="Helvetica" pitchFamily="2" charset="0"/>
              </a:rPr>
              <a:t>, use </a:t>
            </a:r>
            <a:r>
              <a:rPr lang="es-ES" sz="1200" err="1">
                <a:effectLst/>
                <a:latin typeface="Helvetica" pitchFamily="2" charset="0"/>
              </a:rPr>
              <a:t>of</a:t>
            </a:r>
            <a:r>
              <a:rPr lang="es-ES" sz="1200">
                <a:effectLst/>
                <a:latin typeface="Helvetica" pitchFamily="2" charset="0"/>
              </a:rPr>
              <a:t> radium-223 </a:t>
            </a:r>
            <a:r>
              <a:rPr lang="es-ES" sz="1200" err="1">
                <a:effectLst/>
                <a:latin typeface="Helvetica" pitchFamily="2" charset="0"/>
              </a:rPr>
              <a:t>was</a:t>
            </a:r>
            <a:endParaRPr lang="es-ES" sz="1200">
              <a:effectLst/>
              <a:latin typeface="Helvetica" pitchFamily="2" charset="0"/>
            </a:endParaRPr>
          </a:p>
          <a:p>
            <a:r>
              <a:rPr lang="es-ES" sz="1200" err="1">
                <a:effectLst/>
                <a:latin typeface="Helvetica" pitchFamily="2" charset="0"/>
              </a:rPr>
              <a:t>restricted</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after </a:t>
            </a:r>
            <a:r>
              <a:rPr lang="es-ES" sz="1200" err="1">
                <a:effectLst/>
                <a:latin typeface="Helvetica" pitchFamily="2" charset="0"/>
              </a:rPr>
              <a:t>docetaxel</a:t>
            </a:r>
            <a:r>
              <a:rPr lang="es-ES" sz="1200">
                <a:effectLst/>
                <a:latin typeface="Helvetica" pitchFamily="2" charset="0"/>
              </a:rPr>
              <a:t> and at </a:t>
            </a:r>
            <a:r>
              <a:rPr lang="es-ES" sz="1200" err="1">
                <a:effectLst/>
                <a:latin typeface="Helvetica" pitchFamily="2" charset="0"/>
              </a:rPr>
              <a:t>least</a:t>
            </a:r>
            <a:r>
              <a:rPr lang="es-ES" sz="1200">
                <a:effectLst/>
                <a:latin typeface="Helvetica" pitchFamily="2" charset="0"/>
              </a:rPr>
              <a:t> </a:t>
            </a:r>
            <a:r>
              <a:rPr lang="es-ES" sz="1200" err="1">
                <a:effectLst/>
                <a:latin typeface="Helvetica" pitchFamily="2" charset="0"/>
              </a:rPr>
              <a:t>one</a:t>
            </a:r>
            <a:r>
              <a:rPr lang="es-ES" sz="1200">
                <a:effectLst/>
                <a:latin typeface="Helvetica" pitchFamily="2" charset="0"/>
              </a:rPr>
              <a:t> AR </a:t>
            </a:r>
            <a:r>
              <a:rPr lang="es-ES" sz="1200" err="1">
                <a:effectLst/>
                <a:latin typeface="Helvetica" pitchFamily="2" charset="0"/>
              </a:rPr>
              <a:t>targeted</a:t>
            </a:r>
            <a:r>
              <a:rPr lang="es-ES" sz="1200">
                <a:effectLst/>
                <a:latin typeface="Helvetica" pitchFamily="2" charset="0"/>
              </a:rPr>
              <a:t> </a:t>
            </a:r>
            <a:r>
              <a:rPr lang="es-ES" sz="1200" err="1">
                <a:effectLst/>
                <a:latin typeface="Helvetica" pitchFamily="2" charset="0"/>
              </a:rPr>
              <a:t>agent</a:t>
            </a:r>
            <a:r>
              <a:rPr lang="es-ES" sz="1200">
                <a:effectLst/>
                <a:latin typeface="Helvetica" pitchFamily="2" charset="0"/>
              </a:rPr>
              <a:t> [1217]. In particular, </a:t>
            </a:r>
            <a:r>
              <a:rPr lang="es-ES" sz="1200" err="1">
                <a:effectLst/>
                <a:latin typeface="Helvetica" pitchFamily="2" charset="0"/>
              </a:rPr>
              <a:t>the</a:t>
            </a:r>
            <a:r>
              <a:rPr lang="es-ES" sz="1200">
                <a:effectLst/>
                <a:latin typeface="Helvetica" pitchFamily="2" charset="0"/>
              </a:rPr>
              <a:t> use </a:t>
            </a:r>
            <a:r>
              <a:rPr lang="es-ES" sz="1200" err="1">
                <a:effectLst/>
                <a:latin typeface="Helvetica" pitchFamily="2" charset="0"/>
              </a:rPr>
              <a:t>of</a:t>
            </a:r>
            <a:r>
              <a:rPr lang="es-ES" sz="1200">
                <a:effectLst/>
                <a:latin typeface="Helvetica" pitchFamily="2" charset="0"/>
              </a:rPr>
              <a:t> radium-223 in</a:t>
            </a:r>
          </a:p>
          <a:p>
            <a:r>
              <a:rPr lang="es-ES" sz="1200" err="1">
                <a:effectLst/>
                <a:latin typeface="Helvetica" pitchFamily="2" charset="0"/>
              </a:rPr>
              <a:t>combination</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AAP </a:t>
            </a:r>
            <a:r>
              <a:rPr lang="es-ES" sz="1200" err="1">
                <a:effectLst/>
                <a:latin typeface="Helvetica" pitchFamily="2" charset="0"/>
              </a:rPr>
              <a:t>showed</a:t>
            </a:r>
            <a:r>
              <a:rPr lang="es-ES" sz="1200">
                <a:effectLst/>
                <a:latin typeface="Helvetica" pitchFamily="2" charset="0"/>
              </a:rPr>
              <a:t> </a:t>
            </a:r>
            <a:r>
              <a:rPr lang="es-ES" sz="1200" err="1">
                <a:effectLst/>
                <a:latin typeface="Helvetica" pitchFamily="2" charset="0"/>
              </a:rPr>
              <a:t>significant</a:t>
            </a:r>
            <a:r>
              <a:rPr lang="es-ES" sz="1200">
                <a:effectLst/>
                <a:latin typeface="Helvetica" pitchFamily="2" charset="0"/>
              </a:rPr>
              <a:t> safety </a:t>
            </a:r>
            <a:r>
              <a:rPr lang="es-ES" sz="1200" err="1">
                <a:effectLst/>
                <a:latin typeface="Helvetica" pitchFamily="2" charset="0"/>
              </a:rPr>
              <a:t>risks</a:t>
            </a:r>
            <a:r>
              <a:rPr lang="es-ES" sz="1200">
                <a:effectLst/>
                <a:latin typeface="Helvetica" pitchFamily="2" charset="0"/>
              </a:rPr>
              <a:t> </a:t>
            </a:r>
            <a:r>
              <a:rPr lang="es-ES" sz="1200" err="1">
                <a:effectLst/>
                <a:latin typeface="Helvetica" pitchFamily="2" charset="0"/>
              </a:rPr>
              <a:t>related</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fractures and more </a:t>
            </a:r>
            <a:r>
              <a:rPr lang="es-ES" sz="1200" err="1">
                <a:effectLst/>
                <a:latin typeface="Helvetica" pitchFamily="2" charset="0"/>
              </a:rPr>
              <a:t>deaths</a:t>
            </a:r>
            <a:r>
              <a:rPr lang="es-ES" sz="1200">
                <a:effectLst/>
                <a:latin typeface="Helvetica" pitchFamily="2" charset="0"/>
              </a:rPr>
              <a:t>. </a:t>
            </a:r>
            <a:r>
              <a:rPr lang="es-ES" sz="1200" err="1">
                <a:effectLst/>
                <a:latin typeface="Helvetica" pitchFamily="2" charset="0"/>
              </a:rPr>
              <a:t>This</a:t>
            </a:r>
            <a:r>
              <a:rPr lang="es-ES" sz="1200">
                <a:effectLst/>
                <a:latin typeface="Helvetica" pitchFamily="2" charset="0"/>
              </a:rPr>
              <a:t> </a:t>
            </a:r>
            <a:r>
              <a:rPr lang="es-ES" sz="1200" err="1">
                <a:effectLst/>
                <a:latin typeface="Helvetica" pitchFamily="2" charset="0"/>
              </a:rPr>
              <a:t>was</a:t>
            </a:r>
            <a:r>
              <a:rPr lang="es-ES" sz="1200">
                <a:effectLst/>
                <a:latin typeface="Helvetica" pitchFamily="2" charset="0"/>
              </a:rPr>
              <a:t> </a:t>
            </a:r>
            <a:r>
              <a:rPr lang="es-ES" sz="1200" err="1">
                <a:effectLst/>
                <a:latin typeface="Helvetica" pitchFamily="2" charset="0"/>
              </a:rPr>
              <a:t>most</a:t>
            </a:r>
            <a:endParaRPr lang="es-ES" sz="1200">
              <a:effectLst/>
              <a:latin typeface="Helvetica" pitchFamily="2" charset="0"/>
            </a:endParaRPr>
          </a:p>
          <a:p>
            <a:r>
              <a:rPr lang="es-ES" sz="1200" err="1">
                <a:effectLst/>
                <a:latin typeface="Helvetica" pitchFamily="2" charset="0"/>
              </a:rPr>
              <a:t>striking</a:t>
            </a:r>
            <a:r>
              <a:rPr lang="es-ES" sz="1200">
                <a:effectLst/>
                <a:latin typeface="Helvetica" pitchFamily="2" charset="0"/>
              </a:rPr>
              <a:t> in </a:t>
            </a:r>
            <a:r>
              <a:rPr lang="es-ES" sz="1200" err="1">
                <a:effectLst/>
                <a:latin typeface="Helvetica" pitchFamily="2" charset="0"/>
              </a:rPr>
              <a:t>patients</a:t>
            </a:r>
            <a:r>
              <a:rPr lang="es-ES" sz="1200">
                <a:effectLst/>
                <a:latin typeface="Helvetica" pitchFamily="2" charset="0"/>
              </a:rPr>
              <a:t> </a:t>
            </a:r>
            <a:r>
              <a:rPr lang="es-ES" sz="1200" err="1">
                <a:effectLst/>
                <a:latin typeface="Helvetica" pitchFamily="2" charset="0"/>
              </a:rPr>
              <a:t>without</a:t>
            </a:r>
            <a:r>
              <a:rPr lang="es-ES" sz="1200">
                <a:effectLst/>
                <a:latin typeface="Helvetica" pitchFamily="2" charset="0"/>
              </a:rPr>
              <a:t> </a:t>
            </a:r>
            <a:r>
              <a:rPr lang="es-ES" sz="1200" err="1">
                <a:effectLst/>
                <a:latin typeface="Helvetica" pitchFamily="2" charset="0"/>
              </a:rPr>
              <a:t>the</a:t>
            </a:r>
            <a:r>
              <a:rPr lang="es-ES" sz="1200">
                <a:effectLst/>
                <a:latin typeface="Helvetica" pitchFamily="2" charset="0"/>
              </a:rPr>
              <a:t> </a:t>
            </a:r>
            <a:r>
              <a:rPr lang="es-ES" sz="1200" err="1">
                <a:effectLst/>
                <a:latin typeface="Helvetica" pitchFamily="2" charset="0"/>
              </a:rPr>
              <a:t>concurrent</a:t>
            </a:r>
            <a:r>
              <a:rPr lang="es-ES" sz="1200">
                <a:effectLst/>
                <a:latin typeface="Helvetica" pitchFamily="2" charset="0"/>
              </a:rPr>
              <a:t> use </a:t>
            </a:r>
            <a:r>
              <a:rPr lang="es-ES" sz="1200" err="1">
                <a:effectLst/>
                <a:latin typeface="Helvetica" pitchFamily="2" charset="0"/>
              </a:rPr>
              <a:t>of</a:t>
            </a:r>
            <a:r>
              <a:rPr lang="es-ES" sz="1200">
                <a:effectLst/>
                <a:latin typeface="Helvetica" pitchFamily="2" charset="0"/>
              </a:rPr>
              <a:t> </a:t>
            </a:r>
            <a:r>
              <a:rPr lang="es-ES" sz="1200" err="1">
                <a:effectLst/>
                <a:latin typeface="Helvetica" pitchFamily="2" charset="0"/>
              </a:rPr>
              <a:t>bone</a:t>
            </a:r>
            <a:r>
              <a:rPr lang="es-ES" sz="1200">
                <a:effectLst/>
                <a:latin typeface="Helvetica" pitchFamily="2" charset="0"/>
              </a:rPr>
              <a:t> </a:t>
            </a:r>
            <a:r>
              <a:rPr lang="es-ES" sz="1200" err="1">
                <a:effectLst/>
                <a:latin typeface="Helvetica" pitchFamily="2" charset="0"/>
              </a:rPr>
              <a:t>health</a:t>
            </a:r>
            <a:r>
              <a:rPr lang="es-ES" sz="1200">
                <a:effectLst/>
                <a:latin typeface="Helvetica" pitchFamily="2" charset="0"/>
              </a:rPr>
              <a:t> </a:t>
            </a:r>
            <a:r>
              <a:rPr lang="es-ES" sz="1200" err="1">
                <a:effectLst/>
                <a:latin typeface="Helvetica" pitchFamily="2" charset="0"/>
              </a:rPr>
              <a:t>agents</a:t>
            </a:r>
            <a:r>
              <a:rPr lang="es-ES" sz="1200">
                <a:effectLst/>
                <a:latin typeface="Helvetica" pitchFamily="2" charset="0"/>
              </a:rPr>
              <a:t> [1218] so </a:t>
            </a:r>
            <a:r>
              <a:rPr lang="es-ES" sz="1200" err="1">
                <a:effectLst/>
                <a:latin typeface="Helvetica" pitchFamily="2" charset="0"/>
              </a:rPr>
              <a:t>that</a:t>
            </a:r>
            <a:r>
              <a:rPr lang="es-ES" sz="1200">
                <a:effectLst/>
                <a:latin typeface="Helvetica" pitchFamily="2" charset="0"/>
              </a:rPr>
              <a:t> radium-223 </a:t>
            </a:r>
            <a:r>
              <a:rPr lang="es-ES" sz="1200" err="1">
                <a:effectLst/>
                <a:latin typeface="Helvetica" pitchFamily="2" charset="0"/>
              </a:rPr>
              <a:t>should</a:t>
            </a:r>
            <a:r>
              <a:rPr lang="es-ES" sz="1200">
                <a:effectLst/>
                <a:latin typeface="Helvetica" pitchFamily="2" charset="0"/>
              </a:rPr>
              <a:t> </a:t>
            </a:r>
            <a:r>
              <a:rPr lang="es-ES" sz="1200" err="1">
                <a:effectLst/>
                <a:latin typeface="Helvetica" pitchFamily="2" charset="0"/>
              </a:rPr>
              <a:t>always</a:t>
            </a:r>
            <a:endParaRPr lang="es-ES" sz="1200">
              <a:effectLst/>
              <a:latin typeface="Helvetica" pitchFamily="2" charset="0"/>
            </a:endParaRPr>
          </a:p>
          <a:p>
            <a:r>
              <a:rPr lang="es-ES" sz="1200">
                <a:effectLst/>
                <a:latin typeface="Helvetica" pitchFamily="2" charset="0"/>
              </a:rPr>
              <a:t>be </a:t>
            </a:r>
            <a:r>
              <a:rPr lang="es-ES" sz="1200" err="1">
                <a:effectLst/>
                <a:latin typeface="Helvetica" pitchFamily="2" charset="0"/>
              </a:rPr>
              <a:t>used</a:t>
            </a:r>
            <a:r>
              <a:rPr lang="es-ES" sz="1200">
                <a:effectLst/>
                <a:latin typeface="Helvetica" pitchFamily="2" charset="0"/>
              </a:rPr>
              <a:t> </a:t>
            </a:r>
            <a:r>
              <a:rPr lang="es-ES" sz="1200" err="1">
                <a:effectLst/>
                <a:latin typeface="Helvetica" pitchFamily="2" charset="0"/>
              </a:rPr>
              <a:t>together</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bone</a:t>
            </a:r>
            <a:r>
              <a:rPr lang="es-ES" sz="1200">
                <a:effectLst/>
                <a:latin typeface="Helvetica" pitchFamily="2" charset="0"/>
              </a:rPr>
              <a:t> </a:t>
            </a:r>
            <a:r>
              <a:rPr lang="es-ES" sz="1200" err="1">
                <a:effectLst/>
                <a:latin typeface="Helvetica" pitchFamily="2" charset="0"/>
              </a:rPr>
              <a:t>health</a:t>
            </a:r>
            <a:r>
              <a:rPr lang="es-ES" sz="1200">
                <a:effectLst/>
                <a:latin typeface="Helvetica" pitchFamily="2" charset="0"/>
              </a:rPr>
              <a:t> </a:t>
            </a:r>
            <a:r>
              <a:rPr lang="es-ES" sz="1200" err="1">
                <a:effectLst/>
                <a:latin typeface="Helvetica" pitchFamily="2" charset="0"/>
              </a:rPr>
              <a:t>agents</a:t>
            </a:r>
            <a:r>
              <a:rPr lang="es-ES" sz="1200">
                <a:effectLst/>
                <a:latin typeface="Helvetica" pitchFamily="2" charset="0"/>
              </a:rPr>
              <a:t> (</a:t>
            </a:r>
            <a:r>
              <a:rPr lang="es-ES" sz="1200" err="1">
                <a:effectLst/>
                <a:latin typeface="Helvetica" pitchFamily="2" charset="0"/>
              </a:rPr>
              <a:t>see</a:t>
            </a:r>
            <a:r>
              <a:rPr lang="es-ES" sz="1200">
                <a:effectLst/>
                <a:latin typeface="Helvetica" pitchFamily="2" charset="0"/>
              </a:rPr>
              <a:t> </a:t>
            </a:r>
            <a:r>
              <a:rPr lang="es-ES" sz="1200" err="1">
                <a:effectLst/>
                <a:latin typeface="Helvetica" pitchFamily="2" charset="0"/>
              </a:rPr>
              <a:t>chapter</a:t>
            </a:r>
            <a:r>
              <a:rPr lang="es-ES" sz="1200">
                <a:effectLst/>
                <a:latin typeface="Helvetica" pitchFamily="2" charset="0"/>
              </a:rPr>
              <a:t> 6.7.11.2)</a:t>
            </a:r>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9393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dirty="0">
                <a:effectLst/>
                <a:latin typeface="Helvetica" pitchFamily="2" charset="0"/>
              </a:rPr>
              <a:t>EMISOR BETA</a:t>
            </a:r>
          </a:p>
          <a:p>
            <a:r>
              <a:rPr lang="es-ES" sz="1200" dirty="0" err="1">
                <a:effectLst/>
                <a:latin typeface="Helvetica" pitchFamily="2" charset="0"/>
              </a:rPr>
              <a:t>An</a:t>
            </a:r>
            <a:r>
              <a:rPr lang="es-ES" sz="1200" dirty="0">
                <a:effectLst/>
                <a:latin typeface="Helvetica" pitchFamily="2" charset="0"/>
              </a:rPr>
              <a:t> open-</a:t>
            </a:r>
            <a:r>
              <a:rPr lang="es-ES" sz="1200" dirty="0" err="1">
                <a:effectLst/>
                <a:latin typeface="Helvetica" pitchFamily="2" charset="0"/>
              </a:rPr>
              <a:t>label</a:t>
            </a:r>
            <a:r>
              <a:rPr lang="es-ES" sz="1200" dirty="0">
                <a:effectLst/>
                <a:latin typeface="Helvetica" pitchFamily="2" charset="0"/>
              </a:rPr>
              <a:t> </a:t>
            </a:r>
            <a:r>
              <a:rPr lang="es-ES" sz="1200" dirty="0" err="1">
                <a:effectLst/>
                <a:latin typeface="Helvetica" pitchFamily="2" charset="0"/>
              </a:rPr>
              <a:t>phase</a:t>
            </a:r>
            <a:r>
              <a:rPr lang="es-ES" sz="1200" dirty="0">
                <a:effectLst/>
                <a:latin typeface="Helvetica" pitchFamily="2" charset="0"/>
              </a:rPr>
              <a:t> III trial (VISION) </a:t>
            </a:r>
            <a:r>
              <a:rPr lang="es-ES" sz="1200" dirty="0" err="1">
                <a:effectLst/>
                <a:latin typeface="Helvetica" pitchFamily="2" charset="0"/>
              </a:rPr>
              <a:t>compared</a:t>
            </a:r>
            <a:r>
              <a:rPr lang="es-ES" sz="1200" dirty="0">
                <a:effectLst/>
                <a:latin typeface="Helvetica" pitchFamily="2" charset="0"/>
              </a:rPr>
              <a:t> 177Lutetium </a:t>
            </a:r>
            <a:r>
              <a:rPr lang="es-ES" sz="1200" dirty="0" err="1">
                <a:effectLst/>
                <a:latin typeface="Helvetica" pitchFamily="2" charset="0"/>
              </a:rPr>
              <a:t>Vipivotid</a:t>
            </a:r>
            <a:r>
              <a:rPr lang="es-ES" sz="1200" dirty="0">
                <a:effectLst/>
                <a:latin typeface="Helvetica" pitchFamily="2" charset="0"/>
              </a:rPr>
              <a:t> </a:t>
            </a:r>
            <a:r>
              <a:rPr lang="es-ES" sz="1200" dirty="0" err="1">
                <a:effectLst/>
                <a:latin typeface="Helvetica" pitchFamily="2" charset="0"/>
              </a:rPr>
              <a:t>tetraxetan</a:t>
            </a:r>
            <a:r>
              <a:rPr lang="es-ES" sz="1200" dirty="0">
                <a:effectLst/>
                <a:latin typeface="Helvetica" pitchFamily="2" charset="0"/>
              </a:rPr>
              <a:t> (177Lu-PSMA-617 </a:t>
            </a:r>
            <a:r>
              <a:rPr lang="es-ES" sz="1200" dirty="0" err="1">
                <a:effectLst/>
                <a:latin typeface="Helvetica" pitchFamily="2" charset="0"/>
              </a:rPr>
              <a:t>radioligand</a:t>
            </a:r>
            <a:endParaRPr lang="es-ES" sz="1200" dirty="0">
              <a:effectLst/>
              <a:latin typeface="Helvetica" pitchFamily="2" charset="0"/>
            </a:endParaRPr>
          </a:p>
          <a:p>
            <a:r>
              <a:rPr lang="es-ES" sz="1200" dirty="0" err="1">
                <a:effectLst/>
                <a:latin typeface="Helvetica" pitchFamily="2" charset="0"/>
              </a:rPr>
              <a:t>therapy</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protocol-permitted</a:t>
            </a:r>
            <a:r>
              <a:rPr lang="es-ES" sz="1200" dirty="0">
                <a:effectLst/>
                <a:latin typeface="Helvetica" pitchFamily="2" charset="0"/>
              </a:rPr>
              <a:t> SOC (i.e., </a:t>
            </a:r>
            <a:r>
              <a:rPr lang="es-ES" sz="1200" dirty="0" err="1">
                <a:effectLst/>
                <a:latin typeface="Helvetica" pitchFamily="2" charset="0"/>
              </a:rPr>
              <a:t>excluded</a:t>
            </a:r>
            <a:r>
              <a:rPr lang="es-ES" sz="1200" dirty="0">
                <a:effectLst/>
                <a:latin typeface="Helvetica" pitchFamily="2" charset="0"/>
              </a:rPr>
              <a:t> </a:t>
            </a:r>
            <a:r>
              <a:rPr lang="es-ES" sz="1200" dirty="0" err="1">
                <a:effectLst/>
                <a:latin typeface="Helvetica" pitchFamily="2" charset="0"/>
              </a:rPr>
              <a:t>chemotherapy</a:t>
            </a:r>
            <a:r>
              <a:rPr lang="es-ES" sz="1200" dirty="0">
                <a:effectLst/>
                <a:latin typeface="Helvetica" pitchFamily="2" charset="0"/>
              </a:rPr>
              <a:t>, </a:t>
            </a:r>
            <a:r>
              <a:rPr lang="es-ES" sz="1200" dirty="0" err="1">
                <a:effectLst/>
                <a:latin typeface="Helvetica" pitchFamily="2" charset="0"/>
              </a:rPr>
              <a:t>immunotherapy</a:t>
            </a:r>
            <a:r>
              <a:rPr lang="es-ES" sz="1200" dirty="0">
                <a:effectLst/>
                <a:latin typeface="Helvetica" pitchFamily="2" charset="0"/>
              </a:rPr>
              <a:t>, radium-223 and</a:t>
            </a:r>
          </a:p>
          <a:p>
            <a:r>
              <a:rPr lang="es-ES" sz="1200" dirty="0" err="1">
                <a:effectLst/>
                <a:latin typeface="Helvetica" pitchFamily="2" charset="0"/>
              </a:rPr>
              <a:t>investigational</a:t>
            </a:r>
            <a:r>
              <a:rPr lang="es-ES" sz="1200" dirty="0">
                <a:effectLst/>
                <a:latin typeface="Helvetica" pitchFamily="2" charset="0"/>
              </a:rPr>
              <a:t> </a:t>
            </a:r>
            <a:r>
              <a:rPr lang="es-ES" sz="1200" dirty="0" err="1">
                <a:effectLst/>
                <a:latin typeface="Helvetica" pitchFamily="2" charset="0"/>
              </a:rPr>
              <a:t>drugs</a:t>
            </a:r>
            <a:r>
              <a:rPr lang="es-ES" sz="1200" dirty="0">
                <a:effectLst/>
                <a:latin typeface="Helvetica" pitchFamily="2" charset="0"/>
              </a:rPr>
              <a:t>) in </a:t>
            </a:r>
            <a:r>
              <a:rPr lang="es-ES" sz="1200" dirty="0" err="1">
                <a:effectLst/>
                <a:latin typeface="Helvetica" pitchFamily="2" charset="0"/>
              </a:rPr>
              <a:t>mCRPC</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PSMA </a:t>
            </a:r>
            <a:r>
              <a:rPr lang="es-ES" sz="1200" dirty="0" err="1">
                <a:effectLst/>
                <a:latin typeface="Helvetica" pitchFamily="2" charset="0"/>
              </a:rPr>
              <a:t>expressing</a:t>
            </a:r>
            <a:r>
              <a:rPr lang="es-ES" sz="1200" dirty="0">
                <a:effectLst/>
                <a:latin typeface="Helvetica" pitchFamily="2" charset="0"/>
              </a:rPr>
              <a:t> </a:t>
            </a:r>
            <a:r>
              <a:rPr lang="es-ES" sz="1200" dirty="0" err="1">
                <a:effectLst/>
                <a:latin typeface="Helvetica" pitchFamily="2" charset="0"/>
              </a:rPr>
              <a:t>metastases</a:t>
            </a:r>
            <a:r>
              <a:rPr lang="es-ES" sz="1200" dirty="0">
                <a:effectLst/>
                <a:latin typeface="Helvetica" pitchFamily="2" charset="0"/>
              </a:rPr>
              <a:t> </a:t>
            </a:r>
            <a:r>
              <a:rPr lang="es-ES" sz="1200" dirty="0" err="1">
                <a:effectLst/>
                <a:latin typeface="Helvetica" pitchFamily="2" charset="0"/>
              </a:rPr>
              <a:t>on</a:t>
            </a:r>
            <a:r>
              <a:rPr lang="es-ES" sz="1200" dirty="0">
                <a:effectLst/>
                <a:latin typeface="Helvetica" pitchFamily="2" charset="0"/>
              </a:rPr>
              <a:t> PET/CT, </a:t>
            </a:r>
            <a:r>
              <a:rPr lang="es-ES" sz="1200" dirty="0" err="1">
                <a:effectLst/>
                <a:latin typeface="Helvetica" pitchFamily="2" charset="0"/>
              </a:rPr>
              <a:t>previously</a:t>
            </a:r>
            <a:r>
              <a:rPr lang="es-ES" sz="1200" dirty="0">
                <a:effectLst/>
                <a:latin typeface="Helvetica" pitchFamily="2" charset="0"/>
              </a:rPr>
              <a:t> </a:t>
            </a:r>
            <a:r>
              <a:rPr lang="es-ES" sz="1200" dirty="0" err="1">
                <a:effectLst/>
                <a:latin typeface="Helvetica" pitchFamily="2" charset="0"/>
              </a:rPr>
              <a:t>treated</a:t>
            </a:r>
            <a:r>
              <a:rPr lang="es-ES" sz="1200" dirty="0">
                <a:effectLst/>
                <a:latin typeface="Helvetica" pitchFamily="2" charset="0"/>
              </a:rPr>
              <a:t> </a:t>
            </a:r>
            <a:r>
              <a:rPr lang="es-ES" sz="1200" dirty="0" err="1">
                <a:effectLst/>
                <a:latin typeface="Helvetica" pitchFamily="2" charset="0"/>
              </a:rPr>
              <a:t>with</a:t>
            </a:r>
            <a:endParaRPr lang="es-ES" sz="1200" dirty="0">
              <a:effectLst/>
              <a:latin typeface="Helvetica" pitchFamily="2" charset="0"/>
            </a:endParaRPr>
          </a:p>
          <a:p>
            <a:r>
              <a:rPr lang="es-ES" sz="1200" dirty="0">
                <a:effectLst/>
                <a:latin typeface="Helvetica" pitchFamily="2" charset="0"/>
              </a:rPr>
              <a:t>at </a:t>
            </a:r>
            <a:r>
              <a:rPr lang="es-ES" sz="1200" dirty="0" err="1">
                <a:effectLst/>
                <a:latin typeface="Helvetica" pitchFamily="2" charset="0"/>
              </a:rPr>
              <a:t>least</a:t>
            </a:r>
            <a:r>
              <a:rPr lang="es-ES" sz="1200" dirty="0">
                <a:effectLst/>
                <a:latin typeface="Helvetica" pitchFamily="2" charset="0"/>
              </a:rPr>
              <a:t> </a:t>
            </a:r>
            <a:r>
              <a:rPr lang="es-ES" sz="1200" dirty="0" err="1">
                <a:effectLst/>
                <a:latin typeface="Helvetica" pitchFamily="2" charset="0"/>
              </a:rPr>
              <a:t>one</a:t>
            </a:r>
            <a:r>
              <a:rPr lang="es-ES" sz="1200" dirty="0">
                <a:effectLst/>
                <a:latin typeface="Helvetica" pitchFamily="2" charset="0"/>
              </a:rPr>
              <a:t> ARPI and </a:t>
            </a:r>
            <a:r>
              <a:rPr lang="es-ES" sz="1200" dirty="0" err="1">
                <a:effectLst/>
                <a:latin typeface="Helvetica" pitchFamily="2" charset="0"/>
              </a:rPr>
              <a:t>one</a:t>
            </a:r>
            <a:r>
              <a:rPr lang="es-ES" sz="1200" dirty="0">
                <a:effectLst/>
                <a:latin typeface="Helvetica" pitchFamily="2" charset="0"/>
              </a:rPr>
              <a:t> (</a:t>
            </a:r>
            <a:r>
              <a:rPr lang="es-ES" sz="1200" dirty="0" err="1">
                <a:effectLst/>
                <a:latin typeface="Helvetica" pitchFamily="2" charset="0"/>
              </a:rPr>
              <a:t>around</a:t>
            </a:r>
            <a:r>
              <a:rPr lang="es-ES" sz="1200" dirty="0">
                <a:effectLst/>
                <a:latin typeface="Helvetica" pitchFamily="2" charset="0"/>
              </a:rPr>
              <a:t> 53%) </a:t>
            </a:r>
            <a:r>
              <a:rPr lang="es-ES" sz="1200" dirty="0" err="1">
                <a:effectLst/>
                <a:latin typeface="Helvetica" pitchFamily="2" charset="0"/>
              </a:rPr>
              <a:t>or</a:t>
            </a:r>
            <a:r>
              <a:rPr lang="es-ES" sz="1200" dirty="0">
                <a:effectLst/>
                <a:latin typeface="Helvetica" pitchFamily="2" charset="0"/>
              </a:rPr>
              <a:t> </a:t>
            </a:r>
            <a:r>
              <a:rPr lang="es-ES" sz="1200" dirty="0" err="1">
                <a:effectLst/>
                <a:latin typeface="Helvetica" pitchFamily="2" charset="0"/>
              </a:rPr>
              <a:t>two</a:t>
            </a:r>
            <a:r>
              <a:rPr lang="es-ES" sz="1200" dirty="0">
                <a:effectLst/>
                <a:latin typeface="Helvetica" pitchFamily="2" charset="0"/>
              </a:rPr>
              <a:t> </a:t>
            </a:r>
            <a:r>
              <a:rPr lang="es-ES" sz="1200" dirty="0" err="1">
                <a:effectLst/>
                <a:latin typeface="Helvetica" pitchFamily="2" charset="0"/>
              </a:rPr>
              <a:t>taxanes</a:t>
            </a:r>
            <a:r>
              <a:rPr lang="es-ES" sz="1200" dirty="0">
                <a:effectLst/>
                <a:latin typeface="Helvetica" pitchFamily="2" charset="0"/>
              </a:rPr>
              <a:t>. </a:t>
            </a:r>
            <a:r>
              <a:rPr lang="es-ES" sz="1200" dirty="0" err="1">
                <a:effectLst/>
                <a:latin typeface="Helvetica" pitchFamily="2" charset="0"/>
              </a:rPr>
              <a:t>Imaging-based</a:t>
            </a:r>
            <a:r>
              <a:rPr lang="es-ES" sz="1200" dirty="0">
                <a:effectLst/>
                <a:latin typeface="Helvetica" pitchFamily="2" charset="0"/>
              </a:rPr>
              <a:t> PFS and OS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alternate</a:t>
            </a:r>
            <a:r>
              <a:rPr lang="es-ES" sz="1200" dirty="0">
                <a:effectLst/>
                <a:latin typeface="Helvetica" pitchFamily="2" charset="0"/>
              </a:rPr>
              <a:t> </a:t>
            </a:r>
            <a:r>
              <a:rPr lang="es-ES" sz="1200" dirty="0" err="1">
                <a:effectLst/>
                <a:latin typeface="Helvetica" pitchFamily="2" charset="0"/>
              </a:rPr>
              <a:t>primary</a:t>
            </a:r>
            <a:endParaRPr lang="es-ES" sz="1200" dirty="0">
              <a:effectLst/>
              <a:latin typeface="Helvetica" pitchFamily="2" charset="0"/>
            </a:endParaRPr>
          </a:p>
          <a:p>
            <a:r>
              <a:rPr lang="es-ES" sz="1200" dirty="0" err="1">
                <a:effectLst/>
                <a:latin typeface="Helvetica" pitchFamily="2" charset="0"/>
              </a:rPr>
              <a:t>endpoints</a:t>
            </a:r>
            <a:r>
              <a:rPr lang="es-ES" sz="1200" dirty="0">
                <a:effectLst/>
                <a:latin typeface="Helvetica" pitchFamily="2" charset="0"/>
              </a:rPr>
              <a:t>. More </a:t>
            </a:r>
            <a:r>
              <a:rPr lang="es-ES" sz="1200" dirty="0" err="1">
                <a:effectLst/>
                <a:latin typeface="Helvetica" pitchFamily="2" charset="0"/>
              </a:rPr>
              <a:t>than</a:t>
            </a:r>
            <a:r>
              <a:rPr lang="es-ES" sz="1200" dirty="0">
                <a:effectLst/>
                <a:latin typeface="Helvetica" pitchFamily="2" charset="0"/>
              </a:rPr>
              <a:t> 800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randomised</a:t>
            </a:r>
            <a:r>
              <a:rPr lang="es-ES" sz="1200" dirty="0">
                <a:effectLst/>
                <a:latin typeface="Helvetica" pitchFamily="2" charset="0"/>
              </a:rPr>
              <a:t>. 177Lu-PSMA-617 plus SOC </a:t>
            </a:r>
            <a:r>
              <a:rPr lang="es-ES" sz="1200" dirty="0" err="1">
                <a:effectLst/>
                <a:latin typeface="Helvetica" pitchFamily="2" charset="0"/>
              </a:rPr>
              <a:t>significantly</a:t>
            </a:r>
            <a:r>
              <a:rPr lang="es-ES" sz="1200" dirty="0">
                <a:effectLst/>
                <a:latin typeface="Helvetica" pitchFamily="2" charset="0"/>
              </a:rPr>
              <a:t> </a:t>
            </a:r>
            <a:r>
              <a:rPr lang="es-ES" sz="1200" dirty="0" err="1">
                <a:effectLst/>
                <a:latin typeface="Helvetica" pitchFamily="2" charset="0"/>
              </a:rPr>
              <a:t>prolonged</a:t>
            </a:r>
            <a:r>
              <a:rPr lang="es-ES" sz="1200" dirty="0">
                <a:effectLst/>
                <a:latin typeface="Helvetica" pitchFamily="2" charset="0"/>
              </a:rPr>
              <a:t> </a:t>
            </a:r>
            <a:r>
              <a:rPr lang="es-ES" sz="1200" dirty="0" err="1">
                <a:effectLst/>
                <a:latin typeface="Helvetica" pitchFamily="2" charset="0"/>
              </a:rPr>
              <a:t>both</a:t>
            </a:r>
            <a:endParaRPr lang="es-ES" sz="1200" dirty="0">
              <a:effectLst/>
              <a:latin typeface="Helvetica" pitchFamily="2" charset="0"/>
            </a:endParaRPr>
          </a:p>
          <a:p>
            <a:r>
              <a:rPr lang="es-ES" sz="1200" dirty="0" err="1">
                <a:effectLst/>
                <a:latin typeface="Helvetica" pitchFamily="2" charset="0"/>
              </a:rPr>
              <a:t>imaging-based</a:t>
            </a:r>
            <a:r>
              <a:rPr lang="es-ES" sz="1200" dirty="0">
                <a:effectLst/>
                <a:latin typeface="Helvetica" pitchFamily="2" charset="0"/>
              </a:rPr>
              <a:t> PFS and OS, as </a:t>
            </a:r>
            <a:r>
              <a:rPr lang="es-ES" sz="1200" dirty="0" err="1">
                <a:effectLst/>
                <a:latin typeface="Helvetica" pitchFamily="2" charset="0"/>
              </a:rPr>
              <a:t>compared</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SOC alone (</a:t>
            </a:r>
            <a:r>
              <a:rPr lang="es-ES" sz="1200" dirty="0" err="1">
                <a:effectLst/>
                <a:latin typeface="Helvetica" pitchFamily="2" charset="0"/>
              </a:rPr>
              <a:t>see</a:t>
            </a:r>
            <a:r>
              <a:rPr lang="es-ES" sz="1200" dirty="0">
                <a:effectLst/>
                <a:latin typeface="Helvetica" pitchFamily="2" charset="0"/>
              </a:rPr>
              <a:t> Table 6.6.3). Grade 3 </a:t>
            </a:r>
            <a:r>
              <a:rPr lang="es-ES" sz="1200" dirty="0" err="1">
                <a:effectLst/>
                <a:latin typeface="Helvetica" pitchFamily="2" charset="0"/>
              </a:rPr>
              <a:t>or</a:t>
            </a:r>
            <a:r>
              <a:rPr lang="es-ES" sz="1200" dirty="0">
                <a:effectLst/>
                <a:latin typeface="Helvetica" pitchFamily="2" charset="0"/>
              </a:rPr>
              <a:t> </a:t>
            </a:r>
            <a:r>
              <a:rPr lang="es-ES" sz="1200" dirty="0" err="1">
                <a:effectLst/>
                <a:latin typeface="Helvetica" pitchFamily="2" charset="0"/>
              </a:rPr>
              <a:t>above</a:t>
            </a:r>
            <a:r>
              <a:rPr lang="es-ES" sz="1200" dirty="0">
                <a:effectLst/>
                <a:latin typeface="Helvetica" pitchFamily="2" charset="0"/>
              </a:rPr>
              <a:t> </a:t>
            </a:r>
            <a:r>
              <a:rPr lang="es-ES" sz="1200" dirty="0" err="1">
                <a:effectLst/>
                <a:latin typeface="Helvetica" pitchFamily="2" charset="0"/>
              </a:rPr>
              <a:t>AEs</a:t>
            </a:r>
            <a:r>
              <a:rPr lang="es-ES" sz="1200" dirty="0">
                <a:effectLst/>
                <a:latin typeface="Helvetica" pitchFamily="2" charset="0"/>
              </a:rPr>
              <a:t>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higher</a:t>
            </a:r>
            <a:endParaRPr lang="es-ES" sz="1200" dirty="0">
              <a:effectLst/>
              <a:latin typeface="Helvetica" pitchFamily="2" charset="0"/>
            </a:endParaRPr>
          </a:p>
          <a:p>
            <a:r>
              <a:rPr lang="es-ES" sz="1200" dirty="0" err="1">
                <a:effectLst/>
                <a:latin typeface="Helvetica" pitchFamily="2" charset="0"/>
              </a:rPr>
              <a:t>with</a:t>
            </a:r>
            <a:r>
              <a:rPr lang="es-ES" sz="1200" dirty="0">
                <a:effectLst/>
                <a:latin typeface="Helvetica" pitchFamily="2" charset="0"/>
              </a:rPr>
              <a:t> 177Lu-PSMA-617 </a:t>
            </a:r>
            <a:r>
              <a:rPr lang="es-ES" sz="1200" dirty="0" err="1">
                <a:effectLst/>
                <a:latin typeface="Helvetica" pitchFamily="2" charset="0"/>
              </a:rPr>
              <a:t>than</a:t>
            </a:r>
            <a:r>
              <a:rPr lang="es-ES" sz="1200" dirty="0">
                <a:effectLst/>
                <a:latin typeface="Helvetica" pitchFamily="2" charset="0"/>
              </a:rPr>
              <a:t> </a:t>
            </a:r>
            <a:r>
              <a:rPr lang="es-ES" sz="1200" dirty="0" err="1">
                <a:effectLst/>
                <a:latin typeface="Helvetica" pitchFamily="2" charset="0"/>
              </a:rPr>
              <a:t>without</a:t>
            </a:r>
            <a:r>
              <a:rPr lang="es-ES" sz="1200" dirty="0">
                <a:effectLst/>
                <a:latin typeface="Helvetica" pitchFamily="2" charset="0"/>
              </a:rPr>
              <a:t> (52.7% vs. 38.0%), </a:t>
            </a:r>
            <a:r>
              <a:rPr lang="es-ES" sz="1200" dirty="0" err="1">
                <a:effectLst/>
                <a:latin typeface="Helvetica" pitchFamily="2" charset="0"/>
              </a:rPr>
              <a:t>but</a:t>
            </a:r>
            <a:r>
              <a:rPr lang="es-ES" sz="1200" dirty="0">
                <a:effectLst/>
                <a:latin typeface="Helvetica" pitchFamily="2" charset="0"/>
              </a:rPr>
              <a:t> </a:t>
            </a:r>
            <a:r>
              <a:rPr lang="es-ES" sz="1200" dirty="0" err="1">
                <a:effectLst/>
                <a:latin typeface="Helvetica" pitchFamily="2" charset="0"/>
              </a:rPr>
              <a:t>QoL</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t>
            </a:r>
            <a:r>
              <a:rPr lang="es-ES" sz="1200" dirty="0" err="1">
                <a:effectLst/>
                <a:latin typeface="Helvetica" pitchFamily="2" charset="0"/>
              </a:rPr>
              <a:t>not</a:t>
            </a:r>
            <a:r>
              <a:rPr lang="es-ES" sz="1200" dirty="0">
                <a:effectLst/>
                <a:latin typeface="Helvetica" pitchFamily="2" charset="0"/>
              </a:rPr>
              <a:t> </a:t>
            </a:r>
            <a:r>
              <a:rPr lang="es-ES" sz="1200" dirty="0" err="1">
                <a:effectLst/>
                <a:latin typeface="Helvetica" pitchFamily="2" charset="0"/>
              </a:rPr>
              <a:t>adversely</a:t>
            </a:r>
            <a:r>
              <a:rPr lang="es-ES" sz="1200" dirty="0">
                <a:effectLst/>
                <a:latin typeface="Helvetica" pitchFamily="2" charset="0"/>
              </a:rPr>
              <a:t> </a:t>
            </a:r>
            <a:r>
              <a:rPr lang="es-ES" sz="1200" dirty="0" err="1">
                <a:effectLst/>
                <a:latin typeface="Helvetica" pitchFamily="2" charset="0"/>
              </a:rPr>
              <a:t>affected</a:t>
            </a:r>
            <a:r>
              <a:rPr lang="es-ES" sz="1200" dirty="0">
                <a:effectLst/>
                <a:latin typeface="Helvetica" pitchFamily="2" charset="0"/>
              </a:rPr>
              <a:t>. 177Lu–PSMA-617 has</a:t>
            </a:r>
          </a:p>
          <a:p>
            <a:r>
              <a:rPr lang="es-ES" sz="1200" dirty="0" err="1">
                <a:effectLst/>
                <a:latin typeface="Helvetica" pitchFamily="2" charset="0"/>
              </a:rPr>
              <a:t>shown</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be </a:t>
            </a:r>
            <a:r>
              <a:rPr lang="es-ES" sz="1200" dirty="0" err="1">
                <a:effectLst/>
                <a:latin typeface="Helvetica" pitchFamily="2" charset="0"/>
              </a:rPr>
              <a:t>an</a:t>
            </a:r>
            <a:r>
              <a:rPr lang="es-ES" sz="1200" dirty="0">
                <a:effectLst/>
                <a:latin typeface="Helvetica" pitchFamily="2" charset="0"/>
              </a:rPr>
              <a:t> </a:t>
            </a:r>
            <a:r>
              <a:rPr lang="es-ES" sz="1200" dirty="0" err="1">
                <a:effectLst/>
                <a:latin typeface="Helvetica" pitchFamily="2" charset="0"/>
              </a:rPr>
              <a:t>additional</a:t>
            </a:r>
            <a:r>
              <a:rPr lang="es-ES" sz="1200" dirty="0">
                <a:effectLst/>
                <a:latin typeface="Helvetica" pitchFamily="2" charset="0"/>
              </a:rPr>
              <a:t> </a:t>
            </a:r>
            <a:r>
              <a:rPr lang="es-ES" sz="1200" dirty="0" err="1">
                <a:effectLst/>
                <a:latin typeface="Helvetica" pitchFamily="2" charset="0"/>
              </a:rPr>
              <a:t>treatment</a:t>
            </a:r>
            <a:r>
              <a:rPr lang="es-ES" sz="1200" dirty="0">
                <a:effectLst/>
                <a:latin typeface="Helvetica" pitchFamily="2" charset="0"/>
              </a:rPr>
              <a:t> </a:t>
            </a:r>
            <a:r>
              <a:rPr lang="es-ES" sz="1200" dirty="0" err="1">
                <a:effectLst/>
                <a:latin typeface="Helvetica" pitchFamily="2" charset="0"/>
              </a:rPr>
              <a:t>option</a:t>
            </a:r>
            <a:r>
              <a:rPr lang="es-ES" sz="1200" dirty="0">
                <a:effectLst/>
                <a:latin typeface="Helvetica" pitchFamily="2" charset="0"/>
              </a:rPr>
              <a:t> in </a:t>
            </a:r>
            <a:r>
              <a:rPr lang="es-ES" sz="1200" dirty="0" err="1">
                <a:effectLst/>
                <a:latin typeface="Helvetica" pitchFamily="2" charset="0"/>
              </a:rPr>
              <a:t>this</a:t>
            </a:r>
            <a:r>
              <a:rPr lang="es-ES" sz="1200" dirty="0">
                <a:effectLst/>
                <a:latin typeface="Helvetica" pitchFamily="2" charset="0"/>
              </a:rPr>
              <a:t> </a:t>
            </a:r>
            <a:r>
              <a:rPr lang="es-ES" sz="1200" dirty="0" err="1">
                <a:effectLst/>
                <a:latin typeface="Helvetica" pitchFamily="2" charset="0"/>
              </a:rPr>
              <a:t>mCRPC</a:t>
            </a:r>
            <a:r>
              <a:rPr lang="es-ES" sz="1200" dirty="0">
                <a:effectLst/>
                <a:latin typeface="Helvetica" pitchFamily="2" charset="0"/>
              </a:rPr>
              <a:t> </a:t>
            </a:r>
            <a:r>
              <a:rPr lang="es-ES" sz="1200" dirty="0" err="1">
                <a:effectLst/>
                <a:latin typeface="Helvetica" pitchFamily="2" charset="0"/>
              </a:rPr>
              <a:t>population</a:t>
            </a:r>
            <a:r>
              <a:rPr lang="es-ES" sz="1200" dirty="0">
                <a:effectLst/>
                <a:latin typeface="Helvetica" pitchFamily="2" charset="0"/>
              </a:rPr>
              <a:t> [1237].</a:t>
            </a:r>
          </a:p>
          <a:p>
            <a:endParaRPr lang="es-ES" sz="1200" dirty="0">
              <a:effectLst/>
              <a:latin typeface="Helvetica" pitchFamily="2" charset="0"/>
            </a:endParaRP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8344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dirty="0">
                <a:effectLst/>
                <a:latin typeface="Helvetica" pitchFamily="2" charset="0"/>
              </a:rPr>
              <a:t>6.7.8.2.2 PSMA-</a:t>
            </a:r>
            <a:r>
              <a:rPr lang="es-ES" sz="1200" dirty="0" err="1">
                <a:effectLst/>
                <a:latin typeface="Helvetica" pitchFamily="2" charset="0"/>
              </a:rPr>
              <a:t>based</a:t>
            </a:r>
            <a:r>
              <a:rPr lang="es-ES" sz="1200" dirty="0">
                <a:effectLst/>
                <a:latin typeface="Helvetica" pitchFamily="2" charset="0"/>
              </a:rPr>
              <a:t> </a:t>
            </a:r>
            <a:r>
              <a:rPr lang="es-ES" sz="1200" dirty="0" err="1">
                <a:effectLst/>
                <a:latin typeface="Helvetica" pitchFamily="2" charset="0"/>
              </a:rPr>
              <a:t>therapy</a:t>
            </a:r>
            <a:endParaRPr lang="es-ES" sz="1200" dirty="0">
              <a:effectLst/>
              <a:latin typeface="Helvetica" pitchFamily="2" charset="0"/>
            </a:endParaRPr>
          </a:p>
          <a:p>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increasing</a:t>
            </a:r>
            <a:r>
              <a:rPr lang="es-ES" sz="1200" dirty="0">
                <a:effectLst/>
                <a:latin typeface="Helvetica" pitchFamily="2" charset="0"/>
              </a:rPr>
              <a:t> use </a:t>
            </a:r>
            <a:r>
              <a:rPr lang="es-ES" sz="1200" dirty="0" err="1">
                <a:effectLst/>
                <a:latin typeface="Helvetica" pitchFamily="2" charset="0"/>
              </a:rPr>
              <a:t>of</a:t>
            </a:r>
            <a:r>
              <a:rPr lang="es-ES" sz="1200" dirty="0">
                <a:effectLst/>
                <a:latin typeface="Helvetica" pitchFamily="2" charset="0"/>
              </a:rPr>
              <a:t> PSMA PET as a </a:t>
            </a:r>
            <a:r>
              <a:rPr lang="es-ES" sz="1200" dirty="0" err="1">
                <a:effectLst/>
                <a:latin typeface="Helvetica" pitchFamily="2" charset="0"/>
              </a:rPr>
              <a:t>diagnostic</a:t>
            </a:r>
            <a:r>
              <a:rPr lang="es-ES" sz="1200" dirty="0">
                <a:effectLst/>
                <a:latin typeface="Helvetica" pitchFamily="2" charset="0"/>
              </a:rPr>
              <a:t> </a:t>
            </a:r>
            <a:r>
              <a:rPr lang="es-ES" sz="1200" dirty="0" err="1">
                <a:effectLst/>
                <a:latin typeface="Helvetica" pitchFamily="2" charset="0"/>
              </a:rPr>
              <a:t>tracer</a:t>
            </a:r>
            <a:r>
              <a:rPr lang="es-ES" sz="1200" dirty="0">
                <a:effectLst/>
                <a:latin typeface="Helvetica" pitchFamily="2" charset="0"/>
              </a:rPr>
              <a:t> and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realisation</a:t>
            </a:r>
            <a:r>
              <a:rPr lang="es-ES" sz="1200" dirty="0">
                <a:effectLst/>
                <a:latin typeface="Helvetica" pitchFamily="2" charset="0"/>
              </a:rPr>
              <a:t> </a:t>
            </a:r>
            <a:r>
              <a:rPr lang="es-ES" sz="1200" dirty="0" err="1">
                <a:effectLst/>
                <a:latin typeface="Helvetica" pitchFamily="2" charset="0"/>
              </a:rPr>
              <a:t>that</a:t>
            </a:r>
            <a:r>
              <a:rPr lang="es-ES" sz="1200" dirty="0">
                <a:effectLst/>
                <a:latin typeface="Helvetica" pitchFamily="2" charset="0"/>
              </a:rPr>
              <a:t> </a:t>
            </a:r>
            <a:r>
              <a:rPr lang="es-ES" sz="1200" dirty="0" err="1">
                <a:effectLst/>
                <a:latin typeface="Helvetica" pitchFamily="2" charset="0"/>
              </a:rPr>
              <a:t>this</a:t>
            </a:r>
            <a:r>
              <a:rPr lang="es-ES" sz="1200" dirty="0">
                <a:effectLst/>
                <a:latin typeface="Helvetica" pitchFamily="2" charset="0"/>
              </a:rPr>
              <a:t> </a:t>
            </a:r>
            <a:r>
              <a:rPr lang="es-ES" sz="1200" dirty="0" err="1">
                <a:effectLst/>
                <a:latin typeface="Helvetica" pitchFamily="2" charset="0"/>
              </a:rPr>
              <a:t>allowed</a:t>
            </a:r>
            <a:r>
              <a:rPr lang="es-ES" sz="1200" dirty="0">
                <a:effectLst/>
                <a:latin typeface="Helvetica" pitchFamily="2" charset="0"/>
              </a:rPr>
              <a:t> </a:t>
            </a:r>
            <a:r>
              <a:rPr lang="es-ES" sz="1200" dirty="0" err="1">
                <a:effectLst/>
                <a:latin typeface="Helvetica" pitchFamily="2" charset="0"/>
              </a:rPr>
              <a:t>identification</a:t>
            </a:r>
            <a:endParaRPr lang="es-ES" sz="1200" dirty="0">
              <a:effectLst/>
              <a:latin typeface="Helvetica" pitchFamily="2" charset="0"/>
            </a:endParaRPr>
          </a:p>
          <a:p>
            <a:r>
              <a:rPr lang="es-ES" sz="1200" dirty="0" err="1">
                <a:effectLst/>
                <a:latin typeface="Helvetica" pitchFamily="2" charset="0"/>
              </a:rPr>
              <a:t>of</a:t>
            </a:r>
            <a:r>
              <a:rPr lang="es-ES" sz="1200" dirty="0">
                <a:effectLst/>
                <a:latin typeface="Helvetica" pitchFamily="2" charset="0"/>
              </a:rPr>
              <a:t> a </a:t>
            </a:r>
            <a:r>
              <a:rPr lang="es-ES" sz="1200" dirty="0" err="1">
                <a:effectLst/>
                <a:latin typeface="Helvetica" pitchFamily="2" charset="0"/>
              </a:rPr>
              <a:t>greater</a:t>
            </a:r>
            <a:r>
              <a:rPr lang="es-ES" sz="1200" dirty="0">
                <a:effectLst/>
                <a:latin typeface="Helvetica" pitchFamily="2" charset="0"/>
              </a:rPr>
              <a:t> </a:t>
            </a:r>
            <a:r>
              <a:rPr lang="es-ES" sz="1200" dirty="0" err="1">
                <a:effectLst/>
                <a:latin typeface="Helvetica" pitchFamily="2" charset="0"/>
              </a:rPr>
              <a:t>number</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metastatic</a:t>
            </a:r>
            <a:r>
              <a:rPr lang="es-ES" sz="1200" dirty="0">
                <a:effectLst/>
                <a:latin typeface="Helvetica" pitchFamily="2" charset="0"/>
              </a:rPr>
              <a:t> </a:t>
            </a:r>
            <a:r>
              <a:rPr lang="es-ES" sz="1200" dirty="0" err="1">
                <a:effectLst/>
                <a:latin typeface="Helvetica" pitchFamily="2" charset="0"/>
              </a:rPr>
              <a:t>deposits</a:t>
            </a:r>
            <a:r>
              <a:rPr lang="es-ES" sz="1200" dirty="0">
                <a:effectLst/>
                <a:latin typeface="Helvetica" pitchFamily="2" charset="0"/>
              </a:rPr>
              <a:t> led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attempts</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treat</a:t>
            </a:r>
            <a:r>
              <a:rPr lang="es-ES" sz="1200" dirty="0">
                <a:effectLst/>
                <a:latin typeface="Helvetica" pitchFamily="2" charset="0"/>
              </a:rPr>
              <a:t> </a:t>
            </a:r>
            <a:r>
              <a:rPr lang="es-ES" sz="1200" dirty="0" err="1">
                <a:effectLst/>
                <a:latin typeface="Helvetica" pitchFamily="2" charset="0"/>
              </a:rPr>
              <a:t>cancer</a:t>
            </a:r>
            <a:r>
              <a:rPr lang="es-ES" sz="1200" dirty="0">
                <a:effectLst/>
                <a:latin typeface="Helvetica" pitchFamily="2" charset="0"/>
              </a:rPr>
              <a:t> </a:t>
            </a:r>
            <a:r>
              <a:rPr lang="es-ES" sz="1200" dirty="0" err="1">
                <a:effectLst/>
                <a:latin typeface="Helvetica" pitchFamily="2" charset="0"/>
              </a:rPr>
              <a:t>by</a:t>
            </a:r>
            <a:r>
              <a:rPr lang="es-ES" sz="1200" dirty="0">
                <a:effectLst/>
                <a:latin typeface="Helvetica" pitchFamily="2" charset="0"/>
              </a:rPr>
              <a:t> </a:t>
            </a:r>
            <a:r>
              <a:rPr lang="es-ES" sz="1200" dirty="0" err="1">
                <a:effectLst/>
                <a:latin typeface="Helvetica" pitchFamily="2" charset="0"/>
              </a:rPr>
              <a:t>replacing</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imaging</a:t>
            </a:r>
            <a:r>
              <a:rPr lang="es-ES" sz="1200" dirty="0">
                <a:effectLst/>
                <a:latin typeface="Helvetica" pitchFamily="2" charset="0"/>
              </a:rPr>
              <a:t> </a:t>
            </a:r>
            <a:r>
              <a:rPr lang="es-ES" sz="1200" dirty="0" err="1">
                <a:effectLst/>
                <a:latin typeface="Helvetica" pitchFamily="2" charset="0"/>
              </a:rPr>
              <a:t>isotope</a:t>
            </a:r>
            <a:endParaRPr lang="es-ES" sz="1200" dirty="0">
              <a:effectLst/>
              <a:latin typeface="Helvetica" pitchFamily="2" charset="0"/>
            </a:endParaRPr>
          </a:p>
          <a:p>
            <a:r>
              <a:rPr lang="es-ES" sz="1200" dirty="0" err="1">
                <a:effectLst/>
                <a:latin typeface="Helvetica" pitchFamily="2" charset="0"/>
              </a:rPr>
              <a:t>with</a:t>
            </a:r>
            <a:r>
              <a:rPr lang="es-ES" sz="1200" dirty="0">
                <a:effectLst/>
                <a:latin typeface="Helvetica" pitchFamily="2" charset="0"/>
              </a:rPr>
              <a:t> a </a:t>
            </a:r>
            <a:r>
              <a:rPr lang="es-ES" sz="1200" dirty="0" err="1">
                <a:effectLst/>
                <a:latin typeface="Helvetica" pitchFamily="2" charset="0"/>
              </a:rPr>
              <a:t>therapeutic</a:t>
            </a:r>
            <a:r>
              <a:rPr lang="es-ES" sz="1200" dirty="0">
                <a:effectLst/>
                <a:latin typeface="Helvetica" pitchFamily="2" charset="0"/>
              </a:rPr>
              <a:t> </a:t>
            </a:r>
            <a:r>
              <a:rPr lang="es-ES" sz="1200" dirty="0" err="1">
                <a:effectLst/>
                <a:latin typeface="Helvetica" pitchFamily="2" charset="0"/>
              </a:rPr>
              <a:t>isotope</a:t>
            </a:r>
            <a:r>
              <a:rPr lang="es-ES" sz="1200" dirty="0">
                <a:effectLst/>
                <a:latin typeface="Helvetica" pitchFamily="2" charset="0"/>
              </a:rPr>
              <a:t> </a:t>
            </a:r>
            <a:r>
              <a:rPr lang="es-ES" sz="1200" dirty="0" err="1">
                <a:effectLst/>
                <a:latin typeface="Helvetica" pitchFamily="2" charset="0"/>
              </a:rPr>
              <a:t>which</a:t>
            </a:r>
            <a:r>
              <a:rPr lang="es-ES" sz="1200" dirty="0">
                <a:effectLst/>
                <a:latin typeface="Helvetica" pitchFamily="2" charset="0"/>
              </a:rPr>
              <a:t> </a:t>
            </a:r>
            <a:r>
              <a:rPr lang="es-ES" sz="1200" dirty="0" err="1">
                <a:effectLst/>
                <a:latin typeface="Helvetica" pitchFamily="2" charset="0"/>
              </a:rPr>
              <a:t>accumulates</a:t>
            </a:r>
            <a:r>
              <a:rPr lang="es-ES" sz="1200" dirty="0">
                <a:effectLst/>
                <a:latin typeface="Helvetica" pitchFamily="2" charset="0"/>
              </a:rPr>
              <a:t> </a:t>
            </a:r>
            <a:r>
              <a:rPr lang="es-ES" sz="1200" dirty="0" err="1">
                <a:effectLst/>
                <a:latin typeface="Helvetica" pitchFamily="2" charset="0"/>
              </a:rPr>
              <a:t>where</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tumour</a:t>
            </a:r>
            <a:r>
              <a:rPr lang="es-ES" sz="1200" dirty="0">
                <a:effectLst/>
                <a:latin typeface="Helvetica" pitchFamily="2" charset="0"/>
              </a:rPr>
              <a:t> </a:t>
            </a:r>
            <a:r>
              <a:rPr lang="es-ES" sz="1200" dirty="0" err="1">
                <a:effectLst/>
                <a:latin typeface="Helvetica" pitchFamily="2" charset="0"/>
              </a:rPr>
              <a:t>is</a:t>
            </a:r>
            <a:r>
              <a:rPr lang="es-ES" sz="1200" dirty="0">
                <a:effectLst/>
                <a:latin typeface="Helvetica" pitchFamily="2" charset="0"/>
              </a:rPr>
              <a:t> </a:t>
            </a:r>
            <a:r>
              <a:rPr lang="es-ES" sz="1200" dirty="0" err="1">
                <a:effectLst/>
                <a:latin typeface="Helvetica" pitchFamily="2" charset="0"/>
              </a:rPr>
              <a:t>demonstrated</a:t>
            </a:r>
            <a:r>
              <a:rPr lang="es-ES" sz="1200" dirty="0">
                <a:effectLst/>
                <a:latin typeface="Helvetica" pitchFamily="2" charset="0"/>
              </a:rPr>
              <a:t> (</a:t>
            </a:r>
            <a:r>
              <a:rPr lang="es-ES" sz="1200" dirty="0" err="1">
                <a:effectLst/>
                <a:latin typeface="Helvetica" pitchFamily="2" charset="0"/>
              </a:rPr>
              <a:t>theranostics</a:t>
            </a:r>
            <a:r>
              <a:rPr lang="es-ES" sz="1200" dirty="0">
                <a:effectLst/>
                <a:latin typeface="Helvetica" pitchFamily="2" charset="0"/>
              </a:rPr>
              <a:t>) [1230].</a:t>
            </a:r>
          </a:p>
          <a:p>
            <a:r>
              <a:rPr lang="es-ES" sz="1200" dirty="0" err="1">
                <a:effectLst/>
                <a:latin typeface="Helvetica" pitchFamily="2" charset="0"/>
              </a:rPr>
              <a:t>Therefore</a:t>
            </a:r>
            <a:r>
              <a:rPr lang="es-ES" sz="1200" dirty="0">
                <a:effectLst/>
                <a:latin typeface="Helvetica" pitchFamily="2" charset="0"/>
              </a:rPr>
              <a:t>, after </a:t>
            </a:r>
            <a:r>
              <a:rPr lang="es-ES" sz="1200" dirty="0" err="1">
                <a:effectLst/>
                <a:latin typeface="Helvetica" pitchFamily="2" charset="0"/>
              </a:rPr>
              <a:t>identification</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target, </a:t>
            </a:r>
            <a:r>
              <a:rPr lang="es-ES" sz="1200" dirty="0" err="1">
                <a:effectLst/>
                <a:latin typeface="Helvetica" pitchFamily="2" charset="0"/>
              </a:rPr>
              <a:t>usually</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diagnostic</a:t>
            </a:r>
            <a:r>
              <a:rPr lang="es-ES" sz="1200" dirty="0">
                <a:effectLst/>
                <a:latin typeface="Helvetica" pitchFamily="2" charset="0"/>
              </a:rPr>
              <a:t> 68Gallium-labelled PSMA, </a:t>
            </a:r>
            <a:r>
              <a:rPr lang="es-ES" sz="1200" dirty="0" err="1">
                <a:effectLst/>
                <a:latin typeface="Helvetica" pitchFamily="2" charset="0"/>
              </a:rPr>
              <a:t>therapeutic</a:t>
            </a:r>
            <a:endParaRPr lang="es-ES" sz="1200" dirty="0">
              <a:effectLst/>
              <a:latin typeface="Helvetica" pitchFamily="2" charset="0"/>
            </a:endParaRPr>
          </a:p>
          <a:p>
            <a:r>
              <a:rPr lang="es-ES" sz="1200" dirty="0" err="1">
                <a:effectLst/>
                <a:latin typeface="Helvetica" pitchFamily="2" charset="0"/>
              </a:rPr>
              <a:t>radiopharmaceuticals</a:t>
            </a:r>
            <a:r>
              <a:rPr lang="es-ES" sz="1200" dirty="0">
                <a:effectLst/>
                <a:latin typeface="Helvetica" pitchFamily="2" charset="0"/>
              </a:rPr>
              <a:t> </a:t>
            </a:r>
            <a:r>
              <a:rPr lang="es-ES" sz="1200" dirty="0" err="1">
                <a:effectLst/>
                <a:latin typeface="Helvetica" pitchFamily="2" charset="0"/>
              </a:rPr>
              <a:t>labelled</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l-GR" sz="1200" dirty="0">
                <a:effectLst/>
                <a:latin typeface="Helvetica" pitchFamily="2" charset="0"/>
              </a:rPr>
              <a:t>β(</a:t>
            </a:r>
            <a:r>
              <a:rPr lang="es-ES" sz="1200" dirty="0">
                <a:effectLst/>
                <a:latin typeface="Helvetica" pitchFamily="2" charset="0"/>
              </a:rPr>
              <a:t>lutetium-177 </a:t>
            </a:r>
            <a:r>
              <a:rPr lang="es-ES" sz="1200" dirty="0" err="1">
                <a:effectLst/>
                <a:latin typeface="Helvetica" pitchFamily="2" charset="0"/>
              </a:rPr>
              <a:t>or</a:t>
            </a:r>
            <a:r>
              <a:rPr lang="es-ES" sz="1200" dirty="0">
                <a:effectLst/>
                <a:latin typeface="Helvetica" pitchFamily="2" charset="0"/>
              </a:rPr>
              <a:t> yttrium-90) </a:t>
            </a:r>
            <a:r>
              <a:rPr lang="es-ES" sz="1200" dirty="0" err="1">
                <a:effectLst/>
                <a:latin typeface="Helvetica" pitchFamily="2" charset="0"/>
              </a:rPr>
              <a:t>or</a:t>
            </a:r>
            <a:r>
              <a:rPr lang="es-ES" sz="1200" dirty="0">
                <a:effectLst/>
                <a:latin typeface="Helvetica" pitchFamily="2" charset="0"/>
              </a:rPr>
              <a:t> </a:t>
            </a:r>
            <a:r>
              <a:rPr lang="el-GR" sz="1200" dirty="0">
                <a:effectLst/>
                <a:latin typeface="Helvetica" pitchFamily="2" charset="0"/>
              </a:rPr>
              <a:t>α(</a:t>
            </a:r>
            <a:r>
              <a:rPr lang="es-ES" sz="1200" dirty="0">
                <a:effectLst/>
                <a:latin typeface="Helvetica" pitchFamily="2" charset="0"/>
              </a:rPr>
              <a:t>actinium-225)-</a:t>
            </a:r>
            <a:r>
              <a:rPr lang="es-ES" sz="1200" dirty="0" err="1">
                <a:effectLst/>
                <a:latin typeface="Helvetica" pitchFamily="2" charset="0"/>
              </a:rPr>
              <a:t>emitting</a:t>
            </a:r>
            <a:r>
              <a:rPr lang="es-ES" sz="1200" dirty="0">
                <a:effectLst/>
                <a:latin typeface="Helvetica" pitchFamily="2" charset="0"/>
              </a:rPr>
              <a:t> </a:t>
            </a:r>
            <a:r>
              <a:rPr lang="es-ES" sz="1200" dirty="0" err="1">
                <a:effectLst/>
                <a:latin typeface="Helvetica" pitchFamily="2" charset="0"/>
              </a:rPr>
              <a:t>isotopes</a:t>
            </a:r>
            <a:r>
              <a:rPr lang="es-ES" sz="1200" dirty="0">
                <a:effectLst/>
                <a:latin typeface="Helvetica" pitchFamily="2" charset="0"/>
              </a:rPr>
              <a:t> </a:t>
            </a:r>
            <a:r>
              <a:rPr lang="es-ES" sz="1200" dirty="0" err="1">
                <a:effectLst/>
                <a:latin typeface="Helvetica" pitchFamily="2" charset="0"/>
              </a:rPr>
              <a:t>could</a:t>
            </a:r>
            <a:r>
              <a:rPr lang="es-ES" sz="1200" dirty="0">
                <a:effectLst/>
                <a:latin typeface="Helvetica" pitchFamily="2" charset="0"/>
              </a:rPr>
              <a:t> be</a:t>
            </a:r>
          </a:p>
          <a:p>
            <a:r>
              <a:rPr lang="es-ES" sz="1200" dirty="0" err="1">
                <a:effectLst/>
                <a:latin typeface="Helvetica" pitchFamily="2" charset="0"/>
              </a:rPr>
              <a:t>used</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treat</a:t>
            </a:r>
            <a:r>
              <a:rPr lang="es-ES" sz="1200" dirty="0">
                <a:effectLst/>
                <a:latin typeface="Helvetica" pitchFamily="2" charset="0"/>
              </a:rPr>
              <a:t> </a:t>
            </a:r>
            <a:r>
              <a:rPr lang="es-ES" sz="1200" dirty="0" err="1">
                <a:effectLst/>
                <a:latin typeface="Helvetica" pitchFamily="2" charset="0"/>
              </a:rPr>
              <a:t>metastatic</a:t>
            </a:r>
            <a:r>
              <a:rPr lang="es-ES" sz="1200" dirty="0">
                <a:effectLst/>
                <a:latin typeface="Helvetica" pitchFamily="2" charset="0"/>
              </a:rPr>
              <a:t> </a:t>
            </a:r>
            <a:r>
              <a:rPr lang="es-ES" sz="1200" dirty="0" err="1">
                <a:effectLst/>
                <a:latin typeface="Helvetica" pitchFamily="2" charset="0"/>
              </a:rPr>
              <a:t>PCa</a:t>
            </a:r>
            <a:r>
              <a:rPr lang="es-ES" sz="1200" dirty="0">
                <a:effectLst/>
                <a:latin typeface="Helvetica" pitchFamily="2" charset="0"/>
              </a:rPr>
              <a:t>.</a:t>
            </a:r>
          </a:p>
          <a:p>
            <a:r>
              <a:rPr lang="es-ES" sz="1200" dirty="0" err="1">
                <a:effectLst/>
                <a:latin typeface="Helvetica" pitchFamily="2" charset="0"/>
              </a:rPr>
              <a:t>The</a:t>
            </a:r>
            <a:r>
              <a:rPr lang="es-ES" sz="1200" dirty="0">
                <a:effectLst/>
                <a:latin typeface="Helvetica" pitchFamily="2" charset="0"/>
              </a:rPr>
              <a:t> PSMA </a:t>
            </a:r>
            <a:r>
              <a:rPr lang="es-ES" sz="1200" dirty="0" err="1">
                <a:effectLst/>
                <a:latin typeface="Helvetica" pitchFamily="2" charset="0"/>
              </a:rPr>
              <a:t>therapeutic</a:t>
            </a:r>
            <a:r>
              <a:rPr lang="es-ES" sz="1200" dirty="0">
                <a:effectLst/>
                <a:latin typeface="Helvetica" pitchFamily="2" charset="0"/>
              </a:rPr>
              <a:t> </a:t>
            </a:r>
            <a:r>
              <a:rPr lang="es-ES" sz="1200" dirty="0" err="1">
                <a:effectLst/>
                <a:latin typeface="Helvetica" pitchFamily="2" charset="0"/>
              </a:rPr>
              <a:t>radiopharmaceutical</a:t>
            </a:r>
            <a:r>
              <a:rPr lang="es-ES" sz="1200" dirty="0">
                <a:effectLst/>
                <a:latin typeface="Helvetica" pitchFamily="2" charset="0"/>
              </a:rPr>
              <a:t> </a:t>
            </a:r>
            <a:r>
              <a:rPr lang="es-ES" sz="1200" dirty="0" err="1">
                <a:effectLst/>
                <a:latin typeface="Helvetica" pitchFamily="2" charset="0"/>
              </a:rPr>
              <a:t>supported</a:t>
            </a:r>
            <a:r>
              <a:rPr lang="es-ES" sz="1200" dirty="0">
                <a:effectLst/>
                <a:latin typeface="Helvetica" pitchFamily="2" charset="0"/>
              </a:rPr>
              <a:t> </a:t>
            </a:r>
            <a:r>
              <a:rPr lang="es-ES" sz="1200" dirty="0" err="1">
                <a:effectLst/>
                <a:latin typeface="Helvetica" pitchFamily="2" charset="0"/>
              </a:rPr>
              <a:t>by</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most</a:t>
            </a:r>
            <a:r>
              <a:rPr lang="es-ES" sz="1200" dirty="0">
                <a:effectLst/>
                <a:latin typeface="Helvetica" pitchFamily="2" charset="0"/>
              </a:rPr>
              <a:t> </a:t>
            </a:r>
            <a:r>
              <a:rPr lang="es-ES" sz="1200" dirty="0" err="1">
                <a:effectLst/>
                <a:latin typeface="Helvetica" pitchFamily="2" charset="0"/>
              </a:rPr>
              <a:t>robust</a:t>
            </a:r>
            <a:r>
              <a:rPr lang="es-ES" sz="1200" dirty="0">
                <a:effectLst/>
                <a:latin typeface="Helvetica" pitchFamily="2" charset="0"/>
              </a:rPr>
              <a:t> data </a:t>
            </a:r>
            <a:r>
              <a:rPr lang="es-ES" sz="1200" dirty="0" err="1">
                <a:effectLst/>
                <a:latin typeface="Helvetica" pitchFamily="2" charset="0"/>
              </a:rPr>
              <a:t>is</a:t>
            </a:r>
            <a:r>
              <a:rPr lang="es-ES" sz="1200" dirty="0">
                <a:effectLst/>
                <a:latin typeface="Helvetica" pitchFamily="2" charset="0"/>
              </a:rPr>
              <a:t> 177Lu-PSMA-617. </a:t>
            </a:r>
            <a:r>
              <a:rPr lang="es-ES" sz="1200" dirty="0" err="1">
                <a:effectLst/>
                <a:latin typeface="Helvetica" pitchFamily="2" charset="0"/>
              </a:rPr>
              <a:t>The</a:t>
            </a:r>
            <a:endParaRPr lang="es-ES" sz="1200" dirty="0">
              <a:effectLst/>
              <a:latin typeface="Helvetica" pitchFamily="2" charset="0"/>
            </a:endParaRPr>
          </a:p>
          <a:p>
            <a:r>
              <a:rPr lang="es-ES" sz="1200" dirty="0" err="1">
                <a:effectLst/>
                <a:latin typeface="Helvetica" pitchFamily="2" charset="0"/>
              </a:rPr>
              <a:t>first</a:t>
            </a:r>
            <a:r>
              <a:rPr lang="es-ES" sz="1200" dirty="0">
                <a:effectLst/>
                <a:latin typeface="Helvetica" pitchFamily="2" charset="0"/>
              </a:rPr>
              <a:t> </a:t>
            </a:r>
            <a:r>
              <a:rPr lang="es-ES" sz="1200" dirty="0" err="1">
                <a:effectLst/>
                <a:latin typeface="Helvetica" pitchFamily="2" charset="0"/>
              </a:rPr>
              <a:t>patient</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t>
            </a:r>
            <a:r>
              <a:rPr lang="es-ES" sz="1200" dirty="0" err="1">
                <a:effectLst/>
                <a:latin typeface="Helvetica" pitchFamily="2" charset="0"/>
              </a:rPr>
              <a:t>treated</a:t>
            </a:r>
            <a:r>
              <a:rPr lang="es-ES" sz="1200" dirty="0">
                <a:effectLst/>
                <a:latin typeface="Helvetica" pitchFamily="2" charset="0"/>
              </a:rPr>
              <a:t> in 2014 and </a:t>
            </a:r>
            <a:r>
              <a:rPr lang="es-ES" sz="1200" dirty="0" err="1">
                <a:effectLst/>
                <a:latin typeface="Helvetica" pitchFamily="2" charset="0"/>
              </a:rPr>
              <a:t>early</a:t>
            </a:r>
            <a:r>
              <a:rPr lang="es-ES" sz="1200" dirty="0">
                <a:effectLst/>
                <a:latin typeface="Helvetica" pitchFamily="2" charset="0"/>
              </a:rPr>
              <a:t> </a:t>
            </a:r>
            <a:r>
              <a:rPr lang="es-ES" sz="1200" dirty="0" err="1">
                <a:effectLst/>
                <a:latin typeface="Helvetica" pitchFamily="2" charset="0"/>
              </a:rPr>
              <a:t>clinical</a:t>
            </a:r>
            <a:r>
              <a:rPr lang="es-ES" sz="1200" dirty="0">
                <a:effectLst/>
                <a:latin typeface="Helvetica" pitchFamily="2" charset="0"/>
              </a:rPr>
              <a:t> </a:t>
            </a:r>
            <a:r>
              <a:rPr lang="es-ES" sz="1200" dirty="0" err="1">
                <a:effectLst/>
                <a:latin typeface="Helvetica" pitchFamily="2" charset="0"/>
              </a:rPr>
              <a:t>studies</a:t>
            </a:r>
            <a:r>
              <a:rPr lang="es-ES" sz="1200" dirty="0">
                <a:effectLst/>
                <a:latin typeface="Helvetica" pitchFamily="2" charset="0"/>
              </a:rPr>
              <a:t> </a:t>
            </a:r>
            <a:r>
              <a:rPr lang="es-ES" sz="1200" dirty="0" err="1">
                <a:effectLst/>
                <a:latin typeface="Helvetica" pitchFamily="2" charset="0"/>
              </a:rPr>
              <a:t>evaluating</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safety and </a:t>
            </a:r>
            <a:r>
              <a:rPr lang="es-ES" sz="1200" dirty="0" err="1">
                <a:effectLst/>
                <a:latin typeface="Helvetica" pitchFamily="2" charset="0"/>
              </a:rPr>
              <a:t>efficacy</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177Lu-PSMA</a:t>
            </a:r>
          </a:p>
          <a:p>
            <a:r>
              <a:rPr lang="es-ES" sz="1200" dirty="0" err="1">
                <a:effectLst/>
                <a:latin typeface="Helvetica" pitchFamily="2" charset="0"/>
              </a:rPr>
              <a:t>therapy</a:t>
            </a:r>
            <a:r>
              <a:rPr lang="es-ES" sz="1200" dirty="0">
                <a:effectLst/>
                <a:latin typeface="Helvetica" pitchFamily="2" charset="0"/>
              </a:rPr>
              <a:t> </a:t>
            </a:r>
            <a:r>
              <a:rPr lang="es-ES" sz="1200" dirty="0" err="1">
                <a:effectLst/>
                <a:latin typeface="Helvetica" pitchFamily="2" charset="0"/>
              </a:rPr>
              <a:t>have</a:t>
            </a:r>
            <a:r>
              <a:rPr lang="es-ES" sz="1200" dirty="0">
                <a:effectLst/>
                <a:latin typeface="Helvetica" pitchFamily="2" charset="0"/>
              </a:rPr>
              <a:t> </a:t>
            </a:r>
            <a:r>
              <a:rPr lang="es-ES" sz="1200" dirty="0" err="1">
                <a:effectLst/>
                <a:latin typeface="Helvetica" pitchFamily="2" charset="0"/>
              </a:rPr>
              <a:t>demonstrated</a:t>
            </a:r>
            <a:r>
              <a:rPr lang="es-ES" sz="1200" dirty="0">
                <a:effectLst/>
                <a:latin typeface="Helvetica" pitchFamily="2" charset="0"/>
              </a:rPr>
              <a:t> </a:t>
            </a:r>
            <a:r>
              <a:rPr lang="es-ES" sz="1200" dirty="0" err="1">
                <a:effectLst/>
                <a:latin typeface="Helvetica" pitchFamily="2" charset="0"/>
              </a:rPr>
              <a:t>promising</a:t>
            </a:r>
            <a:r>
              <a:rPr lang="es-ES" sz="1200" dirty="0">
                <a:effectLst/>
                <a:latin typeface="Helvetica" pitchFamily="2" charset="0"/>
              </a:rPr>
              <a:t> </a:t>
            </a:r>
            <a:r>
              <a:rPr lang="es-ES" sz="1200" dirty="0" err="1">
                <a:effectLst/>
                <a:latin typeface="Helvetica" pitchFamily="2" charset="0"/>
              </a:rPr>
              <a:t>results</a:t>
            </a:r>
            <a:r>
              <a:rPr lang="es-ES" sz="1200" dirty="0">
                <a:effectLst/>
                <a:latin typeface="Helvetica" pitchFamily="2" charset="0"/>
              </a:rPr>
              <a:t>, </a:t>
            </a:r>
            <a:r>
              <a:rPr lang="es-ES" sz="1200" dirty="0" err="1">
                <a:effectLst/>
                <a:latin typeface="Helvetica" pitchFamily="2" charset="0"/>
              </a:rPr>
              <a:t>despite</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fact</a:t>
            </a:r>
            <a:r>
              <a:rPr lang="es-ES" sz="1200" dirty="0">
                <a:effectLst/>
                <a:latin typeface="Helvetica" pitchFamily="2" charset="0"/>
              </a:rPr>
              <a:t> </a:t>
            </a:r>
            <a:r>
              <a:rPr lang="es-ES" sz="1200" dirty="0" err="1">
                <a:effectLst/>
                <a:latin typeface="Helvetica" pitchFamily="2" charset="0"/>
              </a:rPr>
              <a:t>that</a:t>
            </a:r>
            <a:r>
              <a:rPr lang="es-ES" sz="1200" dirty="0">
                <a:effectLst/>
                <a:latin typeface="Helvetica" pitchFamily="2" charset="0"/>
              </a:rPr>
              <a:t> a </a:t>
            </a:r>
            <a:r>
              <a:rPr lang="es-ES" sz="1200" dirty="0" err="1">
                <a:effectLst/>
                <a:latin typeface="Helvetica" pitchFamily="2" charset="0"/>
              </a:rPr>
              <a:t>significant</a:t>
            </a:r>
            <a:r>
              <a:rPr lang="es-ES" sz="1200" dirty="0">
                <a:effectLst/>
                <a:latin typeface="Helvetica" pitchFamily="2" charset="0"/>
              </a:rPr>
              <a:t> </a:t>
            </a:r>
            <a:r>
              <a:rPr lang="es-ES" sz="1200" dirty="0" err="1">
                <a:effectLst/>
                <a:latin typeface="Helvetica" pitchFamily="2" charset="0"/>
              </a:rPr>
              <a:t>proportion</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men</a:t>
            </a:r>
            <a:r>
              <a:rPr lang="es-ES" sz="1200" dirty="0">
                <a:effectLst/>
                <a:latin typeface="Helvetica" pitchFamily="2" charset="0"/>
              </a:rPr>
              <a:t> </a:t>
            </a:r>
            <a:r>
              <a:rPr lang="es-ES" sz="1200" dirty="0" err="1">
                <a:effectLst/>
                <a:latin typeface="Helvetica" pitchFamily="2" charset="0"/>
              </a:rPr>
              <a:t>had</a:t>
            </a:r>
            <a:r>
              <a:rPr lang="es-ES" sz="1200" dirty="0">
                <a:effectLst/>
                <a:latin typeface="Helvetica" pitchFamily="2" charset="0"/>
              </a:rPr>
              <a:t> </a:t>
            </a:r>
            <a:r>
              <a:rPr lang="es-ES" sz="1200" dirty="0" err="1">
                <a:effectLst/>
                <a:latin typeface="Helvetica" pitchFamily="2" charset="0"/>
              </a:rPr>
              <a:t>already</a:t>
            </a:r>
            <a:endParaRPr lang="es-ES" sz="1200" dirty="0">
              <a:effectLst/>
              <a:latin typeface="Helvetica" pitchFamily="2" charset="0"/>
            </a:endParaRPr>
          </a:p>
          <a:p>
            <a:r>
              <a:rPr lang="es-ES" sz="1200" dirty="0" err="1">
                <a:effectLst/>
                <a:latin typeface="Helvetica" pitchFamily="2" charset="0"/>
              </a:rPr>
              <a:t>progressed</a:t>
            </a:r>
            <a:r>
              <a:rPr lang="es-ES" sz="1200" dirty="0">
                <a:effectLst/>
                <a:latin typeface="Helvetica" pitchFamily="2" charset="0"/>
              </a:rPr>
              <a:t> </a:t>
            </a:r>
            <a:r>
              <a:rPr lang="es-ES" sz="1200" dirty="0" err="1">
                <a:effectLst/>
                <a:latin typeface="Helvetica" pitchFamily="2" charset="0"/>
              </a:rPr>
              <a:t>on</a:t>
            </a:r>
            <a:r>
              <a:rPr lang="es-ES" sz="1200" dirty="0">
                <a:effectLst/>
                <a:latin typeface="Helvetica" pitchFamily="2" charset="0"/>
              </a:rPr>
              <a:t> </a:t>
            </a:r>
            <a:r>
              <a:rPr lang="es-ES" sz="1200" dirty="0" err="1">
                <a:effectLst/>
                <a:latin typeface="Helvetica" pitchFamily="2" charset="0"/>
              </a:rPr>
              <a:t>multiple</a:t>
            </a:r>
            <a:r>
              <a:rPr lang="es-ES" sz="1200" dirty="0">
                <a:effectLst/>
                <a:latin typeface="Helvetica" pitchFamily="2" charset="0"/>
              </a:rPr>
              <a:t> </a:t>
            </a:r>
            <a:r>
              <a:rPr lang="es-ES" sz="1200" dirty="0" err="1">
                <a:effectLst/>
                <a:latin typeface="Helvetica" pitchFamily="2" charset="0"/>
              </a:rPr>
              <a:t>therapies</a:t>
            </a:r>
            <a:r>
              <a:rPr lang="es-ES" sz="1200" dirty="0">
                <a:effectLst/>
                <a:latin typeface="Helvetica" pitchFamily="2" charset="0"/>
              </a:rPr>
              <a:t> [1231].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early</a:t>
            </a:r>
            <a:r>
              <a:rPr lang="es-ES" sz="1200" dirty="0">
                <a:effectLst/>
                <a:latin typeface="Helvetica" pitchFamily="2" charset="0"/>
              </a:rPr>
              <a:t> data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based</a:t>
            </a:r>
            <a:r>
              <a:rPr lang="es-ES" sz="1200" dirty="0">
                <a:effectLst/>
                <a:latin typeface="Helvetica" pitchFamily="2" charset="0"/>
              </a:rPr>
              <a:t> </a:t>
            </a:r>
            <a:r>
              <a:rPr lang="es-ES" sz="1200" dirty="0" err="1">
                <a:effectLst/>
                <a:latin typeface="Helvetica" pitchFamily="2" charset="0"/>
              </a:rPr>
              <a:t>on</a:t>
            </a:r>
            <a:r>
              <a:rPr lang="es-ES" sz="1200" dirty="0">
                <a:effectLst/>
                <a:latin typeface="Helvetica" pitchFamily="2" charset="0"/>
              </a:rPr>
              <a:t> single-centre </a:t>
            </a:r>
            <a:r>
              <a:rPr lang="es-ES" sz="1200" dirty="0" err="1">
                <a:effectLst/>
                <a:latin typeface="Helvetica" pitchFamily="2" charset="0"/>
              </a:rPr>
              <a:t>experience</a:t>
            </a:r>
            <a:r>
              <a:rPr lang="es-ES" sz="1200" dirty="0">
                <a:effectLst/>
                <a:latin typeface="Helvetica" pitchFamily="2" charset="0"/>
              </a:rPr>
              <a:t> [1232]. Data</a:t>
            </a:r>
          </a:p>
          <a:p>
            <a:r>
              <a:rPr lang="es-ES" sz="1200" dirty="0" err="1">
                <a:effectLst/>
                <a:latin typeface="Helvetica" pitchFamily="2" charset="0"/>
              </a:rPr>
              <a:t>from</a:t>
            </a:r>
            <a:r>
              <a:rPr lang="es-ES" sz="1200" dirty="0">
                <a:effectLst/>
                <a:latin typeface="Helvetica" pitchFamily="2" charset="0"/>
              </a:rPr>
              <a:t> </a:t>
            </a:r>
            <a:r>
              <a:rPr lang="es-ES" sz="1200" dirty="0" err="1">
                <a:effectLst/>
                <a:latin typeface="Helvetica" pitchFamily="2" charset="0"/>
              </a:rPr>
              <a:t>uncontrolled</a:t>
            </a:r>
            <a:r>
              <a:rPr lang="es-ES" sz="1200" dirty="0">
                <a:effectLst/>
                <a:latin typeface="Helvetica" pitchFamily="2" charset="0"/>
              </a:rPr>
              <a:t> prospective </a:t>
            </a:r>
            <a:r>
              <a:rPr lang="es-ES" sz="1200" dirty="0" err="1">
                <a:effectLst/>
                <a:latin typeface="Helvetica" pitchFamily="2" charset="0"/>
              </a:rPr>
              <a:t>phase</a:t>
            </a:r>
            <a:r>
              <a:rPr lang="es-ES" sz="1200" dirty="0">
                <a:effectLst/>
                <a:latin typeface="Helvetica" pitchFamily="2" charset="0"/>
              </a:rPr>
              <a:t> II </a:t>
            </a:r>
            <a:r>
              <a:rPr lang="es-ES" sz="1200" dirty="0" err="1">
                <a:effectLst/>
                <a:latin typeface="Helvetica" pitchFamily="2" charset="0"/>
              </a:rPr>
              <a:t>trials</a:t>
            </a:r>
            <a:r>
              <a:rPr lang="es-ES" sz="1200" dirty="0">
                <a:effectLst/>
                <a:latin typeface="Helvetica" pitchFamily="2" charset="0"/>
              </a:rPr>
              <a:t> </a:t>
            </a:r>
            <a:r>
              <a:rPr lang="es-ES" sz="1200" dirty="0" err="1">
                <a:effectLst/>
                <a:latin typeface="Helvetica" pitchFamily="2" charset="0"/>
              </a:rPr>
              <a:t>reported</a:t>
            </a:r>
            <a:r>
              <a:rPr lang="es-ES" sz="1200" dirty="0">
                <a:effectLst/>
                <a:latin typeface="Helvetica" pitchFamily="2" charset="0"/>
              </a:rPr>
              <a:t> </a:t>
            </a:r>
            <a:r>
              <a:rPr lang="es-ES" sz="1200" dirty="0" err="1">
                <a:effectLst/>
                <a:latin typeface="Helvetica" pitchFamily="2" charset="0"/>
              </a:rPr>
              <a:t>high</a:t>
            </a:r>
            <a:r>
              <a:rPr lang="es-ES" sz="1200" dirty="0">
                <a:effectLst/>
                <a:latin typeface="Helvetica" pitchFamily="2" charset="0"/>
              </a:rPr>
              <a:t> response </a:t>
            </a:r>
            <a:r>
              <a:rPr lang="es-ES" sz="1200" dirty="0" err="1">
                <a:effectLst/>
                <a:latin typeface="Helvetica" pitchFamily="2" charset="0"/>
              </a:rPr>
              <a:t>rates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low</a:t>
            </a:r>
            <a:r>
              <a:rPr lang="es-ES" sz="1200" dirty="0">
                <a:effectLst/>
                <a:latin typeface="Helvetica" pitchFamily="2" charset="0"/>
              </a:rPr>
              <a:t> </a:t>
            </a:r>
            <a:r>
              <a:rPr lang="es-ES" sz="1200" dirty="0" err="1">
                <a:effectLst/>
                <a:latin typeface="Helvetica" pitchFamily="2" charset="0"/>
              </a:rPr>
              <a:t>toxic</a:t>
            </a:r>
            <a:r>
              <a:rPr lang="es-ES" sz="1200" dirty="0">
                <a:effectLst/>
                <a:latin typeface="Helvetica" pitchFamily="2" charset="0"/>
              </a:rPr>
              <a:t> </a:t>
            </a:r>
            <a:r>
              <a:rPr lang="es-ES" sz="1200" dirty="0" err="1">
                <a:effectLst/>
                <a:latin typeface="Helvetica" pitchFamily="2" charset="0"/>
              </a:rPr>
              <a:t>effects</a:t>
            </a:r>
            <a:r>
              <a:rPr lang="es-ES" sz="1200" dirty="0">
                <a:effectLst/>
                <a:latin typeface="Helvetica" pitchFamily="2" charset="0"/>
              </a:rPr>
              <a:t> [1233, 1234].</a:t>
            </a:r>
          </a:p>
          <a:p>
            <a:r>
              <a:rPr lang="es-ES" sz="1200" dirty="0">
                <a:effectLst/>
                <a:latin typeface="Helvetica" pitchFamily="2" charset="0"/>
              </a:rPr>
              <a:t>Positive </a:t>
            </a:r>
            <a:r>
              <a:rPr lang="es-ES" sz="1200" dirty="0" err="1">
                <a:effectLst/>
                <a:latin typeface="Helvetica" pitchFamily="2" charset="0"/>
              </a:rPr>
              <a:t>signals</a:t>
            </a:r>
            <a:r>
              <a:rPr lang="es-ES" sz="1200" dirty="0">
                <a:effectLst/>
                <a:latin typeface="Helvetica" pitchFamily="2" charset="0"/>
              </a:rPr>
              <a:t> are </a:t>
            </a:r>
            <a:r>
              <a:rPr lang="es-ES" sz="1200" dirty="0" err="1">
                <a:effectLst/>
                <a:latin typeface="Helvetica" pitchFamily="2" charset="0"/>
              </a:rPr>
              <a:t>also</a:t>
            </a:r>
            <a:r>
              <a:rPr lang="es-ES" sz="1200" dirty="0">
                <a:effectLst/>
                <a:latin typeface="Helvetica" pitchFamily="2" charset="0"/>
              </a:rPr>
              <a:t> </a:t>
            </a:r>
            <a:r>
              <a:rPr lang="es-ES" sz="1200" dirty="0" err="1">
                <a:effectLst/>
                <a:latin typeface="Helvetica" pitchFamily="2" charset="0"/>
              </a:rPr>
              <a:t>coming</a:t>
            </a:r>
            <a:r>
              <a:rPr lang="es-ES" sz="1200" dirty="0">
                <a:effectLst/>
                <a:latin typeface="Helvetica" pitchFamily="2" charset="0"/>
              </a:rPr>
              <a:t> </a:t>
            </a:r>
            <a:r>
              <a:rPr lang="es-ES" sz="1200" dirty="0" err="1">
                <a:effectLst/>
                <a:latin typeface="Helvetica" pitchFamily="2" charset="0"/>
              </a:rPr>
              <a:t>from</a:t>
            </a:r>
            <a:r>
              <a:rPr lang="es-ES" sz="1200" dirty="0">
                <a:effectLst/>
                <a:latin typeface="Helvetica" pitchFamily="2" charset="0"/>
              </a:rPr>
              <a:t> a </a:t>
            </a:r>
            <a:r>
              <a:rPr lang="es-ES" sz="1200" dirty="0" err="1">
                <a:effectLst/>
                <a:latin typeface="Helvetica" pitchFamily="2" charset="0"/>
              </a:rPr>
              <a:t>randomised</a:t>
            </a:r>
            <a:r>
              <a:rPr lang="es-ES" sz="1200" dirty="0">
                <a:effectLst/>
                <a:latin typeface="Helvetica" pitchFamily="2" charset="0"/>
              </a:rPr>
              <a:t> pase II trial (</a:t>
            </a:r>
            <a:r>
              <a:rPr lang="es-ES" sz="1200" dirty="0" err="1">
                <a:effectLst/>
                <a:latin typeface="Helvetica" pitchFamily="2" charset="0"/>
              </a:rPr>
              <a:t>TheraP</a:t>
            </a:r>
            <a:r>
              <a:rPr lang="es-ES" sz="1200" dirty="0">
                <a:effectLst/>
                <a:latin typeface="Helvetica" pitchFamily="2" charset="0"/>
              </a:rPr>
              <a:t>) [1235].</a:t>
            </a:r>
          </a:p>
          <a:p>
            <a:r>
              <a:rPr lang="es-ES" sz="1200" dirty="0">
                <a:effectLst/>
                <a:latin typeface="Helvetica" pitchFamily="2" charset="0"/>
              </a:rPr>
              <a:t>In </a:t>
            </a:r>
            <a:r>
              <a:rPr lang="es-ES" sz="1200" dirty="0" err="1">
                <a:effectLst/>
                <a:latin typeface="Helvetica" pitchFamily="2" charset="0"/>
              </a:rPr>
              <a:t>TheraPpatients</a:t>
            </a:r>
            <a:r>
              <a:rPr lang="es-ES" sz="1200" dirty="0">
                <a:effectLst/>
                <a:latin typeface="Helvetica" pitchFamily="2" charset="0"/>
              </a:rPr>
              <a:t> </a:t>
            </a:r>
            <a:r>
              <a:rPr lang="es-ES" sz="1200" dirty="0" err="1">
                <a:effectLst/>
                <a:latin typeface="Helvetica" pitchFamily="2" charset="0"/>
              </a:rPr>
              <a:t>for</a:t>
            </a:r>
            <a:r>
              <a:rPr lang="es-ES" sz="1200" dirty="0">
                <a:effectLst/>
                <a:latin typeface="Helvetica" pitchFamily="2" charset="0"/>
              </a:rPr>
              <a:t> </a:t>
            </a:r>
            <a:r>
              <a:rPr lang="es-ES" sz="1200" dirty="0" err="1">
                <a:effectLst/>
                <a:latin typeface="Helvetica" pitchFamily="2" charset="0"/>
              </a:rPr>
              <a:t>whom</a:t>
            </a:r>
            <a:r>
              <a:rPr lang="es-ES" sz="1200" dirty="0">
                <a:effectLst/>
                <a:latin typeface="Helvetica" pitchFamily="2" charset="0"/>
              </a:rPr>
              <a:t> </a:t>
            </a:r>
            <a:r>
              <a:rPr lang="es-ES" sz="1200" dirty="0" err="1">
                <a:effectLst/>
                <a:latin typeface="Helvetica" pitchFamily="2" charset="0"/>
              </a:rPr>
              <a:t>cabazitaxel</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t>
            </a:r>
            <a:r>
              <a:rPr lang="es-ES" sz="1200" dirty="0" err="1">
                <a:effectLst/>
                <a:latin typeface="Helvetica" pitchFamily="2" charset="0"/>
              </a:rPr>
              <a:t>considered</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next</a:t>
            </a:r>
            <a:r>
              <a:rPr lang="es-ES" sz="1200" dirty="0">
                <a:effectLst/>
                <a:latin typeface="Helvetica" pitchFamily="2" charset="0"/>
              </a:rPr>
              <a:t> </a:t>
            </a:r>
            <a:r>
              <a:rPr lang="es-ES" sz="1200" dirty="0" err="1">
                <a:effectLst/>
                <a:latin typeface="Helvetica" pitchFamily="2" charset="0"/>
              </a:rPr>
              <a:t>appropriate</a:t>
            </a:r>
            <a:r>
              <a:rPr lang="es-ES" sz="1200" dirty="0">
                <a:effectLst/>
                <a:latin typeface="Helvetica" pitchFamily="2" charset="0"/>
              </a:rPr>
              <a:t> standard </a:t>
            </a:r>
            <a:r>
              <a:rPr lang="es-ES" sz="1200" dirty="0" err="1">
                <a:effectLst/>
                <a:latin typeface="Helvetica" pitchFamily="2" charset="0"/>
              </a:rPr>
              <a:t>treatment</a:t>
            </a:r>
            <a:r>
              <a:rPr lang="es-ES" sz="1200" dirty="0">
                <a:effectLst/>
                <a:latin typeface="Helvetica" pitchFamily="2" charset="0"/>
              </a:rPr>
              <a:t> after </a:t>
            </a:r>
            <a:r>
              <a:rPr lang="es-ES" sz="1200" dirty="0" err="1">
                <a:effectLst/>
                <a:latin typeface="Helvetica" pitchFamily="2" charset="0"/>
              </a:rPr>
              <a:t>docetaxel</a:t>
            </a:r>
            <a:endParaRPr lang="es-ES" sz="1200" dirty="0">
              <a:effectLst/>
              <a:latin typeface="Helvetica" pitchFamily="2" charset="0"/>
            </a:endParaRPr>
          </a:p>
          <a:p>
            <a:r>
              <a:rPr lang="es-ES" sz="1200" dirty="0">
                <a:effectLst/>
                <a:latin typeface="Helvetica" pitchFamily="2" charset="0"/>
              </a:rPr>
              <a:t>and </a:t>
            </a:r>
            <a:r>
              <a:rPr lang="es-ES" sz="1200" dirty="0" err="1">
                <a:effectLst/>
                <a:latin typeface="Helvetica" pitchFamily="2" charset="0"/>
              </a:rPr>
              <a:t>who</a:t>
            </a:r>
            <a:r>
              <a:rPr lang="es-ES" sz="1200" dirty="0">
                <a:effectLst/>
                <a:latin typeface="Helvetica" pitchFamily="2" charset="0"/>
              </a:rPr>
              <a:t>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highly</a:t>
            </a:r>
            <a:r>
              <a:rPr lang="es-ES" sz="1200" dirty="0">
                <a:effectLst/>
                <a:latin typeface="Helvetica" pitchFamily="2" charset="0"/>
              </a:rPr>
              <a:t> </a:t>
            </a:r>
            <a:r>
              <a:rPr lang="es-ES" sz="1200" dirty="0" err="1">
                <a:effectLst/>
                <a:latin typeface="Helvetica" pitchFamily="2" charset="0"/>
              </a:rPr>
              <a:t>selected</a:t>
            </a:r>
            <a:r>
              <a:rPr lang="es-ES" sz="1200" dirty="0">
                <a:effectLst/>
                <a:latin typeface="Helvetica" pitchFamily="2" charset="0"/>
              </a:rPr>
              <a:t> </a:t>
            </a:r>
            <a:r>
              <a:rPr lang="es-ES" sz="1200" dirty="0" err="1">
                <a:effectLst/>
                <a:latin typeface="Helvetica" pitchFamily="2" charset="0"/>
              </a:rPr>
              <a:t>by</a:t>
            </a:r>
            <a:r>
              <a:rPr lang="es-ES" sz="1200" dirty="0">
                <a:effectLst/>
                <a:latin typeface="Helvetica" pitchFamily="2" charset="0"/>
              </a:rPr>
              <a:t> 68Ga-PSMA-11 and 18FDG PET-CT </a:t>
            </a:r>
            <a:r>
              <a:rPr lang="es-ES" sz="1200" dirty="0" err="1">
                <a:effectLst/>
                <a:latin typeface="Helvetica" pitchFamily="2" charset="0"/>
              </a:rPr>
              <a:t>scans</a:t>
            </a:r>
            <a:r>
              <a:rPr lang="es-ES" sz="1200" dirty="0">
                <a:effectLst/>
                <a:latin typeface="Helvetica" pitchFamily="2" charset="0"/>
              </a:rPr>
              <a:t>,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randomised</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receive</a:t>
            </a:r>
            <a:endParaRPr lang="es-ES" sz="1200" dirty="0">
              <a:effectLst/>
              <a:latin typeface="Helvetica" pitchFamily="2" charset="0"/>
            </a:endParaRPr>
          </a:p>
          <a:p>
            <a:r>
              <a:rPr lang="es-ES" sz="1200" dirty="0">
                <a:effectLst/>
                <a:latin typeface="Helvetica" pitchFamily="2" charset="0"/>
              </a:rPr>
              <a:t>177Lu-PSMA-617 (6.0–8.5 </a:t>
            </a:r>
            <a:r>
              <a:rPr lang="es-ES" sz="1200" dirty="0" err="1">
                <a:effectLst/>
                <a:latin typeface="Helvetica" pitchFamily="2" charset="0"/>
              </a:rPr>
              <a:t>GBq</a:t>
            </a:r>
            <a:r>
              <a:rPr lang="es-ES" sz="1200" dirty="0">
                <a:effectLst/>
                <a:latin typeface="Helvetica" pitchFamily="2" charset="0"/>
              </a:rPr>
              <a:t> </a:t>
            </a:r>
            <a:r>
              <a:rPr lang="es-ES" sz="1200" dirty="0" err="1">
                <a:effectLst/>
                <a:latin typeface="Helvetica" pitchFamily="2" charset="0"/>
              </a:rPr>
              <a:t>intravenously</a:t>
            </a:r>
            <a:r>
              <a:rPr lang="es-ES" sz="1200" dirty="0">
                <a:effectLst/>
                <a:latin typeface="Helvetica" pitchFamily="2" charset="0"/>
              </a:rPr>
              <a:t>, </a:t>
            </a:r>
            <a:r>
              <a:rPr lang="es-ES" sz="1200" dirty="0" err="1">
                <a:effectLst/>
                <a:latin typeface="Helvetica" pitchFamily="2" charset="0"/>
              </a:rPr>
              <a:t>every</a:t>
            </a:r>
            <a:r>
              <a:rPr lang="es-ES" sz="1200" dirty="0">
                <a:effectLst/>
                <a:latin typeface="Helvetica" pitchFamily="2" charset="0"/>
              </a:rPr>
              <a:t> </a:t>
            </a:r>
            <a:r>
              <a:rPr lang="es-ES" sz="1200" dirty="0" err="1">
                <a:effectLst/>
                <a:latin typeface="Helvetica" pitchFamily="2" charset="0"/>
              </a:rPr>
              <a:t>six</a:t>
            </a:r>
            <a:r>
              <a:rPr lang="es-ES" sz="1200" dirty="0">
                <a:effectLst/>
                <a:latin typeface="Helvetica" pitchFamily="2" charset="0"/>
              </a:rPr>
              <a:t> </a:t>
            </a:r>
            <a:r>
              <a:rPr lang="es-ES" sz="1200" dirty="0" err="1">
                <a:effectLst/>
                <a:latin typeface="Helvetica" pitchFamily="2" charset="0"/>
              </a:rPr>
              <a:t>weeks</a:t>
            </a:r>
            <a:r>
              <a:rPr lang="es-ES" sz="1200" dirty="0">
                <a:effectLst/>
                <a:latin typeface="Helvetica" pitchFamily="2" charset="0"/>
              </a:rPr>
              <a:t>, </a:t>
            </a:r>
            <a:r>
              <a:rPr lang="es-ES" sz="1200" dirty="0" err="1">
                <a:effectLst/>
                <a:latin typeface="Helvetica" pitchFamily="2" charset="0"/>
              </a:rPr>
              <a:t>for</a:t>
            </a:r>
            <a:r>
              <a:rPr lang="es-ES" sz="1200" dirty="0">
                <a:effectLst/>
                <a:latin typeface="Helvetica" pitchFamily="2" charset="0"/>
              </a:rPr>
              <a:t> up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six</a:t>
            </a:r>
            <a:r>
              <a:rPr lang="es-ES" sz="1200" dirty="0">
                <a:effectLst/>
                <a:latin typeface="Helvetica" pitchFamily="2" charset="0"/>
              </a:rPr>
              <a:t> </a:t>
            </a:r>
            <a:r>
              <a:rPr lang="es-ES" sz="1200" dirty="0" err="1">
                <a:effectLst/>
                <a:latin typeface="Helvetica" pitchFamily="2" charset="0"/>
              </a:rPr>
              <a:t>cycles</a:t>
            </a:r>
            <a:r>
              <a:rPr lang="es-ES" sz="1200" dirty="0">
                <a:effectLst/>
                <a:latin typeface="Helvetica" pitchFamily="2" charset="0"/>
              </a:rPr>
              <a:t>) </a:t>
            </a:r>
            <a:r>
              <a:rPr lang="es-ES" sz="1200" dirty="0" err="1">
                <a:effectLst/>
                <a:latin typeface="Helvetica" pitchFamily="2" charset="0"/>
              </a:rPr>
              <a:t>or</a:t>
            </a:r>
            <a:r>
              <a:rPr lang="es-ES" sz="1200" dirty="0">
                <a:effectLst/>
                <a:latin typeface="Helvetica" pitchFamily="2" charset="0"/>
              </a:rPr>
              <a:t> </a:t>
            </a:r>
            <a:r>
              <a:rPr lang="es-ES" sz="1200" dirty="0" err="1">
                <a:effectLst/>
                <a:latin typeface="Helvetica" pitchFamily="2" charset="0"/>
              </a:rPr>
              <a:t>cabazitaxel</a:t>
            </a:r>
            <a:r>
              <a:rPr lang="es-ES" sz="1200" dirty="0">
                <a:effectLst/>
                <a:latin typeface="Helvetica" pitchFamily="2" charset="0"/>
              </a:rPr>
              <a:t> (20 mg/m2 </a:t>
            </a:r>
            <a:r>
              <a:rPr lang="es-ES" sz="1200" dirty="0" err="1">
                <a:effectLst/>
                <a:latin typeface="Helvetica" pitchFamily="2" charset="0"/>
              </a:rPr>
              <a:t>for</a:t>
            </a:r>
            <a:endParaRPr lang="es-ES" sz="1200" dirty="0">
              <a:effectLst/>
              <a:latin typeface="Helvetica" pitchFamily="2" charset="0"/>
            </a:endParaRPr>
          </a:p>
          <a:p>
            <a:r>
              <a:rPr lang="es-ES" sz="1200" dirty="0">
                <a:effectLst/>
                <a:latin typeface="Helvetica" pitchFamily="2" charset="0"/>
              </a:rPr>
              <a:t>up </a:t>
            </a:r>
            <a:r>
              <a:rPr lang="es-ES" sz="1200" dirty="0" err="1">
                <a:effectLst/>
                <a:latin typeface="Helvetica" pitchFamily="2" charset="0"/>
              </a:rPr>
              <a:t>to</a:t>
            </a:r>
            <a:r>
              <a:rPr lang="es-ES" sz="1200" dirty="0">
                <a:effectLst/>
                <a:latin typeface="Helvetica" pitchFamily="2" charset="0"/>
              </a:rPr>
              <a:t> ten </a:t>
            </a:r>
            <a:r>
              <a:rPr lang="es-ES" sz="1200" dirty="0" err="1">
                <a:effectLst/>
                <a:latin typeface="Helvetica" pitchFamily="2" charset="0"/>
              </a:rPr>
              <a:t>cycles</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primary</a:t>
            </a:r>
            <a:r>
              <a:rPr lang="es-ES" sz="1200" dirty="0">
                <a:effectLst/>
                <a:latin typeface="Helvetica" pitchFamily="2" charset="0"/>
              </a:rPr>
              <a:t> </a:t>
            </a:r>
            <a:r>
              <a:rPr lang="es-ES" sz="1200" dirty="0" err="1">
                <a:effectLst/>
                <a:latin typeface="Helvetica" pitchFamily="2" charset="0"/>
              </a:rPr>
              <a:t>endpoint</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 </a:t>
            </a:r>
            <a:r>
              <a:rPr lang="es-ES" sz="1200" dirty="0" err="1">
                <a:effectLst/>
                <a:latin typeface="Helvetica" pitchFamily="2" charset="0"/>
              </a:rPr>
              <a:t>reduction</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t>
            </a:r>
            <a:r>
              <a:rPr lang="es-ES" sz="1200" dirty="0" err="1">
                <a:effectLst/>
                <a:latin typeface="Helvetica" pitchFamily="2" charset="0"/>
              </a:rPr>
              <a:t>least</a:t>
            </a:r>
            <a:r>
              <a:rPr lang="es-ES" sz="1200" dirty="0">
                <a:effectLst/>
                <a:latin typeface="Helvetica" pitchFamily="2" charset="0"/>
              </a:rPr>
              <a:t> 50% in PSA.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first</a:t>
            </a:r>
            <a:r>
              <a:rPr lang="es-ES" sz="1200" dirty="0">
                <a:effectLst/>
                <a:latin typeface="Helvetica" pitchFamily="2" charset="0"/>
              </a:rPr>
              <a:t> </a:t>
            </a:r>
            <a:r>
              <a:rPr lang="es-ES" sz="1200" dirty="0" err="1">
                <a:effectLst/>
                <a:latin typeface="Helvetica" pitchFamily="2" charset="0"/>
              </a:rPr>
              <a:t>endpoint</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t>
            </a:r>
            <a:r>
              <a:rPr lang="es-ES" sz="1200" dirty="0" err="1">
                <a:effectLst/>
                <a:latin typeface="Helvetica" pitchFamily="2" charset="0"/>
              </a:rPr>
              <a:t>met</a:t>
            </a:r>
            <a:r>
              <a:rPr lang="es-ES" sz="1200" dirty="0">
                <a:effectLst/>
                <a:latin typeface="Helvetica" pitchFamily="2" charset="0"/>
              </a:rPr>
              <a:t> (66%</a:t>
            </a:r>
          </a:p>
          <a:p>
            <a:r>
              <a:rPr lang="es-ES" sz="1200" dirty="0">
                <a:effectLst/>
                <a:latin typeface="Helvetica" pitchFamily="2" charset="0"/>
              </a:rPr>
              <a:t>vs. 37% </a:t>
            </a:r>
            <a:r>
              <a:rPr lang="es-ES" sz="1200" dirty="0" err="1">
                <a:effectLst/>
                <a:latin typeface="Helvetica" pitchFamily="2" charset="0"/>
              </a:rPr>
              <a:t>for</a:t>
            </a:r>
            <a:r>
              <a:rPr lang="es-ES" sz="1200" dirty="0">
                <a:effectLst/>
                <a:latin typeface="Helvetica" pitchFamily="2" charset="0"/>
              </a:rPr>
              <a:t> 177Lu–PSMA-617 vs. </a:t>
            </a:r>
            <a:r>
              <a:rPr lang="es-ES" sz="1200" dirty="0" err="1">
                <a:effectLst/>
                <a:latin typeface="Helvetica" pitchFamily="2" charset="0"/>
              </a:rPr>
              <a:t>cabazitaxel</a:t>
            </a:r>
            <a:r>
              <a:rPr lang="es-ES" sz="1200" dirty="0">
                <a:effectLst/>
                <a:latin typeface="Helvetica" pitchFamily="2" charset="0"/>
              </a:rPr>
              <a:t>, </a:t>
            </a:r>
            <a:r>
              <a:rPr lang="es-ES" sz="1200" dirty="0" err="1">
                <a:effectLst/>
                <a:latin typeface="Helvetica" pitchFamily="2" charset="0"/>
              </a:rPr>
              <a:t>respectively</a:t>
            </a:r>
            <a:r>
              <a:rPr lang="es-ES" sz="1200" dirty="0">
                <a:effectLst/>
                <a:latin typeface="Helvetica" pitchFamily="2" charset="0"/>
              </a:rPr>
              <a:t>, </a:t>
            </a:r>
            <a:r>
              <a:rPr lang="es-ES" sz="1200" dirty="0" err="1">
                <a:effectLst/>
                <a:latin typeface="Helvetica" pitchFamily="2" charset="0"/>
              </a:rPr>
              <a:t>by</a:t>
            </a:r>
            <a:r>
              <a:rPr lang="es-ES" sz="1200" dirty="0">
                <a:effectLst/>
                <a:latin typeface="Helvetica" pitchFamily="2" charset="0"/>
              </a:rPr>
              <a:t> </a:t>
            </a:r>
            <a:r>
              <a:rPr lang="es-ES" sz="1200" dirty="0" err="1">
                <a:effectLst/>
                <a:latin typeface="Helvetica" pitchFamily="2" charset="0"/>
              </a:rPr>
              <a:t>intention</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treat</a:t>
            </a:r>
            <a:r>
              <a:rPr lang="es-ES" sz="1200" dirty="0">
                <a:effectLst/>
                <a:latin typeface="Helvetica" pitchFamily="2" charset="0"/>
              </a:rPr>
              <a:t>; </a:t>
            </a:r>
            <a:r>
              <a:rPr lang="es-ES" sz="1200" dirty="0" err="1">
                <a:effectLst/>
                <a:latin typeface="Helvetica" pitchFamily="2" charset="0"/>
              </a:rPr>
              <a:t>difference</a:t>
            </a:r>
            <a:r>
              <a:rPr lang="es-ES" sz="1200" dirty="0">
                <a:effectLst/>
                <a:latin typeface="Helvetica" pitchFamily="2" charset="0"/>
              </a:rPr>
              <a:t> 29% (95% CI: 16–42;</a:t>
            </a:r>
          </a:p>
          <a:p>
            <a:r>
              <a:rPr lang="es-ES" sz="1200" dirty="0">
                <a:effectLst/>
                <a:latin typeface="Helvetica" pitchFamily="2" charset="0"/>
              </a:rPr>
              <a:t>p &lt; 0.0001; and 66% vs. 44% </a:t>
            </a:r>
            <a:r>
              <a:rPr lang="es-ES" sz="1200" dirty="0" err="1">
                <a:effectLst/>
                <a:latin typeface="Helvetica" pitchFamily="2" charset="0"/>
              </a:rPr>
              <a:t>by</a:t>
            </a:r>
            <a:r>
              <a:rPr lang="es-ES" sz="1200" dirty="0">
                <a:effectLst/>
                <a:latin typeface="Helvetica" pitchFamily="2" charset="0"/>
              </a:rPr>
              <a:t> </a:t>
            </a:r>
            <a:r>
              <a:rPr lang="es-ES" sz="1200" dirty="0" err="1">
                <a:effectLst/>
                <a:latin typeface="Helvetica" pitchFamily="2" charset="0"/>
              </a:rPr>
              <a:t>treatment</a:t>
            </a:r>
            <a:r>
              <a:rPr lang="es-ES" sz="1200" dirty="0">
                <a:effectLst/>
                <a:latin typeface="Helvetica" pitchFamily="2" charset="0"/>
              </a:rPr>
              <a:t> </a:t>
            </a:r>
            <a:r>
              <a:rPr lang="es-ES" sz="1200" dirty="0" err="1">
                <a:effectLst/>
                <a:latin typeface="Helvetica" pitchFamily="2" charset="0"/>
              </a:rPr>
              <a:t>received</a:t>
            </a:r>
            <a:r>
              <a:rPr lang="es-ES" sz="1200" dirty="0">
                <a:effectLst/>
                <a:latin typeface="Helvetica" pitchFamily="2" charset="0"/>
              </a:rPr>
              <a:t>; </a:t>
            </a:r>
            <a:r>
              <a:rPr lang="es-ES" sz="1200" dirty="0" err="1">
                <a:effectLst/>
                <a:latin typeface="Helvetica" pitchFamily="2" charset="0"/>
              </a:rPr>
              <a:t>difference</a:t>
            </a:r>
            <a:r>
              <a:rPr lang="es-ES" sz="1200" dirty="0">
                <a:effectLst/>
                <a:latin typeface="Helvetica" pitchFamily="2" charset="0"/>
              </a:rPr>
              <a:t> 23% [9–37]; p = 0.0016) [1235]. At 36 </a:t>
            </a:r>
            <a:r>
              <a:rPr lang="es-ES" sz="1200" dirty="0" err="1">
                <a:effectLst/>
                <a:latin typeface="Helvetica" pitchFamily="2" charset="0"/>
              </a:rPr>
              <a:t>months</a:t>
            </a:r>
            <a:endParaRPr lang="es-ES" sz="1200" dirty="0">
              <a:effectLst/>
              <a:latin typeface="Helvetica" pitchFamily="2" charset="0"/>
            </a:endParaRPr>
          </a:p>
          <a:p>
            <a:r>
              <a:rPr lang="es-ES" sz="1200" dirty="0" err="1">
                <a:effectLst/>
                <a:latin typeface="Helvetica" pitchFamily="2" charset="0"/>
              </a:rPr>
              <a:t>follow</a:t>
            </a:r>
            <a:r>
              <a:rPr lang="es-ES" sz="1200" dirty="0">
                <a:effectLst/>
                <a:latin typeface="Helvetica" pitchFamily="2" charset="0"/>
              </a:rPr>
              <a:t>-up,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secondary</a:t>
            </a:r>
            <a:r>
              <a:rPr lang="es-ES" sz="1200" dirty="0">
                <a:effectLst/>
                <a:latin typeface="Helvetica" pitchFamily="2" charset="0"/>
              </a:rPr>
              <a:t> </a:t>
            </a:r>
            <a:r>
              <a:rPr lang="es-ES" sz="1200" dirty="0" err="1">
                <a:effectLst/>
                <a:latin typeface="Helvetica" pitchFamily="2" charset="0"/>
              </a:rPr>
              <a:t>endpoint</a:t>
            </a:r>
            <a:r>
              <a:rPr lang="es-ES" sz="1200" dirty="0">
                <a:effectLst/>
                <a:latin typeface="Helvetica" pitchFamily="2" charset="0"/>
              </a:rPr>
              <a:t> OS </a:t>
            </a:r>
            <a:r>
              <a:rPr lang="es-ES" sz="1200" dirty="0" err="1">
                <a:effectLst/>
                <a:latin typeface="Helvetica" pitchFamily="2" charset="0"/>
              </a:rPr>
              <a:t>was</a:t>
            </a:r>
            <a:r>
              <a:rPr lang="es-ES" sz="1200" dirty="0">
                <a:effectLst/>
                <a:latin typeface="Helvetica" pitchFamily="2" charset="0"/>
              </a:rPr>
              <a:t> similar in </a:t>
            </a:r>
            <a:r>
              <a:rPr lang="es-ES" sz="1200" dirty="0" err="1">
                <a:effectLst/>
                <a:latin typeface="Helvetica" pitchFamily="2" charset="0"/>
              </a:rPr>
              <a:t>those</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randomly</a:t>
            </a:r>
            <a:r>
              <a:rPr lang="es-ES" sz="1200" dirty="0">
                <a:effectLst/>
                <a:latin typeface="Helvetica" pitchFamily="2" charset="0"/>
              </a:rPr>
              <a:t> </a:t>
            </a:r>
            <a:r>
              <a:rPr lang="es-ES" sz="1200" dirty="0" err="1">
                <a:effectLst/>
                <a:latin typeface="Helvetica" pitchFamily="2" charset="0"/>
              </a:rPr>
              <a:t>assigned</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177Lu-PSMA versus</a:t>
            </a:r>
          </a:p>
          <a:p>
            <a:r>
              <a:rPr lang="es-ES" sz="1200" dirty="0" err="1">
                <a:effectLst/>
                <a:latin typeface="Helvetica" pitchFamily="2" charset="0"/>
              </a:rPr>
              <a:t>cabazitaxel</a:t>
            </a:r>
            <a:r>
              <a:rPr lang="es-ES" sz="1200" dirty="0">
                <a:effectLst/>
                <a:latin typeface="Helvetica" pitchFamily="2" charset="0"/>
              </a:rPr>
              <a:t> (19.1 vs. 19.6 </a:t>
            </a:r>
            <a:r>
              <a:rPr lang="es-ES" sz="1200" dirty="0" err="1">
                <a:effectLst/>
                <a:latin typeface="Helvetica" pitchFamily="2" charset="0"/>
              </a:rPr>
              <a:t>months</a:t>
            </a:r>
            <a:r>
              <a:rPr lang="es-ES" sz="1200" dirty="0">
                <a:effectLst/>
                <a:latin typeface="Helvetica" pitchFamily="2" charset="0"/>
              </a:rPr>
              <a:t>, </a:t>
            </a:r>
            <a:r>
              <a:rPr lang="es-ES" sz="1200" dirty="0" err="1">
                <a:effectLst/>
                <a:latin typeface="Helvetica" pitchFamily="2" charset="0"/>
              </a:rPr>
              <a:t>difference</a:t>
            </a:r>
            <a:r>
              <a:rPr lang="es-ES" sz="1200" dirty="0">
                <a:effectLst/>
                <a:latin typeface="Helvetica" pitchFamily="2" charset="0"/>
              </a:rPr>
              <a:t> -0.5, 95% CI -3.7 </a:t>
            </a:r>
            <a:r>
              <a:rPr lang="es-ES" sz="1200" dirty="0" err="1">
                <a:effectLst/>
                <a:latin typeface="Helvetica" pitchFamily="2" charset="0"/>
              </a:rPr>
              <a:t>to</a:t>
            </a:r>
            <a:r>
              <a:rPr lang="es-ES" sz="1200" dirty="0">
                <a:effectLst/>
                <a:latin typeface="Helvetica" pitchFamily="2" charset="0"/>
              </a:rPr>
              <a:t> + 2.7; 177Lu-PSMA vs. </a:t>
            </a:r>
            <a:r>
              <a:rPr lang="es-ES" sz="1200" dirty="0" err="1">
                <a:effectLst/>
                <a:latin typeface="Helvetica" pitchFamily="2" charset="0"/>
              </a:rPr>
              <a:t>cabazitaxel</a:t>
            </a:r>
            <a:r>
              <a:rPr lang="es-ES" sz="1200" dirty="0">
                <a:effectLst/>
                <a:latin typeface="Helvetica" pitchFamily="2" charset="0"/>
              </a:rPr>
              <a:t>, </a:t>
            </a:r>
            <a:r>
              <a:rPr lang="es-ES" sz="1200" dirty="0" err="1">
                <a:effectLst/>
                <a:latin typeface="Helvetica" pitchFamily="2" charset="0"/>
              </a:rPr>
              <a:t>respectively</a:t>
            </a:r>
            <a:r>
              <a:rPr lang="es-ES" sz="1200" dirty="0">
                <a:effectLst/>
                <a:latin typeface="Helvetica" pitchFamily="2" charset="0"/>
              </a:rPr>
              <a:t>),</a:t>
            </a:r>
          </a:p>
          <a:p>
            <a:r>
              <a:rPr lang="es-ES" sz="1200" dirty="0">
                <a:effectLst/>
                <a:latin typeface="Helvetica" pitchFamily="2" charset="0"/>
              </a:rPr>
              <a:t>HR: 0.97, 95% CI: 0.7-1.4, p=0.99) [1236].</a:t>
            </a:r>
          </a:p>
          <a:p>
            <a:r>
              <a:rPr lang="es-ES" sz="1200" dirty="0" err="1">
                <a:effectLst/>
                <a:latin typeface="Helvetica" pitchFamily="2" charset="0"/>
              </a:rPr>
              <a:t>An</a:t>
            </a:r>
            <a:r>
              <a:rPr lang="es-ES" sz="1200" dirty="0">
                <a:effectLst/>
                <a:latin typeface="Helvetica" pitchFamily="2" charset="0"/>
              </a:rPr>
              <a:t> open-</a:t>
            </a:r>
            <a:r>
              <a:rPr lang="es-ES" sz="1200" dirty="0" err="1">
                <a:effectLst/>
                <a:latin typeface="Helvetica" pitchFamily="2" charset="0"/>
              </a:rPr>
              <a:t>label</a:t>
            </a:r>
            <a:r>
              <a:rPr lang="es-ES" sz="1200" dirty="0">
                <a:effectLst/>
                <a:latin typeface="Helvetica" pitchFamily="2" charset="0"/>
              </a:rPr>
              <a:t> </a:t>
            </a:r>
            <a:r>
              <a:rPr lang="es-ES" sz="1200" dirty="0" err="1">
                <a:effectLst/>
                <a:latin typeface="Helvetica" pitchFamily="2" charset="0"/>
              </a:rPr>
              <a:t>phase</a:t>
            </a:r>
            <a:r>
              <a:rPr lang="es-ES" sz="1200" dirty="0">
                <a:effectLst/>
                <a:latin typeface="Helvetica" pitchFamily="2" charset="0"/>
              </a:rPr>
              <a:t> III trial (VISION) </a:t>
            </a:r>
            <a:r>
              <a:rPr lang="es-ES" sz="1200" dirty="0" err="1">
                <a:effectLst/>
                <a:latin typeface="Helvetica" pitchFamily="2" charset="0"/>
              </a:rPr>
              <a:t>compared</a:t>
            </a:r>
            <a:r>
              <a:rPr lang="es-ES" sz="1200" dirty="0">
                <a:effectLst/>
                <a:latin typeface="Helvetica" pitchFamily="2" charset="0"/>
              </a:rPr>
              <a:t> 177Lutetium </a:t>
            </a:r>
            <a:r>
              <a:rPr lang="es-ES" sz="1200" dirty="0" err="1">
                <a:effectLst/>
                <a:latin typeface="Helvetica" pitchFamily="2" charset="0"/>
              </a:rPr>
              <a:t>Vipivotid</a:t>
            </a:r>
            <a:r>
              <a:rPr lang="es-ES" sz="1200" dirty="0">
                <a:effectLst/>
                <a:latin typeface="Helvetica" pitchFamily="2" charset="0"/>
              </a:rPr>
              <a:t> </a:t>
            </a:r>
            <a:r>
              <a:rPr lang="es-ES" sz="1200" dirty="0" err="1">
                <a:effectLst/>
                <a:latin typeface="Helvetica" pitchFamily="2" charset="0"/>
              </a:rPr>
              <a:t>tetraxetan</a:t>
            </a:r>
            <a:r>
              <a:rPr lang="es-ES" sz="1200" dirty="0">
                <a:effectLst/>
                <a:latin typeface="Helvetica" pitchFamily="2" charset="0"/>
              </a:rPr>
              <a:t> (177Lu-PSMA-617 </a:t>
            </a:r>
            <a:r>
              <a:rPr lang="es-ES" sz="1200" dirty="0" err="1">
                <a:effectLst/>
                <a:latin typeface="Helvetica" pitchFamily="2" charset="0"/>
              </a:rPr>
              <a:t>radioligand</a:t>
            </a:r>
            <a:endParaRPr lang="es-ES" sz="1200" dirty="0">
              <a:effectLst/>
              <a:latin typeface="Helvetica" pitchFamily="2" charset="0"/>
            </a:endParaRPr>
          </a:p>
          <a:p>
            <a:r>
              <a:rPr lang="es-ES" sz="1200" dirty="0" err="1">
                <a:effectLst/>
                <a:latin typeface="Helvetica" pitchFamily="2" charset="0"/>
              </a:rPr>
              <a:t>therapy</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protocol-permitted</a:t>
            </a:r>
            <a:r>
              <a:rPr lang="es-ES" sz="1200" dirty="0">
                <a:effectLst/>
                <a:latin typeface="Helvetica" pitchFamily="2" charset="0"/>
              </a:rPr>
              <a:t> SOC (i.e., </a:t>
            </a:r>
            <a:r>
              <a:rPr lang="es-ES" sz="1200" dirty="0" err="1">
                <a:effectLst/>
                <a:latin typeface="Helvetica" pitchFamily="2" charset="0"/>
              </a:rPr>
              <a:t>excluded</a:t>
            </a:r>
            <a:r>
              <a:rPr lang="es-ES" sz="1200" dirty="0">
                <a:effectLst/>
                <a:latin typeface="Helvetica" pitchFamily="2" charset="0"/>
              </a:rPr>
              <a:t> </a:t>
            </a:r>
            <a:r>
              <a:rPr lang="es-ES" sz="1200" dirty="0" err="1">
                <a:effectLst/>
                <a:latin typeface="Helvetica" pitchFamily="2" charset="0"/>
              </a:rPr>
              <a:t>chemotherapy</a:t>
            </a:r>
            <a:r>
              <a:rPr lang="es-ES" sz="1200" dirty="0">
                <a:effectLst/>
                <a:latin typeface="Helvetica" pitchFamily="2" charset="0"/>
              </a:rPr>
              <a:t>, </a:t>
            </a:r>
            <a:r>
              <a:rPr lang="es-ES" sz="1200" dirty="0" err="1">
                <a:effectLst/>
                <a:latin typeface="Helvetica" pitchFamily="2" charset="0"/>
              </a:rPr>
              <a:t>immunotherapy</a:t>
            </a:r>
            <a:r>
              <a:rPr lang="es-ES" sz="1200" dirty="0">
                <a:effectLst/>
                <a:latin typeface="Helvetica" pitchFamily="2" charset="0"/>
              </a:rPr>
              <a:t>, radium-223 and</a:t>
            </a:r>
          </a:p>
          <a:p>
            <a:r>
              <a:rPr lang="es-ES" sz="1200" dirty="0" err="1">
                <a:effectLst/>
                <a:latin typeface="Helvetica" pitchFamily="2" charset="0"/>
              </a:rPr>
              <a:t>investigational</a:t>
            </a:r>
            <a:r>
              <a:rPr lang="es-ES" sz="1200" dirty="0">
                <a:effectLst/>
                <a:latin typeface="Helvetica" pitchFamily="2" charset="0"/>
              </a:rPr>
              <a:t> </a:t>
            </a:r>
            <a:r>
              <a:rPr lang="es-ES" sz="1200" dirty="0" err="1">
                <a:effectLst/>
                <a:latin typeface="Helvetica" pitchFamily="2" charset="0"/>
              </a:rPr>
              <a:t>drugs</a:t>
            </a:r>
            <a:r>
              <a:rPr lang="es-ES" sz="1200" dirty="0">
                <a:effectLst/>
                <a:latin typeface="Helvetica" pitchFamily="2" charset="0"/>
              </a:rPr>
              <a:t>) in </a:t>
            </a:r>
            <a:r>
              <a:rPr lang="es-ES" sz="1200" dirty="0" err="1">
                <a:effectLst/>
                <a:latin typeface="Helvetica" pitchFamily="2" charset="0"/>
              </a:rPr>
              <a:t>mCRPC</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PSMA </a:t>
            </a:r>
            <a:r>
              <a:rPr lang="es-ES" sz="1200" dirty="0" err="1">
                <a:effectLst/>
                <a:latin typeface="Helvetica" pitchFamily="2" charset="0"/>
              </a:rPr>
              <a:t>expressing</a:t>
            </a:r>
            <a:r>
              <a:rPr lang="es-ES" sz="1200" dirty="0">
                <a:effectLst/>
                <a:latin typeface="Helvetica" pitchFamily="2" charset="0"/>
              </a:rPr>
              <a:t> </a:t>
            </a:r>
            <a:r>
              <a:rPr lang="es-ES" sz="1200" dirty="0" err="1">
                <a:effectLst/>
                <a:latin typeface="Helvetica" pitchFamily="2" charset="0"/>
              </a:rPr>
              <a:t>metastases</a:t>
            </a:r>
            <a:r>
              <a:rPr lang="es-ES" sz="1200" dirty="0">
                <a:effectLst/>
                <a:latin typeface="Helvetica" pitchFamily="2" charset="0"/>
              </a:rPr>
              <a:t> </a:t>
            </a:r>
            <a:r>
              <a:rPr lang="es-ES" sz="1200" dirty="0" err="1">
                <a:effectLst/>
                <a:latin typeface="Helvetica" pitchFamily="2" charset="0"/>
              </a:rPr>
              <a:t>on</a:t>
            </a:r>
            <a:r>
              <a:rPr lang="es-ES" sz="1200" dirty="0">
                <a:effectLst/>
                <a:latin typeface="Helvetica" pitchFamily="2" charset="0"/>
              </a:rPr>
              <a:t> PET/CT, </a:t>
            </a:r>
            <a:r>
              <a:rPr lang="es-ES" sz="1200" dirty="0" err="1">
                <a:effectLst/>
                <a:latin typeface="Helvetica" pitchFamily="2" charset="0"/>
              </a:rPr>
              <a:t>previously</a:t>
            </a:r>
            <a:r>
              <a:rPr lang="es-ES" sz="1200" dirty="0">
                <a:effectLst/>
                <a:latin typeface="Helvetica" pitchFamily="2" charset="0"/>
              </a:rPr>
              <a:t> </a:t>
            </a:r>
            <a:r>
              <a:rPr lang="es-ES" sz="1200" dirty="0" err="1">
                <a:effectLst/>
                <a:latin typeface="Helvetica" pitchFamily="2" charset="0"/>
              </a:rPr>
              <a:t>treated</a:t>
            </a:r>
            <a:r>
              <a:rPr lang="es-ES" sz="1200" dirty="0">
                <a:effectLst/>
                <a:latin typeface="Helvetica" pitchFamily="2" charset="0"/>
              </a:rPr>
              <a:t> </a:t>
            </a:r>
            <a:r>
              <a:rPr lang="es-ES" sz="1200" dirty="0" err="1">
                <a:effectLst/>
                <a:latin typeface="Helvetica" pitchFamily="2" charset="0"/>
              </a:rPr>
              <a:t>with</a:t>
            </a:r>
            <a:endParaRPr lang="es-ES" sz="1200" dirty="0">
              <a:effectLst/>
              <a:latin typeface="Helvetica" pitchFamily="2" charset="0"/>
            </a:endParaRPr>
          </a:p>
          <a:p>
            <a:r>
              <a:rPr lang="es-ES" sz="1200" dirty="0">
                <a:effectLst/>
                <a:latin typeface="Helvetica" pitchFamily="2" charset="0"/>
              </a:rPr>
              <a:t>at </a:t>
            </a:r>
            <a:r>
              <a:rPr lang="es-ES" sz="1200" dirty="0" err="1">
                <a:effectLst/>
                <a:latin typeface="Helvetica" pitchFamily="2" charset="0"/>
              </a:rPr>
              <a:t>least</a:t>
            </a:r>
            <a:r>
              <a:rPr lang="es-ES" sz="1200" dirty="0">
                <a:effectLst/>
                <a:latin typeface="Helvetica" pitchFamily="2" charset="0"/>
              </a:rPr>
              <a:t> </a:t>
            </a:r>
            <a:r>
              <a:rPr lang="es-ES" sz="1200" dirty="0" err="1">
                <a:effectLst/>
                <a:latin typeface="Helvetica" pitchFamily="2" charset="0"/>
              </a:rPr>
              <a:t>one</a:t>
            </a:r>
            <a:r>
              <a:rPr lang="es-ES" sz="1200" dirty="0">
                <a:effectLst/>
                <a:latin typeface="Helvetica" pitchFamily="2" charset="0"/>
              </a:rPr>
              <a:t> ARPI and </a:t>
            </a:r>
            <a:r>
              <a:rPr lang="es-ES" sz="1200" dirty="0" err="1">
                <a:effectLst/>
                <a:latin typeface="Helvetica" pitchFamily="2" charset="0"/>
              </a:rPr>
              <a:t>one</a:t>
            </a:r>
            <a:r>
              <a:rPr lang="es-ES" sz="1200" dirty="0">
                <a:effectLst/>
                <a:latin typeface="Helvetica" pitchFamily="2" charset="0"/>
              </a:rPr>
              <a:t> (</a:t>
            </a:r>
            <a:r>
              <a:rPr lang="es-ES" sz="1200" dirty="0" err="1">
                <a:effectLst/>
                <a:latin typeface="Helvetica" pitchFamily="2" charset="0"/>
              </a:rPr>
              <a:t>around</a:t>
            </a:r>
            <a:r>
              <a:rPr lang="es-ES" sz="1200" dirty="0">
                <a:effectLst/>
                <a:latin typeface="Helvetica" pitchFamily="2" charset="0"/>
              </a:rPr>
              <a:t> 53%) </a:t>
            </a:r>
            <a:r>
              <a:rPr lang="es-ES" sz="1200" dirty="0" err="1">
                <a:effectLst/>
                <a:latin typeface="Helvetica" pitchFamily="2" charset="0"/>
              </a:rPr>
              <a:t>or</a:t>
            </a:r>
            <a:r>
              <a:rPr lang="es-ES" sz="1200" dirty="0">
                <a:effectLst/>
                <a:latin typeface="Helvetica" pitchFamily="2" charset="0"/>
              </a:rPr>
              <a:t> </a:t>
            </a:r>
            <a:r>
              <a:rPr lang="es-ES" sz="1200" dirty="0" err="1">
                <a:effectLst/>
                <a:latin typeface="Helvetica" pitchFamily="2" charset="0"/>
              </a:rPr>
              <a:t>two</a:t>
            </a:r>
            <a:r>
              <a:rPr lang="es-ES" sz="1200" dirty="0">
                <a:effectLst/>
                <a:latin typeface="Helvetica" pitchFamily="2" charset="0"/>
              </a:rPr>
              <a:t> </a:t>
            </a:r>
            <a:r>
              <a:rPr lang="es-ES" sz="1200" dirty="0" err="1">
                <a:effectLst/>
                <a:latin typeface="Helvetica" pitchFamily="2" charset="0"/>
              </a:rPr>
              <a:t>taxanes</a:t>
            </a:r>
            <a:r>
              <a:rPr lang="es-ES" sz="1200" dirty="0">
                <a:effectLst/>
                <a:latin typeface="Helvetica" pitchFamily="2" charset="0"/>
              </a:rPr>
              <a:t>. </a:t>
            </a:r>
            <a:r>
              <a:rPr lang="es-ES" sz="1200" dirty="0" err="1">
                <a:effectLst/>
                <a:latin typeface="Helvetica" pitchFamily="2" charset="0"/>
              </a:rPr>
              <a:t>Imaging-based</a:t>
            </a:r>
            <a:r>
              <a:rPr lang="es-ES" sz="1200" dirty="0">
                <a:effectLst/>
                <a:latin typeface="Helvetica" pitchFamily="2" charset="0"/>
              </a:rPr>
              <a:t> PFS and OS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alternate</a:t>
            </a:r>
            <a:r>
              <a:rPr lang="es-ES" sz="1200" dirty="0">
                <a:effectLst/>
                <a:latin typeface="Helvetica" pitchFamily="2" charset="0"/>
              </a:rPr>
              <a:t> </a:t>
            </a:r>
            <a:r>
              <a:rPr lang="es-ES" sz="1200" dirty="0" err="1">
                <a:effectLst/>
                <a:latin typeface="Helvetica" pitchFamily="2" charset="0"/>
              </a:rPr>
              <a:t>primary</a:t>
            </a:r>
            <a:endParaRPr lang="es-ES" sz="1200" dirty="0">
              <a:effectLst/>
              <a:latin typeface="Helvetica" pitchFamily="2" charset="0"/>
            </a:endParaRPr>
          </a:p>
          <a:p>
            <a:r>
              <a:rPr lang="es-ES" sz="1200" dirty="0" err="1">
                <a:effectLst/>
                <a:latin typeface="Helvetica" pitchFamily="2" charset="0"/>
              </a:rPr>
              <a:t>endpoints</a:t>
            </a:r>
            <a:r>
              <a:rPr lang="es-ES" sz="1200" dirty="0">
                <a:effectLst/>
                <a:latin typeface="Helvetica" pitchFamily="2" charset="0"/>
              </a:rPr>
              <a:t>. More </a:t>
            </a:r>
            <a:r>
              <a:rPr lang="es-ES" sz="1200" dirty="0" err="1">
                <a:effectLst/>
                <a:latin typeface="Helvetica" pitchFamily="2" charset="0"/>
              </a:rPr>
              <a:t>than</a:t>
            </a:r>
            <a:r>
              <a:rPr lang="es-ES" sz="1200" dirty="0">
                <a:effectLst/>
                <a:latin typeface="Helvetica" pitchFamily="2" charset="0"/>
              </a:rPr>
              <a:t> 800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randomised</a:t>
            </a:r>
            <a:r>
              <a:rPr lang="es-ES" sz="1200" dirty="0">
                <a:effectLst/>
                <a:latin typeface="Helvetica" pitchFamily="2" charset="0"/>
              </a:rPr>
              <a:t>. 177Lu-PSMA-617 plus SOC </a:t>
            </a:r>
            <a:r>
              <a:rPr lang="es-ES" sz="1200" dirty="0" err="1">
                <a:effectLst/>
                <a:latin typeface="Helvetica" pitchFamily="2" charset="0"/>
              </a:rPr>
              <a:t>significantly</a:t>
            </a:r>
            <a:r>
              <a:rPr lang="es-ES" sz="1200" dirty="0">
                <a:effectLst/>
                <a:latin typeface="Helvetica" pitchFamily="2" charset="0"/>
              </a:rPr>
              <a:t> </a:t>
            </a:r>
            <a:r>
              <a:rPr lang="es-ES" sz="1200" dirty="0" err="1">
                <a:effectLst/>
                <a:latin typeface="Helvetica" pitchFamily="2" charset="0"/>
              </a:rPr>
              <a:t>prolonged</a:t>
            </a:r>
            <a:r>
              <a:rPr lang="es-ES" sz="1200" dirty="0">
                <a:effectLst/>
                <a:latin typeface="Helvetica" pitchFamily="2" charset="0"/>
              </a:rPr>
              <a:t> </a:t>
            </a:r>
            <a:r>
              <a:rPr lang="es-ES" sz="1200" dirty="0" err="1">
                <a:effectLst/>
                <a:latin typeface="Helvetica" pitchFamily="2" charset="0"/>
              </a:rPr>
              <a:t>both</a:t>
            </a:r>
            <a:endParaRPr lang="es-ES" sz="1200" dirty="0">
              <a:effectLst/>
              <a:latin typeface="Helvetica" pitchFamily="2" charset="0"/>
            </a:endParaRPr>
          </a:p>
          <a:p>
            <a:r>
              <a:rPr lang="es-ES" sz="1200" dirty="0" err="1">
                <a:effectLst/>
                <a:latin typeface="Helvetica" pitchFamily="2" charset="0"/>
              </a:rPr>
              <a:t>imaging-based</a:t>
            </a:r>
            <a:r>
              <a:rPr lang="es-ES" sz="1200" dirty="0">
                <a:effectLst/>
                <a:latin typeface="Helvetica" pitchFamily="2" charset="0"/>
              </a:rPr>
              <a:t> PFS and OS, as </a:t>
            </a:r>
            <a:r>
              <a:rPr lang="es-ES" sz="1200" dirty="0" err="1">
                <a:effectLst/>
                <a:latin typeface="Helvetica" pitchFamily="2" charset="0"/>
              </a:rPr>
              <a:t>compared</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SOC alone (</a:t>
            </a:r>
            <a:r>
              <a:rPr lang="es-ES" sz="1200" dirty="0" err="1">
                <a:effectLst/>
                <a:latin typeface="Helvetica" pitchFamily="2" charset="0"/>
              </a:rPr>
              <a:t>see</a:t>
            </a:r>
            <a:r>
              <a:rPr lang="es-ES" sz="1200" dirty="0">
                <a:effectLst/>
                <a:latin typeface="Helvetica" pitchFamily="2" charset="0"/>
              </a:rPr>
              <a:t> Table 6.6.3). Grade 3 </a:t>
            </a:r>
            <a:r>
              <a:rPr lang="es-ES" sz="1200" dirty="0" err="1">
                <a:effectLst/>
                <a:latin typeface="Helvetica" pitchFamily="2" charset="0"/>
              </a:rPr>
              <a:t>or</a:t>
            </a:r>
            <a:r>
              <a:rPr lang="es-ES" sz="1200" dirty="0">
                <a:effectLst/>
                <a:latin typeface="Helvetica" pitchFamily="2" charset="0"/>
              </a:rPr>
              <a:t> </a:t>
            </a:r>
            <a:r>
              <a:rPr lang="es-ES" sz="1200" dirty="0" err="1">
                <a:effectLst/>
                <a:latin typeface="Helvetica" pitchFamily="2" charset="0"/>
              </a:rPr>
              <a:t>above</a:t>
            </a:r>
            <a:r>
              <a:rPr lang="es-ES" sz="1200" dirty="0">
                <a:effectLst/>
                <a:latin typeface="Helvetica" pitchFamily="2" charset="0"/>
              </a:rPr>
              <a:t> </a:t>
            </a:r>
            <a:r>
              <a:rPr lang="es-ES" sz="1200" dirty="0" err="1">
                <a:effectLst/>
                <a:latin typeface="Helvetica" pitchFamily="2" charset="0"/>
              </a:rPr>
              <a:t>AEs</a:t>
            </a:r>
            <a:r>
              <a:rPr lang="es-ES" sz="1200" dirty="0">
                <a:effectLst/>
                <a:latin typeface="Helvetica" pitchFamily="2" charset="0"/>
              </a:rPr>
              <a:t> </a:t>
            </a:r>
            <a:r>
              <a:rPr lang="es-ES" sz="1200" dirty="0" err="1">
                <a:effectLst/>
                <a:latin typeface="Helvetica" pitchFamily="2" charset="0"/>
              </a:rPr>
              <a:t>were</a:t>
            </a:r>
            <a:r>
              <a:rPr lang="es-ES" sz="1200" dirty="0">
                <a:effectLst/>
                <a:latin typeface="Helvetica" pitchFamily="2" charset="0"/>
              </a:rPr>
              <a:t> </a:t>
            </a:r>
            <a:r>
              <a:rPr lang="es-ES" sz="1200" dirty="0" err="1">
                <a:effectLst/>
                <a:latin typeface="Helvetica" pitchFamily="2" charset="0"/>
              </a:rPr>
              <a:t>higher</a:t>
            </a:r>
            <a:endParaRPr lang="es-ES" sz="1200" dirty="0">
              <a:effectLst/>
              <a:latin typeface="Helvetica" pitchFamily="2" charset="0"/>
            </a:endParaRPr>
          </a:p>
          <a:p>
            <a:r>
              <a:rPr lang="es-ES" sz="1200" dirty="0" err="1">
                <a:effectLst/>
                <a:latin typeface="Helvetica" pitchFamily="2" charset="0"/>
              </a:rPr>
              <a:t>with</a:t>
            </a:r>
            <a:r>
              <a:rPr lang="es-ES" sz="1200" dirty="0">
                <a:effectLst/>
                <a:latin typeface="Helvetica" pitchFamily="2" charset="0"/>
              </a:rPr>
              <a:t> 177Lu-PSMA-617 </a:t>
            </a:r>
            <a:r>
              <a:rPr lang="es-ES" sz="1200" dirty="0" err="1">
                <a:effectLst/>
                <a:latin typeface="Helvetica" pitchFamily="2" charset="0"/>
              </a:rPr>
              <a:t>than</a:t>
            </a:r>
            <a:r>
              <a:rPr lang="es-ES" sz="1200" dirty="0">
                <a:effectLst/>
                <a:latin typeface="Helvetica" pitchFamily="2" charset="0"/>
              </a:rPr>
              <a:t> </a:t>
            </a:r>
            <a:r>
              <a:rPr lang="es-ES" sz="1200" dirty="0" err="1">
                <a:effectLst/>
                <a:latin typeface="Helvetica" pitchFamily="2" charset="0"/>
              </a:rPr>
              <a:t>without</a:t>
            </a:r>
            <a:r>
              <a:rPr lang="es-ES" sz="1200" dirty="0">
                <a:effectLst/>
                <a:latin typeface="Helvetica" pitchFamily="2" charset="0"/>
              </a:rPr>
              <a:t> (52.7% vs. 38.0%), </a:t>
            </a:r>
            <a:r>
              <a:rPr lang="es-ES" sz="1200" dirty="0" err="1">
                <a:effectLst/>
                <a:latin typeface="Helvetica" pitchFamily="2" charset="0"/>
              </a:rPr>
              <a:t>but</a:t>
            </a:r>
            <a:r>
              <a:rPr lang="es-ES" sz="1200" dirty="0">
                <a:effectLst/>
                <a:latin typeface="Helvetica" pitchFamily="2" charset="0"/>
              </a:rPr>
              <a:t> </a:t>
            </a:r>
            <a:r>
              <a:rPr lang="es-ES" sz="1200" dirty="0" err="1">
                <a:effectLst/>
                <a:latin typeface="Helvetica" pitchFamily="2" charset="0"/>
              </a:rPr>
              <a:t>QoL</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t>
            </a:r>
            <a:r>
              <a:rPr lang="es-ES" sz="1200" dirty="0" err="1">
                <a:effectLst/>
                <a:latin typeface="Helvetica" pitchFamily="2" charset="0"/>
              </a:rPr>
              <a:t>not</a:t>
            </a:r>
            <a:r>
              <a:rPr lang="es-ES" sz="1200" dirty="0">
                <a:effectLst/>
                <a:latin typeface="Helvetica" pitchFamily="2" charset="0"/>
              </a:rPr>
              <a:t> </a:t>
            </a:r>
            <a:r>
              <a:rPr lang="es-ES" sz="1200" dirty="0" err="1">
                <a:effectLst/>
                <a:latin typeface="Helvetica" pitchFamily="2" charset="0"/>
              </a:rPr>
              <a:t>adversely</a:t>
            </a:r>
            <a:r>
              <a:rPr lang="es-ES" sz="1200" dirty="0">
                <a:effectLst/>
                <a:latin typeface="Helvetica" pitchFamily="2" charset="0"/>
              </a:rPr>
              <a:t> </a:t>
            </a:r>
            <a:r>
              <a:rPr lang="es-ES" sz="1200" dirty="0" err="1">
                <a:effectLst/>
                <a:latin typeface="Helvetica" pitchFamily="2" charset="0"/>
              </a:rPr>
              <a:t>affected</a:t>
            </a:r>
            <a:r>
              <a:rPr lang="es-ES" sz="1200" dirty="0">
                <a:effectLst/>
                <a:latin typeface="Helvetica" pitchFamily="2" charset="0"/>
              </a:rPr>
              <a:t>. 177Lu–PSMA-617 has</a:t>
            </a:r>
          </a:p>
          <a:p>
            <a:r>
              <a:rPr lang="es-ES" sz="1200" dirty="0" err="1">
                <a:effectLst/>
                <a:latin typeface="Helvetica" pitchFamily="2" charset="0"/>
              </a:rPr>
              <a:t>shown</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be </a:t>
            </a:r>
            <a:r>
              <a:rPr lang="es-ES" sz="1200" dirty="0" err="1">
                <a:effectLst/>
                <a:latin typeface="Helvetica" pitchFamily="2" charset="0"/>
              </a:rPr>
              <a:t>an</a:t>
            </a:r>
            <a:r>
              <a:rPr lang="es-ES" sz="1200" dirty="0">
                <a:effectLst/>
                <a:latin typeface="Helvetica" pitchFamily="2" charset="0"/>
              </a:rPr>
              <a:t> </a:t>
            </a:r>
            <a:r>
              <a:rPr lang="es-ES" sz="1200" dirty="0" err="1">
                <a:effectLst/>
                <a:latin typeface="Helvetica" pitchFamily="2" charset="0"/>
              </a:rPr>
              <a:t>additional</a:t>
            </a:r>
            <a:r>
              <a:rPr lang="es-ES" sz="1200" dirty="0">
                <a:effectLst/>
                <a:latin typeface="Helvetica" pitchFamily="2" charset="0"/>
              </a:rPr>
              <a:t> </a:t>
            </a:r>
            <a:r>
              <a:rPr lang="es-ES" sz="1200" dirty="0" err="1">
                <a:effectLst/>
                <a:latin typeface="Helvetica" pitchFamily="2" charset="0"/>
              </a:rPr>
              <a:t>treatment</a:t>
            </a:r>
            <a:r>
              <a:rPr lang="es-ES" sz="1200" dirty="0">
                <a:effectLst/>
                <a:latin typeface="Helvetica" pitchFamily="2" charset="0"/>
              </a:rPr>
              <a:t> </a:t>
            </a:r>
            <a:r>
              <a:rPr lang="es-ES" sz="1200" dirty="0" err="1">
                <a:effectLst/>
                <a:latin typeface="Helvetica" pitchFamily="2" charset="0"/>
              </a:rPr>
              <a:t>option</a:t>
            </a:r>
            <a:r>
              <a:rPr lang="es-ES" sz="1200" dirty="0">
                <a:effectLst/>
                <a:latin typeface="Helvetica" pitchFamily="2" charset="0"/>
              </a:rPr>
              <a:t> in </a:t>
            </a:r>
            <a:r>
              <a:rPr lang="es-ES" sz="1200" dirty="0" err="1">
                <a:effectLst/>
                <a:latin typeface="Helvetica" pitchFamily="2" charset="0"/>
              </a:rPr>
              <a:t>this</a:t>
            </a:r>
            <a:r>
              <a:rPr lang="es-ES" sz="1200" dirty="0">
                <a:effectLst/>
                <a:latin typeface="Helvetica" pitchFamily="2" charset="0"/>
              </a:rPr>
              <a:t> </a:t>
            </a:r>
            <a:r>
              <a:rPr lang="es-ES" sz="1200" dirty="0" err="1">
                <a:effectLst/>
                <a:latin typeface="Helvetica" pitchFamily="2" charset="0"/>
              </a:rPr>
              <a:t>mCRPC</a:t>
            </a:r>
            <a:r>
              <a:rPr lang="es-ES" sz="1200" dirty="0">
                <a:effectLst/>
                <a:latin typeface="Helvetica" pitchFamily="2" charset="0"/>
              </a:rPr>
              <a:t> </a:t>
            </a:r>
            <a:r>
              <a:rPr lang="es-ES" sz="1200" dirty="0" err="1">
                <a:effectLst/>
                <a:latin typeface="Helvetica" pitchFamily="2" charset="0"/>
              </a:rPr>
              <a:t>population</a:t>
            </a:r>
            <a:r>
              <a:rPr lang="es-ES" sz="1200" dirty="0">
                <a:effectLst/>
                <a:latin typeface="Helvetica" pitchFamily="2" charset="0"/>
              </a:rPr>
              <a:t> [1237].</a:t>
            </a:r>
          </a:p>
          <a:p>
            <a:r>
              <a:rPr lang="es-ES" sz="1200" dirty="0">
                <a:effectLst/>
                <a:latin typeface="Helvetica" pitchFamily="2" charset="0"/>
              </a:rPr>
              <a:t>A SR and </a:t>
            </a:r>
            <a:r>
              <a:rPr lang="es-ES" sz="1200" dirty="0" err="1">
                <a:effectLst/>
                <a:latin typeface="Helvetica" pitchFamily="2" charset="0"/>
              </a:rPr>
              <a:t>updated</a:t>
            </a:r>
            <a:r>
              <a:rPr lang="es-ES" sz="1200" dirty="0">
                <a:effectLst/>
                <a:latin typeface="Helvetica" pitchFamily="2" charset="0"/>
              </a:rPr>
              <a:t> meta-</a:t>
            </a:r>
            <a:r>
              <a:rPr lang="es-ES" sz="1200" dirty="0" err="1">
                <a:effectLst/>
                <a:latin typeface="Helvetica" pitchFamily="2" charset="0"/>
              </a:rPr>
              <a:t>analysis</a:t>
            </a:r>
            <a:r>
              <a:rPr lang="es-ES" sz="1200" dirty="0">
                <a:effectLst/>
                <a:latin typeface="Helvetica" pitchFamily="2" charset="0"/>
              </a:rPr>
              <a:t>, </a:t>
            </a:r>
            <a:r>
              <a:rPr lang="es-ES" sz="1200" dirty="0" err="1">
                <a:effectLst/>
                <a:latin typeface="Helvetica" pitchFamily="2" charset="0"/>
              </a:rPr>
              <a:t>investigated</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proportion</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any</a:t>
            </a:r>
            <a:r>
              <a:rPr lang="es-ES" sz="1200" dirty="0">
                <a:effectLst/>
                <a:latin typeface="Helvetica" pitchFamily="2" charset="0"/>
              </a:rPr>
              <a:t> </a:t>
            </a:r>
            <a:r>
              <a:rPr lang="es-ES" sz="1200" dirty="0" err="1">
                <a:effectLst/>
                <a:latin typeface="Helvetica" pitchFamily="2" charset="0"/>
              </a:rPr>
              <a:t>or</a:t>
            </a:r>
            <a:r>
              <a:rPr lang="es-ES" sz="1200" dirty="0">
                <a:effectLst/>
                <a:latin typeface="Helvetica" pitchFamily="2" charset="0"/>
              </a:rPr>
              <a:t> more </a:t>
            </a:r>
            <a:r>
              <a:rPr lang="es-ES" sz="1200" dirty="0" err="1">
                <a:effectLst/>
                <a:latin typeface="Helvetica" pitchFamily="2" charset="0"/>
              </a:rPr>
              <a:t>than</a:t>
            </a:r>
            <a:r>
              <a:rPr lang="es-ES" sz="1200" dirty="0">
                <a:effectLst/>
                <a:latin typeface="Helvetica" pitchFamily="2" charset="0"/>
              </a:rPr>
              <a:t> 50% PSA</a:t>
            </a:r>
          </a:p>
          <a:p>
            <a:r>
              <a:rPr lang="es-ES" sz="1200" dirty="0" err="1">
                <a:effectLst/>
                <a:latin typeface="Helvetica" pitchFamily="2" charset="0"/>
              </a:rPr>
              <a:t>decrease</a:t>
            </a:r>
            <a:r>
              <a:rPr lang="es-ES" sz="1200" dirty="0">
                <a:effectLst/>
                <a:latin typeface="Helvetica" pitchFamily="2" charset="0"/>
              </a:rPr>
              <a:t>, and OS.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review</a:t>
            </a:r>
            <a:r>
              <a:rPr lang="es-ES" sz="1200" dirty="0">
                <a:effectLst/>
                <a:latin typeface="Helvetica" pitchFamily="2" charset="0"/>
              </a:rPr>
              <a:t>, </a:t>
            </a:r>
            <a:r>
              <a:rPr lang="es-ES" sz="1200" dirty="0" err="1">
                <a:effectLst/>
                <a:latin typeface="Helvetica" pitchFamily="2" charset="0"/>
              </a:rPr>
              <a:t>including</a:t>
            </a:r>
            <a:r>
              <a:rPr lang="es-ES" sz="1200" dirty="0">
                <a:effectLst/>
                <a:latin typeface="Helvetica" pitchFamily="2" charset="0"/>
              </a:rPr>
              <a:t> 69 </a:t>
            </a:r>
            <a:r>
              <a:rPr lang="es-ES" sz="1200" dirty="0" err="1">
                <a:effectLst/>
                <a:latin typeface="Helvetica" pitchFamily="2" charset="0"/>
              </a:rPr>
              <a:t>articles</a:t>
            </a:r>
            <a:r>
              <a:rPr lang="es-ES" sz="1200" dirty="0">
                <a:effectLst/>
                <a:latin typeface="Helvetica" pitchFamily="2" charset="0"/>
              </a:rPr>
              <a:t> and a total </a:t>
            </a:r>
            <a:r>
              <a:rPr lang="es-ES" sz="1200" dirty="0" err="1">
                <a:effectLst/>
                <a:latin typeface="Helvetica" pitchFamily="2" charset="0"/>
              </a:rPr>
              <a:t>of</a:t>
            </a:r>
            <a:r>
              <a:rPr lang="es-ES" sz="1200" dirty="0">
                <a:effectLst/>
                <a:latin typeface="Helvetica" pitchFamily="2" charset="0"/>
              </a:rPr>
              <a:t> 4,157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showed</a:t>
            </a:r>
            <a:r>
              <a:rPr lang="es-ES" sz="1200" dirty="0">
                <a:effectLst/>
                <a:latin typeface="Helvetica" pitchFamily="2" charset="0"/>
              </a:rPr>
              <a:t> </a:t>
            </a:r>
            <a:r>
              <a:rPr lang="es-ES" sz="1200" dirty="0" err="1">
                <a:effectLst/>
                <a:latin typeface="Helvetica" pitchFamily="2" charset="0"/>
              </a:rPr>
              <a:t>that</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treated</a:t>
            </a:r>
            <a:endParaRPr lang="es-ES" sz="1200" dirty="0">
              <a:effectLst/>
              <a:latin typeface="Helvetica" pitchFamily="2" charset="0"/>
            </a:endParaRPr>
          </a:p>
          <a:p>
            <a:r>
              <a:rPr lang="es-ES" sz="1200" dirty="0" err="1">
                <a:effectLst/>
                <a:latin typeface="Helvetica" pitchFamily="2" charset="0"/>
              </a:rPr>
              <a:t>with</a:t>
            </a:r>
            <a:r>
              <a:rPr lang="es-ES" sz="1200" dirty="0">
                <a:effectLst/>
                <a:latin typeface="Helvetica" pitchFamily="2" charset="0"/>
              </a:rPr>
              <a:t> 177Lu–PSMA 617 </a:t>
            </a:r>
            <a:r>
              <a:rPr lang="es-ES" sz="1200" dirty="0" err="1">
                <a:effectLst/>
                <a:latin typeface="Helvetica" pitchFamily="2" charset="0"/>
              </a:rPr>
              <a:t>had</a:t>
            </a:r>
            <a:r>
              <a:rPr lang="es-ES" sz="1200" dirty="0">
                <a:effectLst/>
                <a:latin typeface="Helvetica" pitchFamily="2" charset="0"/>
              </a:rPr>
              <a:t> a </a:t>
            </a:r>
            <a:r>
              <a:rPr lang="es-ES" sz="1200" dirty="0" err="1">
                <a:effectLst/>
                <a:latin typeface="Helvetica" pitchFamily="2" charset="0"/>
              </a:rPr>
              <a:t>significantly</a:t>
            </a:r>
            <a:r>
              <a:rPr lang="es-ES" sz="1200" dirty="0">
                <a:effectLst/>
                <a:latin typeface="Helvetica" pitchFamily="2" charset="0"/>
              </a:rPr>
              <a:t> </a:t>
            </a:r>
            <a:r>
              <a:rPr lang="es-ES" sz="1200" dirty="0" err="1">
                <a:effectLst/>
                <a:latin typeface="Helvetica" pitchFamily="2" charset="0"/>
              </a:rPr>
              <a:t>higher</a:t>
            </a:r>
            <a:r>
              <a:rPr lang="es-ES" sz="1200" dirty="0">
                <a:effectLst/>
                <a:latin typeface="Helvetica" pitchFamily="2" charset="0"/>
              </a:rPr>
              <a:t> response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therapy</a:t>
            </a:r>
            <a:r>
              <a:rPr lang="es-ES" sz="1200" dirty="0">
                <a:effectLst/>
                <a:latin typeface="Helvetica" pitchFamily="2" charset="0"/>
              </a:rPr>
              <a:t> </a:t>
            </a:r>
            <a:r>
              <a:rPr lang="es-ES" sz="1200" dirty="0" err="1">
                <a:effectLst/>
                <a:latin typeface="Helvetica" pitchFamily="2" charset="0"/>
              </a:rPr>
              <a:t>compared</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controls</a:t>
            </a:r>
            <a:r>
              <a:rPr lang="es-ES" sz="1200" dirty="0">
                <a:effectLst/>
                <a:latin typeface="Helvetica" pitchFamily="2" charset="0"/>
              </a:rPr>
              <a:t>, </a:t>
            </a:r>
            <a:r>
              <a:rPr lang="es-ES" sz="1200" dirty="0" err="1">
                <a:effectLst/>
                <a:latin typeface="Helvetica" pitchFamily="2" charset="0"/>
              </a:rPr>
              <a:t>based</a:t>
            </a:r>
            <a:r>
              <a:rPr lang="es-ES" sz="1200" dirty="0">
                <a:effectLst/>
                <a:latin typeface="Helvetica" pitchFamily="2" charset="0"/>
              </a:rPr>
              <a:t> </a:t>
            </a:r>
            <a:r>
              <a:rPr lang="es-ES" sz="1200" dirty="0" err="1">
                <a:effectLst/>
                <a:latin typeface="Helvetica" pitchFamily="2" charset="0"/>
              </a:rPr>
              <a:t>on</a:t>
            </a:r>
            <a:r>
              <a:rPr lang="es-ES" sz="1200" dirty="0">
                <a:effectLst/>
                <a:latin typeface="Helvetica" pitchFamily="2" charset="0"/>
              </a:rPr>
              <a:t> ≥ 50%</a:t>
            </a:r>
          </a:p>
          <a:p>
            <a:r>
              <a:rPr lang="es-ES" sz="1200" dirty="0">
                <a:effectLst/>
                <a:latin typeface="Helvetica" pitchFamily="2" charset="0"/>
              </a:rPr>
              <a:t>PSA </a:t>
            </a:r>
            <a:r>
              <a:rPr lang="es-ES" sz="1200" dirty="0" err="1">
                <a:effectLst/>
                <a:latin typeface="Helvetica" pitchFamily="2" charset="0"/>
              </a:rPr>
              <a:t>decrease</a:t>
            </a:r>
            <a:r>
              <a:rPr lang="es-ES" sz="1200" dirty="0">
                <a:effectLst/>
                <a:latin typeface="Helvetica" pitchFamily="2" charset="0"/>
              </a:rPr>
              <a:t> (OR = 5.33, 95% CI: 1.24–22.90, p &lt; 0.05). Meta-</a:t>
            </a:r>
            <a:r>
              <a:rPr lang="es-ES" sz="1200" dirty="0" err="1">
                <a:effectLst/>
                <a:latin typeface="Helvetica" pitchFamily="2" charset="0"/>
              </a:rPr>
              <a:t>analysis</a:t>
            </a:r>
            <a:r>
              <a:rPr lang="es-ES" sz="1200" dirty="0">
                <a:effectLst/>
                <a:latin typeface="Helvetica" pitchFamily="2" charset="0"/>
              </a:rPr>
              <a:t> </a:t>
            </a:r>
            <a:r>
              <a:rPr lang="es-ES" sz="1200" dirty="0" err="1">
                <a:effectLst/>
                <a:latin typeface="Helvetica" pitchFamily="2" charset="0"/>
              </a:rPr>
              <a:t>revealed</a:t>
            </a:r>
            <a:r>
              <a:rPr lang="es-ES" sz="1200" dirty="0">
                <a:effectLst/>
                <a:latin typeface="Helvetica" pitchFamily="2" charset="0"/>
              </a:rPr>
              <a:t> </a:t>
            </a:r>
            <a:r>
              <a:rPr lang="es-ES" sz="1200" dirty="0" err="1">
                <a:effectLst/>
                <a:latin typeface="Helvetica" pitchFamily="2" charset="0"/>
              </a:rPr>
              <a:t>an</a:t>
            </a:r>
            <a:r>
              <a:rPr lang="es-ES" sz="1200" dirty="0">
                <a:effectLst/>
                <a:latin typeface="Helvetica" pitchFamily="2" charset="0"/>
              </a:rPr>
              <a:t> OS </a:t>
            </a:r>
            <a:r>
              <a:rPr lang="es-ES" sz="1200" dirty="0" err="1">
                <a:effectLst/>
                <a:latin typeface="Helvetica" pitchFamily="2" charset="0"/>
              </a:rPr>
              <a:t>of</a:t>
            </a:r>
            <a:r>
              <a:rPr lang="es-ES" sz="1200" dirty="0">
                <a:effectLst/>
                <a:latin typeface="Helvetica" pitchFamily="2" charset="0"/>
              </a:rPr>
              <a:t> 0.26 </a:t>
            </a:r>
            <a:r>
              <a:rPr lang="es-ES" sz="1200" dirty="0" err="1">
                <a:effectLst/>
                <a:latin typeface="Helvetica" pitchFamily="2" charset="0"/>
              </a:rPr>
              <a:t>according</a:t>
            </a:r>
            <a:r>
              <a:rPr lang="es-ES" sz="1200" dirty="0">
                <a:effectLst/>
                <a:latin typeface="Helvetica" pitchFamily="2" charset="0"/>
              </a:rPr>
              <a:t> </a:t>
            </a:r>
            <a:r>
              <a:rPr lang="es-ES" sz="1200" dirty="0" err="1">
                <a:effectLst/>
                <a:latin typeface="Helvetica" pitchFamily="2" charset="0"/>
              </a:rPr>
              <a:t>to</a:t>
            </a:r>
            <a:endParaRPr lang="es-ES" sz="1200" dirty="0">
              <a:effectLst/>
              <a:latin typeface="Helvetica" pitchFamily="2" charset="0"/>
            </a:endParaRPr>
          </a:p>
          <a:p>
            <a:r>
              <a:rPr lang="es-ES" sz="1200" dirty="0" err="1">
                <a:effectLst/>
                <a:latin typeface="Helvetica" pitchFamily="2" charset="0"/>
              </a:rPr>
              <a:t>pooled</a:t>
            </a:r>
            <a:r>
              <a:rPr lang="es-ES" sz="1200" dirty="0">
                <a:effectLst/>
                <a:latin typeface="Helvetica" pitchFamily="2" charset="0"/>
              </a:rPr>
              <a:t> </a:t>
            </a:r>
            <a:r>
              <a:rPr lang="es-ES" sz="1200" dirty="0" err="1">
                <a:effectLst/>
                <a:latin typeface="Helvetica" pitchFamily="2" charset="0"/>
              </a:rPr>
              <a:t>HRs</a:t>
            </a:r>
            <a:r>
              <a:rPr lang="es-ES" sz="1200" dirty="0">
                <a:effectLst/>
                <a:latin typeface="Helvetica" pitchFamily="2" charset="0"/>
              </a:rPr>
              <a:t> </a:t>
            </a:r>
            <a:r>
              <a:rPr lang="es-ES" sz="1200" dirty="0" err="1">
                <a:effectLst/>
                <a:latin typeface="Helvetica" pitchFamily="2" charset="0"/>
              </a:rPr>
              <a:t>for</a:t>
            </a:r>
            <a:r>
              <a:rPr lang="es-ES" sz="1200" dirty="0">
                <a:effectLst/>
                <a:latin typeface="Helvetica" pitchFamily="2" charset="0"/>
              </a:rPr>
              <a:t> </a:t>
            </a:r>
            <a:r>
              <a:rPr lang="es-ES" sz="1200" dirty="0" err="1">
                <a:effectLst/>
                <a:latin typeface="Helvetica" pitchFamily="2" charset="0"/>
              </a:rPr>
              <a:t>any</a:t>
            </a:r>
            <a:r>
              <a:rPr lang="es-ES" sz="1200" dirty="0">
                <a:effectLst/>
                <a:latin typeface="Helvetica" pitchFamily="2" charset="0"/>
              </a:rPr>
              <a:t> PSA decline, </a:t>
            </a:r>
            <a:r>
              <a:rPr lang="es-ES" sz="1200" dirty="0" err="1">
                <a:effectLst/>
                <a:latin typeface="Helvetica" pitchFamily="2" charset="0"/>
              </a:rPr>
              <a:t>which</a:t>
            </a:r>
            <a:r>
              <a:rPr lang="es-ES" sz="1200" dirty="0">
                <a:effectLst/>
                <a:latin typeface="Helvetica" pitchFamily="2" charset="0"/>
              </a:rPr>
              <a:t> </a:t>
            </a:r>
            <a:r>
              <a:rPr lang="es-ES" sz="1200" dirty="0" err="1">
                <a:effectLst/>
                <a:latin typeface="Helvetica" pitchFamily="2" charset="0"/>
              </a:rPr>
              <a:t>was</a:t>
            </a:r>
            <a:r>
              <a:rPr lang="es-ES" sz="1200" dirty="0">
                <a:effectLst/>
                <a:latin typeface="Helvetica" pitchFamily="2" charset="0"/>
              </a:rPr>
              <a:t> </a:t>
            </a:r>
            <a:r>
              <a:rPr lang="es-ES" sz="1200" dirty="0" err="1">
                <a:effectLst/>
                <a:latin typeface="Helvetica" pitchFamily="2" charset="0"/>
              </a:rPr>
              <a:t>significant</a:t>
            </a:r>
            <a:r>
              <a:rPr lang="es-ES" sz="1200" dirty="0">
                <a:effectLst/>
                <a:latin typeface="Helvetica" pitchFamily="2" charset="0"/>
              </a:rPr>
              <a:t> after 177Lu–PSMA-617 </a:t>
            </a:r>
            <a:r>
              <a:rPr lang="es-ES" sz="1200" dirty="0" err="1">
                <a:effectLst/>
                <a:latin typeface="Helvetica" pitchFamily="2" charset="0"/>
              </a:rPr>
              <a:t>therapy</a:t>
            </a:r>
            <a:r>
              <a:rPr lang="es-ES" sz="1200" dirty="0">
                <a:effectLst/>
                <a:latin typeface="Helvetica" pitchFamily="2" charset="0"/>
              </a:rPr>
              <a:t> (95% CI: 0.18–0.37, p &lt;</a:t>
            </a:r>
          </a:p>
          <a:p>
            <a:r>
              <a:rPr lang="es-ES" sz="1200" dirty="0">
                <a:effectLst/>
                <a:latin typeface="Helvetica" pitchFamily="2" charset="0"/>
              </a:rPr>
              <a:t>0.00001) and </a:t>
            </a:r>
            <a:r>
              <a:rPr lang="es-ES" sz="1200" dirty="0" err="1">
                <a:effectLst/>
                <a:latin typeface="Helvetica" pitchFamily="2" charset="0"/>
              </a:rPr>
              <a:t>an</a:t>
            </a:r>
            <a:r>
              <a:rPr lang="es-ES" sz="1200" dirty="0">
                <a:effectLst/>
                <a:latin typeface="Helvetica" pitchFamily="2" charset="0"/>
              </a:rPr>
              <a:t> OS </a:t>
            </a:r>
            <a:r>
              <a:rPr lang="es-ES" sz="1200" dirty="0" err="1">
                <a:effectLst/>
                <a:latin typeface="Helvetica" pitchFamily="2" charset="0"/>
              </a:rPr>
              <a:t>of</a:t>
            </a:r>
            <a:r>
              <a:rPr lang="es-ES" sz="1200" dirty="0">
                <a:effectLst/>
                <a:latin typeface="Helvetica" pitchFamily="2" charset="0"/>
              </a:rPr>
              <a:t> 0.52 </a:t>
            </a:r>
            <a:r>
              <a:rPr lang="es-ES" sz="1200" dirty="0" err="1">
                <a:effectLst/>
                <a:latin typeface="Helvetica" pitchFamily="2" charset="0"/>
              </a:rPr>
              <a:t>for</a:t>
            </a:r>
            <a:r>
              <a:rPr lang="es-ES" sz="1200" dirty="0">
                <a:effectLst/>
                <a:latin typeface="Helvetica" pitchFamily="2" charset="0"/>
              </a:rPr>
              <a:t> ≥ 50% PSA </a:t>
            </a:r>
            <a:r>
              <a:rPr lang="es-ES" sz="1200" dirty="0" err="1">
                <a:effectLst/>
                <a:latin typeface="Helvetica" pitchFamily="2" charset="0"/>
              </a:rPr>
              <a:t>decrease</a:t>
            </a:r>
            <a:r>
              <a:rPr lang="es-ES" sz="1200" dirty="0">
                <a:effectLst/>
                <a:latin typeface="Helvetica" pitchFamily="2" charset="0"/>
              </a:rPr>
              <a:t>, </a:t>
            </a:r>
            <a:r>
              <a:rPr lang="es-ES" sz="1200" dirty="0" err="1">
                <a:effectLst/>
                <a:latin typeface="Helvetica" pitchFamily="2" charset="0"/>
              </a:rPr>
              <a:t>also</a:t>
            </a:r>
            <a:r>
              <a:rPr lang="es-ES" sz="1200" dirty="0">
                <a:effectLst/>
                <a:latin typeface="Helvetica" pitchFamily="2" charset="0"/>
              </a:rPr>
              <a:t> </a:t>
            </a:r>
            <a:r>
              <a:rPr lang="es-ES" sz="1200" dirty="0" err="1">
                <a:effectLst/>
                <a:latin typeface="Helvetica" pitchFamily="2" charset="0"/>
              </a:rPr>
              <a:t>significant</a:t>
            </a:r>
            <a:r>
              <a:rPr lang="es-ES" sz="1200" dirty="0">
                <a:effectLst/>
                <a:latin typeface="Helvetica" pitchFamily="2" charset="0"/>
              </a:rPr>
              <a:t> after </a:t>
            </a:r>
            <a:r>
              <a:rPr lang="es-ES" sz="1200" dirty="0" err="1">
                <a:effectLst/>
                <a:latin typeface="Helvetica" pitchFamily="2" charset="0"/>
              </a:rPr>
              <a:t>radioligand</a:t>
            </a:r>
            <a:r>
              <a:rPr lang="es-ES" sz="1200" dirty="0">
                <a:effectLst/>
                <a:latin typeface="Helvetica" pitchFamily="2" charset="0"/>
              </a:rPr>
              <a:t> (RLT) (95% CI: 0.40–0.67,</a:t>
            </a:r>
          </a:p>
          <a:p>
            <a:r>
              <a:rPr lang="es-ES" sz="1200" dirty="0">
                <a:effectLst/>
                <a:latin typeface="Helvetica" pitchFamily="2" charset="0"/>
              </a:rPr>
              <a:t>p &lt; 0.00001) [1238].</a:t>
            </a:r>
          </a:p>
          <a:p>
            <a:r>
              <a:rPr lang="es-ES" sz="1200" dirty="0" err="1">
                <a:effectLst/>
                <a:latin typeface="Helvetica" pitchFamily="2" charset="0"/>
              </a:rPr>
              <a:t>There</a:t>
            </a:r>
            <a:r>
              <a:rPr lang="es-ES" sz="1200" dirty="0">
                <a:effectLst/>
                <a:latin typeface="Helvetica" pitchFamily="2" charset="0"/>
              </a:rPr>
              <a:t> </a:t>
            </a:r>
            <a:r>
              <a:rPr lang="es-ES" sz="1200" dirty="0" err="1">
                <a:effectLst/>
                <a:latin typeface="Helvetica" pitchFamily="2" charset="0"/>
              </a:rPr>
              <a:t>is</a:t>
            </a:r>
            <a:r>
              <a:rPr lang="es-ES" sz="1200" dirty="0">
                <a:effectLst/>
                <a:latin typeface="Helvetica" pitchFamily="2" charset="0"/>
              </a:rPr>
              <a:t> </a:t>
            </a:r>
            <a:r>
              <a:rPr lang="es-ES" sz="1200" dirty="0" err="1">
                <a:effectLst/>
                <a:latin typeface="Helvetica" pitchFamily="2" charset="0"/>
              </a:rPr>
              <a:t>an</a:t>
            </a:r>
            <a:r>
              <a:rPr lang="es-ES" sz="1200" dirty="0">
                <a:effectLst/>
                <a:latin typeface="Helvetica" pitchFamily="2" charset="0"/>
              </a:rPr>
              <a:t> </a:t>
            </a:r>
            <a:r>
              <a:rPr lang="es-ES" sz="1200" dirty="0" err="1">
                <a:effectLst/>
                <a:latin typeface="Helvetica" pitchFamily="2" charset="0"/>
              </a:rPr>
              <a:t>increasing</a:t>
            </a:r>
            <a:r>
              <a:rPr lang="es-ES" sz="1200" dirty="0">
                <a:effectLst/>
                <a:latin typeface="Helvetica" pitchFamily="2" charset="0"/>
              </a:rPr>
              <a:t> </a:t>
            </a:r>
            <a:r>
              <a:rPr lang="es-ES" sz="1200" dirty="0" err="1">
                <a:effectLst/>
                <a:latin typeface="Helvetica" pitchFamily="2" charset="0"/>
              </a:rPr>
              <a:t>interest</a:t>
            </a:r>
            <a:r>
              <a:rPr lang="es-ES" sz="1200" dirty="0">
                <a:effectLst/>
                <a:latin typeface="Helvetica" pitchFamily="2" charset="0"/>
              </a:rPr>
              <a:t> </a:t>
            </a:r>
            <a:r>
              <a:rPr lang="es-ES" sz="1200" dirty="0" err="1">
                <a:effectLst/>
                <a:latin typeface="Helvetica" pitchFamily="2" charset="0"/>
              </a:rPr>
              <a:t>for</a:t>
            </a:r>
            <a:r>
              <a:rPr lang="es-ES" sz="1200" dirty="0">
                <a:effectLst/>
                <a:latin typeface="Helvetica" pitchFamily="2" charset="0"/>
              </a:rPr>
              <a:t> PSMA-</a:t>
            </a:r>
            <a:r>
              <a:rPr lang="es-ES" sz="1200" dirty="0" err="1">
                <a:effectLst/>
                <a:latin typeface="Helvetica" pitchFamily="2" charset="0"/>
              </a:rPr>
              <a:t>targeted</a:t>
            </a:r>
            <a:r>
              <a:rPr lang="es-ES" sz="1200" dirty="0">
                <a:effectLst/>
                <a:latin typeface="Helvetica" pitchFamily="2" charset="0"/>
              </a:rPr>
              <a:t> </a:t>
            </a:r>
            <a:r>
              <a:rPr lang="es-ES" sz="1200" dirty="0" err="1">
                <a:effectLst/>
                <a:latin typeface="Helvetica" pitchFamily="2" charset="0"/>
              </a:rPr>
              <a:t>alpha</a:t>
            </a:r>
            <a:r>
              <a:rPr lang="es-ES" sz="1200" dirty="0">
                <a:effectLst/>
                <a:latin typeface="Helvetica" pitchFamily="2" charset="0"/>
              </a:rPr>
              <a:t> </a:t>
            </a:r>
            <a:r>
              <a:rPr lang="es-ES" sz="1200" dirty="0" err="1">
                <a:effectLst/>
                <a:latin typeface="Helvetica" pitchFamily="2" charset="0"/>
              </a:rPr>
              <a:t>therapy</a:t>
            </a:r>
            <a:r>
              <a:rPr lang="es-ES" sz="1200" dirty="0">
                <a:effectLst/>
                <a:latin typeface="Helvetica" pitchFamily="2" charset="0"/>
              </a:rPr>
              <a:t> (225Ac-PSMA) </a:t>
            </a:r>
            <a:r>
              <a:rPr lang="es-ES" sz="1200" dirty="0" err="1">
                <a:effectLst/>
                <a:latin typeface="Helvetica" pitchFamily="2" charset="0"/>
              </a:rPr>
              <a:t>due</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ability</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deliver</a:t>
            </a:r>
            <a:r>
              <a:rPr lang="es-ES" sz="1200" dirty="0">
                <a:effectLst/>
                <a:latin typeface="Helvetica" pitchFamily="2" charset="0"/>
              </a:rPr>
              <a:t> </a:t>
            </a:r>
            <a:r>
              <a:rPr lang="es-ES" sz="1200" dirty="0" err="1">
                <a:effectLst/>
                <a:latin typeface="Helvetica" pitchFamily="2" charset="0"/>
              </a:rPr>
              <a:t>potent</a:t>
            </a:r>
            <a:endParaRPr lang="es-ES" sz="1200" dirty="0">
              <a:effectLst/>
              <a:latin typeface="Helvetica" pitchFamily="2" charset="0"/>
            </a:endParaRPr>
          </a:p>
          <a:p>
            <a:r>
              <a:rPr lang="es-ES" sz="1200" dirty="0" err="1">
                <a:effectLst/>
                <a:latin typeface="Helvetica" pitchFamily="2" charset="0"/>
              </a:rPr>
              <a:t>higher</a:t>
            </a:r>
            <a:r>
              <a:rPr lang="es-ES" sz="1200" dirty="0">
                <a:effectLst/>
                <a:latin typeface="Helvetica" pitchFamily="2" charset="0"/>
              </a:rPr>
              <a:t> local </a:t>
            </a:r>
            <a:r>
              <a:rPr lang="es-ES" sz="1200" dirty="0" err="1">
                <a:effectLst/>
                <a:latin typeface="Helvetica" pitchFamily="2" charset="0"/>
              </a:rPr>
              <a:t>radiation</a:t>
            </a:r>
            <a:r>
              <a:rPr lang="es-ES" sz="1200" dirty="0">
                <a:effectLst/>
                <a:latin typeface="Helvetica" pitchFamily="2" charset="0"/>
              </a:rPr>
              <a:t> more </a:t>
            </a:r>
            <a:r>
              <a:rPr lang="es-ES" sz="1200" dirty="0" err="1">
                <a:effectLst/>
                <a:latin typeface="Helvetica" pitchFamily="2" charset="0"/>
              </a:rPr>
              <a:t>selectively</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cancer</a:t>
            </a:r>
            <a:r>
              <a:rPr lang="es-ES" sz="1200" dirty="0">
                <a:effectLst/>
                <a:latin typeface="Helvetica" pitchFamily="2" charset="0"/>
              </a:rPr>
              <a:t> </a:t>
            </a:r>
            <a:r>
              <a:rPr lang="es-ES" sz="1200" dirty="0" err="1">
                <a:effectLst/>
                <a:latin typeface="Helvetica" pitchFamily="2" charset="0"/>
              </a:rPr>
              <a:t>cells</a:t>
            </a:r>
            <a:r>
              <a:rPr lang="es-ES" sz="1200" dirty="0">
                <a:effectLst/>
                <a:latin typeface="Helvetica" pitchFamily="2" charset="0"/>
              </a:rPr>
              <a:t> </a:t>
            </a:r>
            <a:r>
              <a:rPr lang="es-ES" sz="1200" dirty="0" err="1">
                <a:effectLst/>
                <a:latin typeface="Helvetica" pitchFamily="2" charset="0"/>
              </a:rPr>
              <a:t>than</a:t>
            </a:r>
            <a:r>
              <a:rPr lang="es-ES" sz="1200" dirty="0">
                <a:effectLst/>
                <a:latin typeface="Helvetica" pitchFamily="2" charset="0"/>
              </a:rPr>
              <a:t> PSMA-</a:t>
            </a:r>
            <a:r>
              <a:rPr lang="es-ES" sz="1200" dirty="0" err="1">
                <a:effectLst/>
                <a:latin typeface="Helvetica" pitchFamily="2" charset="0"/>
              </a:rPr>
              <a:t>targeted</a:t>
            </a:r>
            <a:r>
              <a:rPr lang="es-ES" sz="1200" dirty="0">
                <a:effectLst/>
                <a:latin typeface="Helvetica" pitchFamily="2" charset="0"/>
              </a:rPr>
              <a:t> beta </a:t>
            </a:r>
            <a:r>
              <a:rPr lang="es-ES" sz="1200" dirty="0" err="1">
                <a:effectLst/>
                <a:latin typeface="Helvetica" pitchFamily="2" charset="0"/>
              </a:rPr>
              <a:t>therapy</a:t>
            </a:r>
            <a:r>
              <a:rPr lang="es-ES" sz="1200" dirty="0">
                <a:effectLst/>
                <a:latin typeface="Helvetica" pitchFamily="2" charset="0"/>
              </a:rPr>
              <a:t>, </a:t>
            </a:r>
            <a:r>
              <a:rPr lang="es-ES" sz="1200" dirty="0" err="1">
                <a:effectLst/>
                <a:latin typeface="Helvetica" pitchFamily="2" charset="0"/>
              </a:rPr>
              <a:t>while</a:t>
            </a:r>
            <a:r>
              <a:rPr lang="es-ES" sz="1200" dirty="0">
                <a:effectLst/>
                <a:latin typeface="Helvetica" pitchFamily="2" charset="0"/>
              </a:rPr>
              <a:t> </a:t>
            </a:r>
            <a:r>
              <a:rPr lang="es-ES" sz="1200" dirty="0" err="1">
                <a:effectLst/>
                <a:latin typeface="Helvetica" pitchFamily="2" charset="0"/>
              </a:rPr>
              <a:t>minimising</a:t>
            </a:r>
            <a:endParaRPr lang="es-ES" sz="1200" dirty="0">
              <a:effectLst/>
              <a:latin typeface="Helvetica" pitchFamily="2" charset="0"/>
            </a:endParaRPr>
          </a:p>
          <a:p>
            <a:r>
              <a:rPr lang="es-ES" sz="1200" dirty="0" err="1">
                <a:effectLst/>
                <a:latin typeface="Helvetica" pitchFamily="2" charset="0"/>
              </a:rPr>
              <a:t>unwanted</a:t>
            </a:r>
            <a:r>
              <a:rPr lang="es-ES" sz="1200" dirty="0">
                <a:effectLst/>
                <a:latin typeface="Helvetica" pitchFamily="2" charset="0"/>
              </a:rPr>
              <a:t> </a:t>
            </a:r>
            <a:r>
              <a:rPr lang="es-ES" sz="1200" dirty="0" err="1">
                <a:effectLst/>
                <a:latin typeface="Helvetica" pitchFamily="2" charset="0"/>
              </a:rPr>
              <a:t>damage</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surrounding</a:t>
            </a:r>
            <a:r>
              <a:rPr lang="es-ES" sz="1200" dirty="0">
                <a:effectLst/>
                <a:latin typeface="Helvetica" pitchFamily="2" charset="0"/>
              </a:rPr>
              <a:t> normal </a:t>
            </a:r>
            <a:r>
              <a:rPr lang="es-ES" sz="1200" dirty="0" err="1">
                <a:effectLst/>
                <a:latin typeface="Helvetica" pitchFamily="2" charset="0"/>
              </a:rPr>
              <a:t>tissues</a:t>
            </a:r>
            <a:r>
              <a:rPr lang="es-ES" sz="1200" dirty="0">
                <a:effectLst/>
                <a:latin typeface="Helvetica" pitchFamily="2" charset="0"/>
              </a:rPr>
              <a:t>. </a:t>
            </a:r>
            <a:r>
              <a:rPr lang="es-ES" sz="1200" dirty="0" err="1">
                <a:effectLst/>
                <a:latin typeface="Helvetica" pitchFamily="2" charset="0"/>
              </a:rPr>
              <a:t>Additionally</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intensive </a:t>
            </a:r>
            <a:r>
              <a:rPr lang="es-ES" sz="1200" dirty="0" err="1">
                <a:effectLst/>
                <a:latin typeface="Helvetica" pitchFamily="2" charset="0"/>
              </a:rPr>
              <a:t>radiation</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a:t>
            </a:r>
            <a:r>
              <a:rPr lang="es-ES" sz="1200" dirty="0" err="1">
                <a:effectLst/>
                <a:latin typeface="Helvetica" pitchFamily="2" charset="0"/>
              </a:rPr>
              <a:t>cancer</a:t>
            </a:r>
            <a:r>
              <a:rPr lang="es-ES" sz="1200" dirty="0">
                <a:effectLst/>
                <a:latin typeface="Helvetica" pitchFamily="2" charset="0"/>
              </a:rPr>
              <a:t> </a:t>
            </a:r>
            <a:r>
              <a:rPr lang="es-ES" sz="1200" dirty="0" err="1">
                <a:effectLst/>
                <a:latin typeface="Helvetica" pitchFamily="2" charset="0"/>
              </a:rPr>
              <a:t>cells</a:t>
            </a:r>
            <a:r>
              <a:rPr lang="es-ES" sz="1200" dirty="0">
                <a:effectLst/>
                <a:latin typeface="Helvetica" pitchFamily="2" charset="0"/>
              </a:rPr>
              <a:t> </a:t>
            </a:r>
            <a:r>
              <a:rPr lang="es-ES" sz="1200" dirty="0" err="1">
                <a:effectLst/>
                <a:latin typeface="Helvetica" pitchFamily="2" charset="0"/>
              </a:rPr>
              <a:t>results</a:t>
            </a:r>
            <a:endParaRPr lang="es-ES" sz="1200" dirty="0">
              <a:effectLst/>
              <a:latin typeface="Helvetica" pitchFamily="2" charset="0"/>
            </a:endParaRPr>
          </a:p>
          <a:p>
            <a:r>
              <a:rPr lang="es-ES" sz="1200" dirty="0">
                <a:effectLst/>
                <a:latin typeface="Helvetica" pitchFamily="2" charset="0"/>
              </a:rPr>
              <a:t>in more </a:t>
            </a:r>
            <a:r>
              <a:rPr lang="es-ES" sz="1200" dirty="0" err="1">
                <a:effectLst/>
                <a:latin typeface="Helvetica" pitchFamily="2" charset="0"/>
              </a:rPr>
              <a:t>effective</a:t>
            </a:r>
            <a:r>
              <a:rPr lang="es-ES" sz="1200" dirty="0">
                <a:effectLst/>
                <a:latin typeface="Helvetica" pitchFamily="2" charset="0"/>
              </a:rPr>
              <a:t> DNA </a:t>
            </a:r>
            <a:r>
              <a:rPr lang="es-ES" sz="1200" dirty="0" err="1">
                <a:effectLst/>
                <a:latin typeface="Helvetica" pitchFamily="2" charset="0"/>
              </a:rPr>
              <a:t>strand</a:t>
            </a:r>
            <a:r>
              <a:rPr lang="es-ES" sz="1200" dirty="0">
                <a:effectLst/>
                <a:latin typeface="Helvetica" pitchFamily="2" charset="0"/>
              </a:rPr>
              <a:t> </a:t>
            </a:r>
            <a:r>
              <a:rPr lang="es-ES" sz="1200" dirty="0" err="1">
                <a:effectLst/>
                <a:latin typeface="Helvetica" pitchFamily="2" charset="0"/>
              </a:rPr>
              <a:t>breakage</a:t>
            </a:r>
            <a:r>
              <a:rPr lang="es-ES" sz="1200" dirty="0">
                <a:effectLst/>
                <a:latin typeface="Helvetica" pitchFamily="2" charset="0"/>
              </a:rPr>
              <a:t> and reduces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development</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treatment</a:t>
            </a:r>
            <a:r>
              <a:rPr lang="es-ES" sz="1200" dirty="0">
                <a:effectLst/>
                <a:latin typeface="Helvetica" pitchFamily="2" charset="0"/>
              </a:rPr>
              <a:t> </a:t>
            </a:r>
            <a:r>
              <a:rPr lang="es-ES" sz="1200" dirty="0" err="1">
                <a:effectLst/>
                <a:latin typeface="Helvetica" pitchFamily="2" charset="0"/>
              </a:rPr>
              <a:t>resistance</a:t>
            </a:r>
            <a:r>
              <a:rPr lang="es-ES" sz="1200" dirty="0">
                <a:effectLst/>
                <a:latin typeface="Helvetica" pitchFamily="2" charset="0"/>
              </a:rPr>
              <a:t>. A meta-</a:t>
            </a:r>
            <a:r>
              <a:rPr lang="es-ES" sz="1200" dirty="0" err="1">
                <a:effectLst/>
                <a:latin typeface="Helvetica" pitchFamily="2" charset="0"/>
              </a:rPr>
              <a:t>analysis</a:t>
            </a:r>
            <a:r>
              <a:rPr lang="es-ES" sz="1200" dirty="0">
                <a:effectLst/>
                <a:latin typeface="Helvetica" pitchFamily="2" charset="0"/>
              </a:rPr>
              <a:t>,</a:t>
            </a:r>
          </a:p>
          <a:p>
            <a:r>
              <a:rPr lang="es-ES" sz="1200" dirty="0" err="1">
                <a:effectLst/>
                <a:latin typeface="Helvetica" pitchFamily="2" charset="0"/>
              </a:rPr>
              <a:t>including</a:t>
            </a:r>
            <a:r>
              <a:rPr lang="es-ES" sz="1200" dirty="0">
                <a:effectLst/>
                <a:latin typeface="Helvetica" pitchFamily="2" charset="0"/>
              </a:rPr>
              <a:t> </a:t>
            </a:r>
            <a:r>
              <a:rPr lang="es-ES" sz="1200" dirty="0" err="1">
                <a:effectLst/>
                <a:latin typeface="Helvetica" pitchFamily="2" charset="0"/>
              </a:rPr>
              <a:t>nine</a:t>
            </a:r>
            <a:r>
              <a:rPr lang="es-ES" sz="1200" dirty="0">
                <a:effectLst/>
                <a:latin typeface="Helvetica" pitchFamily="2" charset="0"/>
              </a:rPr>
              <a:t> </a:t>
            </a:r>
            <a:r>
              <a:rPr lang="es-ES" sz="1200" dirty="0" err="1">
                <a:effectLst/>
                <a:latin typeface="Helvetica" pitchFamily="2" charset="0"/>
              </a:rPr>
              <a:t>studies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263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investigated</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therapeutic</a:t>
            </a:r>
            <a:r>
              <a:rPr lang="es-ES" sz="1200" dirty="0">
                <a:effectLst/>
                <a:latin typeface="Helvetica" pitchFamily="2" charset="0"/>
              </a:rPr>
              <a:t> </a:t>
            </a:r>
            <a:r>
              <a:rPr lang="es-ES" sz="1200" dirty="0" err="1">
                <a:effectLst/>
                <a:latin typeface="Helvetica" pitchFamily="2" charset="0"/>
              </a:rPr>
              <a:t>effects</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225Ac-PSMA RLT in </a:t>
            </a:r>
            <a:r>
              <a:rPr lang="es-ES" sz="1200" dirty="0" err="1">
                <a:effectLst/>
                <a:latin typeface="Helvetica" pitchFamily="2" charset="0"/>
              </a:rPr>
              <a:t>patients</a:t>
            </a:r>
            <a:endParaRPr lang="es-ES" sz="1200" dirty="0">
              <a:effectLst/>
              <a:latin typeface="Helvetica" pitchFamily="2" charset="0"/>
            </a:endParaRPr>
          </a:p>
          <a:p>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metastatic</a:t>
            </a:r>
            <a:r>
              <a:rPr lang="es-ES" sz="1200" dirty="0">
                <a:effectLst/>
                <a:latin typeface="Helvetica" pitchFamily="2" charset="0"/>
              </a:rPr>
              <a:t> CRPC, pre-</a:t>
            </a:r>
            <a:r>
              <a:rPr lang="es-ES" sz="1200" dirty="0" err="1">
                <a:effectLst/>
                <a:latin typeface="Helvetica" pitchFamily="2" charset="0"/>
              </a:rPr>
              <a:t>treated</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chemotherapy</a:t>
            </a:r>
            <a:r>
              <a:rPr lang="es-ES" sz="1200" dirty="0">
                <a:effectLst/>
                <a:latin typeface="Helvetica" pitchFamily="2" charset="0"/>
              </a:rPr>
              <a:t>, 177Lu-PSMA and/</a:t>
            </a:r>
            <a:r>
              <a:rPr lang="es-ES" sz="1200" dirty="0" err="1">
                <a:effectLst/>
                <a:latin typeface="Helvetica" pitchFamily="2" charset="0"/>
              </a:rPr>
              <a:t>or</a:t>
            </a:r>
            <a:r>
              <a:rPr lang="es-ES" sz="1200" dirty="0">
                <a:effectLst/>
                <a:latin typeface="Helvetica" pitchFamily="2" charset="0"/>
              </a:rPr>
              <a:t> radium-223.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pooled</a:t>
            </a:r>
            <a:r>
              <a:rPr lang="es-ES" sz="1200" dirty="0">
                <a:effectLst/>
                <a:latin typeface="Helvetica" pitchFamily="2" charset="0"/>
              </a:rPr>
              <a:t> </a:t>
            </a:r>
            <a:r>
              <a:rPr lang="es-ES" sz="1200" dirty="0" err="1">
                <a:effectLst/>
                <a:latin typeface="Helvetica" pitchFamily="2" charset="0"/>
              </a:rPr>
              <a:t>proportions</a:t>
            </a:r>
            <a:endParaRPr lang="es-ES" sz="1200" dirty="0">
              <a:effectLst/>
              <a:latin typeface="Helvetica" pitchFamily="2" charset="0"/>
            </a:endParaRPr>
          </a:p>
          <a:p>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more </a:t>
            </a:r>
            <a:r>
              <a:rPr lang="es-ES" sz="1200" dirty="0" err="1">
                <a:effectLst/>
                <a:latin typeface="Helvetica" pitchFamily="2" charset="0"/>
              </a:rPr>
              <a:t>than</a:t>
            </a:r>
            <a:r>
              <a:rPr lang="es-ES" sz="1200" dirty="0">
                <a:effectLst/>
                <a:latin typeface="Helvetica" pitchFamily="2" charset="0"/>
              </a:rPr>
              <a:t> 50% PSA decline and </a:t>
            </a:r>
            <a:r>
              <a:rPr lang="es-ES" sz="1200" dirty="0" err="1">
                <a:effectLst/>
                <a:latin typeface="Helvetica" pitchFamily="2" charset="0"/>
              </a:rPr>
              <a:t>any</a:t>
            </a:r>
            <a:r>
              <a:rPr lang="es-ES" sz="1200" dirty="0">
                <a:effectLst/>
                <a:latin typeface="Helvetica" pitchFamily="2" charset="0"/>
              </a:rPr>
              <a:t> PSA decline </a:t>
            </a:r>
            <a:r>
              <a:rPr lang="es-ES" sz="1200" dirty="0" err="1">
                <a:effectLst/>
                <a:latin typeface="Helvetica" pitchFamily="2" charset="0"/>
              </a:rPr>
              <a:t>were</a:t>
            </a:r>
            <a:r>
              <a:rPr lang="es-ES" sz="1200" dirty="0">
                <a:effectLst/>
                <a:latin typeface="Helvetica" pitchFamily="2" charset="0"/>
              </a:rPr>
              <a:t> 60.99% (95% CI: 54.92%– 66.83%) and</a:t>
            </a:r>
          </a:p>
          <a:p>
            <a:r>
              <a:rPr lang="es-ES" sz="1200" dirty="0">
                <a:effectLst/>
                <a:latin typeface="Helvetica" pitchFamily="2" charset="0"/>
              </a:rPr>
              <a:t>83.57% (95% CI: 78.62%–87.77%), </a:t>
            </a:r>
            <a:r>
              <a:rPr lang="es-ES" sz="1200" dirty="0" err="1">
                <a:effectLst/>
                <a:latin typeface="Helvetica" pitchFamily="2" charset="0"/>
              </a:rPr>
              <a:t>respectively</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estimated</a:t>
            </a:r>
            <a:r>
              <a:rPr lang="es-ES" sz="1200" dirty="0">
                <a:effectLst/>
                <a:latin typeface="Helvetica" pitchFamily="2" charset="0"/>
              </a:rPr>
              <a:t> mean PFS and mean OS </a:t>
            </a:r>
            <a:r>
              <a:rPr lang="es-ES" sz="1200" dirty="0" err="1">
                <a:effectLst/>
                <a:latin typeface="Helvetica" pitchFamily="2" charset="0"/>
              </a:rPr>
              <a:t>were</a:t>
            </a:r>
            <a:r>
              <a:rPr lang="es-ES" sz="1200" dirty="0">
                <a:effectLst/>
                <a:latin typeface="Helvetica" pitchFamily="2" charset="0"/>
              </a:rPr>
              <a:t> 9.15 </a:t>
            </a:r>
            <a:r>
              <a:rPr lang="es-ES" sz="1200" dirty="0" err="1">
                <a:effectLst/>
                <a:latin typeface="Helvetica" pitchFamily="2" charset="0"/>
              </a:rPr>
              <a:t>months</a:t>
            </a:r>
            <a:endParaRPr lang="es-ES" sz="1200" dirty="0">
              <a:effectLst/>
              <a:latin typeface="Helvetica" pitchFamily="2" charset="0"/>
            </a:endParaRPr>
          </a:p>
          <a:p>
            <a:r>
              <a:rPr lang="es-ES" sz="1200" dirty="0">
                <a:effectLst/>
                <a:latin typeface="Helvetica" pitchFamily="2" charset="0"/>
              </a:rPr>
              <a:t>(95% CI: 6.69–11.03 </a:t>
            </a:r>
            <a:r>
              <a:rPr lang="es-ES" sz="1200" dirty="0" err="1">
                <a:effectLst/>
                <a:latin typeface="Helvetica" pitchFamily="2" charset="0"/>
              </a:rPr>
              <a:t>months</a:t>
            </a:r>
            <a:r>
              <a:rPr lang="es-ES" sz="1200" dirty="0">
                <a:effectLst/>
                <a:latin typeface="Helvetica" pitchFamily="2" charset="0"/>
              </a:rPr>
              <a:t>) and 11.77 </a:t>
            </a:r>
            <a:r>
              <a:rPr lang="es-ES" sz="1200" dirty="0" err="1">
                <a:effectLst/>
                <a:latin typeface="Helvetica" pitchFamily="2" charset="0"/>
              </a:rPr>
              <a:t>months</a:t>
            </a:r>
            <a:r>
              <a:rPr lang="es-ES" sz="1200" dirty="0">
                <a:effectLst/>
                <a:latin typeface="Helvetica" pitchFamily="2" charset="0"/>
              </a:rPr>
              <a:t> (95% CI: 9.51–13.49 </a:t>
            </a:r>
            <a:r>
              <a:rPr lang="es-ES" sz="1200" dirty="0" err="1">
                <a:effectLst/>
                <a:latin typeface="Helvetica" pitchFamily="2" charset="0"/>
              </a:rPr>
              <a:t>months</a:t>
            </a:r>
            <a:r>
              <a:rPr lang="es-ES" sz="1200" dirty="0">
                <a:effectLst/>
                <a:latin typeface="Helvetica" pitchFamily="2" charset="0"/>
              </a:rPr>
              <a:t>), </a:t>
            </a:r>
            <a:r>
              <a:rPr lang="es-ES" sz="1200" dirty="0" err="1">
                <a:effectLst/>
                <a:latin typeface="Helvetica" pitchFamily="2" charset="0"/>
              </a:rPr>
              <a:t>respectively</a:t>
            </a:r>
            <a:r>
              <a:rPr lang="es-ES" sz="1200" dirty="0">
                <a:effectLst/>
                <a:latin typeface="Helvetica" pitchFamily="2" charset="0"/>
              </a:rPr>
              <a:t>. </a:t>
            </a:r>
            <a:r>
              <a:rPr lang="es-ES" sz="1200" dirty="0" err="1">
                <a:effectLst/>
                <a:latin typeface="Helvetica" pitchFamily="2" charset="0"/>
              </a:rPr>
              <a:t>These</a:t>
            </a:r>
            <a:r>
              <a:rPr lang="es-ES" sz="1200" dirty="0">
                <a:effectLst/>
                <a:latin typeface="Helvetica" pitchFamily="2" charset="0"/>
              </a:rPr>
              <a:t> </a:t>
            </a:r>
            <a:r>
              <a:rPr lang="es-ES" sz="1200" dirty="0" err="1">
                <a:effectLst/>
                <a:latin typeface="Helvetica" pitchFamily="2" charset="0"/>
              </a:rPr>
              <a:t>findings</a:t>
            </a:r>
            <a:endParaRPr lang="es-ES" sz="1200" dirty="0">
              <a:effectLst/>
              <a:latin typeface="Helvetica" pitchFamily="2" charset="0"/>
            </a:endParaRPr>
          </a:p>
          <a:p>
            <a:r>
              <a:rPr lang="es-ES" sz="1200" dirty="0" err="1">
                <a:effectLst/>
                <a:latin typeface="Helvetica" pitchFamily="2" charset="0"/>
              </a:rPr>
              <a:t>suggests</a:t>
            </a:r>
            <a:r>
              <a:rPr lang="es-ES" sz="1200" dirty="0">
                <a:effectLst/>
                <a:latin typeface="Helvetica" pitchFamily="2" charset="0"/>
              </a:rPr>
              <a:t> </a:t>
            </a:r>
            <a:r>
              <a:rPr lang="es-ES" sz="1200" dirty="0" err="1">
                <a:effectLst/>
                <a:latin typeface="Helvetica" pitchFamily="2" charset="0"/>
              </a:rPr>
              <a:t>that</a:t>
            </a:r>
            <a:r>
              <a:rPr lang="es-ES" sz="1200" dirty="0">
                <a:effectLst/>
                <a:latin typeface="Helvetica" pitchFamily="2" charset="0"/>
              </a:rPr>
              <a:t> 225Ac-PSMA RLT </a:t>
            </a:r>
            <a:r>
              <a:rPr lang="es-ES" sz="1200" dirty="0" err="1">
                <a:effectLst/>
                <a:latin typeface="Helvetica" pitchFamily="2" charset="0"/>
              </a:rPr>
              <a:t>may</a:t>
            </a:r>
            <a:r>
              <a:rPr lang="es-ES" sz="1200" dirty="0">
                <a:effectLst/>
                <a:latin typeface="Helvetica" pitchFamily="2" charset="0"/>
              </a:rPr>
              <a:t> be </a:t>
            </a:r>
            <a:r>
              <a:rPr lang="es-ES" sz="1200" dirty="0" err="1">
                <a:effectLst/>
                <a:latin typeface="Helvetica" pitchFamily="2" charset="0"/>
              </a:rPr>
              <a:t>an</a:t>
            </a:r>
            <a:r>
              <a:rPr lang="es-ES" sz="1200" dirty="0">
                <a:effectLst/>
                <a:latin typeface="Helvetica" pitchFamily="2" charset="0"/>
              </a:rPr>
              <a:t> </a:t>
            </a:r>
            <a:r>
              <a:rPr lang="es-ES" sz="1200" dirty="0" err="1">
                <a:effectLst/>
                <a:latin typeface="Helvetica" pitchFamily="2" charset="0"/>
              </a:rPr>
              <a:t>effective</a:t>
            </a:r>
            <a:r>
              <a:rPr lang="es-ES" sz="1200" dirty="0">
                <a:effectLst/>
                <a:latin typeface="Helvetica" pitchFamily="2" charset="0"/>
              </a:rPr>
              <a:t> </a:t>
            </a:r>
            <a:r>
              <a:rPr lang="es-ES" sz="1200" dirty="0" err="1">
                <a:effectLst/>
                <a:latin typeface="Helvetica" pitchFamily="2" charset="0"/>
              </a:rPr>
              <a:t>treatment</a:t>
            </a:r>
            <a:r>
              <a:rPr lang="es-ES" sz="1200" dirty="0">
                <a:effectLst/>
                <a:latin typeface="Helvetica" pitchFamily="2" charset="0"/>
              </a:rPr>
              <a:t> </a:t>
            </a:r>
            <a:r>
              <a:rPr lang="es-ES" sz="1200" dirty="0" err="1">
                <a:effectLst/>
                <a:latin typeface="Helvetica" pitchFamily="2" charset="0"/>
              </a:rPr>
              <a:t>option</a:t>
            </a:r>
            <a:r>
              <a:rPr lang="es-ES" sz="1200" dirty="0">
                <a:effectLst/>
                <a:latin typeface="Helvetica" pitchFamily="2" charset="0"/>
              </a:rPr>
              <a:t> </a:t>
            </a:r>
            <a:r>
              <a:rPr lang="es-ES" sz="1200" dirty="0" err="1">
                <a:effectLst/>
                <a:latin typeface="Helvetica" pitchFamily="2" charset="0"/>
              </a:rPr>
              <a:t>for</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with</a:t>
            </a:r>
            <a:r>
              <a:rPr lang="es-ES" sz="1200" dirty="0">
                <a:effectLst/>
                <a:latin typeface="Helvetica" pitchFamily="2" charset="0"/>
              </a:rPr>
              <a:t> </a:t>
            </a:r>
            <a:r>
              <a:rPr lang="es-ES" sz="1200" dirty="0" err="1">
                <a:effectLst/>
                <a:latin typeface="Helvetica" pitchFamily="2" charset="0"/>
              </a:rPr>
              <a:t>mCRPC</a:t>
            </a:r>
            <a:r>
              <a:rPr lang="es-ES" sz="1200" dirty="0">
                <a:effectLst/>
                <a:latin typeface="Helvetica" pitchFamily="2" charset="0"/>
              </a:rPr>
              <a:t> [1239]. </a:t>
            </a:r>
            <a:r>
              <a:rPr lang="es-ES" sz="1200" dirty="0" err="1">
                <a:effectLst/>
                <a:latin typeface="Helvetica" pitchFamily="2" charset="0"/>
              </a:rPr>
              <a:t>Despite</a:t>
            </a:r>
            <a:endParaRPr lang="es-ES" sz="1200" dirty="0">
              <a:effectLst/>
              <a:latin typeface="Helvetica" pitchFamily="2" charset="0"/>
            </a:endParaRPr>
          </a:p>
          <a:p>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encouraging</a:t>
            </a:r>
            <a:r>
              <a:rPr lang="es-ES" sz="1200" dirty="0">
                <a:effectLst/>
                <a:latin typeface="Helvetica" pitchFamily="2" charset="0"/>
              </a:rPr>
              <a:t> </a:t>
            </a:r>
            <a:r>
              <a:rPr lang="es-ES" sz="1200" dirty="0" err="1">
                <a:effectLst/>
                <a:latin typeface="Helvetica" pitchFamily="2" charset="0"/>
              </a:rPr>
              <a:t>therapeutic</a:t>
            </a:r>
            <a:r>
              <a:rPr lang="es-ES" sz="1200" dirty="0">
                <a:effectLst/>
                <a:latin typeface="Helvetica" pitchFamily="2" charset="0"/>
              </a:rPr>
              <a:t> response and </a:t>
            </a:r>
            <a:r>
              <a:rPr lang="es-ES" sz="1200" dirty="0" err="1">
                <a:effectLst/>
                <a:latin typeface="Helvetica" pitchFamily="2" charset="0"/>
              </a:rPr>
              <a:t>survival</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patients</a:t>
            </a:r>
            <a:r>
              <a:rPr lang="es-ES" sz="1200" dirty="0">
                <a:effectLst/>
                <a:latin typeface="Helvetica" pitchFamily="2" charset="0"/>
              </a:rPr>
              <a:t> </a:t>
            </a:r>
            <a:r>
              <a:rPr lang="es-ES" sz="1200" dirty="0" err="1">
                <a:effectLst/>
                <a:latin typeface="Helvetica" pitchFamily="2" charset="0"/>
              </a:rPr>
              <a:t>who</a:t>
            </a:r>
            <a:r>
              <a:rPr lang="es-ES" sz="1200" dirty="0">
                <a:effectLst/>
                <a:latin typeface="Helvetica" pitchFamily="2" charset="0"/>
              </a:rPr>
              <a:t> </a:t>
            </a:r>
            <a:r>
              <a:rPr lang="es-ES" sz="1200" dirty="0" err="1">
                <a:effectLst/>
                <a:latin typeface="Helvetica" pitchFamily="2" charset="0"/>
              </a:rPr>
              <a:t>received</a:t>
            </a:r>
            <a:r>
              <a:rPr lang="es-ES" sz="1200" dirty="0">
                <a:effectLst/>
                <a:latin typeface="Helvetica" pitchFamily="2" charset="0"/>
              </a:rPr>
              <a:t> 225Ac-PSMA RLT, </a:t>
            </a:r>
            <a:r>
              <a:rPr lang="es-ES" sz="1200" dirty="0" err="1">
                <a:effectLst/>
                <a:latin typeface="Helvetica" pitchFamily="2" charset="0"/>
              </a:rPr>
              <a:t>major</a:t>
            </a:r>
            <a:r>
              <a:rPr lang="es-ES" sz="1200" dirty="0">
                <a:effectLst/>
                <a:latin typeface="Helvetica" pitchFamily="2" charset="0"/>
              </a:rPr>
              <a:t> </a:t>
            </a:r>
            <a:r>
              <a:rPr lang="es-ES" sz="1200" dirty="0" err="1">
                <a:effectLst/>
                <a:latin typeface="Helvetica" pitchFamily="2" charset="0"/>
              </a:rPr>
              <a:t>AEs</a:t>
            </a:r>
            <a:r>
              <a:rPr lang="es-ES" sz="1200" dirty="0">
                <a:effectLst/>
                <a:latin typeface="Helvetica" pitchFamily="2" charset="0"/>
              </a:rPr>
              <a:t> </a:t>
            </a:r>
            <a:r>
              <a:rPr lang="es-ES" sz="1200" dirty="0" err="1">
                <a:effectLst/>
                <a:latin typeface="Helvetica" pitchFamily="2" charset="0"/>
              </a:rPr>
              <a:t>like</a:t>
            </a:r>
            <a:endParaRPr lang="es-ES" sz="1200" dirty="0">
              <a:effectLst/>
              <a:latin typeface="Helvetica" pitchFamily="2" charset="0"/>
            </a:endParaRPr>
          </a:p>
          <a:p>
            <a:r>
              <a:rPr lang="es-ES" sz="1200" dirty="0" err="1">
                <a:effectLst/>
                <a:latin typeface="Helvetica" pitchFamily="2" charset="0"/>
              </a:rPr>
              <a:t>xerostomia</a:t>
            </a:r>
            <a:r>
              <a:rPr lang="es-ES" sz="1200" dirty="0">
                <a:effectLst/>
                <a:latin typeface="Helvetica" pitchFamily="2" charset="0"/>
              </a:rPr>
              <a:t> and severe </a:t>
            </a:r>
            <a:r>
              <a:rPr lang="es-ES" sz="1200" dirty="0" err="1">
                <a:effectLst/>
                <a:latin typeface="Helvetica" pitchFamily="2" charset="0"/>
              </a:rPr>
              <a:t>haematotoxicity</a:t>
            </a:r>
            <a:r>
              <a:rPr lang="es-ES" sz="1200" dirty="0">
                <a:effectLst/>
                <a:latin typeface="Helvetica" pitchFamily="2" charset="0"/>
              </a:rPr>
              <a:t> </a:t>
            </a:r>
            <a:r>
              <a:rPr lang="es-ES" sz="1200" dirty="0" err="1">
                <a:effectLst/>
                <a:latin typeface="Helvetica" pitchFamily="2" charset="0"/>
              </a:rPr>
              <a:t>have</a:t>
            </a:r>
            <a:r>
              <a:rPr lang="es-ES" sz="1200" dirty="0">
                <a:effectLst/>
                <a:latin typeface="Helvetica" pitchFamily="2" charset="0"/>
              </a:rPr>
              <a:t> </a:t>
            </a:r>
            <a:r>
              <a:rPr lang="es-ES" sz="1200" dirty="0" err="1">
                <a:effectLst/>
                <a:latin typeface="Helvetica" pitchFamily="2" charset="0"/>
              </a:rPr>
              <a:t>to</a:t>
            </a:r>
            <a:r>
              <a:rPr lang="es-ES" sz="1200" dirty="0">
                <a:effectLst/>
                <a:latin typeface="Helvetica" pitchFamily="2" charset="0"/>
              </a:rPr>
              <a:t> be </a:t>
            </a:r>
            <a:r>
              <a:rPr lang="es-ES" sz="1200" dirty="0" err="1">
                <a:effectLst/>
                <a:latin typeface="Helvetica" pitchFamily="2" charset="0"/>
              </a:rPr>
              <a:t>considered</a:t>
            </a:r>
            <a:r>
              <a:rPr lang="es-ES" sz="1200" dirty="0">
                <a:effectLst/>
                <a:latin typeface="Helvetica" pitchFamily="2" charset="0"/>
              </a:rPr>
              <a:t> as </a:t>
            </a:r>
            <a:r>
              <a:rPr lang="es-ES" sz="1200" dirty="0" err="1">
                <a:effectLst/>
                <a:latin typeface="Helvetica" pitchFamily="2" charset="0"/>
              </a:rPr>
              <a:t>possible</a:t>
            </a:r>
            <a:r>
              <a:rPr lang="es-ES" sz="1200" dirty="0">
                <a:effectLst/>
                <a:latin typeface="Helvetica" pitchFamily="2" charset="0"/>
              </a:rPr>
              <a:t> </a:t>
            </a:r>
            <a:r>
              <a:rPr lang="es-ES" sz="1200" dirty="0" err="1">
                <a:effectLst/>
                <a:latin typeface="Helvetica" pitchFamily="2" charset="0"/>
              </a:rPr>
              <a:t>reasons</a:t>
            </a:r>
            <a:r>
              <a:rPr lang="es-ES" sz="1200" dirty="0">
                <a:effectLst/>
                <a:latin typeface="Helvetica" pitchFamily="2" charset="0"/>
              </a:rPr>
              <a:t> </a:t>
            </a:r>
            <a:r>
              <a:rPr lang="es-ES" sz="1200" dirty="0" err="1">
                <a:effectLst/>
                <a:latin typeface="Helvetica" pitchFamily="2" charset="0"/>
              </a:rPr>
              <a:t>for</a:t>
            </a:r>
            <a:r>
              <a:rPr lang="es-ES" sz="1200" dirty="0">
                <a:effectLst/>
                <a:latin typeface="Helvetica" pitchFamily="2" charset="0"/>
              </a:rPr>
              <a:t> </a:t>
            </a:r>
            <a:r>
              <a:rPr lang="es-ES" sz="1200" dirty="0" err="1">
                <a:effectLst/>
                <a:latin typeface="Helvetica" pitchFamily="2" charset="0"/>
              </a:rPr>
              <a:t>dose</a:t>
            </a:r>
            <a:r>
              <a:rPr lang="es-ES" sz="1200" dirty="0">
                <a:effectLst/>
                <a:latin typeface="Helvetica" pitchFamily="2" charset="0"/>
              </a:rPr>
              <a:t> </a:t>
            </a:r>
            <a:r>
              <a:rPr lang="es-ES" sz="1200" dirty="0" err="1">
                <a:effectLst/>
                <a:latin typeface="Helvetica" pitchFamily="2" charset="0"/>
              </a:rPr>
              <a:t>reduction</a:t>
            </a:r>
            <a:r>
              <a:rPr lang="es-ES" sz="1200" dirty="0">
                <a:effectLst/>
                <a:latin typeface="Helvetica" pitchFamily="2" charset="0"/>
              </a:rPr>
              <a:t> </a:t>
            </a:r>
            <a:r>
              <a:rPr lang="es-ES" sz="1200" dirty="0" err="1">
                <a:effectLst/>
                <a:latin typeface="Helvetica" pitchFamily="2" charset="0"/>
              </a:rPr>
              <a:t>or</a:t>
            </a:r>
            <a:endParaRPr lang="es-ES" sz="1200" dirty="0">
              <a:effectLst/>
              <a:latin typeface="Helvetica" pitchFamily="2" charset="0"/>
            </a:endParaRPr>
          </a:p>
          <a:p>
            <a:r>
              <a:rPr lang="es-ES" sz="1200" dirty="0" err="1">
                <a:effectLst/>
                <a:latin typeface="Helvetica" pitchFamily="2" charset="0"/>
              </a:rPr>
              <a:t>discontinuation</a:t>
            </a:r>
            <a:r>
              <a:rPr lang="es-ES" sz="1200" dirty="0">
                <a:effectLst/>
                <a:latin typeface="Helvetica" pitchFamily="2" charset="0"/>
              </a:rPr>
              <a:t> </a:t>
            </a:r>
            <a:r>
              <a:rPr lang="es-ES" sz="1200" dirty="0" err="1">
                <a:effectLst/>
                <a:latin typeface="Helvetica" pitchFamily="2" charset="0"/>
              </a:rPr>
              <a:t>of</a:t>
            </a:r>
            <a:r>
              <a:rPr lang="es-ES" sz="1200" dirty="0">
                <a:effectLst/>
                <a:latin typeface="Helvetica" pitchFamily="2" charset="0"/>
              </a:rPr>
              <a:t> </a:t>
            </a:r>
            <a:r>
              <a:rPr lang="es-ES" sz="1200" dirty="0" err="1">
                <a:effectLst/>
                <a:latin typeface="Helvetica" pitchFamily="2" charset="0"/>
              </a:rPr>
              <a:t>the</a:t>
            </a:r>
            <a:r>
              <a:rPr lang="es-ES" sz="1200" dirty="0">
                <a:effectLst/>
                <a:latin typeface="Helvetica" pitchFamily="2" charset="0"/>
              </a:rPr>
              <a:t> </a:t>
            </a:r>
            <a:r>
              <a:rPr lang="es-ES" sz="1200" dirty="0" err="1">
                <a:effectLst/>
                <a:latin typeface="Helvetica" pitchFamily="2" charset="0"/>
              </a:rPr>
              <a:t>therapy</a:t>
            </a:r>
            <a:endParaRPr lang="es-ES" sz="1200" dirty="0">
              <a:effectLst/>
              <a:latin typeface="Helvetica" pitchFamily="2" charset="0"/>
            </a:endParaRP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631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Cosas a explicar:</a:t>
            </a:r>
          </a:p>
          <a:p>
            <a:pPr marL="171450" indent="-171450">
              <a:buFontTx/>
              <a:buChar char="-"/>
            </a:pPr>
            <a:r>
              <a:rPr lang="es-ES"/>
              <a:t>Permiten N1 SPARTAN y ARAMIS, PROSPER no (En ARAMIS se permitían N1, pero no se estratificó por este hecho, existiendo diferencias (17% DARO vs 29% PBO)</a:t>
            </a:r>
          </a:p>
          <a:p>
            <a:pPr marL="171450" indent="-171450">
              <a:buFontTx/>
              <a:buChar char="-"/>
            </a:pPr>
            <a:r>
              <a:rPr lang="es-ES"/>
              <a:t>Estudios de imagen cada 16 semanas. Evaluación de toxicidad cada 16 semanas en PROSPER y ARAMIS; seguimiento más estrecho (mensual al inicio, luego se va espaciando en SPARTAN)</a:t>
            </a:r>
          </a:p>
          <a:p>
            <a:pPr marL="171450" indent="-171450">
              <a:buFontTx/>
              <a:buChar char="-"/>
            </a:pPr>
            <a:r>
              <a:rPr lang="es-ES"/>
              <a:t>Progresión local se considera un evento para MFS en PROSPER, no en SPARTAN y ARAMIS</a:t>
            </a:r>
          </a:p>
          <a:p>
            <a:pPr marL="171450" indent="-171450">
              <a:buFontTx/>
              <a:buChar char="-"/>
            </a:pPr>
            <a:r>
              <a:rPr lang="es-ES"/>
              <a:t>PSA no estaba ciego para investigador en ARAMIS, motivo de posible mayor abandono en el grupo placebo por causas debidas a criterio del investigador</a:t>
            </a:r>
          </a:p>
          <a:p>
            <a:pPr marL="171450" indent="-171450">
              <a:buFontTx/>
              <a:buChar char="-"/>
            </a:pPr>
            <a:r>
              <a:rPr lang="es-ES"/>
              <a:t>Variables secundarias: OS en todos; luego otras muy similares con diferentes definiciones (pequeños matices)</a:t>
            </a:r>
          </a:p>
          <a:p>
            <a:pPr marL="171450" indent="-171450">
              <a:buFontTx/>
              <a:buChar char="-"/>
            </a:pPr>
            <a:r>
              <a:rPr lang="es-ES"/>
              <a:t>Diseños estadísticos parecidos, en general. Evaluación jerarquizada de objetivos secundarios.</a:t>
            </a:r>
          </a:p>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C5C3D-B8C2-6748-AD23-F80612037E92}"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12525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9FD29-5AD8-3ED6-2949-DA096630923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9A18926-8E48-0F3F-85AD-4AED1CD238E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97803B57-E012-9A9C-11DD-EE86E69C50D2}"/>
              </a:ext>
            </a:extLst>
          </p:cNvPr>
          <p:cNvSpPr>
            <a:spLocks noGrp="1"/>
          </p:cNvSpPr>
          <p:nvPr>
            <p:ph type="body" idx="1"/>
          </p:nvPr>
        </p:nvSpPr>
        <p:spPr/>
        <p:txBody>
          <a:bodyPr/>
          <a:lstStyle/>
          <a:p>
            <a:r>
              <a:rPr lang="es-ES" b="1" dirty="0"/>
              <a:t>Ambos se unen al mismo receptor (PSMA)</a:t>
            </a:r>
            <a:r>
              <a:rPr lang="es-ES" dirty="0"/>
              <a:t>, pero PSMA-617 tiene un </a:t>
            </a:r>
            <a:r>
              <a:rPr lang="es-ES" i="1" dirty="0" err="1"/>
              <a:t>binding</a:t>
            </a:r>
            <a:r>
              <a:rPr lang="es-ES" dirty="0"/>
              <a:t> algo más fuerte y más lenta eliminación tumoral; PSMA-PNT2002 suele aclararse antes por riñón y médula ósea, lo que puede traducirse en </a:t>
            </a:r>
            <a:r>
              <a:rPr lang="es-ES" b="1" dirty="0"/>
              <a:t>ligeramente menos </a:t>
            </a:r>
            <a:r>
              <a:rPr lang="es-ES" b="1" dirty="0" err="1"/>
              <a:t>hematotoxicidad</a:t>
            </a:r>
            <a:r>
              <a:rPr lang="es-ES" b="1" dirty="0"/>
              <a:t> pero también menor exposición tumoral</a:t>
            </a:r>
            <a:r>
              <a:rPr lang="es-ES" dirty="0"/>
              <a:t>.</a:t>
            </a:r>
          </a:p>
          <a:p>
            <a:endParaRPr lang="es-ES" dirty="0"/>
          </a:p>
          <a:p>
            <a:r>
              <a:rPr lang="es-ES" b="1" dirty="0" err="1"/>
              <a:t>Pluvicto</a:t>
            </a:r>
            <a:r>
              <a:rPr lang="es-ES" b="1" dirty="0"/>
              <a:t> (PSMA-617)</a:t>
            </a:r>
            <a:r>
              <a:rPr lang="es-ES" dirty="0"/>
              <a:t> → pauta </a:t>
            </a:r>
            <a:r>
              <a:rPr lang="es-ES" b="1" dirty="0"/>
              <a:t>más intensiva (q6w)</a:t>
            </a:r>
            <a:r>
              <a:rPr lang="es-ES" dirty="0"/>
              <a:t>, más exposición tumoral acumulada en 6 ciclos; eficacia demostrada, con control hematológico aceptable.</a:t>
            </a:r>
          </a:p>
          <a:p>
            <a:r>
              <a:rPr lang="es-ES" b="1" dirty="0"/>
              <a:t>PNT2002 (PSMA-I&amp;T)</a:t>
            </a:r>
            <a:r>
              <a:rPr lang="es-ES" dirty="0"/>
              <a:t> → pauta </a:t>
            </a:r>
            <a:r>
              <a:rPr lang="es-ES" b="1" dirty="0"/>
              <a:t>más espaciada (q8w)</a:t>
            </a:r>
            <a:r>
              <a:rPr lang="es-ES" dirty="0"/>
              <a:t>, menor carga global de radiación (4 ciclos), buscando mejorar tolerancia sin comprometer respuesta. Sin embargo, los resultados del </a:t>
            </a:r>
            <a:r>
              <a:rPr lang="es-ES" i="1" dirty="0"/>
              <a:t>SPLASH</a:t>
            </a:r>
            <a:r>
              <a:rPr lang="es-ES" dirty="0"/>
              <a:t> mostraron </a:t>
            </a:r>
            <a:r>
              <a:rPr lang="es-ES" b="1" dirty="0"/>
              <a:t>eficacia algo inferior</a:t>
            </a:r>
            <a:r>
              <a:rPr lang="es-ES" dirty="0"/>
              <a:t>, posiblemente también por esa menor dosis total administrada</a:t>
            </a:r>
          </a:p>
          <a:p>
            <a:endParaRPr lang="es-ES" dirty="0"/>
          </a:p>
          <a:p>
            <a:endParaRPr lang="es-ES" dirty="0"/>
          </a:p>
          <a:p>
            <a:endParaRPr lang="es-ES" dirty="0"/>
          </a:p>
        </p:txBody>
      </p:sp>
      <p:sp>
        <p:nvSpPr>
          <p:cNvPr id="4" name="Marcador de número de diapositiva 3">
            <a:extLst>
              <a:ext uri="{FF2B5EF4-FFF2-40B4-BE49-F238E27FC236}">
                <a16:creationId xmlns:a16="http://schemas.microsoft.com/office/drawing/2014/main" id="{258A1064-2127-A684-FD62-A77404E933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8687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Frecuencia de pérdida de PTEN en </a:t>
            </a:r>
            <a:r>
              <a:rPr lang="es-ES" b="1" dirty="0" err="1"/>
              <a:t>CPRCm</a:t>
            </a:r>
            <a:endParaRPr lang="es-ES" b="1" dirty="0"/>
          </a:p>
          <a:p>
            <a:pPr>
              <a:buFont typeface="Arial" panose="020B0604020202020204" pitchFamily="34" charset="0"/>
              <a:buChar char="•"/>
            </a:pPr>
            <a:r>
              <a:rPr lang="es-ES" dirty="0"/>
              <a:t>La pérdida de </a:t>
            </a:r>
            <a:r>
              <a:rPr lang="es-ES" b="1" dirty="0"/>
              <a:t>PTEN</a:t>
            </a:r>
            <a:r>
              <a:rPr lang="es-ES" dirty="0"/>
              <a:t> se encuentra en alrededor del </a:t>
            </a:r>
            <a:r>
              <a:rPr lang="es-ES" b="1" dirty="0"/>
              <a:t>40-50%</a:t>
            </a:r>
            <a:r>
              <a:rPr lang="es-ES" dirty="0"/>
              <a:t> de los pacientes con </a:t>
            </a:r>
            <a:r>
              <a:rPr lang="es-ES" dirty="0" err="1"/>
              <a:t>CPRCm</a:t>
            </a:r>
            <a:r>
              <a:rPr lang="es-ES" dirty="0"/>
              <a:t>.</a:t>
            </a:r>
          </a:p>
          <a:p>
            <a:pPr>
              <a:buFont typeface="Arial" panose="020B0604020202020204" pitchFamily="34" charset="0"/>
              <a:buChar char="•"/>
            </a:pPr>
            <a:r>
              <a:rPr lang="es-ES" dirty="0"/>
              <a:t>PTEN es un supresor tumoral que regula negativamente la vía PI3K/AKT, y su pérdida contribuye a la activación de esta vía, favoreciendo la proliferación y supervivencia celular.</a:t>
            </a: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86798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effectLst/>
                <a:latin typeface="Helvetica" pitchFamily="2" charset="0"/>
              </a:rPr>
              <a:t>The</a:t>
            </a:r>
            <a:r>
              <a:rPr lang="es-ES" dirty="0">
                <a:effectLst/>
                <a:latin typeface="Helvetica" pitchFamily="2" charset="0"/>
              </a:rPr>
              <a:t> AKT </a:t>
            </a:r>
            <a:r>
              <a:rPr lang="es-ES" dirty="0" err="1">
                <a:effectLst/>
                <a:latin typeface="Helvetica" pitchFamily="2" charset="0"/>
              </a:rPr>
              <a:t>inhibitor</a:t>
            </a:r>
            <a:r>
              <a:rPr lang="es-ES" dirty="0">
                <a:effectLst/>
                <a:latin typeface="Helvetica" pitchFamily="2" charset="0"/>
              </a:rPr>
              <a:t> </a:t>
            </a:r>
            <a:r>
              <a:rPr lang="es-ES" dirty="0" err="1">
                <a:effectLst/>
                <a:latin typeface="Helvetica" pitchFamily="2" charset="0"/>
              </a:rPr>
              <a:t>ipatasertib</a:t>
            </a:r>
            <a:r>
              <a:rPr lang="es-ES" dirty="0">
                <a:effectLst/>
                <a:latin typeface="Helvetica" pitchFamily="2" charset="0"/>
              </a:rPr>
              <a:t> in </a:t>
            </a:r>
            <a:r>
              <a:rPr lang="es-ES" dirty="0" err="1">
                <a:effectLst/>
                <a:latin typeface="Helvetica" pitchFamily="2" charset="0"/>
              </a:rPr>
              <a:t>combination</a:t>
            </a:r>
            <a:r>
              <a:rPr lang="es-ES" dirty="0">
                <a:effectLst/>
                <a:latin typeface="Helvetica" pitchFamily="2" charset="0"/>
              </a:rPr>
              <a:t> </a:t>
            </a:r>
            <a:r>
              <a:rPr lang="es-ES" dirty="0" err="1">
                <a:effectLst/>
                <a:latin typeface="Helvetica" pitchFamily="2" charset="0"/>
              </a:rPr>
              <a:t>with</a:t>
            </a:r>
            <a:r>
              <a:rPr lang="es-ES" dirty="0">
                <a:effectLst/>
                <a:latin typeface="Helvetica" pitchFamily="2" charset="0"/>
              </a:rPr>
              <a:t> AAP </a:t>
            </a:r>
            <a:r>
              <a:rPr lang="es-ES" dirty="0" err="1">
                <a:effectLst/>
                <a:latin typeface="Helvetica" pitchFamily="2" charset="0"/>
              </a:rPr>
              <a:t>was</a:t>
            </a:r>
            <a:r>
              <a:rPr lang="es-ES" dirty="0">
                <a:effectLst/>
                <a:latin typeface="Helvetica" pitchFamily="2" charset="0"/>
              </a:rPr>
              <a:t> </a:t>
            </a:r>
            <a:r>
              <a:rPr lang="es-ES" dirty="0" err="1">
                <a:effectLst/>
                <a:latin typeface="Helvetica" pitchFamily="2" charset="0"/>
              </a:rPr>
              <a:t>studied</a:t>
            </a:r>
            <a:r>
              <a:rPr lang="es-ES" dirty="0">
                <a:effectLst/>
                <a:latin typeface="Helvetica" pitchFamily="2" charset="0"/>
              </a:rPr>
              <a:t> in </a:t>
            </a:r>
            <a:r>
              <a:rPr lang="es-ES" dirty="0" err="1">
                <a:effectLst/>
                <a:latin typeface="Helvetica" pitchFamily="2" charset="0"/>
              </a:rPr>
              <a:t>asymptomatic</a:t>
            </a:r>
            <a:r>
              <a:rPr lang="es-ES" dirty="0">
                <a:effectLst/>
                <a:latin typeface="Helvetica" pitchFamily="2" charset="0"/>
              </a:rPr>
              <a:t> </a:t>
            </a:r>
            <a:r>
              <a:rPr lang="es-ES" dirty="0" err="1">
                <a:effectLst/>
                <a:latin typeface="Helvetica" pitchFamily="2" charset="0"/>
              </a:rPr>
              <a:t>or</a:t>
            </a:r>
            <a:r>
              <a:rPr lang="es-ES" dirty="0">
                <a:effectLst/>
                <a:latin typeface="Helvetica" pitchFamily="2" charset="0"/>
              </a:rPr>
              <a:t> </a:t>
            </a:r>
            <a:r>
              <a:rPr lang="es-ES" dirty="0" err="1">
                <a:effectLst/>
                <a:latin typeface="Helvetica" pitchFamily="2" charset="0"/>
              </a:rPr>
              <a:t>mildly</a:t>
            </a:r>
            <a:r>
              <a:rPr lang="es-ES" dirty="0">
                <a:effectLst/>
                <a:latin typeface="Helvetica" pitchFamily="2" charset="0"/>
              </a:rPr>
              <a:t> </a:t>
            </a:r>
            <a:r>
              <a:rPr lang="es-ES" dirty="0" err="1">
                <a:effectLst/>
                <a:latin typeface="Helvetica" pitchFamily="2" charset="0"/>
              </a:rPr>
              <a:t>symptomatic</a:t>
            </a:r>
            <a:endParaRPr lang="es-ES" dirty="0">
              <a:effectLst/>
              <a:latin typeface="Helvetica" pitchFamily="2" charset="0"/>
            </a:endParaRPr>
          </a:p>
          <a:p>
            <a:r>
              <a:rPr lang="es-ES" dirty="0" err="1">
                <a:effectLst/>
                <a:latin typeface="Helvetica" pitchFamily="2" charset="0"/>
              </a:rPr>
              <a:t>patients</a:t>
            </a:r>
            <a:r>
              <a:rPr lang="es-ES" dirty="0">
                <a:effectLst/>
                <a:latin typeface="Helvetica" pitchFamily="2" charset="0"/>
              </a:rPr>
              <a:t> </a:t>
            </a:r>
            <a:r>
              <a:rPr lang="es-ES" dirty="0" err="1">
                <a:effectLst/>
                <a:latin typeface="Helvetica" pitchFamily="2" charset="0"/>
              </a:rPr>
              <a:t>with</a:t>
            </a:r>
            <a:r>
              <a:rPr lang="es-ES" dirty="0">
                <a:effectLst/>
                <a:latin typeface="Helvetica" pitchFamily="2" charset="0"/>
              </a:rPr>
              <a:t> and </a:t>
            </a:r>
            <a:r>
              <a:rPr lang="es-ES" dirty="0" err="1">
                <a:effectLst/>
                <a:latin typeface="Helvetica" pitchFamily="2" charset="0"/>
              </a:rPr>
              <a:t>without</a:t>
            </a:r>
            <a:r>
              <a:rPr lang="es-ES" dirty="0">
                <a:effectLst/>
                <a:latin typeface="Helvetica" pitchFamily="2" charset="0"/>
              </a:rPr>
              <a:t> PTEN </a:t>
            </a:r>
            <a:r>
              <a:rPr lang="es-ES" dirty="0" err="1">
                <a:effectLst/>
                <a:latin typeface="Helvetica" pitchFamily="2" charset="0"/>
              </a:rPr>
              <a:t>loss</a:t>
            </a:r>
            <a:r>
              <a:rPr lang="es-ES" dirty="0">
                <a:effectLst/>
                <a:latin typeface="Helvetica" pitchFamily="2" charset="0"/>
              </a:rPr>
              <a:t> </a:t>
            </a:r>
            <a:r>
              <a:rPr lang="es-ES" dirty="0" err="1">
                <a:effectLst/>
                <a:latin typeface="Helvetica" pitchFamily="2" charset="0"/>
              </a:rPr>
              <a:t>by</a:t>
            </a:r>
            <a:r>
              <a:rPr lang="es-ES" dirty="0">
                <a:effectLst/>
                <a:latin typeface="Helvetica" pitchFamily="2" charset="0"/>
              </a:rPr>
              <a:t> IHC and </a:t>
            </a:r>
            <a:r>
              <a:rPr lang="es-ES" dirty="0" err="1">
                <a:effectLst/>
                <a:latin typeface="Helvetica" pitchFamily="2" charset="0"/>
              </a:rPr>
              <a:t>previously</a:t>
            </a:r>
            <a:r>
              <a:rPr lang="es-ES" dirty="0">
                <a:effectLst/>
                <a:latin typeface="Helvetica" pitchFamily="2" charset="0"/>
              </a:rPr>
              <a:t> </a:t>
            </a:r>
            <a:r>
              <a:rPr lang="es-ES" dirty="0" err="1">
                <a:effectLst/>
                <a:latin typeface="Helvetica" pitchFamily="2" charset="0"/>
              </a:rPr>
              <a:t>untreated</a:t>
            </a:r>
            <a:r>
              <a:rPr lang="es-ES" dirty="0">
                <a:effectLst/>
                <a:latin typeface="Helvetica" pitchFamily="2" charset="0"/>
              </a:rPr>
              <a:t> </a:t>
            </a:r>
            <a:r>
              <a:rPr lang="es-ES" dirty="0" err="1">
                <a:effectLst/>
                <a:latin typeface="Helvetica" pitchFamily="2" charset="0"/>
              </a:rPr>
              <a:t>for</a:t>
            </a:r>
            <a:r>
              <a:rPr lang="es-ES" dirty="0">
                <a:effectLst/>
                <a:latin typeface="Helvetica" pitchFamily="2" charset="0"/>
              </a:rPr>
              <a:t> </a:t>
            </a:r>
            <a:r>
              <a:rPr lang="es-ES" dirty="0" err="1">
                <a:effectLst/>
                <a:latin typeface="Helvetica" pitchFamily="2" charset="0"/>
              </a:rPr>
              <a:t>mCRPC</a:t>
            </a:r>
            <a:r>
              <a:rPr lang="es-ES" dirty="0">
                <a:effectLst/>
                <a:latin typeface="Helvetica" pitchFamily="2" charset="0"/>
              </a:rPr>
              <a:t>. </a:t>
            </a:r>
            <a:r>
              <a:rPr lang="es-ES" dirty="0" err="1">
                <a:effectLst/>
                <a:latin typeface="Helvetica" pitchFamily="2" charset="0"/>
              </a:rPr>
              <a:t>The</a:t>
            </a:r>
            <a:r>
              <a:rPr lang="es-ES" dirty="0">
                <a:effectLst/>
                <a:latin typeface="Helvetica" pitchFamily="2" charset="0"/>
              </a:rPr>
              <a:t> </a:t>
            </a:r>
            <a:r>
              <a:rPr lang="es-ES" dirty="0" err="1">
                <a:effectLst/>
                <a:latin typeface="Helvetica" pitchFamily="2" charset="0"/>
              </a:rPr>
              <a:t>randomised</a:t>
            </a:r>
            <a:r>
              <a:rPr lang="es-ES" dirty="0">
                <a:effectLst/>
                <a:latin typeface="Helvetica" pitchFamily="2" charset="0"/>
              </a:rPr>
              <a:t> </a:t>
            </a:r>
            <a:r>
              <a:rPr lang="es-ES" dirty="0" err="1">
                <a:effectLst/>
                <a:latin typeface="Helvetica" pitchFamily="2" charset="0"/>
              </a:rPr>
              <a:t>phase</a:t>
            </a:r>
            <a:r>
              <a:rPr lang="es-ES" dirty="0">
                <a:effectLst/>
                <a:latin typeface="Helvetica" pitchFamily="2" charset="0"/>
              </a:rPr>
              <a:t> III trial</a:t>
            </a:r>
          </a:p>
          <a:p>
            <a:r>
              <a:rPr lang="es-ES" dirty="0">
                <a:effectLst/>
                <a:latin typeface="Helvetica" pitchFamily="2" charset="0"/>
              </a:rPr>
              <a:t>(</a:t>
            </a:r>
            <a:r>
              <a:rPr lang="es-ES" dirty="0" err="1">
                <a:effectLst/>
                <a:latin typeface="Helvetica" pitchFamily="2" charset="0"/>
              </a:rPr>
              <a:t>IPAtential</a:t>
            </a:r>
            <a:r>
              <a:rPr lang="es-ES" dirty="0">
                <a:effectLst/>
                <a:latin typeface="Helvetica" pitchFamily="2" charset="0"/>
              </a:rPr>
              <a:t>) </a:t>
            </a:r>
            <a:r>
              <a:rPr lang="es-ES" dirty="0" err="1">
                <a:effectLst/>
                <a:latin typeface="Helvetica" pitchFamily="2" charset="0"/>
              </a:rPr>
              <a:t>showed</a:t>
            </a:r>
            <a:r>
              <a:rPr lang="es-ES" dirty="0">
                <a:effectLst/>
                <a:latin typeface="Helvetica" pitchFamily="2" charset="0"/>
              </a:rPr>
              <a:t> a </a:t>
            </a:r>
            <a:r>
              <a:rPr lang="es-ES" dirty="0" err="1">
                <a:effectLst/>
                <a:latin typeface="Helvetica" pitchFamily="2" charset="0"/>
              </a:rPr>
              <a:t>significant</a:t>
            </a:r>
            <a:r>
              <a:rPr lang="es-ES" dirty="0">
                <a:effectLst/>
                <a:latin typeface="Helvetica" pitchFamily="2" charset="0"/>
              </a:rPr>
              <a:t> </a:t>
            </a:r>
            <a:r>
              <a:rPr lang="es-ES" dirty="0" err="1">
                <a:effectLst/>
                <a:latin typeface="Helvetica" pitchFamily="2" charset="0"/>
              </a:rPr>
              <a:t>benefit</a:t>
            </a:r>
            <a:r>
              <a:rPr lang="es-ES" dirty="0">
                <a:effectLst/>
                <a:latin typeface="Helvetica" pitchFamily="2" charset="0"/>
              </a:rPr>
              <a:t> </a:t>
            </a:r>
            <a:r>
              <a:rPr lang="es-ES" dirty="0" err="1">
                <a:effectLst/>
                <a:latin typeface="Helvetica" pitchFamily="2" charset="0"/>
              </a:rPr>
              <a:t>for</a:t>
            </a:r>
            <a:r>
              <a:rPr lang="es-ES" dirty="0">
                <a:effectLst/>
                <a:latin typeface="Helvetica" pitchFamily="2" charset="0"/>
              </a:rPr>
              <a:t> </a:t>
            </a:r>
            <a:r>
              <a:rPr lang="es-ES" dirty="0" err="1">
                <a:effectLst/>
                <a:latin typeface="Helvetica" pitchFamily="2" charset="0"/>
              </a:rPr>
              <a:t>the</a:t>
            </a:r>
            <a:r>
              <a:rPr lang="es-ES" dirty="0">
                <a:effectLst/>
                <a:latin typeface="Helvetica" pitchFamily="2" charset="0"/>
              </a:rPr>
              <a:t> </a:t>
            </a:r>
            <a:r>
              <a:rPr lang="es-ES" dirty="0" err="1">
                <a:effectLst/>
                <a:latin typeface="Helvetica" pitchFamily="2" charset="0"/>
              </a:rPr>
              <a:t>first</a:t>
            </a:r>
            <a:r>
              <a:rPr lang="es-ES" dirty="0">
                <a:effectLst/>
                <a:latin typeface="Helvetica" pitchFamily="2" charset="0"/>
              </a:rPr>
              <a:t> </a:t>
            </a:r>
            <a:r>
              <a:rPr lang="es-ES" dirty="0" err="1">
                <a:effectLst/>
                <a:latin typeface="Helvetica" pitchFamily="2" charset="0"/>
              </a:rPr>
              <a:t>endpoint</a:t>
            </a:r>
            <a:r>
              <a:rPr lang="es-ES" dirty="0">
                <a:effectLst/>
                <a:latin typeface="Helvetica" pitchFamily="2" charset="0"/>
              </a:rPr>
              <a:t> </a:t>
            </a:r>
            <a:r>
              <a:rPr lang="es-ES" dirty="0" err="1">
                <a:effectLst/>
                <a:latin typeface="Helvetica" pitchFamily="2" charset="0"/>
              </a:rPr>
              <a:t>rPFS</a:t>
            </a:r>
            <a:r>
              <a:rPr lang="es-ES" dirty="0">
                <a:effectLst/>
                <a:latin typeface="Helvetica" pitchFamily="2" charset="0"/>
              </a:rPr>
              <a:t> in </a:t>
            </a:r>
            <a:r>
              <a:rPr lang="es-ES" dirty="0" err="1">
                <a:effectLst/>
                <a:latin typeface="Helvetica" pitchFamily="2" charset="0"/>
              </a:rPr>
              <a:t>the</a:t>
            </a:r>
            <a:r>
              <a:rPr lang="es-ES" dirty="0">
                <a:effectLst/>
                <a:latin typeface="Helvetica" pitchFamily="2" charset="0"/>
              </a:rPr>
              <a:t> PTEN </a:t>
            </a:r>
            <a:r>
              <a:rPr lang="es-ES" dirty="0" err="1">
                <a:effectLst/>
                <a:latin typeface="Helvetica" pitchFamily="2" charset="0"/>
              </a:rPr>
              <a:t>loss</a:t>
            </a:r>
            <a:r>
              <a:rPr lang="es-ES" dirty="0">
                <a:effectLst/>
                <a:latin typeface="Helvetica" pitchFamily="2" charset="0"/>
              </a:rPr>
              <a:t> (IHC) 18.5 vs. 16.5 </a:t>
            </a:r>
            <a:r>
              <a:rPr lang="es-ES" dirty="0" err="1">
                <a:effectLst/>
                <a:latin typeface="Helvetica" pitchFamily="2" charset="0"/>
              </a:rPr>
              <a:t>mo</a:t>
            </a:r>
            <a:r>
              <a:rPr lang="es-ES" dirty="0">
                <a:effectLst/>
                <a:latin typeface="Helvetica" pitchFamily="2" charset="0"/>
              </a:rPr>
              <a:t>; p</a:t>
            </a:r>
          </a:p>
          <a:p>
            <a:r>
              <a:rPr lang="es-ES" dirty="0">
                <a:effectLst/>
                <a:latin typeface="Helvetica" pitchFamily="2" charset="0"/>
              </a:rPr>
              <a:t>= 0.0335, HR: 0.77, 95% CI: 0.61–0,98) </a:t>
            </a:r>
            <a:r>
              <a:rPr lang="es-ES" dirty="0" err="1">
                <a:effectLst/>
                <a:latin typeface="Helvetica" pitchFamily="2" charset="0"/>
              </a:rPr>
              <a:t>but</a:t>
            </a:r>
            <a:r>
              <a:rPr lang="es-ES" dirty="0">
                <a:effectLst/>
                <a:latin typeface="Helvetica" pitchFamily="2" charset="0"/>
              </a:rPr>
              <a:t> </a:t>
            </a:r>
            <a:r>
              <a:rPr lang="es-ES" dirty="0" err="1">
                <a:effectLst/>
                <a:latin typeface="Helvetica" pitchFamily="2" charset="0"/>
              </a:rPr>
              <a:t>not</a:t>
            </a:r>
            <a:r>
              <a:rPr lang="es-ES" dirty="0">
                <a:effectLst/>
                <a:latin typeface="Helvetica" pitchFamily="2" charset="0"/>
              </a:rPr>
              <a:t> in </a:t>
            </a:r>
            <a:r>
              <a:rPr lang="es-ES" dirty="0" err="1">
                <a:effectLst/>
                <a:latin typeface="Helvetica" pitchFamily="2" charset="0"/>
              </a:rPr>
              <a:t>the</a:t>
            </a:r>
            <a:r>
              <a:rPr lang="es-ES" dirty="0">
                <a:effectLst/>
                <a:latin typeface="Helvetica" pitchFamily="2" charset="0"/>
              </a:rPr>
              <a:t> </a:t>
            </a:r>
            <a:r>
              <a:rPr lang="es-ES" dirty="0" err="1">
                <a:effectLst/>
                <a:latin typeface="Helvetica" pitchFamily="2" charset="0"/>
              </a:rPr>
              <a:t>intention</a:t>
            </a:r>
            <a:r>
              <a:rPr lang="es-ES" dirty="0">
                <a:effectLst/>
                <a:latin typeface="Helvetica" pitchFamily="2" charset="0"/>
              </a:rPr>
              <a:t> </a:t>
            </a:r>
            <a:r>
              <a:rPr lang="es-ES" dirty="0" err="1">
                <a:effectLst/>
                <a:latin typeface="Helvetica" pitchFamily="2" charset="0"/>
              </a:rPr>
              <a:t>to</a:t>
            </a:r>
            <a:r>
              <a:rPr lang="es-ES" dirty="0">
                <a:effectLst/>
                <a:latin typeface="Helvetica" pitchFamily="2" charset="0"/>
              </a:rPr>
              <a:t> </a:t>
            </a:r>
            <a:r>
              <a:rPr lang="es-ES" dirty="0" err="1">
                <a:effectLst/>
                <a:latin typeface="Helvetica" pitchFamily="2" charset="0"/>
              </a:rPr>
              <a:t>treat</a:t>
            </a:r>
            <a:r>
              <a:rPr lang="es-ES" dirty="0">
                <a:effectLst/>
                <a:latin typeface="Helvetica" pitchFamily="2" charset="0"/>
              </a:rPr>
              <a:t> (ITT) </a:t>
            </a:r>
            <a:r>
              <a:rPr lang="es-ES" dirty="0" err="1">
                <a:effectLst/>
                <a:latin typeface="Helvetica" pitchFamily="2" charset="0"/>
              </a:rPr>
              <a:t>population</a:t>
            </a:r>
            <a:r>
              <a:rPr lang="es-ES" dirty="0">
                <a:effectLst/>
                <a:latin typeface="Helvetica" pitchFamily="2" charset="0"/>
              </a:rPr>
              <a:t>. </a:t>
            </a:r>
            <a:r>
              <a:rPr lang="es-ES" dirty="0" err="1">
                <a:effectLst/>
                <a:latin typeface="Helvetica" pitchFamily="2" charset="0"/>
              </a:rPr>
              <a:t>The</a:t>
            </a:r>
            <a:r>
              <a:rPr lang="es-ES" dirty="0">
                <a:effectLst/>
                <a:latin typeface="Helvetica" pitchFamily="2" charset="0"/>
              </a:rPr>
              <a:t> OS </a:t>
            </a:r>
            <a:r>
              <a:rPr lang="es-ES" dirty="0" err="1">
                <a:effectLst/>
                <a:latin typeface="Helvetica" pitchFamily="2" charset="0"/>
              </a:rPr>
              <a:t>results</a:t>
            </a:r>
            <a:r>
              <a:rPr lang="es-ES" dirty="0">
                <a:effectLst/>
                <a:latin typeface="Helvetica" pitchFamily="2" charset="0"/>
              </a:rPr>
              <a:t> are </a:t>
            </a:r>
            <a:r>
              <a:rPr lang="es-ES" dirty="0" err="1">
                <a:effectLst/>
                <a:latin typeface="Helvetica" pitchFamily="2" charset="0"/>
              </a:rPr>
              <a:t>still</a:t>
            </a:r>
            <a:endParaRPr lang="es-ES" dirty="0">
              <a:effectLst/>
              <a:latin typeface="Helvetica" pitchFamily="2" charset="0"/>
            </a:endParaRPr>
          </a:p>
          <a:p>
            <a:r>
              <a:rPr lang="es-ES" dirty="0" err="1">
                <a:effectLst/>
                <a:latin typeface="Helvetica" pitchFamily="2" charset="0"/>
              </a:rPr>
              <a:t>pending</a:t>
            </a:r>
            <a:r>
              <a:rPr lang="es-ES" dirty="0">
                <a:effectLst/>
                <a:latin typeface="Helvetica" pitchFamily="2" charset="0"/>
              </a:rPr>
              <a:t>. </a:t>
            </a:r>
            <a:r>
              <a:rPr lang="es-ES" dirty="0" err="1">
                <a:effectLst/>
                <a:latin typeface="Helvetica" pitchFamily="2" charset="0"/>
              </a:rPr>
              <a:t>Side</a:t>
            </a:r>
            <a:r>
              <a:rPr lang="es-ES" dirty="0">
                <a:effectLst/>
                <a:latin typeface="Helvetica" pitchFamily="2" charset="0"/>
              </a:rPr>
              <a:t> </a:t>
            </a:r>
            <a:r>
              <a:rPr lang="es-ES" dirty="0" err="1">
                <a:effectLst/>
                <a:latin typeface="Helvetica" pitchFamily="2" charset="0"/>
              </a:rPr>
              <a:t>effects</a:t>
            </a:r>
            <a:r>
              <a:rPr lang="es-ES" dirty="0">
                <a:effectLst/>
                <a:latin typeface="Helvetica" pitchFamily="2" charset="0"/>
              </a:rPr>
              <a:t> </a:t>
            </a:r>
            <a:r>
              <a:rPr lang="es-ES" dirty="0" err="1">
                <a:effectLst/>
                <a:latin typeface="Helvetica" pitchFamily="2" charset="0"/>
              </a:rPr>
              <a:t>of</a:t>
            </a:r>
            <a:r>
              <a:rPr lang="es-ES" dirty="0">
                <a:effectLst/>
                <a:latin typeface="Helvetica" pitchFamily="2" charset="0"/>
              </a:rPr>
              <a:t> </a:t>
            </a:r>
            <a:r>
              <a:rPr lang="es-ES" dirty="0" err="1">
                <a:effectLst/>
                <a:latin typeface="Helvetica" pitchFamily="2" charset="0"/>
              </a:rPr>
              <a:t>the</a:t>
            </a:r>
            <a:r>
              <a:rPr lang="es-ES" dirty="0">
                <a:effectLst/>
                <a:latin typeface="Helvetica" pitchFamily="2" charset="0"/>
              </a:rPr>
              <a:t> AKT </a:t>
            </a:r>
            <a:r>
              <a:rPr lang="es-ES" dirty="0" err="1">
                <a:effectLst/>
                <a:latin typeface="Helvetica" pitchFamily="2" charset="0"/>
              </a:rPr>
              <a:t>inhibitor</a:t>
            </a:r>
            <a:r>
              <a:rPr lang="es-ES" dirty="0">
                <a:effectLst/>
                <a:latin typeface="Helvetica" pitchFamily="2" charset="0"/>
              </a:rPr>
              <a:t> </a:t>
            </a:r>
            <a:r>
              <a:rPr lang="es-ES" dirty="0" err="1">
                <a:effectLst/>
                <a:latin typeface="Helvetica" pitchFamily="2" charset="0"/>
              </a:rPr>
              <a:t>ipatasertib</a:t>
            </a:r>
            <a:r>
              <a:rPr lang="es-ES" dirty="0">
                <a:effectLst/>
                <a:latin typeface="Helvetica" pitchFamily="2" charset="0"/>
              </a:rPr>
              <a:t> </a:t>
            </a:r>
            <a:r>
              <a:rPr lang="es-ES" dirty="0" err="1">
                <a:effectLst/>
                <a:latin typeface="Helvetica" pitchFamily="2" charset="0"/>
              </a:rPr>
              <a:t>include</a:t>
            </a:r>
            <a:r>
              <a:rPr lang="es-ES" dirty="0">
                <a:effectLst/>
                <a:latin typeface="Helvetica" pitchFamily="2" charset="0"/>
              </a:rPr>
              <a:t> </a:t>
            </a:r>
            <a:r>
              <a:rPr lang="es-ES" dirty="0" err="1">
                <a:effectLst/>
                <a:latin typeface="Helvetica" pitchFamily="2" charset="0"/>
              </a:rPr>
              <a:t>rash</a:t>
            </a:r>
            <a:r>
              <a:rPr lang="es-ES" dirty="0">
                <a:effectLst/>
                <a:latin typeface="Helvetica" pitchFamily="2" charset="0"/>
              </a:rPr>
              <a:t> and </a:t>
            </a:r>
            <a:r>
              <a:rPr lang="es-ES" dirty="0" err="1">
                <a:effectLst/>
                <a:latin typeface="Helvetica" pitchFamily="2" charset="0"/>
              </a:rPr>
              <a:t>diarrhoea</a:t>
            </a:r>
            <a:r>
              <a:rPr lang="es-ES" dirty="0">
                <a:effectLst/>
                <a:latin typeface="Helvetica" pitchFamily="2" charset="0"/>
              </a:rPr>
              <a:t> [1077]. Grade 3 </a:t>
            </a:r>
            <a:r>
              <a:rPr lang="es-ES" dirty="0" err="1">
                <a:effectLst/>
                <a:latin typeface="Helvetica" pitchFamily="2" charset="0"/>
              </a:rPr>
              <a:t>or</a:t>
            </a:r>
            <a:r>
              <a:rPr lang="es-ES" dirty="0">
                <a:effectLst/>
                <a:latin typeface="Helvetica" pitchFamily="2" charset="0"/>
              </a:rPr>
              <a:t> </a:t>
            </a:r>
            <a:r>
              <a:rPr lang="es-ES" dirty="0" err="1">
                <a:effectLst/>
                <a:latin typeface="Helvetica" pitchFamily="2" charset="0"/>
              </a:rPr>
              <a:t>higher</a:t>
            </a:r>
            <a:r>
              <a:rPr lang="es-ES" dirty="0">
                <a:effectLst/>
                <a:latin typeface="Helvetica" pitchFamily="2" charset="0"/>
              </a:rPr>
              <a:t> </a:t>
            </a:r>
            <a:r>
              <a:rPr lang="es-ES" dirty="0" err="1">
                <a:effectLst/>
                <a:latin typeface="Helvetica" pitchFamily="2" charset="0"/>
              </a:rPr>
              <a:t>AEs</a:t>
            </a:r>
            <a:endParaRPr lang="es-ES" dirty="0">
              <a:effectLst/>
              <a:latin typeface="Helvetica" pitchFamily="2" charset="0"/>
            </a:endParaRPr>
          </a:p>
          <a:p>
            <a:r>
              <a:rPr lang="es-ES" dirty="0" err="1">
                <a:effectLst/>
                <a:latin typeface="Helvetica" pitchFamily="2" charset="0"/>
              </a:rPr>
              <a:t>occurred</a:t>
            </a:r>
            <a:r>
              <a:rPr lang="es-ES" dirty="0">
                <a:effectLst/>
                <a:latin typeface="Helvetica" pitchFamily="2" charset="0"/>
              </a:rPr>
              <a:t> </a:t>
            </a:r>
            <a:r>
              <a:rPr lang="es-ES" dirty="0" err="1">
                <a:effectLst/>
                <a:latin typeface="Helvetica" pitchFamily="2" charset="0"/>
              </a:rPr>
              <a:t>nearly</a:t>
            </a:r>
            <a:r>
              <a:rPr lang="es-ES" dirty="0">
                <a:effectLst/>
                <a:latin typeface="Helvetica" pitchFamily="2" charset="0"/>
              </a:rPr>
              <a:t> </a:t>
            </a:r>
            <a:r>
              <a:rPr lang="es-ES" dirty="0" err="1">
                <a:effectLst/>
                <a:latin typeface="Helvetica" pitchFamily="2" charset="0"/>
              </a:rPr>
              <a:t>double</a:t>
            </a:r>
            <a:r>
              <a:rPr lang="es-ES" dirty="0">
                <a:effectLst/>
                <a:latin typeface="Helvetica" pitchFamily="2" charset="0"/>
              </a:rPr>
              <a:t> as </a:t>
            </a:r>
            <a:r>
              <a:rPr lang="es-ES" dirty="0" err="1">
                <a:effectLst/>
                <a:latin typeface="Helvetica" pitchFamily="2" charset="0"/>
              </a:rPr>
              <a:t>often</a:t>
            </a:r>
            <a:r>
              <a:rPr lang="es-ES" dirty="0">
                <a:effectLst/>
                <a:latin typeface="Helvetica" pitchFamily="2" charset="0"/>
              </a:rPr>
              <a:t> in </a:t>
            </a:r>
            <a:r>
              <a:rPr lang="es-ES" dirty="0" err="1">
                <a:effectLst/>
                <a:latin typeface="Helvetica" pitchFamily="2" charset="0"/>
              </a:rPr>
              <a:t>the</a:t>
            </a:r>
            <a:r>
              <a:rPr lang="es-ES" dirty="0">
                <a:effectLst/>
                <a:latin typeface="Helvetica" pitchFamily="2" charset="0"/>
              </a:rPr>
              <a:t> </a:t>
            </a:r>
            <a:r>
              <a:rPr lang="es-ES" dirty="0" err="1">
                <a:effectLst/>
                <a:latin typeface="Helvetica" pitchFamily="2" charset="0"/>
              </a:rPr>
              <a:t>combination</a:t>
            </a:r>
            <a:r>
              <a:rPr lang="es-ES" dirty="0">
                <a:effectLst/>
                <a:latin typeface="Helvetica" pitchFamily="2" charset="0"/>
              </a:rPr>
              <a:t> </a:t>
            </a:r>
            <a:r>
              <a:rPr lang="es-ES" dirty="0" err="1">
                <a:effectLst/>
                <a:latin typeface="Helvetica" pitchFamily="2" charset="0"/>
              </a:rPr>
              <a:t>group</a:t>
            </a:r>
            <a:r>
              <a:rPr lang="es-ES" dirty="0">
                <a:effectLst/>
                <a:latin typeface="Helvetica" pitchFamily="2" charset="0"/>
              </a:rPr>
              <a:t> and </a:t>
            </a:r>
            <a:r>
              <a:rPr lang="es-ES" dirty="0" err="1">
                <a:effectLst/>
                <a:latin typeface="Helvetica" pitchFamily="2" charset="0"/>
              </a:rPr>
              <a:t>the</a:t>
            </a:r>
            <a:r>
              <a:rPr lang="es-ES" dirty="0">
                <a:effectLst/>
                <a:latin typeface="Helvetica" pitchFamily="2" charset="0"/>
              </a:rPr>
              <a:t> </a:t>
            </a:r>
            <a:r>
              <a:rPr lang="es-ES" dirty="0" err="1">
                <a:effectLst/>
                <a:latin typeface="Helvetica" pitchFamily="2" charset="0"/>
              </a:rPr>
              <a:t>discontinuation</a:t>
            </a:r>
            <a:r>
              <a:rPr lang="es-ES" dirty="0">
                <a:effectLst/>
                <a:latin typeface="Helvetica" pitchFamily="2" charset="0"/>
              </a:rPr>
              <a:t> </a:t>
            </a:r>
            <a:r>
              <a:rPr lang="es-ES" dirty="0" err="1">
                <a:effectLst/>
                <a:latin typeface="Helvetica" pitchFamily="2" charset="0"/>
              </a:rPr>
              <a:t>rate</a:t>
            </a:r>
            <a:r>
              <a:rPr lang="es-ES" dirty="0">
                <a:effectLst/>
                <a:latin typeface="Helvetica" pitchFamily="2" charset="0"/>
              </a:rPr>
              <a:t> </a:t>
            </a:r>
            <a:r>
              <a:rPr lang="es-ES" dirty="0" err="1">
                <a:effectLst/>
                <a:latin typeface="Helvetica" pitchFamily="2" charset="0"/>
              </a:rPr>
              <a:t>due</a:t>
            </a:r>
            <a:r>
              <a:rPr lang="es-ES" dirty="0">
                <a:effectLst/>
                <a:latin typeface="Helvetica" pitchFamily="2" charset="0"/>
              </a:rPr>
              <a:t> </a:t>
            </a:r>
            <a:r>
              <a:rPr lang="es-ES" dirty="0" err="1">
                <a:effectLst/>
                <a:latin typeface="Helvetica" pitchFamily="2" charset="0"/>
              </a:rPr>
              <a:t>to</a:t>
            </a:r>
            <a:r>
              <a:rPr lang="es-ES" dirty="0">
                <a:effectLst/>
                <a:latin typeface="Helvetica" pitchFamily="2" charset="0"/>
              </a:rPr>
              <a:t> </a:t>
            </a:r>
            <a:r>
              <a:rPr lang="es-ES" dirty="0" err="1">
                <a:effectLst/>
                <a:latin typeface="Helvetica" pitchFamily="2" charset="0"/>
              </a:rPr>
              <a:t>AEs</a:t>
            </a:r>
            <a:r>
              <a:rPr lang="es-ES" dirty="0">
                <a:effectLst/>
                <a:latin typeface="Helvetica" pitchFamily="2" charset="0"/>
              </a:rPr>
              <a:t> </a:t>
            </a:r>
            <a:r>
              <a:rPr lang="es-ES" dirty="0" err="1">
                <a:effectLst/>
                <a:latin typeface="Helvetica" pitchFamily="2" charset="0"/>
              </a:rPr>
              <a:t>was</a:t>
            </a:r>
            <a:r>
              <a:rPr lang="es-ES" dirty="0">
                <a:effectLst/>
                <a:latin typeface="Helvetica" pitchFamily="2" charset="0"/>
              </a:rPr>
              <a:t> </a:t>
            </a:r>
            <a:r>
              <a:rPr lang="es-ES" dirty="0" err="1">
                <a:effectLst/>
                <a:latin typeface="Helvetica" pitchFamily="2" charset="0"/>
              </a:rPr>
              <a:t>four</a:t>
            </a:r>
            <a:endParaRPr lang="es-ES" dirty="0">
              <a:effectLst/>
              <a:latin typeface="Helvetica" pitchFamily="2" charset="0"/>
            </a:endParaRPr>
          </a:p>
          <a:p>
            <a:r>
              <a:rPr lang="es-ES" dirty="0">
                <a:effectLst/>
                <a:latin typeface="Helvetica" pitchFamily="2" charset="0"/>
              </a:rPr>
              <a:t>times </a:t>
            </a:r>
            <a:r>
              <a:rPr lang="es-ES" dirty="0" err="1">
                <a:effectLst/>
                <a:latin typeface="Helvetica" pitchFamily="2" charset="0"/>
              </a:rPr>
              <a:t>higher</a:t>
            </a:r>
            <a:r>
              <a:rPr lang="es-ES" dirty="0">
                <a:effectLst/>
                <a:latin typeface="Helvetica" pitchFamily="2" charset="0"/>
              </a:rPr>
              <a:t>. </a:t>
            </a:r>
            <a:r>
              <a:rPr lang="es-ES" dirty="0" err="1">
                <a:effectLst/>
                <a:latin typeface="Helvetica" pitchFamily="2" charset="0"/>
              </a:rPr>
              <a:t>This</a:t>
            </a:r>
            <a:r>
              <a:rPr lang="es-ES" dirty="0">
                <a:effectLst/>
                <a:latin typeface="Helvetica" pitchFamily="2" charset="0"/>
              </a:rPr>
              <a:t> </a:t>
            </a:r>
            <a:r>
              <a:rPr lang="es-ES" dirty="0" err="1">
                <a:effectLst/>
                <a:latin typeface="Helvetica" pitchFamily="2" charset="0"/>
              </a:rPr>
              <a:t>combination</a:t>
            </a:r>
            <a:r>
              <a:rPr lang="es-ES" dirty="0">
                <a:effectLst/>
                <a:latin typeface="Helvetica" pitchFamily="2" charset="0"/>
              </a:rPr>
              <a:t> </a:t>
            </a:r>
            <a:r>
              <a:rPr lang="es-ES" dirty="0" err="1">
                <a:effectLst/>
                <a:latin typeface="Helvetica" pitchFamily="2" charset="0"/>
              </a:rPr>
              <a:t>is</a:t>
            </a:r>
            <a:r>
              <a:rPr lang="es-ES" dirty="0">
                <a:effectLst/>
                <a:latin typeface="Helvetica" pitchFamily="2" charset="0"/>
              </a:rPr>
              <a:t> </a:t>
            </a:r>
            <a:r>
              <a:rPr lang="es-ES" dirty="0" err="1">
                <a:effectLst/>
                <a:latin typeface="Helvetica" pitchFamily="2" charset="0"/>
              </a:rPr>
              <a:t>still</a:t>
            </a:r>
            <a:r>
              <a:rPr lang="es-ES" dirty="0">
                <a:effectLst/>
                <a:latin typeface="Helvetica" pitchFamily="2" charset="0"/>
              </a:rPr>
              <a:t> </a:t>
            </a:r>
            <a:r>
              <a:rPr lang="es-ES" dirty="0" err="1">
                <a:effectLst/>
                <a:latin typeface="Helvetica" pitchFamily="2" charset="0"/>
              </a:rPr>
              <a:t>investigational</a:t>
            </a:r>
            <a:r>
              <a:rPr lang="es-ES" dirty="0">
                <a:effectLst/>
                <a:latin typeface="Helvetica" pitchFamily="2" charset="0"/>
              </a:rPr>
              <a:t> [1192].</a:t>
            </a:r>
          </a:p>
          <a:p>
            <a:endParaRPr lang="es-ES" dirty="0">
              <a:effectLst/>
              <a:latin typeface="Helvetica" pitchFamily="2" charset="0"/>
            </a:endParaRPr>
          </a:p>
          <a:p>
            <a:r>
              <a:rPr lang="es-ES" b="1" dirty="0" err="1"/>
              <a:t>Ipatasertib</a:t>
            </a:r>
            <a:r>
              <a:rPr lang="es-ES" dirty="0"/>
              <a:t> es un inhibidor selectivo de la </a:t>
            </a:r>
            <a:r>
              <a:rPr lang="es-ES" b="1" dirty="0"/>
              <a:t>AKT</a:t>
            </a:r>
            <a:r>
              <a:rPr lang="es-ES" dirty="0"/>
              <a:t>, una proteína clave en la vía de señalización </a:t>
            </a:r>
            <a:r>
              <a:rPr lang="es-ES" b="1" dirty="0"/>
              <a:t>PI3K/AKT/</a:t>
            </a:r>
            <a:r>
              <a:rPr lang="es-ES" b="1" dirty="0" err="1"/>
              <a:t>mTOR</a:t>
            </a:r>
            <a:r>
              <a:rPr lang="es-ES" dirty="0"/>
              <a:t>, que regula el crecimiento, supervivencia y proliferación celular. Esta vía suele estar desregulada en muchos cánceres, incluido el cáncer de próstata, especialmente en aquellos tumores con </a:t>
            </a:r>
            <a:r>
              <a:rPr lang="es-ES" b="1" dirty="0"/>
              <a:t>pérdida de PTEN</a:t>
            </a:r>
            <a:r>
              <a:rPr lang="es-ES" dirty="0"/>
              <a:t>.</a:t>
            </a:r>
          </a:p>
          <a:p>
            <a:r>
              <a:rPr lang="es-ES" b="1" dirty="0"/>
              <a:t>Mecanismo de Acción de </a:t>
            </a:r>
            <a:r>
              <a:rPr lang="es-ES" b="1" dirty="0" err="1"/>
              <a:t>Ipatasertib</a:t>
            </a:r>
            <a:endParaRPr lang="es-ES" b="1" dirty="0"/>
          </a:p>
          <a:p>
            <a:pPr>
              <a:buFont typeface="+mj-lt"/>
              <a:buAutoNum type="arabicPeriod"/>
            </a:pPr>
            <a:r>
              <a:rPr lang="es-ES" b="1" dirty="0"/>
              <a:t>Bloqueo de AKT</a:t>
            </a:r>
            <a:r>
              <a:rPr lang="es-ES" dirty="0"/>
              <a:t>: </a:t>
            </a:r>
            <a:r>
              <a:rPr lang="es-ES" dirty="0" err="1"/>
              <a:t>Ipatasertib</a:t>
            </a:r>
            <a:r>
              <a:rPr lang="es-ES" dirty="0"/>
              <a:t> inhibe la actividad de AKT, que es una proteína serina/treonina quinasa crucial en la vía PI3K/AKT/</a:t>
            </a:r>
            <a:r>
              <a:rPr lang="es-ES" dirty="0" err="1"/>
              <a:t>mTOR</a:t>
            </a:r>
            <a:r>
              <a:rPr lang="es-ES" dirty="0"/>
              <a:t>. Al inhibir AKT, </a:t>
            </a:r>
            <a:r>
              <a:rPr lang="es-ES" dirty="0" err="1"/>
              <a:t>ipatasertib</a:t>
            </a:r>
            <a:r>
              <a:rPr lang="es-ES" dirty="0"/>
              <a:t> interfiere en la señalización de supervivencia y crecimiento celular que normalmente estaría activada en presencia de mutaciones o pérdidas en genes como </a:t>
            </a:r>
            <a:r>
              <a:rPr lang="es-ES" b="1" dirty="0"/>
              <a:t>PTEN</a:t>
            </a:r>
            <a:r>
              <a:rPr lang="es-ES" dirty="0"/>
              <a:t>.</a:t>
            </a:r>
          </a:p>
          <a:p>
            <a:pPr>
              <a:buFont typeface="+mj-lt"/>
              <a:buAutoNum type="arabicPeriod"/>
            </a:pPr>
            <a:r>
              <a:rPr lang="es-ES" b="1" dirty="0"/>
              <a:t>Efecto en Células Tumorales</a:t>
            </a:r>
            <a:r>
              <a:rPr lang="es-ES" dirty="0"/>
              <a:t>: La pérdida de PTEN, común en el cáncer de próstata resistente a la castración metastásico (</a:t>
            </a:r>
            <a:r>
              <a:rPr lang="es-ES" dirty="0" err="1"/>
              <a:t>CPRCm</a:t>
            </a:r>
            <a:r>
              <a:rPr lang="es-ES" dirty="0"/>
              <a:t>), activa AKT de manera incontrolada, promoviendo la supervivencia y proliferación de las células tumorales. </a:t>
            </a:r>
            <a:r>
              <a:rPr lang="es-ES" dirty="0" err="1"/>
              <a:t>Ipatasertib</a:t>
            </a:r>
            <a:r>
              <a:rPr lang="es-ES" dirty="0"/>
              <a:t>, al inhibir AKT, puede reducir esta proliferación descontrolada y promover la muerte de las células tumorales.</a:t>
            </a:r>
          </a:p>
          <a:p>
            <a:pPr>
              <a:buFont typeface="+mj-lt"/>
              <a:buAutoNum type="arabicPeriod"/>
            </a:pPr>
            <a:r>
              <a:rPr lang="es-ES" b="1" dirty="0"/>
              <a:t>Sinergia con Terapias Hormonales</a:t>
            </a:r>
            <a:r>
              <a:rPr lang="es-ES" dirty="0"/>
              <a:t>: En el cáncer de próstata, </a:t>
            </a:r>
            <a:r>
              <a:rPr lang="es-ES" dirty="0" err="1"/>
              <a:t>ipatasertib</a:t>
            </a:r>
            <a:r>
              <a:rPr lang="es-ES" dirty="0"/>
              <a:t> se ha estudiado en combinación con terapias hormonales, como </a:t>
            </a:r>
            <a:r>
              <a:rPr lang="es-ES" b="1" dirty="0" err="1"/>
              <a:t>abiraterona</a:t>
            </a:r>
            <a:r>
              <a:rPr lang="es-ES" dirty="0"/>
              <a:t>. Esto se debe a que la inhibición de AKT puede potenciar la eficacia de las terapias hormonales al bloquear múltiples vías de supervivencia que las células tumorales utilizan para resistir al tratamiento.</a:t>
            </a:r>
          </a:p>
          <a:p>
            <a:r>
              <a:rPr lang="es-ES" b="1" dirty="0"/>
              <a:t>Beneficios Potenciales en Cáncer con Pérdida de PTEN</a:t>
            </a:r>
          </a:p>
          <a:p>
            <a:r>
              <a:rPr lang="es-ES" dirty="0"/>
              <a:t>La pérdida de PTEN hace que las células dependan más de la vía PI3K/AKT/</a:t>
            </a:r>
            <a:r>
              <a:rPr lang="es-ES" dirty="0" err="1"/>
              <a:t>mTOR</a:t>
            </a:r>
            <a:r>
              <a:rPr lang="es-ES" dirty="0"/>
              <a:t> para su crecimiento y supervivencia. Al inhibir AKT, </a:t>
            </a:r>
            <a:r>
              <a:rPr lang="es-ES" dirty="0" err="1"/>
              <a:t>ipatasertib</a:t>
            </a:r>
            <a:r>
              <a:rPr lang="es-ES" dirty="0"/>
              <a:t> es particularmente efectivo en tumores con esta alteración, ya que ataca una vía que el tumor utiliza para compensar la pérdida de PTEN.</a:t>
            </a:r>
          </a:p>
          <a:p>
            <a:r>
              <a:rPr lang="es-ES" b="1" dirty="0"/>
              <a:t>Resumen</a:t>
            </a:r>
          </a:p>
          <a:p>
            <a:pPr>
              <a:buFont typeface="Arial" panose="020B0604020202020204" pitchFamily="34" charset="0"/>
              <a:buChar char="•"/>
            </a:pPr>
            <a:r>
              <a:rPr lang="es-ES" b="1" dirty="0" err="1"/>
              <a:t>Ipatasertib</a:t>
            </a:r>
            <a:r>
              <a:rPr lang="es-ES" dirty="0"/>
              <a:t> bloquea la actividad de </a:t>
            </a:r>
            <a:r>
              <a:rPr lang="es-ES" b="1" dirty="0"/>
              <a:t>AKT</a:t>
            </a:r>
            <a:r>
              <a:rPr lang="es-ES" dirty="0"/>
              <a:t>, inhibiendo la vía PI3K/AKT/</a:t>
            </a:r>
            <a:r>
              <a:rPr lang="es-ES" dirty="0" err="1"/>
              <a:t>mTOR</a:t>
            </a:r>
            <a:r>
              <a:rPr lang="es-ES" dirty="0"/>
              <a:t>.</a:t>
            </a:r>
          </a:p>
          <a:p>
            <a:pPr>
              <a:buFont typeface="Arial" panose="020B0604020202020204" pitchFamily="34" charset="0"/>
              <a:buChar char="•"/>
            </a:pPr>
            <a:r>
              <a:rPr lang="es-ES" dirty="0"/>
              <a:t>Es efectivo en tumores con </a:t>
            </a:r>
            <a:r>
              <a:rPr lang="es-ES" b="1" dirty="0"/>
              <a:t>pérdida de PTEN</a:t>
            </a:r>
            <a:r>
              <a:rPr lang="es-ES" dirty="0"/>
              <a:t>, donde esta vía está desregulada.</a:t>
            </a:r>
          </a:p>
          <a:p>
            <a:pPr>
              <a:buFont typeface="Arial" panose="020B0604020202020204" pitchFamily="34" charset="0"/>
              <a:buChar char="•"/>
            </a:pPr>
            <a:r>
              <a:rPr lang="es-ES" dirty="0"/>
              <a:t>Puede combinarse con terapias hormonales como </a:t>
            </a:r>
            <a:r>
              <a:rPr lang="es-ES" b="1" dirty="0" err="1"/>
              <a:t>abiraterona</a:t>
            </a:r>
            <a:r>
              <a:rPr lang="es-ES" dirty="0"/>
              <a:t> para mejorar su eficacia en el tratamiento del cáncer de próstata resistente a la castración.</a:t>
            </a:r>
          </a:p>
          <a:p>
            <a:r>
              <a:rPr lang="es-ES" dirty="0" err="1"/>
              <a:t>Ipatasertib</a:t>
            </a:r>
            <a:r>
              <a:rPr lang="es-ES" dirty="0"/>
              <a:t> está en investigación y ha mostrado resultados prometedores en ensayos clínicos, pero aún no es un tratamiento estándar, y su uso puede estar limitado a pacientes con alteraciones específicas como la pérdida de PTEN.</a:t>
            </a:r>
          </a:p>
          <a:p>
            <a:endParaRPr lang="es-ES" dirty="0">
              <a:effectLst/>
              <a:latin typeface="Helvetica" pitchFamily="2" charset="0"/>
            </a:endParaRP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8662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563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a:t>No hay marcadores predictivos. Los criterios de selección de los fármacos son los de los ensayos. </a:t>
            </a:r>
          </a:p>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C5C3D-B8C2-6748-AD23-F80612037E92}"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9194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9862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527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a:t>TAX-327</a:t>
            </a:r>
            <a:r>
              <a:rPr lang="es-ES" sz="1200">
                <a:effectLst/>
                <a:latin typeface="Helvetica" pitchFamily="2" charset="0"/>
              </a:rPr>
              <a:t>A </a:t>
            </a:r>
            <a:r>
              <a:rPr lang="es-ES" sz="1200" err="1">
                <a:effectLst/>
                <a:latin typeface="Helvetica" pitchFamily="2" charset="0"/>
              </a:rPr>
              <a:t>statistically</a:t>
            </a:r>
            <a:r>
              <a:rPr lang="es-ES" sz="1200">
                <a:effectLst/>
                <a:latin typeface="Helvetica" pitchFamily="2" charset="0"/>
              </a:rPr>
              <a:t> </a:t>
            </a:r>
            <a:r>
              <a:rPr lang="es-ES" sz="1200" err="1">
                <a:effectLst/>
                <a:latin typeface="Helvetica" pitchFamily="2" charset="0"/>
              </a:rPr>
              <a:t>significant</a:t>
            </a:r>
            <a:r>
              <a:rPr lang="es-ES" sz="1200">
                <a:effectLst/>
                <a:latin typeface="Helvetica" pitchFamily="2" charset="0"/>
              </a:rPr>
              <a:t> </a:t>
            </a:r>
            <a:r>
              <a:rPr lang="es-ES" sz="1200" err="1">
                <a:effectLst/>
                <a:latin typeface="Helvetica" pitchFamily="2" charset="0"/>
              </a:rPr>
              <a:t>improvement</a:t>
            </a:r>
            <a:r>
              <a:rPr lang="es-ES" sz="1200">
                <a:effectLst/>
                <a:latin typeface="Helvetica" pitchFamily="2" charset="0"/>
              </a:rPr>
              <a:t> in median </a:t>
            </a:r>
            <a:r>
              <a:rPr lang="es-ES" sz="1200" err="1">
                <a:effectLst/>
                <a:latin typeface="Helvetica" pitchFamily="2" charset="0"/>
              </a:rPr>
              <a:t>survival</a:t>
            </a:r>
            <a:r>
              <a:rPr lang="es-ES" sz="1200">
                <a:effectLst/>
                <a:latin typeface="Helvetica" pitchFamily="2" charset="0"/>
              </a:rPr>
              <a:t> </a:t>
            </a:r>
            <a:r>
              <a:rPr lang="es-ES" sz="1200" err="1">
                <a:effectLst/>
                <a:latin typeface="Helvetica" pitchFamily="2" charset="0"/>
              </a:rPr>
              <a:t>of</a:t>
            </a:r>
            <a:r>
              <a:rPr lang="es-ES" sz="1200">
                <a:effectLst/>
                <a:latin typeface="Helvetica" pitchFamily="2" charset="0"/>
              </a:rPr>
              <a:t> 2.0–2.9 </a:t>
            </a:r>
            <a:r>
              <a:rPr lang="es-ES" sz="1200" err="1">
                <a:effectLst/>
                <a:latin typeface="Helvetica" pitchFamily="2" charset="0"/>
              </a:rPr>
              <a:t>months</a:t>
            </a:r>
            <a:r>
              <a:rPr lang="es-ES" sz="1200">
                <a:effectLst/>
                <a:latin typeface="Helvetica" pitchFamily="2" charset="0"/>
              </a:rPr>
              <a:t> has </a:t>
            </a:r>
            <a:r>
              <a:rPr lang="es-ES" sz="1200" err="1">
                <a:effectLst/>
                <a:latin typeface="Helvetica" pitchFamily="2" charset="0"/>
              </a:rPr>
              <a:t>been</a:t>
            </a:r>
            <a:r>
              <a:rPr lang="es-ES" sz="1200">
                <a:effectLst/>
                <a:latin typeface="Helvetica" pitchFamily="2" charset="0"/>
              </a:rPr>
              <a:t> </a:t>
            </a:r>
            <a:r>
              <a:rPr lang="es-ES" sz="1200" err="1">
                <a:effectLst/>
                <a:latin typeface="Helvetica" pitchFamily="2" charset="0"/>
              </a:rPr>
              <a:t>shown</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docetaxel</a:t>
            </a:r>
            <a:r>
              <a:rPr lang="es-ES" sz="1200">
                <a:latin typeface="Helvetica" pitchFamily="2" charset="0"/>
              </a:rPr>
              <a:t> </a:t>
            </a:r>
            <a:r>
              <a:rPr lang="es-ES" sz="1200" err="1">
                <a:effectLst/>
                <a:latin typeface="Helvetica" pitchFamily="2" charset="0"/>
              </a:rPr>
              <a:t>based</a:t>
            </a:r>
            <a:r>
              <a:rPr lang="es-ES" sz="1200">
                <a:effectLst/>
                <a:latin typeface="Helvetica" pitchFamily="2" charset="0"/>
              </a:rPr>
              <a:t> </a:t>
            </a:r>
            <a:r>
              <a:rPr lang="es-ES" sz="1200" err="1">
                <a:effectLst/>
                <a:latin typeface="Helvetica" pitchFamily="2" charset="0"/>
              </a:rPr>
              <a:t>chemotherapy</a:t>
            </a:r>
            <a:r>
              <a:rPr lang="es-ES" sz="1200">
                <a:effectLst/>
                <a:latin typeface="Helvetica" pitchFamily="2" charset="0"/>
              </a:rPr>
              <a:t> </a:t>
            </a:r>
            <a:r>
              <a:rPr lang="es-ES" sz="1200" err="1">
                <a:effectLst/>
                <a:latin typeface="Helvetica" pitchFamily="2" charset="0"/>
              </a:rPr>
              <a:t>compared</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mitoxantrone</a:t>
            </a:r>
            <a:r>
              <a:rPr lang="es-ES" sz="1200">
                <a:effectLst/>
                <a:latin typeface="Helvetica" pitchFamily="2" charset="0"/>
              </a:rPr>
              <a:t> plus </a:t>
            </a:r>
            <a:r>
              <a:rPr lang="es-ES" sz="1200" err="1">
                <a:effectLst/>
                <a:latin typeface="Helvetica" pitchFamily="2" charset="0"/>
              </a:rPr>
              <a:t>prednisone</a:t>
            </a:r>
            <a:r>
              <a:rPr lang="es-ES" sz="1200">
                <a:effectLst/>
                <a:latin typeface="Helvetica" pitchFamily="2" charset="0"/>
              </a:rPr>
              <a:t> [1185, 1186]. </a:t>
            </a:r>
            <a:r>
              <a:rPr lang="es-ES" sz="1200" err="1">
                <a:effectLst/>
                <a:latin typeface="Helvetica" pitchFamily="2" charset="0"/>
              </a:rPr>
              <a:t>The</a:t>
            </a:r>
            <a:r>
              <a:rPr lang="es-ES" sz="1200">
                <a:effectLst/>
                <a:latin typeface="Helvetica" pitchFamily="2" charset="0"/>
              </a:rPr>
              <a:t> standard </a:t>
            </a:r>
            <a:r>
              <a:rPr lang="es-ES" sz="1200" err="1">
                <a:effectLst/>
                <a:latin typeface="Helvetica" pitchFamily="2" charset="0"/>
              </a:rPr>
              <a:t>first</a:t>
            </a:r>
            <a:r>
              <a:rPr lang="es-ES" sz="1200">
                <a:effectLst/>
                <a:latin typeface="Helvetica" pitchFamily="2" charset="0"/>
              </a:rPr>
              <a:t>-line</a:t>
            </a:r>
          </a:p>
          <a:p>
            <a:r>
              <a:rPr lang="es-ES" sz="1200" err="1">
                <a:effectLst/>
                <a:latin typeface="Helvetica" pitchFamily="2" charset="0"/>
              </a:rPr>
              <a:t>chemotherapy</a:t>
            </a:r>
            <a:r>
              <a:rPr lang="es-ES" sz="1200">
                <a:effectLst/>
                <a:latin typeface="Helvetica" pitchFamily="2" charset="0"/>
              </a:rPr>
              <a:t> </a:t>
            </a:r>
            <a:r>
              <a:rPr lang="es-ES" sz="1200" err="1">
                <a:effectLst/>
                <a:latin typeface="Helvetica" pitchFamily="2" charset="0"/>
              </a:rPr>
              <a:t>is</a:t>
            </a:r>
            <a:r>
              <a:rPr lang="es-ES" sz="1200">
                <a:effectLst/>
                <a:latin typeface="Helvetica" pitchFamily="2" charset="0"/>
              </a:rPr>
              <a:t> </a:t>
            </a:r>
            <a:r>
              <a:rPr lang="es-ES" sz="1200" err="1">
                <a:effectLst/>
                <a:latin typeface="Helvetica" pitchFamily="2" charset="0"/>
              </a:rPr>
              <a:t>docetaxel</a:t>
            </a:r>
            <a:r>
              <a:rPr lang="es-ES" sz="1200">
                <a:effectLst/>
                <a:latin typeface="Helvetica" pitchFamily="2" charset="0"/>
              </a:rPr>
              <a:t> 75 mg/m2, </a:t>
            </a:r>
            <a:r>
              <a:rPr lang="es-ES" sz="1200" err="1">
                <a:effectLst/>
                <a:latin typeface="Helvetica" pitchFamily="2" charset="0"/>
              </a:rPr>
              <a:t>three-weekly</a:t>
            </a:r>
            <a:r>
              <a:rPr lang="es-ES" sz="1200">
                <a:effectLst/>
                <a:latin typeface="Helvetica" pitchFamily="2" charset="0"/>
              </a:rPr>
              <a:t> doses </a:t>
            </a:r>
            <a:r>
              <a:rPr lang="es-ES" sz="1200" err="1">
                <a:effectLst/>
                <a:latin typeface="Helvetica" pitchFamily="2" charset="0"/>
              </a:rPr>
              <a:t>combined</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prednisone</a:t>
            </a:r>
            <a:r>
              <a:rPr lang="es-ES" sz="1200">
                <a:effectLst/>
                <a:latin typeface="Helvetica" pitchFamily="2" charset="0"/>
              </a:rPr>
              <a:t> 5 mg </a:t>
            </a:r>
            <a:r>
              <a:rPr lang="es-ES" sz="1200" err="1">
                <a:effectLst/>
                <a:latin typeface="Helvetica" pitchFamily="2" charset="0"/>
              </a:rPr>
              <a:t>twice</a:t>
            </a:r>
            <a:r>
              <a:rPr lang="es-ES" sz="1200">
                <a:effectLst/>
                <a:latin typeface="Helvetica" pitchFamily="2" charset="0"/>
              </a:rPr>
              <a:t> a </a:t>
            </a:r>
            <a:r>
              <a:rPr lang="es-ES" sz="1200" err="1">
                <a:effectLst/>
                <a:latin typeface="Helvetica" pitchFamily="2" charset="0"/>
              </a:rPr>
              <a:t>day</a:t>
            </a:r>
            <a:r>
              <a:rPr lang="es-ES" sz="1200">
                <a:effectLst/>
                <a:latin typeface="Helvetica" pitchFamily="2" charset="0"/>
              </a:rPr>
              <a:t> (BID),</a:t>
            </a:r>
          </a:p>
          <a:p>
            <a:r>
              <a:rPr lang="es-ES" sz="1200">
                <a:effectLst/>
                <a:latin typeface="Helvetica" pitchFamily="2" charset="0"/>
              </a:rPr>
              <a:t>up </a:t>
            </a:r>
            <a:r>
              <a:rPr lang="es-ES" sz="1200" err="1">
                <a:effectLst/>
                <a:latin typeface="Helvetica" pitchFamily="2" charset="0"/>
              </a:rPr>
              <a:t>to</a:t>
            </a:r>
            <a:r>
              <a:rPr lang="es-ES" sz="1200">
                <a:effectLst/>
                <a:latin typeface="Helvetica" pitchFamily="2" charset="0"/>
              </a:rPr>
              <a:t> ten </a:t>
            </a:r>
            <a:r>
              <a:rPr lang="es-ES" sz="1200" err="1">
                <a:effectLst/>
                <a:latin typeface="Helvetica" pitchFamily="2" charset="0"/>
              </a:rPr>
              <a:t>cycles</a:t>
            </a:r>
            <a:r>
              <a:rPr lang="es-ES" sz="1200">
                <a:effectLst/>
                <a:latin typeface="Helvetica" pitchFamily="2" charset="0"/>
              </a:rPr>
              <a:t>. </a:t>
            </a:r>
            <a:r>
              <a:rPr lang="es-ES" sz="1200" err="1">
                <a:effectLst/>
                <a:latin typeface="Helvetica" pitchFamily="2" charset="0"/>
              </a:rPr>
              <a:t>Prednisone</a:t>
            </a:r>
            <a:r>
              <a:rPr lang="es-ES" sz="1200">
                <a:effectLst/>
                <a:latin typeface="Helvetica" pitchFamily="2" charset="0"/>
              </a:rPr>
              <a:t> can be </a:t>
            </a:r>
            <a:r>
              <a:rPr lang="es-ES" sz="1200" err="1">
                <a:effectLst/>
                <a:latin typeface="Helvetica" pitchFamily="2" charset="0"/>
              </a:rPr>
              <a:t>omitted</a:t>
            </a:r>
            <a:r>
              <a:rPr lang="es-ES" sz="1200">
                <a:effectLst/>
                <a:latin typeface="Helvetica" pitchFamily="2" charset="0"/>
              </a:rPr>
              <a:t> </a:t>
            </a:r>
            <a:r>
              <a:rPr lang="es-ES" sz="1200" err="1">
                <a:effectLst/>
                <a:latin typeface="Helvetica" pitchFamily="2" charset="0"/>
              </a:rPr>
              <a:t>if</a:t>
            </a:r>
            <a:r>
              <a:rPr lang="es-ES" sz="1200">
                <a:effectLst/>
                <a:latin typeface="Helvetica" pitchFamily="2" charset="0"/>
              </a:rPr>
              <a:t> </a:t>
            </a:r>
            <a:r>
              <a:rPr lang="es-ES" sz="1200" err="1">
                <a:effectLst/>
                <a:latin typeface="Helvetica" pitchFamily="2" charset="0"/>
              </a:rPr>
              <a:t>there</a:t>
            </a:r>
            <a:r>
              <a:rPr lang="es-ES" sz="1200">
                <a:effectLst/>
                <a:latin typeface="Helvetica" pitchFamily="2" charset="0"/>
              </a:rPr>
              <a:t> are contra-</a:t>
            </a:r>
            <a:r>
              <a:rPr lang="es-ES" sz="1200" err="1">
                <a:effectLst/>
                <a:latin typeface="Helvetica" pitchFamily="2" charset="0"/>
              </a:rPr>
              <a:t>indications</a:t>
            </a:r>
            <a:r>
              <a:rPr lang="es-ES" sz="1200">
                <a:effectLst/>
                <a:latin typeface="Helvetica" pitchFamily="2" charset="0"/>
              </a:rPr>
              <a:t> </a:t>
            </a:r>
            <a:r>
              <a:rPr lang="es-ES" sz="1200" err="1">
                <a:effectLst/>
                <a:latin typeface="Helvetica" pitchFamily="2" charset="0"/>
              </a:rPr>
              <a:t>or</a:t>
            </a:r>
            <a:r>
              <a:rPr lang="es-ES" sz="1200">
                <a:effectLst/>
                <a:latin typeface="Helvetica" pitchFamily="2" charset="0"/>
              </a:rPr>
              <a:t> no </a:t>
            </a:r>
            <a:r>
              <a:rPr lang="es-ES" sz="1200" err="1">
                <a:effectLst/>
                <a:latin typeface="Helvetica" pitchFamily="2" charset="0"/>
              </a:rPr>
              <a:t>major</a:t>
            </a:r>
            <a:r>
              <a:rPr lang="es-ES" sz="1200">
                <a:effectLst/>
                <a:latin typeface="Helvetica" pitchFamily="2" charset="0"/>
              </a:rPr>
              <a:t> </a:t>
            </a:r>
            <a:r>
              <a:rPr lang="es-ES" sz="1200" err="1">
                <a:effectLst/>
                <a:latin typeface="Helvetica" pitchFamily="2" charset="0"/>
              </a:rPr>
              <a:t>symptoms</a:t>
            </a:r>
            <a:r>
              <a:rPr lang="es-ES" sz="1200">
                <a:effectLst/>
                <a:latin typeface="Helvetica" pitchFamily="2" charset="0"/>
              </a:rPr>
              <a:t>. </a:t>
            </a:r>
            <a:r>
              <a:rPr lang="es-ES" sz="1200" err="1">
                <a:effectLst/>
                <a:latin typeface="Helvetica" pitchFamily="2" charset="0"/>
              </a:rPr>
              <a:t>The</a:t>
            </a:r>
            <a:r>
              <a:rPr lang="es-ES" sz="1200">
                <a:effectLst/>
                <a:latin typeface="Helvetica" pitchFamily="2" charset="0"/>
              </a:rPr>
              <a:t> </a:t>
            </a:r>
            <a:r>
              <a:rPr lang="es-ES" sz="1200" err="1">
                <a:effectLst/>
                <a:latin typeface="Helvetica" pitchFamily="2" charset="0"/>
              </a:rPr>
              <a:t>following</a:t>
            </a:r>
            <a:endParaRPr lang="es-ES" sz="1200">
              <a:effectLst/>
              <a:latin typeface="Helvetica" pitchFamily="2" charset="0"/>
            </a:endParaRPr>
          </a:p>
          <a:p>
            <a:r>
              <a:rPr lang="es-ES" sz="1200" err="1">
                <a:effectLst/>
                <a:latin typeface="Helvetica" pitchFamily="2" charset="0"/>
              </a:rPr>
              <a:t>independent</a:t>
            </a:r>
            <a:r>
              <a:rPr lang="es-ES" sz="1200">
                <a:effectLst/>
                <a:latin typeface="Helvetica" pitchFamily="2" charset="0"/>
              </a:rPr>
              <a:t> </a:t>
            </a:r>
            <a:r>
              <a:rPr lang="es-ES" sz="1200" err="1">
                <a:effectLst/>
                <a:latin typeface="Helvetica" pitchFamily="2" charset="0"/>
              </a:rPr>
              <a:t>prognostic</a:t>
            </a:r>
            <a:r>
              <a:rPr lang="es-ES" sz="1200">
                <a:effectLst/>
                <a:latin typeface="Helvetica" pitchFamily="2" charset="0"/>
              </a:rPr>
              <a:t> </a:t>
            </a:r>
            <a:r>
              <a:rPr lang="es-ES" sz="1200" err="1">
                <a:effectLst/>
                <a:latin typeface="Helvetica" pitchFamily="2" charset="0"/>
              </a:rPr>
              <a:t>factors</a:t>
            </a:r>
            <a:r>
              <a:rPr lang="es-ES" sz="1200">
                <a:effectLst/>
                <a:latin typeface="Helvetica" pitchFamily="2" charset="0"/>
              </a:rPr>
              <a:t>: visceral </a:t>
            </a:r>
            <a:r>
              <a:rPr lang="es-ES" sz="1200" err="1">
                <a:effectLst/>
                <a:latin typeface="Helvetica" pitchFamily="2" charset="0"/>
              </a:rPr>
              <a:t>metastases</a:t>
            </a:r>
            <a:r>
              <a:rPr lang="es-ES" sz="1200">
                <a:effectLst/>
                <a:latin typeface="Helvetica" pitchFamily="2" charset="0"/>
              </a:rPr>
              <a:t>, </a:t>
            </a:r>
            <a:r>
              <a:rPr lang="es-ES" sz="1200" err="1">
                <a:effectLst/>
                <a:latin typeface="Helvetica" pitchFamily="2" charset="0"/>
              </a:rPr>
              <a:t>pain</a:t>
            </a:r>
            <a:r>
              <a:rPr lang="es-ES" sz="1200">
                <a:effectLst/>
                <a:latin typeface="Helvetica" pitchFamily="2" charset="0"/>
              </a:rPr>
              <a:t>, </a:t>
            </a:r>
            <a:r>
              <a:rPr lang="es-ES" sz="1200" err="1">
                <a:effectLst/>
                <a:latin typeface="Helvetica" pitchFamily="2" charset="0"/>
              </a:rPr>
              <a:t>anaemia</a:t>
            </a:r>
            <a:r>
              <a:rPr lang="es-ES" sz="1200">
                <a:effectLst/>
                <a:latin typeface="Helvetica" pitchFamily="2" charset="0"/>
              </a:rPr>
              <a:t> (Hb &lt; 13 g/</a:t>
            </a:r>
            <a:r>
              <a:rPr lang="es-ES" sz="1200" err="1">
                <a:effectLst/>
                <a:latin typeface="Helvetica" pitchFamily="2" charset="0"/>
              </a:rPr>
              <a:t>dL</a:t>
            </a:r>
            <a:r>
              <a:rPr lang="es-ES" sz="1200">
                <a:effectLst/>
                <a:latin typeface="Helvetica" pitchFamily="2" charset="0"/>
              </a:rPr>
              <a:t>), </a:t>
            </a:r>
            <a:r>
              <a:rPr lang="es-ES" sz="1200" err="1">
                <a:effectLst/>
                <a:latin typeface="Helvetica" pitchFamily="2" charset="0"/>
              </a:rPr>
              <a:t>bone</a:t>
            </a:r>
            <a:r>
              <a:rPr lang="es-ES" sz="1200">
                <a:effectLst/>
                <a:latin typeface="Helvetica" pitchFamily="2" charset="0"/>
              </a:rPr>
              <a:t> </a:t>
            </a:r>
            <a:r>
              <a:rPr lang="es-ES" sz="1200" err="1">
                <a:effectLst/>
                <a:latin typeface="Helvetica" pitchFamily="2" charset="0"/>
              </a:rPr>
              <a:t>scan</a:t>
            </a:r>
            <a:r>
              <a:rPr lang="es-ES" sz="1200">
                <a:effectLst/>
                <a:latin typeface="Helvetica" pitchFamily="2" charset="0"/>
              </a:rPr>
              <a:t> </a:t>
            </a:r>
            <a:r>
              <a:rPr lang="es-ES" sz="1200" err="1">
                <a:effectLst/>
                <a:latin typeface="Helvetica" pitchFamily="2" charset="0"/>
              </a:rPr>
              <a:t>progression</a:t>
            </a:r>
            <a:r>
              <a:rPr lang="es-ES" sz="1200">
                <a:effectLst/>
                <a:latin typeface="Helvetica" pitchFamily="2" charset="0"/>
              </a:rPr>
              <a:t>,</a:t>
            </a:r>
          </a:p>
          <a:p>
            <a:r>
              <a:rPr lang="es-ES" sz="1200">
                <a:effectLst/>
                <a:latin typeface="Helvetica" pitchFamily="2" charset="0"/>
              </a:rPr>
              <a:t>and prior </a:t>
            </a:r>
            <a:r>
              <a:rPr lang="es-ES" sz="1200" err="1">
                <a:effectLst/>
                <a:latin typeface="Helvetica" pitchFamily="2" charset="0"/>
              </a:rPr>
              <a:t>estramustine</a:t>
            </a:r>
            <a:r>
              <a:rPr lang="es-ES" sz="1200">
                <a:effectLst/>
                <a:latin typeface="Helvetica" pitchFamily="2" charset="0"/>
              </a:rPr>
              <a:t> </a:t>
            </a:r>
            <a:r>
              <a:rPr lang="es-ES" sz="1200" err="1">
                <a:effectLst/>
                <a:latin typeface="Helvetica" pitchFamily="2" charset="0"/>
              </a:rPr>
              <a:t>may</a:t>
            </a:r>
            <a:r>
              <a:rPr lang="es-ES" sz="1200">
                <a:effectLst/>
                <a:latin typeface="Helvetica" pitchFamily="2" charset="0"/>
              </a:rPr>
              <a:t> </a:t>
            </a:r>
            <a:r>
              <a:rPr lang="es-ES" sz="1200" err="1">
                <a:effectLst/>
                <a:latin typeface="Helvetica" pitchFamily="2" charset="0"/>
              </a:rPr>
              <a:t>help</a:t>
            </a:r>
            <a:r>
              <a:rPr lang="es-ES" sz="1200">
                <a:effectLst/>
                <a:latin typeface="Helvetica" pitchFamily="2" charset="0"/>
              </a:rPr>
              <a:t> </a:t>
            </a:r>
            <a:r>
              <a:rPr lang="es-ES" sz="1200" err="1">
                <a:effectLst/>
                <a:latin typeface="Helvetica" pitchFamily="2" charset="0"/>
              </a:rPr>
              <a:t>stratify</a:t>
            </a:r>
            <a:r>
              <a:rPr lang="es-ES" sz="1200">
                <a:effectLst/>
                <a:latin typeface="Helvetica" pitchFamily="2" charset="0"/>
              </a:rPr>
              <a:t> </a:t>
            </a:r>
            <a:r>
              <a:rPr lang="es-ES" sz="1200" err="1">
                <a:effectLst/>
                <a:latin typeface="Helvetica" pitchFamily="2" charset="0"/>
              </a:rPr>
              <a:t>the</a:t>
            </a:r>
            <a:r>
              <a:rPr lang="es-ES" sz="1200">
                <a:effectLst/>
                <a:latin typeface="Helvetica" pitchFamily="2" charset="0"/>
              </a:rPr>
              <a:t> response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docetaxel</a:t>
            </a:r>
            <a:r>
              <a:rPr lang="es-ES" sz="1200">
                <a:effectLst/>
                <a:latin typeface="Helvetica" pitchFamily="2" charset="0"/>
              </a:rPr>
              <a:t>. </a:t>
            </a:r>
            <a:r>
              <a:rPr lang="es-ES" sz="1200" err="1">
                <a:effectLst/>
                <a:latin typeface="Helvetica" pitchFamily="2" charset="0"/>
              </a:rPr>
              <a:t>Patients</a:t>
            </a:r>
            <a:r>
              <a:rPr lang="es-ES" sz="1200">
                <a:effectLst/>
                <a:latin typeface="Helvetica" pitchFamily="2" charset="0"/>
              </a:rPr>
              <a:t> can be </a:t>
            </a:r>
            <a:r>
              <a:rPr lang="es-ES" sz="1200" err="1">
                <a:effectLst/>
                <a:latin typeface="Helvetica" pitchFamily="2" charset="0"/>
              </a:rPr>
              <a:t>categorised</a:t>
            </a:r>
            <a:r>
              <a:rPr lang="es-ES" sz="1200">
                <a:effectLst/>
                <a:latin typeface="Helvetica" pitchFamily="2" charset="0"/>
              </a:rPr>
              <a:t> </a:t>
            </a:r>
            <a:r>
              <a:rPr lang="es-ES" sz="1200" err="1">
                <a:effectLst/>
                <a:latin typeface="Helvetica" pitchFamily="2" charset="0"/>
              </a:rPr>
              <a:t>into</a:t>
            </a:r>
            <a:r>
              <a:rPr lang="es-ES" sz="1200">
                <a:effectLst/>
                <a:latin typeface="Helvetica" pitchFamily="2" charset="0"/>
              </a:rPr>
              <a:t> </a:t>
            </a:r>
            <a:r>
              <a:rPr lang="es-ES" sz="1200" err="1">
                <a:effectLst/>
                <a:latin typeface="Helvetica" pitchFamily="2" charset="0"/>
              </a:rPr>
              <a:t>three</a:t>
            </a:r>
            <a:endParaRPr lang="es-ES" sz="1200">
              <a:effectLst/>
              <a:latin typeface="Helvetica" pitchFamily="2" charset="0"/>
            </a:endParaRPr>
          </a:p>
          <a:p>
            <a:r>
              <a:rPr lang="es-ES" sz="1200" err="1">
                <a:effectLst/>
                <a:latin typeface="Helvetica" pitchFamily="2" charset="0"/>
              </a:rPr>
              <a:t>risk</a:t>
            </a:r>
            <a:r>
              <a:rPr lang="es-ES" sz="1200">
                <a:effectLst/>
                <a:latin typeface="Helvetica" pitchFamily="2" charset="0"/>
              </a:rPr>
              <a:t> </a:t>
            </a:r>
            <a:r>
              <a:rPr lang="es-ES" sz="1200" err="1">
                <a:effectLst/>
                <a:latin typeface="Helvetica" pitchFamily="2" charset="0"/>
              </a:rPr>
              <a:t>groups</a:t>
            </a:r>
            <a:r>
              <a:rPr lang="es-ES" sz="1200">
                <a:effectLst/>
                <a:latin typeface="Helvetica" pitchFamily="2" charset="0"/>
              </a:rPr>
              <a:t>: </a:t>
            </a:r>
            <a:r>
              <a:rPr lang="es-ES" sz="1200" err="1">
                <a:effectLst/>
                <a:latin typeface="Helvetica" pitchFamily="2" charset="0"/>
              </a:rPr>
              <a:t>low</a:t>
            </a:r>
            <a:r>
              <a:rPr lang="es-ES" sz="1200">
                <a:effectLst/>
                <a:latin typeface="Helvetica" pitchFamily="2" charset="0"/>
              </a:rPr>
              <a:t> </a:t>
            </a:r>
            <a:r>
              <a:rPr lang="es-ES" sz="1200" err="1">
                <a:effectLst/>
                <a:latin typeface="Helvetica" pitchFamily="2" charset="0"/>
              </a:rPr>
              <a:t>risk</a:t>
            </a:r>
            <a:r>
              <a:rPr lang="es-ES" sz="1200">
                <a:effectLst/>
                <a:latin typeface="Helvetica" pitchFamily="2" charset="0"/>
              </a:rPr>
              <a:t> (0 </a:t>
            </a:r>
            <a:r>
              <a:rPr lang="es-ES" sz="1200" err="1">
                <a:effectLst/>
                <a:latin typeface="Helvetica" pitchFamily="2" charset="0"/>
              </a:rPr>
              <a:t>or</a:t>
            </a:r>
            <a:r>
              <a:rPr lang="es-ES" sz="1200">
                <a:effectLst/>
                <a:latin typeface="Helvetica" pitchFamily="2" charset="0"/>
              </a:rPr>
              <a:t> 1 factor), </a:t>
            </a:r>
            <a:r>
              <a:rPr lang="es-ES" sz="1200" err="1">
                <a:effectLst/>
                <a:latin typeface="Helvetica" pitchFamily="2" charset="0"/>
              </a:rPr>
              <a:t>intermediate</a:t>
            </a:r>
            <a:r>
              <a:rPr lang="es-ES" sz="1200">
                <a:effectLst/>
                <a:latin typeface="Helvetica" pitchFamily="2" charset="0"/>
              </a:rPr>
              <a:t> (2 </a:t>
            </a:r>
            <a:r>
              <a:rPr lang="es-ES" sz="1200" err="1">
                <a:effectLst/>
                <a:latin typeface="Helvetica" pitchFamily="2" charset="0"/>
              </a:rPr>
              <a:t>factors</a:t>
            </a:r>
            <a:r>
              <a:rPr lang="es-ES" sz="1200">
                <a:effectLst/>
                <a:latin typeface="Helvetica" pitchFamily="2" charset="0"/>
              </a:rPr>
              <a:t>) and </a:t>
            </a:r>
            <a:r>
              <a:rPr lang="es-ES" sz="1200" err="1">
                <a:effectLst/>
                <a:latin typeface="Helvetica" pitchFamily="2" charset="0"/>
              </a:rPr>
              <a:t>high</a:t>
            </a:r>
            <a:r>
              <a:rPr lang="es-ES" sz="1200">
                <a:effectLst/>
                <a:latin typeface="Helvetica" pitchFamily="2" charset="0"/>
              </a:rPr>
              <a:t> </a:t>
            </a:r>
            <a:r>
              <a:rPr lang="es-ES" sz="1200" err="1">
                <a:effectLst/>
                <a:latin typeface="Helvetica" pitchFamily="2" charset="0"/>
              </a:rPr>
              <a:t>risk</a:t>
            </a:r>
            <a:r>
              <a:rPr lang="es-ES" sz="1200">
                <a:effectLst/>
                <a:latin typeface="Helvetica" pitchFamily="2" charset="0"/>
              </a:rPr>
              <a:t> (3 </a:t>
            </a:r>
            <a:r>
              <a:rPr lang="es-ES" sz="1200" err="1">
                <a:effectLst/>
                <a:latin typeface="Helvetica" pitchFamily="2" charset="0"/>
              </a:rPr>
              <a:t>or</a:t>
            </a:r>
            <a:r>
              <a:rPr lang="es-ES" sz="1200">
                <a:effectLst/>
                <a:latin typeface="Helvetica" pitchFamily="2" charset="0"/>
              </a:rPr>
              <a:t> 4 </a:t>
            </a:r>
            <a:r>
              <a:rPr lang="es-ES" sz="1200" err="1">
                <a:effectLst/>
                <a:latin typeface="Helvetica" pitchFamily="2" charset="0"/>
              </a:rPr>
              <a:t>factors</a:t>
            </a:r>
            <a:r>
              <a:rPr lang="es-ES" sz="1200">
                <a:effectLst/>
                <a:latin typeface="Helvetica" pitchFamily="2" charset="0"/>
              </a:rPr>
              <a:t>), and show </a:t>
            </a:r>
            <a:r>
              <a:rPr lang="es-ES" sz="1200" err="1">
                <a:effectLst/>
                <a:latin typeface="Helvetica" pitchFamily="2" charset="0"/>
              </a:rPr>
              <a:t>three</a:t>
            </a:r>
            <a:endParaRPr lang="es-ES" sz="1200">
              <a:effectLst/>
              <a:latin typeface="Helvetica" pitchFamily="2" charset="0"/>
            </a:endParaRPr>
          </a:p>
          <a:p>
            <a:r>
              <a:rPr lang="es-ES" sz="1200" err="1">
                <a:effectLst/>
                <a:latin typeface="Helvetica" pitchFamily="2" charset="0"/>
              </a:rPr>
              <a:t>significantly</a:t>
            </a:r>
            <a:r>
              <a:rPr lang="es-ES" sz="1200">
                <a:effectLst/>
                <a:latin typeface="Helvetica" pitchFamily="2" charset="0"/>
              </a:rPr>
              <a:t> </a:t>
            </a:r>
            <a:r>
              <a:rPr lang="es-ES" sz="1200" err="1">
                <a:effectLst/>
                <a:latin typeface="Helvetica" pitchFamily="2" charset="0"/>
              </a:rPr>
              <a:t>different</a:t>
            </a:r>
            <a:r>
              <a:rPr lang="es-ES" sz="1200">
                <a:effectLst/>
                <a:latin typeface="Helvetica" pitchFamily="2" charset="0"/>
              </a:rPr>
              <a:t> median OS </a:t>
            </a:r>
            <a:r>
              <a:rPr lang="es-ES" sz="1200" err="1">
                <a:effectLst/>
                <a:latin typeface="Helvetica" pitchFamily="2" charset="0"/>
              </a:rPr>
              <a:t>estimates</a:t>
            </a:r>
            <a:r>
              <a:rPr lang="es-ES" sz="1200">
                <a:effectLst/>
                <a:latin typeface="Helvetica" pitchFamily="2" charset="0"/>
              </a:rPr>
              <a:t> </a:t>
            </a:r>
            <a:r>
              <a:rPr lang="es-ES" sz="1200" err="1">
                <a:effectLst/>
                <a:latin typeface="Helvetica" pitchFamily="2" charset="0"/>
              </a:rPr>
              <a:t>of</a:t>
            </a:r>
            <a:r>
              <a:rPr lang="es-ES" sz="1200">
                <a:effectLst/>
                <a:latin typeface="Helvetica" pitchFamily="2" charset="0"/>
              </a:rPr>
              <a:t> 25.7, 18.7 and 12.8 </a:t>
            </a:r>
            <a:r>
              <a:rPr lang="es-ES" sz="1200" err="1">
                <a:effectLst/>
                <a:latin typeface="Helvetica" pitchFamily="2" charset="0"/>
              </a:rPr>
              <a:t>months</a:t>
            </a:r>
            <a:r>
              <a:rPr lang="es-ES" sz="1200">
                <a:effectLst/>
                <a:latin typeface="Helvetica" pitchFamily="2" charset="0"/>
              </a:rPr>
              <a:t>, </a:t>
            </a:r>
            <a:r>
              <a:rPr lang="es-ES" sz="1200" err="1">
                <a:effectLst/>
                <a:latin typeface="Helvetica" pitchFamily="2" charset="0"/>
              </a:rPr>
              <a:t>respectively</a:t>
            </a:r>
            <a:r>
              <a:rPr lang="es-ES" sz="1200">
                <a:effectLst/>
                <a:latin typeface="Helvetica" pitchFamily="2" charset="0"/>
              </a:rPr>
              <a:t> [1187].</a:t>
            </a:r>
          </a:p>
          <a:p>
            <a:r>
              <a:rPr lang="es-ES" sz="1200">
                <a:effectLst/>
                <a:latin typeface="Helvetica" pitchFamily="2" charset="0"/>
              </a:rPr>
              <a:t>Age </a:t>
            </a:r>
            <a:r>
              <a:rPr lang="es-ES" sz="1200" err="1">
                <a:effectLst/>
                <a:latin typeface="Helvetica" pitchFamily="2" charset="0"/>
              </a:rPr>
              <a:t>by</a:t>
            </a:r>
            <a:r>
              <a:rPr lang="es-ES" sz="1200">
                <a:effectLst/>
                <a:latin typeface="Helvetica" pitchFamily="2" charset="0"/>
              </a:rPr>
              <a:t> </a:t>
            </a:r>
            <a:r>
              <a:rPr lang="es-ES" sz="1200" err="1">
                <a:effectLst/>
                <a:latin typeface="Helvetica" pitchFamily="2" charset="0"/>
              </a:rPr>
              <a:t>itself</a:t>
            </a:r>
            <a:r>
              <a:rPr lang="es-ES" sz="1200">
                <a:effectLst/>
                <a:latin typeface="Helvetica" pitchFamily="2" charset="0"/>
              </a:rPr>
              <a:t> </a:t>
            </a:r>
            <a:r>
              <a:rPr lang="es-ES" sz="1200" err="1">
                <a:effectLst/>
                <a:latin typeface="Helvetica" pitchFamily="2" charset="0"/>
              </a:rPr>
              <a:t>is</a:t>
            </a:r>
            <a:r>
              <a:rPr lang="es-ES" sz="1200">
                <a:effectLst/>
                <a:latin typeface="Helvetica" pitchFamily="2" charset="0"/>
              </a:rPr>
              <a:t> </a:t>
            </a:r>
            <a:r>
              <a:rPr lang="es-ES" sz="1200" err="1">
                <a:effectLst/>
                <a:latin typeface="Helvetica" pitchFamily="2" charset="0"/>
              </a:rPr>
              <a:t>not</a:t>
            </a:r>
            <a:r>
              <a:rPr lang="es-ES" sz="1200">
                <a:effectLst/>
                <a:latin typeface="Helvetica" pitchFamily="2" charset="0"/>
              </a:rPr>
              <a:t> a contra-</a:t>
            </a:r>
            <a:r>
              <a:rPr lang="es-ES" sz="1200" err="1">
                <a:effectLst/>
                <a:latin typeface="Helvetica" pitchFamily="2" charset="0"/>
              </a:rPr>
              <a:t>indication</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docetaxel</a:t>
            </a:r>
            <a:r>
              <a:rPr lang="es-ES" sz="1200">
                <a:effectLst/>
                <a:latin typeface="Helvetica" pitchFamily="2" charset="0"/>
              </a:rPr>
              <a:t> [1188] </a:t>
            </a:r>
            <a:r>
              <a:rPr lang="es-ES" sz="1200" err="1">
                <a:effectLst/>
                <a:latin typeface="Helvetica" pitchFamily="2" charset="0"/>
              </a:rPr>
              <a:t>but</a:t>
            </a:r>
            <a:r>
              <a:rPr lang="es-ES" sz="1200">
                <a:effectLst/>
                <a:latin typeface="Helvetica" pitchFamily="2" charset="0"/>
              </a:rPr>
              <a:t> </a:t>
            </a:r>
            <a:r>
              <a:rPr lang="es-ES" sz="1200" err="1">
                <a:effectLst/>
                <a:latin typeface="Helvetica" pitchFamily="2" charset="0"/>
              </a:rPr>
              <a:t>attention</a:t>
            </a:r>
            <a:r>
              <a:rPr lang="es-ES" sz="1200">
                <a:effectLst/>
                <a:latin typeface="Helvetica" pitchFamily="2" charset="0"/>
              </a:rPr>
              <a:t> </a:t>
            </a:r>
            <a:r>
              <a:rPr lang="es-ES" sz="1200" err="1">
                <a:effectLst/>
                <a:latin typeface="Helvetica" pitchFamily="2" charset="0"/>
              </a:rPr>
              <a:t>must</a:t>
            </a:r>
            <a:r>
              <a:rPr lang="es-ES" sz="1200">
                <a:effectLst/>
                <a:latin typeface="Helvetica" pitchFamily="2" charset="0"/>
              </a:rPr>
              <a:t> be </a:t>
            </a:r>
            <a:r>
              <a:rPr lang="es-ES" sz="1200" err="1">
                <a:effectLst/>
                <a:latin typeface="Helvetica" pitchFamily="2" charset="0"/>
              </a:rPr>
              <a:t>paid</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careful</a:t>
            </a:r>
            <a:endParaRPr lang="es-ES" sz="1200">
              <a:effectLst/>
              <a:latin typeface="Helvetica" pitchFamily="2" charset="0"/>
            </a:endParaRPr>
          </a:p>
          <a:p>
            <a:r>
              <a:rPr lang="es-ES" sz="1200" err="1">
                <a:effectLst/>
                <a:latin typeface="Helvetica" pitchFamily="2" charset="0"/>
              </a:rPr>
              <a:t>monitoring</a:t>
            </a:r>
            <a:r>
              <a:rPr lang="es-ES" sz="1200">
                <a:effectLst/>
                <a:latin typeface="Helvetica" pitchFamily="2" charset="0"/>
              </a:rPr>
              <a:t> and </a:t>
            </a:r>
            <a:r>
              <a:rPr lang="es-ES" sz="1200" err="1">
                <a:effectLst/>
                <a:latin typeface="Helvetica" pitchFamily="2" charset="0"/>
              </a:rPr>
              <a:t>comorbidities</a:t>
            </a:r>
            <a:r>
              <a:rPr lang="es-ES" sz="1200">
                <a:effectLst/>
                <a:latin typeface="Helvetica" pitchFamily="2" charset="0"/>
              </a:rPr>
              <a:t> as </a:t>
            </a:r>
            <a:r>
              <a:rPr lang="es-ES" sz="1200" err="1">
                <a:effectLst/>
                <a:latin typeface="Helvetica" pitchFamily="2" charset="0"/>
              </a:rPr>
              <a:t>discussed</a:t>
            </a:r>
            <a:r>
              <a:rPr lang="es-ES" sz="1200">
                <a:effectLst/>
                <a:latin typeface="Helvetica" pitchFamily="2" charset="0"/>
              </a:rPr>
              <a:t> in </a:t>
            </a:r>
            <a:r>
              <a:rPr lang="es-ES" sz="1200" err="1">
                <a:effectLst/>
                <a:latin typeface="Helvetica" pitchFamily="2" charset="0"/>
              </a:rPr>
              <a:t>Section</a:t>
            </a:r>
            <a:r>
              <a:rPr lang="es-ES" sz="1200">
                <a:effectLst/>
                <a:latin typeface="Helvetica" pitchFamily="2" charset="0"/>
              </a:rPr>
              <a:t> 5.4 - </a:t>
            </a:r>
            <a:r>
              <a:rPr lang="es-ES" sz="1200" err="1">
                <a:effectLst/>
                <a:latin typeface="Helvetica" pitchFamily="2" charset="0"/>
              </a:rPr>
              <a:t>Estimating</a:t>
            </a:r>
            <a:r>
              <a:rPr lang="es-ES" sz="1200">
                <a:effectLst/>
                <a:latin typeface="Helvetica" pitchFamily="2" charset="0"/>
              </a:rPr>
              <a:t> </a:t>
            </a:r>
            <a:r>
              <a:rPr lang="es-ES" sz="1200" err="1">
                <a:effectLst/>
                <a:latin typeface="Helvetica" pitchFamily="2" charset="0"/>
              </a:rPr>
              <a:t>life</a:t>
            </a:r>
            <a:r>
              <a:rPr lang="es-ES" sz="1200">
                <a:effectLst/>
                <a:latin typeface="Helvetica" pitchFamily="2" charset="0"/>
              </a:rPr>
              <a:t> </a:t>
            </a:r>
            <a:r>
              <a:rPr lang="es-ES" sz="1200" err="1">
                <a:effectLst/>
                <a:latin typeface="Helvetica" pitchFamily="2" charset="0"/>
              </a:rPr>
              <a:t>expectancy</a:t>
            </a:r>
            <a:r>
              <a:rPr lang="es-ES" sz="1200">
                <a:effectLst/>
                <a:latin typeface="Helvetica" pitchFamily="2" charset="0"/>
              </a:rPr>
              <a:t> and </a:t>
            </a:r>
            <a:r>
              <a:rPr lang="es-ES" sz="1200" err="1">
                <a:effectLst/>
                <a:latin typeface="Helvetica" pitchFamily="2" charset="0"/>
              </a:rPr>
              <a:t>health</a:t>
            </a:r>
            <a:r>
              <a:rPr lang="es-ES" sz="1200">
                <a:effectLst/>
                <a:latin typeface="Helvetica" pitchFamily="2" charset="0"/>
              </a:rPr>
              <a:t> status [1189].</a:t>
            </a:r>
          </a:p>
          <a:p>
            <a:r>
              <a:rPr lang="es-ES" sz="1200">
                <a:effectLst/>
                <a:latin typeface="Helvetica" pitchFamily="2" charset="0"/>
              </a:rPr>
              <a:t>In </a:t>
            </a:r>
            <a:r>
              <a:rPr lang="es-ES" sz="1200" err="1">
                <a:effectLst/>
                <a:latin typeface="Helvetica" pitchFamily="2" charset="0"/>
              </a:rPr>
              <a:t>men</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mCRPC</a:t>
            </a:r>
            <a:r>
              <a:rPr lang="es-ES" sz="1200">
                <a:effectLst/>
                <a:latin typeface="Helvetica" pitchFamily="2" charset="0"/>
              </a:rPr>
              <a:t> </a:t>
            </a:r>
            <a:r>
              <a:rPr lang="es-ES" sz="1200" err="1">
                <a:effectLst/>
                <a:latin typeface="Helvetica" pitchFamily="2" charset="0"/>
              </a:rPr>
              <a:t>who</a:t>
            </a:r>
            <a:r>
              <a:rPr lang="es-ES" sz="1200">
                <a:effectLst/>
                <a:latin typeface="Helvetica" pitchFamily="2" charset="0"/>
              </a:rPr>
              <a:t> are </a:t>
            </a:r>
            <a:r>
              <a:rPr lang="es-ES" sz="1200" err="1">
                <a:effectLst/>
                <a:latin typeface="Helvetica" pitchFamily="2" charset="0"/>
              </a:rPr>
              <a:t>thought</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be </a:t>
            </a:r>
            <a:r>
              <a:rPr lang="es-ES" sz="1200" err="1">
                <a:effectLst/>
                <a:latin typeface="Helvetica" pitchFamily="2" charset="0"/>
              </a:rPr>
              <a:t>unable</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tolerate</a:t>
            </a:r>
            <a:r>
              <a:rPr lang="es-ES" sz="1200">
                <a:effectLst/>
                <a:latin typeface="Helvetica" pitchFamily="2" charset="0"/>
              </a:rPr>
              <a:t> </a:t>
            </a:r>
            <a:r>
              <a:rPr lang="es-ES" sz="1200" err="1">
                <a:effectLst/>
                <a:latin typeface="Helvetica" pitchFamily="2" charset="0"/>
              </a:rPr>
              <a:t>the</a:t>
            </a:r>
            <a:r>
              <a:rPr lang="es-ES" sz="1200">
                <a:effectLst/>
                <a:latin typeface="Helvetica" pitchFamily="2" charset="0"/>
              </a:rPr>
              <a:t> standard </a:t>
            </a:r>
            <a:r>
              <a:rPr lang="es-ES" sz="1200" err="1">
                <a:effectLst/>
                <a:latin typeface="Helvetica" pitchFamily="2" charset="0"/>
              </a:rPr>
              <a:t>dose</a:t>
            </a:r>
            <a:r>
              <a:rPr lang="es-ES" sz="1200">
                <a:effectLst/>
                <a:latin typeface="Helvetica" pitchFamily="2" charset="0"/>
              </a:rPr>
              <a:t> and </a:t>
            </a:r>
            <a:r>
              <a:rPr lang="es-ES" sz="1200" err="1">
                <a:effectLst/>
                <a:latin typeface="Helvetica" pitchFamily="2" charset="0"/>
              </a:rPr>
              <a:t>schedule</a:t>
            </a:r>
            <a:r>
              <a:rPr lang="es-ES" sz="1200">
                <a:effectLst/>
                <a:latin typeface="Helvetica" pitchFamily="2" charset="0"/>
              </a:rPr>
              <a:t>, </a:t>
            </a:r>
            <a:r>
              <a:rPr lang="es-ES" sz="1200" err="1">
                <a:effectLst/>
                <a:latin typeface="Helvetica" pitchFamily="2" charset="0"/>
              </a:rPr>
              <a:t>docetaxel</a:t>
            </a:r>
            <a:r>
              <a:rPr lang="es-ES" sz="1200">
                <a:effectLst/>
                <a:latin typeface="Helvetica" pitchFamily="2" charset="0"/>
              </a:rPr>
              <a:t> 50</a:t>
            </a:r>
          </a:p>
          <a:p>
            <a:r>
              <a:rPr lang="es-ES" sz="1200">
                <a:effectLst/>
                <a:latin typeface="Helvetica" pitchFamily="2" charset="0"/>
              </a:rPr>
              <a:t>mg/m2 </a:t>
            </a:r>
            <a:r>
              <a:rPr lang="es-ES" sz="1200" err="1">
                <a:effectLst/>
                <a:latin typeface="Helvetica" pitchFamily="2" charset="0"/>
              </a:rPr>
              <a:t>every</a:t>
            </a:r>
            <a:r>
              <a:rPr lang="es-ES" sz="1200">
                <a:effectLst/>
                <a:latin typeface="Helvetica" pitchFamily="2" charset="0"/>
              </a:rPr>
              <a:t> </a:t>
            </a:r>
            <a:r>
              <a:rPr lang="es-ES" sz="1200" err="1">
                <a:effectLst/>
                <a:latin typeface="Helvetica" pitchFamily="2" charset="0"/>
              </a:rPr>
              <a:t>two</a:t>
            </a:r>
            <a:r>
              <a:rPr lang="es-ES" sz="1200">
                <a:effectLst/>
                <a:latin typeface="Helvetica" pitchFamily="2" charset="0"/>
              </a:rPr>
              <a:t> </a:t>
            </a:r>
            <a:r>
              <a:rPr lang="es-ES" sz="1200" err="1">
                <a:effectLst/>
                <a:latin typeface="Helvetica" pitchFamily="2" charset="0"/>
              </a:rPr>
              <a:t>weeks</a:t>
            </a:r>
            <a:r>
              <a:rPr lang="es-ES" sz="1200">
                <a:effectLst/>
                <a:latin typeface="Helvetica" pitchFamily="2" charset="0"/>
              </a:rPr>
              <a:t> </a:t>
            </a:r>
            <a:r>
              <a:rPr lang="es-ES" sz="1200" err="1">
                <a:effectLst/>
                <a:latin typeface="Helvetica" pitchFamily="2" charset="0"/>
              </a:rPr>
              <a:t>seems</a:t>
            </a:r>
            <a:r>
              <a:rPr lang="es-ES" sz="1200">
                <a:effectLst/>
                <a:latin typeface="Helvetica" pitchFamily="2" charset="0"/>
              </a:rPr>
              <a:t> </a:t>
            </a:r>
            <a:r>
              <a:rPr lang="es-ES" sz="1200" err="1">
                <a:effectLst/>
                <a:latin typeface="Helvetica" pitchFamily="2" charset="0"/>
              </a:rPr>
              <a:t>to</a:t>
            </a:r>
            <a:r>
              <a:rPr lang="es-ES" sz="1200">
                <a:effectLst/>
                <a:latin typeface="Helvetica" pitchFamily="2" charset="0"/>
              </a:rPr>
              <a:t> be </a:t>
            </a:r>
            <a:r>
              <a:rPr lang="es-ES" sz="1200" err="1">
                <a:effectLst/>
                <a:latin typeface="Helvetica" pitchFamily="2" charset="0"/>
              </a:rPr>
              <a:t>well</a:t>
            </a:r>
            <a:r>
              <a:rPr lang="es-ES" sz="1200">
                <a:effectLst/>
                <a:latin typeface="Helvetica" pitchFamily="2" charset="0"/>
              </a:rPr>
              <a:t> </a:t>
            </a:r>
            <a:r>
              <a:rPr lang="es-ES" sz="1200" err="1">
                <a:effectLst/>
                <a:latin typeface="Helvetica" pitchFamily="2" charset="0"/>
              </a:rPr>
              <a:t>tolerated</a:t>
            </a:r>
            <a:r>
              <a:rPr lang="es-ES" sz="1200">
                <a:effectLst/>
                <a:latin typeface="Helvetica" pitchFamily="2" charset="0"/>
              </a:rPr>
              <a:t> </a:t>
            </a:r>
            <a:r>
              <a:rPr lang="es-ES" sz="1200" err="1">
                <a:effectLst/>
                <a:latin typeface="Helvetica" pitchFamily="2" charset="0"/>
              </a:rPr>
              <a:t>with</a:t>
            </a:r>
            <a:r>
              <a:rPr lang="es-ES" sz="1200">
                <a:effectLst/>
                <a:latin typeface="Helvetica" pitchFamily="2" charset="0"/>
              </a:rPr>
              <a:t> </a:t>
            </a:r>
            <a:r>
              <a:rPr lang="es-ES" sz="1200" err="1">
                <a:effectLst/>
                <a:latin typeface="Helvetica" pitchFamily="2" charset="0"/>
              </a:rPr>
              <a:t>less</a:t>
            </a:r>
            <a:r>
              <a:rPr lang="es-ES" sz="1200">
                <a:effectLst/>
                <a:latin typeface="Helvetica" pitchFamily="2" charset="0"/>
              </a:rPr>
              <a:t> grade 3–4 </a:t>
            </a:r>
            <a:r>
              <a:rPr lang="es-ES" sz="1200" err="1">
                <a:effectLst/>
                <a:latin typeface="Helvetica" pitchFamily="2" charset="0"/>
              </a:rPr>
              <a:t>AEs</a:t>
            </a:r>
            <a:r>
              <a:rPr lang="es-ES" sz="1200">
                <a:effectLst/>
                <a:latin typeface="Helvetica" pitchFamily="2" charset="0"/>
              </a:rPr>
              <a:t> and a </a:t>
            </a:r>
            <a:r>
              <a:rPr lang="es-ES" sz="1200" err="1">
                <a:effectLst/>
                <a:latin typeface="Helvetica" pitchFamily="2" charset="0"/>
              </a:rPr>
              <a:t>prolonged</a:t>
            </a:r>
            <a:r>
              <a:rPr lang="es-ES" sz="1200">
                <a:effectLst/>
                <a:latin typeface="Helvetica" pitchFamily="2" charset="0"/>
              </a:rPr>
              <a:t> time </a:t>
            </a:r>
            <a:r>
              <a:rPr lang="es-ES" sz="1200" err="1">
                <a:effectLst/>
                <a:latin typeface="Helvetica" pitchFamily="2" charset="0"/>
              </a:rPr>
              <a:t>to</a:t>
            </a:r>
            <a:r>
              <a:rPr lang="es-ES" sz="1200">
                <a:effectLst/>
                <a:latin typeface="Helvetica" pitchFamily="2" charset="0"/>
              </a:rPr>
              <a:t> </a:t>
            </a:r>
            <a:r>
              <a:rPr lang="es-ES" sz="1200" err="1">
                <a:effectLst/>
                <a:latin typeface="Helvetica" pitchFamily="2" charset="0"/>
              </a:rPr>
              <a:t>treatment</a:t>
            </a:r>
            <a:endParaRPr lang="es-ES" sz="1200">
              <a:effectLst/>
              <a:latin typeface="Helvetica" pitchFamily="2" charset="0"/>
            </a:endParaRPr>
          </a:p>
          <a:p>
            <a:r>
              <a:rPr lang="es-ES" sz="1200" err="1">
                <a:effectLst/>
                <a:latin typeface="Helvetica" pitchFamily="2" charset="0"/>
              </a:rPr>
              <a:t>failure</a:t>
            </a:r>
            <a:r>
              <a:rPr lang="es-ES" sz="1200">
                <a:effectLst/>
                <a:latin typeface="Helvetica" pitchFamily="2" charset="0"/>
              </a:rPr>
              <a:t> [1190].</a:t>
            </a:r>
          </a:p>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0924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Las alteraciones genómicas son a menudo heterogéneas entre pacientes con </a:t>
            </a:r>
            <a:r>
              <a:rPr lang="es-ES" dirty="0" err="1"/>
              <a:t>CPRCm</a:t>
            </a:r>
            <a:r>
              <a:rPr lang="es-ES" dirty="0"/>
              <a:t>, incluso pueden coexistir.</a:t>
            </a:r>
          </a:p>
          <a:p>
            <a:r>
              <a:rPr lang="es-ES" dirty="0"/>
              <a:t>Estas diferentes alteraciones pueden tener distintas implicaciones en el pronóstico y ser diana de diferentes estrategias terapéuticas. </a:t>
            </a:r>
          </a:p>
          <a:p>
            <a:endParaRPr lang="es-ES" dirty="0"/>
          </a:p>
          <a:p>
            <a:r>
              <a:rPr lang="es-ES" dirty="0"/>
              <a:t>En </a:t>
            </a:r>
            <a:r>
              <a:rPr lang="es-ES" dirty="0" err="1"/>
              <a:t>CPRCm</a:t>
            </a:r>
            <a:r>
              <a:rPr lang="es-ES" dirty="0"/>
              <a:t>, aproximadamente el 20-25% de los pacientes presentan mutaciones en genes de reparación del ADN (DDR). La mayoría de estas alteraciones son somáticas (70-80%), mientras que el 20-30% son de origen germinal. Entre los genes DDR, las alteraciones en la vía de recombinación homóloga (HRR) son las más frecuentes, con una alta prevalencia de mutaciones en BRCA2, que representa entre el 44-50% de todas las alteraciones DDR.</a:t>
            </a: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08E357-C148-8D43-80F0-76C86DE199F6}"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2838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¿Qué es la letalidad sintética?</a:t>
            </a:r>
          </a:p>
          <a:p>
            <a:r>
              <a:rPr lang="es-ES" dirty="0"/>
              <a:t>La letalidad sintética ocurre cuando la pérdida de función de </a:t>
            </a:r>
            <a:r>
              <a:rPr lang="es-ES" b="1" dirty="0"/>
              <a:t>dos rutas de reparación del ADN simultáneamente</a:t>
            </a:r>
            <a:r>
              <a:rPr lang="es-ES" dirty="0"/>
              <a:t> resulta en la muerte celular, mientras que la pérdida de solo una de ellas no es letal. En otras palabras, una célula puede sobrevivir con una vía de reparación defectuosa, pero si ambas vías están comprometidas, no puede reparar el ADN adecuadamente, lo que lleva a su muerte.</a:t>
            </a:r>
          </a:p>
          <a:p>
            <a:r>
              <a:rPr lang="es-ES" b="1" dirty="0"/>
              <a:t>Mecanismo de acción de los inhibidores de PARP</a:t>
            </a:r>
          </a:p>
          <a:p>
            <a:pPr>
              <a:buFont typeface="+mj-lt"/>
              <a:buAutoNum type="arabicPeriod"/>
            </a:pPr>
            <a:r>
              <a:rPr lang="es-ES" b="1" dirty="0"/>
              <a:t>Función de PARP</a:t>
            </a:r>
            <a:r>
              <a:rPr lang="es-ES" dirty="0"/>
              <a:t>: La enzima </a:t>
            </a:r>
            <a:r>
              <a:rPr lang="es-ES" b="1" dirty="0"/>
              <a:t>PARP (</a:t>
            </a:r>
            <a:r>
              <a:rPr lang="es-ES" b="1" dirty="0" err="1"/>
              <a:t>Poly</a:t>
            </a:r>
            <a:r>
              <a:rPr lang="es-ES" b="1" dirty="0"/>
              <a:t> ADP-</a:t>
            </a:r>
            <a:r>
              <a:rPr lang="es-ES" b="1" dirty="0" err="1"/>
              <a:t>ribose</a:t>
            </a:r>
            <a:r>
              <a:rPr lang="es-ES" b="1" dirty="0"/>
              <a:t> </a:t>
            </a:r>
            <a:r>
              <a:rPr lang="es-ES" b="1" dirty="0" err="1"/>
              <a:t>Polymerase</a:t>
            </a:r>
            <a:r>
              <a:rPr lang="es-ES" b="1" dirty="0"/>
              <a:t>)</a:t>
            </a:r>
            <a:r>
              <a:rPr lang="es-ES" dirty="0"/>
              <a:t> participa en la reparación de roturas de una sola hebra de ADN mediante el proceso de </a:t>
            </a:r>
            <a:r>
              <a:rPr lang="es-ES" b="1" dirty="0"/>
              <a:t>reparación por escisión de bases (BER)</a:t>
            </a:r>
            <a:r>
              <a:rPr lang="es-ES" dirty="0"/>
              <a:t>. Cuando el ADN sufre daños y hay roturas de una sola hebra, PARP se une al sitio del daño y ayuda a reparar el ADN.</a:t>
            </a:r>
          </a:p>
          <a:p>
            <a:pPr>
              <a:buFont typeface="+mj-lt"/>
              <a:buAutoNum type="arabicPeriod"/>
            </a:pPr>
            <a:r>
              <a:rPr lang="es-ES" b="1" dirty="0"/>
              <a:t>Inhibición de PARP</a:t>
            </a:r>
            <a:r>
              <a:rPr lang="es-ES" dirty="0"/>
              <a:t>: Los </a:t>
            </a:r>
            <a:r>
              <a:rPr lang="es-ES" dirty="0" err="1"/>
              <a:t>iPARP</a:t>
            </a:r>
            <a:r>
              <a:rPr lang="es-ES" dirty="0"/>
              <a:t> bloquean la función de la enzima PARP, evitando la reparación de las roturas de una sola hebra. Esto lleva a una acumulación de roturas de una sola hebra en el ADN.</a:t>
            </a:r>
          </a:p>
          <a:p>
            <a:pPr>
              <a:buFont typeface="+mj-lt"/>
              <a:buAutoNum type="arabicPeriod"/>
            </a:pPr>
            <a:r>
              <a:rPr lang="es-ES" b="1" dirty="0"/>
              <a:t>Conversión en roturas de doble hebra</a:t>
            </a:r>
            <a:r>
              <a:rPr lang="es-ES" dirty="0"/>
              <a:t>: Cuando una célula intenta replicar su ADN con roturas de una sola hebra no reparadas (debido a la inhibición de PARP), estas roturas pueden convertirse en </a:t>
            </a:r>
            <a:r>
              <a:rPr lang="es-ES" b="1" dirty="0"/>
              <a:t>roturas de doble hebra</a:t>
            </a:r>
            <a:r>
              <a:rPr lang="es-ES" dirty="0"/>
              <a:t> en el ADN.</a:t>
            </a:r>
          </a:p>
          <a:p>
            <a:r>
              <a:rPr lang="es-ES" b="1" dirty="0"/>
              <a:t>El papel de HRR y la letalidad sintética</a:t>
            </a:r>
          </a:p>
          <a:p>
            <a:pPr>
              <a:buFont typeface="+mj-lt"/>
              <a:buAutoNum type="arabicPeriod" startAt="4"/>
            </a:pPr>
            <a:r>
              <a:rPr lang="es-ES" b="1" dirty="0"/>
              <a:t>Defectos en la vía HRR</a:t>
            </a:r>
            <a:r>
              <a:rPr lang="es-ES" dirty="0"/>
              <a:t>: En una célula normal, las roturas de doble hebra son reparadas eficientemente por la vía HRR, en la que participan genes como </a:t>
            </a:r>
            <a:r>
              <a:rPr lang="es-ES" b="1" dirty="0"/>
              <a:t>BRCA1</a:t>
            </a:r>
            <a:r>
              <a:rPr lang="es-ES" dirty="0"/>
              <a:t> y </a:t>
            </a:r>
            <a:r>
              <a:rPr lang="es-ES" b="1" dirty="0"/>
              <a:t>BRCA2</a:t>
            </a:r>
            <a:r>
              <a:rPr lang="es-ES" dirty="0"/>
              <a:t>. Sin embargo, en pacientes con mutaciones en estos genes, la vía HRR está defectuosa o no funciona.</a:t>
            </a:r>
          </a:p>
          <a:p>
            <a:pPr>
              <a:buFont typeface="+mj-lt"/>
              <a:buAutoNum type="arabicPeriod" startAt="4"/>
            </a:pPr>
            <a:r>
              <a:rPr lang="es-ES" b="1" dirty="0"/>
              <a:t>Acumulación de daño letal</a:t>
            </a:r>
            <a:r>
              <a:rPr lang="es-ES" dirty="0"/>
              <a:t>: En pacientes con deficiencia en HRR, la célula no puede reparar las roturas de doble hebra a través de la recombinación homóloga. Al inhibir PARP, se fuerza a la célula a depender de HRR para reparar las roturas de doble hebra, pero como la vía HRR es disfuncional en estos pacientes, las células acumulan daños en el ADN que no pueden ser reparados.</a:t>
            </a:r>
          </a:p>
          <a:p>
            <a:pPr>
              <a:buFont typeface="+mj-lt"/>
              <a:buAutoNum type="arabicPeriod" startAt="4"/>
            </a:pPr>
            <a:r>
              <a:rPr lang="es-ES" b="1" dirty="0"/>
              <a:t>Muerte celular</a:t>
            </a:r>
            <a:r>
              <a:rPr lang="es-ES" dirty="0"/>
              <a:t>: Esta acumulación de daño no reparado es letal para la célula, lo que lleva a su muerte. Así, los </a:t>
            </a:r>
            <a:r>
              <a:rPr lang="es-ES" dirty="0" err="1"/>
              <a:t>iPARP</a:t>
            </a:r>
            <a:r>
              <a:rPr lang="es-ES" dirty="0"/>
              <a:t> aprovechan el defecto en HRR para inducir la muerte de las células tumorales, mientras que las células sanas sin mutaciones en HRR suelen ser menos afectadas, ya que aún pueden reparar los daños mediante HRR.</a:t>
            </a:r>
          </a:p>
          <a:p>
            <a:r>
              <a:rPr lang="es-ES" b="1" dirty="0"/>
              <a:t>Resumen del mecanismo</a:t>
            </a:r>
          </a:p>
          <a:p>
            <a:r>
              <a:rPr lang="es-ES" dirty="0"/>
              <a:t>En resumen, los inhibidores de PARP funcionan en pacientes con defectos en HRR (como mutaciones en BRCA1 o BRCA2) a través de la letalidad sintética. Al bloquear PARP, se acumulan roturas de ADN que no pueden ser reparadas por la vía HRR disfuncional, llevando a la muerte celular específica de las células tumorales con defectos en HRR. Este mecanismo permite que los </a:t>
            </a:r>
            <a:r>
              <a:rPr lang="es-ES" dirty="0" err="1"/>
              <a:t>iPARP</a:t>
            </a:r>
            <a:r>
              <a:rPr lang="es-ES" dirty="0"/>
              <a:t> sean efectivos en tumores con deficiencia en HRR, mientras que las células normales suelen resistir mejor el tratamiento.</a:t>
            </a:r>
          </a:p>
          <a:p>
            <a:endParaRPr lang="es-E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DA6D73-357A-314F-A1E7-BA08C7645E2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0408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3874-ACF7-1445-9CB6-D9F6571FBA98}"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869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3CBC49-7605-9321-096C-9C1F8028184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E3845853-BF3C-C132-B287-C93EEE0B62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E6C0A0-F96B-7D33-F7FD-8F326D6C3A88}"/>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5" name="Marcador de pie de página 4">
            <a:extLst>
              <a:ext uri="{FF2B5EF4-FFF2-40B4-BE49-F238E27FC236}">
                <a16:creationId xmlns:a16="http://schemas.microsoft.com/office/drawing/2014/main" id="{F7C28C91-9F64-47A9-699C-A911A301AC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EA8F574-4D0F-9784-3A73-506809EA6A43}"/>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2776735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0D2DF4-1BDF-F874-CF9B-F9DA8E7EF0E7}"/>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A1E11A6-8249-9A91-ED21-50D29347E06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37FF66E-77BC-9657-8E38-A4CFC68843E9}"/>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5" name="Marcador de pie de página 4">
            <a:extLst>
              <a:ext uri="{FF2B5EF4-FFF2-40B4-BE49-F238E27FC236}">
                <a16:creationId xmlns:a16="http://schemas.microsoft.com/office/drawing/2014/main" id="{E25AC4B3-9A76-2240-B5DB-FC1FA2680BD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2EB660F-68F7-E953-AA6E-DC80AFB3EFC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711815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0E033AF-79B1-D510-6CE8-BA74302DF3B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E325AEA-FBAB-779E-6788-9F580C51BDB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E13EDBD-20CC-03DF-0ED9-7905E1384297}"/>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5" name="Marcador de pie de página 4">
            <a:extLst>
              <a:ext uri="{FF2B5EF4-FFF2-40B4-BE49-F238E27FC236}">
                <a16:creationId xmlns:a16="http://schemas.microsoft.com/office/drawing/2014/main" id="{5B766D9A-B1C6-CD2E-F4CE-F585B5AEAE8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BB78722-E60F-C016-F090-308DA4AE5A30}"/>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18368901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10904C-140B-F775-1D03-1BAF4D4BBAE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0B1BE23B-095D-54C7-836C-D9B77AE23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00E40E44-F9E5-AD52-D4ED-49A487FCFF0F}"/>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5" name="Marcador de pie de página 4">
            <a:extLst>
              <a:ext uri="{FF2B5EF4-FFF2-40B4-BE49-F238E27FC236}">
                <a16:creationId xmlns:a16="http://schemas.microsoft.com/office/drawing/2014/main" id="{B99BBD22-7373-B810-6FB9-5DEF4A3F7B7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E9A4B2C-6AE6-3A53-9A56-D1F7C6B1A112}"/>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14925564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471AAD-FF9A-AA44-F455-5EBC5EAD7489}"/>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14DC57B-FB69-4A99-D89C-ED5F15CD29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938053C-78AC-F86D-CB79-A1BCA8EACD1D}"/>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5" name="Marcador de pie de página 4">
            <a:extLst>
              <a:ext uri="{FF2B5EF4-FFF2-40B4-BE49-F238E27FC236}">
                <a16:creationId xmlns:a16="http://schemas.microsoft.com/office/drawing/2014/main" id="{321588DB-1660-FD47-2054-E12DC9F5DE12}"/>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AE0E17F-2B2B-7949-6E2A-8F87394D6C85}"/>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18986025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D94827-A461-481B-0608-50AEDE80C2C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6670AA61-CDDC-3763-3AEF-CA1C2A55D7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714A52E-F074-EF9A-1AF5-BBE810F40BAA}"/>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5" name="Marcador de pie de página 4">
            <a:extLst>
              <a:ext uri="{FF2B5EF4-FFF2-40B4-BE49-F238E27FC236}">
                <a16:creationId xmlns:a16="http://schemas.microsoft.com/office/drawing/2014/main" id="{D563D50C-7A5D-E853-0421-FC0D3F18B4B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97DC0E0-ADAF-856A-3AED-74A8812E378A}"/>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169770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DE2E15-7E92-4E8F-0FFB-4726A1AFBC8F}"/>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B964785-B855-7BE5-1EA4-9947D6290DC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4FE7C73C-C36A-84E0-33AA-FF64BA853575}"/>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0F880EF1-A09C-3143-4C4A-1C17902EF173}"/>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6" name="Marcador de pie de página 5">
            <a:extLst>
              <a:ext uri="{FF2B5EF4-FFF2-40B4-BE49-F238E27FC236}">
                <a16:creationId xmlns:a16="http://schemas.microsoft.com/office/drawing/2014/main" id="{23DB9A9D-969A-AECE-B711-6DF5F8B87CC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55638405-B331-2FD6-15C3-10517512C32E}"/>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216343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BC8B4F-CD05-B9A3-43FA-511E2405CBE2}"/>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D26300F6-8783-1079-6A7F-170EF59FB5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CB106D5-BAE1-BABB-36E4-E71FBF7A3B5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17EA02BC-D1D5-4782-900F-2DC1A36B82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4A017B7-3F00-03E3-9ED6-0E4E8C8C2542}"/>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F8B3D860-5CE4-99A6-6EF5-266F7A3307B4}"/>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8" name="Marcador de pie de página 7">
            <a:extLst>
              <a:ext uri="{FF2B5EF4-FFF2-40B4-BE49-F238E27FC236}">
                <a16:creationId xmlns:a16="http://schemas.microsoft.com/office/drawing/2014/main" id="{FCAA0966-F86E-C070-F336-71CC089F9C91}"/>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EAF813C5-CE6B-52D7-008E-4A80579B3407}"/>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1319536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77C03-4EE0-FD69-685E-2B4FF0511142}"/>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3F2DA79B-FD65-20E6-E322-AC7DF2237D02}"/>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4" name="Marcador de pie de página 3">
            <a:extLst>
              <a:ext uri="{FF2B5EF4-FFF2-40B4-BE49-F238E27FC236}">
                <a16:creationId xmlns:a16="http://schemas.microsoft.com/office/drawing/2014/main" id="{0A5DD395-3DEE-2D8F-64BB-68A6F8D58F9B}"/>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AF1EA896-3F4F-4DCE-B4B5-76A96B121665}"/>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3087702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656F56E-1C91-F29B-0D33-4A7B38CA7661}"/>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3" name="Marcador de pie de página 2">
            <a:extLst>
              <a:ext uri="{FF2B5EF4-FFF2-40B4-BE49-F238E27FC236}">
                <a16:creationId xmlns:a16="http://schemas.microsoft.com/office/drawing/2014/main" id="{3047961E-38E3-235A-3D5F-7ACBEE0A7419}"/>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E1BF13EC-8EF3-2955-5715-7A0FDF9E420E}"/>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3403127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93FAF9-EEF4-94BE-7D08-BF1ADCF6BC4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09D1944-2F16-1C95-E38F-1F6CBC7A8C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F266AA15-953D-6AA5-1B6A-F9DC24101D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A0C7B76-ADA6-8C96-2230-8B4A297AB731}"/>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6" name="Marcador de pie de página 5">
            <a:extLst>
              <a:ext uri="{FF2B5EF4-FFF2-40B4-BE49-F238E27FC236}">
                <a16:creationId xmlns:a16="http://schemas.microsoft.com/office/drawing/2014/main" id="{A74C5101-D5A9-4611-C16F-F553D890B5F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CFA3271-4273-71A8-4B54-D8362E91861C}"/>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65345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EAD7DA-9E32-DCBC-E762-E35A18687A0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6C1D06A-916A-954E-0A1E-2C00350CE26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DD2038A-F328-26EB-4AE2-9CB7C988110D}"/>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5" name="Marcador de pie de página 4">
            <a:extLst>
              <a:ext uri="{FF2B5EF4-FFF2-40B4-BE49-F238E27FC236}">
                <a16:creationId xmlns:a16="http://schemas.microsoft.com/office/drawing/2014/main" id="{B6356524-A7E2-4726-D808-EB36B178EFC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76092E9-4298-B98A-0D31-4A24E9B8A3B0}"/>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24547767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BC8108-A55B-677E-2F26-2ADF9E5B916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9A5C1E27-193F-4B7F-E9BD-86EEBFCC26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749C9111-A9AF-6EAD-670F-7B5318B6A1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C59BAAE-C7F6-B788-A7E6-4E3E3F7897F5}"/>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6" name="Marcador de pie de página 5">
            <a:extLst>
              <a:ext uri="{FF2B5EF4-FFF2-40B4-BE49-F238E27FC236}">
                <a16:creationId xmlns:a16="http://schemas.microsoft.com/office/drawing/2014/main" id="{2DDB9F3C-93C8-0B10-0120-41DC7168765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C369E8E-5FA4-23BD-AB43-039835FAD30B}"/>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21034517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1EBDEE-A015-75B7-E8E4-6D299A8A72B4}"/>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7D814D5-FD86-2373-BFEC-8A40164CE0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B70181E-F90A-767B-1211-B78C66AE3FCD}"/>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5" name="Marcador de pie de página 4">
            <a:extLst>
              <a:ext uri="{FF2B5EF4-FFF2-40B4-BE49-F238E27FC236}">
                <a16:creationId xmlns:a16="http://schemas.microsoft.com/office/drawing/2014/main" id="{C40DDE82-FD71-C1FD-37A1-2F9D4C4CF59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33EB90B-54D5-7469-C821-5E67DDA876CD}"/>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18282969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28BBD90-C6D8-A272-95F8-9A0062A9B25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923C08B-8366-24FA-1318-B7E54E8E4A2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6F1F4279-A503-55ED-2A02-F720A4446055}"/>
              </a:ext>
            </a:extLst>
          </p:cNvPr>
          <p:cNvSpPr>
            <a:spLocks noGrp="1"/>
          </p:cNvSpPr>
          <p:nvPr>
            <p:ph type="dt" sz="half" idx="10"/>
          </p:nvPr>
        </p:nvSpPr>
        <p:spPr/>
        <p:txBody>
          <a:bodyPr/>
          <a:lstStyle/>
          <a:p>
            <a:fld id="{5249FFC0-54DC-804F-91DA-B76EF132105A}" type="datetimeFigureOut">
              <a:rPr lang="es-ES" smtClean="0"/>
              <a:t>9/11/25</a:t>
            </a:fld>
            <a:endParaRPr lang="es-ES"/>
          </a:p>
        </p:txBody>
      </p:sp>
      <p:sp>
        <p:nvSpPr>
          <p:cNvPr id="5" name="Marcador de pie de página 4">
            <a:extLst>
              <a:ext uri="{FF2B5EF4-FFF2-40B4-BE49-F238E27FC236}">
                <a16:creationId xmlns:a16="http://schemas.microsoft.com/office/drawing/2014/main" id="{18CD751E-42C1-9532-0F66-EFAC4A22CBC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1D952E4-21F7-32E9-D9F9-7C591DF002B7}"/>
              </a:ext>
            </a:extLst>
          </p:cNvPr>
          <p:cNvSpPr>
            <a:spLocks noGrp="1"/>
          </p:cNvSpPr>
          <p:nvPr>
            <p:ph type="sldNum" sz="quarter" idx="12"/>
          </p:nvPr>
        </p:nvSpPr>
        <p:spPr/>
        <p:txBody>
          <a:bodyPr/>
          <a:lstStyle/>
          <a:p>
            <a:fld id="{1D1461DA-0E75-2643-A102-E9D23D6DCAA5}" type="slidenum">
              <a:rPr lang="es-ES" smtClean="0"/>
              <a:t>‹Nº›</a:t>
            </a:fld>
            <a:endParaRPr lang="es-ES"/>
          </a:p>
        </p:txBody>
      </p:sp>
    </p:spTree>
    <p:extLst>
      <p:ext uri="{BB962C8B-B14F-4D97-AF65-F5344CB8AC3E}">
        <p14:creationId xmlns:p14="http://schemas.microsoft.com/office/powerpoint/2010/main" val="1768670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8D637017-A9A6-9E49-A4FA-E513C25A3F0F}"/>
              </a:ext>
            </a:extLst>
          </p:cNvPr>
          <p:cNvSpPr>
            <a:spLocks noGrp="1"/>
          </p:cNvSpPr>
          <p:nvPr>
            <p:ph sz="quarter" idx="10" hasCustomPrompt="1"/>
          </p:nvPr>
        </p:nvSpPr>
        <p:spPr>
          <a:xfrm>
            <a:off x="609600" y="6523856"/>
            <a:ext cx="10972800" cy="230769"/>
          </a:xfrm>
          <a:prstGeom prst="rect">
            <a:avLst/>
          </a:prstGeom>
        </p:spPr>
        <p:txBody>
          <a:bodyPr bIns="0" anchor="b">
            <a:spAutoFit/>
          </a:bodyPr>
          <a:lstStyle>
            <a:lvl1pPr marL="8466" indent="-8466">
              <a:spcBef>
                <a:spcPts val="0"/>
              </a:spcBef>
              <a:buFontTx/>
              <a:buNone/>
              <a:tabLst/>
              <a:defRPr sz="1333"/>
            </a:lvl1pPr>
            <a:lvl2pPr marL="609585" indent="0">
              <a:buFontTx/>
              <a:buNone/>
              <a:defRPr sz="1333"/>
            </a:lvl2pPr>
            <a:lvl3pPr marL="1219170" indent="0">
              <a:buFontTx/>
              <a:buNone/>
              <a:defRPr sz="1333"/>
            </a:lvl3pPr>
            <a:lvl4pPr marL="1828754" indent="0">
              <a:buFontTx/>
              <a:buNone/>
              <a:defRPr sz="1333"/>
            </a:lvl4pPr>
            <a:lvl5pPr marL="2438339" indent="0">
              <a:buFontTx/>
              <a:buNone/>
              <a:defRPr sz="1333"/>
            </a:lvl5pPr>
          </a:lstStyle>
          <a:p>
            <a:pPr lvl="0"/>
            <a:r>
              <a:rPr lang="en-GB" dirty="0"/>
              <a:t>Click to edit Master text styles</a:t>
            </a:r>
          </a:p>
        </p:txBody>
      </p:sp>
      <p:sp>
        <p:nvSpPr>
          <p:cNvPr id="5" name="Text Placeholder 4">
            <a:extLst>
              <a:ext uri="{FF2B5EF4-FFF2-40B4-BE49-F238E27FC236}">
                <a16:creationId xmlns:a16="http://schemas.microsoft.com/office/drawing/2014/main" id="{7508BA62-1D83-9841-90B6-C9D1C0914E6C}"/>
              </a:ext>
            </a:extLst>
          </p:cNvPr>
          <p:cNvSpPr>
            <a:spLocks noGrp="1"/>
          </p:cNvSpPr>
          <p:nvPr>
            <p:ph type="body" sz="quarter" idx="11"/>
          </p:nvPr>
        </p:nvSpPr>
        <p:spPr>
          <a:xfrm>
            <a:off x="609600" y="1680001"/>
            <a:ext cx="10972800" cy="4423833"/>
          </a:xfrm>
        </p:spPr>
        <p:txBody>
          <a:bodyPr/>
          <a:lstStyle>
            <a:lvl1pPr marL="243411" indent="-243411">
              <a:buFont typeface="Arial" panose="020B0604020202020204" pitchFamily="34" charset="0"/>
              <a:buChar char="•"/>
              <a:tabLst/>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7">
            <a:extLst>
              <a:ext uri="{FF2B5EF4-FFF2-40B4-BE49-F238E27FC236}">
                <a16:creationId xmlns:a16="http://schemas.microsoft.com/office/drawing/2014/main" id="{ADE0FED6-6C4C-8C4E-9950-EF4DA685B09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0364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7B786-55A0-4355-BE1F-F80FBB49D2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901662C9-59AB-422A-BB0B-E1CD4C2F8A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47F9FDBE-ECDC-4C9C-931E-65DF3729027C}"/>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5" name="Footer Placeholder 4">
            <a:extLst>
              <a:ext uri="{FF2B5EF4-FFF2-40B4-BE49-F238E27FC236}">
                <a16:creationId xmlns:a16="http://schemas.microsoft.com/office/drawing/2014/main" id="{760C3976-E57E-4034-8B53-CAD5C3B261D8}"/>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A2EC5CBD-9D9C-4337-9049-4307FFE47253}"/>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5193379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9A875-CBCE-4E17-9238-F3C6D094CDD8}"/>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8ECF87FA-D1E2-4CEE-9E7A-34C30BD4BE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03F2317-C6CA-40AF-8526-077F5EC129A9}"/>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5" name="Footer Placeholder 4">
            <a:extLst>
              <a:ext uri="{FF2B5EF4-FFF2-40B4-BE49-F238E27FC236}">
                <a16:creationId xmlns:a16="http://schemas.microsoft.com/office/drawing/2014/main" id="{B2A6BE53-0F91-4ED2-AE26-57C4BF367D46}"/>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B12167AD-5130-4AA7-BE1A-0EEB4549B8A2}"/>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14263322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EB27D-5B1E-457F-B231-DDF8E395C6B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BE13CE67-F5ED-4DD2-8CAB-D8CBBA56BF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C0675-5BBA-442D-894C-AD2D192584AF}"/>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5" name="Footer Placeholder 4">
            <a:extLst>
              <a:ext uri="{FF2B5EF4-FFF2-40B4-BE49-F238E27FC236}">
                <a16:creationId xmlns:a16="http://schemas.microsoft.com/office/drawing/2014/main" id="{3CE31362-4239-49F1-9FA0-139CB6101705}"/>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CD53655A-D906-417F-8B28-6B86FE782994}"/>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32248053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2C972-8C44-4CFC-8995-79AA9A5848C3}"/>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DEA3A58-52F0-49B4-B71D-F23A085518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9720442E-B7F0-44AF-8479-3ED2A451A9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520E906B-DEE8-44E2-96CF-C9F512804FC6}"/>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6" name="Footer Placeholder 5">
            <a:extLst>
              <a:ext uri="{FF2B5EF4-FFF2-40B4-BE49-F238E27FC236}">
                <a16:creationId xmlns:a16="http://schemas.microsoft.com/office/drawing/2014/main" id="{4842C128-41FB-4A93-8AC5-1ECFFA381FF3}"/>
              </a:ext>
            </a:extLst>
          </p:cNvPr>
          <p:cNvSpPr>
            <a:spLocks noGrp="1"/>
          </p:cNvSpPr>
          <p:nvPr>
            <p:ph type="ftr" sz="quarter" idx="11"/>
          </p:nvPr>
        </p:nvSpPr>
        <p:spPr/>
        <p:txBody>
          <a:bodyPr/>
          <a:lstStyle/>
          <a:p>
            <a:endParaRPr lang="en-CA" dirty="0"/>
          </a:p>
        </p:txBody>
      </p:sp>
      <p:sp>
        <p:nvSpPr>
          <p:cNvPr id="7" name="Slide Number Placeholder 6">
            <a:extLst>
              <a:ext uri="{FF2B5EF4-FFF2-40B4-BE49-F238E27FC236}">
                <a16:creationId xmlns:a16="http://schemas.microsoft.com/office/drawing/2014/main" id="{B41D4EDF-7EED-4213-B4DA-441224D85058}"/>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35890767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6A838-1F66-42DC-83CB-75992F73F763}"/>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22966E32-1C80-4C7C-963B-912334C6FA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7BC3BB1-8D37-4B59-83C4-23D858E9CA8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FC8814C4-1A8D-4312-8C44-79F98C36FA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20DC7C-77AB-4530-8A21-12FA742136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627BE88E-910C-47CB-BBF1-8E067CBC096B}"/>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8" name="Footer Placeholder 7">
            <a:extLst>
              <a:ext uri="{FF2B5EF4-FFF2-40B4-BE49-F238E27FC236}">
                <a16:creationId xmlns:a16="http://schemas.microsoft.com/office/drawing/2014/main" id="{0B8DA0C0-B23A-40F5-9B02-098496F8871D}"/>
              </a:ext>
            </a:extLst>
          </p:cNvPr>
          <p:cNvSpPr>
            <a:spLocks noGrp="1"/>
          </p:cNvSpPr>
          <p:nvPr>
            <p:ph type="ftr" sz="quarter" idx="11"/>
          </p:nvPr>
        </p:nvSpPr>
        <p:spPr/>
        <p:txBody>
          <a:bodyPr/>
          <a:lstStyle/>
          <a:p>
            <a:endParaRPr lang="en-CA" dirty="0"/>
          </a:p>
        </p:txBody>
      </p:sp>
      <p:sp>
        <p:nvSpPr>
          <p:cNvPr id="9" name="Slide Number Placeholder 8">
            <a:extLst>
              <a:ext uri="{FF2B5EF4-FFF2-40B4-BE49-F238E27FC236}">
                <a16:creationId xmlns:a16="http://schemas.microsoft.com/office/drawing/2014/main" id="{49B22B5B-0EC2-4F5A-B114-A1A2E29B53AA}"/>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35964952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75F24-2AE3-4FC5-A0EA-F0AB7068BAA0}"/>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598CB37A-EAF3-4CD1-B3E6-70B6B7D7C750}"/>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4" name="Footer Placeholder 3">
            <a:extLst>
              <a:ext uri="{FF2B5EF4-FFF2-40B4-BE49-F238E27FC236}">
                <a16:creationId xmlns:a16="http://schemas.microsoft.com/office/drawing/2014/main" id="{60C6DF82-E71A-44EB-BC80-B83220AB9F4E}"/>
              </a:ext>
            </a:extLst>
          </p:cNvPr>
          <p:cNvSpPr>
            <a:spLocks noGrp="1"/>
          </p:cNvSpPr>
          <p:nvPr>
            <p:ph type="ftr" sz="quarter" idx="11"/>
          </p:nvPr>
        </p:nvSpPr>
        <p:spPr/>
        <p:txBody>
          <a:bodyPr/>
          <a:lstStyle/>
          <a:p>
            <a:endParaRPr lang="en-CA" dirty="0"/>
          </a:p>
        </p:txBody>
      </p:sp>
      <p:sp>
        <p:nvSpPr>
          <p:cNvPr id="5" name="Slide Number Placeholder 4">
            <a:extLst>
              <a:ext uri="{FF2B5EF4-FFF2-40B4-BE49-F238E27FC236}">
                <a16:creationId xmlns:a16="http://schemas.microsoft.com/office/drawing/2014/main" id="{B1838545-C7F3-4E26-B1B9-7FE42C3DB333}"/>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1560283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EE120D-E6FC-A38A-64A5-9B1E3ECBD99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CFA291AB-8783-4728-721D-38F0BAABA5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B216C0D-ED77-A3FB-1229-FCE39EA1D981}"/>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5" name="Marcador de pie de página 4">
            <a:extLst>
              <a:ext uri="{FF2B5EF4-FFF2-40B4-BE49-F238E27FC236}">
                <a16:creationId xmlns:a16="http://schemas.microsoft.com/office/drawing/2014/main" id="{5AB57139-F468-1448-0486-6D9CBEDA5E6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20D690-EC57-B98E-4FC2-2FB8FFDF7AB5}"/>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8790170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2DCA64-A971-48CE-8DA7-82ED11ACB46E}"/>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3" name="Footer Placeholder 2">
            <a:extLst>
              <a:ext uri="{FF2B5EF4-FFF2-40B4-BE49-F238E27FC236}">
                <a16:creationId xmlns:a16="http://schemas.microsoft.com/office/drawing/2014/main" id="{C60EA835-AD33-4290-8751-575F4BC80747}"/>
              </a:ext>
            </a:extLst>
          </p:cNvPr>
          <p:cNvSpPr>
            <a:spLocks noGrp="1"/>
          </p:cNvSpPr>
          <p:nvPr>
            <p:ph type="ftr" sz="quarter" idx="11"/>
          </p:nvPr>
        </p:nvSpPr>
        <p:spPr/>
        <p:txBody>
          <a:bodyPr/>
          <a:lstStyle/>
          <a:p>
            <a:endParaRPr lang="en-CA" dirty="0"/>
          </a:p>
        </p:txBody>
      </p:sp>
      <p:sp>
        <p:nvSpPr>
          <p:cNvPr id="4" name="Slide Number Placeholder 3">
            <a:extLst>
              <a:ext uri="{FF2B5EF4-FFF2-40B4-BE49-F238E27FC236}">
                <a16:creationId xmlns:a16="http://schemas.microsoft.com/office/drawing/2014/main" id="{FCD53745-6793-4014-BEC4-5AA99C1BFF0E}"/>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2815955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84006-8126-4EBD-A45A-870D30C64C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D29B247D-4393-4463-82A2-15E786D543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1733C484-0058-4F5C-8159-D2CD08DD7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36E1A-BD43-4296-9E08-6328EC0AD061}"/>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6" name="Footer Placeholder 5">
            <a:extLst>
              <a:ext uri="{FF2B5EF4-FFF2-40B4-BE49-F238E27FC236}">
                <a16:creationId xmlns:a16="http://schemas.microsoft.com/office/drawing/2014/main" id="{CA7728E5-9991-466C-B185-BF7104ACB90F}"/>
              </a:ext>
            </a:extLst>
          </p:cNvPr>
          <p:cNvSpPr>
            <a:spLocks noGrp="1"/>
          </p:cNvSpPr>
          <p:nvPr>
            <p:ph type="ftr" sz="quarter" idx="11"/>
          </p:nvPr>
        </p:nvSpPr>
        <p:spPr/>
        <p:txBody>
          <a:bodyPr/>
          <a:lstStyle/>
          <a:p>
            <a:endParaRPr lang="en-CA" dirty="0"/>
          </a:p>
        </p:txBody>
      </p:sp>
      <p:sp>
        <p:nvSpPr>
          <p:cNvPr id="7" name="Slide Number Placeholder 6">
            <a:extLst>
              <a:ext uri="{FF2B5EF4-FFF2-40B4-BE49-F238E27FC236}">
                <a16:creationId xmlns:a16="http://schemas.microsoft.com/office/drawing/2014/main" id="{1C32FE42-2FC4-4749-90B5-5231945873B9}"/>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11468730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83EE2-3549-44EA-9FBD-CF2180E63F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18128EE4-16A1-49CA-9C38-FB18467E12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a:extLst>
              <a:ext uri="{FF2B5EF4-FFF2-40B4-BE49-F238E27FC236}">
                <a16:creationId xmlns:a16="http://schemas.microsoft.com/office/drawing/2014/main" id="{21104DC6-41BA-4C83-8119-FC2B6342F6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4A35C6-5FEE-47F8-8817-E80D15D99C67}"/>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6" name="Footer Placeholder 5">
            <a:extLst>
              <a:ext uri="{FF2B5EF4-FFF2-40B4-BE49-F238E27FC236}">
                <a16:creationId xmlns:a16="http://schemas.microsoft.com/office/drawing/2014/main" id="{B516711C-DE85-4A31-9B6B-5A9392466C8C}"/>
              </a:ext>
            </a:extLst>
          </p:cNvPr>
          <p:cNvSpPr>
            <a:spLocks noGrp="1"/>
          </p:cNvSpPr>
          <p:nvPr>
            <p:ph type="ftr" sz="quarter" idx="11"/>
          </p:nvPr>
        </p:nvSpPr>
        <p:spPr/>
        <p:txBody>
          <a:bodyPr/>
          <a:lstStyle/>
          <a:p>
            <a:endParaRPr lang="en-CA" dirty="0"/>
          </a:p>
        </p:txBody>
      </p:sp>
      <p:sp>
        <p:nvSpPr>
          <p:cNvPr id="7" name="Slide Number Placeholder 6">
            <a:extLst>
              <a:ext uri="{FF2B5EF4-FFF2-40B4-BE49-F238E27FC236}">
                <a16:creationId xmlns:a16="http://schemas.microsoft.com/office/drawing/2014/main" id="{D5B526B9-EB55-4D99-A94C-92D0C5A8333E}"/>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17246182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A9C43-459A-42CD-A678-79FC9DAC1E21}"/>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877E2025-5076-4893-83CA-F44560D505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2FA8989D-04CF-4209-9EF2-A88C800D2591}"/>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5" name="Footer Placeholder 4">
            <a:extLst>
              <a:ext uri="{FF2B5EF4-FFF2-40B4-BE49-F238E27FC236}">
                <a16:creationId xmlns:a16="http://schemas.microsoft.com/office/drawing/2014/main" id="{F4F4CC6E-3879-47EB-9C6B-1526E96E2E18}"/>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6845842A-FAA5-4888-BBC7-30856FED17A2}"/>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27211759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7231C6-13DE-4D9C-9F4A-73CE6BACF82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A3A0C651-2A50-4A4A-BDBB-E6503E3D45A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B1C2CDB6-FEA6-4DDA-A922-4BF2C03B404F}"/>
              </a:ext>
            </a:extLst>
          </p:cNvPr>
          <p:cNvSpPr>
            <a:spLocks noGrp="1"/>
          </p:cNvSpPr>
          <p:nvPr>
            <p:ph type="dt" sz="half" idx="10"/>
          </p:nvPr>
        </p:nvSpPr>
        <p:spPr/>
        <p:txBody>
          <a:bodyPr/>
          <a:lstStyle/>
          <a:p>
            <a:fld id="{37FC52BB-7E01-44AB-BA04-A55BB264BBEB}" type="datetimeFigureOut">
              <a:rPr lang="en-CA" smtClean="0"/>
              <a:t>2025-11-09</a:t>
            </a:fld>
            <a:endParaRPr lang="en-CA" dirty="0"/>
          </a:p>
        </p:txBody>
      </p:sp>
      <p:sp>
        <p:nvSpPr>
          <p:cNvPr id="5" name="Footer Placeholder 4">
            <a:extLst>
              <a:ext uri="{FF2B5EF4-FFF2-40B4-BE49-F238E27FC236}">
                <a16:creationId xmlns:a16="http://schemas.microsoft.com/office/drawing/2014/main" id="{8FA3E462-A49D-4D99-A1FB-4B2510D820AC}"/>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3C7A23E1-98E6-4D18-8D1A-47A6499E0026}"/>
              </a:ext>
            </a:extLst>
          </p:cNvPr>
          <p:cNvSpPr>
            <a:spLocks noGrp="1"/>
          </p:cNvSpPr>
          <p:nvPr>
            <p:ph type="sldNum" sz="quarter" idx="12"/>
          </p:nvPr>
        </p:nvSpPr>
        <p:spPr/>
        <p:txBody>
          <a:bodyPr/>
          <a:lstStyle/>
          <a:p>
            <a:fld id="{3D699302-522A-4AF3-A17B-B77B0E2968EC}" type="slidenum">
              <a:rPr lang="en-CA" smtClean="0"/>
              <a:t>‹Nº›</a:t>
            </a:fld>
            <a:endParaRPr lang="en-CA" dirty="0"/>
          </a:p>
        </p:txBody>
      </p:sp>
    </p:spTree>
    <p:extLst>
      <p:ext uri="{BB962C8B-B14F-4D97-AF65-F5344CB8AC3E}">
        <p14:creationId xmlns:p14="http://schemas.microsoft.com/office/powerpoint/2010/main" val="86112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CE85C2-83BE-42D5-3DE7-92680ABA9BB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28C87756-A933-E82D-66D2-B7646A49424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73755375-16C8-5574-695A-60D9DBCF968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38BD1AE7-070A-4A52-2987-A4853B6D0E34}"/>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6" name="Marcador de pie de página 5">
            <a:extLst>
              <a:ext uri="{FF2B5EF4-FFF2-40B4-BE49-F238E27FC236}">
                <a16:creationId xmlns:a16="http://schemas.microsoft.com/office/drawing/2014/main" id="{3C7B5E17-350C-E2E2-5410-8E4302A0B6BD}"/>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E898C57B-CBCC-7C3F-7CBD-E81162A92E8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3239816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E97D60-8BC1-58BC-EBAA-A847A8A0D49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B6BDD4-115F-D8CA-0064-ECB7BF97F3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E4B1A95-FEA0-BB80-B80F-26BEEB8DA97A}"/>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6F57FD-C18D-ACC2-3E26-383399C22D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A6800B8-5A89-3659-6E0D-598FCDD46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4F8537C3-07D6-7906-D16B-4676D05400A1}"/>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8" name="Marcador de pie de página 7">
            <a:extLst>
              <a:ext uri="{FF2B5EF4-FFF2-40B4-BE49-F238E27FC236}">
                <a16:creationId xmlns:a16="http://schemas.microsoft.com/office/drawing/2014/main" id="{B3A1AD1D-88D5-66CE-89A5-484E55BFB8B5}"/>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FEC0268-5B04-C8F4-0F08-B903C06887F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175722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8136F6-0B7C-66A0-7490-DD40388E42E0}"/>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C699C591-53E2-DF74-1E1F-07C78987042D}"/>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4" name="Marcador de pie de página 3">
            <a:extLst>
              <a:ext uri="{FF2B5EF4-FFF2-40B4-BE49-F238E27FC236}">
                <a16:creationId xmlns:a16="http://schemas.microsoft.com/office/drawing/2014/main" id="{39929033-2E7A-B7AD-B61B-FE14C5A942A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9DCF8589-B67A-C76B-CC09-C3D5DEAC6D12}"/>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2088566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B4D3460-FFE7-958F-586B-9BFFE2262005}"/>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3" name="Marcador de pie de página 2">
            <a:extLst>
              <a:ext uri="{FF2B5EF4-FFF2-40B4-BE49-F238E27FC236}">
                <a16:creationId xmlns:a16="http://schemas.microsoft.com/office/drawing/2014/main" id="{9AC7C810-2F7B-0E61-0932-43886D411437}"/>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7EF72DF8-3C27-38CD-66C8-F539B84E96C4}"/>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3805121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6E0C21-787F-3576-60BF-41F38D1E581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F53A38E-F1C1-EAA3-9611-20908E1835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F41D63B-308D-8003-BEE0-A63ED30DBD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8322E35-CA04-8648-B602-186061FDABC1}"/>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6" name="Marcador de pie de página 5">
            <a:extLst>
              <a:ext uri="{FF2B5EF4-FFF2-40B4-BE49-F238E27FC236}">
                <a16:creationId xmlns:a16="http://schemas.microsoft.com/office/drawing/2014/main" id="{6AF2AD8B-628E-8C0A-EF2B-45DC0C2E02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86A8814-8522-4E64-84AB-60E849BB3015}"/>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3158111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224CEB-E003-1967-83B1-2B64CDA46B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A96F0B3A-AFB6-2A9B-AFDE-336FA49D16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6A433E2-36AB-533F-1FFC-1B80458AA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6D34FF4-3D2F-D8B2-018E-604F65121FEC}"/>
              </a:ext>
            </a:extLst>
          </p:cNvPr>
          <p:cNvSpPr>
            <a:spLocks noGrp="1"/>
          </p:cNvSpPr>
          <p:nvPr>
            <p:ph type="dt" sz="half" idx="10"/>
          </p:nvPr>
        </p:nvSpPr>
        <p:spPr/>
        <p:txBody>
          <a:bodyPr/>
          <a:lstStyle/>
          <a:p>
            <a:fld id="{29CA1614-DD6B-49CD-A247-1937CF1361F0}" type="datetimeFigureOut">
              <a:rPr lang="es-ES" smtClean="0"/>
              <a:t>9/11/25</a:t>
            </a:fld>
            <a:endParaRPr lang="es-ES"/>
          </a:p>
        </p:txBody>
      </p:sp>
      <p:sp>
        <p:nvSpPr>
          <p:cNvPr id="6" name="Marcador de pie de página 5">
            <a:extLst>
              <a:ext uri="{FF2B5EF4-FFF2-40B4-BE49-F238E27FC236}">
                <a16:creationId xmlns:a16="http://schemas.microsoft.com/office/drawing/2014/main" id="{9B13E818-AD0A-28D0-0396-8BE68DAFC068}"/>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9FE13F74-ADC1-893E-6E3F-5BEE44303236}"/>
              </a:ext>
            </a:extLst>
          </p:cNvPr>
          <p:cNvSpPr>
            <a:spLocks noGrp="1"/>
          </p:cNvSpPr>
          <p:nvPr>
            <p:ph type="sldNum" sz="quarter" idx="12"/>
          </p:nvPr>
        </p:nvSpPr>
        <p:spPr/>
        <p:txBody>
          <a:bodyPr/>
          <a:lstStyle/>
          <a:p>
            <a:fld id="{36BD1267-2AD3-46E6-83C0-5C61011B653A}" type="slidenum">
              <a:rPr lang="es-ES" smtClean="0"/>
              <a:t>‹Nº›</a:t>
            </a:fld>
            <a:endParaRPr lang="es-ES"/>
          </a:p>
        </p:txBody>
      </p:sp>
    </p:spTree>
    <p:extLst>
      <p:ext uri="{BB962C8B-B14F-4D97-AF65-F5344CB8AC3E}">
        <p14:creationId xmlns:p14="http://schemas.microsoft.com/office/powerpoint/2010/main" val="1473879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CBE11EA-2C2C-191D-437B-F861E40D4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CA2EAAE-1478-C957-FDA7-BF09147979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1703E5F-70FD-20E0-0E34-4C1ABE445D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CA1614-DD6B-49CD-A247-1937CF1361F0}" type="datetimeFigureOut">
              <a:rPr lang="es-ES" smtClean="0"/>
              <a:t>9/11/25</a:t>
            </a:fld>
            <a:endParaRPr lang="es-ES"/>
          </a:p>
        </p:txBody>
      </p:sp>
      <p:sp>
        <p:nvSpPr>
          <p:cNvPr id="5" name="Marcador de pie de página 4">
            <a:extLst>
              <a:ext uri="{FF2B5EF4-FFF2-40B4-BE49-F238E27FC236}">
                <a16:creationId xmlns:a16="http://schemas.microsoft.com/office/drawing/2014/main" id="{4C6E6E05-48B7-BC6E-B500-FE11275AE2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AD2FE8F6-C5E1-F0AC-B1BC-F784D90754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BD1267-2AD3-46E6-83C0-5C61011B653A}" type="slidenum">
              <a:rPr lang="es-ES" smtClean="0"/>
              <a:t>‹Nº›</a:t>
            </a:fld>
            <a:endParaRPr lang="es-ES"/>
          </a:p>
        </p:txBody>
      </p:sp>
    </p:spTree>
    <p:extLst>
      <p:ext uri="{BB962C8B-B14F-4D97-AF65-F5344CB8AC3E}">
        <p14:creationId xmlns:p14="http://schemas.microsoft.com/office/powerpoint/2010/main" val="3004090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1324A68-55AC-1807-C19C-4A8B10CBF2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96B5A146-072B-823F-0B65-FFD1A402A1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2204EE0-ADF7-F2F3-1DB3-779A5F62EA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49FFC0-54DC-804F-91DA-B76EF132105A}" type="datetimeFigureOut">
              <a:rPr lang="es-ES" smtClean="0"/>
              <a:t>9/11/25</a:t>
            </a:fld>
            <a:endParaRPr lang="es-ES"/>
          </a:p>
        </p:txBody>
      </p:sp>
      <p:sp>
        <p:nvSpPr>
          <p:cNvPr id="5" name="Marcador de pie de página 4">
            <a:extLst>
              <a:ext uri="{FF2B5EF4-FFF2-40B4-BE49-F238E27FC236}">
                <a16:creationId xmlns:a16="http://schemas.microsoft.com/office/drawing/2014/main" id="{3C186394-B53B-2141-71F5-373C815B21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1B4375E6-DCC5-26D8-C5AF-36C48ED113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1461DA-0E75-2643-A102-E9D23D6DCAA5}" type="slidenum">
              <a:rPr lang="es-ES" smtClean="0"/>
              <a:t>‹Nº›</a:t>
            </a:fld>
            <a:endParaRPr lang="es-ES"/>
          </a:p>
        </p:txBody>
      </p:sp>
    </p:spTree>
    <p:extLst>
      <p:ext uri="{BB962C8B-B14F-4D97-AF65-F5344CB8AC3E}">
        <p14:creationId xmlns:p14="http://schemas.microsoft.com/office/powerpoint/2010/main" val="744718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BF2B12-EB8C-49F0-B707-3E2E420B54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D2780A93-0DC3-4666-9FB4-342E83AD67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13BA22D1-EF15-4964-BE5D-BD01C8A6B1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FC52BB-7E01-44AB-BA04-A55BB264BBEB}" type="datetimeFigureOut">
              <a:rPr lang="en-CA" smtClean="0"/>
              <a:t>2025-11-09</a:t>
            </a:fld>
            <a:endParaRPr lang="en-CA" dirty="0"/>
          </a:p>
        </p:txBody>
      </p:sp>
      <p:sp>
        <p:nvSpPr>
          <p:cNvPr id="5" name="Footer Placeholder 4">
            <a:extLst>
              <a:ext uri="{FF2B5EF4-FFF2-40B4-BE49-F238E27FC236}">
                <a16:creationId xmlns:a16="http://schemas.microsoft.com/office/drawing/2014/main" id="{22A06A02-3341-47AF-A00B-936C667083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a:extLst>
              <a:ext uri="{FF2B5EF4-FFF2-40B4-BE49-F238E27FC236}">
                <a16:creationId xmlns:a16="http://schemas.microsoft.com/office/drawing/2014/main" id="{F72945FD-0B32-4F1F-A4BE-B8FC1DC0EF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99302-522A-4AF3-A17B-B77B0E2968EC}" type="slidenum">
              <a:rPr lang="en-CA" smtClean="0"/>
              <a:t>‹Nº›</a:t>
            </a:fld>
            <a:endParaRPr lang="en-CA" dirty="0"/>
          </a:p>
        </p:txBody>
      </p:sp>
    </p:spTree>
    <p:extLst>
      <p:ext uri="{BB962C8B-B14F-4D97-AF65-F5344CB8AC3E}">
        <p14:creationId xmlns:p14="http://schemas.microsoft.com/office/powerpoint/2010/main" val="43526356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18.xml"/><Relationship Id="rId4" Type="http://schemas.openxmlformats.org/officeDocument/2006/relationships/image" Target="../media/image15.tiff"/></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6.jp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jpg"/></Relationships>
</file>

<file path=ppt/slides/_rels/slide3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3.png"/><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46.jpg"/><Relationship Id="rId5" Type="http://schemas.openxmlformats.org/officeDocument/2006/relationships/image" Target="../media/image45.emf"/><Relationship Id="rId4" Type="http://schemas.openxmlformats.org/officeDocument/2006/relationships/image" Target="../media/image44.emf"/></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55.tiff"/></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58.emf"/></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68.emf"/><Relationship Id="rId5" Type="http://schemas.openxmlformats.org/officeDocument/2006/relationships/image" Target="../media/image67.png"/><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9.png"/><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3.jpe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75.jpeg"/><Relationship Id="rId4" Type="http://schemas.openxmlformats.org/officeDocument/2006/relationships/image" Target="../media/image74.jpeg"/></Relationships>
</file>

<file path=ppt/slides/_rels/slide4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42.png"/><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42.png"/><Relationship Id="rId2" Type="http://schemas.openxmlformats.org/officeDocument/2006/relationships/image" Target="../media/image80.jpeg"/><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83.jpeg"/><Relationship Id="rId4" Type="http://schemas.openxmlformats.org/officeDocument/2006/relationships/image" Target="../media/image82.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5.tiff"/></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E8145F-BF76-ADBA-F6B0-39E090E9A15A}"/>
              </a:ext>
            </a:extLst>
          </p:cNvPr>
          <p:cNvSpPr>
            <a:spLocks noGrp="1"/>
          </p:cNvSpPr>
          <p:nvPr>
            <p:ph type="ctrTitle"/>
          </p:nvPr>
        </p:nvSpPr>
        <p:spPr/>
        <p:txBody>
          <a:bodyPr/>
          <a:lstStyle/>
          <a:p>
            <a:r>
              <a:rPr lang="es-ES" b="1" dirty="0">
                <a:latin typeface="Gill Sans MT" panose="020B0502020104020203" pitchFamily="34" charset="77"/>
              </a:rPr>
              <a:t>Cáncer de próstata resistente a castración</a:t>
            </a:r>
          </a:p>
        </p:txBody>
      </p:sp>
      <p:sp>
        <p:nvSpPr>
          <p:cNvPr id="3" name="Subtítulo 2">
            <a:extLst>
              <a:ext uri="{FF2B5EF4-FFF2-40B4-BE49-F238E27FC236}">
                <a16:creationId xmlns:a16="http://schemas.microsoft.com/office/drawing/2014/main" id="{CF267336-9CDD-A3F2-82DB-C8534B4D79AB}"/>
              </a:ext>
            </a:extLst>
          </p:cNvPr>
          <p:cNvSpPr>
            <a:spLocks noGrp="1"/>
          </p:cNvSpPr>
          <p:nvPr>
            <p:ph type="subTitle" idx="1"/>
          </p:nvPr>
        </p:nvSpPr>
        <p:spPr>
          <a:xfrm>
            <a:off x="1524000" y="4483509"/>
            <a:ext cx="9144000" cy="1252127"/>
          </a:xfrm>
        </p:spPr>
        <p:txBody>
          <a:bodyPr>
            <a:normAutofit/>
          </a:bodyPr>
          <a:lstStyle/>
          <a:p>
            <a:r>
              <a:rPr lang="es-ES" b="1" dirty="0">
                <a:latin typeface="Gill Sans MT" panose="020B0502020104020203" pitchFamily="34" charset="77"/>
              </a:rPr>
              <a:t>Daniel Pérez </a:t>
            </a:r>
            <a:r>
              <a:rPr lang="es-ES" b="1" dirty="0" err="1">
                <a:latin typeface="Gill Sans MT" panose="020B0502020104020203" pitchFamily="34" charset="77"/>
              </a:rPr>
              <a:t>Fentes</a:t>
            </a:r>
            <a:endParaRPr lang="es-ES" b="1">
              <a:latin typeface="Gill Sans MT" panose="020B0502020104020203" pitchFamily="34" charset="77"/>
            </a:endParaRPr>
          </a:p>
          <a:p>
            <a:r>
              <a:rPr lang="es-ES" sz="1800">
                <a:latin typeface="Gill Sans MT" panose="020B0502020104020203" pitchFamily="34" charset="77"/>
              </a:rPr>
              <a:t>Servicio de Urología. CHU Santiago de Compostela</a:t>
            </a:r>
          </a:p>
          <a:p>
            <a:r>
              <a:rPr lang="es-ES" sz="1800">
                <a:latin typeface="Gill Sans MT" panose="020B0502020104020203" pitchFamily="34" charset="77"/>
              </a:rPr>
              <a:t>Coordinador Nacional del Grupo </a:t>
            </a:r>
            <a:r>
              <a:rPr lang="es-ES" sz="1800" err="1">
                <a:latin typeface="Gill Sans MT" panose="020B0502020104020203" pitchFamily="34" charset="77"/>
              </a:rPr>
              <a:t>Uroncológico</a:t>
            </a:r>
            <a:r>
              <a:rPr lang="es-ES" sz="1800">
                <a:latin typeface="Gill Sans MT" panose="020B0502020104020203" pitchFamily="34" charset="77"/>
              </a:rPr>
              <a:t> (GUO)</a:t>
            </a:r>
          </a:p>
        </p:txBody>
      </p:sp>
    </p:spTree>
    <p:extLst>
      <p:ext uri="{BB962C8B-B14F-4D97-AF65-F5344CB8AC3E}">
        <p14:creationId xmlns:p14="http://schemas.microsoft.com/office/powerpoint/2010/main" val="1497266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id="{D3CA27CF-3E0D-AC41-B8AE-DD3CC7A92C7D}"/>
              </a:ext>
            </a:extLst>
          </p:cNvPr>
          <p:cNvPicPr>
            <a:picLocks noChangeAspect="1"/>
          </p:cNvPicPr>
          <p:nvPr/>
        </p:nvPicPr>
        <p:blipFill>
          <a:blip r:embed="rId2"/>
          <a:stretch>
            <a:fillRect/>
          </a:stretch>
        </p:blipFill>
        <p:spPr>
          <a:xfrm>
            <a:off x="1483488" y="1951389"/>
            <a:ext cx="9225024" cy="4485741"/>
          </a:xfrm>
          <a:prstGeom prst="rect">
            <a:avLst/>
          </a:prstGeom>
        </p:spPr>
      </p:pic>
      <p:sp>
        <p:nvSpPr>
          <p:cNvPr id="17" name="CuadroTexto 16">
            <a:extLst>
              <a:ext uri="{FF2B5EF4-FFF2-40B4-BE49-F238E27FC236}">
                <a16:creationId xmlns:a16="http://schemas.microsoft.com/office/drawing/2014/main" id="{58BD128D-3119-244A-9F20-D17FDB1BB877}"/>
              </a:ext>
            </a:extLst>
          </p:cNvPr>
          <p:cNvSpPr txBox="1"/>
          <p:nvPr/>
        </p:nvSpPr>
        <p:spPr>
          <a:xfrm>
            <a:off x="1203767" y="6437131"/>
            <a:ext cx="10046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a:ln>
                  <a:noFill/>
                </a:ln>
                <a:solidFill>
                  <a:srgbClr val="4472C4"/>
                </a:solidFill>
                <a:effectLst/>
                <a:uLnTx/>
                <a:uFillTx/>
                <a:latin typeface="Gill Sans MT" panose="020B0502020104020203" pitchFamily="34" charset="77"/>
                <a:ea typeface="+mn-ea"/>
                <a:cs typeface="+mn-cs"/>
              </a:rPr>
              <a:t>Los resultados provienen de estudios independientes. Se presentan con finalidad didáctica, nunca comparativa</a:t>
            </a:r>
          </a:p>
        </p:txBody>
      </p:sp>
      <p:sp>
        <p:nvSpPr>
          <p:cNvPr id="18" name="Título 1">
            <a:extLst>
              <a:ext uri="{FF2B5EF4-FFF2-40B4-BE49-F238E27FC236}">
                <a16:creationId xmlns:a16="http://schemas.microsoft.com/office/drawing/2014/main" id="{28D11E3A-AC16-434C-A90B-B010072F6BBA}"/>
              </a:ext>
            </a:extLst>
          </p:cNvPr>
          <p:cNvSpPr>
            <a:spLocks noGrp="1"/>
          </p:cNvSpPr>
          <p:nvPr>
            <p:ph type="title"/>
          </p:nvPr>
        </p:nvSpPr>
        <p:spPr>
          <a:xfrm>
            <a:off x="455319" y="625398"/>
            <a:ext cx="11281362" cy="1051191"/>
          </a:xfrm>
        </p:spPr>
        <p:txBody>
          <a:bodyPr>
            <a:noAutofit/>
          </a:bodyPr>
          <a:lstStyle/>
          <a:p>
            <a:pPr algn="ctr"/>
            <a:r>
              <a:rPr lang="es-ES" sz="3200" b="1">
                <a:latin typeface="Gill Sans MT" panose="020B0502020104020203" pitchFamily="34" charset="77"/>
              </a:rPr>
              <a:t>En pacientes CPRC M0 con </a:t>
            </a:r>
            <a:r>
              <a:rPr lang="es-ES" sz="3200" b="1">
                <a:solidFill>
                  <a:srgbClr val="FF0000"/>
                </a:solidFill>
                <a:latin typeface="Gill Sans MT" panose="020B0502020104020203" pitchFamily="34" charset="77"/>
              </a:rPr>
              <a:t>PSA-DT &lt; 10 meses </a:t>
            </a:r>
            <a:br>
              <a:rPr lang="es-ES" sz="3200" b="1">
                <a:latin typeface="Gill Sans MT" panose="020B0502020104020203" pitchFamily="34" charset="77"/>
              </a:rPr>
            </a:br>
            <a:r>
              <a:rPr lang="es-ES" sz="3200" b="1" err="1">
                <a:latin typeface="Gill Sans MT" panose="020B0502020104020203" pitchFamily="34" charset="77"/>
              </a:rPr>
              <a:t>apalutamida</a:t>
            </a:r>
            <a:r>
              <a:rPr lang="es-ES" sz="3200" b="1">
                <a:latin typeface="Gill Sans MT" panose="020B0502020104020203" pitchFamily="34" charset="77"/>
              </a:rPr>
              <a:t>, </a:t>
            </a:r>
            <a:r>
              <a:rPr lang="es-ES" sz="3200" b="1" err="1">
                <a:latin typeface="Gill Sans MT" panose="020B0502020104020203" pitchFamily="34" charset="77"/>
              </a:rPr>
              <a:t>enzalutamida</a:t>
            </a:r>
            <a:r>
              <a:rPr lang="es-ES" sz="3200" b="1">
                <a:latin typeface="Gill Sans MT" panose="020B0502020104020203" pitchFamily="34" charset="77"/>
              </a:rPr>
              <a:t> y </a:t>
            </a:r>
            <a:r>
              <a:rPr lang="es-ES" sz="3200" b="1" err="1">
                <a:latin typeface="Gill Sans MT" panose="020B0502020104020203" pitchFamily="34" charset="77"/>
              </a:rPr>
              <a:t>darolutamida</a:t>
            </a:r>
            <a:r>
              <a:rPr lang="es-ES" sz="3200" b="1">
                <a:latin typeface="Gill Sans MT" panose="020B0502020104020203" pitchFamily="34" charset="77"/>
              </a:rPr>
              <a:t> </a:t>
            </a:r>
            <a:br>
              <a:rPr lang="es-ES" sz="3200" b="1">
                <a:latin typeface="Gill Sans MT" panose="020B0502020104020203" pitchFamily="34" charset="77"/>
              </a:rPr>
            </a:br>
            <a:r>
              <a:rPr lang="es-ES" sz="3200" b="1">
                <a:latin typeface="Gill Sans MT" panose="020B0502020104020203" pitchFamily="34" charset="77"/>
              </a:rPr>
              <a:t>aumentaron la supervivencia alrededor de 1 año</a:t>
            </a:r>
          </a:p>
        </p:txBody>
      </p:sp>
    </p:spTree>
    <p:extLst>
      <p:ext uri="{BB962C8B-B14F-4D97-AF65-F5344CB8AC3E}">
        <p14:creationId xmlns:p14="http://schemas.microsoft.com/office/powerpoint/2010/main" val="3656122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AEBF23F-604D-BC4F-9F1A-8AA704FA9EE8}"/>
              </a:ext>
            </a:extLst>
          </p:cNvPr>
          <p:cNvPicPr>
            <a:picLocks noChangeAspect="1"/>
          </p:cNvPicPr>
          <p:nvPr/>
        </p:nvPicPr>
        <p:blipFill>
          <a:blip r:embed="rId2"/>
          <a:stretch>
            <a:fillRect/>
          </a:stretch>
        </p:blipFill>
        <p:spPr>
          <a:xfrm>
            <a:off x="1022510" y="1653742"/>
            <a:ext cx="9940406" cy="3999551"/>
          </a:xfrm>
          <a:prstGeom prst="rect">
            <a:avLst/>
          </a:prstGeom>
        </p:spPr>
      </p:pic>
      <p:sp>
        <p:nvSpPr>
          <p:cNvPr id="5" name="CuadroTexto 4">
            <a:extLst>
              <a:ext uri="{FF2B5EF4-FFF2-40B4-BE49-F238E27FC236}">
                <a16:creationId xmlns:a16="http://schemas.microsoft.com/office/drawing/2014/main" id="{2DCC5CDA-CA8F-1B42-A525-84C2CA86419E}"/>
              </a:ext>
            </a:extLst>
          </p:cNvPr>
          <p:cNvSpPr txBox="1"/>
          <p:nvPr/>
        </p:nvSpPr>
        <p:spPr>
          <a:xfrm>
            <a:off x="1018497" y="5613297"/>
            <a:ext cx="9940405" cy="420628"/>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228600" marR="0" lvl="0" indent="-228600" algn="l" defTabSz="412750" rtl="0" eaLnBrk="1" fontAlgn="auto" latinLnBrk="0" hangingPunct="0">
              <a:lnSpc>
                <a:spcPct val="100000"/>
              </a:lnSpc>
              <a:spcBef>
                <a:spcPts val="0"/>
              </a:spcBef>
              <a:spcAft>
                <a:spcPts val="0"/>
              </a:spcAft>
              <a:buClrTx/>
              <a:buSzTx/>
              <a:buFontTx/>
              <a:buAutoNum type="arabicPeriod"/>
              <a:tabLst/>
              <a:defRPr/>
            </a:pPr>
            <a:r>
              <a:rPr kumimoji="0" lang="es-ES" sz="1200" b="0" i="0" u="none" strike="noStrike" kern="1200" cap="none" spc="0" normalizeH="0" baseline="0" noProof="0">
                <a:ln>
                  <a:noFill/>
                </a:ln>
                <a:solidFill>
                  <a:srgbClr val="000000"/>
                </a:solidFill>
                <a:effectLst/>
                <a:uLnTx/>
                <a:uFillTx/>
                <a:latin typeface="Gill Sans MT" panose="020B0502020104020203" pitchFamily="34" charset="77"/>
                <a:ea typeface="+mn-ea"/>
                <a:cs typeface="Calibri"/>
                <a:sym typeface="Helvetica Light"/>
              </a:rPr>
              <a:t>Small EJ et al. Poster </a:t>
            </a:r>
            <a:r>
              <a:rPr kumimoji="0" lang="es-ES" sz="1200" b="0" i="0" u="none" strike="noStrike" kern="1200" cap="none" spc="0" normalizeH="0" baseline="0" noProof="0" err="1">
                <a:ln>
                  <a:noFill/>
                </a:ln>
                <a:solidFill>
                  <a:srgbClr val="000000"/>
                </a:solidFill>
                <a:effectLst/>
                <a:uLnTx/>
                <a:uFillTx/>
                <a:latin typeface="Gill Sans MT" panose="020B0502020104020203" pitchFamily="34" charset="77"/>
                <a:ea typeface="+mn-ea"/>
                <a:cs typeface="Calibri"/>
                <a:sym typeface="Helvetica Light"/>
              </a:rPr>
              <a:t>discussion</a:t>
            </a:r>
            <a:r>
              <a:rPr kumimoji="0" lang="es-ES" sz="1200" b="0" i="0" u="none" strike="noStrike" kern="1200" cap="none" spc="0" normalizeH="0" baseline="0" noProof="0">
                <a:ln>
                  <a:noFill/>
                </a:ln>
                <a:solidFill>
                  <a:srgbClr val="000000"/>
                </a:solidFill>
                <a:effectLst/>
                <a:uLnTx/>
                <a:uFillTx/>
                <a:latin typeface="Gill Sans MT" panose="020B0502020104020203" pitchFamily="34" charset="77"/>
                <a:ea typeface="+mn-ea"/>
                <a:cs typeface="Calibri"/>
                <a:sym typeface="Helvetica Light"/>
              </a:rPr>
              <a:t> at ASCO 2020. </a:t>
            </a:r>
            <a:r>
              <a:rPr kumimoji="0" lang="es-ES" sz="1200" b="0" i="0" u="none" strike="noStrike" kern="1200" cap="none" spc="0" normalizeH="0" baseline="0" noProof="0" err="1">
                <a:ln>
                  <a:noFill/>
                </a:ln>
                <a:solidFill>
                  <a:srgbClr val="000000"/>
                </a:solidFill>
                <a:effectLst/>
                <a:uLnTx/>
                <a:uFillTx/>
                <a:latin typeface="Gill Sans MT" panose="020B0502020104020203" pitchFamily="34" charset="77"/>
                <a:ea typeface="+mn-ea"/>
                <a:cs typeface="Calibri"/>
                <a:sym typeface="Helvetica Light"/>
              </a:rPr>
              <a:t>abstract</a:t>
            </a:r>
            <a:r>
              <a:rPr kumimoji="0" lang="es-ES" sz="1200" b="0" i="0" u="none" strike="noStrike" kern="1200" cap="none" spc="0" normalizeH="0" baseline="0" noProof="0">
                <a:ln>
                  <a:noFill/>
                </a:ln>
                <a:solidFill>
                  <a:srgbClr val="000000"/>
                </a:solidFill>
                <a:effectLst/>
                <a:uLnTx/>
                <a:uFillTx/>
                <a:latin typeface="Gill Sans MT" panose="020B0502020104020203" pitchFamily="34" charset="77"/>
                <a:ea typeface="+mn-ea"/>
                <a:cs typeface="Calibri"/>
                <a:sym typeface="Helvetica Light"/>
              </a:rPr>
              <a:t> 5516; 2.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Calibri"/>
              </a:rPr>
              <a:t>Sternberg</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Calibri"/>
              </a:rPr>
              <a:t> C et al. Poster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Calibri"/>
              </a:rPr>
              <a:t>discussion</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Calibri"/>
              </a:rPr>
              <a:t> at ASCO 2020.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Calibri"/>
              </a:rPr>
              <a:t>abstract</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Calibri"/>
              </a:rPr>
              <a:t> 5515  </a:t>
            </a:r>
          </a:p>
          <a:p>
            <a:pPr marL="228600" marR="0" lvl="0" indent="-228600" algn="l" defTabSz="412750" rtl="0" eaLnBrk="1" fontAlgn="auto" latinLnBrk="0" hangingPunct="0">
              <a:lnSpc>
                <a:spcPct val="100000"/>
              </a:lnSpc>
              <a:spcBef>
                <a:spcPts val="0"/>
              </a:spcBef>
              <a:spcAft>
                <a:spcPts val="0"/>
              </a:spcAft>
              <a:buClrTx/>
              <a:buSzTx/>
              <a:buFontTx/>
              <a:buAutoNum type="arabicPeriod"/>
              <a:tabLst/>
              <a:defRPr/>
            </a:pP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Calibri"/>
              </a:rPr>
              <a:t>3. </a:t>
            </a:r>
            <a:r>
              <a:rPr kumimoji="0" lang="es-ES" sz="1200" b="0" i="0" u="none" strike="noStrike" kern="1200" cap="none" spc="0" normalizeH="0" baseline="0" noProof="0" err="1">
                <a:ln>
                  <a:noFill/>
                </a:ln>
                <a:solidFill>
                  <a:srgbClr val="000000"/>
                </a:solidFill>
                <a:effectLst/>
                <a:uLnTx/>
                <a:uFillTx/>
                <a:latin typeface="Gill Sans MT" panose="020B0502020104020203" pitchFamily="34" charset="77"/>
                <a:ea typeface="+mn-ea"/>
                <a:cs typeface="Calibri"/>
                <a:sym typeface="Helvetica Light"/>
              </a:rPr>
              <a:t>Sternberg</a:t>
            </a:r>
            <a:r>
              <a:rPr kumimoji="0" lang="es-ES" sz="1200" b="0" i="0" u="none" strike="noStrike" kern="1200" cap="none" spc="0" normalizeH="0" baseline="0" noProof="0">
                <a:ln>
                  <a:noFill/>
                </a:ln>
                <a:solidFill>
                  <a:srgbClr val="000000"/>
                </a:solidFill>
                <a:effectLst/>
                <a:uLnTx/>
                <a:uFillTx/>
                <a:latin typeface="Gill Sans MT" panose="020B0502020104020203" pitchFamily="34" charset="77"/>
                <a:ea typeface="+mn-ea"/>
                <a:cs typeface="Calibri"/>
                <a:sym typeface="Helvetica Light"/>
              </a:rPr>
              <a:t> C et al. NEJM 2020; 4.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Calibri"/>
              </a:rPr>
              <a:t>Fizazi</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Calibri"/>
              </a:rPr>
              <a:t> K et al. Poster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Calibri"/>
              </a:rPr>
              <a:t>discussion</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Calibri"/>
              </a:rPr>
              <a:t> at ASCO 2020</a:t>
            </a:r>
            <a:endParaRPr kumimoji="0" lang="es-ES" sz="1200" b="0" i="0" u="none" strike="noStrike" kern="1200" cap="none" spc="0" normalizeH="0" baseline="0" noProof="0">
              <a:ln>
                <a:noFill/>
              </a:ln>
              <a:solidFill>
                <a:srgbClr val="000000"/>
              </a:solidFill>
              <a:effectLst/>
              <a:uLnTx/>
              <a:uFillTx/>
              <a:latin typeface="Gill Sans MT" panose="020B0502020104020203" pitchFamily="34" charset="77"/>
              <a:ea typeface="+mn-ea"/>
              <a:cs typeface="Calibri"/>
              <a:sym typeface="Helvetica Light"/>
            </a:endParaRPr>
          </a:p>
        </p:txBody>
      </p:sp>
      <p:sp>
        <p:nvSpPr>
          <p:cNvPr id="6" name="Título 1">
            <a:extLst>
              <a:ext uri="{FF2B5EF4-FFF2-40B4-BE49-F238E27FC236}">
                <a16:creationId xmlns:a16="http://schemas.microsoft.com/office/drawing/2014/main" id="{19B3CF13-F77E-3F4A-AF9F-C804608DF0C2}"/>
              </a:ext>
            </a:extLst>
          </p:cNvPr>
          <p:cNvSpPr>
            <a:spLocks noGrp="1"/>
          </p:cNvSpPr>
          <p:nvPr>
            <p:ph type="title"/>
          </p:nvPr>
        </p:nvSpPr>
        <p:spPr>
          <a:xfrm>
            <a:off x="497711" y="270510"/>
            <a:ext cx="10914333" cy="1212913"/>
          </a:xfrm>
        </p:spPr>
        <p:txBody>
          <a:bodyPr/>
          <a:lstStyle/>
          <a:p>
            <a:pPr algn="ctr"/>
            <a:r>
              <a:rPr lang="es-ES" b="1">
                <a:latin typeface="Gill Sans MT" panose="020B0502020104020203" pitchFamily="34" charset="77"/>
              </a:rPr>
              <a:t>Fármacos seguros y bien tolerados</a:t>
            </a:r>
          </a:p>
        </p:txBody>
      </p:sp>
      <p:sp>
        <p:nvSpPr>
          <p:cNvPr id="2" name="Rectángulo 1">
            <a:extLst>
              <a:ext uri="{FF2B5EF4-FFF2-40B4-BE49-F238E27FC236}">
                <a16:creationId xmlns:a16="http://schemas.microsoft.com/office/drawing/2014/main" id="{60B98717-3B59-774F-A242-4C555E7EC225}"/>
              </a:ext>
            </a:extLst>
          </p:cNvPr>
          <p:cNvSpPr/>
          <p:nvPr/>
        </p:nvSpPr>
        <p:spPr>
          <a:xfrm>
            <a:off x="1026523" y="3094392"/>
            <a:ext cx="9940406" cy="5828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CuadroTexto 7">
            <a:extLst>
              <a:ext uri="{FF2B5EF4-FFF2-40B4-BE49-F238E27FC236}">
                <a16:creationId xmlns:a16="http://schemas.microsoft.com/office/drawing/2014/main" id="{0509D546-45EC-FB49-B20B-11FCF6B8A227}"/>
              </a:ext>
            </a:extLst>
          </p:cNvPr>
          <p:cNvSpPr txBox="1"/>
          <p:nvPr/>
        </p:nvSpPr>
        <p:spPr>
          <a:xfrm>
            <a:off x="741014" y="6279712"/>
            <a:ext cx="1013895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a:ln>
                  <a:noFill/>
                </a:ln>
                <a:solidFill>
                  <a:srgbClr val="4472C4"/>
                </a:solidFill>
                <a:effectLst/>
                <a:uLnTx/>
                <a:uFillTx/>
                <a:latin typeface="Gill Sans MT" panose="020B0502020104020203" pitchFamily="34" charset="77"/>
                <a:ea typeface="+mn-ea"/>
                <a:cs typeface="+mn-cs"/>
              </a:rPr>
              <a:t>Los resultados provienen de estudios independientes. Se presentan con finalidad didáctica, nunca comparativa</a:t>
            </a:r>
          </a:p>
        </p:txBody>
      </p:sp>
      <p:sp>
        <p:nvSpPr>
          <p:cNvPr id="3" name="Elipse 2">
            <a:extLst>
              <a:ext uri="{FF2B5EF4-FFF2-40B4-BE49-F238E27FC236}">
                <a16:creationId xmlns:a16="http://schemas.microsoft.com/office/drawing/2014/main" id="{BE4BC877-CCFE-064D-B71D-937C25D2B44D}"/>
              </a:ext>
            </a:extLst>
          </p:cNvPr>
          <p:cNvSpPr/>
          <p:nvPr/>
        </p:nvSpPr>
        <p:spPr>
          <a:xfrm>
            <a:off x="4884516" y="3595643"/>
            <a:ext cx="925974" cy="58281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Elipse 9">
            <a:extLst>
              <a:ext uri="{FF2B5EF4-FFF2-40B4-BE49-F238E27FC236}">
                <a16:creationId xmlns:a16="http://schemas.microsoft.com/office/drawing/2014/main" id="{6853E2EA-10D0-5C4B-AB67-60C20FC6B570}"/>
              </a:ext>
            </a:extLst>
          </p:cNvPr>
          <p:cNvSpPr/>
          <p:nvPr/>
        </p:nvSpPr>
        <p:spPr>
          <a:xfrm>
            <a:off x="7259255" y="3572492"/>
            <a:ext cx="925974" cy="58281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Elipse 10">
            <a:extLst>
              <a:ext uri="{FF2B5EF4-FFF2-40B4-BE49-F238E27FC236}">
                <a16:creationId xmlns:a16="http://schemas.microsoft.com/office/drawing/2014/main" id="{EC4A0271-8B85-3742-8C92-C577B6054FDE}"/>
              </a:ext>
            </a:extLst>
          </p:cNvPr>
          <p:cNvSpPr/>
          <p:nvPr/>
        </p:nvSpPr>
        <p:spPr>
          <a:xfrm>
            <a:off x="9811235" y="3584068"/>
            <a:ext cx="925974" cy="58281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447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26D6877-6E9F-1441-B770-20C36BC62419}"/>
              </a:ext>
            </a:extLst>
          </p:cNvPr>
          <p:cNvPicPr>
            <a:picLocks noChangeAspect="1"/>
          </p:cNvPicPr>
          <p:nvPr/>
        </p:nvPicPr>
        <p:blipFill rotWithShape="1">
          <a:blip r:embed="rId2"/>
          <a:srcRect t="-1082" r="16949"/>
          <a:stretch/>
        </p:blipFill>
        <p:spPr>
          <a:xfrm>
            <a:off x="467971" y="3623358"/>
            <a:ext cx="4995278" cy="2766289"/>
          </a:xfrm>
          <a:prstGeom prst="rect">
            <a:avLst/>
          </a:prstGeom>
        </p:spPr>
      </p:pic>
      <p:pic>
        <p:nvPicPr>
          <p:cNvPr id="4" name="Imagen 3">
            <a:extLst>
              <a:ext uri="{FF2B5EF4-FFF2-40B4-BE49-F238E27FC236}">
                <a16:creationId xmlns:a16="http://schemas.microsoft.com/office/drawing/2014/main" id="{C5353983-D550-5B44-BF12-D65139797558}"/>
              </a:ext>
            </a:extLst>
          </p:cNvPr>
          <p:cNvPicPr>
            <a:picLocks noChangeAspect="1"/>
          </p:cNvPicPr>
          <p:nvPr/>
        </p:nvPicPr>
        <p:blipFill rotWithShape="1">
          <a:blip r:embed="rId3"/>
          <a:srcRect l="-1" t="-4173" r="15456"/>
          <a:stretch/>
        </p:blipFill>
        <p:spPr>
          <a:xfrm>
            <a:off x="6096000" y="3925104"/>
            <a:ext cx="5214842" cy="2859369"/>
          </a:xfrm>
          <a:prstGeom prst="rect">
            <a:avLst/>
          </a:prstGeom>
        </p:spPr>
      </p:pic>
      <p:sp>
        <p:nvSpPr>
          <p:cNvPr id="5" name="Rectángulo 4">
            <a:extLst>
              <a:ext uri="{FF2B5EF4-FFF2-40B4-BE49-F238E27FC236}">
                <a16:creationId xmlns:a16="http://schemas.microsoft.com/office/drawing/2014/main" id="{3E5262F6-4A85-AD46-989F-89F530DF2A12}"/>
              </a:ext>
            </a:extLst>
          </p:cNvPr>
          <p:cNvSpPr/>
          <p:nvPr/>
        </p:nvSpPr>
        <p:spPr>
          <a:xfrm>
            <a:off x="4054903" y="6444536"/>
            <a:ext cx="7837438" cy="328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Verdana" panose="020B0604030504040204" pitchFamily="34" charset="0"/>
                <a:cs typeface="+mn-cs"/>
              </a:rPr>
              <a:t>Fuente: Manuel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Verdana" panose="020B0604030504040204" pitchFamily="34" charset="0"/>
                <a:cs typeface="+mn-cs"/>
              </a:rPr>
              <a:t>Tourís</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Verdana" panose="020B0604030504040204" pitchFamily="34" charset="0"/>
                <a:cs typeface="+mn-cs"/>
              </a:rPr>
              <a:t>. Farmacia Oncológica EOXI Santiago de Compostela</a:t>
            </a:r>
          </a:p>
        </p:txBody>
      </p:sp>
      <p:sp>
        <p:nvSpPr>
          <p:cNvPr id="6" name="Título 4">
            <a:extLst>
              <a:ext uri="{FF2B5EF4-FFF2-40B4-BE49-F238E27FC236}">
                <a16:creationId xmlns:a16="http://schemas.microsoft.com/office/drawing/2014/main" id="{E8F4AFD8-B356-4A48-8111-47B4A727EBC3}"/>
              </a:ext>
            </a:extLst>
          </p:cNvPr>
          <p:cNvSpPr txBox="1">
            <a:spLocks/>
          </p:cNvSpPr>
          <p:nvPr/>
        </p:nvSpPr>
        <p:spPr>
          <a:xfrm>
            <a:off x="1069855" y="796045"/>
            <a:ext cx="4393394" cy="184298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EFECTOS ADVERSOS </a:t>
            </a: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2400" b="1" i="0" u="none" strike="noStrike" kern="1200" cap="none" spc="0" normalizeH="0" baseline="0" noProof="0">
                <a:ln>
                  <a:noFill/>
                </a:ln>
                <a:solidFill>
                  <a:srgbClr val="FF0000"/>
                </a:solidFill>
                <a:effectLst/>
                <a:uLnTx/>
                <a:uFillTx/>
                <a:latin typeface="Gill Sans MT" panose="020B0502020104020203" pitchFamily="34" charset="77"/>
                <a:ea typeface="+mj-ea"/>
                <a:cs typeface="+mj-cs"/>
              </a:rPr>
              <a:t>N</a:t>
            </a:r>
            <a:r>
              <a:rPr kumimoji="0" lang="en-US" sz="2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umber </a:t>
            </a:r>
            <a:r>
              <a:rPr kumimoji="0" lang="en-US" sz="2400" b="1" i="0" u="none" strike="noStrike" kern="1200" cap="none" spc="0" normalizeH="0" baseline="0" noProof="0">
                <a:ln>
                  <a:noFill/>
                </a:ln>
                <a:solidFill>
                  <a:srgbClr val="FF0000"/>
                </a:solidFill>
                <a:effectLst/>
                <a:uLnTx/>
                <a:uFillTx/>
                <a:latin typeface="Gill Sans MT" panose="020B0502020104020203" pitchFamily="34" charset="77"/>
                <a:ea typeface="+mj-ea"/>
                <a:cs typeface="+mj-cs"/>
              </a:rPr>
              <a:t>N</a:t>
            </a:r>
            <a:r>
              <a:rPr kumimoji="0" lang="en-US" sz="2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eeded to </a:t>
            </a:r>
            <a:r>
              <a:rPr kumimoji="0" lang="en-US" sz="2400" b="1" i="0" u="none" strike="noStrike" kern="1200" cap="none" spc="0" normalizeH="0" baseline="0" noProof="0">
                <a:ln>
                  <a:noFill/>
                </a:ln>
                <a:solidFill>
                  <a:srgbClr val="FF0000"/>
                </a:solidFill>
                <a:effectLst/>
                <a:uLnTx/>
                <a:uFillTx/>
                <a:latin typeface="Gill Sans MT" panose="020B0502020104020203" pitchFamily="34" charset="77"/>
                <a:ea typeface="+mj-ea"/>
                <a:cs typeface="+mj-cs"/>
              </a:rPr>
              <a:t>H</a:t>
            </a:r>
            <a:r>
              <a:rPr kumimoji="0" lang="en-US" sz="2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arm</a:t>
            </a:r>
          </a:p>
        </p:txBody>
      </p:sp>
      <p:sp>
        <p:nvSpPr>
          <p:cNvPr id="7" name="Rectángulo 6">
            <a:extLst>
              <a:ext uri="{FF2B5EF4-FFF2-40B4-BE49-F238E27FC236}">
                <a16:creationId xmlns:a16="http://schemas.microsoft.com/office/drawing/2014/main" id="{CAA56E8C-1FFF-1F49-AE9C-6F1A3232BE81}"/>
              </a:ext>
            </a:extLst>
          </p:cNvPr>
          <p:cNvSpPr/>
          <p:nvPr/>
        </p:nvSpPr>
        <p:spPr>
          <a:xfrm>
            <a:off x="1872074" y="3234642"/>
            <a:ext cx="2784713" cy="40757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a:ln>
                  <a:noFill/>
                </a:ln>
                <a:solidFill>
                  <a:prstClr val="white"/>
                </a:solidFill>
                <a:effectLst/>
                <a:uLnTx/>
                <a:uFillTx/>
                <a:latin typeface="Calibri" panose="020F0502020204030204"/>
                <a:ea typeface="+mn-ea"/>
                <a:cs typeface="+mn-cs"/>
              </a:rPr>
              <a:t>SPARTAN: </a:t>
            </a:r>
            <a:r>
              <a:rPr kumimoji="0" lang="es-ES" sz="2000" b="1" i="0" u="none" strike="noStrike" kern="1200" cap="none" spc="0" normalizeH="0" baseline="0" noProof="0" err="1">
                <a:ln>
                  <a:noFill/>
                </a:ln>
                <a:solidFill>
                  <a:prstClr val="white"/>
                </a:solidFill>
                <a:effectLst/>
                <a:uLnTx/>
                <a:uFillTx/>
                <a:latin typeface="Calibri" panose="020F0502020204030204"/>
                <a:ea typeface="+mn-ea"/>
                <a:cs typeface="+mn-cs"/>
              </a:rPr>
              <a:t>Apalutamida</a:t>
            </a:r>
            <a:endParaRPr kumimoji="0" lang="es-ES" sz="2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ángulo 7">
            <a:extLst>
              <a:ext uri="{FF2B5EF4-FFF2-40B4-BE49-F238E27FC236}">
                <a16:creationId xmlns:a16="http://schemas.microsoft.com/office/drawing/2014/main" id="{BFF96AF9-0C3E-E540-8F03-A2825C96F638}"/>
              </a:ext>
            </a:extLst>
          </p:cNvPr>
          <p:cNvSpPr/>
          <p:nvPr/>
        </p:nvSpPr>
        <p:spPr>
          <a:xfrm>
            <a:off x="7605606" y="495252"/>
            <a:ext cx="2974623" cy="3673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a:ln>
                  <a:noFill/>
                </a:ln>
                <a:solidFill>
                  <a:prstClr val="white"/>
                </a:solidFill>
                <a:effectLst/>
                <a:uLnTx/>
                <a:uFillTx/>
                <a:latin typeface="Calibri" panose="020F0502020204030204"/>
                <a:ea typeface="+mn-ea"/>
                <a:cs typeface="+mn-cs"/>
              </a:rPr>
              <a:t>PROSPER: </a:t>
            </a:r>
            <a:r>
              <a:rPr kumimoji="0" lang="es-ES" sz="2000" b="1" i="0" u="none" strike="noStrike" kern="1200" cap="none" spc="0" normalizeH="0" baseline="0" noProof="0" err="1">
                <a:ln>
                  <a:noFill/>
                </a:ln>
                <a:solidFill>
                  <a:prstClr val="white"/>
                </a:solidFill>
                <a:effectLst/>
                <a:uLnTx/>
                <a:uFillTx/>
                <a:latin typeface="Calibri" panose="020F0502020204030204"/>
                <a:ea typeface="+mn-ea"/>
                <a:cs typeface="+mn-cs"/>
              </a:rPr>
              <a:t>Enzalutamida</a:t>
            </a:r>
            <a:endParaRPr kumimoji="0" lang="es-ES" sz="20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ángulo 8">
            <a:extLst>
              <a:ext uri="{FF2B5EF4-FFF2-40B4-BE49-F238E27FC236}">
                <a16:creationId xmlns:a16="http://schemas.microsoft.com/office/drawing/2014/main" id="{CFEDB929-218A-5D4D-A0CF-052E7653FF58}"/>
              </a:ext>
            </a:extLst>
          </p:cNvPr>
          <p:cNvSpPr/>
          <p:nvPr/>
        </p:nvSpPr>
        <p:spPr>
          <a:xfrm>
            <a:off x="7605606" y="4008389"/>
            <a:ext cx="3283164" cy="3288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a:ln>
                  <a:noFill/>
                </a:ln>
                <a:solidFill>
                  <a:prstClr val="white"/>
                </a:solidFill>
                <a:effectLst/>
                <a:uLnTx/>
                <a:uFillTx/>
                <a:latin typeface="Calibri" panose="020F0502020204030204"/>
                <a:ea typeface="+mn-ea"/>
                <a:cs typeface="+mn-cs"/>
              </a:rPr>
              <a:t>ARAMIS: </a:t>
            </a:r>
            <a:r>
              <a:rPr kumimoji="0" lang="es-ES" sz="2000" b="1" i="0" u="none" strike="noStrike" kern="1200" cap="none" spc="0" normalizeH="0" baseline="0" noProof="0" err="1">
                <a:ln>
                  <a:noFill/>
                </a:ln>
                <a:solidFill>
                  <a:prstClr val="white"/>
                </a:solidFill>
                <a:effectLst/>
                <a:uLnTx/>
                <a:uFillTx/>
                <a:latin typeface="Calibri" panose="020F0502020204030204"/>
                <a:ea typeface="+mn-ea"/>
                <a:cs typeface="+mn-cs"/>
              </a:rPr>
              <a:t>Darolutamida</a:t>
            </a:r>
            <a:endParaRPr kumimoji="0" lang="es-ES" sz="2000" b="1"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Imagen 10">
            <a:extLst>
              <a:ext uri="{FF2B5EF4-FFF2-40B4-BE49-F238E27FC236}">
                <a16:creationId xmlns:a16="http://schemas.microsoft.com/office/drawing/2014/main" id="{0A0DD1B8-DC6B-8F42-8149-F9F86F99A3A4}"/>
              </a:ext>
            </a:extLst>
          </p:cNvPr>
          <p:cNvPicPr>
            <a:picLocks noChangeAspect="1"/>
          </p:cNvPicPr>
          <p:nvPr/>
        </p:nvPicPr>
        <p:blipFill rotWithShape="1">
          <a:blip r:embed="rId4"/>
          <a:srcRect t="-699" r="16195" b="-1"/>
          <a:stretch/>
        </p:blipFill>
        <p:spPr>
          <a:xfrm>
            <a:off x="6096000" y="908364"/>
            <a:ext cx="5214842" cy="2876524"/>
          </a:xfrm>
          <a:prstGeom prst="rect">
            <a:avLst/>
          </a:prstGeom>
        </p:spPr>
      </p:pic>
    </p:spTree>
    <p:extLst>
      <p:ext uri="{BB962C8B-B14F-4D97-AF65-F5344CB8AC3E}">
        <p14:creationId xmlns:p14="http://schemas.microsoft.com/office/powerpoint/2010/main" val="3030430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E089F20-FCFD-0C4A-849D-6549678AF673}"/>
              </a:ext>
            </a:extLst>
          </p:cNvPr>
          <p:cNvPicPr>
            <a:picLocks noChangeAspect="1"/>
          </p:cNvPicPr>
          <p:nvPr/>
        </p:nvPicPr>
        <p:blipFill>
          <a:blip r:embed="rId2"/>
          <a:stretch>
            <a:fillRect/>
          </a:stretch>
        </p:blipFill>
        <p:spPr>
          <a:xfrm>
            <a:off x="262392" y="324647"/>
            <a:ext cx="6110839" cy="3104353"/>
          </a:xfrm>
          <a:prstGeom prst="rect">
            <a:avLst/>
          </a:prstGeom>
        </p:spPr>
      </p:pic>
      <p:pic>
        <p:nvPicPr>
          <p:cNvPr id="3" name="Imagen 2">
            <a:extLst>
              <a:ext uri="{FF2B5EF4-FFF2-40B4-BE49-F238E27FC236}">
                <a16:creationId xmlns:a16="http://schemas.microsoft.com/office/drawing/2014/main" id="{E3CF4BE0-6F4E-2D49-90D3-81886A0F853C}"/>
              </a:ext>
            </a:extLst>
          </p:cNvPr>
          <p:cNvPicPr>
            <a:picLocks noChangeAspect="1"/>
          </p:cNvPicPr>
          <p:nvPr/>
        </p:nvPicPr>
        <p:blipFill>
          <a:blip r:embed="rId3"/>
          <a:stretch>
            <a:fillRect/>
          </a:stretch>
        </p:blipFill>
        <p:spPr>
          <a:xfrm>
            <a:off x="656839" y="3429000"/>
            <a:ext cx="5742426" cy="3328660"/>
          </a:xfrm>
          <a:prstGeom prst="rect">
            <a:avLst/>
          </a:prstGeom>
        </p:spPr>
      </p:pic>
      <p:pic>
        <p:nvPicPr>
          <p:cNvPr id="4" name="Imagen 3">
            <a:extLst>
              <a:ext uri="{FF2B5EF4-FFF2-40B4-BE49-F238E27FC236}">
                <a16:creationId xmlns:a16="http://schemas.microsoft.com/office/drawing/2014/main" id="{829E0D5D-51A4-7149-96B0-8A973DF70CC1}"/>
              </a:ext>
            </a:extLst>
          </p:cNvPr>
          <p:cNvPicPr>
            <a:picLocks noChangeAspect="1"/>
          </p:cNvPicPr>
          <p:nvPr/>
        </p:nvPicPr>
        <p:blipFill>
          <a:blip r:embed="rId4"/>
          <a:stretch>
            <a:fillRect/>
          </a:stretch>
        </p:blipFill>
        <p:spPr>
          <a:xfrm>
            <a:off x="6578247" y="3292237"/>
            <a:ext cx="5351361" cy="2913290"/>
          </a:xfrm>
          <a:prstGeom prst="rect">
            <a:avLst/>
          </a:prstGeom>
        </p:spPr>
      </p:pic>
      <p:sp>
        <p:nvSpPr>
          <p:cNvPr id="5" name="Título 1">
            <a:extLst>
              <a:ext uri="{FF2B5EF4-FFF2-40B4-BE49-F238E27FC236}">
                <a16:creationId xmlns:a16="http://schemas.microsoft.com/office/drawing/2014/main" id="{BCB55402-CADD-EF48-9D24-40B6F386A04B}"/>
              </a:ext>
            </a:extLst>
          </p:cNvPr>
          <p:cNvSpPr txBox="1">
            <a:spLocks/>
          </p:cNvSpPr>
          <p:nvPr/>
        </p:nvSpPr>
        <p:spPr>
          <a:xfrm>
            <a:off x="6180881" y="777267"/>
            <a:ext cx="6110839" cy="158143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Fármacos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que mantienen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calidad de vida</a:t>
            </a:r>
          </a:p>
        </p:txBody>
      </p:sp>
    </p:spTree>
    <p:extLst>
      <p:ext uri="{BB962C8B-B14F-4D97-AF65-F5344CB8AC3E}">
        <p14:creationId xmlns:p14="http://schemas.microsoft.com/office/powerpoint/2010/main" val="734921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8448431" y="1967205"/>
            <a:ext cx="3275782" cy="3525630"/>
          </a:xfrm>
          <a:prstGeom prst="rect">
            <a:avLst/>
          </a:prstGeom>
        </p:spPr>
      </p:pic>
      <p:sp>
        <p:nvSpPr>
          <p:cNvPr id="8" name="Rectangle 16">
            <a:extLst>
              <a:ext uri="{FF2B5EF4-FFF2-40B4-BE49-F238E27FC236}">
                <a16:creationId xmlns:a16="http://schemas.microsoft.com/office/drawing/2014/main" id="{3E9E8DB0-4F23-4CCF-83E2-F8B955963814}"/>
              </a:ext>
            </a:extLst>
          </p:cNvPr>
          <p:cNvSpPr/>
          <p:nvPr/>
        </p:nvSpPr>
        <p:spPr>
          <a:xfrm>
            <a:off x="185976" y="5743989"/>
            <a:ext cx="11762704" cy="276999"/>
          </a:xfrm>
          <a:prstGeom prst="rect">
            <a:avLst/>
          </a:prstGeom>
        </p:spPr>
        <p:txBody>
          <a:bodyPr wrap="square">
            <a:spAutoFit/>
          </a:bodyPr>
          <a:lstStyle/>
          <a:p>
            <a:pPr marL="0" marR="0" lvl="0" indent="0" algn="r" defTabSz="1218957" rtl="0" eaLnBrk="1" fontAlgn="auto" latinLnBrk="0" hangingPunct="1">
              <a:lnSpc>
                <a:spcPct val="100000"/>
              </a:lnSpc>
              <a:spcBef>
                <a:spcPts val="0"/>
              </a:spcBef>
              <a:spcAft>
                <a:spcPts val="0"/>
              </a:spcAft>
              <a:buClrTx/>
              <a:buSzTx/>
              <a:buFontTx/>
              <a:buNone/>
              <a:tabLst/>
              <a:defRPr/>
            </a:pPr>
            <a:r>
              <a:rPr kumimoji="0" lang="es-ES" altLang="en-US" sz="1200" b="0" i="0" u="none" strike="noStrike" kern="1200" cap="none" spc="0" normalizeH="0" baseline="0" noProof="0">
                <a:ln>
                  <a:noFill/>
                </a:ln>
                <a:solidFill>
                  <a:prstClr val="black"/>
                </a:solidFill>
                <a:effectLst/>
                <a:uLnTx/>
                <a:uFillTx/>
                <a:latin typeface="Gill Sans MT" panose="020B0502020104020203" pitchFamily="34" charset="77"/>
                <a:ea typeface="Verdana" panose="020B0604030504040204" pitchFamily="34" charset="0"/>
                <a:cs typeface="+mn-cs"/>
              </a:rPr>
              <a:t> </a:t>
            </a:r>
            <a:r>
              <a:rPr kumimoji="0" lang="en-US" sz="1200" b="0" i="0" u="none" strike="noStrike" kern="1200" cap="none" spc="0" normalizeH="0" baseline="0" noProof="0">
                <a:ln>
                  <a:noFill/>
                </a:ln>
                <a:solidFill>
                  <a:prstClr val="black"/>
                </a:solidFill>
                <a:effectLst/>
                <a:uLnTx/>
                <a:uFillTx/>
                <a:latin typeface="Gill Sans MT" panose="020B0502020104020203" pitchFamily="34" charset="77"/>
                <a:ea typeface="Verdana" panose="020B0604030504040204" pitchFamily="34" charset="0"/>
                <a:cs typeface="+mn-cs"/>
              </a:rPr>
              <a:t>Shore N, et al. Target Oncol. 2019;14(5):527–539.  </a:t>
            </a:r>
            <a:r>
              <a:rPr kumimoji="0" lang="en-US" sz="1200" b="0" i="0" u="none" strike="noStrike" kern="1200" cap="none" spc="0" normalizeH="0" baseline="0" noProof="0" err="1">
                <a:ln>
                  <a:noFill/>
                </a:ln>
                <a:solidFill>
                  <a:prstClr val="black"/>
                </a:solidFill>
                <a:effectLst/>
                <a:uLnTx/>
                <a:uFillTx/>
                <a:latin typeface="Gill Sans MT" panose="020B0502020104020203" pitchFamily="34" charset="77"/>
                <a:ea typeface="Verdana" panose="020B0604030504040204" pitchFamily="34" charset="0"/>
                <a:cs typeface="+mn-cs"/>
              </a:rPr>
              <a:t>Zanger</a:t>
            </a:r>
            <a:r>
              <a:rPr kumimoji="0" lang="en-US" sz="1200" b="0" i="0" u="none" strike="noStrike" kern="1200" cap="none" spc="0" normalizeH="0" baseline="0" noProof="0">
                <a:ln>
                  <a:noFill/>
                </a:ln>
                <a:solidFill>
                  <a:prstClr val="black"/>
                </a:solidFill>
                <a:effectLst/>
                <a:uLnTx/>
                <a:uFillTx/>
                <a:latin typeface="Gill Sans MT" panose="020B0502020104020203" pitchFamily="34" charset="77"/>
                <a:ea typeface="Verdana" panose="020B0604030504040204" pitchFamily="34" charset="0"/>
                <a:cs typeface="+mn-cs"/>
              </a:rPr>
              <a:t> UM, et al. Anal </a:t>
            </a:r>
            <a:r>
              <a:rPr kumimoji="0" lang="en-US" sz="1200" b="0" i="0" u="none" strike="noStrike" kern="1200" cap="none" spc="0" normalizeH="0" baseline="0" noProof="0" err="1">
                <a:ln>
                  <a:noFill/>
                </a:ln>
                <a:solidFill>
                  <a:prstClr val="black"/>
                </a:solidFill>
                <a:effectLst/>
                <a:uLnTx/>
                <a:uFillTx/>
                <a:latin typeface="Gill Sans MT" panose="020B0502020104020203" pitchFamily="34" charset="77"/>
                <a:ea typeface="Verdana" panose="020B0604030504040204" pitchFamily="34" charset="0"/>
                <a:cs typeface="+mn-cs"/>
              </a:rPr>
              <a:t>Bioanal</a:t>
            </a:r>
            <a:r>
              <a:rPr kumimoji="0" lang="en-US" sz="1200" b="0" i="0" u="none" strike="noStrike" kern="1200" cap="none" spc="0" normalizeH="0" baseline="0" noProof="0">
                <a:ln>
                  <a:noFill/>
                </a:ln>
                <a:solidFill>
                  <a:prstClr val="black"/>
                </a:solidFill>
                <a:effectLst/>
                <a:uLnTx/>
                <a:uFillTx/>
                <a:latin typeface="Gill Sans MT" panose="020B0502020104020203" pitchFamily="34" charset="77"/>
                <a:ea typeface="Verdana" panose="020B0604030504040204" pitchFamily="34" charset="0"/>
                <a:cs typeface="+mn-cs"/>
              </a:rPr>
              <a:t> Chem.2008;392:1093-1108. </a:t>
            </a:r>
          </a:p>
        </p:txBody>
      </p:sp>
      <p:graphicFrame>
        <p:nvGraphicFramePr>
          <p:cNvPr id="10" name="Table 19">
            <a:extLst>
              <a:ext uri="{FF2B5EF4-FFF2-40B4-BE49-F238E27FC236}">
                <a16:creationId xmlns:a16="http://schemas.microsoft.com/office/drawing/2014/main" id="{79856755-9093-422F-AB6D-5C4D774DCF3A}"/>
              </a:ext>
            </a:extLst>
          </p:cNvPr>
          <p:cNvGraphicFramePr>
            <a:graphicFrameLocks noGrp="1"/>
          </p:cNvGraphicFramePr>
          <p:nvPr/>
        </p:nvGraphicFramePr>
        <p:xfrm>
          <a:off x="5203294" y="3752620"/>
          <a:ext cx="2894569" cy="548616"/>
        </p:xfrm>
        <a:graphic>
          <a:graphicData uri="http://schemas.openxmlformats.org/drawingml/2006/table">
            <a:tbl>
              <a:tblPr firstRow="1" bandRow="1">
                <a:tableStyleId>{5C22544A-7EE6-4342-B048-85BDC9FD1C3A}</a:tableStyleId>
              </a:tblPr>
              <a:tblGrid>
                <a:gridCol w="336535">
                  <a:extLst>
                    <a:ext uri="{9D8B030D-6E8A-4147-A177-3AD203B41FA5}">
                      <a16:colId xmlns:a16="http://schemas.microsoft.com/office/drawing/2014/main" val="775936267"/>
                    </a:ext>
                  </a:extLst>
                </a:gridCol>
                <a:gridCol w="488203">
                  <a:extLst>
                    <a:ext uri="{9D8B030D-6E8A-4147-A177-3AD203B41FA5}">
                      <a16:colId xmlns:a16="http://schemas.microsoft.com/office/drawing/2014/main" val="4131752012"/>
                    </a:ext>
                  </a:extLst>
                </a:gridCol>
                <a:gridCol w="1183741">
                  <a:extLst>
                    <a:ext uri="{9D8B030D-6E8A-4147-A177-3AD203B41FA5}">
                      <a16:colId xmlns:a16="http://schemas.microsoft.com/office/drawing/2014/main" val="3968168743"/>
                    </a:ext>
                  </a:extLst>
                </a:gridCol>
                <a:gridCol w="886090">
                  <a:extLst>
                    <a:ext uri="{9D8B030D-6E8A-4147-A177-3AD203B41FA5}">
                      <a16:colId xmlns:a16="http://schemas.microsoft.com/office/drawing/2014/main" val="3317699014"/>
                    </a:ext>
                  </a:extLst>
                </a:gridCol>
              </a:tblGrid>
              <a:tr h="2576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00" b="1">
                          <a:solidFill>
                            <a:schemeClr val="accent2"/>
                          </a:solidFill>
                          <a:sym typeface="Wingdings" panose="05000000000000000000" pitchFamily="2" charset="2"/>
                        </a:rPr>
                        <a:t></a:t>
                      </a:r>
                      <a:endParaRPr lang="en-US" sz="600" b="1">
                        <a:solidFill>
                          <a:schemeClr val="accent2"/>
                        </a:solidFill>
                      </a:endParaRP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Efecto suave</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Disminución del riesgo de exposición</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Precaución y/o ajuste de dosis</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94964948"/>
                  </a:ext>
                </a:extLst>
              </a:tr>
              <a:tr h="2576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chemeClr val="accent2"/>
                          </a:solidFill>
                          <a:effectLst/>
                          <a:uLnTx/>
                          <a:uFillTx/>
                          <a:latin typeface="+mn-lt"/>
                          <a:cs typeface="+mn-cs"/>
                          <a:sym typeface="Wingdings" panose="05000000000000000000" pitchFamily="2" charset="2"/>
                        </a:rPr>
                        <a:t></a:t>
                      </a:r>
                      <a:endParaRPr lang="en-US" sz="500" b="1" kern="1200" baseline="0">
                        <a:solidFill>
                          <a:schemeClr val="tx1"/>
                        </a:solidFill>
                        <a:latin typeface="+mn-lt"/>
                        <a:ea typeface="+mn-ea"/>
                        <a:cs typeface="+mn-cs"/>
                      </a:endParaRP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Efecto suave</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Riesgo de aumentar la exposición</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816285" rtl="0" eaLnBrk="1" fontAlgn="auto" latinLnBrk="0" hangingPunct="1">
                        <a:lnSpc>
                          <a:spcPct val="100000"/>
                        </a:lnSpc>
                        <a:spcBef>
                          <a:spcPts val="0"/>
                        </a:spcBef>
                        <a:spcAft>
                          <a:spcPts val="0"/>
                        </a:spcAft>
                        <a:buClrTx/>
                        <a:buSzTx/>
                        <a:buFontTx/>
                        <a:buNone/>
                        <a:tabLst/>
                        <a:defRPr/>
                      </a:pPr>
                      <a:r>
                        <a:rPr lang="es-ES" sz="600" b="1" noProof="0">
                          <a:solidFill>
                            <a:schemeClr val="tx1"/>
                          </a:solidFill>
                        </a:rPr>
                        <a:t>Precaución y/o ajuste de dosis</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23260863"/>
                  </a:ext>
                </a:extLst>
              </a:tr>
            </a:tbl>
          </a:graphicData>
        </a:graphic>
      </p:graphicFrame>
      <p:pic>
        <p:nvPicPr>
          <p:cNvPr id="4" name="Imagen 3"/>
          <p:cNvPicPr>
            <a:picLocks noChangeAspect="1"/>
          </p:cNvPicPr>
          <p:nvPr/>
        </p:nvPicPr>
        <p:blipFill>
          <a:blip r:embed="rId3"/>
          <a:stretch>
            <a:fillRect/>
          </a:stretch>
        </p:blipFill>
        <p:spPr>
          <a:xfrm>
            <a:off x="482812" y="1586126"/>
            <a:ext cx="4540730" cy="4023940"/>
          </a:xfrm>
          <a:prstGeom prst="rect">
            <a:avLst/>
          </a:prstGeom>
        </p:spPr>
      </p:pic>
      <p:graphicFrame>
        <p:nvGraphicFramePr>
          <p:cNvPr id="11" name="Table 19">
            <a:extLst>
              <a:ext uri="{FF2B5EF4-FFF2-40B4-BE49-F238E27FC236}">
                <a16:creationId xmlns:a16="http://schemas.microsoft.com/office/drawing/2014/main" id="{79856755-9093-422F-AB6D-5C4D774DCF3A}"/>
              </a:ext>
            </a:extLst>
          </p:cNvPr>
          <p:cNvGraphicFramePr>
            <a:graphicFrameLocks noGrp="1"/>
          </p:cNvGraphicFramePr>
          <p:nvPr/>
        </p:nvGraphicFramePr>
        <p:xfrm>
          <a:off x="5203294" y="3008696"/>
          <a:ext cx="2886821" cy="731496"/>
        </p:xfrm>
        <a:graphic>
          <a:graphicData uri="http://schemas.openxmlformats.org/drawingml/2006/table">
            <a:tbl>
              <a:tblPr firstRow="1" bandRow="1">
                <a:tableStyleId>{5C22544A-7EE6-4342-B048-85BDC9FD1C3A}</a:tableStyleId>
              </a:tblPr>
              <a:tblGrid>
                <a:gridCol w="337350">
                  <a:extLst>
                    <a:ext uri="{9D8B030D-6E8A-4147-A177-3AD203B41FA5}">
                      <a16:colId xmlns:a16="http://schemas.microsoft.com/office/drawing/2014/main" val="775936267"/>
                    </a:ext>
                  </a:extLst>
                </a:gridCol>
                <a:gridCol w="495946">
                  <a:extLst>
                    <a:ext uri="{9D8B030D-6E8A-4147-A177-3AD203B41FA5}">
                      <a16:colId xmlns:a16="http://schemas.microsoft.com/office/drawing/2014/main" val="4131752012"/>
                    </a:ext>
                  </a:extLst>
                </a:gridCol>
                <a:gridCol w="1162373">
                  <a:extLst>
                    <a:ext uri="{9D8B030D-6E8A-4147-A177-3AD203B41FA5}">
                      <a16:colId xmlns:a16="http://schemas.microsoft.com/office/drawing/2014/main" val="3968168743"/>
                    </a:ext>
                  </a:extLst>
                </a:gridCol>
                <a:gridCol w="891152">
                  <a:extLst>
                    <a:ext uri="{9D8B030D-6E8A-4147-A177-3AD203B41FA5}">
                      <a16:colId xmlns:a16="http://schemas.microsoft.com/office/drawing/2014/main" val="3317699014"/>
                    </a:ext>
                  </a:extLst>
                </a:gridCol>
              </a:tblGrid>
              <a:tr h="3434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00" b="1">
                          <a:solidFill>
                            <a:srgbClr val="FF5050"/>
                          </a:solidFill>
                          <a:sym typeface="Wingdings" panose="05000000000000000000" pitchFamily="2" charset="2"/>
                        </a:rPr>
                        <a:t></a:t>
                      </a:r>
                      <a:endParaRPr lang="en-US" sz="600" b="1">
                        <a:solidFill>
                          <a:srgbClr val="FF5050"/>
                        </a:solidFill>
                      </a:endParaRP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Efecto potente</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Riesgo de disminuir la exposición y perder eficacia</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Evitar o sustituir los medicamentos </a:t>
                      </a:r>
                      <a:r>
                        <a:rPr lang="es-ES" sz="600" b="1" noProof="0" err="1">
                          <a:solidFill>
                            <a:schemeClr val="tx1"/>
                          </a:solidFill>
                        </a:rPr>
                        <a:t>coadministrados</a:t>
                      </a:r>
                      <a:endParaRPr lang="es-ES" sz="600" b="1" noProof="0">
                        <a:solidFill>
                          <a:schemeClr val="tx1"/>
                        </a:solidFill>
                      </a:endParaRP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1285160"/>
                  </a:ext>
                </a:extLst>
              </a:tr>
              <a:tr h="308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00" b="1">
                          <a:solidFill>
                            <a:srgbClr val="FF5050"/>
                          </a:solidFill>
                          <a:sym typeface="Wingdings" panose="05000000000000000000" pitchFamily="2" charset="2"/>
                        </a:rPr>
                        <a:t></a:t>
                      </a:r>
                      <a:endParaRPr lang="en-US" sz="600" b="1">
                        <a:solidFill>
                          <a:srgbClr val="FF5050"/>
                        </a:solidFill>
                      </a:endParaRP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Efecto potente</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Aumento del riesgo de exposición</a:t>
                      </a: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s-ES" sz="600" b="1" noProof="0">
                          <a:solidFill>
                            <a:schemeClr val="tx1"/>
                          </a:solidFill>
                        </a:rPr>
                        <a:t>Evitar o sustituir los medicamentos </a:t>
                      </a:r>
                      <a:r>
                        <a:rPr lang="es-ES" sz="600" b="1" noProof="0" err="1">
                          <a:solidFill>
                            <a:schemeClr val="tx1"/>
                          </a:solidFill>
                        </a:rPr>
                        <a:t>coadministrados</a:t>
                      </a:r>
                      <a:endParaRPr lang="es-ES" sz="600" b="1" noProof="0">
                        <a:solidFill>
                          <a:schemeClr val="tx1"/>
                        </a:solidFill>
                      </a:endParaRPr>
                    </a:p>
                  </a:txBody>
                  <a:tcPr marL="91428" marR="91428" marT="45714" marB="45714"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34506404"/>
                  </a:ext>
                </a:extLst>
              </a:tr>
            </a:tbl>
          </a:graphicData>
        </a:graphic>
      </p:graphicFrame>
      <p:sp>
        <p:nvSpPr>
          <p:cNvPr id="6" name="Flecha curvada hacia abajo 5"/>
          <p:cNvSpPr/>
          <p:nvPr/>
        </p:nvSpPr>
        <p:spPr>
          <a:xfrm>
            <a:off x="5374110" y="2367157"/>
            <a:ext cx="1576880" cy="33954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lecha curvada hacia arriba 12"/>
          <p:cNvSpPr/>
          <p:nvPr/>
        </p:nvSpPr>
        <p:spPr>
          <a:xfrm>
            <a:off x="5374110" y="4629909"/>
            <a:ext cx="1662121" cy="41070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ítulo 2">
            <a:extLst>
              <a:ext uri="{FF2B5EF4-FFF2-40B4-BE49-F238E27FC236}">
                <a16:creationId xmlns:a16="http://schemas.microsoft.com/office/drawing/2014/main" id="{D7C63328-6478-CC44-8FC5-5033ACDE9CD3}"/>
              </a:ext>
            </a:extLst>
          </p:cNvPr>
          <p:cNvSpPr txBox="1">
            <a:spLocks/>
          </p:cNvSpPr>
          <p:nvPr/>
        </p:nvSpPr>
        <p:spPr>
          <a:xfrm>
            <a:off x="185976" y="456505"/>
            <a:ext cx="11820048" cy="11296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40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Interacciones farmacológicas </a:t>
            </a:r>
            <a:r>
              <a:rPr kumimoji="0" lang="es-ES" sz="4000" b="1" i="0" u="none" strike="noStrike" kern="1200" cap="none" spc="0" normalizeH="0" baseline="0" noProof="0" err="1">
                <a:ln>
                  <a:noFill/>
                </a:ln>
                <a:solidFill>
                  <a:prstClr val="black"/>
                </a:solidFill>
                <a:effectLst/>
                <a:uLnTx/>
                <a:uFillTx/>
                <a:latin typeface="Gill Sans MT" panose="020B0502020104020203" pitchFamily="34" charset="77"/>
                <a:ea typeface="+mj-ea"/>
                <a:cs typeface="+mj-cs"/>
              </a:rPr>
              <a:t>ARTAs</a:t>
            </a:r>
            <a:endParaRPr kumimoji="0" lang="es-ES" sz="36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endParaRPr>
          </a:p>
        </p:txBody>
      </p:sp>
      <p:sp>
        <p:nvSpPr>
          <p:cNvPr id="16" name="Rectangle 16">
            <a:extLst>
              <a:ext uri="{FF2B5EF4-FFF2-40B4-BE49-F238E27FC236}">
                <a16:creationId xmlns:a16="http://schemas.microsoft.com/office/drawing/2014/main" id="{F93B7113-0D4F-374A-BD71-4F0EAEB723F1}"/>
              </a:ext>
            </a:extLst>
          </p:cNvPr>
          <p:cNvSpPr/>
          <p:nvPr/>
        </p:nvSpPr>
        <p:spPr>
          <a:xfrm>
            <a:off x="3503658" y="6458346"/>
            <a:ext cx="5842861" cy="307777"/>
          </a:xfrm>
          <a:prstGeom prst="rect">
            <a:avLst/>
          </a:prstGeom>
        </p:spPr>
        <p:txBody>
          <a:bodyPr wrap="square">
            <a:spAutoFit/>
          </a:bodyPr>
          <a:lstStyle/>
          <a:p>
            <a:pPr marL="0" marR="0" lvl="0" indent="0" algn="ctr" defTabSz="1218957" rtl="0" eaLnBrk="1" fontAlgn="auto" latinLnBrk="0" hangingPunct="1">
              <a:lnSpc>
                <a:spcPct val="100000"/>
              </a:lnSpc>
              <a:spcBef>
                <a:spcPts val="0"/>
              </a:spcBef>
              <a:spcAft>
                <a:spcPts val="0"/>
              </a:spcAft>
              <a:buClrTx/>
              <a:buSzTx/>
              <a:buFontTx/>
              <a:buNone/>
              <a:tabLst/>
              <a:defRPr/>
            </a:pPr>
            <a:r>
              <a:rPr kumimoji="0" lang="es-ES" altLang="en-US" sz="1400" b="0" i="0" u="none" strike="noStrike" kern="1200" cap="none" spc="0" normalizeH="0" baseline="0" noProof="0">
                <a:ln>
                  <a:noFill/>
                </a:ln>
                <a:solidFill>
                  <a:srgbClr val="0070C0"/>
                </a:solidFill>
                <a:effectLst/>
                <a:uLnTx/>
                <a:uFillTx/>
                <a:latin typeface="Gill Sans MT" panose="020B0502020104020203" pitchFamily="34" charset="77"/>
                <a:ea typeface="Verdana" panose="020B0604030504040204" pitchFamily="34" charset="0"/>
                <a:cs typeface="+mn-cs"/>
              </a:rPr>
              <a:t>Esta diapositiva no pretende ser una comparación entre inhibidores de AR </a:t>
            </a:r>
            <a:endParaRPr kumimoji="0" lang="en-US" sz="1400" b="0" i="0" u="none" strike="noStrike" kern="1200" cap="none" spc="0" normalizeH="0" baseline="0" noProof="0">
              <a:ln>
                <a:noFill/>
              </a:ln>
              <a:solidFill>
                <a:srgbClr val="0070C0"/>
              </a:solidFill>
              <a:effectLst/>
              <a:uLnTx/>
              <a:uFillTx/>
              <a:latin typeface="Gill Sans MT" panose="020B0502020104020203" pitchFamily="34" charset="77"/>
              <a:ea typeface="Verdana" panose="020B0604030504040204" pitchFamily="34" charset="0"/>
              <a:cs typeface="+mn-cs"/>
            </a:endParaRPr>
          </a:p>
        </p:txBody>
      </p:sp>
    </p:spTree>
    <p:extLst>
      <p:ext uri="{BB962C8B-B14F-4D97-AF65-F5344CB8AC3E}">
        <p14:creationId xmlns:p14="http://schemas.microsoft.com/office/powerpoint/2010/main" val="1298580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A9B0CFAE-0A8E-6842-AC4A-899116FD85B0}"/>
              </a:ext>
            </a:extLst>
          </p:cNvPr>
          <p:cNvSpPr>
            <a:spLocks noGrp="1"/>
          </p:cNvSpPr>
          <p:nvPr>
            <p:ph type="title"/>
          </p:nvPr>
        </p:nvSpPr>
        <p:spPr>
          <a:xfrm>
            <a:off x="841248" y="548640"/>
            <a:ext cx="3781912" cy="5431536"/>
          </a:xfrm>
        </p:spPr>
        <p:txBody>
          <a:bodyPr>
            <a:normAutofit/>
          </a:bodyPr>
          <a:lstStyle/>
          <a:p>
            <a:r>
              <a:rPr lang="es-ES" b="1" dirty="0">
                <a:latin typeface="Gill Sans MT" panose="020B0502020104020203" pitchFamily="34" charset="77"/>
              </a:rPr>
              <a:t>CPRC M0</a:t>
            </a:r>
            <a:br>
              <a:rPr lang="es-ES" b="1" dirty="0">
                <a:latin typeface="Gill Sans MT" panose="020B0502020104020203" pitchFamily="34" charset="77"/>
              </a:rPr>
            </a:br>
            <a:r>
              <a:rPr lang="es-ES" sz="3600" b="1" dirty="0">
                <a:latin typeface="Gill Sans MT" panose="020B0502020104020203" pitchFamily="34" charset="77"/>
              </a:rPr>
              <a:t>Conclusiones</a:t>
            </a:r>
          </a:p>
        </p:txBody>
      </p:sp>
      <p:sp>
        <p:nvSpPr>
          <p:cNvPr id="17"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Marcador de contenido 2">
            <a:extLst>
              <a:ext uri="{FF2B5EF4-FFF2-40B4-BE49-F238E27FC236}">
                <a16:creationId xmlns:a16="http://schemas.microsoft.com/office/drawing/2014/main" id="{0AE170C1-5965-5245-8014-5588CE16549A}"/>
              </a:ext>
            </a:extLst>
          </p:cNvPr>
          <p:cNvSpPr>
            <a:spLocks noGrp="1"/>
          </p:cNvSpPr>
          <p:nvPr>
            <p:ph idx="1"/>
          </p:nvPr>
        </p:nvSpPr>
        <p:spPr>
          <a:xfrm>
            <a:off x="5169023" y="902825"/>
            <a:ext cx="6181730" cy="5077351"/>
          </a:xfrm>
        </p:spPr>
        <p:txBody>
          <a:bodyPr anchor="ctr">
            <a:normAutofit/>
          </a:bodyPr>
          <a:lstStyle/>
          <a:p>
            <a:r>
              <a:rPr lang="es-ES" dirty="0">
                <a:latin typeface="Gill Sans MT" panose="020B0502020104020203" pitchFamily="34" charset="77"/>
              </a:rPr>
              <a:t>CPRC M0: escenario condicionado</a:t>
            </a:r>
          </a:p>
          <a:p>
            <a:r>
              <a:rPr lang="es-ES" dirty="0">
                <a:latin typeface="Gill Sans MT" panose="020B0502020104020203" pitchFamily="34" charset="77"/>
              </a:rPr>
              <a:t>Pacientes de </a:t>
            </a:r>
            <a:r>
              <a:rPr lang="es-ES" i="1" dirty="0">
                <a:latin typeface="Gill Sans MT" panose="020B0502020104020203" pitchFamily="34" charset="77"/>
              </a:rPr>
              <a:t>“alto riesgo”</a:t>
            </a:r>
          </a:p>
          <a:p>
            <a:r>
              <a:rPr lang="es-ES" dirty="0">
                <a:latin typeface="Gill Sans MT" panose="020B0502020104020203" pitchFamily="34" charset="77"/>
              </a:rPr>
              <a:t>Apa/Enza/</a:t>
            </a:r>
            <a:r>
              <a:rPr lang="es-ES" dirty="0" err="1">
                <a:latin typeface="Gill Sans MT" panose="020B0502020104020203" pitchFamily="34" charset="77"/>
              </a:rPr>
              <a:t>Darolutamida</a:t>
            </a:r>
            <a:r>
              <a:rPr lang="es-ES" dirty="0">
                <a:latin typeface="Gill Sans MT" panose="020B0502020104020203" pitchFamily="34" charset="77"/>
              </a:rPr>
              <a:t>:</a:t>
            </a:r>
          </a:p>
          <a:p>
            <a:pPr lvl="1"/>
            <a:r>
              <a:rPr lang="es-ES" dirty="0">
                <a:latin typeface="Gill Sans MT" panose="020B0502020104020203" pitchFamily="34" charset="77"/>
              </a:rPr>
              <a:t>Beneficio relevante clínicamente en MFS y con aumento en SG</a:t>
            </a:r>
          </a:p>
          <a:p>
            <a:pPr lvl="1"/>
            <a:r>
              <a:rPr lang="es-ES" dirty="0">
                <a:latin typeface="Gill Sans MT" panose="020B0502020104020203" pitchFamily="34" charset="77"/>
              </a:rPr>
              <a:t>Bien tolerados y seguros </a:t>
            </a:r>
          </a:p>
          <a:p>
            <a:pPr lvl="1"/>
            <a:r>
              <a:rPr lang="es-ES" dirty="0">
                <a:latin typeface="Gill Sans MT" panose="020B0502020104020203" pitchFamily="34" charset="77"/>
              </a:rPr>
              <a:t>Perfil de efectos secundarios e interacciones diferente</a:t>
            </a:r>
          </a:p>
          <a:p>
            <a:pPr lvl="1"/>
            <a:r>
              <a:rPr lang="es-ES" dirty="0">
                <a:latin typeface="Gill Sans MT" panose="020B0502020104020203" pitchFamily="34" charset="77"/>
              </a:rPr>
              <a:t>Sin deterioro en calidad de vida</a:t>
            </a:r>
          </a:p>
          <a:p>
            <a:r>
              <a:rPr lang="es-ES" dirty="0">
                <a:latin typeface="Gill Sans MT" panose="020B0502020104020203" pitchFamily="34" charset="77"/>
              </a:rPr>
              <a:t>Incertidumbres sobre papel de NGI </a:t>
            </a:r>
          </a:p>
          <a:p>
            <a:pPr marL="0" indent="0">
              <a:buNone/>
            </a:pPr>
            <a:endParaRPr lang="es-ES" dirty="0">
              <a:latin typeface="Gill Sans MT" panose="020B0502020104020203" pitchFamily="34" charset="77"/>
            </a:endParaRPr>
          </a:p>
        </p:txBody>
      </p:sp>
    </p:spTree>
    <p:extLst>
      <p:ext uri="{BB962C8B-B14F-4D97-AF65-F5344CB8AC3E}">
        <p14:creationId xmlns:p14="http://schemas.microsoft.com/office/powerpoint/2010/main" val="317542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BA878F8B-E0BA-2E22-0A4E-53C83C7D4846}"/>
              </a:ext>
            </a:extLst>
          </p:cNvPr>
          <p:cNvSpPr>
            <a:spLocks noGrp="1"/>
          </p:cNvSpPr>
          <p:nvPr>
            <p:ph type="title"/>
          </p:nvPr>
        </p:nvSpPr>
        <p:spPr>
          <a:xfrm>
            <a:off x="838199" y="1093788"/>
            <a:ext cx="10506455" cy="2967208"/>
          </a:xfrm>
        </p:spPr>
        <p:txBody>
          <a:bodyPr vert="horz" lIns="91440" tIns="45720" rIns="91440" bIns="45720" rtlCol="0" anchor="b">
            <a:normAutofit/>
          </a:bodyPr>
          <a:lstStyle/>
          <a:p>
            <a:r>
              <a:rPr lang="en-US" sz="8000" b="1" kern="1200" dirty="0">
                <a:solidFill>
                  <a:schemeClr val="tx1"/>
                </a:solidFill>
                <a:latin typeface="Gill Sans MT" panose="020B0502020104020203" pitchFamily="34" charset="77"/>
              </a:rPr>
              <a:t>CPRC M1</a:t>
            </a:r>
          </a:p>
        </p:txBody>
      </p:sp>
      <p:sp>
        <p:nvSpPr>
          <p:cNvPr id="9" name="Rectangle 8">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1570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4F433B-271D-63E7-612C-7E218138ED3D}"/>
              </a:ext>
            </a:extLst>
          </p:cNvPr>
          <p:cNvSpPr>
            <a:spLocks noGrp="1"/>
          </p:cNvSpPr>
          <p:nvPr>
            <p:ph type="title"/>
          </p:nvPr>
        </p:nvSpPr>
        <p:spPr/>
        <p:txBody>
          <a:bodyPr/>
          <a:lstStyle/>
          <a:p>
            <a:r>
              <a:rPr lang="es-ES" b="1" dirty="0">
                <a:latin typeface="Gill Sans MT" panose="020B0502020104020203" pitchFamily="34" charset="77"/>
              </a:rPr>
              <a:t>Opciones de tratamiento en CPRC M1</a:t>
            </a:r>
          </a:p>
        </p:txBody>
      </p:sp>
      <p:sp>
        <p:nvSpPr>
          <p:cNvPr id="3" name="Marcador de contenido 2">
            <a:extLst>
              <a:ext uri="{FF2B5EF4-FFF2-40B4-BE49-F238E27FC236}">
                <a16:creationId xmlns:a16="http://schemas.microsoft.com/office/drawing/2014/main" id="{882BA401-F013-A928-3078-6675521B8D61}"/>
              </a:ext>
            </a:extLst>
          </p:cNvPr>
          <p:cNvSpPr>
            <a:spLocks noGrp="1"/>
          </p:cNvSpPr>
          <p:nvPr>
            <p:ph idx="1"/>
          </p:nvPr>
        </p:nvSpPr>
        <p:spPr>
          <a:xfrm>
            <a:off x="1241843" y="2064775"/>
            <a:ext cx="5107858" cy="4100051"/>
          </a:xfrm>
        </p:spPr>
        <p:txBody>
          <a:bodyPr>
            <a:normAutofit fontScale="92500" lnSpcReduction="10000"/>
          </a:bodyPr>
          <a:lstStyle/>
          <a:p>
            <a:pPr marL="514350" indent="-514350">
              <a:buFont typeface="+mj-lt"/>
              <a:buAutoNum type="arabicPeriod"/>
            </a:pPr>
            <a:r>
              <a:rPr lang="es-ES" dirty="0">
                <a:latin typeface="Gill Sans MT" panose="020B0502020104020203" pitchFamily="34" charset="77"/>
              </a:rPr>
              <a:t>Todo </a:t>
            </a:r>
            <a:r>
              <a:rPr lang="es-ES" dirty="0" err="1">
                <a:latin typeface="Gill Sans MT" panose="020B0502020104020203" pitchFamily="34" charset="77"/>
              </a:rPr>
              <a:t>CPRCm</a:t>
            </a:r>
            <a:r>
              <a:rPr lang="es-ES" dirty="0">
                <a:latin typeface="Gill Sans MT" panose="020B0502020104020203" pitchFamily="34" charset="77"/>
              </a:rPr>
              <a:t> proviene de un tratamiento previo: TPA, TPA+ARPI, TPA+DOCE, TPA+DOCE+ARPI y eso condiciona la siguiente línea de tratamiento.</a:t>
            </a:r>
          </a:p>
          <a:p>
            <a:pPr marL="514350" indent="-514350">
              <a:buFont typeface="+mj-lt"/>
              <a:buAutoNum type="arabicPeriod"/>
            </a:pPr>
            <a:r>
              <a:rPr lang="es-ES" dirty="0">
                <a:latin typeface="Gill Sans MT" panose="020B0502020104020203" pitchFamily="34" charset="77"/>
              </a:rPr>
              <a:t>Los estudios de registro de los diferentes fármacos en </a:t>
            </a:r>
            <a:r>
              <a:rPr lang="es-ES" dirty="0" err="1">
                <a:latin typeface="Gill Sans MT" panose="020B0502020104020203" pitchFamily="34" charset="77"/>
              </a:rPr>
              <a:t>CPRCm</a:t>
            </a:r>
            <a:r>
              <a:rPr lang="es-ES" dirty="0">
                <a:latin typeface="Gill Sans MT" panose="020B0502020104020203" pitchFamily="34" charset="77"/>
              </a:rPr>
              <a:t> no fueron diseñados teniendo en cuenta los estándares de tratamiento actuales en </a:t>
            </a:r>
            <a:r>
              <a:rPr lang="es-ES" dirty="0" err="1">
                <a:latin typeface="Gill Sans MT" panose="020B0502020104020203" pitchFamily="34" charset="77"/>
              </a:rPr>
              <a:t>CPHSm</a:t>
            </a:r>
            <a:endParaRPr lang="es-ES" dirty="0">
              <a:latin typeface="Gill Sans MT" panose="020B0502020104020203" pitchFamily="34" charset="77"/>
            </a:endParaRPr>
          </a:p>
        </p:txBody>
      </p:sp>
      <p:pic>
        <p:nvPicPr>
          <p:cNvPr id="13" name="Imagen 12">
            <a:extLst>
              <a:ext uri="{FF2B5EF4-FFF2-40B4-BE49-F238E27FC236}">
                <a16:creationId xmlns:a16="http://schemas.microsoft.com/office/drawing/2014/main" id="{928B1847-6E26-ADBC-2A31-D3CD7FDB23A3}"/>
              </a:ext>
            </a:extLst>
          </p:cNvPr>
          <p:cNvPicPr>
            <a:picLocks noChangeAspect="1"/>
          </p:cNvPicPr>
          <p:nvPr/>
        </p:nvPicPr>
        <p:blipFill>
          <a:blip r:embed="rId2"/>
          <a:stretch>
            <a:fillRect/>
          </a:stretch>
        </p:blipFill>
        <p:spPr>
          <a:xfrm>
            <a:off x="7100465" y="1690688"/>
            <a:ext cx="3946077" cy="4621775"/>
          </a:xfrm>
          <a:prstGeom prst="rect">
            <a:avLst/>
          </a:prstGeom>
        </p:spPr>
      </p:pic>
    </p:spTree>
    <p:extLst>
      <p:ext uri="{BB962C8B-B14F-4D97-AF65-F5344CB8AC3E}">
        <p14:creationId xmlns:p14="http://schemas.microsoft.com/office/powerpoint/2010/main" val="3609011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8FC612-4C22-9A4C-B7E9-C5FBCD4FBE06}"/>
              </a:ext>
            </a:extLst>
          </p:cNvPr>
          <p:cNvSpPr>
            <a:spLocks noGrp="1"/>
          </p:cNvSpPr>
          <p:nvPr>
            <p:ph type="title"/>
          </p:nvPr>
        </p:nvSpPr>
        <p:spPr>
          <a:xfrm>
            <a:off x="727213" y="706322"/>
            <a:ext cx="3759062" cy="5037254"/>
          </a:xfrm>
        </p:spPr>
        <p:txBody>
          <a:bodyPr/>
          <a:lstStyle/>
          <a:p>
            <a:r>
              <a:rPr lang="es-ES" b="1" dirty="0">
                <a:latin typeface="Gill Sans MT" panose="020B0502020104020203" pitchFamily="34" charset="77"/>
              </a:rPr>
              <a:t>Selección de tratamientos en </a:t>
            </a:r>
            <a:r>
              <a:rPr lang="es-ES" b="1" dirty="0" err="1">
                <a:latin typeface="Gill Sans MT" panose="020B0502020104020203" pitchFamily="34" charset="77"/>
              </a:rPr>
              <a:t>CPRCm</a:t>
            </a:r>
            <a:endParaRPr lang="es-ES" b="1" dirty="0">
              <a:latin typeface="Gill Sans MT" panose="020B0502020104020203" pitchFamily="34" charset="77"/>
            </a:endParaRPr>
          </a:p>
        </p:txBody>
      </p:sp>
      <p:graphicFrame>
        <p:nvGraphicFramePr>
          <p:cNvPr id="10" name="Diagrama 9">
            <a:extLst>
              <a:ext uri="{FF2B5EF4-FFF2-40B4-BE49-F238E27FC236}">
                <a16:creationId xmlns:a16="http://schemas.microsoft.com/office/drawing/2014/main" id="{DFA277EA-3515-774E-9128-F0C9AB1D8C8F}"/>
              </a:ext>
            </a:extLst>
          </p:cNvPr>
          <p:cNvGraphicFramePr/>
          <p:nvPr/>
        </p:nvGraphicFramePr>
        <p:xfrm>
          <a:off x="2740715" y="839235"/>
          <a:ext cx="10356574" cy="5462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7721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ítulo 25">
            <a:extLst>
              <a:ext uri="{FF2B5EF4-FFF2-40B4-BE49-F238E27FC236}">
                <a16:creationId xmlns:a16="http://schemas.microsoft.com/office/drawing/2014/main" id="{BF7C80A7-14D4-6614-31E6-2A67347D02D4}"/>
              </a:ext>
            </a:extLst>
          </p:cNvPr>
          <p:cNvSpPr txBox="1">
            <a:spLocks/>
          </p:cNvSpPr>
          <p:nvPr/>
        </p:nvSpPr>
        <p:spPr>
          <a:xfrm>
            <a:off x="434541" y="705668"/>
            <a:ext cx="10916206" cy="9306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Algoritmo de tratamiento en </a:t>
            </a:r>
            <a:r>
              <a:rPr kumimoji="0" lang="es-ES" sz="28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CPRCm</a:t>
            </a: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 en función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del tratamiento previo en </a:t>
            </a:r>
            <a:r>
              <a:rPr kumimoji="0" lang="es-ES" sz="28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CPHSm</a:t>
            </a: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 o </a:t>
            </a:r>
            <a:r>
              <a:rPr kumimoji="0" lang="es-ES" sz="28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CPRCnm</a:t>
            </a:r>
            <a:endPar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endParaRPr>
          </a:p>
        </p:txBody>
      </p:sp>
      <p:sp>
        <p:nvSpPr>
          <p:cNvPr id="45" name="CuadroTexto 44">
            <a:extLst>
              <a:ext uri="{FF2B5EF4-FFF2-40B4-BE49-F238E27FC236}">
                <a16:creationId xmlns:a16="http://schemas.microsoft.com/office/drawing/2014/main" id="{4024ED6F-2BFE-F190-338C-2801C39013ED}"/>
              </a:ext>
            </a:extLst>
          </p:cNvPr>
          <p:cNvSpPr txBox="1"/>
          <p:nvPr/>
        </p:nvSpPr>
        <p:spPr>
          <a:xfrm>
            <a:off x="8419380" y="5399547"/>
            <a:ext cx="3105509" cy="523220"/>
          </a:xfrm>
          <a:prstGeom prst="rect">
            <a:avLst/>
          </a:prstGeom>
          <a:solidFill>
            <a:srgbClr val="7030A0">
              <a:alpha val="17112"/>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Tratamiento para reducir eventos relacionados con el esqueleto</a:t>
            </a:r>
          </a:p>
        </p:txBody>
      </p:sp>
      <p:pic>
        <p:nvPicPr>
          <p:cNvPr id="40" name="Imagen 39">
            <a:extLst>
              <a:ext uri="{FF2B5EF4-FFF2-40B4-BE49-F238E27FC236}">
                <a16:creationId xmlns:a16="http://schemas.microsoft.com/office/drawing/2014/main" id="{C1635DF3-42A3-2C76-062E-DC3EC635C585}"/>
              </a:ext>
            </a:extLst>
          </p:cNvPr>
          <p:cNvPicPr>
            <a:picLocks noChangeAspect="1"/>
          </p:cNvPicPr>
          <p:nvPr/>
        </p:nvPicPr>
        <p:blipFill>
          <a:blip r:embed="rId2"/>
          <a:stretch>
            <a:fillRect/>
          </a:stretch>
        </p:blipFill>
        <p:spPr>
          <a:xfrm>
            <a:off x="1060266" y="2494856"/>
            <a:ext cx="10290481" cy="3166301"/>
          </a:xfrm>
          <a:prstGeom prst="rect">
            <a:avLst/>
          </a:prstGeom>
        </p:spPr>
      </p:pic>
      <p:sp>
        <p:nvSpPr>
          <p:cNvPr id="41" name="CuadroTexto 40">
            <a:extLst>
              <a:ext uri="{FF2B5EF4-FFF2-40B4-BE49-F238E27FC236}">
                <a16:creationId xmlns:a16="http://schemas.microsoft.com/office/drawing/2014/main" id="{EE898D84-6668-36D2-0026-F365570D1AC6}"/>
              </a:ext>
            </a:extLst>
          </p:cNvPr>
          <p:cNvSpPr txBox="1"/>
          <p:nvPr/>
        </p:nvSpPr>
        <p:spPr>
          <a:xfrm>
            <a:off x="704335" y="6158504"/>
            <a:ext cx="1117050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Algoritmo de tratamiento basado en opinión personal y adaptado a nuestro país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Incluye alternativas de tratamiento NO FINANCIADAS en España. </a:t>
            </a:r>
          </a:p>
        </p:txBody>
      </p:sp>
      <p:sp>
        <p:nvSpPr>
          <p:cNvPr id="2" name="Rectángulo 1">
            <a:extLst>
              <a:ext uri="{FF2B5EF4-FFF2-40B4-BE49-F238E27FC236}">
                <a16:creationId xmlns:a16="http://schemas.microsoft.com/office/drawing/2014/main" id="{2C8BB741-8D19-D512-7433-1E91E5A184E1}"/>
              </a:ext>
            </a:extLst>
          </p:cNvPr>
          <p:cNvSpPr/>
          <p:nvPr/>
        </p:nvSpPr>
        <p:spPr>
          <a:xfrm>
            <a:off x="2891117" y="2341940"/>
            <a:ext cx="881503" cy="344029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2">
            <a:extLst>
              <a:ext uri="{FF2B5EF4-FFF2-40B4-BE49-F238E27FC236}">
                <a16:creationId xmlns:a16="http://schemas.microsoft.com/office/drawing/2014/main" id="{02322A61-5BC5-9A0E-3106-B6DF17915CBE}"/>
              </a:ext>
            </a:extLst>
          </p:cNvPr>
          <p:cNvSpPr txBox="1"/>
          <p:nvPr/>
        </p:nvSpPr>
        <p:spPr>
          <a:xfrm>
            <a:off x="2758086" y="1884159"/>
            <a:ext cx="1129554" cy="400110"/>
          </a:xfrm>
          <a:prstGeom prst="rect">
            <a:avLst/>
          </a:prstGeom>
          <a:solidFill>
            <a:srgbClr val="FF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cap="none" spc="0" normalizeH="0" baseline="0" noProof="0" dirty="0">
                <a:ln>
                  <a:noFill/>
                </a:ln>
                <a:solidFill>
                  <a:prstClr val="white"/>
                </a:solidFill>
                <a:effectLst/>
                <a:uLnTx/>
                <a:uFillTx/>
                <a:latin typeface="Calibri" panose="020F0502020204030204"/>
                <a:ea typeface="+mn-ea"/>
                <a:cs typeface="+mn-cs"/>
              </a:rPr>
              <a:t>1ª LÍNEA</a:t>
            </a:r>
          </a:p>
        </p:txBody>
      </p:sp>
    </p:spTree>
    <p:extLst>
      <p:ext uri="{BB962C8B-B14F-4D97-AF65-F5344CB8AC3E}">
        <p14:creationId xmlns:p14="http://schemas.microsoft.com/office/powerpoint/2010/main" val="1366835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09A7CF-7389-A0EC-B537-A8282E23ECCB}"/>
              </a:ext>
            </a:extLst>
          </p:cNvPr>
          <p:cNvSpPr>
            <a:spLocks noGrp="1"/>
          </p:cNvSpPr>
          <p:nvPr>
            <p:ph type="title"/>
          </p:nvPr>
        </p:nvSpPr>
        <p:spPr/>
        <p:txBody>
          <a:bodyPr/>
          <a:lstStyle/>
          <a:p>
            <a:r>
              <a:rPr lang="es-ES" b="1" dirty="0">
                <a:latin typeface="Gill Sans MT" panose="020B0502020104020203" pitchFamily="34" charset="77"/>
              </a:rPr>
              <a:t>Definición</a:t>
            </a:r>
          </a:p>
        </p:txBody>
      </p:sp>
      <p:sp>
        <p:nvSpPr>
          <p:cNvPr id="5" name="Marcador de contenido 4">
            <a:extLst>
              <a:ext uri="{FF2B5EF4-FFF2-40B4-BE49-F238E27FC236}">
                <a16:creationId xmlns:a16="http://schemas.microsoft.com/office/drawing/2014/main" id="{7334FF30-127B-FACE-78CE-6384C377ED07}"/>
              </a:ext>
            </a:extLst>
          </p:cNvPr>
          <p:cNvSpPr>
            <a:spLocks noGrp="1"/>
          </p:cNvSpPr>
          <p:nvPr>
            <p:ph idx="1"/>
          </p:nvPr>
        </p:nvSpPr>
        <p:spPr>
          <a:xfrm>
            <a:off x="838200" y="1825625"/>
            <a:ext cx="10718389" cy="2806336"/>
          </a:xfrm>
          <a:ln w="25400">
            <a:solidFill>
              <a:schemeClr val="tx1"/>
            </a:solidFill>
          </a:ln>
        </p:spPr>
        <p:txBody>
          <a:bodyPr>
            <a:normAutofit fontScale="92500" lnSpcReduction="10000"/>
          </a:bodyPr>
          <a:lstStyle/>
          <a:p>
            <a:pPr marL="514350" indent="-514350">
              <a:buFont typeface="+mj-lt"/>
              <a:buAutoNum type="arabicPeriod"/>
            </a:pPr>
            <a:r>
              <a:rPr lang="es-ES" b="1" dirty="0">
                <a:latin typeface="Gill Sans MT" panose="020B0502020104020203" pitchFamily="34" charset="77"/>
              </a:rPr>
              <a:t>Castración</a:t>
            </a:r>
            <a:r>
              <a:rPr lang="es-ES" dirty="0">
                <a:latin typeface="Gill Sans MT" panose="020B0502020104020203" pitchFamily="34" charset="77"/>
              </a:rPr>
              <a:t>: niveles de testosterona &lt;50 ng/</a:t>
            </a:r>
            <a:r>
              <a:rPr lang="es-ES" dirty="0" err="1">
                <a:latin typeface="Gill Sans MT" panose="020B0502020104020203" pitchFamily="34" charset="77"/>
              </a:rPr>
              <a:t>dL</a:t>
            </a:r>
            <a:r>
              <a:rPr lang="es-ES" dirty="0">
                <a:latin typeface="Gill Sans MT" panose="020B0502020104020203" pitchFamily="34" charset="77"/>
              </a:rPr>
              <a:t> o 1.7 nmol/L</a:t>
            </a:r>
          </a:p>
          <a:p>
            <a:pPr marL="514350" indent="-514350">
              <a:buFont typeface="+mj-lt"/>
              <a:buAutoNum type="arabicPeriod"/>
            </a:pPr>
            <a:r>
              <a:rPr lang="es-ES" b="1" dirty="0">
                <a:latin typeface="Gill Sans MT" panose="020B0502020104020203" pitchFamily="34" charset="77"/>
              </a:rPr>
              <a:t>Resistencia</a:t>
            </a:r>
            <a:r>
              <a:rPr lang="es-ES" dirty="0">
                <a:latin typeface="Gill Sans MT" panose="020B0502020104020203" pitchFamily="34" charset="77"/>
              </a:rPr>
              <a:t>: </a:t>
            </a:r>
          </a:p>
          <a:p>
            <a:pPr marL="457200" lvl="1" indent="0">
              <a:buNone/>
            </a:pPr>
            <a:r>
              <a:rPr lang="es-ES" b="1" dirty="0">
                <a:latin typeface="Gill Sans MT" panose="020B0502020104020203" pitchFamily="34" charset="77"/>
              </a:rPr>
              <a:t>Progresión bioquímica </a:t>
            </a:r>
          </a:p>
          <a:p>
            <a:pPr lvl="2"/>
            <a:r>
              <a:rPr lang="es-ES" dirty="0">
                <a:latin typeface="Gill Sans MT" panose="020B0502020104020203" pitchFamily="34" charset="77"/>
              </a:rPr>
              <a:t>PSA &gt; 2 ng/</a:t>
            </a:r>
            <a:r>
              <a:rPr lang="es-ES" dirty="0" err="1">
                <a:latin typeface="Gill Sans MT" panose="020B0502020104020203" pitchFamily="34" charset="77"/>
              </a:rPr>
              <a:t>mL</a:t>
            </a:r>
            <a:endParaRPr lang="es-ES" dirty="0">
              <a:latin typeface="Gill Sans MT" panose="020B0502020104020203" pitchFamily="34" charset="77"/>
            </a:endParaRPr>
          </a:p>
          <a:p>
            <a:pPr lvl="2"/>
            <a:r>
              <a:rPr lang="es-ES" dirty="0">
                <a:latin typeface="Gill Sans MT" panose="020B0502020104020203" pitchFamily="34" charset="77"/>
              </a:rPr>
              <a:t>Tres incrementos consecutivos en el PSA con al menos una semana de diferencia</a:t>
            </a:r>
          </a:p>
          <a:p>
            <a:pPr lvl="2"/>
            <a:r>
              <a:rPr lang="es-ES" dirty="0">
                <a:latin typeface="Gill Sans MT" panose="020B0502020104020203" pitchFamily="34" charset="77"/>
              </a:rPr>
              <a:t>2 de esos incrementos  ≥50% sobre el nadir</a:t>
            </a:r>
          </a:p>
          <a:p>
            <a:pPr marL="457200" lvl="1" indent="0">
              <a:buNone/>
            </a:pPr>
            <a:r>
              <a:rPr lang="es-ES" b="1" dirty="0">
                <a:latin typeface="Gill Sans MT" panose="020B0502020104020203" pitchFamily="34" charset="77"/>
              </a:rPr>
              <a:t>Progresión radiológica</a:t>
            </a:r>
          </a:p>
          <a:p>
            <a:pPr marL="457200" lvl="1" indent="0">
              <a:buNone/>
            </a:pPr>
            <a:r>
              <a:rPr lang="es-ES" b="1" dirty="0">
                <a:latin typeface="Gill Sans MT" panose="020B0502020104020203" pitchFamily="34" charset="77"/>
              </a:rPr>
              <a:t>Progresión clínica inequívoca (*)</a:t>
            </a:r>
          </a:p>
          <a:p>
            <a:pPr marL="457200" lvl="1" indent="0">
              <a:buNone/>
            </a:pPr>
            <a:endParaRPr lang="es-ES" dirty="0">
              <a:latin typeface="Gill Sans MT" panose="020B0502020104020203" pitchFamily="34" charset="77"/>
            </a:endParaRPr>
          </a:p>
        </p:txBody>
      </p:sp>
      <p:sp>
        <p:nvSpPr>
          <p:cNvPr id="7" name="CuadroTexto 6">
            <a:extLst>
              <a:ext uri="{FF2B5EF4-FFF2-40B4-BE49-F238E27FC236}">
                <a16:creationId xmlns:a16="http://schemas.microsoft.com/office/drawing/2014/main" id="{5CB348E8-6A5D-3CAF-85AD-BC08A55F6121}"/>
              </a:ext>
            </a:extLst>
          </p:cNvPr>
          <p:cNvSpPr txBox="1"/>
          <p:nvPr/>
        </p:nvSpPr>
        <p:spPr>
          <a:xfrm>
            <a:off x="4178707" y="5354149"/>
            <a:ext cx="3834581"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0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CPRC</a:t>
            </a:r>
          </a:p>
        </p:txBody>
      </p:sp>
      <p:sp>
        <p:nvSpPr>
          <p:cNvPr id="8" name="Flecha abajo 7">
            <a:extLst>
              <a:ext uri="{FF2B5EF4-FFF2-40B4-BE49-F238E27FC236}">
                <a16:creationId xmlns:a16="http://schemas.microsoft.com/office/drawing/2014/main" id="{31ACC670-E973-0F0E-A336-68E3E7A4E582}"/>
              </a:ext>
            </a:extLst>
          </p:cNvPr>
          <p:cNvSpPr/>
          <p:nvPr/>
        </p:nvSpPr>
        <p:spPr>
          <a:xfrm>
            <a:off x="5653547" y="4631961"/>
            <a:ext cx="884903" cy="796413"/>
          </a:xfrm>
          <a:prstGeom prst="downArrow">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694409C4-50AE-D49D-8D0F-11B59B7DF43F}"/>
              </a:ext>
            </a:extLst>
          </p:cNvPr>
          <p:cNvSpPr txBox="1"/>
          <p:nvPr/>
        </p:nvSpPr>
        <p:spPr>
          <a:xfrm>
            <a:off x="802558" y="6180542"/>
            <a:ext cx="1075403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1" u="none" strike="noStrike" kern="1200" cap="none" spc="0" normalizeH="0" baseline="0" noProof="0" dirty="0">
                <a:ln>
                  <a:noFill/>
                </a:ln>
                <a:solidFill>
                  <a:prstClr val="black"/>
                </a:solidFill>
                <a:effectLst/>
                <a:uLnTx/>
                <a:uFillTx/>
                <a:latin typeface="Calibri" panose="020F0502020204030204"/>
                <a:ea typeface="+mn-ea"/>
                <a:cs typeface="+mn-cs"/>
              </a:rPr>
              <a:t>(*) La progresión sintomática por sí sola debe ser cuestionada y sometida a una investigación adicional. </a:t>
            </a:r>
          </a:p>
        </p:txBody>
      </p:sp>
    </p:spTree>
    <p:extLst>
      <p:ext uri="{BB962C8B-B14F-4D97-AF65-F5344CB8AC3E}">
        <p14:creationId xmlns:p14="http://schemas.microsoft.com/office/powerpoint/2010/main" val="5600401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ítulo 25">
            <a:extLst>
              <a:ext uri="{FF2B5EF4-FFF2-40B4-BE49-F238E27FC236}">
                <a16:creationId xmlns:a16="http://schemas.microsoft.com/office/drawing/2014/main" id="{BF7C80A7-14D4-6614-31E6-2A67347D02D4}"/>
              </a:ext>
            </a:extLst>
          </p:cNvPr>
          <p:cNvSpPr txBox="1">
            <a:spLocks/>
          </p:cNvSpPr>
          <p:nvPr/>
        </p:nvSpPr>
        <p:spPr>
          <a:xfrm>
            <a:off x="434541" y="705668"/>
            <a:ext cx="10916206" cy="9306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Algoritmo de tratamiento en </a:t>
            </a:r>
            <a:r>
              <a:rPr kumimoji="0" lang="es-ES" sz="28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CPRCm</a:t>
            </a: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 en función </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del tratamiento previo en </a:t>
            </a:r>
            <a:r>
              <a:rPr kumimoji="0" lang="es-ES" sz="28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CPHSm</a:t>
            </a: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 o </a:t>
            </a:r>
            <a:r>
              <a:rPr kumimoji="0" lang="es-ES" sz="28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CPRCnm</a:t>
            </a:r>
            <a:endPar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endParaRPr>
          </a:p>
        </p:txBody>
      </p:sp>
      <p:sp>
        <p:nvSpPr>
          <p:cNvPr id="38" name="CuadroTexto 37">
            <a:extLst>
              <a:ext uri="{FF2B5EF4-FFF2-40B4-BE49-F238E27FC236}">
                <a16:creationId xmlns:a16="http://schemas.microsoft.com/office/drawing/2014/main" id="{3193D02A-5932-7BD9-9C37-F3C4E78F06DD}"/>
              </a:ext>
            </a:extLst>
          </p:cNvPr>
          <p:cNvSpPr txBox="1"/>
          <p:nvPr/>
        </p:nvSpPr>
        <p:spPr>
          <a:xfrm>
            <a:off x="8419380" y="5399547"/>
            <a:ext cx="3105509" cy="523220"/>
          </a:xfrm>
          <a:prstGeom prst="rect">
            <a:avLst/>
          </a:prstGeom>
          <a:solidFill>
            <a:srgbClr val="7030A0">
              <a:alpha val="17112"/>
            </a:srgb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Tratamiento para reducir eventos relacionados con el esqueleto</a:t>
            </a:r>
          </a:p>
        </p:txBody>
      </p:sp>
      <p:pic>
        <p:nvPicPr>
          <p:cNvPr id="36" name="Imagen 35">
            <a:extLst>
              <a:ext uri="{FF2B5EF4-FFF2-40B4-BE49-F238E27FC236}">
                <a16:creationId xmlns:a16="http://schemas.microsoft.com/office/drawing/2014/main" id="{77556FD1-F7C1-BC79-7B0F-603ABE758285}"/>
              </a:ext>
            </a:extLst>
          </p:cNvPr>
          <p:cNvPicPr>
            <a:picLocks noChangeAspect="1"/>
          </p:cNvPicPr>
          <p:nvPr/>
        </p:nvPicPr>
        <p:blipFill>
          <a:blip r:embed="rId2"/>
          <a:stretch>
            <a:fillRect/>
          </a:stretch>
        </p:blipFill>
        <p:spPr>
          <a:xfrm>
            <a:off x="1447356" y="2140118"/>
            <a:ext cx="9725525" cy="3647072"/>
          </a:xfrm>
          <a:prstGeom prst="rect">
            <a:avLst/>
          </a:prstGeom>
        </p:spPr>
      </p:pic>
      <p:sp>
        <p:nvSpPr>
          <p:cNvPr id="37" name="CuadroTexto 36">
            <a:extLst>
              <a:ext uri="{FF2B5EF4-FFF2-40B4-BE49-F238E27FC236}">
                <a16:creationId xmlns:a16="http://schemas.microsoft.com/office/drawing/2014/main" id="{8819D5F2-8A81-6EDB-4366-31C1AD156059}"/>
              </a:ext>
            </a:extLst>
          </p:cNvPr>
          <p:cNvSpPr txBox="1"/>
          <p:nvPr/>
        </p:nvSpPr>
        <p:spPr>
          <a:xfrm>
            <a:off x="704335" y="6158504"/>
            <a:ext cx="1117050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Algoritmo de tratamiento basado en opinión personal y adaptado a nuestro país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Incluye alternativas de tratamiento NO FINANCIADAS en España. </a:t>
            </a:r>
          </a:p>
        </p:txBody>
      </p:sp>
      <p:sp>
        <p:nvSpPr>
          <p:cNvPr id="2" name="Rectángulo 1">
            <a:extLst>
              <a:ext uri="{FF2B5EF4-FFF2-40B4-BE49-F238E27FC236}">
                <a16:creationId xmlns:a16="http://schemas.microsoft.com/office/drawing/2014/main" id="{72D1BD98-99AF-0B5E-DDC4-E80535E03470}"/>
              </a:ext>
            </a:extLst>
          </p:cNvPr>
          <p:cNvSpPr/>
          <p:nvPr/>
        </p:nvSpPr>
        <p:spPr>
          <a:xfrm>
            <a:off x="3079377" y="2061884"/>
            <a:ext cx="2675964" cy="386088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2">
            <a:extLst>
              <a:ext uri="{FF2B5EF4-FFF2-40B4-BE49-F238E27FC236}">
                <a16:creationId xmlns:a16="http://schemas.microsoft.com/office/drawing/2014/main" id="{F8B3D5C4-5DFB-8E7D-83A1-88B03D5B9410}"/>
              </a:ext>
            </a:extLst>
          </p:cNvPr>
          <p:cNvSpPr txBox="1"/>
          <p:nvPr/>
        </p:nvSpPr>
        <p:spPr>
          <a:xfrm>
            <a:off x="3058685" y="1636272"/>
            <a:ext cx="2696656" cy="368268"/>
          </a:xfrm>
          <a:prstGeom prst="rect">
            <a:avLst/>
          </a:prstGeom>
          <a:solidFill>
            <a:srgbClr val="FF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white"/>
                </a:solidFill>
                <a:effectLst/>
                <a:uLnTx/>
                <a:uFillTx/>
                <a:latin typeface="Calibri" panose="020F0502020204030204"/>
                <a:ea typeface="+mn-ea"/>
                <a:cs typeface="+mn-cs"/>
              </a:rPr>
              <a:t>1ª LÍNEA</a:t>
            </a:r>
          </a:p>
        </p:txBody>
      </p:sp>
    </p:spTree>
    <p:extLst>
      <p:ext uri="{BB962C8B-B14F-4D97-AF65-F5344CB8AC3E}">
        <p14:creationId xmlns:p14="http://schemas.microsoft.com/office/powerpoint/2010/main" val="3869542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0955D5-E365-2533-C720-1EDA837EE87C}"/>
              </a:ext>
            </a:extLst>
          </p:cNvPr>
          <p:cNvSpPr>
            <a:spLocks noGrp="1"/>
          </p:cNvSpPr>
          <p:nvPr>
            <p:ph type="title"/>
          </p:nvPr>
        </p:nvSpPr>
        <p:spPr>
          <a:xfrm>
            <a:off x="838199" y="708524"/>
            <a:ext cx="10515600" cy="1325563"/>
          </a:xfrm>
        </p:spPr>
        <p:txBody>
          <a:bodyPr/>
          <a:lstStyle/>
          <a:p>
            <a:r>
              <a:rPr lang="es-ES" b="1">
                <a:latin typeface="Gill Sans MT" panose="020B0502020104020203" pitchFamily="34" charset="77"/>
              </a:rPr>
              <a:t>Principales opciones de tratamiento </a:t>
            </a:r>
            <a:br>
              <a:rPr lang="es-ES" b="1">
                <a:latin typeface="Gill Sans MT" panose="020B0502020104020203" pitchFamily="34" charset="77"/>
              </a:rPr>
            </a:br>
            <a:r>
              <a:rPr lang="es-ES" b="1">
                <a:latin typeface="Gill Sans MT" panose="020B0502020104020203" pitchFamily="34" charset="77"/>
              </a:rPr>
              <a:t>en </a:t>
            </a:r>
            <a:r>
              <a:rPr lang="es-ES" b="1" err="1">
                <a:latin typeface="Gill Sans MT" panose="020B0502020104020203" pitchFamily="34" charset="77"/>
              </a:rPr>
              <a:t>CPRCm</a:t>
            </a:r>
            <a:r>
              <a:rPr lang="es-ES" b="1">
                <a:latin typeface="Gill Sans MT" panose="020B0502020104020203" pitchFamily="34" charset="77"/>
              </a:rPr>
              <a:t> en 1ª línea </a:t>
            </a:r>
          </a:p>
        </p:txBody>
      </p:sp>
      <p:sp>
        <p:nvSpPr>
          <p:cNvPr id="3" name="Marcador de contenido 2">
            <a:extLst>
              <a:ext uri="{FF2B5EF4-FFF2-40B4-BE49-F238E27FC236}">
                <a16:creationId xmlns:a16="http://schemas.microsoft.com/office/drawing/2014/main" id="{19A1A8BD-02CD-93E7-8058-A722E8FD8476}"/>
              </a:ext>
            </a:extLst>
          </p:cNvPr>
          <p:cNvSpPr>
            <a:spLocks noGrp="1"/>
          </p:cNvSpPr>
          <p:nvPr>
            <p:ph idx="1"/>
          </p:nvPr>
        </p:nvSpPr>
        <p:spPr>
          <a:xfrm>
            <a:off x="838199" y="2919558"/>
            <a:ext cx="10629275" cy="2248525"/>
          </a:xfrm>
        </p:spPr>
        <p:txBody>
          <a:bodyPr/>
          <a:lstStyle/>
          <a:p>
            <a:r>
              <a:rPr lang="es-ES" dirty="0" err="1">
                <a:latin typeface="Gill Sans MT" panose="020B0502020104020203" pitchFamily="34" charset="77"/>
              </a:rPr>
              <a:t>Abiraterona</a:t>
            </a:r>
            <a:endParaRPr lang="es-ES" dirty="0">
              <a:latin typeface="Gill Sans MT" panose="020B0502020104020203" pitchFamily="34" charset="77"/>
            </a:endParaRPr>
          </a:p>
          <a:p>
            <a:r>
              <a:rPr lang="es-ES" dirty="0">
                <a:latin typeface="Gill Sans MT" panose="020B0502020104020203" pitchFamily="34" charset="77"/>
              </a:rPr>
              <a:t>Enzalutamida</a:t>
            </a:r>
          </a:p>
          <a:p>
            <a:r>
              <a:rPr lang="es-ES" dirty="0" err="1">
                <a:latin typeface="Gill Sans MT" panose="020B0502020104020203" pitchFamily="34" charset="77"/>
              </a:rPr>
              <a:t>Docetaxel</a:t>
            </a:r>
            <a:endParaRPr lang="es-ES" dirty="0">
              <a:latin typeface="Gill Sans MT" panose="020B0502020104020203" pitchFamily="34" charset="77"/>
            </a:endParaRPr>
          </a:p>
          <a:p>
            <a:r>
              <a:rPr lang="es-ES" dirty="0" err="1">
                <a:latin typeface="Gill Sans MT" panose="020B0502020104020203" pitchFamily="34" charset="77"/>
              </a:rPr>
              <a:t>iPARP</a:t>
            </a:r>
            <a:r>
              <a:rPr lang="es-ES" dirty="0">
                <a:latin typeface="Gill Sans MT" panose="020B0502020104020203" pitchFamily="34" charset="77"/>
              </a:rPr>
              <a:t> en monoterapia</a:t>
            </a:r>
            <a:r>
              <a:rPr lang="es-ES" baseline="30000" dirty="0">
                <a:latin typeface="Gill Sans MT" panose="020B0502020104020203" pitchFamily="34" charset="77"/>
              </a:rPr>
              <a:t>1</a:t>
            </a:r>
            <a:r>
              <a:rPr lang="es-ES" dirty="0">
                <a:latin typeface="Gill Sans MT" panose="020B0502020104020203" pitchFamily="34" charset="77"/>
              </a:rPr>
              <a:t> o en combinación</a:t>
            </a:r>
            <a:endParaRPr lang="es-ES" baseline="30000" dirty="0">
              <a:latin typeface="Gill Sans MT" panose="020B0502020104020203" pitchFamily="34" charset="77"/>
            </a:endParaRPr>
          </a:p>
        </p:txBody>
      </p:sp>
      <p:sp>
        <p:nvSpPr>
          <p:cNvPr id="4" name="CuadroTexto 3">
            <a:extLst>
              <a:ext uri="{FF2B5EF4-FFF2-40B4-BE49-F238E27FC236}">
                <a16:creationId xmlns:a16="http://schemas.microsoft.com/office/drawing/2014/main" id="{ADFDC346-FD0C-A658-291C-2F34641DD14C}"/>
              </a:ext>
            </a:extLst>
          </p:cNvPr>
          <p:cNvSpPr txBox="1"/>
          <p:nvPr/>
        </p:nvSpPr>
        <p:spPr>
          <a:xfrm>
            <a:off x="838199" y="6185098"/>
            <a:ext cx="1117050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30000" noProof="0" dirty="0">
                <a:ln>
                  <a:noFill/>
                </a:ln>
                <a:solidFill>
                  <a:prstClr val="black"/>
                </a:solidFill>
                <a:effectLst/>
                <a:uLnTx/>
                <a:uFillTx/>
                <a:latin typeface="Gill Sans MT" panose="020B0502020104020203" pitchFamily="34" charset="77"/>
                <a:ea typeface="+mn-ea"/>
                <a:cs typeface="+mn-cs"/>
              </a:rPr>
              <a:t>1</a:t>
            </a: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Alternativa de tratamiento NO FINANCIADA en España. </a:t>
            </a:r>
          </a:p>
        </p:txBody>
      </p:sp>
      <p:pic>
        <p:nvPicPr>
          <p:cNvPr id="9217" name="Picture 1" descr="A simple and clean image with only the words 'First-Line Treatment Options' centered in large, bold font. Minimalist, white background with no additional elements or decorations. Ideal for a title slide in a professional presentation.">
            <a:extLst>
              <a:ext uri="{FF2B5EF4-FFF2-40B4-BE49-F238E27FC236}">
                <a16:creationId xmlns:a16="http://schemas.microsoft.com/office/drawing/2014/main" id="{6A8D2F86-380A-F3C3-A318-3612351F3B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9381" y="2461755"/>
            <a:ext cx="3164132" cy="3164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399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4690E9-C09A-3A07-1032-D299153C56C5}"/>
              </a:ext>
            </a:extLst>
          </p:cNvPr>
          <p:cNvSpPr>
            <a:spLocks noGrp="1"/>
          </p:cNvSpPr>
          <p:nvPr>
            <p:ph type="title"/>
          </p:nvPr>
        </p:nvSpPr>
        <p:spPr/>
        <p:txBody>
          <a:bodyPr/>
          <a:lstStyle/>
          <a:p>
            <a:r>
              <a:rPr lang="es-ES" b="1" err="1">
                <a:latin typeface="Gill Sans MT" panose="020B0502020104020203" pitchFamily="34" charset="77"/>
              </a:rPr>
              <a:t>Abiraterona</a:t>
            </a:r>
            <a:r>
              <a:rPr lang="es-ES" b="1">
                <a:latin typeface="Gill Sans MT" panose="020B0502020104020203" pitchFamily="34" charset="77"/>
              </a:rPr>
              <a:t>-Prednisona</a:t>
            </a:r>
            <a:br>
              <a:rPr lang="es-ES" b="1">
                <a:latin typeface="Gill Sans MT" panose="020B0502020104020203" pitchFamily="34" charset="77"/>
              </a:rPr>
            </a:br>
            <a:r>
              <a:rPr lang="es-ES" sz="2800" b="1">
                <a:latin typeface="Gill Sans MT" panose="020B0502020104020203" pitchFamily="34" charset="77"/>
              </a:rPr>
              <a:t>COU-AA-302 (primera línea </a:t>
            </a:r>
            <a:r>
              <a:rPr lang="es-ES" sz="2800" b="1" err="1">
                <a:latin typeface="Gill Sans MT" panose="020B0502020104020203" pitchFamily="34" charset="77"/>
              </a:rPr>
              <a:t>CPRCm</a:t>
            </a:r>
            <a:r>
              <a:rPr lang="es-ES" sz="2800" b="1">
                <a:latin typeface="Gill Sans MT" panose="020B0502020104020203" pitchFamily="34" charset="77"/>
              </a:rPr>
              <a:t>)</a:t>
            </a:r>
          </a:p>
        </p:txBody>
      </p:sp>
      <p:pic>
        <p:nvPicPr>
          <p:cNvPr id="16" name="Imagen 15">
            <a:extLst>
              <a:ext uri="{FF2B5EF4-FFF2-40B4-BE49-F238E27FC236}">
                <a16:creationId xmlns:a16="http://schemas.microsoft.com/office/drawing/2014/main" id="{F1423BE8-4A3E-6FE1-1FEA-79CEEF936518}"/>
              </a:ext>
            </a:extLst>
          </p:cNvPr>
          <p:cNvPicPr>
            <a:picLocks noChangeAspect="1"/>
          </p:cNvPicPr>
          <p:nvPr/>
        </p:nvPicPr>
        <p:blipFill rotWithShape="1">
          <a:blip r:embed="rId2"/>
          <a:srcRect t="13858" r="12655"/>
          <a:stretch/>
        </p:blipFill>
        <p:spPr>
          <a:xfrm>
            <a:off x="838200" y="2367002"/>
            <a:ext cx="5173718" cy="3201210"/>
          </a:xfrm>
          <a:prstGeom prst="rect">
            <a:avLst/>
          </a:prstGeom>
        </p:spPr>
      </p:pic>
      <p:sp>
        <p:nvSpPr>
          <p:cNvPr id="19" name="CuadroTexto 18">
            <a:extLst>
              <a:ext uri="{FF2B5EF4-FFF2-40B4-BE49-F238E27FC236}">
                <a16:creationId xmlns:a16="http://schemas.microsoft.com/office/drawing/2014/main" id="{93224CA1-B7D3-6843-E384-B1B6D1E7C0E8}"/>
              </a:ext>
            </a:extLst>
          </p:cNvPr>
          <p:cNvSpPr txBox="1"/>
          <p:nvPr/>
        </p:nvSpPr>
        <p:spPr>
          <a:xfrm>
            <a:off x="6040233" y="2571398"/>
            <a:ext cx="5771525" cy="286232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Abiraterona</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-Prednisona vs Placebo-Prednisona</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ECOG 0-1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No metástasis viscerales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Objetivos primarios: SG y </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rPFS</a:t>
            </a:r>
            <a:endPar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Seguimiento: 49.2 meses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rPFS</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16.5 vs 8.2 meses (HR 0.52; p&lt;0.001)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1" i="0" u="none" strike="noStrike" kern="1200" cap="none" spc="0" normalizeH="0" baseline="0" noProof="0" dirty="0">
                <a:ln>
                  <a:noFill/>
                </a:ln>
                <a:solidFill>
                  <a:srgbClr val="FF0000"/>
                </a:solidFill>
                <a:effectLst/>
                <a:uLnTx/>
                <a:uFillTx/>
                <a:latin typeface="Gill Sans MT" panose="020B0502020104020203" pitchFamily="34" charset="77"/>
                <a:ea typeface="+mn-ea"/>
                <a:cs typeface="+mn-cs"/>
              </a:rPr>
              <a:t>SG: 34.7 vs 30.3 meses (HR 0.81; p=0.0033)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Efectos adversos más típicos: exceso de mineralocorticoides, alteraciones PFH</a:t>
            </a:r>
          </a:p>
        </p:txBody>
      </p:sp>
      <p:sp>
        <p:nvSpPr>
          <p:cNvPr id="20" name="CuadroTexto 19">
            <a:extLst>
              <a:ext uri="{FF2B5EF4-FFF2-40B4-BE49-F238E27FC236}">
                <a16:creationId xmlns:a16="http://schemas.microsoft.com/office/drawing/2014/main" id="{0871EB73-FAA7-C916-336C-1271148D619D}"/>
              </a:ext>
            </a:extLst>
          </p:cNvPr>
          <p:cNvSpPr txBox="1"/>
          <p:nvPr/>
        </p:nvSpPr>
        <p:spPr>
          <a:xfrm>
            <a:off x="6347012" y="6087021"/>
            <a:ext cx="4285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Ryan CJ et al. Lancet Oncol 2015</a:t>
            </a:r>
          </a:p>
        </p:txBody>
      </p:sp>
    </p:spTree>
    <p:extLst>
      <p:ext uri="{BB962C8B-B14F-4D97-AF65-F5344CB8AC3E}">
        <p14:creationId xmlns:p14="http://schemas.microsoft.com/office/powerpoint/2010/main" val="1412949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a:extLst>
              <a:ext uri="{FF2B5EF4-FFF2-40B4-BE49-F238E27FC236}">
                <a16:creationId xmlns:a16="http://schemas.microsoft.com/office/drawing/2014/main" id="{1556ACA6-B7FB-A04A-4806-809AE1A19065}"/>
              </a:ext>
            </a:extLst>
          </p:cNvPr>
          <p:cNvSpPr txBox="1"/>
          <p:nvPr/>
        </p:nvSpPr>
        <p:spPr>
          <a:xfrm>
            <a:off x="6040233" y="2796248"/>
            <a:ext cx="5771525"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Enzalutamida vs Placebo</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ECOG 0-1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Metástasis viscerales permitidas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Objetivos primarios: SG y </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rPFS</a:t>
            </a:r>
            <a:endPar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Seguimiento: 22 meses (grupo Enza)</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rPFS</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20.0 vs 5.4 meses (HR 0.32; p&lt;0.001)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1" i="0" u="none" strike="noStrike" kern="1200" cap="none" spc="0" normalizeH="0" baseline="0" noProof="0" dirty="0">
                <a:ln>
                  <a:noFill/>
                </a:ln>
                <a:solidFill>
                  <a:srgbClr val="FF0000"/>
                </a:solidFill>
                <a:effectLst/>
                <a:uLnTx/>
                <a:uFillTx/>
                <a:latin typeface="Gill Sans MT" panose="020B0502020104020203" pitchFamily="34" charset="77"/>
                <a:ea typeface="+mn-ea"/>
                <a:cs typeface="+mn-cs"/>
              </a:rPr>
              <a:t>SG: 35.3 vs 31.3 meses (HR 0.77; p=0.0033)</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Efectos adversos más típicos: fatiga e HTA</a:t>
            </a:r>
          </a:p>
        </p:txBody>
      </p:sp>
      <p:sp>
        <p:nvSpPr>
          <p:cNvPr id="14" name="CuadroTexto 13">
            <a:extLst>
              <a:ext uri="{FF2B5EF4-FFF2-40B4-BE49-F238E27FC236}">
                <a16:creationId xmlns:a16="http://schemas.microsoft.com/office/drawing/2014/main" id="{2D9CE526-9E43-AB0F-4112-947BC121543C}"/>
              </a:ext>
            </a:extLst>
          </p:cNvPr>
          <p:cNvSpPr txBox="1"/>
          <p:nvPr/>
        </p:nvSpPr>
        <p:spPr>
          <a:xfrm>
            <a:off x="6347012" y="6087021"/>
            <a:ext cx="4285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err="1">
                <a:ln>
                  <a:noFill/>
                </a:ln>
                <a:solidFill>
                  <a:prstClr val="black"/>
                </a:solidFill>
                <a:effectLst/>
                <a:uLnTx/>
                <a:uFillTx/>
                <a:latin typeface="Calibri" panose="020F0502020204030204"/>
                <a:ea typeface="+mn-ea"/>
                <a:cs typeface="+mn-cs"/>
              </a:rPr>
              <a:t>Beer</a:t>
            </a: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 TM et al. </a:t>
            </a:r>
            <a:r>
              <a:rPr kumimoji="0" lang="es-ES" sz="1800" b="0" i="0" u="none" strike="noStrike" kern="1200" cap="none" spc="0" normalizeH="0" baseline="0" noProof="0" err="1">
                <a:ln>
                  <a:noFill/>
                </a:ln>
                <a:solidFill>
                  <a:prstClr val="black"/>
                </a:solidFill>
                <a:effectLst/>
                <a:uLnTx/>
                <a:uFillTx/>
                <a:latin typeface="Calibri" panose="020F0502020204030204"/>
                <a:ea typeface="+mn-ea"/>
                <a:cs typeface="+mn-cs"/>
              </a:rPr>
              <a:t>Eur</a:t>
            </a: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s-ES" sz="1800" b="0" i="0" u="none" strike="noStrike" kern="1200" cap="none" spc="0" normalizeH="0" baseline="0" noProof="0" err="1">
                <a:ln>
                  <a:noFill/>
                </a:ln>
                <a:solidFill>
                  <a:prstClr val="black"/>
                </a:solidFill>
                <a:effectLst/>
                <a:uLnTx/>
                <a:uFillTx/>
                <a:latin typeface="Calibri" panose="020F0502020204030204"/>
                <a:ea typeface="+mn-ea"/>
                <a:cs typeface="+mn-cs"/>
              </a:rPr>
              <a:t>Urol</a:t>
            </a: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 2016; 71(2):151-154</a:t>
            </a:r>
          </a:p>
        </p:txBody>
      </p:sp>
      <p:pic>
        <p:nvPicPr>
          <p:cNvPr id="19" name="Imagen 18">
            <a:extLst>
              <a:ext uri="{FF2B5EF4-FFF2-40B4-BE49-F238E27FC236}">
                <a16:creationId xmlns:a16="http://schemas.microsoft.com/office/drawing/2014/main" id="{50EC8286-612C-A1F9-10BE-DFAAF886EF2E}"/>
              </a:ext>
            </a:extLst>
          </p:cNvPr>
          <p:cNvPicPr>
            <a:picLocks noChangeAspect="1"/>
          </p:cNvPicPr>
          <p:nvPr/>
        </p:nvPicPr>
        <p:blipFill>
          <a:blip r:embed="rId2"/>
          <a:stretch>
            <a:fillRect/>
          </a:stretch>
        </p:blipFill>
        <p:spPr>
          <a:xfrm>
            <a:off x="838200" y="2796248"/>
            <a:ext cx="5039179" cy="3012748"/>
          </a:xfrm>
          <a:prstGeom prst="rect">
            <a:avLst/>
          </a:prstGeom>
        </p:spPr>
      </p:pic>
      <p:sp>
        <p:nvSpPr>
          <p:cNvPr id="22" name="Título 1">
            <a:extLst>
              <a:ext uri="{FF2B5EF4-FFF2-40B4-BE49-F238E27FC236}">
                <a16:creationId xmlns:a16="http://schemas.microsoft.com/office/drawing/2014/main" id="{3F179BB6-A234-9481-AE26-93EAD186B4C9}"/>
              </a:ext>
            </a:extLst>
          </p:cNvPr>
          <p:cNvSpPr>
            <a:spLocks noGrp="1"/>
          </p:cNvSpPr>
          <p:nvPr>
            <p:ph type="title"/>
          </p:nvPr>
        </p:nvSpPr>
        <p:spPr>
          <a:xfrm>
            <a:off x="838200" y="365125"/>
            <a:ext cx="10515600" cy="1325563"/>
          </a:xfrm>
        </p:spPr>
        <p:txBody>
          <a:bodyPr/>
          <a:lstStyle/>
          <a:p>
            <a:r>
              <a:rPr lang="es-ES" b="1">
                <a:latin typeface="Gill Sans MT" panose="020B0502020104020203" pitchFamily="34" charset="77"/>
              </a:rPr>
              <a:t>Enzalutamida</a:t>
            </a:r>
            <a:br>
              <a:rPr lang="es-ES" b="1">
                <a:latin typeface="Gill Sans MT" panose="020B0502020104020203" pitchFamily="34" charset="77"/>
              </a:rPr>
            </a:br>
            <a:r>
              <a:rPr lang="es-ES" sz="2800" b="1">
                <a:latin typeface="Gill Sans MT" panose="020B0502020104020203" pitchFamily="34" charset="77"/>
              </a:rPr>
              <a:t>PREVAIL (primera línea </a:t>
            </a:r>
            <a:r>
              <a:rPr lang="es-ES" sz="2800" b="1" err="1">
                <a:latin typeface="Gill Sans MT" panose="020B0502020104020203" pitchFamily="34" charset="77"/>
              </a:rPr>
              <a:t>CPRCm</a:t>
            </a:r>
            <a:r>
              <a:rPr lang="es-ES" sz="2800" b="1">
                <a:latin typeface="Gill Sans MT" panose="020B0502020104020203" pitchFamily="34" charset="77"/>
              </a:rPr>
              <a:t>)</a:t>
            </a:r>
          </a:p>
        </p:txBody>
      </p:sp>
    </p:spTree>
    <p:extLst>
      <p:ext uri="{BB962C8B-B14F-4D97-AF65-F5344CB8AC3E}">
        <p14:creationId xmlns:p14="http://schemas.microsoft.com/office/powerpoint/2010/main" val="3279408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8EE35B88-9383-A615-59D4-0144C650BBA7}"/>
              </a:ext>
            </a:extLst>
          </p:cNvPr>
          <p:cNvSpPr/>
          <p:nvPr/>
        </p:nvSpPr>
        <p:spPr>
          <a:xfrm>
            <a:off x="1193369" y="6324635"/>
            <a:ext cx="10160431"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prstClr val="black"/>
                </a:solidFill>
                <a:effectLst/>
                <a:uLnTx/>
                <a:uFillTx/>
                <a:latin typeface="Calibri" panose="020F0502020204030204"/>
                <a:ea typeface="+mn-ea"/>
                <a:cs typeface="+mn-cs"/>
              </a:rPr>
              <a:t>Tannock</a:t>
            </a: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 IF et al. NEJM 2004;351:1502-12</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err="1">
                <a:ln>
                  <a:noFill/>
                </a:ln>
                <a:solidFill>
                  <a:prstClr val="black"/>
                </a:solidFill>
                <a:effectLst/>
                <a:uLnTx/>
                <a:uFillTx/>
                <a:latin typeface="Calibri" panose="020F0502020204030204"/>
                <a:ea typeface="+mn-ea"/>
                <a:cs typeface="+mn-cs"/>
              </a:rPr>
              <a:t>Berthol</a:t>
            </a: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 D., et al. J Clin Oncol. 2008; 26 (2):242-245.</a:t>
            </a:r>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CuadroTexto 15">
            <a:extLst>
              <a:ext uri="{FF2B5EF4-FFF2-40B4-BE49-F238E27FC236}">
                <a16:creationId xmlns:a16="http://schemas.microsoft.com/office/drawing/2014/main" id="{B7B8E9E1-CC3E-AB8F-5B44-D094AD8DBA16}"/>
              </a:ext>
            </a:extLst>
          </p:cNvPr>
          <p:cNvSpPr txBox="1"/>
          <p:nvPr/>
        </p:nvSpPr>
        <p:spPr>
          <a:xfrm>
            <a:off x="5895706" y="2422612"/>
            <a:ext cx="5771525" cy="34778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Docetaxel</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75 mg/m</a:t>
            </a:r>
            <a:r>
              <a:rPr kumimoji="0" lang="es-ES" sz="2000" b="0" i="0" u="none" strike="noStrike" kern="1200" cap="none" spc="0" normalizeH="0" baseline="30000" noProof="0" dirty="0">
                <a:ln>
                  <a:noFill/>
                </a:ln>
                <a:solidFill>
                  <a:prstClr val="black"/>
                </a:solidFill>
                <a:effectLst/>
                <a:uLnTx/>
                <a:uFillTx/>
                <a:latin typeface="Gill Sans MT" panose="020B0502020104020203" pitchFamily="34" charset="77"/>
                <a:ea typeface="+mn-ea"/>
                <a:cs typeface="+mn-cs"/>
              </a:rPr>
              <a:t>2 </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(cada 3 semanas) vs </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Docetaxel</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30 mg/m</a:t>
            </a:r>
            <a:r>
              <a:rPr kumimoji="0" lang="es-ES" sz="2000" b="0" i="0" u="none" strike="noStrike" kern="1200" cap="none" spc="0" normalizeH="0" baseline="30000" noProof="0" dirty="0">
                <a:ln>
                  <a:noFill/>
                </a:ln>
                <a:solidFill>
                  <a:prstClr val="black"/>
                </a:solidFill>
                <a:effectLst/>
                <a:uLnTx/>
                <a:uFillTx/>
                <a:latin typeface="Gill Sans MT" panose="020B0502020104020203" pitchFamily="34" charset="77"/>
                <a:ea typeface="+mn-ea"/>
                <a:cs typeface="+mn-cs"/>
              </a:rPr>
              <a:t>2 </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(semanal) vs </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Mitoxantrone+Prednisona</a:t>
            </a:r>
            <a:endPar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Karnofsky</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PS ≥60%</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Hb ≥ 10 g/</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dL</a:t>
            </a:r>
            <a:endPar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Objetivo primario: SG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1" i="0" u="none" strike="noStrike" kern="1200" cap="none" spc="0" normalizeH="0" baseline="0" noProof="0" dirty="0">
                <a:ln>
                  <a:noFill/>
                </a:ln>
                <a:solidFill>
                  <a:srgbClr val="FF0000"/>
                </a:solidFill>
                <a:effectLst/>
                <a:uLnTx/>
                <a:uFillTx/>
                <a:latin typeface="Gill Sans MT" panose="020B0502020104020203" pitchFamily="34" charset="77"/>
                <a:ea typeface="+mn-ea"/>
                <a:cs typeface="+mn-cs"/>
              </a:rPr>
              <a:t>SG: 19.2 meses (Doce trimestral) vs 16.3 meses (</a:t>
            </a:r>
            <a:r>
              <a:rPr kumimoji="0" lang="es-ES" sz="2000" b="1" i="0" u="none" strike="noStrike" kern="1200" cap="none" spc="0" normalizeH="0" baseline="0" noProof="0" dirty="0" err="1">
                <a:ln>
                  <a:noFill/>
                </a:ln>
                <a:solidFill>
                  <a:srgbClr val="FF0000"/>
                </a:solidFill>
                <a:effectLst/>
                <a:uLnTx/>
                <a:uFillTx/>
                <a:latin typeface="Gill Sans MT" panose="020B0502020104020203" pitchFamily="34" charset="77"/>
                <a:ea typeface="+mn-ea"/>
                <a:cs typeface="+mn-cs"/>
              </a:rPr>
              <a:t>Mitoxantrone</a:t>
            </a:r>
            <a:r>
              <a:rPr kumimoji="0" lang="es-ES" sz="2000" b="1" i="0" u="none" strike="noStrike" kern="1200" cap="none" spc="0" normalizeH="0" baseline="0" noProof="0" dirty="0">
                <a:ln>
                  <a:noFill/>
                </a:ln>
                <a:solidFill>
                  <a:srgbClr val="FF0000"/>
                </a:solidFill>
                <a:effectLst/>
                <a:uLnTx/>
                <a:uFillTx/>
                <a:latin typeface="Gill Sans MT" panose="020B0502020104020203" pitchFamily="34" charset="77"/>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Efectos adversos más típicos: neutropenia, fatiga, alopecia, neuropatía periférica, alteraciones ungueales</a:t>
            </a:r>
          </a:p>
        </p:txBody>
      </p:sp>
      <p:pic>
        <p:nvPicPr>
          <p:cNvPr id="20" name="Imagen 19">
            <a:extLst>
              <a:ext uri="{FF2B5EF4-FFF2-40B4-BE49-F238E27FC236}">
                <a16:creationId xmlns:a16="http://schemas.microsoft.com/office/drawing/2014/main" id="{4318456F-BA8D-7090-7058-F8E4FC5DB864}"/>
              </a:ext>
            </a:extLst>
          </p:cNvPr>
          <p:cNvPicPr>
            <a:picLocks noChangeAspect="1"/>
          </p:cNvPicPr>
          <p:nvPr/>
        </p:nvPicPr>
        <p:blipFill>
          <a:blip r:embed="rId3"/>
          <a:stretch>
            <a:fillRect/>
          </a:stretch>
        </p:blipFill>
        <p:spPr>
          <a:xfrm>
            <a:off x="554091" y="2422612"/>
            <a:ext cx="5341615" cy="3170098"/>
          </a:xfrm>
          <a:prstGeom prst="rect">
            <a:avLst/>
          </a:prstGeom>
        </p:spPr>
      </p:pic>
      <p:sp>
        <p:nvSpPr>
          <p:cNvPr id="23" name="Título 1">
            <a:extLst>
              <a:ext uri="{FF2B5EF4-FFF2-40B4-BE49-F238E27FC236}">
                <a16:creationId xmlns:a16="http://schemas.microsoft.com/office/drawing/2014/main" id="{5896268E-06AF-C3CD-743F-35129A123C81}"/>
              </a:ext>
            </a:extLst>
          </p:cNvPr>
          <p:cNvSpPr>
            <a:spLocks noGrp="1"/>
          </p:cNvSpPr>
          <p:nvPr>
            <p:ph type="title"/>
          </p:nvPr>
        </p:nvSpPr>
        <p:spPr>
          <a:xfrm>
            <a:off x="838200" y="365125"/>
            <a:ext cx="10515600" cy="1325563"/>
          </a:xfrm>
        </p:spPr>
        <p:txBody>
          <a:bodyPr/>
          <a:lstStyle/>
          <a:p>
            <a:r>
              <a:rPr lang="es-ES" b="1" err="1">
                <a:latin typeface="Gill Sans MT" panose="020B0502020104020203" pitchFamily="34" charset="77"/>
              </a:rPr>
              <a:t>Docetaxel</a:t>
            </a:r>
            <a:br>
              <a:rPr lang="es-ES" b="1">
                <a:latin typeface="Gill Sans MT" panose="020B0502020104020203" pitchFamily="34" charset="77"/>
              </a:rPr>
            </a:br>
            <a:r>
              <a:rPr lang="es-ES" sz="2800" b="1">
                <a:latin typeface="Gill Sans MT" panose="020B0502020104020203" pitchFamily="34" charset="77"/>
              </a:rPr>
              <a:t>TAX-327 (primera línea </a:t>
            </a:r>
            <a:r>
              <a:rPr lang="es-ES" sz="2800" b="1" err="1">
                <a:latin typeface="Gill Sans MT" panose="020B0502020104020203" pitchFamily="34" charset="77"/>
              </a:rPr>
              <a:t>CPRCm</a:t>
            </a:r>
            <a:r>
              <a:rPr lang="es-ES" sz="2800" b="1">
                <a:latin typeface="Gill Sans MT" panose="020B0502020104020203" pitchFamily="34" charset="77"/>
              </a:rPr>
              <a:t>)</a:t>
            </a:r>
          </a:p>
        </p:txBody>
      </p:sp>
    </p:spTree>
    <p:extLst>
      <p:ext uri="{BB962C8B-B14F-4D97-AF65-F5344CB8AC3E}">
        <p14:creationId xmlns:p14="http://schemas.microsoft.com/office/powerpoint/2010/main" val="3339122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5D9A68-F86C-C345-A400-9B34030C0C62}"/>
              </a:ext>
            </a:extLst>
          </p:cNvPr>
          <p:cNvSpPr>
            <a:spLocks noGrp="1"/>
          </p:cNvSpPr>
          <p:nvPr>
            <p:ph type="title"/>
          </p:nvPr>
        </p:nvSpPr>
        <p:spPr>
          <a:xfrm>
            <a:off x="830573" y="2234630"/>
            <a:ext cx="2959911" cy="4187791"/>
          </a:xfrm>
        </p:spPr>
        <p:txBody>
          <a:bodyPr>
            <a:normAutofit fontScale="90000"/>
          </a:bodyPr>
          <a:lstStyle/>
          <a:p>
            <a:r>
              <a:rPr lang="es-ES" b="1" dirty="0">
                <a:latin typeface="Gill Sans MT" panose="020B0502020104020203" pitchFamily="34" charset="77"/>
              </a:rPr>
              <a:t>Panorama genético y medicina de precisión en </a:t>
            </a:r>
            <a:r>
              <a:rPr lang="es-ES" b="1" dirty="0" err="1">
                <a:latin typeface="Gill Sans MT" panose="020B0502020104020203" pitchFamily="34" charset="77"/>
              </a:rPr>
              <a:t>CPRCm</a:t>
            </a:r>
            <a:endParaRPr lang="es-ES" b="1" dirty="0">
              <a:latin typeface="Gill Sans MT" panose="020B0502020104020203" pitchFamily="34" charset="77"/>
            </a:endParaRPr>
          </a:p>
        </p:txBody>
      </p:sp>
      <p:sp>
        <p:nvSpPr>
          <p:cNvPr id="5" name="CuadroTexto 4">
            <a:extLst>
              <a:ext uri="{FF2B5EF4-FFF2-40B4-BE49-F238E27FC236}">
                <a16:creationId xmlns:a16="http://schemas.microsoft.com/office/drawing/2014/main" id="{CB8DC8D4-9B46-F244-8ADD-E8AFDC9F1305}"/>
              </a:ext>
            </a:extLst>
          </p:cNvPr>
          <p:cNvSpPr txBox="1"/>
          <p:nvPr/>
        </p:nvSpPr>
        <p:spPr>
          <a:xfrm>
            <a:off x="8716618" y="6498772"/>
            <a:ext cx="374752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Ku</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SY et al.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Nat</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Rev</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a:t>
            </a:r>
            <a:r>
              <a:rPr kumimoji="0" lang="es-ES" sz="12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Urol</a:t>
            </a:r>
            <a:r>
              <a:rPr kumimoji="0" lang="es-ES" sz="12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2019</a:t>
            </a:r>
          </a:p>
        </p:txBody>
      </p:sp>
      <p:pic>
        <p:nvPicPr>
          <p:cNvPr id="3" name="Imagen 2">
            <a:extLst>
              <a:ext uri="{FF2B5EF4-FFF2-40B4-BE49-F238E27FC236}">
                <a16:creationId xmlns:a16="http://schemas.microsoft.com/office/drawing/2014/main" id="{D7DBB867-85BC-9B48-83DC-753F916A2F35}"/>
              </a:ext>
            </a:extLst>
          </p:cNvPr>
          <p:cNvPicPr>
            <a:picLocks noChangeAspect="1"/>
          </p:cNvPicPr>
          <p:nvPr/>
        </p:nvPicPr>
        <p:blipFill>
          <a:blip r:embed="rId3"/>
          <a:stretch>
            <a:fillRect/>
          </a:stretch>
        </p:blipFill>
        <p:spPr>
          <a:xfrm>
            <a:off x="5260641" y="703611"/>
            <a:ext cx="6434540" cy="5450777"/>
          </a:xfrm>
          <a:prstGeom prst="rect">
            <a:avLst/>
          </a:prstGeom>
        </p:spPr>
      </p:pic>
      <p:sp>
        <p:nvSpPr>
          <p:cNvPr id="4" name="Rectángulo 3">
            <a:extLst>
              <a:ext uri="{FF2B5EF4-FFF2-40B4-BE49-F238E27FC236}">
                <a16:creationId xmlns:a16="http://schemas.microsoft.com/office/drawing/2014/main" id="{8FE67C87-F8CA-4C69-C94F-EB6E4190E41C}"/>
              </a:ext>
            </a:extLst>
          </p:cNvPr>
          <p:cNvSpPr/>
          <p:nvPr/>
        </p:nvSpPr>
        <p:spPr>
          <a:xfrm>
            <a:off x="5260641" y="860612"/>
            <a:ext cx="2696737" cy="2163722"/>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CuadroTexto 5">
            <a:extLst>
              <a:ext uri="{FF2B5EF4-FFF2-40B4-BE49-F238E27FC236}">
                <a16:creationId xmlns:a16="http://schemas.microsoft.com/office/drawing/2014/main" id="{EF281332-1362-70A8-74E3-B48CDE01F9C5}"/>
              </a:ext>
            </a:extLst>
          </p:cNvPr>
          <p:cNvSpPr txBox="1"/>
          <p:nvPr/>
        </p:nvSpPr>
        <p:spPr>
          <a:xfrm>
            <a:off x="699246" y="496286"/>
            <a:ext cx="4352309" cy="16619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Alteraciones en genes reparadores de ADN: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20-25% del </a:t>
            </a:r>
            <a:r>
              <a:rPr kumimoji="0" lang="es-ES" sz="18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CPRCm</a:t>
            </a:r>
            <a:endPar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10-12% son HRR+:  BRCA2 + frecuente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Somáticos&gt;germinales: 2:1</a:t>
            </a:r>
          </a:p>
        </p:txBody>
      </p:sp>
      <p:sp>
        <p:nvSpPr>
          <p:cNvPr id="7" name="Elipse 6">
            <a:extLst>
              <a:ext uri="{FF2B5EF4-FFF2-40B4-BE49-F238E27FC236}">
                <a16:creationId xmlns:a16="http://schemas.microsoft.com/office/drawing/2014/main" id="{EE1A24A3-94D8-7FAD-4B93-B9E7B960C09C}"/>
              </a:ext>
            </a:extLst>
          </p:cNvPr>
          <p:cNvSpPr/>
          <p:nvPr/>
        </p:nvSpPr>
        <p:spPr>
          <a:xfrm>
            <a:off x="143436" y="179294"/>
            <a:ext cx="4908120" cy="229496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Flecha derecha 7">
            <a:extLst>
              <a:ext uri="{FF2B5EF4-FFF2-40B4-BE49-F238E27FC236}">
                <a16:creationId xmlns:a16="http://schemas.microsoft.com/office/drawing/2014/main" id="{4F84458B-BD75-7AB2-AC99-0FAEABC0ED56}"/>
              </a:ext>
            </a:extLst>
          </p:cNvPr>
          <p:cNvSpPr/>
          <p:nvPr/>
        </p:nvSpPr>
        <p:spPr>
          <a:xfrm>
            <a:off x="4840885" y="1252190"/>
            <a:ext cx="658904" cy="412377"/>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7618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5B52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77DA2FDF-689D-C8FF-B0AA-C00C40BD6B71}"/>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dirty="0" err="1">
                <a:solidFill>
                  <a:srgbClr val="FFFFFF"/>
                </a:solidFill>
              </a:rPr>
              <a:t>iPARP</a:t>
            </a:r>
            <a:r>
              <a:rPr lang="en-US" sz="2600" kern="1200" dirty="0">
                <a:solidFill>
                  <a:srgbClr val="FFFFFF"/>
                </a:solidFill>
              </a:rPr>
              <a:t> </a:t>
            </a:r>
            <a:r>
              <a:rPr lang="en-US" sz="2600" kern="1200" dirty="0" err="1">
                <a:solidFill>
                  <a:srgbClr val="FFFFFF"/>
                </a:solidFill>
              </a:rPr>
              <a:t>en</a:t>
            </a:r>
            <a:r>
              <a:rPr lang="en-US" sz="2600" kern="1200" dirty="0">
                <a:solidFill>
                  <a:srgbClr val="FFFFFF"/>
                </a:solidFill>
              </a:rPr>
              <a:t> </a:t>
            </a:r>
            <a:r>
              <a:rPr lang="en-US" sz="2600" kern="1200" dirty="0" err="1">
                <a:solidFill>
                  <a:srgbClr val="FFFFFF"/>
                </a:solidFill>
              </a:rPr>
              <a:t>monoterapia</a:t>
            </a:r>
            <a:r>
              <a:rPr lang="en-US" sz="2600" kern="1200" dirty="0">
                <a:solidFill>
                  <a:srgbClr val="FFFFFF"/>
                </a:solidFill>
              </a:rPr>
              <a:t> o </a:t>
            </a:r>
            <a:r>
              <a:rPr lang="en-US" sz="2600" kern="1200" dirty="0" err="1">
                <a:solidFill>
                  <a:srgbClr val="FFFFFF"/>
                </a:solidFill>
              </a:rPr>
              <a:t>combinación</a:t>
            </a:r>
            <a:endParaRPr lang="en-US" sz="2600" kern="1200" dirty="0">
              <a:solidFill>
                <a:srgbClr val="FFFFFF"/>
              </a:solidFill>
            </a:endParaRPr>
          </a:p>
        </p:txBody>
      </p:sp>
      <p:pic>
        <p:nvPicPr>
          <p:cNvPr id="3" name="Marcador de contenido 4" descr="Diagrama&#10;&#10;Descripción generada automáticamente">
            <a:extLst>
              <a:ext uri="{FF2B5EF4-FFF2-40B4-BE49-F238E27FC236}">
                <a16:creationId xmlns:a16="http://schemas.microsoft.com/office/drawing/2014/main" id="{D94DB332-DC30-A1D4-C37B-925F52C78771}"/>
              </a:ext>
            </a:extLst>
          </p:cNvPr>
          <p:cNvPicPr>
            <a:picLocks noGrp="1" noChangeAspect="1"/>
          </p:cNvPicPr>
          <p:nvPr>
            <p:ph idx="1"/>
          </p:nvPr>
        </p:nvPicPr>
        <p:blipFill>
          <a:blip r:embed="rId2"/>
          <a:stretch>
            <a:fillRect/>
          </a:stretch>
        </p:blipFill>
        <p:spPr>
          <a:xfrm>
            <a:off x="3576088" y="1102350"/>
            <a:ext cx="8235928" cy="4653299"/>
          </a:xfrm>
          <a:prstGeom prst="rect">
            <a:avLst/>
          </a:prstGeom>
        </p:spPr>
      </p:pic>
      <p:sp>
        <p:nvSpPr>
          <p:cNvPr id="4" name="Rectángulo 3">
            <a:extLst>
              <a:ext uri="{FF2B5EF4-FFF2-40B4-BE49-F238E27FC236}">
                <a16:creationId xmlns:a16="http://schemas.microsoft.com/office/drawing/2014/main" id="{3E78A189-7049-CC6A-2650-9744BB5B3CE9}"/>
              </a:ext>
            </a:extLst>
          </p:cNvPr>
          <p:cNvSpPr/>
          <p:nvPr/>
        </p:nvSpPr>
        <p:spPr>
          <a:xfrm>
            <a:off x="5840361" y="1563329"/>
            <a:ext cx="5971655" cy="359860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4169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C09ABC-9684-AD2A-BB1F-3BEA8B0ED96B}"/>
              </a:ext>
            </a:extLst>
          </p:cNvPr>
          <p:cNvSpPr>
            <a:spLocks noGrp="1"/>
          </p:cNvSpPr>
          <p:nvPr>
            <p:ph type="title"/>
          </p:nvPr>
        </p:nvSpPr>
        <p:spPr/>
        <p:txBody>
          <a:bodyPr/>
          <a:lstStyle/>
          <a:p>
            <a:r>
              <a:rPr lang="es-ES" b="1">
                <a:latin typeface="Gill Sans MT" panose="020B0502020104020203" pitchFamily="34" charset="77"/>
              </a:rPr>
              <a:t>Inhibidores de PARP en monoterapia:</a:t>
            </a:r>
            <a:br>
              <a:rPr lang="es-ES" b="1">
                <a:latin typeface="Gill Sans MT" panose="020B0502020104020203" pitchFamily="34" charset="77"/>
              </a:rPr>
            </a:br>
            <a:r>
              <a:rPr lang="es-ES" sz="2800" b="1">
                <a:latin typeface="Gill Sans MT" panose="020B0502020104020203" pitchFamily="34" charset="77"/>
              </a:rPr>
              <a:t>El mecanismo de letalidad sintética</a:t>
            </a:r>
          </a:p>
        </p:txBody>
      </p:sp>
      <p:pic>
        <p:nvPicPr>
          <p:cNvPr id="4" name="Imagen 3">
            <a:extLst>
              <a:ext uri="{FF2B5EF4-FFF2-40B4-BE49-F238E27FC236}">
                <a16:creationId xmlns:a16="http://schemas.microsoft.com/office/drawing/2014/main" id="{F3182F09-CE9D-37A7-79D5-556B87E258AF}"/>
              </a:ext>
            </a:extLst>
          </p:cNvPr>
          <p:cNvPicPr>
            <a:picLocks noChangeAspect="1"/>
          </p:cNvPicPr>
          <p:nvPr/>
        </p:nvPicPr>
        <p:blipFill>
          <a:blip r:embed="rId3"/>
          <a:stretch>
            <a:fillRect/>
          </a:stretch>
        </p:blipFill>
        <p:spPr>
          <a:xfrm>
            <a:off x="2976282" y="1690688"/>
            <a:ext cx="6907306" cy="5078902"/>
          </a:xfrm>
          <a:prstGeom prst="rect">
            <a:avLst/>
          </a:prstGeom>
        </p:spPr>
      </p:pic>
    </p:spTree>
    <p:extLst>
      <p:ext uri="{BB962C8B-B14F-4D97-AF65-F5344CB8AC3E}">
        <p14:creationId xmlns:p14="http://schemas.microsoft.com/office/powerpoint/2010/main" val="40704239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descr="Diagrama, Teams&#10;&#10;Descripción generada automáticamente">
            <a:extLst>
              <a:ext uri="{FF2B5EF4-FFF2-40B4-BE49-F238E27FC236}">
                <a16:creationId xmlns:a16="http://schemas.microsoft.com/office/drawing/2014/main" id="{6259E37D-12AF-1743-F7B0-BD1F57D977C0}"/>
              </a:ext>
            </a:extLst>
          </p:cNvPr>
          <p:cNvPicPr>
            <a:picLocks noGrp="1" noChangeAspect="1"/>
          </p:cNvPicPr>
          <p:nvPr>
            <p:ph idx="1"/>
          </p:nvPr>
        </p:nvPicPr>
        <p:blipFill>
          <a:blip r:embed="rId3"/>
          <a:stretch>
            <a:fillRect/>
          </a:stretch>
        </p:blipFill>
        <p:spPr>
          <a:xfrm>
            <a:off x="449171" y="278945"/>
            <a:ext cx="5532529" cy="2840827"/>
          </a:xfrm>
        </p:spPr>
      </p:pic>
      <p:sp>
        <p:nvSpPr>
          <p:cNvPr id="6" name="CuadroTexto 5">
            <a:extLst>
              <a:ext uri="{FF2B5EF4-FFF2-40B4-BE49-F238E27FC236}">
                <a16:creationId xmlns:a16="http://schemas.microsoft.com/office/drawing/2014/main" id="{3F8945E2-8AD8-CA08-BA5A-3F3606A69B91}"/>
              </a:ext>
            </a:extLst>
          </p:cNvPr>
          <p:cNvSpPr txBox="1"/>
          <p:nvPr/>
        </p:nvSpPr>
        <p:spPr>
          <a:xfrm>
            <a:off x="8037871" y="6471049"/>
            <a:ext cx="3070676" cy="30777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Hussain M, et al. N </a:t>
            </a:r>
            <a:r>
              <a:rPr kumimoji="0" lang="en-GB"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Engl</a:t>
            </a:r>
            <a:r>
              <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J Med 2020</a:t>
            </a:r>
          </a:p>
        </p:txBody>
      </p:sp>
      <p:pic>
        <p:nvPicPr>
          <p:cNvPr id="8" name="Imagen 7">
            <a:extLst>
              <a:ext uri="{FF2B5EF4-FFF2-40B4-BE49-F238E27FC236}">
                <a16:creationId xmlns:a16="http://schemas.microsoft.com/office/drawing/2014/main" id="{AC3BDA32-EA6A-B6B5-DF0D-10F7EED5CD5B}"/>
              </a:ext>
            </a:extLst>
          </p:cNvPr>
          <p:cNvPicPr>
            <a:picLocks noChangeAspect="1"/>
          </p:cNvPicPr>
          <p:nvPr/>
        </p:nvPicPr>
        <p:blipFill>
          <a:blip r:embed="rId4"/>
          <a:stretch>
            <a:fillRect/>
          </a:stretch>
        </p:blipFill>
        <p:spPr>
          <a:xfrm>
            <a:off x="6384231" y="967491"/>
            <a:ext cx="4724316" cy="1998734"/>
          </a:xfrm>
          <a:prstGeom prst="rect">
            <a:avLst/>
          </a:prstGeom>
        </p:spPr>
      </p:pic>
      <p:sp>
        <p:nvSpPr>
          <p:cNvPr id="9" name="CuadroTexto 8">
            <a:extLst>
              <a:ext uri="{FF2B5EF4-FFF2-40B4-BE49-F238E27FC236}">
                <a16:creationId xmlns:a16="http://schemas.microsoft.com/office/drawing/2014/main" id="{376907DE-D6C5-3C90-7517-A0A3ED8249E4}"/>
              </a:ext>
            </a:extLst>
          </p:cNvPr>
          <p:cNvSpPr txBox="1"/>
          <p:nvPr/>
        </p:nvSpPr>
        <p:spPr>
          <a:xfrm>
            <a:off x="449171" y="154106"/>
            <a:ext cx="225856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a:ln>
                  <a:noFill/>
                </a:ln>
                <a:solidFill>
                  <a:prstClr val="black"/>
                </a:solidFill>
                <a:effectLst/>
                <a:uLnTx/>
                <a:uFillTx/>
                <a:latin typeface="Calibri" panose="020F0502020204030204"/>
                <a:ea typeface="+mn-ea"/>
                <a:cs typeface="+mn-cs"/>
              </a:rPr>
              <a:t>PROFOUND</a:t>
            </a:r>
          </a:p>
        </p:txBody>
      </p:sp>
      <p:sp>
        <p:nvSpPr>
          <p:cNvPr id="10" name="Rectángulo 9">
            <a:extLst>
              <a:ext uri="{FF2B5EF4-FFF2-40B4-BE49-F238E27FC236}">
                <a16:creationId xmlns:a16="http://schemas.microsoft.com/office/drawing/2014/main" id="{64DDF9A2-2B81-AE80-DA91-A1420E960C85}"/>
              </a:ext>
            </a:extLst>
          </p:cNvPr>
          <p:cNvSpPr/>
          <p:nvPr/>
        </p:nvSpPr>
        <p:spPr>
          <a:xfrm>
            <a:off x="310896" y="118493"/>
            <a:ext cx="5785104" cy="310933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Imagen 14" descr="Gráfico&#10;&#10;Descripción generada automáticamente">
            <a:extLst>
              <a:ext uri="{FF2B5EF4-FFF2-40B4-BE49-F238E27FC236}">
                <a16:creationId xmlns:a16="http://schemas.microsoft.com/office/drawing/2014/main" id="{44D33894-2158-BD72-1B5D-58D6D13AC9C8}"/>
              </a:ext>
            </a:extLst>
          </p:cNvPr>
          <p:cNvPicPr>
            <a:picLocks noChangeAspect="1"/>
          </p:cNvPicPr>
          <p:nvPr/>
        </p:nvPicPr>
        <p:blipFill rotWithShape="1">
          <a:blip r:embed="rId5"/>
          <a:srcRect t="1127" r="661" b="-1"/>
          <a:stretch/>
        </p:blipFill>
        <p:spPr>
          <a:xfrm>
            <a:off x="914721" y="3429000"/>
            <a:ext cx="4078464" cy="2840881"/>
          </a:xfrm>
          <a:prstGeom prst="rect">
            <a:avLst/>
          </a:prstGeom>
        </p:spPr>
      </p:pic>
      <p:pic>
        <p:nvPicPr>
          <p:cNvPr id="17" name="Imagen 16" descr="Interfaz de usuario gráfica, Gráfico, Gráfico de líneas&#10;&#10;Descripción generada automáticamente">
            <a:extLst>
              <a:ext uri="{FF2B5EF4-FFF2-40B4-BE49-F238E27FC236}">
                <a16:creationId xmlns:a16="http://schemas.microsoft.com/office/drawing/2014/main" id="{568B500F-F711-E1BF-06CC-E1D04EFF1EC7}"/>
              </a:ext>
            </a:extLst>
          </p:cNvPr>
          <p:cNvPicPr>
            <a:picLocks noChangeAspect="1"/>
          </p:cNvPicPr>
          <p:nvPr/>
        </p:nvPicPr>
        <p:blipFill>
          <a:blip r:embed="rId6"/>
          <a:stretch>
            <a:fillRect/>
          </a:stretch>
        </p:blipFill>
        <p:spPr>
          <a:xfrm>
            <a:off x="5981700" y="3429000"/>
            <a:ext cx="4789585" cy="2840881"/>
          </a:xfrm>
          <a:prstGeom prst="rect">
            <a:avLst/>
          </a:prstGeom>
        </p:spPr>
      </p:pic>
      <p:sp>
        <p:nvSpPr>
          <p:cNvPr id="19" name="CuadroTexto 18">
            <a:extLst>
              <a:ext uri="{FF2B5EF4-FFF2-40B4-BE49-F238E27FC236}">
                <a16:creationId xmlns:a16="http://schemas.microsoft.com/office/drawing/2014/main" id="{15D2F25C-7831-3006-0430-559D5D7B3CCA}"/>
              </a:ext>
            </a:extLst>
          </p:cNvPr>
          <p:cNvSpPr txBox="1"/>
          <p:nvPr/>
        </p:nvSpPr>
        <p:spPr>
          <a:xfrm>
            <a:off x="8448005" y="1448961"/>
            <a:ext cx="59676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4800" b="1" i="0" u="none" strike="noStrike" kern="1200" cap="none" spc="0" normalizeH="0" baseline="0" noProof="0">
                <a:ln>
                  <a:noFill/>
                </a:ln>
                <a:solidFill>
                  <a:srgbClr val="FF0000"/>
                </a:solidFill>
                <a:effectLst/>
                <a:uLnTx/>
                <a:uFillTx/>
                <a:latin typeface="Calibri" panose="020F0502020204030204"/>
                <a:ea typeface="+mn-ea"/>
                <a:cs typeface="+mn-cs"/>
              </a:rPr>
              <a:t>&gt;</a:t>
            </a:r>
          </a:p>
        </p:txBody>
      </p:sp>
      <p:pic>
        <p:nvPicPr>
          <p:cNvPr id="2" name="Picture 8" descr="Download Check Mark, Tick Mark, Check. Royalty-Free Vector Graphic - Pixabay">
            <a:extLst>
              <a:ext uri="{FF2B5EF4-FFF2-40B4-BE49-F238E27FC236}">
                <a16:creationId xmlns:a16="http://schemas.microsoft.com/office/drawing/2014/main" id="{B9F52D7B-7F67-B9CA-B70B-C2208F815B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0423" y="3630169"/>
            <a:ext cx="1923926" cy="1887658"/>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56E6435F-37A1-8AE5-5B91-2BCD9B7862FC}"/>
              </a:ext>
            </a:extLst>
          </p:cNvPr>
          <p:cNvSpPr txBox="1"/>
          <p:nvPr/>
        </p:nvSpPr>
        <p:spPr>
          <a:xfrm>
            <a:off x="223476" y="6521171"/>
            <a:ext cx="6934969"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rPr>
              <a:t>Esta diapositiva incluye información de un fármaco SIN ACUERDO DE FINANCIACIÓN</a:t>
            </a:r>
            <a:r>
              <a:rPr kumimoji="0" lang="es-ES" sz="8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 se menciona únicamente con fines didácticos</a:t>
            </a:r>
            <a:endPar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003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Interfaz de usuario gráfica, Diagrama&#10;&#10;Descripción generada automáticamente">
            <a:extLst>
              <a:ext uri="{FF2B5EF4-FFF2-40B4-BE49-F238E27FC236}">
                <a16:creationId xmlns:a16="http://schemas.microsoft.com/office/drawing/2014/main" id="{CDAD29EE-48B3-5382-767F-AE4A0D612A2A}"/>
              </a:ext>
            </a:extLst>
          </p:cNvPr>
          <p:cNvPicPr>
            <a:picLocks noChangeAspect="1"/>
          </p:cNvPicPr>
          <p:nvPr/>
        </p:nvPicPr>
        <p:blipFill>
          <a:blip r:embed="rId2"/>
          <a:stretch>
            <a:fillRect/>
          </a:stretch>
        </p:blipFill>
        <p:spPr>
          <a:xfrm>
            <a:off x="223476" y="706965"/>
            <a:ext cx="5982339" cy="2435832"/>
          </a:xfrm>
          <a:prstGeom prst="rect">
            <a:avLst/>
          </a:prstGeom>
        </p:spPr>
      </p:pic>
      <p:sp>
        <p:nvSpPr>
          <p:cNvPr id="9" name="CuadroTexto 8">
            <a:extLst>
              <a:ext uri="{FF2B5EF4-FFF2-40B4-BE49-F238E27FC236}">
                <a16:creationId xmlns:a16="http://schemas.microsoft.com/office/drawing/2014/main" id="{74C5B694-1401-0225-184F-90088BF3F497}"/>
              </a:ext>
            </a:extLst>
          </p:cNvPr>
          <p:cNvSpPr txBox="1"/>
          <p:nvPr/>
        </p:nvSpPr>
        <p:spPr>
          <a:xfrm>
            <a:off x="8391661" y="6429305"/>
            <a:ext cx="2911217" cy="30777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err="1">
                <a:ln>
                  <a:noFill/>
                </a:ln>
                <a:solidFill>
                  <a:prstClr val="black"/>
                </a:solidFill>
                <a:effectLst/>
                <a:uLnTx/>
                <a:uFillTx/>
                <a:latin typeface="Arial" panose="020B0604020202020204" pitchFamily="34" charset="0"/>
                <a:ea typeface="+mn-ea"/>
                <a:cs typeface="Arial" panose="020B0604020202020204" pitchFamily="34" charset="0"/>
              </a:rPr>
              <a:t>Fizazi</a:t>
            </a:r>
            <a:r>
              <a:rPr kumimoji="0" lang="es-E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et al. NEJM 2023</a:t>
            </a:r>
          </a:p>
        </p:txBody>
      </p:sp>
      <p:sp>
        <p:nvSpPr>
          <p:cNvPr id="10" name="CuadroTexto 9">
            <a:extLst>
              <a:ext uri="{FF2B5EF4-FFF2-40B4-BE49-F238E27FC236}">
                <a16:creationId xmlns:a16="http://schemas.microsoft.com/office/drawing/2014/main" id="{2DF563EA-83D9-4770-9399-7CCDC508F0B1}"/>
              </a:ext>
            </a:extLst>
          </p:cNvPr>
          <p:cNvSpPr txBox="1"/>
          <p:nvPr/>
        </p:nvSpPr>
        <p:spPr>
          <a:xfrm>
            <a:off x="286408" y="6482061"/>
            <a:ext cx="788554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Fármaco no </a:t>
            </a:r>
            <a:r>
              <a:rPr lang="es-ES" sz="1200" dirty="0">
                <a:solidFill>
                  <a:prstClr val="black"/>
                </a:solidFill>
                <a:latin typeface="Segoe UI" panose="020B0502040204020203" pitchFamily="34" charset="0"/>
              </a:rPr>
              <a:t>aprobado en USA ni en</a:t>
            </a:r>
            <a:r>
              <a:rPr kumimoji="0" lang="es-ES" sz="12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 UE/España. Se menciona únicamente con finalidad ilustrativa.</a:t>
            </a:r>
            <a:endParaRPr kumimoji="0" lang="es-E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6" name="Imagen 5" descr="Gráfico, Gráfico de líneas&#10;&#10;Descripción generada automáticamente">
            <a:extLst>
              <a:ext uri="{FF2B5EF4-FFF2-40B4-BE49-F238E27FC236}">
                <a16:creationId xmlns:a16="http://schemas.microsoft.com/office/drawing/2014/main" id="{757E0E2B-0256-ADF1-3FB8-E0698548BBE2}"/>
              </a:ext>
            </a:extLst>
          </p:cNvPr>
          <p:cNvPicPr>
            <a:picLocks noChangeAspect="1"/>
          </p:cNvPicPr>
          <p:nvPr/>
        </p:nvPicPr>
        <p:blipFill>
          <a:blip r:embed="rId3"/>
          <a:stretch>
            <a:fillRect/>
          </a:stretch>
        </p:blipFill>
        <p:spPr>
          <a:xfrm>
            <a:off x="431542" y="3788395"/>
            <a:ext cx="5289900" cy="2260767"/>
          </a:xfrm>
          <a:prstGeom prst="rect">
            <a:avLst/>
          </a:prstGeom>
        </p:spPr>
      </p:pic>
      <p:pic>
        <p:nvPicPr>
          <p:cNvPr id="16" name="Imagen 15" descr="Gráfico, Histograma&#10;&#10;Descripción generada automáticamente">
            <a:extLst>
              <a:ext uri="{FF2B5EF4-FFF2-40B4-BE49-F238E27FC236}">
                <a16:creationId xmlns:a16="http://schemas.microsoft.com/office/drawing/2014/main" id="{175376E4-6505-5E46-0CE3-583776944A21}"/>
              </a:ext>
            </a:extLst>
          </p:cNvPr>
          <p:cNvPicPr>
            <a:picLocks noChangeAspect="1"/>
          </p:cNvPicPr>
          <p:nvPr/>
        </p:nvPicPr>
        <p:blipFill rotWithShape="1">
          <a:blip r:embed="rId4"/>
          <a:srcRect r="545" b="3996"/>
          <a:stretch/>
        </p:blipFill>
        <p:spPr>
          <a:xfrm>
            <a:off x="6258965" y="3670461"/>
            <a:ext cx="5933035" cy="2496636"/>
          </a:xfrm>
          <a:prstGeom prst="rect">
            <a:avLst/>
          </a:prstGeom>
        </p:spPr>
      </p:pic>
      <p:pic>
        <p:nvPicPr>
          <p:cNvPr id="19" name="Picture 2">
            <a:extLst>
              <a:ext uri="{FF2B5EF4-FFF2-40B4-BE49-F238E27FC236}">
                <a16:creationId xmlns:a16="http://schemas.microsoft.com/office/drawing/2014/main" id="{C19CF344-96D8-A9AC-CBA6-0DE9398E967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3381" r="140" b="32991"/>
          <a:stretch/>
        </p:blipFill>
        <p:spPr bwMode="auto">
          <a:xfrm>
            <a:off x="6312176" y="1171405"/>
            <a:ext cx="5745187" cy="173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CuadroTexto 20">
            <a:extLst>
              <a:ext uri="{FF2B5EF4-FFF2-40B4-BE49-F238E27FC236}">
                <a16:creationId xmlns:a16="http://schemas.microsoft.com/office/drawing/2014/main" id="{1F955A9C-1503-09A9-CF03-2ADEFC9057FF}"/>
              </a:ext>
            </a:extLst>
          </p:cNvPr>
          <p:cNvSpPr txBox="1"/>
          <p:nvPr/>
        </p:nvSpPr>
        <p:spPr>
          <a:xfrm>
            <a:off x="8927098" y="1623667"/>
            <a:ext cx="59676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4800" b="1" i="0" u="none" strike="noStrike" kern="1200" cap="none" spc="0" normalizeH="0" baseline="0" noProof="0">
                <a:ln>
                  <a:noFill/>
                </a:ln>
                <a:solidFill>
                  <a:srgbClr val="FF0000"/>
                </a:solidFill>
                <a:effectLst/>
                <a:uLnTx/>
                <a:uFillTx/>
                <a:latin typeface="Calibri" panose="020F0502020204030204"/>
                <a:ea typeface="+mn-ea"/>
                <a:cs typeface="+mn-cs"/>
              </a:rPr>
              <a:t>=</a:t>
            </a:r>
          </a:p>
        </p:txBody>
      </p:sp>
      <p:pic>
        <p:nvPicPr>
          <p:cNvPr id="2" name="Picture 8" descr="Download Check Mark, Tick Mark, Check. Royalty-Free Vector Graphic - Pixabay">
            <a:extLst>
              <a:ext uri="{FF2B5EF4-FFF2-40B4-BE49-F238E27FC236}">
                <a16:creationId xmlns:a16="http://schemas.microsoft.com/office/drawing/2014/main" id="{25DC580D-8CFC-1DD7-CCFB-A517F009E4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1554" y="3428999"/>
            <a:ext cx="1557626" cy="152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096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EA868D8-9C14-2687-2AF6-ADCB8CD1C40E}"/>
              </a:ext>
            </a:extLst>
          </p:cNvPr>
          <p:cNvSpPr>
            <a:spLocks noGrp="1"/>
          </p:cNvSpPr>
          <p:nvPr>
            <p:ph idx="1"/>
          </p:nvPr>
        </p:nvSpPr>
        <p:spPr>
          <a:xfrm>
            <a:off x="990600" y="2094271"/>
            <a:ext cx="10363200" cy="1755058"/>
          </a:xfrm>
          <a:ln w="25400">
            <a:solidFill>
              <a:schemeClr val="tx1"/>
            </a:solidFill>
          </a:ln>
        </p:spPr>
        <p:txBody>
          <a:bodyPr/>
          <a:lstStyle/>
          <a:p>
            <a:pPr marL="514350" indent="-514350">
              <a:buFont typeface="+mj-lt"/>
              <a:buAutoNum type="arabicPeriod" startAt="3"/>
            </a:pPr>
            <a:r>
              <a:rPr lang="es-ES" b="1" dirty="0">
                <a:latin typeface="Gill Sans MT" panose="020B0502020104020203" pitchFamily="34" charset="77"/>
              </a:rPr>
              <a:t>Estadificación por imagen:  </a:t>
            </a:r>
            <a:r>
              <a:rPr lang="es-ES" dirty="0">
                <a:latin typeface="Gill Sans MT" panose="020B0502020104020203" pitchFamily="34" charset="77"/>
              </a:rPr>
              <a:t>al diagnóstico de CPRC debemos realizar pruebas de imagen convencionales (TC+GGO)</a:t>
            </a:r>
          </a:p>
          <a:p>
            <a:pPr lvl="1"/>
            <a:r>
              <a:rPr lang="es-ES" i="1" dirty="0">
                <a:latin typeface="Gill Sans MT" panose="020B0502020104020203" pitchFamily="34" charset="77"/>
              </a:rPr>
              <a:t>El papel de las NGI en este escenario es controvertido, al desconocer el impacto que tiene su aplicación en el pronóstico de los pacientes</a:t>
            </a:r>
          </a:p>
        </p:txBody>
      </p:sp>
      <p:sp>
        <p:nvSpPr>
          <p:cNvPr id="6" name="Título 1">
            <a:extLst>
              <a:ext uri="{FF2B5EF4-FFF2-40B4-BE49-F238E27FC236}">
                <a16:creationId xmlns:a16="http://schemas.microsoft.com/office/drawing/2014/main" id="{13FFFCBD-AA79-EF7E-B201-E560D229BE75}"/>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Definición</a:t>
            </a:r>
            <a:endParaRPr kumimoji="0" lang="es-ES" sz="44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endParaRPr>
          </a:p>
        </p:txBody>
      </p:sp>
      <p:sp>
        <p:nvSpPr>
          <p:cNvPr id="7" name="CuadroTexto 6">
            <a:extLst>
              <a:ext uri="{FF2B5EF4-FFF2-40B4-BE49-F238E27FC236}">
                <a16:creationId xmlns:a16="http://schemas.microsoft.com/office/drawing/2014/main" id="{40CCE85F-84E1-221E-F189-DC201514E4B4}"/>
              </a:ext>
            </a:extLst>
          </p:cNvPr>
          <p:cNvSpPr txBox="1"/>
          <p:nvPr/>
        </p:nvSpPr>
        <p:spPr>
          <a:xfrm>
            <a:off x="1789471" y="5058696"/>
            <a:ext cx="269403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0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CPRC M0</a:t>
            </a:r>
          </a:p>
        </p:txBody>
      </p:sp>
      <p:sp>
        <p:nvSpPr>
          <p:cNvPr id="8" name="CuadroTexto 7">
            <a:extLst>
              <a:ext uri="{FF2B5EF4-FFF2-40B4-BE49-F238E27FC236}">
                <a16:creationId xmlns:a16="http://schemas.microsoft.com/office/drawing/2014/main" id="{9985183C-DAC3-5344-88C6-4A9CDBA0D66E}"/>
              </a:ext>
            </a:extLst>
          </p:cNvPr>
          <p:cNvSpPr txBox="1"/>
          <p:nvPr/>
        </p:nvSpPr>
        <p:spPr>
          <a:xfrm>
            <a:off x="7266039" y="5058696"/>
            <a:ext cx="269403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40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CPRC M1</a:t>
            </a:r>
          </a:p>
        </p:txBody>
      </p:sp>
      <p:sp>
        <p:nvSpPr>
          <p:cNvPr id="9" name="Flecha izquierda y derecha 8">
            <a:extLst>
              <a:ext uri="{FF2B5EF4-FFF2-40B4-BE49-F238E27FC236}">
                <a16:creationId xmlns:a16="http://schemas.microsoft.com/office/drawing/2014/main" id="{6B2077CF-330C-88E6-9043-D86BD149E14E}"/>
              </a:ext>
            </a:extLst>
          </p:cNvPr>
          <p:cNvSpPr/>
          <p:nvPr/>
        </p:nvSpPr>
        <p:spPr>
          <a:xfrm>
            <a:off x="4717026" y="5235667"/>
            <a:ext cx="2315497" cy="353943"/>
          </a:xfrm>
          <a:prstGeom prst="leftRightArrow">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ángulo 9">
            <a:extLst>
              <a:ext uri="{FF2B5EF4-FFF2-40B4-BE49-F238E27FC236}">
                <a16:creationId xmlns:a16="http://schemas.microsoft.com/office/drawing/2014/main" id="{FDD3B64C-EAA1-42C5-CD48-CEEAC928E8AB}"/>
              </a:ext>
            </a:extLst>
          </p:cNvPr>
          <p:cNvSpPr/>
          <p:nvPr/>
        </p:nvSpPr>
        <p:spPr>
          <a:xfrm>
            <a:off x="5818239" y="3849323"/>
            <a:ext cx="113071" cy="156330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24854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BE79DB60-72C8-C56B-B628-089E0D9A5DB0}"/>
              </a:ext>
            </a:extLst>
          </p:cNvPr>
          <p:cNvSpPr>
            <a:spLocks noGrp="1"/>
          </p:cNvSpPr>
          <p:nvPr>
            <p:ph type="title"/>
          </p:nvPr>
        </p:nvSpPr>
        <p:spPr>
          <a:xfrm>
            <a:off x="838200" y="667062"/>
            <a:ext cx="10515600" cy="1325563"/>
          </a:xfrm>
        </p:spPr>
        <p:txBody>
          <a:bodyPr>
            <a:normAutofit fontScale="90000"/>
          </a:bodyPr>
          <a:lstStyle/>
          <a:p>
            <a:r>
              <a:rPr lang="es-ES" b="1">
                <a:latin typeface="Gill Sans MT" panose="020B0502020104020203" pitchFamily="34" charset="77"/>
              </a:rPr>
              <a:t>Inhibidores de PARP </a:t>
            </a:r>
            <a:br>
              <a:rPr lang="es-ES" b="1">
                <a:latin typeface="Gill Sans MT" panose="020B0502020104020203" pitchFamily="34" charset="77"/>
              </a:rPr>
            </a:br>
            <a:r>
              <a:rPr lang="es-ES" b="1">
                <a:latin typeface="Gill Sans MT" panose="020B0502020104020203" pitchFamily="34" charset="77"/>
              </a:rPr>
              <a:t>en combinación con ARPI</a:t>
            </a:r>
            <a:br>
              <a:rPr lang="es-ES" b="1">
                <a:latin typeface="Gill Sans MT" panose="020B0502020104020203" pitchFamily="34" charset="77"/>
              </a:rPr>
            </a:br>
            <a:r>
              <a:rPr lang="es-ES" sz="3100" b="1">
                <a:latin typeface="Gill Sans MT" panose="020B0502020104020203" pitchFamily="34" charset="77"/>
              </a:rPr>
              <a:t>Racional preclínico</a:t>
            </a:r>
            <a:br>
              <a:rPr lang="es-ES" b="1">
                <a:latin typeface="Gill Sans MT" panose="020B0502020104020203" pitchFamily="34" charset="77"/>
              </a:rPr>
            </a:br>
            <a:endParaRPr lang="es-ES" sz="2800" b="1">
              <a:latin typeface="Gill Sans MT" panose="020B0502020104020203" pitchFamily="34" charset="77"/>
            </a:endParaRPr>
          </a:p>
        </p:txBody>
      </p:sp>
      <p:pic>
        <p:nvPicPr>
          <p:cNvPr id="18" name="Imagen 17">
            <a:extLst>
              <a:ext uri="{FF2B5EF4-FFF2-40B4-BE49-F238E27FC236}">
                <a16:creationId xmlns:a16="http://schemas.microsoft.com/office/drawing/2014/main" id="{FECB64EF-A9C8-EFD4-C81E-15546995262F}"/>
              </a:ext>
            </a:extLst>
          </p:cNvPr>
          <p:cNvPicPr>
            <a:picLocks noChangeAspect="1"/>
          </p:cNvPicPr>
          <p:nvPr/>
        </p:nvPicPr>
        <p:blipFill>
          <a:blip r:embed="rId3"/>
          <a:stretch>
            <a:fillRect/>
          </a:stretch>
        </p:blipFill>
        <p:spPr>
          <a:xfrm>
            <a:off x="2209800" y="2225501"/>
            <a:ext cx="7772400" cy="4199940"/>
          </a:xfrm>
          <a:prstGeom prst="rect">
            <a:avLst/>
          </a:prstGeom>
        </p:spPr>
      </p:pic>
    </p:spTree>
    <p:extLst>
      <p:ext uri="{BB962C8B-B14F-4D97-AF65-F5344CB8AC3E}">
        <p14:creationId xmlns:p14="http://schemas.microsoft.com/office/powerpoint/2010/main" val="2737167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5">
            <a:extLst>
              <a:ext uri="{FF2B5EF4-FFF2-40B4-BE49-F238E27FC236}">
                <a16:creationId xmlns:a16="http://schemas.microsoft.com/office/drawing/2014/main" id="{EBE03A7A-422B-F5E2-062A-9DD3BAB356D6}"/>
              </a:ext>
            </a:extLst>
          </p:cNvPr>
          <p:cNvGraphicFramePr>
            <a:graphicFrameLocks noGrp="1"/>
          </p:cNvGraphicFramePr>
          <p:nvPr>
            <p:extLst>
              <p:ext uri="{D42A27DB-BD31-4B8C-83A1-F6EECF244321}">
                <p14:modId xmlns:p14="http://schemas.microsoft.com/office/powerpoint/2010/main" val="292169347"/>
              </p:ext>
            </p:extLst>
          </p:nvPr>
        </p:nvGraphicFramePr>
        <p:xfrm>
          <a:off x="546033" y="635144"/>
          <a:ext cx="10914403" cy="5180831"/>
        </p:xfrm>
        <a:graphic>
          <a:graphicData uri="http://schemas.openxmlformats.org/drawingml/2006/table">
            <a:tbl>
              <a:tblPr firstRow="1" firstCol="1">
                <a:tableStyleId>{5C22544A-7EE6-4342-B048-85BDC9FD1C3A}</a:tableStyleId>
              </a:tblPr>
              <a:tblGrid>
                <a:gridCol w="1566405">
                  <a:extLst>
                    <a:ext uri="{9D8B030D-6E8A-4147-A177-3AD203B41FA5}">
                      <a16:colId xmlns:a16="http://schemas.microsoft.com/office/drawing/2014/main" val="2110034141"/>
                    </a:ext>
                  </a:extLst>
                </a:gridCol>
                <a:gridCol w="3158118">
                  <a:extLst>
                    <a:ext uri="{9D8B030D-6E8A-4147-A177-3AD203B41FA5}">
                      <a16:colId xmlns:a16="http://schemas.microsoft.com/office/drawing/2014/main" val="2591987287"/>
                    </a:ext>
                  </a:extLst>
                </a:gridCol>
                <a:gridCol w="3089403">
                  <a:extLst>
                    <a:ext uri="{9D8B030D-6E8A-4147-A177-3AD203B41FA5}">
                      <a16:colId xmlns:a16="http://schemas.microsoft.com/office/drawing/2014/main" val="3189252355"/>
                    </a:ext>
                  </a:extLst>
                </a:gridCol>
                <a:gridCol w="3100477">
                  <a:extLst>
                    <a:ext uri="{9D8B030D-6E8A-4147-A177-3AD203B41FA5}">
                      <a16:colId xmlns:a16="http://schemas.microsoft.com/office/drawing/2014/main" val="3559423933"/>
                    </a:ext>
                  </a:extLst>
                </a:gridCol>
              </a:tblGrid>
              <a:tr h="336687">
                <a:tc>
                  <a:txBody>
                    <a:bodyPr/>
                    <a:lstStyle/>
                    <a:p>
                      <a:endParaRPr lang="es-ES" sz="1600"/>
                    </a:p>
                  </a:txBody>
                  <a:tcPr>
                    <a:noFill/>
                  </a:tcPr>
                </a:tc>
                <a:tc>
                  <a:txBody>
                    <a:bodyPr/>
                    <a:lstStyle/>
                    <a:p>
                      <a:pPr algn="ctr"/>
                      <a:r>
                        <a:rPr lang="es-ES"/>
                        <a:t>PROPEL</a:t>
                      </a:r>
                      <a:r>
                        <a:rPr lang="es-ES" baseline="30000"/>
                        <a:t>1</a:t>
                      </a:r>
                    </a:p>
                  </a:txBody>
                  <a:tcPr/>
                </a:tc>
                <a:tc>
                  <a:txBody>
                    <a:bodyPr/>
                    <a:lstStyle/>
                    <a:p>
                      <a:pPr algn="ctr"/>
                      <a:r>
                        <a:rPr lang="es-ES"/>
                        <a:t>MAGNITUDE</a:t>
                      </a:r>
                      <a:r>
                        <a:rPr lang="es-ES" baseline="30000"/>
                        <a:t>2</a:t>
                      </a:r>
                    </a:p>
                  </a:txBody>
                  <a:tcPr/>
                </a:tc>
                <a:tc>
                  <a:txBody>
                    <a:bodyPr/>
                    <a:lstStyle/>
                    <a:p>
                      <a:pPr algn="ctr"/>
                      <a:r>
                        <a:rPr lang="es-ES"/>
                        <a:t>TALAPRO-2</a:t>
                      </a:r>
                      <a:r>
                        <a:rPr lang="es-ES" baseline="30000"/>
                        <a:t>3</a:t>
                      </a:r>
                    </a:p>
                  </a:txBody>
                  <a:tcPr/>
                </a:tc>
                <a:extLst>
                  <a:ext uri="{0D108BD9-81ED-4DB2-BD59-A6C34878D82A}">
                    <a16:rowId xmlns:a16="http://schemas.microsoft.com/office/drawing/2014/main" val="3101806080"/>
                  </a:ext>
                </a:extLst>
              </a:tr>
              <a:tr h="336687">
                <a:tc>
                  <a:txBody>
                    <a:bodyPr/>
                    <a:lstStyle/>
                    <a:p>
                      <a:r>
                        <a:rPr lang="es-ES" sz="1600"/>
                        <a:t>NAH</a:t>
                      </a:r>
                    </a:p>
                  </a:txBody>
                  <a:tcPr/>
                </a:tc>
                <a:tc>
                  <a:txBody>
                    <a:bodyPr/>
                    <a:lstStyle/>
                    <a:p>
                      <a:pPr algn="ctr"/>
                      <a:r>
                        <a:rPr lang="es-ES" sz="1400" b="1" err="1"/>
                        <a:t>Abiraterona</a:t>
                      </a:r>
                      <a:endParaRPr lang="es-ES" sz="1400" b="1"/>
                    </a:p>
                  </a:txBody>
                  <a:tcPr/>
                </a:tc>
                <a:tc>
                  <a:txBody>
                    <a:bodyPr/>
                    <a:lstStyle/>
                    <a:p>
                      <a:pPr algn="ctr"/>
                      <a:r>
                        <a:rPr lang="es-ES" sz="1400" b="1" err="1"/>
                        <a:t>Abiraterona</a:t>
                      </a:r>
                      <a:endParaRPr lang="es-ES" sz="1400" b="1"/>
                    </a:p>
                  </a:txBody>
                  <a:tcPr/>
                </a:tc>
                <a:tc>
                  <a:txBody>
                    <a:bodyPr/>
                    <a:lstStyle/>
                    <a:p>
                      <a:pPr algn="ctr"/>
                      <a:r>
                        <a:rPr lang="es-ES" sz="1400" b="1"/>
                        <a:t>Enzalutamida</a:t>
                      </a:r>
                    </a:p>
                  </a:txBody>
                  <a:tcPr/>
                </a:tc>
                <a:extLst>
                  <a:ext uri="{0D108BD9-81ED-4DB2-BD59-A6C34878D82A}">
                    <a16:rowId xmlns:a16="http://schemas.microsoft.com/office/drawing/2014/main" val="178716226"/>
                  </a:ext>
                </a:extLst>
              </a:tr>
              <a:tr h="336687">
                <a:tc>
                  <a:txBody>
                    <a:bodyPr/>
                    <a:lstStyle/>
                    <a:p>
                      <a:r>
                        <a:rPr lang="es-ES" sz="1600" err="1"/>
                        <a:t>iPARP</a:t>
                      </a:r>
                      <a:endParaRPr lang="es-ES" sz="1600"/>
                    </a:p>
                  </a:txBody>
                  <a:tcPr/>
                </a:tc>
                <a:tc>
                  <a:txBody>
                    <a:bodyPr/>
                    <a:lstStyle/>
                    <a:p>
                      <a:pPr algn="ctr"/>
                      <a:r>
                        <a:rPr lang="es-ES" sz="1400" b="1" dirty="0" err="1"/>
                        <a:t>Olaparib</a:t>
                      </a:r>
                      <a:endParaRPr lang="es-ES" sz="1400" b="1" dirty="0"/>
                    </a:p>
                  </a:txBody>
                  <a:tcPr/>
                </a:tc>
                <a:tc>
                  <a:txBody>
                    <a:bodyPr/>
                    <a:lstStyle/>
                    <a:p>
                      <a:pPr algn="ctr"/>
                      <a:r>
                        <a:rPr lang="es-ES" sz="1400" b="1" err="1"/>
                        <a:t>Niraparib</a:t>
                      </a:r>
                      <a:endParaRPr lang="es-ES" sz="1400" b="1"/>
                    </a:p>
                  </a:txBody>
                  <a:tcPr/>
                </a:tc>
                <a:tc>
                  <a:txBody>
                    <a:bodyPr/>
                    <a:lstStyle/>
                    <a:p>
                      <a:pPr algn="ctr"/>
                      <a:r>
                        <a:rPr lang="es-ES" sz="1400" b="1" err="1"/>
                        <a:t>Talazoparib</a:t>
                      </a:r>
                      <a:endParaRPr lang="es-ES" sz="1400" b="1"/>
                    </a:p>
                  </a:txBody>
                  <a:tcPr/>
                </a:tc>
                <a:extLst>
                  <a:ext uri="{0D108BD9-81ED-4DB2-BD59-A6C34878D82A}">
                    <a16:rowId xmlns:a16="http://schemas.microsoft.com/office/drawing/2014/main" val="4093663130"/>
                  </a:ext>
                </a:extLst>
              </a:tr>
              <a:tr h="832298">
                <a:tc>
                  <a:txBody>
                    <a:bodyPr/>
                    <a:lstStyle/>
                    <a:p>
                      <a:r>
                        <a:rPr lang="es-ES" sz="1600"/>
                        <a:t>Criterios </a:t>
                      </a:r>
                    </a:p>
                    <a:p>
                      <a:r>
                        <a:rPr lang="es-ES" sz="1600"/>
                        <a:t>de inclusión</a:t>
                      </a:r>
                    </a:p>
                  </a:txBody>
                  <a:tcPr/>
                </a:tc>
                <a:tc>
                  <a:txBody>
                    <a:bodyPr/>
                    <a:lstStyle/>
                    <a:p>
                      <a:pPr algn="ctr"/>
                      <a:r>
                        <a:rPr lang="es-ES" sz="1200"/>
                        <a:t>1L </a:t>
                      </a:r>
                      <a:r>
                        <a:rPr lang="es-ES" sz="1200" err="1"/>
                        <a:t>CPRCm</a:t>
                      </a:r>
                      <a:endParaRPr lang="es-ES" sz="1200"/>
                    </a:p>
                    <a:p>
                      <a:pPr algn="ctr"/>
                      <a:r>
                        <a:rPr lang="es-ES" sz="1200"/>
                        <a:t>ECOG PS 0-1</a:t>
                      </a:r>
                    </a:p>
                    <a:p>
                      <a:pPr algn="ctr"/>
                      <a:r>
                        <a:rPr lang="es-ES" sz="1200"/>
                        <a:t>No Abi en </a:t>
                      </a:r>
                      <a:r>
                        <a:rPr lang="es-ES" sz="1200" err="1"/>
                        <a:t>CPRCm</a:t>
                      </a:r>
                      <a:endParaRPr lang="es-ES" sz="1200"/>
                    </a:p>
                    <a:p>
                      <a:pPr algn="ctr"/>
                      <a:r>
                        <a:rPr lang="es-ES" sz="1200"/>
                        <a:t>NAH permitido si finalizó &gt; 12 meses antes</a:t>
                      </a:r>
                    </a:p>
                    <a:p>
                      <a:pPr algn="ctr"/>
                      <a:r>
                        <a:rPr lang="es-ES" sz="1200" b="1"/>
                        <a:t>Población no seleccionada</a:t>
                      </a:r>
                    </a:p>
                  </a:txBody>
                  <a:tcPr/>
                </a:tc>
                <a:tc>
                  <a:txBody>
                    <a:bodyPr/>
                    <a:lstStyle/>
                    <a:p>
                      <a:pPr algn="ctr"/>
                      <a:r>
                        <a:rPr lang="es-ES" sz="1200"/>
                        <a:t>1L </a:t>
                      </a:r>
                      <a:r>
                        <a:rPr lang="es-ES" sz="1200" err="1"/>
                        <a:t>CPRCm</a:t>
                      </a:r>
                      <a:endParaRPr lang="es-ES" sz="1200"/>
                    </a:p>
                    <a:p>
                      <a:pPr algn="ctr"/>
                      <a:r>
                        <a:rPr lang="es-ES" sz="1200"/>
                        <a:t>ECOG PS 0-1</a:t>
                      </a:r>
                    </a:p>
                    <a:p>
                      <a:pPr algn="ctr"/>
                      <a:r>
                        <a:rPr lang="es-ES" sz="1200"/>
                        <a:t>Abi permitida en </a:t>
                      </a:r>
                      <a:r>
                        <a:rPr lang="es-ES" sz="1200" err="1"/>
                        <a:t>CPRCm</a:t>
                      </a:r>
                      <a:r>
                        <a:rPr lang="es-ES" sz="1200"/>
                        <a:t> si uso &lt; de 4 meses</a:t>
                      </a:r>
                    </a:p>
                    <a:p>
                      <a:pPr algn="ctr"/>
                      <a:r>
                        <a:rPr lang="es-ES" sz="1200"/>
                        <a:t>BPI-SF ≤3</a:t>
                      </a:r>
                    </a:p>
                    <a:p>
                      <a:pPr algn="ctr"/>
                      <a:r>
                        <a:rPr lang="es-ES" sz="1200" b="1"/>
                        <a:t>Población HRR+ </a:t>
                      </a:r>
                    </a:p>
                    <a:p>
                      <a:pPr algn="ctr"/>
                      <a:endParaRPr lang="es-ES" sz="1200" b="1"/>
                    </a:p>
                  </a:txBody>
                  <a:tcPr/>
                </a:tc>
                <a:tc>
                  <a:txBody>
                    <a:bodyPr/>
                    <a:lstStyle/>
                    <a:p>
                      <a:pPr algn="ctr"/>
                      <a:r>
                        <a:rPr lang="es-ES" sz="1200"/>
                        <a:t>1L </a:t>
                      </a:r>
                      <a:r>
                        <a:rPr lang="es-ES" sz="1200" err="1"/>
                        <a:t>CPRCm</a:t>
                      </a:r>
                      <a:endParaRPr lang="es-ES" sz="1200"/>
                    </a:p>
                    <a:p>
                      <a:pPr algn="ctr"/>
                      <a:r>
                        <a:rPr lang="es-ES" sz="1200"/>
                        <a:t>ECOG PS 0-1</a:t>
                      </a:r>
                    </a:p>
                    <a:p>
                      <a:pPr algn="ctr"/>
                      <a:r>
                        <a:rPr lang="es-ES" sz="1200"/>
                        <a:t>Permitido </a:t>
                      </a:r>
                      <a:r>
                        <a:rPr lang="es-ES" sz="1200" err="1"/>
                        <a:t>Docetaxel</a:t>
                      </a:r>
                      <a:r>
                        <a:rPr lang="es-ES" sz="1200"/>
                        <a:t> y Abi en </a:t>
                      </a:r>
                      <a:r>
                        <a:rPr lang="es-ES" sz="1200" err="1"/>
                        <a:t>CPHSm</a:t>
                      </a:r>
                      <a:endParaRPr lang="es-ES" sz="1200"/>
                    </a:p>
                    <a:p>
                      <a:pPr algn="ctr"/>
                      <a:r>
                        <a:rPr lang="es-ES" sz="1200" b="1"/>
                        <a:t>Población no seleccionada</a:t>
                      </a:r>
                    </a:p>
                  </a:txBody>
                  <a:tcPr/>
                </a:tc>
                <a:extLst>
                  <a:ext uri="{0D108BD9-81ED-4DB2-BD59-A6C34878D82A}">
                    <a16:rowId xmlns:a16="http://schemas.microsoft.com/office/drawing/2014/main" val="681340656"/>
                  </a:ext>
                </a:extLst>
              </a:tr>
              <a:tr h="757546">
                <a:tc>
                  <a:txBody>
                    <a:bodyPr/>
                    <a:lstStyle/>
                    <a:p>
                      <a:r>
                        <a:rPr lang="es-ES" sz="1600"/>
                        <a:t>Estudio </a:t>
                      </a:r>
                    </a:p>
                    <a:p>
                      <a:r>
                        <a:rPr lang="es-ES" sz="1600"/>
                        <a:t>mutaciones</a:t>
                      </a:r>
                    </a:p>
                  </a:txBody>
                  <a:tcPr/>
                </a:tc>
                <a:tc>
                  <a:txBody>
                    <a:bodyPr/>
                    <a:lstStyle/>
                    <a:p>
                      <a:pPr algn="ctr"/>
                      <a:r>
                        <a:rPr lang="es-ES" sz="1200" b="1"/>
                        <a:t>RETROSPECTIVO</a:t>
                      </a:r>
                    </a:p>
                    <a:p>
                      <a:pPr algn="ctr"/>
                      <a:r>
                        <a:rPr lang="es-ES" sz="1200"/>
                        <a:t>Tejido: </a:t>
                      </a:r>
                      <a:r>
                        <a:rPr lang="es-ES" sz="1200" err="1"/>
                        <a:t>FoundationOne</a:t>
                      </a:r>
                      <a:r>
                        <a:rPr lang="es-ES" sz="1200"/>
                        <a:t> </a:t>
                      </a:r>
                      <a:r>
                        <a:rPr lang="es-ES" sz="1200" err="1"/>
                        <a:t>CDx</a:t>
                      </a:r>
                      <a:endParaRPr lang="es-ES" sz="1200"/>
                    </a:p>
                    <a:p>
                      <a:pPr algn="ctr"/>
                      <a:r>
                        <a:rPr lang="es-ES" sz="1200"/>
                        <a:t>Plasma: </a:t>
                      </a:r>
                      <a:r>
                        <a:rPr lang="es-ES" sz="1200" err="1"/>
                        <a:t>FoundationOne</a:t>
                      </a:r>
                      <a:r>
                        <a:rPr lang="es-ES" sz="1200"/>
                        <a:t> </a:t>
                      </a:r>
                      <a:r>
                        <a:rPr lang="es-ES" sz="1200" err="1"/>
                        <a:t>Liquid</a:t>
                      </a:r>
                      <a:r>
                        <a:rPr lang="es-ES" sz="1200"/>
                        <a:t> </a:t>
                      </a:r>
                      <a:r>
                        <a:rPr lang="es-ES" sz="1200" err="1"/>
                        <a:t>CDx</a:t>
                      </a:r>
                      <a:endParaRPr lang="es-ES" sz="1200"/>
                    </a:p>
                  </a:txBody>
                  <a:tcPr/>
                </a:tc>
                <a:tc>
                  <a:txBody>
                    <a:bodyPr/>
                    <a:lstStyle/>
                    <a:p>
                      <a:pPr algn="ctr"/>
                      <a:r>
                        <a:rPr lang="es-ES" sz="1200" b="1"/>
                        <a:t>PROSPECTIVO</a:t>
                      </a:r>
                    </a:p>
                    <a:p>
                      <a:pPr algn="ctr"/>
                      <a:r>
                        <a:rPr lang="es-ES" sz="1200"/>
                        <a:t>Tejido: </a:t>
                      </a:r>
                      <a:r>
                        <a:rPr lang="es-ES" sz="1200" err="1"/>
                        <a:t>FoundationOne</a:t>
                      </a:r>
                      <a:r>
                        <a:rPr lang="es-ES" sz="1200"/>
                        <a:t> </a:t>
                      </a:r>
                      <a:r>
                        <a:rPr lang="es-ES" sz="1200" err="1"/>
                        <a:t>CDx</a:t>
                      </a:r>
                      <a:endParaRPr lang="es-ES" sz="1200"/>
                    </a:p>
                    <a:p>
                      <a:pPr algn="ctr"/>
                      <a:r>
                        <a:rPr lang="es-ES" sz="1200"/>
                        <a:t>Plasma: </a:t>
                      </a:r>
                      <a:r>
                        <a:rPr lang="es-ES" sz="1200" err="1"/>
                        <a:t>Resolution</a:t>
                      </a:r>
                      <a:r>
                        <a:rPr lang="es-ES" sz="1200"/>
                        <a:t> </a:t>
                      </a:r>
                      <a:r>
                        <a:rPr lang="es-ES" sz="1200" err="1"/>
                        <a:t>Biosciences</a:t>
                      </a:r>
                      <a:endParaRPr lang="es-ES" sz="1200"/>
                    </a:p>
                  </a:txBody>
                  <a:tcPr/>
                </a:tc>
                <a:tc>
                  <a:txBody>
                    <a:bodyPr/>
                    <a:lstStyle/>
                    <a:p>
                      <a:pPr algn="ctr"/>
                      <a:r>
                        <a:rPr lang="es-ES" sz="1200" b="1"/>
                        <a:t>PROSPECTIVO</a:t>
                      </a:r>
                    </a:p>
                    <a:p>
                      <a:pPr algn="ctr"/>
                      <a:r>
                        <a:rPr lang="es-ES" sz="1200"/>
                        <a:t>Tejido: </a:t>
                      </a:r>
                      <a:r>
                        <a:rPr lang="es-ES" sz="1200" err="1"/>
                        <a:t>FoundationOne</a:t>
                      </a:r>
                      <a:r>
                        <a:rPr lang="es-ES" sz="1200"/>
                        <a:t> </a:t>
                      </a:r>
                      <a:r>
                        <a:rPr lang="es-ES" sz="1200" err="1"/>
                        <a:t>CDx</a:t>
                      </a:r>
                      <a:endParaRPr lang="es-ES" sz="1200"/>
                    </a:p>
                    <a:p>
                      <a:pPr algn="ctr"/>
                      <a:r>
                        <a:rPr lang="es-ES" sz="1200"/>
                        <a:t>Plasma: </a:t>
                      </a:r>
                      <a:r>
                        <a:rPr lang="es-ES" sz="1200" err="1"/>
                        <a:t>FoundationOne</a:t>
                      </a:r>
                      <a:r>
                        <a:rPr lang="es-ES" sz="1200"/>
                        <a:t> </a:t>
                      </a:r>
                      <a:r>
                        <a:rPr lang="es-ES" sz="1200" err="1"/>
                        <a:t>Liquid</a:t>
                      </a:r>
                      <a:r>
                        <a:rPr lang="es-ES" sz="1200"/>
                        <a:t> </a:t>
                      </a:r>
                      <a:r>
                        <a:rPr lang="es-ES" sz="1200" err="1"/>
                        <a:t>CDx</a:t>
                      </a:r>
                      <a:endParaRPr lang="es-ES" sz="1200"/>
                    </a:p>
                  </a:txBody>
                  <a:tcPr/>
                </a:tc>
                <a:extLst>
                  <a:ext uri="{0D108BD9-81ED-4DB2-BD59-A6C34878D82A}">
                    <a16:rowId xmlns:a16="http://schemas.microsoft.com/office/drawing/2014/main" val="3847836847"/>
                  </a:ext>
                </a:extLst>
              </a:tr>
              <a:tr h="589202">
                <a:tc>
                  <a:txBody>
                    <a:bodyPr/>
                    <a:lstStyle/>
                    <a:p>
                      <a:r>
                        <a:rPr lang="es-ES" sz="1600"/>
                        <a:t>Genes </a:t>
                      </a:r>
                    </a:p>
                    <a:p>
                      <a:r>
                        <a:rPr lang="es-ES" sz="1600"/>
                        <a:t>analizados</a:t>
                      </a:r>
                    </a:p>
                  </a:txBody>
                  <a:tcPr/>
                </a:tc>
                <a:tc>
                  <a:txBody>
                    <a:bodyPr/>
                    <a:lstStyle/>
                    <a:p>
                      <a:pPr algn="ctr"/>
                      <a:r>
                        <a:rPr lang="es-ES" sz="1200"/>
                        <a:t>ATM, BRCA1, BRCA2, BARD1, BRIP1, CDK12, CHEK1, CHEK2, FANCL, PALB2, RAD51B, RAD51C, RAD51D, RAD54L</a:t>
                      </a:r>
                    </a:p>
                  </a:txBody>
                  <a:tcPr/>
                </a:tc>
                <a:tc>
                  <a:txBody>
                    <a:bodyPr/>
                    <a:lstStyle/>
                    <a:p>
                      <a:pPr algn="ctr"/>
                      <a:r>
                        <a:rPr lang="es-ES" sz="1200"/>
                        <a:t>ATM, BRCA1, BRCA2, BRP1, CDK12, CHECK2, FANCA, HDAC2, PALB2</a:t>
                      </a:r>
                    </a:p>
                  </a:txBody>
                  <a:tcPr/>
                </a:tc>
                <a:tc>
                  <a:txBody>
                    <a:bodyPr/>
                    <a:lstStyle/>
                    <a:p>
                      <a:pPr algn="ctr"/>
                      <a:r>
                        <a:rPr lang="es-ES" sz="1200"/>
                        <a:t>ATM, ATR, BRCA1, BRCA2, CHEK2, FANCA, MLH1, MRE11A, NBN, PALB2, RAD51C</a:t>
                      </a:r>
                    </a:p>
                  </a:txBody>
                  <a:tcPr/>
                </a:tc>
                <a:extLst>
                  <a:ext uri="{0D108BD9-81ED-4DB2-BD59-A6C34878D82A}">
                    <a16:rowId xmlns:a16="http://schemas.microsoft.com/office/drawing/2014/main" val="1988959055"/>
                  </a:ext>
                </a:extLst>
              </a:tr>
              <a:tr h="757546">
                <a:tc>
                  <a:txBody>
                    <a:bodyPr/>
                    <a:lstStyle/>
                    <a:p>
                      <a:r>
                        <a:rPr lang="es-ES" sz="1600"/>
                        <a:t>Factores de </a:t>
                      </a:r>
                    </a:p>
                    <a:p>
                      <a:r>
                        <a:rPr lang="es-ES" sz="1600"/>
                        <a:t>estratificación</a:t>
                      </a:r>
                    </a:p>
                  </a:txBody>
                  <a:tcPr/>
                </a:tc>
                <a:tc>
                  <a:txBody>
                    <a:bodyPr/>
                    <a:lstStyle/>
                    <a:p>
                      <a:pPr algn="ctr"/>
                      <a:r>
                        <a:rPr lang="es-ES" sz="1200"/>
                        <a:t>Lugar de las metástasis</a:t>
                      </a:r>
                    </a:p>
                    <a:p>
                      <a:pPr algn="ctr"/>
                      <a:r>
                        <a:rPr lang="es-ES" sz="1200" err="1"/>
                        <a:t>Docetaxel</a:t>
                      </a:r>
                      <a:r>
                        <a:rPr lang="es-ES" sz="1200"/>
                        <a:t> previo en </a:t>
                      </a:r>
                      <a:r>
                        <a:rPr lang="es-ES" sz="1200" err="1"/>
                        <a:t>CPHSm</a:t>
                      </a:r>
                      <a:endParaRPr lang="es-ES" sz="1200"/>
                    </a:p>
                  </a:txBody>
                  <a:tcPr/>
                </a:tc>
                <a:tc>
                  <a:txBody>
                    <a:bodyPr/>
                    <a:lstStyle/>
                    <a:p>
                      <a:pPr algn="ctr"/>
                      <a:r>
                        <a:rPr lang="es-ES" sz="1200" err="1"/>
                        <a:t>Docetaxel</a:t>
                      </a:r>
                      <a:r>
                        <a:rPr lang="es-ES" sz="1200"/>
                        <a:t> previo en </a:t>
                      </a:r>
                      <a:r>
                        <a:rPr lang="es-ES" sz="1200" err="1"/>
                        <a:t>CPHSm</a:t>
                      </a:r>
                      <a:endParaRPr lang="es-ES" sz="1200"/>
                    </a:p>
                    <a:p>
                      <a:pPr algn="ctr"/>
                      <a:r>
                        <a:rPr lang="es-ES" sz="1200"/>
                        <a:t>NAH previo en </a:t>
                      </a:r>
                      <a:r>
                        <a:rPr lang="es-ES" sz="1200" err="1"/>
                        <a:t>CPRCnm</a:t>
                      </a:r>
                      <a:r>
                        <a:rPr lang="es-ES" sz="1200"/>
                        <a:t> o </a:t>
                      </a:r>
                      <a:r>
                        <a:rPr lang="es-ES" sz="1200" err="1"/>
                        <a:t>CPHSm</a:t>
                      </a:r>
                      <a:endParaRPr lang="es-ES" sz="1200"/>
                    </a:p>
                    <a:p>
                      <a:pPr algn="ctr"/>
                      <a:r>
                        <a:rPr lang="es-ES" sz="1200"/>
                        <a:t>Abi previa en 1L de </a:t>
                      </a:r>
                      <a:r>
                        <a:rPr lang="es-ES" sz="1200" err="1"/>
                        <a:t>CPRCm</a:t>
                      </a:r>
                      <a:endParaRPr lang="es-ES" sz="1200"/>
                    </a:p>
                    <a:p>
                      <a:pPr algn="ctr"/>
                      <a:r>
                        <a:rPr lang="es-ES" sz="1200"/>
                        <a:t>BRCA1/2 vs HRR no-BRCA</a:t>
                      </a:r>
                    </a:p>
                  </a:txBody>
                  <a:tcPr/>
                </a:tc>
                <a:tc>
                  <a:txBody>
                    <a:bodyPr/>
                    <a:lstStyle/>
                    <a:p>
                      <a:pPr algn="ctr"/>
                      <a:r>
                        <a:rPr lang="es-ES" sz="1200"/>
                        <a:t>Estado HRR</a:t>
                      </a:r>
                    </a:p>
                    <a:p>
                      <a:pPr algn="ctr"/>
                      <a:r>
                        <a:rPr lang="es-ES" sz="1200"/>
                        <a:t>Abi o </a:t>
                      </a:r>
                      <a:r>
                        <a:rPr lang="es-ES" sz="1200" err="1"/>
                        <a:t>docetaxel</a:t>
                      </a:r>
                      <a:r>
                        <a:rPr lang="es-ES" sz="1200"/>
                        <a:t> previo en </a:t>
                      </a:r>
                      <a:r>
                        <a:rPr lang="es-ES" sz="1200" err="1"/>
                        <a:t>CPHSm</a:t>
                      </a:r>
                      <a:endParaRPr lang="es-ES" sz="1200"/>
                    </a:p>
                  </a:txBody>
                  <a:tcPr/>
                </a:tc>
                <a:extLst>
                  <a:ext uri="{0D108BD9-81ED-4DB2-BD59-A6C34878D82A}">
                    <a16:rowId xmlns:a16="http://schemas.microsoft.com/office/drawing/2014/main" val="2311689629"/>
                  </a:ext>
                </a:extLst>
              </a:tr>
              <a:tr h="732391">
                <a:tc>
                  <a:txBody>
                    <a:bodyPr/>
                    <a:lstStyle/>
                    <a:p>
                      <a:r>
                        <a:rPr lang="es-ES" sz="1600"/>
                        <a:t>Objetivo</a:t>
                      </a:r>
                    </a:p>
                    <a:p>
                      <a:r>
                        <a:rPr lang="es-ES" sz="1600"/>
                        <a:t>primario</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b="1" err="1"/>
                        <a:t>rPFS</a:t>
                      </a:r>
                      <a:r>
                        <a:rPr lang="es-ES" sz="1200" b="1"/>
                        <a:t> por revisión central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b="1"/>
                        <a:t>para todos los participantes</a:t>
                      </a:r>
                    </a:p>
                  </a:txBody>
                  <a:tcPr/>
                </a:tc>
                <a:tc>
                  <a:txBody>
                    <a:bodyPr/>
                    <a:lstStyle/>
                    <a:p>
                      <a:pPr algn="ctr"/>
                      <a:r>
                        <a:rPr lang="es-ES" sz="1200" b="1" err="1"/>
                        <a:t>rPFS</a:t>
                      </a:r>
                      <a:r>
                        <a:rPr lang="es-ES" sz="1200" b="1"/>
                        <a:t> por revisión central </a:t>
                      </a:r>
                    </a:p>
                    <a:p>
                      <a:pPr algn="ctr"/>
                      <a:r>
                        <a:rPr lang="es-ES" sz="1200" b="1"/>
                        <a:t>en pacientes HRR+</a:t>
                      </a:r>
                    </a:p>
                  </a:txBody>
                  <a:tcPr/>
                </a:tc>
                <a:tc>
                  <a:txBody>
                    <a:bodyPr/>
                    <a:lstStyle/>
                    <a:p>
                      <a:pPr algn="ctr"/>
                      <a:r>
                        <a:rPr lang="es-ES" sz="1200" b="1" dirty="0" err="1"/>
                        <a:t>rPFS</a:t>
                      </a:r>
                      <a:r>
                        <a:rPr lang="es-ES" sz="1200" b="1" dirty="0"/>
                        <a:t> por revisión central </a:t>
                      </a:r>
                    </a:p>
                    <a:p>
                      <a:pPr algn="ctr"/>
                      <a:r>
                        <a:rPr lang="es-ES" sz="1200" b="1" dirty="0"/>
                        <a:t>para todos los participantes</a:t>
                      </a:r>
                    </a:p>
                  </a:txBody>
                  <a:tcPr/>
                </a:tc>
                <a:extLst>
                  <a:ext uri="{0D108BD9-81ED-4DB2-BD59-A6C34878D82A}">
                    <a16:rowId xmlns:a16="http://schemas.microsoft.com/office/drawing/2014/main" val="2896641197"/>
                  </a:ext>
                </a:extLst>
              </a:tr>
            </a:tbl>
          </a:graphicData>
        </a:graphic>
      </p:graphicFrame>
      <p:sp>
        <p:nvSpPr>
          <p:cNvPr id="8" name="CuadroTexto 7">
            <a:extLst>
              <a:ext uri="{FF2B5EF4-FFF2-40B4-BE49-F238E27FC236}">
                <a16:creationId xmlns:a16="http://schemas.microsoft.com/office/drawing/2014/main" id="{9CF1C5C0-0346-FBAE-A754-0537E8F935AD}"/>
              </a:ext>
            </a:extLst>
          </p:cNvPr>
          <p:cNvSpPr txBox="1"/>
          <p:nvPr/>
        </p:nvSpPr>
        <p:spPr>
          <a:xfrm>
            <a:off x="5791200" y="5861839"/>
            <a:ext cx="5669236" cy="24622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1. Clarke NW, et al. NEJM 2022. 2. </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Chi KN et al. Ann Oncol 2023. 3. </a:t>
            </a: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Agarwal N et al. Lancet 2023</a:t>
            </a:r>
          </a:p>
        </p:txBody>
      </p:sp>
      <p:sp>
        <p:nvSpPr>
          <p:cNvPr id="10" name="CuadroTexto 9">
            <a:extLst>
              <a:ext uri="{FF2B5EF4-FFF2-40B4-BE49-F238E27FC236}">
                <a16:creationId xmlns:a16="http://schemas.microsoft.com/office/drawing/2014/main" id="{5D1D0D1F-EAEB-B350-CCB7-6DC94F9F01ED}"/>
              </a:ext>
            </a:extLst>
          </p:cNvPr>
          <p:cNvSpPr txBox="1"/>
          <p:nvPr/>
        </p:nvSpPr>
        <p:spPr>
          <a:xfrm>
            <a:off x="546033" y="6475996"/>
            <a:ext cx="11099934" cy="24622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Diapositiva con fines didácticos elaborada por el autor, sin intención de comparar estudios</a:t>
            </a:r>
          </a:p>
        </p:txBody>
      </p:sp>
      <p:sp>
        <p:nvSpPr>
          <p:cNvPr id="2" name="Rectángulo 1">
            <a:extLst>
              <a:ext uri="{FF2B5EF4-FFF2-40B4-BE49-F238E27FC236}">
                <a16:creationId xmlns:a16="http://schemas.microsoft.com/office/drawing/2014/main" id="{FD08510B-E3BD-0990-67FA-860D1C17D5DC}"/>
              </a:ext>
            </a:extLst>
          </p:cNvPr>
          <p:cNvSpPr/>
          <p:nvPr/>
        </p:nvSpPr>
        <p:spPr>
          <a:xfrm>
            <a:off x="2097741" y="5086575"/>
            <a:ext cx="9362695" cy="71147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ángulo 3">
            <a:extLst>
              <a:ext uri="{FF2B5EF4-FFF2-40B4-BE49-F238E27FC236}">
                <a16:creationId xmlns:a16="http://schemas.microsoft.com/office/drawing/2014/main" id="{2E6959F9-66F4-A8FB-5ECF-AD308EB5551E}"/>
              </a:ext>
            </a:extLst>
          </p:cNvPr>
          <p:cNvSpPr/>
          <p:nvPr/>
        </p:nvSpPr>
        <p:spPr>
          <a:xfrm>
            <a:off x="2097741" y="989704"/>
            <a:ext cx="9362695" cy="71147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2">
            <a:extLst>
              <a:ext uri="{FF2B5EF4-FFF2-40B4-BE49-F238E27FC236}">
                <a16:creationId xmlns:a16="http://schemas.microsoft.com/office/drawing/2014/main" id="{44A8795F-CA0B-E24C-0CF9-7D9B3933A18B}"/>
              </a:ext>
            </a:extLst>
          </p:cNvPr>
          <p:cNvSpPr txBox="1"/>
          <p:nvPr/>
        </p:nvSpPr>
        <p:spPr>
          <a:xfrm>
            <a:off x="546033" y="6307022"/>
            <a:ext cx="7592127"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Esta diapositiva incluye información de un fármaco (1) SIN ACUERDO DE FINANCIACIÓN</a:t>
            </a:r>
            <a:r>
              <a:rPr kumimoji="0" lang="es-ES" sz="10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 se menciona únicamente con fines didácticos</a:t>
            </a:r>
            <a:endPar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ángulo 5">
            <a:extLst>
              <a:ext uri="{FF2B5EF4-FFF2-40B4-BE49-F238E27FC236}">
                <a16:creationId xmlns:a16="http://schemas.microsoft.com/office/drawing/2014/main" id="{9509E133-6A29-61CE-5E60-2889418018EA}"/>
              </a:ext>
            </a:extLst>
          </p:cNvPr>
          <p:cNvSpPr/>
          <p:nvPr/>
        </p:nvSpPr>
        <p:spPr>
          <a:xfrm>
            <a:off x="6096000" y="2427111"/>
            <a:ext cx="1422400" cy="23706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Tree>
    <p:extLst>
      <p:ext uri="{BB962C8B-B14F-4D97-AF65-F5344CB8AC3E}">
        <p14:creationId xmlns:p14="http://schemas.microsoft.com/office/powerpoint/2010/main" val="3150368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descr="Interfaz de usuario gráfica, Gráfico, Gráfico de líneas&#10;&#10;Descripción generada automáticamente">
            <a:extLst>
              <a:ext uri="{FF2B5EF4-FFF2-40B4-BE49-F238E27FC236}">
                <a16:creationId xmlns:a16="http://schemas.microsoft.com/office/drawing/2014/main" id="{F3ADFD31-B3C8-CA75-D99E-339EABA8C618}"/>
              </a:ext>
            </a:extLst>
          </p:cNvPr>
          <p:cNvPicPr>
            <a:picLocks noChangeAspect="1"/>
          </p:cNvPicPr>
          <p:nvPr/>
        </p:nvPicPr>
        <p:blipFill>
          <a:blip r:embed="rId3"/>
          <a:stretch>
            <a:fillRect/>
          </a:stretch>
        </p:blipFill>
        <p:spPr>
          <a:xfrm>
            <a:off x="5241340" y="777222"/>
            <a:ext cx="6727184" cy="2414175"/>
          </a:xfrm>
          <a:prstGeom prst="rect">
            <a:avLst/>
          </a:prstGeom>
        </p:spPr>
      </p:pic>
      <p:sp>
        <p:nvSpPr>
          <p:cNvPr id="17" name="CuadroTexto 16">
            <a:extLst>
              <a:ext uri="{FF2B5EF4-FFF2-40B4-BE49-F238E27FC236}">
                <a16:creationId xmlns:a16="http://schemas.microsoft.com/office/drawing/2014/main" id="{797A6C6A-152F-394E-36D5-E616546DD9AB}"/>
              </a:ext>
            </a:extLst>
          </p:cNvPr>
          <p:cNvSpPr txBox="1"/>
          <p:nvPr/>
        </p:nvSpPr>
        <p:spPr>
          <a:xfrm>
            <a:off x="8452660" y="6121061"/>
            <a:ext cx="3421290" cy="553998"/>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Presentado por Noel Clarke en ASCO GU 2023</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Clarke NW, et al. NEJM </a:t>
            </a:r>
            <a:r>
              <a:rPr kumimoji="0" lang="es-ES" sz="1000" b="0" i="0" u="none" strike="noStrike" kern="1200" cap="none" spc="0" normalizeH="0" baseline="0" noProof="0" dirty="0" err="1">
                <a:ln>
                  <a:noFill/>
                </a:ln>
                <a:solidFill>
                  <a:prstClr val="black"/>
                </a:solidFill>
                <a:effectLst/>
                <a:uLnTx/>
                <a:uFillTx/>
                <a:latin typeface="BlinkMacSystemFont"/>
                <a:ea typeface="+mn-ea"/>
                <a:cs typeface="+mn-cs"/>
              </a:rPr>
              <a:t>Evid</a:t>
            </a: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 2022</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Saad F, et al. Lancet Oncol 2023</a:t>
            </a:r>
          </a:p>
        </p:txBody>
      </p:sp>
      <p:sp>
        <p:nvSpPr>
          <p:cNvPr id="11" name="CuadroTexto 10">
            <a:extLst>
              <a:ext uri="{FF2B5EF4-FFF2-40B4-BE49-F238E27FC236}">
                <a16:creationId xmlns:a16="http://schemas.microsoft.com/office/drawing/2014/main" id="{C50CDCE0-20E8-4361-8D99-7247206152D2}"/>
              </a:ext>
            </a:extLst>
          </p:cNvPr>
          <p:cNvSpPr txBox="1"/>
          <p:nvPr/>
        </p:nvSpPr>
        <p:spPr>
          <a:xfrm>
            <a:off x="223476" y="6521171"/>
            <a:ext cx="6934969"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rPr>
              <a:t>Esta diapositiva incluye información de un fármaco SIN ACUERDO DE FINANCIACIÓN</a:t>
            </a:r>
            <a:r>
              <a:rPr kumimoji="0" lang="es-ES" sz="800"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rPr>
              <a:t>, se menciona únicamente con fines didácticos</a:t>
            </a:r>
            <a:endPar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2">
            <a:extLst>
              <a:ext uri="{FF2B5EF4-FFF2-40B4-BE49-F238E27FC236}">
                <a16:creationId xmlns:a16="http://schemas.microsoft.com/office/drawing/2014/main" id="{14507407-3AB8-9B41-5F75-BF7DFE8015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45" b="9205"/>
          <a:stretch/>
        </p:blipFill>
        <p:spPr bwMode="auto">
          <a:xfrm>
            <a:off x="223476" y="618855"/>
            <a:ext cx="4916415" cy="2519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7">
            <a:extLst>
              <a:ext uri="{FF2B5EF4-FFF2-40B4-BE49-F238E27FC236}">
                <a16:creationId xmlns:a16="http://schemas.microsoft.com/office/drawing/2014/main" id="{B03526B7-1924-4FE0-A0A0-7736176E7717}"/>
              </a:ext>
            </a:extLst>
          </p:cNvPr>
          <p:cNvPicPr>
            <a:picLocks noChangeAspect="1"/>
          </p:cNvPicPr>
          <p:nvPr/>
        </p:nvPicPr>
        <p:blipFill rotWithShape="1">
          <a:blip r:embed="rId5"/>
          <a:srcRect l="-1" t="21170" r="532" b="19850"/>
          <a:stretch/>
        </p:blipFill>
        <p:spPr>
          <a:xfrm>
            <a:off x="288792" y="3536818"/>
            <a:ext cx="7240296" cy="2414174"/>
          </a:xfrm>
          <a:prstGeom prst="rect">
            <a:avLst/>
          </a:prstGeom>
        </p:spPr>
      </p:pic>
      <p:sp>
        <p:nvSpPr>
          <p:cNvPr id="13" name="CuadroTexto 12">
            <a:extLst>
              <a:ext uri="{FF2B5EF4-FFF2-40B4-BE49-F238E27FC236}">
                <a16:creationId xmlns:a16="http://schemas.microsoft.com/office/drawing/2014/main" id="{36B908AE-5B6D-2E4B-5CD7-6F90D406D709}"/>
              </a:ext>
            </a:extLst>
          </p:cNvPr>
          <p:cNvSpPr txBox="1"/>
          <p:nvPr/>
        </p:nvSpPr>
        <p:spPr>
          <a:xfrm>
            <a:off x="7334450" y="2484659"/>
            <a:ext cx="59676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4800" b="1" i="0" u="none" strike="noStrike" kern="1200" cap="none" spc="0" normalizeH="0" baseline="0" noProof="0" dirty="0">
                <a:ln>
                  <a:noFill/>
                </a:ln>
                <a:solidFill>
                  <a:srgbClr val="FF0000"/>
                </a:solidFill>
                <a:effectLst/>
                <a:uLnTx/>
                <a:uFillTx/>
                <a:latin typeface="Calibri" panose="020F0502020204030204"/>
                <a:ea typeface="+mn-ea"/>
                <a:cs typeface="+mn-cs"/>
              </a:rPr>
              <a:t>&gt;</a:t>
            </a:r>
          </a:p>
        </p:txBody>
      </p:sp>
      <p:sp>
        <p:nvSpPr>
          <p:cNvPr id="15" name="CuadroTexto 14">
            <a:extLst>
              <a:ext uri="{FF2B5EF4-FFF2-40B4-BE49-F238E27FC236}">
                <a16:creationId xmlns:a16="http://schemas.microsoft.com/office/drawing/2014/main" id="{44AF9699-593B-2F28-BE71-2C2F2EEF7672}"/>
              </a:ext>
            </a:extLst>
          </p:cNvPr>
          <p:cNvSpPr txBox="1"/>
          <p:nvPr/>
        </p:nvSpPr>
        <p:spPr>
          <a:xfrm>
            <a:off x="9566538" y="2484658"/>
            <a:ext cx="59676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4800" b="1" i="0" u="none" strike="noStrike" kern="1200" cap="none" spc="0" normalizeH="0" baseline="0" noProof="0">
                <a:ln>
                  <a:noFill/>
                </a:ln>
                <a:solidFill>
                  <a:srgbClr val="FF0000"/>
                </a:solidFill>
                <a:effectLst/>
                <a:uLnTx/>
                <a:uFillTx/>
                <a:latin typeface="Calibri" panose="020F0502020204030204"/>
                <a:ea typeface="+mn-ea"/>
                <a:cs typeface="+mn-cs"/>
              </a:rPr>
              <a:t>&gt;</a:t>
            </a:r>
          </a:p>
        </p:txBody>
      </p:sp>
      <p:pic>
        <p:nvPicPr>
          <p:cNvPr id="20" name="Imagen 19" descr="Gráfico, Gráfico de líneas&#10;&#10;Descripción generada automáticamente">
            <a:extLst>
              <a:ext uri="{FF2B5EF4-FFF2-40B4-BE49-F238E27FC236}">
                <a16:creationId xmlns:a16="http://schemas.microsoft.com/office/drawing/2014/main" id="{507D8DFD-CB94-8871-F3D6-EC32EA50FCD3}"/>
              </a:ext>
            </a:extLst>
          </p:cNvPr>
          <p:cNvPicPr>
            <a:picLocks noChangeAspect="1"/>
          </p:cNvPicPr>
          <p:nvPr/>
        </p:nvPicPr>
        <p:blipFill>
          <a:blip r:embed="rId6"/>
          <a:stretch>
            <a:fillRect/>
          </a:stretch>
        </p:blipFill>
        <p:spPr>
          <a:xfrm>
            <a:off x="7722942" y="3589250"/>
            <a:ext cx="3912074" cy="2309309"/>
          </a:xfrm>
          <a:prstGeom prst="rect">
            <a:avLst/>
          </a:prstGeom>
        </p:spPr>
      </p:pic>
      <p:sp>
        <p:nvSpPr>
          <p:cNvPr id="21" name="CuadroTexto 20">
            <a:extLst>
              <a:ext uri="{FF2B5EF4-FFF2-40B4-BE49-F238E27FC236}">
                <a16:creationId xmlns:a16="http://schemas.microsoft.com/office/drawing/2014/main" id="{DBD9E80E-08E0-D384-EFDD-98F135D44EF1}"/>
              </a:ext>
            </a:extLst>
          </p:cNvPr>
          <p:cNvSpPr txBox="1"/>
          <p:nvPr/>
        </p:nvSpPr>
        <p:spPr>
          <a:xfrm>
            <a:off x="7931217" y="3471501"/>
            <a:ext cx="918869"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black"/>
                </a:solidFill>
                <a:effectLst/>
                <a:uLnTx/>
                <a:uFillTx/>
                <a:latin typeface="Calibri" panose="020F0502020204030204"/>
                <a:ea typeface="+mn-ea"/>
                <a:cs typeface="+mn-cs"/>
              </a:rPr>
              <a:t>OS</a:t>
            </a:r>
          </a:p>
        </p:txBody>
      </p:sp>
      <p:pic>
        <p:nvPicPr>
          <p:cNvPr id="3078" name="Picture 6" descr="Cross Check Symbol on Transparent Background 23556636 PNG">
            <a:extLst>
              <a:ext uri="{FF2B5EF4-FFF2-40B4-BE49-F238E27FC236}">
                <a16:creationId xmlns:a16="http://schemas.microsoft.com/office/drawing/2014/main" id="{5D8145BD-83ED-118C-86C4-37E34664F8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33097" y="4073125"/>
            <a:ext cx="1887657" cy="188765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ownload Check Mark, Tick Mark, Check. Royalty-Free Vector Graphic - Pixabay">
            <a:extLst>
              <a:ext uri="{FF2B5EF4-FFF2-40B4-BE49-F238E27FC236}">
                <a16:creationId xmlns:a16="http://schemas.microsoft.com/office/drawing/2014/main" id="{924B7F9C-F1F1-0F8B-54D1-F90B8AFA17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6617" y="4073125"/>
            <a:ext cx="1923926" cy="1887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99446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Gráfico, Gráfico de líneas&#10;&#10;El contenido generado por IA puede ser incorrecto.">
            <a:extLst>
              <a:ext uri="{FF2B5EF4-FFF2-40B4-BE49-F238E27FC236}">
                <a16:creationId xmlns:a16="http://schemas.microsoft.com/office/drawing/2014/main" id="{FFE72815-96F5-3556-757F-454F3D0D94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598455"/>
            <a:ext cx="4703706" cy="2610669"/>
          </a:xfrm>
          <a:prstGeom prst="rect">
            <a:avLst/>
          </a:prstGeom>
        </p:spPr>
      </p:pic>
      <p:pic>
        <p:nvPicPr>
          <p:cNvPr id="28" name="Imagen 27">
            <a:extLst>
              <a:ext uri="{FF2B5EF4-FFF2-40B4-BE49-F238E27FC236}">
                <a16:creationId xmlns:a16="http://schemas.microsoft.com/office/drawing/2014/main" id="{A9749E2C-AB35-2F90-7F0E-6CE63E85EE81}"/>
              </a:ext>
            </a:extLst>
          </p:cNvPr>
          <p:cNvPicPr>
            <a:picLocks noChangeAspect="1"/>
          </p:cNvPicPr>
          <p:nvPr/>
        </p:nvPicPr>
        <p:blipFill>
          <a:blip r:embed="rId4"/>
          <a:stretch>
            <a:fillRect/>
          </a:stretch>
        </p:blipFill>
        <p:spPr>
          <a:xfrm>
            <a:off x="579488" y="3560133"/>
            <a:ext cx="4533900" cy="2977887"/>
          </a:xfrm>
          <a:prstGeom prst="rect">
            <a:avLst/>
          </a:prstGeom>
        </p:spPr>
      </p:pic>
      <p:pic>
        <p:nvPicPr>
          <p:cNvPr id="31" name="Imagen 30">
            <a:extLst>
              <a:ext uri="{FF2B5EF4-FFF2-40B4-BE49-F238E27FC236}">
                <a16:creationId xmlns:a16="http://schemas.microsoft.com/office/drawing/2014/main" id="{B9A0A8C3-46AA-8083-B88B-8D4FE0211CA5}"/>
              </a:ext>
            </a:extLst>
          </p:cNvPr>
          <p:cNvPicPr>
            <a:picLocks noChangeAspect="1"/>
          </p:cNvPicPr>
          <p:nvPr/>
        </p:nvPicPr>
        <p:blipFill>
          <a:blip r:embed="rId5"/>
          <a:stretch>
            <a:fillRect/>
          </a:stretch>
        </p:blipFill>
        <p:spPr>
          <a:xfrm>
            <a:off x="6265807" y="3560133"/>
            <a:ext cx="4533899" cy="2830334"/>
          </a:xfrm>
          <a:prstGeom prst="rect">
            <a:avLst/>
          </a:prstGeom>
        </p:spPr>
      </p:pic>
      <p:pic>
        <p:nvPicPr>
          <p:cNvPr id="32" name="Picture 2">
            <a:extLst>
              <a:ext uri="{FF2B5EF4-FFF2-40B4-BE49-F238E27FC236}">
                <a16:creationId xmlns:a16="http://schemas.microsoft.com/office/drawing/2014/main" id="{6C514460-60C6-B0BB-B981-2A6310A0F9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9843" y="403311"/>
            <a:ext cx="5213602" cy="293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uadroTexto 11">
            <a:extLst>
              <a:ext uri="{FF2B5EF4-FFF2-40B4-BE49-F238E27FC236}">
                <a16:creationId xmlns:a16="http://schemas.microsoft.com/office/drawing/2014/main" id="{F115C62B-7078-4F18-0075-8E35D301C66E}"/>
              </a:ext>
            </a:extLst>
          </p:cNvPr>
          <p:cNvSpPr txBox="1"/>
          <p:nvPr/>
        </p:nvSpPr>
        <p:spPr>
          <a:xfrm>
            <a:off x="7843521" y="6345816"/>
            <a:ext cx="3935875" cy="4001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err="1">
                <a:ln>
                  <a:noFill/>
                </a:ln>
                <a:solidFill>
                  <a:prstClr val="black"/>
                </a:solidFill>
                <a:effectLst/>
                <a:uLnTx/>
                <a:uFillTx/>
                <a:latin typeface="Calibri" panose="020F0502020204030204"/>
                <a:ea typeface="+mn-ea"/>
                <a:cs typeface="+mn-cs"/>
              </a:rPr>
              <a:t>Presentado</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000" b="0" i="0" u="none" strike="noStrike" kern="1200" cap="none" spc="0" normalizeH="0" baseline="0" noProof="0" dirty="0" err="1">
                <a:ln>
                  <a:noFill/>
                </a:ln>
                <a:solidFill>
                  <a:prstClr val="black"/>
                </a:solidFill>
                <a:effectLst/>
                <a:uLnTx/>
                <a:uFillTx/>
                <a:latin typeface="Calibri" panose="020F0502020204030204"/>
                <a:ea typeface="+mn-ea"/>
                <a:cs typeface="+mn-cs"/>
              </a:rPr>
              <a:t>por</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Eleni </a:t>
            </a:r>
            <a:r>
              <a:rPr kumimoji="0" lang="en-GB" sz="1000" b="0" i="0" u="none" strike="noStrike" kern="1200" cap="none" spc="0" normalizeH="0" baseline="0" noProof="0" dirty="0" err="1">
                <a:ln>
                  <a:noFill/>
                </a:ln>
                <a:solidFill>
                  <a:prstClr val="black"/>
                </a:solidFill>
                <a:effectLst/>
                <a:uLnTx/>
                <a:uFillTx/>
                <a:latin typeface="Calibri" panose="020F0502020204030204"/>
                <a:ea typeface="+mn-ea"/>
                <a:cs typeface="+mn-cs"/>
              </a:rPr>
              <a:t>Efstathiou</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000" b="0" i="0" u="none" strike="noStrike" kern="1200" cap="none" spc="0" normalizeH="0" baseline="0" noProof="0" dirty="0" err="1">
                <a:ln>
                  <a:noFill/>
                </a:ln>
                <a:solidFill>
                  <a:prstClr val="black"/>
                </a:solidFill>
                <a:effectLst/>
                <a:uLnTx/>
                <a:uFillTx/>
                <a:latin typeface="Calibri" panose="020F0502020204030204"/>
                <a:ea typeface="+mn-ea"/>
                <a:cs typeface="+mn-cs"/>
              </a:rPr>
              <a:t>en</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ASCO GU 2023</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Chi KN et al. Ann Oncol 2023. Chi KN et al. </a:t>
            </a:r>
            <a:r>
              <a:rPr kumimoji="0" lang="en-GB" sz="1000" b="0" i="0" u="none" strike="noStrike" kern="1200" cap="none" spc="0" normalizeH="0" baseline="0" noProof="0" dirty="0" err="1">
                <a:ln>
                  <a:noFill/>
                </a:ln>
                <a:solidFill>
                  <a:prstClr val="black"/>
                </a:solidFill>
                <a:effectLst/>
                <a:uLnTx/>
                <a:uFillTx/>
                <a:latin typeface="Calibri" panose="020F0502020204030204"/>
                <a:ea typeface="+mn-ea"/>
                <a:cs typeface="+mn-cs"/>
              </a:rPr>
              <a:t>Eur</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000" b="0" i="0" u="none" strike="noStrike" kern="1200" cap="none" spc="0" normalizeH="0" baseline="0" noProof="0" dirty="0" err="1">
                <a:ln>
                  <a:noFill/>
                </a:ln>
                <a:solidFill>
                  <a:prstClr val="black"/>
                </a:solidFill>
                <a:effectLst/>
                <a:uLnTx/>
                <a:uFillTx/>
                <a:latin typeface="Calibri" panose="020F0502020204030204"/>
                <a:ea typeface="+mn-ea"/>
                <a:cs typeface="+mn-cs"/>
              </a:rPr>
              <a:t>Urol</a:t>
            </a: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 Oncol 2025.</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Picture 6" descr="Cross Check Symbol on Transparent Background 23556636 PNG">
            <a:extLst>
              <a:ext uri="{FF2B5EF4-FFF2-40B4-BE49-F238E27FC236}">
                <a16:creationId xmlns:a16="http://schemas.microsoft.com/office/drawing/2014/main" id="{EA612A23-142A-941F-08C2-AFA0A4E752E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27507" y="925807"/>
            <a:ext cx="1887657" cy="188765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Download Check Mark, Tick Mark, Check. Royalty-Free Vector Graphic - Pixabay">
            <a:extLst>
              <a:ext uri="{FF2B5EF4-FFF2-40B4-BE49-F238E27FC236}">
                <a16:creationId xmlns:a16="http://schemas.microsoft.com/office/drawing/2014/main" id="{80E58AEE-8123-E35E-DC93-C3D92015714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634" y="3768821"/>
            <a:ext cx="1923926" cy="1887658"/>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AF1A8F17-06A7-EF00-C7EB-4702897C6A04}"/>
              </a:ext>
            </a:extLst>
          </p:cNvPr>
          <p:cNvSpPr txBox="1"/>
          <p:nvPr/>
        </p:nvSpPr>
        <p:spPr>
          <a:xfrm>
            <a:off x="6651560" y="225287"/>
            <a:ext cx="3115292" cy="338554"/>
          </a:xfrm>
          <a:prstGeom prst="rect">
            <a:avLst/>
          </a:prstGeom>
          <a:noFill/>
        </p:spPr>
        <p:txBody>
          <a:bodyPr wrap="square" rtlCol="0">
            <a:spAutoFit/>
          </a:bodyPr>
          <a:lstStyle/>
          <a:p>
            <a:r>
              <a:rPr lang="es-ES_tradnl" sz="1600" b="1" dirty="0"/>
              <a:t>OS in </a:t>
            </a:r>
            <a:r>
              <a:rPr lang="es-ES_tradnl" sz="1600" b="1" dirty="0" err="1"/>
              <a:t>the</a:t>
            </a:r>
            <a:r>
              <a:rPr lang="es-ES_tradnl" sz="1600" b="1" dirty="0"/>
              <a:t> HRR+ </a:t>
            </a:r>
            <a:r>
              <a:rPr lang="es-ES_tradnl" sz="1600" b="1" dirty="0" err="1"/>
              <a:t>population</a:t>
            </a:r>
            <a:endParaRPr lang="es-ES_tradnl" sz="1600" b="1" dirty="0"/>
          </a:p>
        </p:txBody>
      </p:sp>
      <p:sp>
        <p:nvSpPr>
          <p:cNvPr id="9" name="CuadroTexto 8">
            <a:extLst>
              <a:ext uri="{FF2B5EF4-FFF2-40B4-BE49-F238E27FC236}">
                <a16:creationId xmlns:a16="http://schemas.microsoft.com/office/drawing/2014/main" id="{C521B839-D2F4-050C-D2BA-6161E98C87CF}"/>
              </a:ext>
            </a:extLst>
          </p:cNvPr>
          <p:cNvSpPr txBox="1"/>
          <p:nvPr/>
        </p:nvSpPr>
        <p:spPr>
          <a:xfrm>
            <a:off x="223476" y="6521170"/>
            <a:ext cx="7853724"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800" dirty="0">
                <a:solidFill>
                  <a:prstClr val="black"/>
                </a:solidFill>
                <a:latin typeface="Calibri" panose="020F0502020204030204"/>
              </a:rPr>
              <a:t>FINANCIADO en </a:t>
            </a:r>
            <a:r>
              <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rPr>
              <a:t>España para pacientes con </a:t>
            </a:r>
            <a:r>
              <a:rPr kumimoji="0" lang="es-ES" sz="800" b="0" i="0" u="none" strike="noStrike" kern="1200" cap="none" spc="0" normalizeH="0" baseline="0" noProof="0" dirty="0" err="1">
                <a:ln>
                  <a:noFill/>
                </a:ln>
                <a:solidFill>
                  <a:prstClr val="black"/>
                </a:solidFill>
                <a:effectLst/>
                <a:uLnTx/>
                <a:uFillTx/>
                <a:latin typeface="Calibri" panose="020F0502020204030204"/>
                <a:ea typeface="+mn-ea"/>
                <a:cs typeface="+mn-cs"/>
              </a:rPr>
              <a:t>CPRCm</a:t>
            </a:r>
            <a:r>
              <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rPr>
              <a:t> y mutación demostrada en BRCA1/2,  en los que la quimioterapia no esté clínicamente indicada</a:t>
            </a:r>
          </a:p>
        </p:txBody>
      </p:sp>
    </p:spTree>
    <p:extLst>
      <p:ext uri="{BB962C8B-B14F-4D97-AF65-F5344CB8AC3E}">
        <p14:creationId xmlns:p14="http://schemas.microsoft.com/office/powerpoint/2010/main" val="36027791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Imagen 27" descr="Gráfico, Gráfico de líneas, Gráfico de dispersión&#10;&#10;El contenido generado por IA puede ser incorrecto.">
            <a:extLst>
              <a:ext uri="{FF2B5EF4-FFF2-40B4-BE49-F238E27FC236}">
                <a16:creationId xmlns:a16="http://schemas.microsoft.com/office/drawing/2014/main" id="{7C5704D4-50FA-FCDF-75C2-24680298D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0575" y="4014404"/>
            <a:ext cx="5132180" cy="2062540"/>
          </a:xfrm>
          <a:prstGeom prst="rect">
            <a:avLst/>
          </a:prstGeom>
        </p:spPr>
      </p:pic>
      <p:pic>
        <p:nvPicPr>
          <p:cNvPr id="16" name="Imagen 15" descr="Gráfico, Gráfico de líneas&#10;&#10;El contenido generado por IA puede ser incorrecto.">
            <a:extLst>
              <a:ext uri="{FF2B5EF4-FFF2-40B4-BE49-F238E27FC236}">
                <a16:creationId xmlns:a16="http://schemas.microsoft.com/office/drawing/2014/main" id="{B62F3764-79CA-C6E2-02C2-9FD42DC1BF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245" y="3976285"/>
            <a:ext cx="5422724" cy="2086326"/>
          </a:xfrm>
          <a:prstGeom prst="rect">
            <a:avLst/>
          </a:prstGeom>
        </p:spPr>
      </p:pic>
      <p:sp>
        <p:nvSpPr>
          <p:cNvPr id="17" name="CuadroTexto 16">
            <a:extLst>
              <a:ext uri="{FF2B5EF4-FFF2-40B4-BE49-F238E27FC236}">
                <a16:creationId xmlns:a16="http://schemas.microsoft.com/office/drawing/2014/main" id="{797A6C6A-152F-394E-36D5-E616546DD9AB}"/>
              </a:ext>
            </a:extLst>
          </p:cNvPr>
          <p:cNvSpPr txBox="1"/>
          <p:nvPr/>
        </p:nvSpPr>
        <p:spPr>
          <a:xfrm>
            <a:off x="6957391" y="6303814"/>
            <a:ext cx="4768313" cy="4001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Presentado por </a:t>
            </a:r>
            <a:r>
              <a:rPr kumimoji="0" lang="es-ES" sz="1000" b="0" i="0" u="none" strike="noStrike" kern="1200" cap="none" spc="0" normalizeH="0" baseline="0" noProof="0" dirty="0" err="1">
                <a:ln>
                  <a:noFill/>
                </a:ln>
                <a:solidFill>
                  <a:prstClr val="black"/>
                </a:solidFill>
                <a:effectLst/>
                <a:uLnTx/>
                <a:uFillTx/>
                <a:latin typeface="BlinkMacSystemFont"/>
                <a:ea typeface="+mn-ea"/>
                <a:cs typeface="+mn-cs"/>
              </a:rPr>
              <a:t>Neeraj</a:t>
            </a: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 Agarwal en ASCO GU 2023</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BlinkMacSystemFont"/>
                <a:ea typeface="+mn-ea"/>
                <a:cs typeface="+mn-cs"/>
              </a:rPr>
              <a:t>Agarwal N et al. Lancet 2023. </a:t>
            </a:r>
            <a:r>
              <a:rPr lang="es-ES" sz="1000" dirty="0">
                <a:solidFill>
                  <a:prstClr val="black"/>
                </a:solidFill>
                <a:latin typeface="BlinkMacSystemFont"/>
              </a:rPr>
              <a:t>Agarwal N et al. Lancet 2025. </a:t>
            </a:r>
            <a:r>
              <a:rPr lang="es-ES" sz="1000" dirty="0" err="1">
                <a:solidFill>
                  <a:prstClr val="black"/>
                </a:solidFill>
                <a:latin typeface="BlinkMacSystemFont"/>
              </a:rPr>
              <a:t>Fizazi</a:t>
            </a:r>
            <a:r>
              <a:rPr lang="es-ES" sz="1000" dirty="0">
                <a:solidFill>
                  <a:prstClr val="black"/>
                </a:solidFill>
                <a:latin typeface="BlinkMacSystemFont"/>
              </a:rPr>
              <a:t> K et al. Lancet 2025.</a:t>
            </a:r>
            <a:endParaRPr kumimoji="0" lang="es-ES" sz="1000" b="0" i="0" u="none" strike="noStrike" kern="1200" cap="none" spc="0" normalizeH="0" baseline="0" noProof="0" dirty="0">
              <a:ln>
                <a:noFill/>
              </a:ln>
              <a:solidFill>
                <a:prstClr val="black"/>
              </a:solidFill>
              <a:effectLst/>
              <a:uLnTx/>
              <a:uFillTx/>
              <a:latin typeface="BlinkMacSystemFont"/>
              <a:ea typeface="+mn-ea"/>
              <a:cs typeface="+mn-cs"/>
            </a:endParaRPr>
          </a:p>
        </p:txBody>
      </p:sp>
      <p:pic>
        <p:nvPicPr>
          <p:cNvPr id="5" name="Imagen 4" descr="Interfaz de usuario gráfica, Texto&#10;&#10;Descripción generada automáticamente">
            <a:extLst>
              <a:ext uri="{FF2B5EF4-FFF2-40B4-BE49-F238E27FC236}">
                <a16:creationId xmlns:a16="http://schemas.microsoft.com/office/drawing/2014/main" id="{56ABDE8C-8123-9731-C766-9BF5B0933110}"/>
              </a:ext>
            </a:extLst>
          </p:cNvPr>
          <p:cNvPicPr>
            <a:picLocks noChangeAspect="1"/>
          </p:cNvPicPr>
          <p:nvPr/>
        </p:nvPicPr>
        <p:blipFill>
          <a:blip r:embed="rId5"/>
          <a:srcRect b="8659"/>
          <a:stretch>
            <a:fillRect/>
          </a:stretch>
        </p:blipFill>
        <p:spPr>
          <a:xfrm>
            <a:off x="417295" y="802500"/>
            <a:ext cx="5666624" cy="2408562"/>
          </a:xfrm>
          <a:prstGeom prst="rect">
            <a:avLst/>
          </a:prstGeom>
        </p:spPr>
      </p:pic>
      <p:pic>
        <p:nvPicPr>
          <p:cNvPr id="14" name="Imagen 13" descr="Gráfico&#10;&#10;Descripción generada automáticamente">
            <a:extLst>
              <a:ext uri="{FF2B5EF4-FFF2-40B4-BE49-F238E27FC236}">
                <a16:creationId xmlns:a16="http://schemas.microsoft.com/office/drawing/2014/main" id="{4C73E504-BB7A-937F-7353-0776A97E1468}"/>
              </a:ext>
            </a:extLst>
          </p:cNvPr>
          <p:cNvPicPr>
            <a:picLocks noChangeAspect="1"/>
          </p:cNvPicPr>
          <p:nvPr/>
        </p:nvPicPr>
        <p:blipFill>
          <a:blip r:embed="rId6"/>
          <a:srcRect l="14941" t="6156" r="-108" b="22201"/>
          <a:stretch>
            <a:fillRect/>
          </a:stretch>
        </p:blipFill>
        <p:spPr>
          <a:xfrm>
            <a:off x="6288990" y="1172077"/>
            <a:ext cx="5485715" cy="2134931"/>
          </a:xfrm>
          <a:prstGeom prst="rect">
            <a:avLst/>
          </a:prstGeom>
        </p:spPr>
      </p:pic>
      <p:pic>
        <p:nvPicPr>
          <p:cNvPr id="4" name="Picture 8" descr="Download Check Mark, Tick Mark, Check. Royalty-Free Vector Graphic - Pixabay">
            <a:extLst>
              <a:ext uri="{FF2B5EF4-FFF2-40B4-BE49-F238E27FC236}">
                <a16:creationId xmlns:a16="http://schemas.microsoft.com/office/drawing/2014/main" id="{39981186-BB39-80E2-63A8-975F121947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50975" y="1172077"/>
            <a:ext cx="1923926" cy="1887658"/>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E0CB11B6-D7C7-C303-B093-C69C93A01012}"/>
              </a:ext>
            </a:extLst>
          </p:cNvPr>
          <p:cNvSpPr txBox="1"/>
          <p:nvPr/>
        </p:nvSpPr>
        <p:spPr>
          <a:xfrm>
            <a:off x="826836" y="3533093"/>
            <a:ext cx="3345426" cy="338554"/>
          </a:xfrm>
          <a:prstGeom prst="rect">
            <a:avLst/>
          </a:prstGeom>
          <a:noFill/>
        </p:spPr>
        <p:txBody>
          <a:bodyPr wrap="square" rtlCol="0">
            <a:spAutoFit/>
          </a:bodyPr>
          <a:lstStyle/>
          <a:p>
            <a:r>
              <a:rPr lang="en-US" sz="1600" b="1" noProof="0" dirty="0"/>
              <a:t>OS in all-comers</a:t>
            </a:r>
          </a:p>
        </p:txBody>
      </p:sp>
      <p:sp>
        <p:nvSpPr>
          <p:cNvPr id="12" name="CuadroTexto 11">
            <a:extLst>
              <a:ext uri="{FF2B5EF4-FFF2-40B4-BE49-F238E27FC236}">
                <a16:creationId xmlns:a16="http://schemas.microsoft.com/office/drawing/2014/main" id="{0B9DF935-555D-C799-98F6-B762C7665BEA}"/>
              </a:ext>
            </a:extLst>
          </p:cNvPr>
          <p:cNvSpPr txBox="1"/>
          <p:nvPr/>
        </p:nvSpPr>
        <p:spPr>
          <a:xfrm>
            <a:off x="6464109" y="768553"/>
            <a:ext cx="2809461" cy="338554"/>
          </a:xfrm>
          <a:prstGeom prst="rect">
            <a:avLst/>
          </a:prstGeom>
          <a:noFill/>
        </p:spPr>
        <p:txBody>
          <a:bodyPr wrap="square" rtlCol="0">
            <a:spAutoFit/>
          </a:bodyPr>
          <a:lstStyle/>
          <a:p>
            <a:r>
              <a:rPr lang="en-US" sz="1600" b="1" noProof="0" dirty="0" err="1"/>
              <a:t>rPFS</a:t>
            </a:r>
            <a:r>
              <a:rPr lang="en-US" sz="1600" b="1" noProof="0" dirty="0"/>
              <a:t> in all comers</a:t>
            </a:r>
          </a:p>
        </p:txBody>
      </p:sp>
      <p:sp>
        <p:nvSpPr>
          <p:cNvPr id="13" name="Rectángulo 12">
            <a:extLst>
              <a:ext uri="{FF2B5EF4-FFF2-40B4-BE49-F238E27FC236}">
                <a16:creationId xmlns:a16="http://schemas.microsoft.com/office/drawing/2014/main" id="{6C885450-3C1F-BE54-A0B1-3F4FA24B014E}"/>
              </a:ext>
            </a:extLst>
          </p:cNvPr>
          <p:cNvSpPr/>
          <p:nvPr/>
        </p:nvSpPr>
        <p:spPr>
          <a:xfrm>
            <a:off x="6188765" y="3125995"/>
            <a:ext cx="395938" cy="3692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600" b="1"/>
          </a:p>
        </p:txBody>
      </p:sp>
      <p:sp>
        <p:nvSpPr>
          <p:cNvPr id="23" name="CuadroTexto 22">
            <a:extLst>
              <a:ext uri="{FF2B5EF4-FFF2-40B4-BE49-F238E27FC236}">
                <a16:creationId xmlns:a16="http://schemas.microsoft.com/office/drawing/2014/main" id="{C543B2D7-C193-BF98-0DEA-FB661196C805}"/>
              </a:ext>
            </a:extLst>
          </p:cNvPr>
          <p:cNvSpPr txBox="1"/>
          <p:nvPr/>
        </p:nvSpPr>
        <p:spPr>
          <a:xfrm>
            <a:off x="6604792" y="3523324"/>
            <a:ext cx="3345426" cy="338554"/>
          </a:xfrm>
          <a:prstGeom prst="rect">
            <a:avLst/>
          </a:prstGeom>
          <a:noFill/>
        </p:spPr>
        <p:txBody>
          <a:bodyPr wrap="square" rtlCol="0">
            <a:spAutoFit/>
          </a:bodyPr>
          <a:lstStyle/>
          <a:p>
            <a:r>
              <a:rPr lang="en-US" sz="1600" b="1" noProof="0" dirty="0"/>
              <a:t>OS in BRCA1/2 gene alterations</a:t>
            </a:r>
          </a:p>
        </p:txBody>
      </p:sp>
      <p:pic>
        <p:nvPicPr>
          <p:cNvPr id="24" name="Picture 8" descr="Download Check Mark, Tick Mark, Check. Royalty-Free Vector Graphic - Pixabay">
            <a:extLst>
              <a:ext uri="{FF2B5EF4-FFF2-40B4-BE49-F238E27FC236}">
                <a16:creationId xmlns:a16="http://schemas.microsoft.com/office/drawing/2014/main" id="{630184D2-AE8A-B4C9-2720-02B3B602AB2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3085" y="4202656"/>
            <a:ext cx="1923926" cy="1887658"/>
          </a:xfrm>
          <a:prstGeom prst="rect">
            <a:avLst/>
          </a:prstGeom>
          <a:noFill/>
          <a:extLst>
            <a:ext uri="{909E8E84-426E-40DD-AFC4-6F175D3DCCD1}">
              <a14:hiddenFill xmlns:a14="http://schemas.microsoft.com/office/drawing/2010/main">
                <a:solidFill>
                  <a:srgbClr val="FFFFFF"/>
                </a:solidFill>
              </a14:hiddenFill>
            </a:ext>
          </a:extLst>
        </p:spPr>
      </p:pic>
      <p:sp>
        <p:nvSpPr>
          <p:cNvPr id="29" name="Rectángulo 28">
            <a:extLst>
              <a:ext uri="{FF2B5EF4-FFF2-40B4-BE49-F238E27FC236}">
                <a16:creationId xmlns:a16="http://schemas.microsoft.com/office/drawing/2014/main" id="{A9990A5C-DB47-47CF-B8ED-8F97FEA01E46}"/>
              </a:ext>
            </a:extLst>
          </p:cNvPr>
          <p:cNvSpPr/>
          <p:nvPr/>
        </p:nvSpPr>
        <p:spPr>
          <a:xfrm>
            <a:off x="6464109" y="3892656"/>
            <a:ext cx="625804" cy="24203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600" b="1"/>
          </a:p>
        </p:txBody>
      </p:sp>
      <p:sp>
        <p:nvSpPr>
          <p:cNvPr id="30" name="CuadroTexto 29">
            <a:extLst>
              <a:ext uri="{FF2B5EF4-FFF2-40B4-BE49-F238E27FC236}">
                <a16:creationId xmlns:a16="http://schemas.microsoft.com/office/drawing/2014/main" id="{CB7832E8-B25E-904B-076A-FC9E96D73B66}"/>
              </a:ext>
            </a:extLst>
          </p:cNvPr>
          <p:cNvSpPr txBox="1"/>
          <p:nvPr/>
        </p:nvSpPr>
        <p:spPr>
          <a:xfrm>
            <a:off x="223476" y="6521170"/>
            <a:ext cx="7853724"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800" dirty="0">
                <a:solidFill>
                  <a:prstClr val="black"/>
                </a:solidFill>
                <a:latin typeface="Calibri" panose="020F0502020204030204"/>
              </a:rPr>
              <a:t>FINANCIADO en </a:t>
            </a:r>
            <a:r>
              <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rPr>
              <a:t>España para pacientes con </a:t>
            </a:r>
            <a:r>
              <a:rPr kumimoji="0" lang="es-ES" sz="800" b="0" i="0" u="none" strike="noStrike" kern="1200" cap="none" spc="0" normalizeH="0" baseline="0" noProof="0" dirty="0" err="1">
                <a:ln>
                  <a:noFill/>
                </a:ln>
                <a:solidFill>
                  <a:prstClr val="black"/>
                </a:solidFill>
                <a:effectLst/>
                <a:uLnTx/>
                <a:uFillTx/>
                <a:latin typeface="Calibri" panose="020F0502020204030204"/>
                <a:ea typeface="+mn-ea"/>
                <a:cs typeface="+mn-cs"/>
              </a:rPr>
              <a:t>CPRCm</a:t>
            </a:r>
            <a:r>
              <a:rPr kumimoji="0" lang="es-ES" sz="800" b="0" i="0" u="none" strike="noStrike" kern="1200" cap="none" spc="0" normalizeH="0" baseline="0" noProof="0" dirty="0">
                <a:ln>
                  <a:noFill/>
                </a:ln>
                <a:solidFill>
                  <a:prstClr val="black"/>
                </a:solidFill>
                <a:effectLst/>
                <a:uLnTx/>
                <a:uFillTx/>
                <a:latin typeface="Calibri" panose="020F0502020204030204"/>
                <a:ea typeface="+mn-ea"/>
                <a:cs typeface="+mn-cs"/>
              </a:rPr>
              <a:t> y mutación demostrada en BRCA1/2,  en los que la quimioterapia no esté clínicamente indicada</a:t>
            </a:r>
          </a:p>
        </p:txBody>
      </p:sp>
    </p:spTree>
    <p:extLst>
      <p:ext uri="{BB962C8B-B14F-4D97-AF65-F5344CB8AC3E}">
        <p14:creationId xmlns:p14="http://schemas.microsoft.com/office/powerpoint/2010/main" val="21093469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2">
            <a:extLst>
              <a:ext uri="{FF2B5EF4-FFF2-40B4-BE49-F238E27FC236}">
                <a16:creationId xmlns:a16="http://schemas.microsoft.com/office/drawing/2014/main" id="{FB287F68-E4DC-5484-3CA7-AEAC867DD94B}"/>
              </a:ext>
            </a:extLst>
          </p:cNvPr>
          <p:cNvGraphicFramePr>
            <a:graphicFrameLocks noGrp="1"/>
          </p:cNvGraphicFramePr>
          <p:nvPr/>
        </p:nvGraphicFramePr>
        <p:xfrm>
          <a:off x="920454" y="861651"/>
          <a:ext cx="9874216" cy="5547461"/>
        </p:xfrm>
        <a:graphic>
          <a:graphicData uri="http://schemas.openxmlformats.org/drawingml/2006/table">
            <a:tbl>
              <a:tblPr firstRow="1" firstCol="1" bandRow="1">
                <a:tableStyleId>{5C22544A-7EE6-4342-B048-85BDC9FD1C3A}</a:tableStyleId>
              </a:tblPr>
              <a:tblGrid>
                <a:gridCol w="1882017">
                  <a:extLst>
                    <a:ext uri="{9D8B030D-6E8A-4147-A177-3AD203B41FA5}">
                      <a16:colId xmlns:a16="http://schemas.microsoft.com/office/drawing/2014/main" val="20000"/>
                    </a:ext>
                  </a:extLst>
                </a:gridCol>
                <a:gridCol w="2823024">
                  <a:extLst>
                    <a:ext uri="{9D8B030D-6E8A-4147-A177-3AD203B41FA5}">
                      <a16:colId xmlns:a16="http://schemas.microsoft.com/office/drawing/2014/main" val="20001"/>
                    </a:ext>
                  </a:extLst>
                </a:gridCol>
                <a:gridCol w="1882017">
                  <a:extLst>
                    <a:ext uri="{9D8B030D-6E8A-4147-A177-3AD203B41FA5}">
                      <a16:colId xmlns:a16="http://schemas.microsoft.com/office/drawing/2014/main" val="20002"/>
                    </a:ext>
                  </a:extLst>
                </a:gridCol>
                <a:gridCol w="1660239">
                  <a:extLst>
                    <a:ext uri="{9D8B030D-6E8A-4147-A177-3AD203B41FA5}">
                      <a16:colId xmlns:a16="http://schemas.microsoft.com/office/drawing/2014/main" val="20003"/>
                    </a:ext>
                  </a:extLst>
                </a:gridCol>
                <a:gridCol w="1626919">
                  <a:extLst>
                    <a:ext uri="{9D8B030D-6E8A-4147-A177-3AD203B41FA5}">
                      <a16:colId xmlns:a16="http://schemas.microsoft.com/office/drawing/2014/main" val="4252518967"/>
                    </a:ext>
                  </a:extLst>
                </a:gridCol>
              </a:tblGrid>
              <a:tr h="884021">
                <a:tc>
                  <a:txBody>
                    <a:bodyPr/>
                    <a:lstStyle/>
                    <a:p>
                      <a:pPr algn="ctr">
                        <a:defRPr sz="1200" b="1"/>
                      </a:pPr>
                      <a:endParaRPr lang="es-ES_tradnl" sz="1600" noProof="0"/>
                    </a:p>
                  </a:txBody>
                  <a:tcPr>
                    <a:noFill/>
                  </a:tcPr>
                </a:tc>
                <a:tc>
                  <a:txBody>
                    <a:bodyPr/>
                    <a:lstStyle/>
                    <a:p>
                      <a:pPr algn="ctr">
                        <a:defRPr sz="1200" b="1"/>
                      </a:pPr>
                      <a:r>
                        <a:rPr lang="es-ES_tradnl" sz="1600" noProof="0"/>
                        <a:t>Efectos secundarios </a:t>
                      </a:r>
                    </a:p>
                    <a:p>
                      <a:pPr algn="ctr">
                        <a:defRPr sz="1200" b="1"/>
                      </a:pPr>
                      <a:r>
                        <a:rPr lang="es-ES_tradnl" sz="1600" noProof="0"/>
                        <a:t>más comunes</a:t>
                      </a:r>
                    </a:p>
                    <a:p>
                      <a:pPr algn="ctr">
                        <a:defRPr sz="1200" b="1"/>
                      </a:pPr>
                      <a:r>
                        <a:rPr lang="es-ES_tradnl" sz="1600" noProof="0"/>
                        <a:t>(todos los grados)</a:t>
                      </a:r>
                    </a:p>
                  </a:txBody>
                  <a:tcPr/>
                </a:tc>
                <a:tc>
                  <a:txBody>
                    <a:bodyPr/>
                    <a:lstStyle/>
                    <a:p>
                      <a:pPr algn="ctr">
                        <a:defRPr sz="1200" b="1"/>
                      </a:pPr>
                      <a:r>
                        <a:rPr lang="es-ES_tradnl" sz="1600" noProof="0" dirty="0"/>
                        <a:t>Efectos secundarios más comunes </a:t>
                      </a:r>
                    </a:p>
                    <a:p>
                      <a:pPr algn="ctr">
                        <a:defRPr sz="1200" b="1"/>
                      </a:pPr>
                      <a:r>
                        <a:rPr lang="es-ES_tradnl" sz="1600" noProof="0" dirty="0"/>
                        <a:t>(grado 3-4)</a:t>
                      </a:r>
                    </a:p>
                  </a:txBody>
                  <a:tcPr/>
                </a:tc>
                <a:tc>
                  <a:txBody>
                    <a:bodyPr/>
                    <a:lstStyle/>
                    <a:p>
                      <a:pPr algn="ctr">
                        <a:defRPr sz="1200" b="1"/>
                      </a:pPr>
                      <a:r>
                        <a:rPr lang="es-ES_tradnl" sz="1600" noProof="0"/>
                        <a:t>Otros eventos serios</a:t>
                      </a:r>
                    </a:p>
                  </a:txBody>
                  <a:tcPr/>
                </a:tc>
                <a:tc>
                  <a:txBody>
                    <a:bodyPr/>
                    <a:lstStyle/>
                    <a:p>
                      <a:pPr algn="ctr">
                        <a:defRPr sz="1200" b="1"/>
                      </a:pPr>
                      <a:r>
                        <a:rPr lang="es-ES_tradnl" sz="1600" noProof="0"/>
                        <a:t>Discontinuación del tratamiento por iPARP</a:t>
                      </a:r>
                    </a:p>
                  </a:txBody>
                  <a:tcPr/>
                </a:tc>
                <a:extLst>
                  <a:ext uri="{0D108BD9-81ED-4DB2-BD59-A6C34878D82A}">
                    <a16:rowId xmlns:a16="http://schemas.microsoft.com/office/drawing/2014/main" val="10000"/>
                  </a:ext>
                </a:extLst>
              </a:tr>
              <a:tr h="1335483">
                <a:tc>
                  <a:txBody>
                    <a:bodyPr/>
                    <a:lstStyle/>
                    <a:p>
                      <a:pPr algn="ctr">
                        <a:defRPr sz="1100"/>
                      </a:pPr>
                      <a:r>
                        <a:rPr lang="es-ES_tradnl" sz="1600" noProof="0" dirty="0" err="1"/>
                        <a:t>PROpel</a:t>
                      </a:r>
                      <a:r>
                        <a:rPr lang="es-ES_tradnl" sz="1600" noProof="0" dirty="0"/>
                        <a:t> </a:t>
                      </a:r>
                    </a:p>
                    <a:p>
                      <a:pPr algn="ctr">
                        <a:defRPr sz="1100"/>
                      </a:pPr>
                      <a:r>
                        <a:rPr lang="es-ES_tradnl" sz="1600" noProof="0" dirty="0"/>
                        <a:t>(</a:t>
                      </a:r>
                      <a:r>
                        <a:rPr lang="es-ES_tradnl" sz="1600" noProof="0" dirty="0" err="1"/>
                        <a:t>Olaparib</a:t>
                      </a:r>
                      <a:r>
                        <a:rPr lang="es-ES_tradnl" sz="1600" noProof="0" dirty="0"/>
                        <a:t> + </a:t>
                      </a:r>
                      <a:r>
                        <a:rPr lang="es-ES_tradnl" sz="1600" noProof="0" dirty="0" err="1"/>
                        <a:t>Abiraterona</a:t>
                      </a:r>
                      <a:r>
                        <a:rPr lang="es-ES_tradnl" sz="1600" noProof="0" dirty="0"/>
                        <a:t>)</a:t>
                      </a:r>
                    </a:p>
                    <a:p>
                      <a:pPr algn="ctr">
                        <a:defRPr sz="1100"/>
                      </a:pPr>
                      <a:endParaRPr lang="es-ES_tradnl" sz="1600" noProof="0" dirty="0"/>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chemeClr val="bg1"/>
                          </a:solidFill>
                          <a:effectLst/>
                          <a:uLnTx/>
                          <a:uFillTx/>
                          <a:latin typeface="BlinkMacSystemFont"/>
                          <a:ea typeface="+mn-ea"/>
                          <a:cs typeface="+mn-cs"/>
                        </a:rPr>
                        <a:t>Saad F, et al. Lancet Oncol 2023</a:t>
                      </a:r>
                    </a:p>
                    <a:p>
                      <a:pPr algn="ctr">
                        <a:defRPr sz="1100"/>
                      </a:pPr>
                      <a:endParaRPr lang="es-ES_tradnl" sz="1600" noProof="0" dirty="0"/>
                    </a:p>
                  </a:txBody>
                  <a:tcPr/>
                </a:tc>
                <a:tc>
                  <a:txBody>
                    <a:bodyPr/>
                    <a:lstStyle/>
                    <a:p>
                      <a:pPr algn="ctr">
                        <a:defRPr sz="1100"/>
                      </a:pPr>
                      <a:r>
                        <a:rPr lang="es-ES_tradnl" noProof="0" dirty="0"/>
                        <a:t>Anemia (50%)</a:t>
                      </a:r>
                    </a:p>
                    <a:p>
                      <a:pPr algn="ctr">
                        <a:defRPr sz="1100"/>
                      </a:pPr>
                      <a:r>
                        <a:rPr lang="es-ES_tradnl" noProof="0" dirty="0"/>
                        <a:t>Fatiga (39%)</a:t>
                      </a:r>
                    </a:p>
                    <a:p>
                      <a:pPr algn="ctr">
                        <a:defRPr sz="1100"/>
                      </a:pPr>
                      <a:r>
                        <a:rPr lang="es-ES_tradnl" noProof="0" dirty="0"/>
                        <a:t>Náuseas (31%)</a:t>
                      </a:r>
                    </a:p>
                    <a:p>
                      <a:pPr algn="ctr">
                        <a:defRPr sz="1100"/>
                      </a:pPr>
                      <a:r>
                        <a:rPr lang="es-ES_tradnl" noProof="0" dirty="0"/>
                        <a:t>Dolor de espalda (22%)</a:t>
                      </a:r>
                    </a:p>
                    <a:p>
                      <a:pPr algn="ctr">
                        <a:defRPr sz="1100"/>
                      </a:pPr>
                      <a:r>
                        <a:rPr lang="es-ES_tradnl" noProof="0" dirty="0"/>
                        <a:t>Diarrea (21%)</a:t>
                      </a:r>
                    </a:p>
                    <a:p>
                      <a:pPr algn="ctr">
                        <a:defRPr sz="1100"/>
                      </a:pPr>
                      <a:r>
                        <a:rPr lang="es-ES_tradnl" noProof="0" dirty="0"/>
                        <a:t>Estreñimiento (19%)</a:t>
                      </a:r>
                    </a:p>
                    <a:p>
                      <a:pPr algn="ctr">
                        <a:defRPr sz="1100"/>
                      </a:pPr>
                      <a:r>
                        <a:rPr lang="es-ES_tradnl" noProof="0" dirty="0"/>
                        <a:t>Hipertensión (15%)</a:t>
                      </a:r>
                    </a:p>
                    <a:p>
                      <a:pPr algn="ctr">
                        <a:defRPr sz="1100"/>
                      </a:pPr>
                      <a:r>
                        <a:rPr lang="es-ES_tradnl" noProof="0" dirty="0"/>
                        <a:t>Artralgias (15%)</a:t>
                      </a:r>
                    </a:p>
                  </a:txBody>
                  <a:tcPr/>
                </a:tc>
                <a:tc>
                  <a:txBody>
                    <a:bodyPr/>
                    <a:lstStyle/>
                    <a:p>
                      <a:pPr algn="ctr">
                        <a:defRPr sz="1100"/>
                      </a:pPr>
                      <a:r>
                        <a:rPr lang="es-ES_tradnl" noProof="0"/>
                        <a:t>Anemia (16%)</a:t>
                      </a:r>
                    </a:p>
                    <a:p>
                      <a:pPr algn="ctr">
                        <a:defRPr sz="1100"/>
                      </a:pPr>
                      <a:r>
                        <a:rPr lang="es-ES_tradnl" noProof="0"/>
                        <a:t>Hipertensión (4%)</a:t>
                      </a:r>
                    </a:p>
                    <a:p>
                      <a:pPr algn="ctr">
                        <a:defRPr sz="1100"/>
                      </a:pPr>
                      <a:r>
                        <a:rPr lang="es-ES_tradnl" noProof="0"/>
                        <a:t>Astenia (3%)</a:t>
                      </a:r>
                    </a:p>
                    <a:p>
                      <a:pPr algn="ctr">
                        <a:defRPr sz="1100"/>
                      </a:pPr>
                      <a:r>
                        <a:rPr lang="es-ES_tradnl" noProof="0"/>
                        <a:t>Infección urinaria (3%)</a:t>
                      </a:r>
                    </a:p>
                  </a:txBody>
                  <a:tcPr/>
                </a:tc>
                <a:tc>
                  <a:txBody>
                    <a:bodyPr/>
                    <a:lstStyle/>
                    <a:p>
                      <a:pPr algn="ctr">
                        <a:defRPr sz="1100"/>
                      </a:pPr>
                      <a:r>
                        <a:rPr lang="es-ES_tradnl" noProof="0"/>
                        <a:t>Embolismo/trombosis venosa grado </a:t>
                      </a:r>
                      <a:r>
                        <a:rPr lang="es-ES_tradnl" sz="1050" noProof="0"/>
                        <a:t>≥</a:t>
                      </a:r>
                      <a:r>
                        <a:rPr lang="es-ES_tradnl" noProof="0"/>
                        <a:t>3 (9%)</a:t>
                      </a:r>
                    </a:p>
                  </a:txBody>
                  <a:tcPr/>
                </a:tc>
                <a:tc>
                  <a:txBody>
                    <a:bodyPr/>
                    <a:lstStyle/>
                    <a:p>
                      <a:pPr algn="ctr">
                        <a:defRPr sz="1100"/>
                      </a:pPr>
                      <a:r>
                        <a:rPr lang="es-ES_tradnl" noProof="0"/>
                        <a:t> 17%</a:t>
                      </a:r>
                    </a:p>
                  </a:txBody>
                  <a:tcPr/>
                </a:tc>
                <a:extLst>
                  <a:ext uri="{0D108BD9-81ED-4DB2-BD59-A6C34878D82A}">
                    <a16:rowId xmlns:a16="http://schemas.microsoft.com/office/drawing/2014/main" val="10001"/>
                  </a:ext>
                </a:extLst>
              </a:tr>
              <a:tr h="1491763">
                <a:tc>
                  <a:txBody>
                    <a:bodyPr/>
                    <a:lstStyle/>
                    <a:p>
                      <a:pPr algn="ctr">
                        <a:defRPr sz="1100"/>
                      </a:pPr>
                      <a:r>
                        <a:rPr lang="es-ES_tradnl" sz="1600" noProof="0" dirty="0"/>
                        <a:t>MAGNITUDE</a:t>
                      </a:r>
                    </a:p>
                    <a:p>
                      <a:pPr algn="ctr">
                        <a:defRPr sz="1100"/>
                      </a:pPr>
                      <a:r>
                        <a:rPr lang="es-ES_tradnl" sz="1600" noProof="0" dirty="0"/>
                        <a:t> (</a:t>
                      </a:r>
                      <a:r>
                        <a:rPr lang="es-ES_tradnl" sz="1600" noProof="0" dirty="0" err="1"/>
                        <a:t>Niraparib</a:t>
                      </a:r>
                      <a:r>
                        <a:rPr lang="es-ES_tradnl" sz="1600" noProof="0" dirty="0"/>
                        <a:t> + </a:t>
                      </a:r>
                      <a:r>
                        <a:rPr lang="es-ES_tradnl" sz="1600" noProof="0" dirty="0" err="1"/>
                        <a:t>Abiraterona</a:t>
                      </a:r>
                      <a:r>
                        <a:rPr lang="es-ES_tradnl" sz="1600" noProof="0" dirty="0"/>
                        <a:t>)</a:t>
                      </a:r>
                    </a:p>
                    <a:p>
                      <a:pPr algn="ctr">
                        <a:defRPr sz="1100"/>
                      </a:pPr>
                      <a:endParaRPr lang="es-ES_tradnl" sz="1600" noProof="0" dirty="0"/>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chemeClr val="bg1"/>
                          </a:solidFill>
                          <a:effectLst/>
                          <a:uLnTx/>
                          <a:uFillTx/>
                          <a:latin typeface="+mn-lt"/>
                          <a:ea typeface="+mn-ea"/>
                          <a:cs typeface="+mn-cs"/>
                        </a:rPr>
                        <a:t>Chi KN et al. Ann Oncol 2023</a:t>
                      </a:r>
                      <a:endParaRPr kumimoji="0" lang="en-US" sz="1000" b="0" i="0" u="none" strike="noStrike" kern="1200" cap="none" spc="0" normalizeH="0" baseline="0" noProof="0" dirty="0">
                        <a:ln>
                          <a:noFill/>
                        </a:ln>
                        <a:solidFill>
                          <a:schemeClr val="bg1"/>
                        </a:solidFill>
                        <a:effectLst/>
                        <a:uLnTx/>
                        <a:uFillTx/>
                        <a:latin typeface="+mn-lt"/>
                        <a:ea typeface="+mn-ea"/>
                        <a:cs typeface="+mn-cs"/>
                      </a:endParaRPr>
                    </a:p>
                    <a:p>
                      <a:pPr algn="ctr">
                        <a:defRPr sz="1100"/>
                      </a:pPr>
                      <a:endParaRPr lang="es-ES_tradnl" sz="1600" noProof="0" dirty="0"/>
                    </a:p>
                  </a:txBody>
                  <a:tcPr/>
                </a:tc>
                <a:tc>
                  <a:txBody>
                    <a:bodyPr/>
                    <a:lstStyle/>
                    <a:p>
                      <a:pPr algn="ctr">
                        <a:defRPr sz="1100"/>
                      </a:pPr>
                      <a:r>
                        <a:rPr lang="es-ES_tradnl" noProof="0" dirty="0"/>
                        <a:t>Anemia (50%)</a:t>
                      </a:r>
                    </a:p>
                    <a:p>
                      <a:pPr algn="ctr">
                        <a:defRPr sz="1100"/>
                      </a:pPr>
                      <a:r>
                        <a:rPr lang="es-ES_tradnl" noProof="0" dirty="0"/>
                        <a:t>Hipertensión (33%)</a:t>
                      </a:r>
                    </a:p>
                    <a:p>
                      <a:pPr algn="ctr">
                        <a:defRPr sz="1100"/>
                      </a:pPr>
                      <a:r>
                        <a:rPr lang="es-ES_tradnl" noProof="0" dirty="0"/>
                        <a:t>Estreñimiento  (33%)</a:t>
                      </a:r>
                    </a:p>
                    <a:p>
                      <a:pPr algn="ctr">
                        <a:defRPr sz="1100"/>
                      </a:pPr>
                      <a:r>
                        <a:rPr lang="es-ES_tradnl" noProof="0" dirty="0"/>
                        <a:t>Fatiga (29.7%)</a:t>
                      </a:r>
                    </a:p>
                    <a:p>
                      <a:pPr algn="ctr">
                        <a:defRPr sz="1100"/>
                      </a:pPr>
                      <a:r>
                        <a:rPr lang="es-ES_tradnl" noProof="0" dirty="0"/>
                        <a:t>Náuseas (24.5%)</a:t>
                      </a:r>
                    </a:p>
                    <a:p>
                      <a:pPr algn="ctr">
                        <a:defRPr sz="1100"/>
                      </a:pPr>
                      <a:r>
                        <a:rPr lang="es-ES_tradnl" noProof="0" dirty="0"/>
                        <a:t>Trombocitopenia (23.1%)</a:t>
                      </a:r>
                    </a:p>
                    <a:p>
                      <a:pPr algn="ctr">
                        <a:defRPr sz="1100"/>
                      </a:pPr>
                      <a:r>
                        <a:rPr lang="es-ES_tradnl" noProof="0" dirty="0"/>
                        <a:t>Disnea (17.9%)</a:t>
                      </a:r>
                    </a:p>
                    <a:p>
                      <a:pPr algn="ctr">
                        <a:defRPr sz="1100"/>
                      </a:pPr>
                      <a:r>
                        <a:rPr lang="es-ES_tradnl" noProof="0" dirty="0"/>
                        <a:t>Dolor de espalda (17%)</a:t>
                      </a:r>
                    </a:p>
                    <a:p>
                      <a:pPr algn="ctr">
                        <a:defRPr sz="1100"/>
                      </a:pPr>
                      <a:r>
                        <a:rPr lang="es-ES_tradnl" noProof="0" dirty="0"/>
                        <a:t>Astenia (16.5%)</a:t>
                      </a:r>
                    </a:p>
                  </a:txBody>
                  <a:tcPr/>
                </a:tc>
                <a:tc>
                  <a:txBody>
                    <a:bodyPr/>
                    <a:lstStyle/>
                    <a:p>
                      <a:pPr algn="ctr">
                        <a:defRPr sz="1100"/>
                      </a:pPr>
                      <a:r>
                        <a:rPr lang="es-ES_tradnl" noProof="0" dirty="0"/>
                        <a:t>Anemia (30.2%)</a:t>
                      </a:r>
                    </a:p>
                    <a:p>
                      <a:pPr algn="ctr">
                        <a:defRPr sz="1100"/>
                      </a:pPr>
                      <a:r>
                        <a:rPr lang="es-ES_tradnl" noProof="0" dirty="0"/>
                        <a:t>Hipertensión (15.6%)</a:t>
                      </a:r>
                    </a:p>
                    <a:p>
                      <a:pPr marL="0" marR="0" lvl="0" indent="0" algn="ctr" defTabSz="914400" rtl="0" eaLnBrk="1" fontAlgn="auto" latinLnBrk="0" hangingPunct="1">
                        <a:lnSpc>
                          <a:spcPct val="100000"/>
                        </a:lnSpc>
                        <a:spcBef>
                          <a:spcPts val="0"/>
                        </a:spcBef>
                        <a:spcAft>
                          <a:spcPts val="0"/>
                        </a:spcAft>
                        <a:buClrTx/>
                        <a:buSzTx/>
                        <a:buFontTx/>
                        <a:buNone/>
                        <a:tabLst/>
                        <a:defRPr sz="1100"/>
                      </a:pPr>
                      <a:r>
                        <a:rPr lang="es-ES_tradnl" noProof="0" dirty="0"/>
                        <a:t>Trombocitopenia (7.6%)</a:t>
                      </a:r>
                    </a:p>
                    <a:p>
                      <a:pPr algn="ctr">
                        <a:defRPr sz="1100"/>
                      </a:pPr>
                      <a:r>
                        <a:rPr lang="es-ES_tradnl" noProof="0" dirty="0"/>
                        <a:t>Neutropenia (6.6%)</a:t>
                      </a:r>
                    </a:p>
                    <a:p>
                      <a:pPr algn="ctr">
                        <a:defRPr sz="1100"/>
                      </a:pPr>
                      <a:r>
                        <a:rPr lang="es-ES_tradnl" noProof="0" dirty="0" err="1"/>
                        <a:t>Linfopenia</a:t>
                      </a:r>
                      <a:r>
                        <a:rPr lang="es-ES_tradnl" noProof="0" dirty="0"/>
                        <a:t> (4.3%)</a:t>
                      </a:r>
                    </a:p>
                    <a:p>
                      <a:pPr algn="ctr">
                        <a:defRPr sz="1100"/>
                      </a:pPr>
                      <a:r>
                        <a:rPr lang="es-ES_tradnl" noProof="0" dirty="0"/>
                        <a:t>Fatiga (3.8%) </a:t>
                      </a:r>
                    </a:p>
                    <a:p>
                      <a:pPr algn="ctr">
                        <a:defRPr sz="1100"/>
                      </a:pPr>
                      <a:r>
                        <a:rPr lang="es-ES_tradnl" noProof="0" dirty="0"/>
                        <a:t>Infección urinaria (3.3%)</a:t>
                      </a:r>
                    </a:p>
                  </a:txBody>
                  <a:tcPr/>
                </a:tc>
                <a:tc>
                  <a:txBody>
                    <a:bodyPr/>
                    <a:lstStyle/>
                    <a:p>
                      <a:pPr algn="ctr">
                        <a:defRPr sz="1100"/>
                      </a:pPr>
                      <a:r>
                        <a:rPr lang="es-ES_tradnl" noProof="0" dirty="0"/>
                        <a:t>-</a:t>
                      </a:r>
                    </a:p>
                  </a:txBody>
                  <a:tcPr/>
                </a:tc>
                <a:tc>
                  <a:txBody>
                    <a:bodyPr/>
                    <a:lstStyle/>
                    <a:p>
                      <a:pPr algn="ctr">
                        <a:defRPr sz="1100"/>
                      </a:pPr>
                      <a:r>
                        <a:rPr lang="es-ES_tradnl" noProof="0"/>
                        <a:t>15.1%</a:t>
                      </a:r>
                    </a:p>
                  </a:txBody>
                  <a:tcPr/>
                </a:tc>
                <a:extLst>
                  <a:ext uri="{0D108BD9-81ED-4DB2-BD59-A6C34878D82A}">
                    <a16:rowId xmlns:a16="http://schemas.microsoft.com/office/drawing/2014/main" val="10002"/>
                  </a:ext>
                </a:extLst>
              </a:tr>
              <a:tr h="1491763">
                <a:tc>
                  <a:txBody>
                    <a:bodyPr/>
                    <a:lstStyle/>
                    <a:p>
                      <a:pPr algn="ctr">
                        <a:defRPr sz="1100"/>
                      </a:pPr>
                      <a:r>
                        <a:rPr lang="es-ES_tradnl" sz="1600" noProof="0" dirty="0"/>
                        <a:t>TALAPRO-2 </a:t>
                      </a:r>
                    </a:p>
                    <a:p>
                      <a:pPr algn="ctr">
                        <a:defRPr sz="1100"/>
                      </a:pPr>
                      <a:r>
                        <a:rPr lang="es-ES_tradnl" sz="1600" noProof="0" dirty="0"/>
                        <a:t>(</a:t>
                      </a:r>
                      <a:r>
                        <a:rPr lang="es-ES_tradnl" sz="1600" noProof="0" dirty="0" err="1"/>
                        <a:t>Talazoparib</a:t>
                      </a:r>
                      <a:r>
                        <a:rPr lang="es-ES_tradnl" sz="1600" noProof="0" dirty="0"/>
                        <a:t> + Enzalutamida)</a:t>
                      </a:r>
                    </a:p>
                    <a:p>
                      <a:pPr algn="ctr">
                        <a:defRPr sz="1100"/>
                      </a:pPr>
                      <a:endParaRPr lang="es-ES_tradnl" sz="1600" noProof="0" dirty="0"/>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chemeClr val="bg1"/>
                          </a:solidFill>
                          <a:effectLst/>
                          <a:uLnTx/>
                          <a:uFillTx/>
                          <a:latin typeface="BlinkMacSystemFont"/>
                          <a:ea typeface="+mn-ea"/>
                          <a:cs typeface="+mn-cs"/>
                        </a:rPr>
                        <a:t>Agarwal N et al. Lancet 2023</a:t>
                      </a:r>
                    </a:p>
                    <a:p>
                      <a:pPr algn="ctr">
                        <a:defRPr sz="1100"/>
                      </a:pPr>
                      <a:endParaRPr lang="es-ES_tradnl" sz="1600" noProof="0" dirty="0"/>
                    </a:p>
                  </a:txBody>
                  <a:tcPr/>
                </a:tc>
                <a:tc>
                  <a:txBody>
                    <a:bodyPr/>
                    <a:lstStyle/>
                    <a:p>
                      <a:pPr algn="ctr">
                        <a:defRPr sz="1100"/>
                      </a:pPr>
                      <a:r>
                        <a:rPr lang="es-ES_tradnl" noProof="0"/>
                        <a:t>Anemia (66%)</a:t>
                      </a:r>
                    </a:p>
                    <a:p>
                      <a:pPr algn="ctr">
                        <a:defRPr sz="1100"/>
                      </a:pPr>
                      <a:r>
                        <a:rPr lang="es-ES_tradnl" noProof="0"/>
                        <a:t>Neutropenia (36%)</a:t>
                      </a:r>
                    </a:p>
                    <a:p>
                      <a:pPr algn="ctr">
                        <a:defRPr sz="1100"/>
                      </a:pPr>
                      <a:r>
                        <a:rPr lang="es-ES_tradnl" noProof="0"/>
                        <a:t>Fatiga (34%)</a:t>
                      </a:r>
                    </a:p>
                    <a:p>
                      <a:pPr algn="ctr">
                        <a:defRPr sz="1100"/>
                      </a:pPr>
                      <a:r>
                        <a:rPr lang="es-ES_tradnl" noProof="0"/>
                        <a:t>Trombocitopenia (25%)</a:t>
                      </a:r>
                    </a:p>
                    <a:p>
                      <a:pPr algn="ctr">
                        <a:defRPr sz="1100"/>
                      </a:pPr>
                      <a:r>
                        <a:rPr lang="es-ES_tradnl" noProof="0"/>
                        <a:t>Dolor de espalda (22%)</a:t>
                      </a:r>
                    </a:p>
                    <a:p>
                      <a:pPr algn="ctr">
                        <a:defRPr sz="1100"/>
                      </a:pPr>
                      <a:r>
                        <a:rPr lang="es-ES_tradnl" noProof="0"/>
                        <a:t>Leucopenia (22%)</a:t>
                      </a:r>
                    </a:p>
                    <a:p>
                      <a:pPr algn="ctr">
                        <a:defRPr sz="1100"/>
                      </a:pPr>
                      <a:r>
                        <a:rPr lang="es-ES_tradnl" noProof="0"/>
                        <a:t>Apetito reducido (22%)</a:t>
                      </a:r>
                    </a:p>
                    <a:p>
                      <a:pPr algn="ctr">
                        <a:defRPr sz="1100"/>
                      </a:pPr>
                      <a:r>
                        <a:rPr lang="es-ES_tradnl" noProof="0"/>
                        <a:t>Náuseas (21%)</a:t>
                      </a:r>
                    </a:p>
                    <a:p>
                      <a:pPr algn="ctr">
                        <a:defRPr sz="1100"/>
                      </a:pPr>
                      <a:r>
                        <a:rPr lang="es-ES_tradnl" noProof="0"/>
                        <a:t>Estreñimiento (18%)</a:t>
                      </a:r>
                    </a:p>
                  </a:txBody>
                  <a:tcPr/>
                </a:tc>
                <a:tc>
                  <a:txBody>
                    <a:bodyPr/>
                    <a:lstStyle/>
                    <a:p>
                      <a:pPr algn="ctr">
                        <a:defRPr sz="1100"/>
                      </a:pPr>
                      <a:r>
                        <a:rPr lang="es-ES_tradnl" noProof="0"/>
                        <a:t>Anemia (46%)</a:t>
                      </a:r>
                    </a:p>
                    <a:p>
                      <a:pPr algn="ctr">
                        <a:defRPr sz="1100"/>
                      </a:pPr>
                      <a:r>
                        <a:rPr lang="es-ES_tradnl" noProof="0"/>
                        <a:t>Neutropenia (18%) </a:t>
                      </a:r>
                    </a:p>
                    <a:p>
                      <a:pPr algn="ctr">
                        <a:defRPr sz="1100"/>
                      </a:pPr>
                      <a:r>
                        <a:rPr lang="es-ES_tradnl" noProof="0"/>
                        <a:t>Trombocitopenia (7%)</a:t>
                      </a:r>
                    </a:p>
                    <a:p>
                      <a:pPr algn="ctr">
                        <a:defRPr sz="1100"/>
                      </a:pPr>
                      <a:r>
                        <a:rPr lang="es-ES_tradnl" noProof="0"/>
                        <a:t>Leucopenia (6%)</a:t>
                      </a:r>
                    </a:p>
                    <a:p>
                      <a:pPr algn="ctr">
                        <a:defRPr sz="1100"/>
                      </a:pPr>
                      <a:r>
                        <a:rPr lang="es-ES_tradnl" noProof="0"/>
                        <a:t>Linfopenia (5%)</a:t>
                      </a:r>
                    </a:p>
                    <a:p>
                      <a:pPr algn="ctr">
                        <a:defRPr sz="1100"/>
                      </a:pPr>
                      <a:r>
                        <a:rPr lang="es-ES_tradnl" noProof="0"/>
                        <a:t>Hipertensión (5%)</a:t>
                      </a:r>
                    </a:p>
                    <a:p>
                      <a:pPr algn="ctr">
                        <a:defRPr sz="1100"/>
                      </a:pPr>
                      <a:r>
                        <a:rPr lang="es-ES_tradnl" noProof="0"/>
                        <a:t>Fatiga (4%)</a:t>
                      </a:r>
                    </a:p>
                    <a:p>
                      <a:pPr algn="ctr">
                        <a:defRPr sz="1100"/>
                      </a:pPr>
                      <a:endParaRPr lang="es-ES_tradnl" noProof="0"/>
                    </a:p>
                  </a:txBody>
                  <a:tcPr/>
                </a:tc>
                <a:tc>
                  <a:txBody>
                    <a:bodyPr/>
                    <a:lstStyle/>
                    <a:p>
                      <a:pPr algn="ctr">
                        <a:defRPr sz="1100"/>
                      </a:pPr>
                      <a:r>
                        <a:rPr lang="es-ES_tradnl" noProof="0" dirty="0"/>
                        <a:t>Embolismo/trombosis venosa (4%)</a:t>
                      </a:r>
                    </a:p>
                  </a:txBody>
                  <a:tcPr/>
                </a:tc>
                <a:tc>
                  <a:txBody>
                    <a:bodyPr/>
                    <a:lstStyle/>
                    <a:p>
                      <a:pPr algn="ctr">
                        <a:defRPr sz="1100"/>
                      </a:pPr>
                      <a:r>
                        <a:rPr lang="es-ES_tradnl" noProof="0" dirty="0"/>
                        <a:t>19%</a:t>
                      </a:r>
                    </a:p>
                  </a:txBody>
                  <a:tcPr/>
                </a:tc>
                <a:extLst>
                  <a:ext uri="{0D108BD9-81ED-4DB2-BD59-A6C34878D82A}">
                    <a16:rowId xmlns:a16="http://schemas.microsoft.com/office/drawing/2014/main" val="10003"/>
                  </a:ext>
                </a:extLst>
              </a:tr>
            </a:tbl>
          </a:graphicData>
        </a:graphic>
      </p:graphicFrame>
      <p:sp>
        <p:nvSpPr>
          <p:cNvPr id="12" name="CuadroTexto 11">
            <a:extLst>
              <a:ext uri="{FF2B5EF4-FFF2-40B4-BE49-F238E27FC236}">
                <a16:creationId xmlns:a16="http://schemas.microsoft.com/office/drawing/2014/main" id="{6ABD3CF6-DC69-BFF2-6C17-4874C23EFE14}"/>
              </a:ext>
            </a:extLst>
          </p:cNvPr>
          <p:cNvSpPr txBox="1"/>
          <p:nvPr/>
        </p:nvSpPr>
        <p:spPr>
          <a:xfrm>
            <a:off x="139700" y="6522466"/>
            <a:ext cx="11933030"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Diapositiva con fines didácticos elaborada por el autor, sin intención de comparar estudios</a:t>
            </a:r>
          </a:p>
        </p:txBody>
      </p:sp>
      <p:sp>
        <p:nvSpPr>
          <p:cNvPr id="13" name="CuadroTexto 12">
            <a:extLst>
              <a:ext uri="{FF2B5EF4-FFF2-40B4-BE49-F238E27FC236}">
                <a16:creationId xmlns:a16="http://schemas.microsoft.com/office/drawing/2014/main" id="{1F65A1EC-67A6-1310-FA3E-C5B7BF6CC540}"/>
              </a:ext>
            </a:extLst>
          </p:cNvPr>
          <p:cNvSpPr txBox="1"/>
          <p:nvPr/>
        </p:nvSpPr>
        <p:spPr>
          <a:xfrm rot="20125496">
            <a:off x="3135085" y="3219883"/>
            <a:ext cx="6614556" cy="830997"/>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TOXICIDAD HEMATOLÓGICA: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ANEMIA, FUNDAMENTALMENTE</a:t>
            </a:r>
          </a:p>
        </p:txBody>
      </p:sp>
    </p:spTree>
    <p:extLst>
      <p:ext uri="{BB962C8B-B14F-4D97-AF65-F5344CB8AC3E}">
        <p14:creationId xmlns:p14="http://schemas.microsoft.com/office/powerpoint/2010/main" val="251703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5">
            <a:extLst>
              <a:ext uri="{FF2B5EF4-FFF2-40B4-BE49-F238E27FC236}">
                <a16:creationId xmlns:a16="http://schemas.microsoft.com/office/drawing/2014/main" id="{BF7C80A7-14D4-6614-31E6-2A67347D02D4}"/>
              </a:ext>
            </a:extLst>
          </p:cNvPr>
          <p:cNvSpPr txBox="1">
            <a:spLocks/>
          </p:cNvSpPr>
          <p:nvPr/>
        </p:nvSpPr>
        <p:spPr>
          <a:xfrm>
            <a:off x="434541" y="705668"/>
            <a:ext cx="10916206" cy="9306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latin typeface="Gill Sans MT" panose="020B0502020104020203" pitchFamily="34" charset="77"/>
              </a:rPr>
              <a:t>Algoritmo de tratamiento en </a:t>
            </a:r>
            <a:r>
              <a:rPr lang="es-ES" sz="2800" b="1" dirty="0" err="1">
                <a:latin typeface="Gill Sans MT" panose="020B0502020104020203" pitchFamily="34" charset="77"/>
              </a:rPr>
              <a:t>CPRCm</a:t>
            </a:r>
            <a:r>
              <a:rPr lang="es-ES" sz="2800" b="1" dirty="0">
                <a:latin typeface="Gill Sans MT" panose="020B0502020104020203" pitchFamily="34" charset="77"/>
              </a:rPr>
              <a:t> en función </a:t>
            </a:r>
          </a:p>
          <a:p>
            <a:pPr algn="ctr"/>
            <a:r>
              <a:rPr lang="es-ES" sz="2800" b="1" dirty="0">
                <a:latin typeface="Gill Sans MT" panose="020B0502020104020203" pitchFamily="34" charset="77"/>
              </a:rPr>
              <a:t>del tratamiento previo en </a:t>
            </a:r>
            <a:r>
              <a:rPr lang="es-ES" sz="2800" b="1" dirty="0" err="1">
                <a:latin typeface="Gill Sans MT" panose="020B0502020104020203" pitchFamily="34" charset="77"/>
              </a:rPr>
              <a:t>CPHSm</a:t>
            </a:r>
            <a:r>
              <a:rPr lang="es-ES" sz="2800" b="1" dirty="0">
                <a:latin typeface="Gill Sans MT" panose="020B0502020104020203" pitchFamily="34" charset="77"/>
              </a:rPr>
              <a:t> o </a:t>
            </a:r>
            <a:r>
              <a:rPr lang="es-ES" sz="2800" b="1" dirty="0" err="1">
                <a:latin typeface="Gill Sans MT" panose="020B0502020104020203" pitchFamily="34" charset="77"/>
              </a:rPr>
              <a:t>CPRCnm</a:t>
            </a:r>
            <a:endParaRPr lang="es-ES" sz="2800" b="1" dirty="0">
              <a:latin typeface="Gill Sans MT" panose="020B0502020104020203" pitchFamily="34" charset="77"/>
            </a:endParaRPr>
          </a:p>
        </p:txBody>
      </p:sp>
      <p:sp>
        <p:nvSpPr>
          <p:cNvPr id="45" name="CuadroTexto 44">
            <a:extLst>
              <a:ext uri="{FF2B5EF4-FFF2-40B4-BE49-F238E27FC236}">
                <a16:creationId xmlns:a16="http://schemas.microsoft.com/office/drawing/2014/main" id="{4024ED6F-2BFE-F190-338C-2801C39013ED}"/>
              </a:ext>
            </a:extLst>
          </p:cNvPr>
          <p:cNvSpPr txBox="1"/>
          <p:nvPr/>
        </p:nvSpPr>
        <p:spPr>
          <a:xfrm>
            <a:off x="8419380" y="5399547"/>
            <a:ext cx="3105509" cy="523220"/>
          </a:xfrm>
          <a:prstGeom prst="rect">
            <a:avLst/>
          </a:prstGeom>
          <a:solidFill>
            <a:srgbClr val="7030A0">
              <a:alpha val="17112"/>
            </a:srgbClr>
          </a:solidFill>
        </p:spPr>
        <p:txBody>
          <a:bodyPr wrap="square" rtlCol="0">
            <a:spAutoFit/>
          </a:bodyPr>
          <a:lstStyle/>
          <a:p>
            <a:pPr algn="ctr"/>
            <a:r>
              <a:rPr lang="es-ES" sz="1400" b="1" dirty="0">
                <a:latin typeface="Gill Sans MT" panose="020B0502020104020203" pitchFamily="34" charset="77"/>
              </a:rPr>
              <a:t>+ Tratamiento para reducir eventos relacionados con el esqueleto</a:t>
            </a:r>
          </a:p>
        </p:txBody>
      </p:sp>
      <p:pic>
        <p:nvPicPr>
          <p:cNvPr id="40" name="Imagen 39">
            <a:extLst>
              <a:ext uri="{FF2B5EF4-FFF2-40B4-BE49-F238E27FC236}">
                <a16:creationId xmlns:a16="http://schemas.microsoft.com/office/drawing/2014/main" id="{C1635DF3-42A3-2C76-062E-DC3EC635C585}"/>
              </a:ext>
            </a:extLst>
          </p:cNvPr>
          <p:cNvPicPr>
            <a:picLocks noChangeAspect="1"/>
          </p:cNvPicPr>
          <p:nvPr/>
        </p:nvPicPr>
        <p:blipFill>
          <a:blip r:embed="rId2"/>
          <a:stretch>
            <a:fillRect/>
          </a:stretch>
        </p:blipFill>
        <p:spPr>
          <a:xfrm>
            <a:off x="1060266" y="2494856"/>
            <a:ext cx="10290481" cy="3166301"/>
          </a:xfrm>
          <a:prstGeom prst="rect">
            <a:avLst/>
          </a:prstGeom>
        </p:spPr>
      </p:pic>
      <p:sp>
        <p:nvSpPr>
          <p:cNvPr id="3" name="Rectángulo 2">
            <a:extLst>
              <a:ext uri="{FF2B5EF4-FFF2-40B4-BE49-F238E27FC236}">
                <a16:creationId xmlns:a16="http://schemas.microsoft.com/office/drawing/2014/main" id="{5A9870DF-72D2-3D77-B6C8-3AFBE15E4CC7}"/>
              </a:ext>
            </a:extLst>
          </p:cNvPr>
          <p:cNvSpPr/>
          <p:nvPr/>
        </p:nvSpPr>
        <p:spPr>
          <a:xfrm>
            <a:off x="3684493" y="2217573"/>
            <a:ext cx="7936743" cy="393475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uadroTexto 3">
            <a:extLst>
              <a:ext uri="{FF2B5EF4-FFF2-40B4-BE49-F238E27FC236}">
                <a16:creationId xmlns:a16="http://schemas.microsoft.com/office/drawing/2014/main" id="{F95C0FB7-D84A-2A81-4C5A-CD4991D235FF}"/>
              </a:ext>
            </a:extLst>
          </p:cNvPr>
          <p:cNvSpPr txBox="1"/>
          <p:nvPr/>
        </p:nvSpPr>
        <p:spPr>
          <a:xfrm>
            <a:off x="3684493" y="1771297"/>
            <a:ext cx="7936743" cy="369332"/>
          </a:xfrm>
          <a:prstGeom prst="rect">
            <a:avLst/>
          </a:prstGeom>
          <a:solidFill>
            <a:srgbClr val="FF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white"/>
                </a:solidFill>
                <a:effectLst/>
                <a:uLnTx/>
                <a:uFillTx/>
                <a:latin typeface="Calibri" panose="020F0502020204030204"/>
                <a:ea typeface="+mn-ea"/>
                <a:cs typeface="+mn-cs"/>
              </a:rPr>
              <a:t>2ª Y SUCESIVAS LÍNEAS</a:t>
            </a:r>
          </a:p>
        </p:txBody>
      </p:sp>
      <p:sp>
        <p:nvSpPr>
          <p:cNvPr id="5" name="CuadroTexto 4">
            <a:extLst>
              <a:ext uri="{FF2B5EF4-FFF2-40B4-BE49-F238E27FC236}">
                <a16:creationId xmlns:a16="http://schemas.microsoft.com/office/drawing/2014/main" id="{97810D0E-E3D0-3E2B-79F0-E24026DEBF21}"/>
              </a:ext>
            </a:extLst>
          </p:cNvPr>
          <p:cNvSpPr txBox="1"/>
          <p:nvPr/>
        </p:nvSpPr>
        <p:spPr>
          <a:xfrm>
            <a:off x="704335" y="6158504"/>
            <a:ext cx="1117050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Algoritmo de tratamiento basado en opinión personal y adaptado a nuestro país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Incluye alternativas de tratamiento NO FINANCIADAS en España. </a:t>
            </a:r>
          </a:p>
        </p:txBody>
      </p:sp>
    </p:spTree>
    <p:extLst>
      <p:ext uri="{BB962C8B-B14F-4D97-AF65-F5344CB8AC3E}">
        <p14:creationId xmlns:p14="http://schemas.microsoft.com/office/powerpoint/2010/main" val="743668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ítulo 25">
            <a:extLst>
              <a:ext uri="{FF2B5EF4-FFF2-40B4-BE49-F238E27FC236}">
                <a16:creationId xmlns:a16="http://schemas.microsoft.com/office/drawing/2014/main" id="{BF7C80A7-14D4-6614-31E6-2A67347D02D4}"/>
              </a:ext>
            </a:extLst>
          </p:cNvPr>
          <p:cNvSpPr txBox="1">
            <a:spLocks/>
          </p:cNvSpPr>
          <p:nvPr/>
        </p:nvSpPr>
        <p:spPr>
          <a:xfrm>
            <a:off x="434541" y="705668"/>
            <a:ext cx="10916206" cy="9306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2800" b="1" dirty="0">
                <a:latin typeface="Gill Sans MT" panose="020B0502020104020203" pitchFamily="34" charset="77"/>
              </a:rPr>
              <a:t>Algoritmo de tratamiento en </a:t>
            </a:r>
            <a:r>
              <a:rPr lang="es-ES" sz="2800" b="1" dirty="0" err="1">
                <a:latin typeface="Gill Sans MT" panose="020B0502020104020203" pitchFamily="34" charset="77"/>
              </a:rPr>
              <a:t>CPRCm</a:t>
            </a:r>
            <a:r>
              <a:rPr lang="es-ES" sz="2800" b="1" dirty="0">
                <a:latin typeface="Gill Sans MT" panose="020B0502020104020203" pitchFamily="34" charset="77"/>
              </a:rPr>
              <a:t> en función </a:t>
            </a:r>
          </a:p>
          <a:p>
            <a:pPr algn="ctr"/>
            <a:r>
              <a:rPr lang="es-ES" sz="2800" b="1" dirty="0">
                <a:latin typeface="Gill Sans MT" panose="020B0502020104020203" pitchFamily="34" charset="77"/>
              </a:rPr>
              <a:t>del tratamiento previo en </a:t>
            </a:r>
            <a:r>
              <a:rPr lang="es-ES" sz="2800" b="1" dirty="0" err="1">
                <a:latin typeface="Gill Sans MT" panose="020B0502020104020203" pitchFamily="34" charset="77"/>
              </a:rPr>
              <a:t>CPHSm</a:t>
            </a:r>
            <a:r>
              <a:rPr lang="es-ES" sz="2800" b="1" dirty="0">
                <a:latin typeface="Gill Sans MT" panose="020B0502020104020203" pitchFamily="34" charset="77"/>
              </a:rPr>
              <a:t> o </a:t>
            </a:r>
            <a:r>
              <a:rPr lang="es-ES" sz="2800" b="1" dirty="0" err="1">
                <a:latin typeface="Gill Sans MT" panose="020B0502020104020203" pitchFamily="34" charset="77"/>
              </a:rPr>
              <a:t>CPRCnm</a:t>
            </a:r>
            <a:endParaRPr lang="es-ES" sz="2800" b="1" dirty="0">
              <a:latin typeface="Gill Sans MT" panose="020B0502020104020203" pitchFamily="34" charset="77"/>
            </a:endParaRPr>
          </a:p>
        </p:txBody>
      </p:sp>
      <p:sp>
        <p:nvSpPr>
          <p:cNvPr id="38" name="CuadroTexto 37">
            <a:extLst>
              <a:ext uri="{FF2B5EF4-FFF2-40B4-BE49-F238E27FC236}">
                <a16:creationId xmlns:a16="http://schemas.microsoft.com/office/drawing/2014/main" id="{3193D02A-5932-7BD9-9C37-F3C4E78F06DD}"/>
              </a:ext>
            </a:extLst>
          </p:cNvPr>
          <p:cNvSpPr txBox="1"/>
          <p:nvPr/>
        </p:nvSpPr>
        <p:spPr>
          <a:xfrm>
            <a:off x="8419380" y="5399547"/>
            <a:ext cx="3105509" cy="523220"/>
          </a:xfrm>
          <a:prstGeom prst="rect">
            <a:avLst/>
          </a:prstGeom>
          <a:solidFill>
            <a:srgbClr val="7030A0">
              <a:alpha val="17112"/>
            </a:srgbClr>
          </a:solidFill>
        </p:spPr>
        <p:txBody>
          <a:bodyPr wrap="square" rtlCol="0">
            <a:spAutoFit/>
          </a:bodyPr>
          <a:lstStyle/>
          <a:p>
            <a:pPr algn="ctr"/>
            <a:r>
              <a:rPr lang="es-ES" sz="1400" b="1" dirty="0">
                <a:latin typeface="Gill Sans MT" panose="020B0502020104020203" pitchFamily="34" charset="77"/>
              </a:rPr>
              <a:t>+ Tratamiento para reducir eventos relacionados con el esqueleto</a:t>
            </a:r>
          </a:p>
        </p:txBody>
      </p:sp>
      <p:pic>
        <p:nvPicPr>
          <p:cNvPr id="36" name="Imagen 35">
            <a:extLst>
              <a:ext uri="{FF2B5EF4-FFF2-40B4-BE49-F238E27FC236}">
                <a16:creationId xmlns:a16="http://schemas.microsoft.com/office/drawing/2014/main" id="{77556FD1-F7C1-BC79-7B0F-603ABE758285}"/>
              </a:ext>
            </a:extLst>
          </p:cNvPr>
          <p:cNvPicPr>
            <a:picLocks noChangeAspect="1"/>
          </p:cNvPicPr>
          <p:nvPr/>
        </p:nvPicPr>
        <p:blipFill>
          <a:blip r:embed="rId2"/>
          <a:stretch>
            <a:fillRect/>
          </a:stretch>
        </p:blipFill>
        <p:spPr>
          <a:xfrm>
            <a:off x="1447356" y="2140118"/>
            <a:ext cx="9725525" cy="3647072"/>
          </a:xfrm>
          <a:prstGeom prst="rect">
            <a:avLst/>
          </a:prstGeom>
        </p:spPr>
      </p:pic>
      <p:sp>
        <p:nvSpPr>
          <p:cNvPr id="2" name="Rectángulo 1">
            <a:extLst>
              <a:ext uri="{FF2B5EF4-FFF2-40B4-BE49-F238E27FC236}">
                <a16:creationId xmlns:a16="http://schemas.microsoft.com/office/drawing/2014/main" id="{CC8AF320-F8C0-1587-C6A0-7A364757B58F}"/>
              </a:ext>
            </a:extLst>
          </p:cNvPr>
          <p:cNvSpPr/>
          <p:nvPr/>
        </p:nvSpPr>
        <p:spPr>
          <a:xfrm>
            <a:off x="5836024" y="2195234"/>
            <a:ext cx="5741893" cy="380864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2">
            <a:extLst>
              <a:ext uri="{FF2B5EF4-FFF2-40B4-BE49-F238E27FC236}">
                <a16:creationId xmlns:a16="http://schemas.microsoft.com/office/drawing/2014/main" id="{C0543954-FD81-10C2-3522-6A87DC7A073A}"/>
              </a:ext>
            </a:extLst>
          </p:cNvPr>
          <p:cNvSpPr txBox="1"/>
          <p:nvPr/>
        </p:nvSpPr>
        <p:spPr>
          <a:xfrm>
            <a:off x="5830526" y="1787947"/>
            <a:ext cx="5741893" cy="369332"/>
          </a:xfrm>
          <a:prstGeom prst="rect">
            <a:avLst/>
          </a:prstGeom>
          <a:solidFill>
            <a:srgbClr val="FF000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white"/>
                </a:solidFill>
                <a:effectLst/>
                <a:uLnTx/>
                <a:uFillTx/>
                <a:latin typeface="Calibri" panose="020F0502020204030204"/>
                <a:ea typeface="+mn-ea"/>
                <a:cs typeface="+mn-cs"/>
              </a:rPr>
              <a:t>2ª Y SUCESIVAS LÍNEAS</a:t>
            </a:r>
          </a:p>
        </p:txBody>
      </p:sp>
      <p:sp>
        <p:nvSpPr>
          <p:cNvPr id="5" name="CuadroTexto 4">
            <a:extLst>
              <a:ext uri="{FF2B5EF4-FFF2-40B4-BE49-F238E27FC236}">
                <a16:creationId xmlns:a16="http://schemas.microsoft.com/office/drawing/2014/main" id="{0B21C8E2-A048-95A7-2CFF-0D48D4743B7D}"/>
              </a:ext>
            </a:extLst>
          </p:cNvPr>
          <p:cNvSpPr txBox="1"/>
          <p:nvPr/>
        </p:nvSpPr>
        <p:spPr>
          <a:xfrm>
            <a:off x="704335" y="6158504"/>
            <a:ext cx="1117050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Algoritmo de tratamiento basado en opinión personal y adaptado a nuestro país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Incluye alternativas de tratamiento NO FINANCIADAS en España. </a:t>
            </a:r>
          </a:p>
        </p:txBody>
      </p:sp>
    </p:spTree>
    <p:extLst>
      <p:ext uri="{BB962C8B-B14F-4D97-AF65-F5344CB8AC3E}">
        <p14:creationId xmlns:p14="http://schemas.microsoft.com/office/powerpoint/2010/main" val="3012023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0955D5-E365-2533-C720-1EDA837EE87C}"/>
              </a:ext>
            </a:extLst>
          </p:cNvPr>
          <p:cNvSpPr>
            <a:spLocks noGrp="1"/>
          </p:cNvSpPr>
          <p:nvPr>
            <p:ph type="title"/>
          </p:nvPr>
        </p:nvSpPr>
        <p:spPr>
          <a:xfrm>
            <a:off x="838199" y="708524"/>
            <a:ext cx="10515600" cy="1325563"/>
          </a:xfrm>
        </p:spPr>
        <p:txBody>
          <a:bodyPr/>
          <a:lstStyle/>
          <a:p>
            <a:r>
              <a:rPr lang="es-ES" b="1">
                <a:latin typeface="Gill Sans MT" panose="020B0502020104020203" pitchFamily="34" charset="77"/>
              </a:rPr>
              <a:t>Principales opciones de tratamiento </a:t>
            </a:r>
            <a:br>
              <a:rPr lang="es-ES" b="1">
                <a:latin typeface="Gill Sans MT" panose="020B0502020104020203" pitchFamily="34" charset="77"/>
              </a:rPr>
            </a:br>
            <a:r>
              <a:rPr lang="es-ES" b="1">
                <a:latin typeface="Gill Sans MT" panose="020B0502020104020203" pitchFamily="34" charset="77"/>
              </a:rPr>
              <a:t>en </a:t>
            </a:r>
            <a:r>
              <a:rPr lang="es-ES" b="1" err="1">
                <a:latin typeface="Gill Sans MT" panose="020B0502020104020203" pitchFamily="34" charset="77"/>
              </a:rPr>
              <a:t>CPRCm</a:t>
            </a:r>
            <a:r>
              <a:rPr lang="es-ES" b="1">
                <a:latin typeface="Gill Sans MT" panose="020B0502020104020203" pitchFamily="34" charset="77"/>
              </a:rPr>
              <a:t> en 2ª línea (y sucesivas) </a:t>
            </a:r>
          </a:p>
        </p:txBody>
      </p:sp>
      <p:sp>
        <p:nvSpPr>
          <p:cNvPr id="3" name="Marcador de contenido 2">
            <a:extLst>
              <a:ext uri="{FF2B5EF4-FFF2-40B4-BE49-F238E27FC236}">
                <a16:creationId xmlns:a16="http://schemas.microsoft.com/office/drawing/2014/main" id="{19A1A8BD-02CD-93E7-8058-A722E8FD8476}"/>
              </a:ext>
            </a:extLst>
          </p:cNvPr>
          <p:cNvSpPr>
            <a:spLocks noGrp="1"/>
          </p:cNvSpPr>
          <p:nvPr>
            <p:ph idx="1"/>
          </p:nvPr>
        </p:nvSpPr>
        <p:spPr>
          <a:xfrm>
            <a:off x="951874" y="2610465"/>
            <a:ext cx="10515600" cy="3082412"/>
          </a:xfrm>
        </p:spPr>
        <p:txBody>
          <a:bodyPr>
            <a:normAutofit fontScale="92500" lnSpcReduction="10000"/>
          </a:bodyPr>
          <a:lstStyle/>
          <a:p>
            <a:r>
              <a:rPr lang="es-ES" dirty="0" err="1">
                <a:latin typeface="Gill Sans MT" panose="020B0502020104020203" pitchFamily="34" charset="77"/>
              </a:rPr>
              <a:t>Docetaxel</a:t>
            </a:r>
            <a:endParaRPr lang="es-ES" dirty="0">
              <a:latin typeface="Gill Sans MT" panose="020B0502020104020203" pitchFamily="34" charset="77"/>
            </a:endParaRPr>
          </a:p>
          <a:p>
            <a:r>
              <a:rPr lang="es-ES" dirty="0" err="1">
                <a:latin typeface="Gill Sans MT" panose="020B0502020104020203" pitchFamily="34" charset="77"/>
              </a:rPr>
              <a:t>Abiraterona</a:t>
            </a:r>
            <a:endParaRPr lang="es-ES" dirty="0">
              <a:latin typeface="Gill Sans MT" panose="020B0502020104020203" pitchFamily="34" charset="77"/>
            </a:endParaRPr>
          </a:p>
          <a:p>
            <a:r>
              <a:rPr lang="es-ES" dirty="0">
                <a:latin typeface="Gill Sans MT" panose="020B0502020104020203" pitchFamily="34" charset="77"/>
              </a:rPr>
              <a:t>Enzalutamida</a:t>
            </a:r>
          </a:p>
          <a:p>
            <a:r>
              <a:rPr lang="es-ES" dirty="0" err="1">
                <a:latin typeface="Gill Sans MT" panose="020B0502020104020203" pitchFamily="34" charset="77"/>
              </a:rPr>
              <a:t>Cabazitaxel</a:t>
            </a:r>
            <a:endParaRPr lang="es-ES" dirty="0">
              <a:latin typeface="Gill Sans MT" panose="020B0502020104020203" pitchFamily="34" charset="77"/>
            </a:endParaRPr>
          </a:p>
          <a:p>
            <a:r>
              <a:rPr lang="es-ES" dirty="0">
                <a:latin typeface="Gill Sans MT" panose="020B0502020104020203" pitchFamily="34" charset="77"/>
              </a:rPr>
              <a:t>Radio-223</a:t>
            </a:r>
          </a:p>
          <a:p>
            <a:r>
              <a:rPr lang="es-ES" dirty="0" err="1">
                <a:latin typeface="Gill Sans MT" panose="020B0502020104020203" pitchFamily="34" charset="77"/>
              </a:rPr>
              <a:t>iPARP</a:t>
            </a:r>
            <a:r>
              <a:rPr lang="es-ES" dirty="0">
                <a:latin typeface="Gill Sans MT" panose="020B0502020104020203" pitchFamily="34" charset="77"/>
              </a:rPr>
              <a:t> en monoterapia</a:t>
            </a:r>
            <a:r>
              <a:rPr lang="es-ES" baseline="30000" dirty="0">
                <a:latin typeface="Gill Sans MT" panose="020B0502020104020203" pitchFamily="34" charset="77"/>
              </a:rPr>
              <a:t>1</a:t>
            </a:r>
            <a:r>
              <a:rPr lang="es-ES" dirty="0">
                <a:latin typeface="Gill Sans MT" panose="020B0502020104020203" pitchFamily="34" charset="77"/>
              </a:rPr>
              <a:t> o en combinación</a:t>
            </a:r>
            <a:endParaRPr lang="es-ES" baseline="30000" dirty="0">
              <a:latin typeface="Gill Sans MT" panose="020B0502020104020203" pitchFamily="34" charset="77"/>
            </a:endParaRPr>
          </a:p>
          <a:p>
            <a:r>
              <a:rPr lang="es-ES" dirty="0">
                <a:latin typeface="Gill Sans MT" panose="020B0502020104020203" pitchFamily="34" charset="77"/>
              </a:rPr>
              <a:t>Lutecio-177 PSMA</a:t>
            </a:r>
            <a:r>
              <a:rPr lang="es-ES" baseline="30000" dirty="0">
                <a:latin typeface="Gill Sans MT" panose="020B0502020104020203" pitchFamily="34" charset="77"/>
              </a:rPr>
              <a:t>1</a:t>
            </a:r>
          </a:p>
        </p:txBody>
      </p:sp>
      <p:sp>
        <p:nvSpPr>
          <p:cNvPr id="4" name="CuadroTexto 3">
            <a:extLst>
              <a:ext uri="{FF2B5EF4-FFF2-40B4-BE49-F238E27FC236}">
                <a16:creationId xmlns:a16="http://schemas.microsoft.com/office/drawing/2014/main" id="{ADFDC346-FD0C-A658-291C-2F34641DD14C}"/>
              </a:ext>
            </a:extLst>
          </p:cNvPr>
          <p:cNvSpPr txBox="1"/>
          <p:nvPr/>
        </p:nvSpPr>
        <p:spPr>
          <a:xfrm>
            <a:off x="838199" y="6185098"/>
            <a:ext cx="1117050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30000" noProof="0" dirty="0">
                <a:ln>
                  <a:noFill/>
                </a:ln>
                <a:solidFill>
                  <a:prstClr val="black"/>
                </a:solidFill>
                <a:effectLst/>
                <a:uLnTx/>
                <a:uFillTx/>
                <a:latin typeface="Gill Sans MT" panose="020B0502020104020203" pitchFamily="34" charset="77"/>
                <a:ea typeface="+mn-ea"/>
                <a:cs typeface="+mn-cs"/>
              </a:rPr>
              <a:t>1</a:t>
            </a: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Alternativas de tratamiento </a:t>
            </a:r>
            <a:r>
              <a:rPr lang="es-ES" sz="1400" dirty="0">
                <a:solidFill>
                  <a:prstClr val="black"/>
                </a:solidFill>
                <a:latin typeface="Gill Sans MT" panose="020B0502020104020203" pitchFamily="34" charset="77"/>
              </a:rPr>
              <a:t>NO FINANCIADAS </a:t>
            </a: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en España. </a:t>
            </a:r>
          </a:p>
        </p:txBody>
      </p:sp>
      <p:pic>
        <p:nvPicPr>
          <p:cNvPr id="12290" name="Picture 2" descr="QUE ES LA TOMA DE DECISIONES?">
            <a:extLst>
              <a:ext uri="{FF2B5EF4-FFF2-40B4-BE49-F238E27FC236}">
                <a16:creationId xmlns:a16="http://schemas.microsoft.com/office/drawing/2014/main" id="{8FAC85D2-13F3-A5BA-A00B-CBA439F679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7165" y="2702878"/>
            <a:ext cx="4007215" cy="2989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8192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60853A87-AC25-0613-48B6-06231526EB18}"/>
              </a:ext>
            </a:extLst>
          </p:cNvPr>
          <p:cNvSpPr>
            <a:spLocks noGrp="1"/>
          </p:cNvSpPr>
          <p:nvPr>
            <p:ph type="title"/>
          </p:nvPr>
        </p:nvSpPr>
        <p:spPr/>
        <p:txBody>
          <a:bodyPr>
            <a:normAutofit/>
          </a:bodyPr>
          <a:lstStyle/>
          <a:p>
            <a:pPr algn="ctr"/>
            <a:r>
              <a:rPr lang="es-ES" sz="4000" b="1" err="1">
                <a:latin typeface="Gill Sans MT" panose="020B0502020104020203" pitchFamily="34" charset="77"/>
              </a:rPr>
              <a:t>Abiraterona</a:t>
            </a:r>
            <a:r>
              <a:rPr lang="es-ES" sz="4000" b="1">
                <a:latin typeface="Gill Sans MT" panose="020B0502020104020203" pitchFamily="34" charset="77"/>
              </a:rPr>
              <a:t> y Enzalutamida tras </a:t>
            </a:r>
            <a:r>
              <a:rPr lang="es-ES" sz="4000" b="1" err="1">
                <a:latin typeface="Gill Sans MT" panose="020B0502020104020203" pitchFamily="34" charset="77"/>
              </a:rPr>
              <a:t>Docetaxel</a:t>
            </a:r>
            <a:endParaRPr lang="es-ES" sz="4000" b="1">
              <a:latin typeface="Gill Sans MT" panose="020B0502020104020203" pitchFamily="34" charset="77"/>
            </a:endParaRPr>
          </a:p>
        </p:txBody>
      </p:sp>
      <p:sp>
        <p:nvSpPr>
          <p:cNvPr id="10" name="Marcador de contenido 9">
            <a:extLst>
              <a:ext uri="{FF2B5EF4-FFF2-40B4-BE49-F238E27FC236}">
                <a16:creationId xmlns:a16="http://schemas.microsoft.com/office/drawing/2014/main" id="{F672921D-ECB3-F94B-330F-A330629B997C}"/>
              </a:ext>
            </a:extLst>
          </p:cNvPr>
          <p:cNvSpPr>
            <a:spLocks noGrp="1"/>
          </p:cNvSpPr>
          <p:nvPr>
            <p:ph idx="1"/>
          </p:nvPr>
        </p:nvSpPr>
        <p:spPr/>
        <p:txBody>
          <a:bodyPr/>
          <a:lstStyle/>
          <a:p>
            <a:pPr marL="0" indent="0">
              <a:buNone/>
            </a:pPr>
            <a:r>
              <a:rPr lang="es-ES" b="1"/>
              <a:t>COU-AA-301</a:t>
            </a:r>
          </a:p>
        </p:txBody>
      </p:sp>
      <p:sp>
        <p:nvSpPr>
          <p:cNvPr id="11" name="Marcador de contenido 10">
            <a:extLst>
              <a:ext uri="{FF2B5EF4-FFF2-40B4-BE49-F238E27FC236}">
                <a16:creationId xmlns:a16="http://schemas.microsoft.com/office/drawing/2014/main" id="{301035AB-A1F4-FE73-2942-2F99A37F97E9}"/>
              </a:ext>
            </a:extLst>
          </p:cNvPr>
          <p:cNvSpPr>
            <a:spLocks noGrp="1"/>
          </p:cNvSpPr>
          <p:nvPr>
            <p:ph sz="half" idx="4294967295"/>
          </p:nvPr>
        </p:nvSpPr>
        <p:spPr>
          <a:xfrm>
            <a:off x="7010400" y="1825625"/>
            <a:ext cx="5181600" cy="4351338"/>
          </a:xfrm>
        </p:spPr>
        <p:txBody>
          <a:bodyPr/>
          <a:lstStyle/>
          <a:p>
            <a:pPr marL="0" indent="0">
              <a:buNone/>
            </a:pPr>
            <a:r>
              <a:rPr lang="es-ES" b="1"/>
              <a:t>AFFIRM</a:t>
            </a:r>
          </a:p>
        </p:txBody>
      </p:sp>
      <p:pic>
        <p:nvPicPr>
          <p:cNvPr id="14" name="Imagen 13">
            <a:extLst>
              <a:ext uri="{FF2B5EF4-FFF2-40B4-BE49-F238E27FC236}">
                <a16:creationId xmlns:a16="http://schemas.microsoft.com/office/drawing/2014/main" id="{7116D59B-C1BA-770B-61FE-09F406F34908}"/>
              </a:ext>
            </a:extLst>
          </p:cNvPr>
          <p:cNvPicPr>
            <a:picLocks noChangeAspect="1"/>
          </p:cNvPicPr>
          <p:nvPr/>
        </p:nvPicPr>
        <p:blipFill>
          <a:blip r:embed="rId2"/>
          <a:stretch>
            <a:fillRect/>
          </a:stretch>
        </p:blipFill>
        <p:spPr>
          <a:xfrm>
            <a:off x="310896" y="2908915"/>
            <a:ext cx="5181600" cy="3065593"/>
          </a:xfrm>
          <a:prstGeom prst="rect">
            <a:avLst/>
          </a:prstGeom>
        </p:spPr>
      </p:pic>
      <p:pic>
        <p:nvPicPr>
          <p:cNvPr id="16" name="Imagen 15">
            <a:extLst>
              <a:ext uri="{FF2B5EF4-FFF2-40B4-BE49-F238E27FC236}">
                <a16:creationId xmlns:a16="http://schemas.microsoft.com/office/drawing/2014/main" id="{E593F0E3-4F5A-8E34-47A4-B873BBD6528D}"/>
              </a:ext>
            </a:extLst>
          </p:cNvPr>
          <p:cNvPicPr>
            <a:picLocks noChangeAspect="1"/>
          </p:cNvPicPr>
          <p:nvPr/>
        </p:nvPicPr>
        <p:blipFill rotWithShape="1">
          <a:blip r:embed="rId3"/>
          <a:srcRect t="7762" r="644"/>
          <a:stretch/>
        </p:blipFill>
        <p:spPr>
          <a:xfrm>
            <a:off x="6336792" y="2908915"/>
            <a:ext cx="4700016" cy="3216537"/>
          </a:xfrm>
          <a:prstGeom prst="rect">
            <a:avLst/>
          </a:prstGeom>
        </p:spPr>
      </p:pic>
      <p:sp>
        <p:nvSpPr>
          <p:cNvPr id="17" name="CuadroTexto 16">
            <a:extLst>
              <a:ext uri="{FF2B5EF4-FFF2-40B4-BE49-F238E27FC236}">
                <a16:creationId xmlns:a16="http://schemas.microsoft.com/office/drawing/2014/main" id="{563D72DF-1613-5A51-836A-35EE2D02C4EE}"/>
              </a:ext>
            </a:extLst>
          </p:cNvPr>
          <p:cNvSpPr txBox="1"/>
          <p:nvPr/>
        </p:nvSpPr>
        <p:spPr>
          <a:xfrm>
            <a:off x="6345936" y="6176963"/>
            <a:ext cx="471830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err="1">
                <a:ln>
                  <a:noFill/>
                </a:ln>
                <a:solidFill>
                  <a:prstClr val="black"/>
                </a:solidFill>
                <a:effectLst/>
                <a:uLnTx/>
                <a:uFillTx/>
                <a:latin typeface="Calibri" panose="020F0502020204030204"/>
                <a:ea typeface="+mn-ea"/>
                <a:cs typeface="+mn-cs"/>
              </a:rPr>
              <a:t>Scher</a:t>
            </a:r>
            <a:r>
              <a:rPr kumimoji="0" lang="es-ES" sz="1400" b="0" i="0" u="none" strike="noStrike" kern="1200" cap="none" spc="0" normalizeH="0" baseline="0" noProof="0">
                <a:ln>
                  <a:noFill/>
                </a:ln>
                <a:solidFill>
                  <a:prstClr val="black"/>
                </a:solidFill>
                <a:effectLst/>
                <a:uLnTx/>
                <a:uFillTx/>
                <a:latin typeface="Calibri" panose="020F0502020204030204"/>
                <a:ea typeface="+mn-ea"/>
                <a:cs typeface="+mn-cs"/>
              </a:rPr>
              <a:t> HI, et al. NEJM 2012;367:1187-97 </a:t>
            </a:r>
          </a:p>
        </p:txBody>
      </p:sp>
      <p:sp>
        <p:nvSpPr>
          <p:cNvPr id="18" name="CuadroTexto 17">
            <a:extLst>
              <a:ext uri="{FF2B5EF4-FFF2-40B4-BE49-F238E27FC236}">
                <a16:creationId xmlns:a16="http://schemas.microsoft.com/office/drawing/2014/main" id="{43314FB7-E01B-816F-5363-97B2B29C8B83}"/>
              </a:ext>
            </a:extLst>
          </p:cNvPr>
          <p:cNvSpPr txBox="1"/>
          <p:nvPr/>
        </p:nvSpPr>
        <p:spPr>
          <a:xfrm>
            <a:off x="7671816" y="4441711"/>
            <a:ext cx="20665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18.4 vs 13.6 meses</a:t>
            </a:r>
          </a:p>
        </p:txBody>
      </p:sp>
      <p:sp>
        <p:nvSpPr>
          <p:cNvPr id="19" name="CuadroTexto 18">
            <a:extLst>
              <a:ext uri="{FF2B5EF4-FFF2-40B4-BE49-F238E27FC236}">
                <a16:creationId xmlns:a16="http://schemas.microsoft.com/office/drawing/2014/main" id="{12E67A7E-B597-F853-B9FB-1D29251E8143}"/>
              </a:ext>
            </a:extLst>
          </p:cNvPr>
          <p:cNvSpPr txBox="1"/>
          <p:nvPr/>
        </p:nvSpPr>
        <p:spPr>
          <a:xfrm>
            <a:off x="3511296" y="3621894"/>
            <a:ext cx="20665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15.8 vs 11.2 meses</a:t>
            </a:r>
          </a:p>
        </p:txBody>
      </p:sp>
      <p:sp>
        <p:nvSpPr>
          <p:cNvPr id="20" name="CuadroTexto 19">
            <a:extLst>
              <a:ext uri="{FF2B5EF4-FFF2-40B4-BE49-F238E27FC236}">
                <a16:creationId xmlns:a16="http://schemas.microsoft.com/office/drawing/2014/main" id="{604E86A6-4C5D-298F-F7DB-3E1A544E93EA}"/>
              </a:ext>
            </a:extLst>
          </p:cNvPr>
          <p:cNvSpPr txBox="1"/>
          <p:nvPr/>
        </p:nvSpPr>
        <p:spPr>
          <a:xfrm>
            <a:off x="900684" y="6171373"/>
            <a:ext cx="471830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err="1">
                <a:ln>
                  <a:noFill/>
                </a:ln>
                <a:solidFill>
                  <a:prstClr val="black"/>
                </a:solidFill>
                <a:effectLst/>
                <a:uLnTx/>
                <a:uFillTx/>
                <a:latin typeface="Calibri" panose="020F0502020204030204"/>
                <a:ea typeface="+mn-ea"/>
                <a:cs typeface="+mn-cs"/>
              </a:rPr>
              <a:t>Fizazi</a:t>
            </a:r>
            <a:r>
              <a:rPr kumimoji="0" lang="es-ES" sz="1400" b="0" i="0" u="none" strike="noStrike" kern="1200" cap="none" spc="0" normalizeH="0" baseline="0" noProof="0">
                <a:ln>
                  <a:noFill/>
                </a:ln>
                <a:solidFill>
                  <a:prstClr val="black"/>
                </a:solidFill>
                <a:effectLst/>
                <a:uLnTx/>
                <a:uFillTx/>
                <a:latin typeface="Calibri" panose="020F0502020204030204"/>
                <a:ea typeface="+mn-ea"/>
                <a:cs typeface="+mn-cs"/>
              </a:rPr>
              <a:t> K, et al. Lancet Oncol 2012;13:983-92</a:t>
            </a:r>
          </a:p>
        </p:txBody>
      </p:sp>
    </p:spTree>
    <p:extLst>
      <p:ext uri="{BB962C8B-B14F-4D97-AF65-F5344CB8AC3E}">
        <p14:creationId xmlns:p14="http://schemas.microsoft.com/office/powerpoint/2010/main" val="2680440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BA878F8B-E0BA-2E22-0A4E-53C83C7D4846}"/>
              </a:ext>
            </a:extLst>
          </p:cNvPr>
          <p:cNvSpPr>
            <a:spLocks noGrp="1"/>
          </p:cNvSpPr>
          <p:nvPr>
            <p:ph type="title"/>
          </p:nvPr>
        </p:nvSpPr>
        <p:spPr>
          <a:xfrm>
            <a:off x="838199" y="1093788"/>
            <a:ext cx="10506455" cy="2967208"/>
          </a:xfrm>
        </p:spPr>
        <p:txBody>
          <a:bodyPr vert="horz" lIns="91440" tIns="45720" rIns="91440" bIns="45720" rtlCol="0" anchor="b">
            <a:normAutofit/>
          </a:bodyPr>
          <a:lstStyle/>
          <a:p>
            <a:r>
              <a:rPr lang="en-US" sz="8000" b="1" kern="1200" dirty="0">
                <a:solidFill>
                  <a:schemeClr val="tx1"/>
                </a:solidFill>
                <a:latin typeface="Gill Sans MT" panose="020B0502020104020203" pitchFamily="34" charset="77"/>
              </a:rPr>
              <a:t>CPRC M0</a:t>
            </a:r>
          </a:p>
        </p:txBody>
      </p:sp>
      <p:sp>
        <p:nvSpPr>
          <p:cNvPr id="9" name="Rectangle 8">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2040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60853A87-AC25-0613-48B6-06231526EB18}"/>
              </a:ext>
            </a:extLst>
          </p:cNvPr>
          <p:cNvSpPr>
            <a:spLocks noGrp="1"/>
          </p:cNvSpPr>
          <p:nvPr>
            <p:ph type="title"/>
          </p:nvPr>
        </p:nvSpPr>
        <p:spPr/>
        <p:txBody>
          <a:bodyPr/>
          <a:lstStyle/>
          <a:p>
            <a:r>
              <a:rPr lang="es-ES" b="1" err="1">
                <a:latin typeface="Gill Sans MT" panose="020B0502020104020203" pitchFamily="34" charset="77"/>
              </a:rPr>
              <a:t>Abiraterona</a:t>
            </a:r>
            <a:r>
              <a:rPr lang="es-ES" b="1">
                <a:latin typeface="Gill Sans MT" panose="020B0502020104020203" pitchFamily="34" charset="77"/>
              </a:rPr>
              <a:t> y Enzalutamida tras ARPI</a:t>
            </a:r>
          </a:p>
        </p:txBody>
      </p:sp>
      <p:sp>
        <p:nvSpPr>
          <p:cNvPr id="4" name="CuadroTexto 3">
            <a:extLst>
              <a:ext uri="{FF2B5EF4-FFF2-40B4-BE49-F238E27FC236}">
                <a16:creationId xmlns:a16="http://schemas.microsoft.com/office/drawing/2014/main" id="{B5F7E29F-A567-969D-6CCD-E6C41BC1419A}"/>
              </a:ext>
            </a:extLst>
          </p:cNvPr>
          <p:cNvSpPr txBox="1"/>
          <p:nvPr/>
        </p:nvSpPr>
        <p:spPr>
          <a:xfrm>
            <a:off x="8255920" y="6421402"/>
            <a:ext cx="3485552"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600" b="0" i="0" u="none" strike="noStrike" kern="1200" cap="none" spc="0" normalizeH="0" baseline="0" noProof="0" err="1">
                <a:ln>
                  <a:noFill/>
                </a:ln>
                <a:solidFill>
                  <a:prstClr val="black"/>
                </a:solidFill>
                <a:effectLst/>
                <a:uLnTx/>
                <a:uFillTx/>
                <a:latin typeface="Calibri" panose="020F0502020204030204"/>
                <a:ea typeface="+mn-ea"/>
                <a:cs typeface="+mn-cs"/>
              </a:rPr>
              <a:t>Khalaf</a:t>
            </a:r>
            <a:r>
              <a:rPr kumimoji="0" lang="es-ES" sz="1600" b="0" i="0" u="none" strike="noStrike" kern="1200" cap="none" spc="0" normalizeH="0" baseline="0" noProof="0">
                <a:ln>
                  <a:noFill/>
                </a:ln>
                <a:solidFill>
                  <a:prstClr val="black"/>
                </a:solidFill>
                <a:effectLst/>
                <a:uLnTx/>
                <a:uFillTx/>
                <a:latin typeface="Calibri" panose="020F0502020204030204"/>
                <a:ea typeface="+mn-ea"/>
                <a:cs typeface="+mn-cs"/>
              </a:rPr>
              <a:t> et al. </a:t>
            </a:r>
            <a:r>
              <a:rPr kumimoji="0" lang="es-ES" sz="1600" b="0" i="0" u="none" strike="noStrike" kern="1200" cap="none" spc="0" normalizeH="0" baseline="0" noProof="0" err="1">
                <a:ln>
                  <a:noFill/>
                </a:ln>
                <a:solidFill>
                  <a:prstClr val="black"/>
                </a:solidFill>
                <a:effectLst/>
                <a:uLnTx/>
                <a:uFillTx/>
                <a:latin typeface="Calibri" panose="020F0502020204030204"/>
                <a:ea typeface="+mn-ea"/>
                <a:cs typeface="+mn-cs"/>
              </a:rPr>
              <a:t>Lancet</a:t>
            </a:r>
            <a:r>
              <a:rPr kumimoji="0" lang="es-ES" sz="16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s-ES" sz="1600" b="0" i="0" u="none" strike="noStrike" kern="1200" cap="none" spc="0" normalizeH="0" baseline="0" noProof="0" err="1">
                <a:ln>
                  <a:noFill/>
                </a:ln>
                <a:solidFill>
                  <a:prstClr val="black"/>
                </a:solidFill>
                <a:effectLst/>
                <a:uLnTx/>
                <a:uFillTx/>
                <a:latin typeface="Calibri" panose="020F0502020204030204"/>
                <a:ea typeface="+mn-ea"/>
                <a:cs typeface="+mn-cs"/>
              </a:rPr>
              <a:t>Oncol</a:t>
            </a:r>
            <a:r>
              <a:rPr kumimoji="0" lang="es-ES" sz="1600" b="0" i="0" u="none" strike="noStrike" kern="1200" cap="none" spc="0" normalizeH="0" baseline="0" noProof="0">
                <a:ln>
                  <a:noFill/>
                </a:ln>
                <a:solidFill>
                  <a:prstClr val="black"/>
                </a:solidFill>
                <a:effectLst/>
                <a:uLnTx/>
                <a:uFillTx/>
                <a:latin typeface="Calibri" panose="020F0502020204030204"/>
                <a:ea typeface="+mn-ea"/>
                <a:cs typeface="+mn-cs"/>
              </a:rPr>
              <a:t> 2019</a:t>
            </a:r>
          </a:p>
        </p:txBody>
      </p:sp>
      <p:pic>
        <p:nvPicPr>
          <p:cNvPr id="5" name="Imagen 4">
            <a:extLst>
              <a:ext uri="{FF2B5EF4-FFF2-40B4-BE49-F238E27FC236}">
                <a16:creationId xmlns:a16="http://schemas.microsoft.com/office/drawing/2014/main" id="{76C1D87C-9E22-1F03-821D-DADD3AD8CBEC}"/>
              </a:ext>
            </a:extLst>
          </p:cNvPr>
          <p:cNvPicPr>
            <a:picLocks noChangeAspect="1"/>
          </p:cNvPicPr>
          <p:nvPr/>
        </p:nvPicPr>
        <p:blipFill rotWithShape="1">
          <a:blip r:embed="rId3"/>
          <a:srcRect t="4843"/>
          <a:stretch/>
        </p:blipFill>
        <p:spPr>
          <a:xfrm>
            <a:off x="733729" y="3429000"/>
            <a:ext cx="4602763" cy="3139908"/>
          </a:xfrm>
          <a:prstGeom prst="rect">
            <a:avLst/>
          </a:prstGeom>
        </p:spPr>
      </p:pic>
      <p:pic>
        <p:nvPicPr>
          <p:cNvPr id="6" name="Imagen 5">
            <a:extLst>
              <a:ext uri="{FF2B5EF4-FFF2-40B4-BE49-F238E27FC236}">
                <a16:creationId xmlns:a16="http://schemas.microsoft.com/office/drawing/2014/main" id="{A3D0F9FC-5B6E-1F2F-4CAD-BC1E6294559E}"/>
              </a:ext>
            </a:extLst>
          </p:cNvPr>
          <p:cNvPicPr>
            <a:picLocks noChangeAspect="1"/>
          </p:cNvPicPr>
          <p:nvPr/>
        </p:nvPicPr>
        <p:blipFill rotWithShape="1">
          <a:blip r:embed="rId4"/>
          <a:srcRect t="9880" r="-24"/>
          <a:stretch/>
        </p:blipFill>
        <p:spPr>
          <a:xfrm>
            <a:off x="5336493" y="3492148"/>
            <a:ext cx="6404979" cy="2787575"/>
          </a:xfrm>
          <a:prstGeom prst="rect">
            <a:avLst/>
          </a:prstGeom>
        </p:spPr>
      </p:pic>
      <p:cxnSp>
        <p:nvCxnSpPr>
          <p:cNvPr id="7" name="Conector recto 6">
            <a:extLst>
              <a:ext uri="{FF2B5EF4-FFF2-40B4-BE49-F238E27FC236}">
                <a16:creationId xmlns:a16="http://schemas.microsoft.com/office/drawing/2014/main" id="{8B774288-52C3-F248-6C2E-3A799309E86B}"/>
              </a:ext>
            </a:extLst>
          </p:cNvPr>
          <p:cNvCxnSpPr/>
          <p:nvPr/>
        </p:nvCxnSpPr>
        <p:spPr>
          <a:xfrm>
            <a:off x="1419245" y="4476434"/>
            <a:ext cx="200927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95E62CD5-E711-AE20-7FB6-5A974BAD6C86}"/>
              </a:ext>
            </a:extLst>
          </p:cNvPr>
          <p:cNvSpPr txBox="1"/>
          <p:nvPr/>
        </p:nvSpPr>
        <p:spPr>
          <a:xfrm>
            <a:off x="6803136" y="4915564"/>
            <a:ext cx="163372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ABI</a:t>
            </a:r>
            <a:r>
              <a:rPr kumimoji="0" lang="es-ES" sz="1800" b="1" i="0" u="none" strike="noStrike" kern="1200" cap="none" spc="0" normalizeH="0" baseline="0" noProof="0">
                <a:ln>
                  <a:noFill/>
                </a:ln>
                <a:solidFill>
                  <a:prstClr val="black"/>
                </a:solidFill>
                <a:effectLst/>
                <a:uLnTx/>
                <a:uFillTx/>
                <a:latin typeface="Candara" panose="020E0502030303020204" pitchFamily="34" charset="0"/>
                <a:ea typeface="+mn-ea"/>
                <a:cs typeface="+mn-cs"/>
                <a:sym typeface="Wingdings" pitchFamily="2" charset="2"/>
              </a:rPr>
              <a:t>ENZ</a:t>
            </a:r>
            <a:endParaRPr kumimoji="0" lang="es-ES" sz="1800" b="1"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p:txBody>
      </p:sp>
      <p:sp>
        <p:nvSpPr>
          <p:cNvPr id="12" name="CuadroTexto 11">
            <a:extLst>
              <a:ext uri="{FF2B5EF4-FFF2-40B4-BE49-F238E27FC236}">
                <a16:creationId xmlns:a16="http://schemas.microsoft.com/office/drawing/2014/main" id="{87072FE3-753E-1755-8F1B-057D3F217565}"/>
              </a:ext>
            </a:extLst>
          </p:cNvPr>
          <p:cNvSpPr txBox="1"/>
          <p:nvPr/>
        </p:nvSpPr>
        <p:spPr>
          <a:xfrm>
            <a:off x="9723481" y="4915564"/>
            <a:ext cx="163372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black"/>
                </a:solidFill>
                <a:effectLst/>
                <a:uLnTx/>
                <a:uFillTx/>
                <a:latin typeface="Candara" panose="020E0502030303020204" pitchFamily="34" charset="0"/>
                <a:ea typeface="+mn-ea"/>
                <a:cs typeface="+mn-cs"/>
              </a:rPr>
              <a:t>ENZ</a:t>
            </a:r>
            <a:r>
              <a:rPr kumimoji="0" lang="es-ES" sz="1800" b="1" i="0" u="none" strike="noStrike" kern="1200" cap="none" spc="0" normalizeH="0" baseline="0" noProof="0">
                <a:ln>
                  <a:noFill/>
                </a:ln>
                <a:solidFill>
                  <a:prstClr val="black"/>
                </a:solidFill>
                <a:effectLst/>
                <a:uLnTx/>
                <a:uFillTx/>
                <a:latin typeface="Candara" panose="020E0502030303020204" pitchFamily="34" charset="0"/>
                <a:ea typeface="+mn-ea"/>
                <a:cs typeface="+mn-cs"/>
                <a:sym typeface="Wingdings" pitchFamily="2" charset="2"/>
              </a:rPr>
              <a:t>ABI</a:t>
            </a:r>
            <a:endParaRPr kumimoji="0" lang="es-ES" sz="1800" b="1" i="0" u="none" strike="noStrike" kern="1200" cap="none" spc="0" normalizeH="0" baseline="0" noProof="0">
              <a:ln>
                <a:noFill/>
              </a:ln>
              <a:solidFill>
                <a:prstClr val="black"/>
              </a:solidFill>
              <a:effectLst/>
              <a:uLnTx/>
              <a:uFillTx/>
              <a:latin typeface="Candara" panose="020E0502030303020204" pitchFamily="34" charset="0"/>
              <a:ea typeface="+mn-ea"/>
              <a:cs typeface="+mn-cs"/>
            </a:endParaRPr>
          </a:p>
        </p:txBody>
      </p:sp>
      <p:sp>
        <p:nvSpPr>
          <p:cNvPr id="15" name="CuadroTexto 14">
            <a:extLst>
              <a:ext uri="{FF2B5EF4-FFF2-40B4-BE49-F238E27FC236}">
                <a16:creationId xmlns:a16="http://schemas.microsoft.com/office/drawing/2014/main" id="{BD4C94D5-0D8B-08B7-2590-E4997A3EF104}"/>
              </a:ext>
            </a:extLst>
          </p:cNvPr>
          <p:cNvSpPr txBox="1"/>
          <p:nvPr/>
        </p:nvSpPr>
        <p:spPr>
          <a:xfrm>
            <a:off x="944519" y="1798577"/>
            <a:ext cx="6404979"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Diferencia en el tiempo a la progresión bioquímica en la segunda línea: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3.5 meses si la secuencia fue Abi</a:t>
            </a:r>
            <a:r>
              <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sym typeface="Wingdings" pitchFamily="2" charset="2"/>
              </a:rPr>
              <a:t> Enza</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s-ES" sz="18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sym typeface="Wingdings" pitchFamily="2" charset="2"/>
              </a:rPr>
              <a:t>1.7 meses si la secuencia fue Enza  Abi</a:t>
            </a:r>
          </a:p>
        </p:txBody>
      </p:sp>
      <p:sp>
        <p:nvSpPr>
          <p:cNvPr id="21" name="CuadroTexto 20">
            <a:extLst>
              <a:ext uri="{FF2B5EF4-FFF2-40B4-BE49-F238E27FC236}">
                <a16:creationId xmlns:a16="http://schemas.microsoft.com/office/drawing/2014/main" id="{F78C16C6-5C98-369F-FEDA-3FD5A6D6C28A}"/>
              </a:ext>
            </a:extLst>
          </p:cNvPr>
          <p:cNvSpPr txBox="1"/>
          <p:nvPr/>
        </p:nvSpPr>
        <p:spPr>
          <a:xfrm>
            <a:off x="7726319" y="1850904"/>
            <a:ext cx="3627481" cy="1200329"/>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SECUENCIACIÓN HORMONAL: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NO FUNCIONA</a:t>
            </a:r>
          </a:p>
        </p:txBody>
      </p:sp>
      <p:sp>
        <p:nvSpPr>
          <p:cNvPr id="22" name="Elipse 21">
            <a:extLst>
              <a:ext uri="{FF2B5EF4-FFF2-40B4-BE49-F238E27FC236}">
                <a16:creationId xmlns:a16="http://schemas.microsoft.com/office/drawing/2014/main" id="{0FA47CAA-0596-4AC8-2A1A-7C8B135EF06A}"/>
              </a:ext>
            </a:extLst>
          </p:cNvPr>
          <p:cNvSpPr/>
          <p:nvPr/>
        </p:nvSpPr>
        <p:spPr>
          <a:xfrm>
            <a:off x="6688834" y="4850248"/>
            <a:ext cx="1452784" cy="505522"/>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82707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7742BF1F-6613-B835-4FF8-2552D76C42C0}"/>
              </a:ext>
            </a:extLst>
          </p:cNvPr>
          <p:cNvPicPr>
            <a:picLocks noChangeAspect="1"/>
          </p:cNvPicPr>
          <p:nvPr/>
        </p:nvPicPr>
        <p:blipFill>
          <a:blip r:embed="rId3"/>
          <a:stretch>
            <a:fillRect/>
          </a:stretch>
        </p:blipFill>
        <p:spPr>
          <a:xfrm>
            <a:off x="668199" y="2213080"/>
            <a:ext cx="4601225" cy="3770760"/>
          </a:xfrm>
          <a:prstGeom prst="rect">
            <a:avLst/>
          </a:prstGeom>
        </p:spPr>
      </p:pic>
      <p:sp>
        <p:nvSpPr>
          <p:cNvPr id="7" name="CuadroTexto 6">
            <a:extLst>
              <a:ext uri="{FF2B5EF4-FFF2-40B4-BE49-F238E27FC236}">
                <a16:creationId xmlns:a16="http://schemas.microsoft.com/office/drawing/2014/main" id="{F2FE2A20-9636-A045-EA29-553677121431}"/>
              </a:ext>
            </a:extLst>
          </p:cNvPr>
          <p:cNvSpPr txBox="1"/>
          <p:nvPr/>
        </p:nvSpPr>
        <p:spPr>
          <a:xfrm>
            <a:off x="5889357" y="2821188"/>
            <a:ext cx="6183824"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Cabazitaxel</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(25 mg/m</a:t>
            </a:r>
            <a:r>
              <a:rPr kumimoji="0" lang="es-ES" sz="2000" b="0" i="0" u="none" strike="noStrike" kern="1200" cap="none" spc="0" normalizeH="0" baseline="30000" noProof="0" dirty="0">
                <a:ln>
                  <a:noFill/>
                </a:ln>
                <a:solidFill>
                  <a:prstClr val="black"/>
                </a:solidFill>
                <a:effectLst/>
                <a:uLnTx/>
                <a:uFillTx/>
                <a:latin typeface="Gill Sans MT" panose="020B0502020104020203" pitchFamily="34" charset="77"/>
                <a:ea typeface="+mn-ea"/>
                <a:cs typeface="+mn-cs"/>
              </a:rPr>
              <a:t>2</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)vs </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Mitoxantrona</a:t>
            </a: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(ambos con prednisona)</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Tras progresión a </a:t>
            </a:r>
            <a:r>
              <a:rPr kumimoji="0" lang="es-ES" sz="20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docetaxel</a:t>
            </a:r>
            <a:endPar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Objetivo primario: SG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Seguimiento: 12.8 meses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1" i="0" u="none" strike="noStrike" kern="1200" cap="none" spc="0" normalizeH="0" baseline="0" noProof="0" dirty="0">
                <a:ln>
                  <a:noFill/>
                </a:ln>
                <a:solidFill>
                  <a:srgbClr val="FF0000"/>
                </a:solidFill>
                <a:effectLst/>
                <a:uLnTx/>
                <a:uFillTx/>
                <a:latin typeface="Gill Sans MT" panose="020B0502020104020203" pitchFamily="34" charset="77"/>
                <a:ea typeface="+mn-ea"/>
                <a:cs typeface="+mn-cs"/>
              </a:rPr>
              <a:t>SG: 15.1 vs 12.7 meses (HR 0.70; p&lt;0.0001)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0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Efectos adversos más típicos: neutropenia, anemia, diarrea, fatiga.</a:t>
            </a:r>
          </a:p>
        </p:txBody>
      </p:sp>
      <p:sp>
        <p:nvSpPr>
          <p:cNvPr id="8" name="CuadroTexto 7">
            <a:extLst>
              <a:ext uri="{FF2B5EF4-FFF2-40B4-BE49-F238E27FC236}">
                <a16:creationId xmlns:a16="http://schemas.microsoft.com/office/drawing/2014/main" id="{9AFDE654-8523-8887-3578-A496470B2F33}"/>
              </a:ext>
            </a:extLst>
          </p:cNvPr>
          <p:cNvSpPr txBox="1"/>
          <p:nvPr/>
        </p:nvSpPr>
        <p:spPr>
          <a:xfrm>
            <a:off x="6347012" y="6087021"/>
            <a:ext cx="4285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a:ln>
                  <a:noFill/>
                </a:ln>
                <a:solidFill>
                  <a:prstClr val="black"/>
                </a:solidFill>
                <a:effectLst/>
                <a:uLnTx/>
                <a:uFillTx/>
                <a:latin typeface="Calibri" panose="020F0502020204030204"/>
                <a:ea typeface="+mn-ea"/>
                <a:cs typeface="+mn-cs"/>
              </a:rPr>
              <a:t>de Bono JS et al. Lancet 2010;376:1147-54</a:t>
            </a:r>
          </a:p>
        </p:txBody>
      </p:sp>
      <p:sp>
        <p:nvSpPr>
          <p:cNvPr id="11" name="Título 1">
            <a:extLst>
              <a:ext uri="{FF2B5EF4-FFF2-40B4-BE49-F238E27FC236}">
                <a16:creationId xmlns:a16="http://schemas.microsoft.com/office/drawing/2014/main" id="{A54550A3-E3DB-6BCD-6CFD-DCF88AF93DD3}"/>
              </a:ext>
            </a:extLst>
          </p:cNvPr>
          <p:cNvSpPr>
            <a:spLocks noGrp="1"/>
          </p:cNvSpPr>
          <p:nvPr>
            <p:ph type="title"/>
          </p:nvPr>
        </p:nvSpPr>
        <p:spPr>
          <a:xfrm>
            <a:off x="838200" y="365125"/>
            <a:ext cx="10515600" cy="1325563"/>
          </a:xfrm>
        </p:spPr>
        <p:txBody>
          <a:bodyPr/>
          <a:lstStyle/>
          <a:p>
            <a:r>
              <a:rPr lang="es-ES" b="1" err="1">
                <a:latin typeface="Gill Sans MT" panose="020B0502020104020203" pitchFamily="34" charset="77"/>
              </a:rPr>
              <a:t>Cabazitaxel</a:t>
            </a:r>
            <a:br>
              <a:rPr lang="es-ES" b="1">
                <a:latin typeface="Gill Sans MT" panose="020B0502020104020203" pitchFamily="34" charset="77"/>
              </a:rPr>
            </a:br>
            <a:r>
              <a:rPr lang="es-ES" sz="2800" b="1">
                <a:latin typeface="Gill Sans MT" panose="020B0502020104020203" pitchFamily="34" charset="77"/>
              </a:rPr>
              <a:t>TROPIC</a:t>
            </a:r>
          </a:p>
        </p:txBody>
      </p:sp>
    </p:spTree>
    <p:extLst>
      <p:ext uri="{BB962C8B-B14F-4D97-AF65-F5344CB8AC3E}">
        <p14:creationId xmlns:p14="http://schemas.microsoft.com/office/powerpoint/2010/main" val="28752569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A7244D0-E576-402E-2ADE-B4C91682156F}"/>
              </a:ext>
            </a:extLst>
          </p:cNvPr>
          <p:cNvPicPr>
            <a:picLocks noChangeAspect="1"/>
          </p:cNvPicPr>
          <p:nvPr/>
        </p:nvPicPr>
        <p:blipFill rotWithShape="1">
          <a:blip r:embed="rId3"/>
          <a:srcRect l="31154" t="18490" r="33846" b="50285"/>
          <a:stretch/>
        </p:blipFill>
        <p:spPr>
          <a:xfrm>
            <a:off x="627336" y="2241550"/>
            <a:ext cx="5110335" cy="3316164"/>
          </a:xfrm>
          <a:prstGeom prst="rect">
            <a:avLst/>
          </a:prstGeom>
        </p:spPr>
      </p:pic>
      <p:pic>
        <p:nvPicPr>
          <p:cNvPr id="7" name="Imagen 6">
            <a:extLst>
              <a:ext uri="{FF2B5EF4-FFF2-40B4-BE49-F238E27FC236}">
                <a16:creationId xmlns:a16="http://schemas.microsoft.com/office/drawing/2014/main" id="{5B8B97CF-707B-43C6-96BB-43586510B4A1}"/>
              </a:ext>
            </a:extLst>
          </p:cNvPr>
          <p:cNvPicPr>
            <a:picLocks noChangeAspect="1"/>
          </p:cNvPicPr>
          <p:nvPr/>
        </p:nvPicPr>
        <p:blipFill>
          <a:blip r:embed="rId4"/>
          <a:stretch>
            <a:fillRect/>
          </a:stretch>
        </p:blipFill>
        <p:spPr>
          <a:xfrm>
            <a:off x="6454330" y="2241550"/>
            <a:ext cx="5737670" cy="3417020"/>
          </a:xfrm>
          <a:prstGeom prst="rect">
            <a:avLst/>
          </a:prstGeom>
        </p:spPr>
      </p:pic>
      <p:sp>
        <p:nvSpPr>
          <p:cNvPr id="8" name="Marcador de contenido 1">
            <a:extLst>
              <a:ext uri="{FF2B5EF4-FFF2-40B4-BE49-F238E27FC236}">
                <a16:creationId xmlns:a16="http://schemas.microsoft.com/office/drawing/2014/main" id="{5792E391-1405-B00C-FF2C-9C0FBFA9A747}"/>
              </a:ext>
            </a:extLst>
          </p:cNvPr>
          <p:cNvSpPr txBox="1">
            <a:spLocks/>
          </p:cNvSpPr>
          <p:nvPr/>
        </p:nvSpPr>
        <p:spPr>
          <a:xfrm>
            <a:off x="627336" y="6108576"/>
            <a:ext cx="10370003" cy="304388"/>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Parker C., et al. N Engl J Med.2013; 369(3)</a:t>
            </a:r>
          </a:p>
        </p:txBody>
      </p:sp>
      <p:sp>
        <p:nvSpPr>
          <p:cNvPr id="12" name="Título 1">
            <a:extLst>
              <a:ext uri="{FF2B5EF4-FFF2-40B4-BE49-F238E27FC236}">
                <a16:creationId xmlns:a16="http://schemas.microsoft.com/office/drawing/2014/main" id="{346AD169-A06C-9BC2-2F03-B97263FE5E17}"/>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Radium-223</a:t>
            </a:r>
            <a:br>
              <a:rPr kumimoji="0" lang="es-ES" sz="44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br>
            <a:r>
              <a:rPr kumimoji="0" lang="es-ES" sz="28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ALSYMPCA</a:t>
            </a:r>
          </a:p>
        </p:txBody>
      </p:sp>
    </p:spTree>
    <p:extLst>
      <p:ext uri="{BB962C8B-B14F-4D97-AF65-F5344CB8AC3E}">
        <p14:creationId xmlns:p14="http://schemas.microsoft.com/office/powerpoint/2010/main" val="2123297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2131E07-6D91-989A-5805-A0EA3ABC8DBA}"/>
              </a:ext>
            </a:extLst>
          </p:cNvPr>
          <p:cNvPicPr/>
          <p:nvPr/>
        </p:nvPicPr>
        <p:blipFill>
          <a:blip r:embed="rId2"/>
          <a:stretch/>
        </p:blipFill>
        <p:spPr>
          <a:xfrm>
            <a:off x="710026" y="3672728"/>
            <a:ext cx="5210174" cy="2696270"/>
          </a:xfrm>
          <a:prstGeom prst="rect">
            <a:avLst/>
          </a:prstGeom>
          <a:ln w="0">
            <a:noFill/>
          </a:ln>
        </p:spPr>
      </p:pic>
      <p:pic>
        <p:nvPicPr>
          <p:cNvPr id="1026" name="Picture 2" descr="Update on Radiopharmaceuticals: Choosing a Companion to Radium-223">
            <a:extLst>
              <a:ext uri="{FF2B5EF4-FFF2-40B4-BE49-F238E27FC236}">
                <a16:creationId xmlns:a16="http://schemas.microsoft.com/office/drawing/2014/main" id="{9B49ADFC-A798-0661-E01D-8ED913ABB2B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80" t="2399" r="1590" b="2284"/>
          <a:stretch/>
        </p:blipFill>
        <p:spPr bwMode="auto">
          <a:xfrm>
            <a:off x="534227" y="566928"/>
            <a:ext cx="5561773" cy="2901138"/>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a16="http://schemas.microsoft.com/office/drawing/2014/main" id="{9DBDEB68-5C4A-AF54-21D8-9BD98D3CDD99}"/>
              </a:ext>
            </a:extLst>
          </p:cNvPr>
          <p:cNvPicPr>
            <a:picLocks noChangeAspect="1"/>
          </p:cNvPicPr>
          <p:nvPr/>
        </p:nvPicPr>
        <p:blipFill>
          <a:blip r:embed="rId4"/>
          <a:stretch>
            <a:fillRect/>
          </a:stretch>
        </p:blipFill>
        <p:spPr>
          <a:xfrm>
            <a:off x="7778495" y="477799"/>
            <a:ext cx="2188466" cy="2917954"/>
          </a:xfrm>
          <a:prstGeom prst="rect">
            <a:avLst/>
          </a:prstGeom>
        </p:spPr>
      </p:pic>
      <p:pic>
        <p:nvPicPr>
          <p:cNvPr id="9" name="Imagen 8">
            <a:extLst>
              <a:ext uri="{FF2B5EF4-FFF2-40B4-BE49-F238E27FC236}">
                <a16:creationId xmlns:a16="http://schemas.microsoft.com/office/drawing/2014/main" id="{3C03D1D5-A6AB-DD50-AE7A-6941E1A8BB41}"/>
              </a:ext>
            </a:extLst>
          </p:cNvPr>
          <p:cNvPicPr>
            <a:picLocks noChangeAspect="1"/>
          </p:cNvPicPr>
          <p:nvPr/>
        </p:nvPicPr>
        <p:blipFill>
          <a:blip r:embed="rId5"/>
          <a:stretch>
            <a:fillRect/>
          </a:stretch>
        </p:blipFill>
        <p:spPr>
          <a:xfrm>
            <a:off x="6096000" y="1054381"/>
            <a:ext cx="5561773" cy="1926230"/>
          </a:xfrm>
          <a:prstGeom prst="rect">
            <a:avLst/>
          </a:prstGeom>
        </p:spPr>
      </p:pic>
      <p:pic>
        <p:nvPicPr>
          <p:cNvPr id="10" name="Imagen 3">
            <a:extLst>
              <a:ext uri="{FF2B5EF4-FFF2-40B4-BE49-F238E27FC236}">
                <a16:creationId xmlns:a16="http://schemas.microsoft.com/office/drawing/2014/main" id="{20194728-2092-1638-3CC0-E21CE0F4E08B}"/>
              </a:ext>
            </a:extLst>
          </p:cNvPr>
          <p:cNvPicPr/>
          <p:nvPr/>
        </p:nvPicPr>
        <p:blipFill rotWithShape="1">
          <a:blip r:embed="rId6"/>
          <a:srcRect t="1129" r="-139" b="1354"/>
          <a:stretch/>
        </p:blipFill>
        <p:spPr>
          <a:xfrm>
            <a:off x="6498334" y="3877390"/>
            <a:ext cx="4647375" cy="2696270"/>
          </a:xfrm>
          <a:prstGeom prst="rect">
            <a:avLst/>
          </a:prstGeom>
          <a:ln w="0">
            <a:noFill/>
          </a:ln>
        </p:spPr>
      </p:pic>
      <p:pic>
        <p:nvPicPr>
          <p:cNvPr id="5" name="Imagen 4" descr="Interfaz de usuario gráfica, Texto, Aplicación&#10;&#10;El contenido generado por IA puede ser incorrecto.">
            <a:extLst>
              <a:ext uri="{FF2B5EF4-FFF2-40B4-BE49-F238E27FC236}">
                <a16:creationId xmlns:a16="http://schemas.microsoft.com/office/drawing/2014/main" id="{E2418F1B-C1B1-3550-30AD-0C24A0FC16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37555" y="3557193"/>
            <a:ext cx="3208482" cy="2739027"/>
          </a:xfrm>
          <a:prstGeom prst="rect">
            <a:avLst/>
          </a:prstGeom>
        </p:spPr>
      </p:pic>
      <p:sp>
        <p:nvSpPr>
          <p:cNvPr id="6" name="CuadroTexto 5">
            <a:extLst>
              <a:ext uri="{FF2B5EF4-FFF2-40B4-BE49-F238E27FC236}">
                <a16:creationId xmlns:a16="http://schemas.microsoft.com/office/drawing/2014/main" id="{5C2D6909-5164-BC3F-E4C2-EB52489B0F84}"/>
              </a:ext>
            </a:extLst>
          </p:cNvPr>
          <p:cNvSpPr txBox="1"/>
          <p:nvPr/>
        </p:nvSpPr>
        <p:spPr>
          <a:xfrm>
            <a:off x="680530" y="6487935"/>
            <a:ext cx="629781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Indicación de tratamiento </a:t>
            </a:r>
            <a:r>
              <a:rPr lang="es-ES" sz="1200" dirty="0">
                <a:solidFill>
                  <a:prstClr val="black"/>
                </a:solidFill>
                <a:latin typeface="Gill Sans MT" panose="020B0502020104020203" pitchFamily="34" charset="77"/>
              </a:rPr>
              <a:t>NO APROBADA por FDA o EMA</a:t>
            </a:r>
            <a:r>
              <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p>
        </p:txBody>
      </p:sp>
      <p:sp>
        <p:nvSpPr>
          <p:cNvPr id="7" name="CuadroTexto 6">
            <a:extLst>
              <a:ext uri="{FF2B5EF4-FFF2-40B4-BE49-F238E27FC236}">
                <a16:creationId xmlns:a16="http://schemas.microsoft.com/office/drawing/2014/main" id="{F59A56E2-738A-8442-B1E8-51D81E6403A5}"/>
              </a:ext>
            </a:extLst>
          </p:cNvPr>
          <p:cNvSpPr txBox="1"/>
          <p:nvPr/>
        </p:nvSpPr>
        <p:spPr>
          <a:xfrm>
            <a:off x="680530" y="3310004"/>
            <a:ext cx="629781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Alternativa de tratamiento </a:t>
            </a:r>
            <a:r>
              <a:rPr lang="es-ES" sz="1200" dirty="0">
                <a:solidFill>
                  <a:prstClr val="black"/>
                </a:solidFill>
                <a:latin typeface="Gill Sans MT" panose="020B0502020104020203" pitchFamily="34" charset="77"/>
              </a:rPr>
              <a:t>CONTRAINDICADA por EMA</a:t>
            </a:r>
            <a:endPar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p:txBody>
      </p:sp>
    </p:spTree>
    <p:extLst>
      <p:ext uri="{BB962C8B-B14F-4D97-AF65-F5344CB8AC3E}">
        <p14:creationId xmlns:p14="http://schemas.microsoft.com/office/powerpoint/2010/main" val="462012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454F1FE8-557B-D232-4A8E-98A03458709E}"/>
              </a:ext>
            </a:extLst>
          </p:cNvPr>
          <p:cNvSpPr>
            <a:spLocks noGrp="1"/>
          </p:cNvSpPr>
          <p:nvPr>
            <p:ph type="title"/>
          </p:nvPr>
        </p:nvSpPr>
        <p:spPr>
          <a:xfrm>
            <a:off x="838200" y="365125"/>
            <a:ext cx="10515600" cy="1325563"/>
          </a:xfrm>
        </p:spPr>
        <p:txBody>
          <a:bodyPr/>
          <a:lstStyle/>
          <a:p>
            <a:r>
              <a:rPr lang="es-ES" b="1" baseline="30000" dirty="0">
                <a:latin typeface="Gill Sans MT" panose="020B0502020104020203" pitchFamily="34" charset="77"/>
              </a:rPr>
              <a:t>177</a:t>
            </a:r>
            <a:r>
              <a:rPr lang="es-ES" b="1" dirty="0">
                <a:latin typeface="Gill Sans MT" panose="020B0502020104020203" pitchFamily="34" charset="77"/>
              </a:rPr>
              <a:t>Lu-PSMA-617</a:t>
            </a:r>
            <a:br>
              <a:rPr lang="es-ES" b="1" dirty="0">
                <a:latin typeface="Gill Sans MT" panose="020B0502020104020203" pitchFamily="34" charset="77"/>
              </a:rPr>
            </a:br>
            <a:r>
              <a:rPr lang="es-ES" sz="2800" b="1" dirty="0">
                <a:latin typeface="Gill Sans MT" panose="020B0502020104020203" pitchFamily="34" charset="77"/>
              </a:rPr>
              <a:t>VISION</a:t>
            </a:r>
          </a:p>
        </p:txBody>
      </p:sp>
      <p:sp>
        <p:nvSpPr>
          <p:cNvPr id="16" name="CuadroTexto 13">
            <a:extLst>
              <a:ext uri="{FF2B5EF4-FFF2-40B4-BE49-F238E27FC236}">
                <a16:creationId xmlns:a16="http://schemas.microsoft.com/office/drawing/2014/main" id="{3ABFC4F8-9719-3FB2-9CBC-30FB90520935}"/>
              </a:ext>
            </a:extLst>
          </p:cNvPr>
          <p:cNvSpPr/>
          <p:nvPr/>
        </p:nvSpPr>
        <p:spPr>
          <a:xfrm>
            <a:off x="6632400" y="6857888"/>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1" normalizeH="0" baseline="0" noProof="0">
              <a:ln>
                <a:noFill/>
              </a:ln>
              <a:solidFill>
                <a:prstClr val="black"/>
              </a:solidFill>
              <a:effectLst/>
              <a:uLnTx/>
              <a:uFillTx/>
              <a:latin typeface="Arial"/>
              <a:ea typeface="DejaVu Sans"/>
              <a:cs typeface="+mn-cs"/>
            </a:endParaRPr>
          </a:p>
        </p:txBody>
      </p:sp>
      <p:sp>
        <p:nvSpPr>
          <p:cNvPr id="18" name="CuadroTexto 17">
            <a:extLst>
              <a:ext uri="{FF2B5EF4-FFF2-40B4-BE49-F238E27FC236}">
                <a16:creationId xmlns:a16="http://schemas.microsoft.com/office/drawing/2014/main" id="{076B8BA0-4726-C964-7E26-1A159C6B35F6}"/>
              </a:ext>
            </a:extLst>
          </p:cNvPr>
          <p:cNvSpPr txBox="1"/>
          <p:nvPr/>
        </p:nvSpPr>
        <p:spPr>
          <a:xfrm>
            <a:off x="8361660" y="168943"/>
            <a:ext cx="3627481" cy="461665"/>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TERAGNOSIS</a:t>
            </a:r>
          </a:p>
        </p:txBody>
      </p:sp>
      <p:sp>
        <p:nvSpPr>
          <p:cNvPr id="19" name="Marcador de contenido 1">
            <a:extLst>
              <a:ext uri="{FF2B5EF4-FFF2-40B4-BE49-F238E27FC236}">
                <a16:creationId xmlns:a16="http://schemas.microsoft.com/office/drawing/2014/main" id="{51F23754-B3AF-02EC-AB9C-8269132E5D10}"/>
              </a:ext>
            </a:extLst>
          </p:cNvPr>
          <p:cNvSpPr txBox="1">
            <a:spLocks/>
          </p:cNvSpPr>
          <p:nvPr/>
        </p:nvSpPr>
        <p:spPr>
          <a:xfrm>
            <a:off x="1129219" y="6389168"/>
            <a:ext cx="10370003" cy="304388"/>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err="1">
                <a:ln>
                  <a:noFill/>
                </a:ln>
                <a:solidFill>
                  <a:prstClr val="black"/>
                </a:solidFill>
                <a:effectLst/>
                <a:uLnTx/>
                <a:uFillTx/>
                <a:latin typeface="Calibri" panose="020F0502020204030204"/>
                <a:ea typeface="+mn-ea"/>
                <a:cs typeface="+mn-cs"/>
              </a:rPr>
              <a:t>Sartor</a:t>
            </a: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 O et al. N Engl J </a:t>
            </a:r>
            <a:r>
              <a:rPr kumimoji="0" lang="es-ES" sz="1000" b="0" i="0" u="none" strike="noStrike" kern="1200" cap="none" spc="0" normalizeH="0" baseline="0" noProof="0" dirty="0" err="1">
                <a:ln>
                  <a:noFill/>
                </a:ln>
                <a:solidFill>
                  <a:prstClr val="black"/>
                </a:solidFill>
                <a:effectLst/>
                <a:uLnTx/>
                <a:uFillTx/>
                <a:latin typeface="Calibri" panose="020F0502020204030204"/>
                <a:ea typeface="+mn-ea"/>
                <a:cs typeface="+mn-cs"/>
              </a:rPr>
              <a:t>Med</a:t>
            </a: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 2021;385:1091-103</a:t>
            </a:r>
          </a:p>
        </p:txBody>
      </p:sp>
      <p:pic>
        <p:nvPicPr>
          <p:cNvPr id="25" name="Imagen 24">
            <a:extLst>
              <a:ext uri="{FF2B5EF4-FFF2-40B4-BE49-F238E27FC236}">
                <a16:creationId xmlns:a16="http://schemas.microsoft.com/office/drawing/2014/main" id="{1460BBEC-1FE4-D60D-36DE-DACE2B14ED25}"/>
              </a:ext>
            </a:extLst>
          </p:cNvPr>
          <p:cNvPicPr>
            <a:picLocks noChangeAspect="1"/>
          </p:cNvPicPr>
          <p:nvPr/>
        </p:nvPicPr>
        <p:blipFill>
          <a:blip r:embed="rId3"/>
          <a:stretch>
            <a:fillRect/>
          </a:stretch>
        </p:blipFill>
        <p:spPr>
          <a:xfrm>
            <a:off x="6417852" y="1893816"/>
            <a:ext cx="5179673" cy="2102304"/>
          </a:xfrm>
          <a:prstGeom prst="rect">
            <a:avLst/>
          </a:prstGeom>
        </p:spPr>
      </p:pic>
      <p:pic>
        <p:nvPicPr>
          <p:cNvPr id="27" name="Imagen 26">
            <a:extLst>
              <a:ext uri="{FF2B5EF4-FFF2-40B4-BE49-F238E27FC236}">
                <a16:creationId xmlns:a16="http://schemas.microsoft.com/office/drawing/2014/main" id="{CC645B4C-509C-FA53-3FC7-DEEACE5CFA1D}"/>
              </a:ext>
            </a:extLst>
          </p:cNvPr>
          <p:cNvPicPr>
            <a:picLocks noChangeAspect="1"/>
          </p:cNvPicPr>
          <p:nvPr/>
        </p:nvPicPr>
        <p:blipFill>
          <a:blip r:embed="rId4"/>
          <a:stretch>
            <a:fillRect/>
          </a:stretch>
        </p:blipFill>
        <p:spPr>
          <a:xfrm>
            <a:off x="6417852" y="4264146"/>
            <a:ext cx="5007425" cy="2125022"/>
          </a:xfrm>
          <a:prstGeom prst="rect">
            <a:avLst/>
          </a:prstGeom>
        </p:spPr>
      </p:pic>
      <p:pic>
        <p:nvPicPr>
          <p:cNvPr id="10244" name="Picture 4">
            <a:extLst>
              <a:ext uri="{FF2B5EF4-FFF2-40B4-BE49-F238E27FC236}">
                <a16:creationId xmlns:a16="http://schemas.microsoft.com/office/drawing/2014/main" id="{1C7D31A9-247B-8174-F069-560E528610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6952" y="4667960"/>
            <a:ext cx="3749873" cy="1770886"/>
          </a:xfrm>
          <a:prstGeom prst="rect">
            <a:avLst/>
          </a:prstGeom>
          <a:noFill/>
          <a:extLst>
            <a:ext uri="{909E8E84-426E-40DD-AFC4-6F175D3DCCD1}">
              <a14:hiddenFill xmlns:a14="http://schemas.microsoft.com/office/drawing/2010/main">
                <a:solidFill>
                  <a:srgbClr val="FFFFFF"/>
                </a:solidFill>
              </a14:hiddenFill>
            </a:ext>
          </a:extLst>
        </p:spPr>
      </p:pic>
      <p:pic>
        <p:nvPicPr>
          <p:cNvPr id="32" name="Imagen 31">
            <a:extLst>
              <a:ext uri="{FF2B5EF4-FFF2-40B4-BE49-F238E27FC236}">
                <a16:creationId xmlns:a16="http://schemas.microsoft.com/office/drawing/2014/main" id="{CDCEA849-E609-408A-94E9-FC9CA5EAB0DC}"/>
              </a:ext>
            </a:extLst>
          </p:cNvPr>
          <p:cNvPicPr>
            <a:picLocks noChangeAspect="1"/>
          </p:cNvPicPr>
          <p:nvPr/>
        </p:nvPicPr>
        <p:blipFill>
          <a:blip r:embed="rId6"/>
          <a:stretch>
            <a:fillRect/>
          </a:stretch>
        </p:blipFill>
        <p:spPr>
          <a:xfrm>
            <a:off x="846706" y="1685503"/>
            <a:ext cx="4927444" cy="2981216"/>
          </a:xfrm>
          <a:prstGeom prst="rect">
            <a:avLst/>
          </a:prstGeom>
        </p:spPr>
      </p:pic>
      <p:pic>
        <p:nvPicPr>
          <p:cNvPr id="33" name="Picture 8" descr="Download Check Mark, Tick Mark, Check. Royalty-Free Vector Graphic - Pixabay">
            <a:extLst>
              <a:ext uri="{FF2B5EF4-FFF2-40B4-BE49-F238E27FC236}">
                <a16:creationId xmlns:a16="http://schemas.microsoft.com/office/drawing/2014/main" id="{E80CD5BB-DA5F-2727-048E-F3B0C8A6C2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14846" y="3040136"/>
            <a:ext cx="1923926" cy="1887658"/>
          </a:xfrm>
          <a:prstGeom prst="rect">
            <a:avLst/>
          </a:prstGeom>
          <a:noFill/>
          <a:extLst>
            <a:ext uri="{909E8E84-426E-40DD-AFC4-6F175D3DCCD1}">
              <a14:hiddenFill xmlns:a14="http://schemas.microsoft.com/office/drawing/2010/main">
                <a:solidFill>
                  <a:srgbClr val="FFFFFF"/>
                </a:solidFill>
              </a14:hiddenFill>
            </a:ext>
          </a:extLst>
        </p:spPr>
      </p:pic>
      <p:sp>
        <p:nvSpPr>
          <p:cNvPr id="34" name="CuadroTexto 33">
            <a:extLst>
              <a:ext uri="{FF2B5EF4-FFF2-40B4-BE49-F238E27FC236}">
                <a16:creationId xmlns:a16="http://schemas.microsoft.com/office/drawing/2014/main" id="{064D9D90-5BBD-9F00-C753-EC30459BCE58}"/>
              </a:ext>
            </a:extLst>
          </p:cNvPr>
          <p:cNvSpPr txBox="1"/>
          <p:nvPr/>
        </p:nvSpPr>
        <p:spPr>
          <a:xfrm>
            <a:off x="1139306" y="6523822"/>
            <a:ext cx="629781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Alternativa de tratamiento NO FINANCIADA en España. </a:t>
            </a:r>
          </a:p>
        </p:txBody>
      </p:sp>
      <p:sp>
        <p:nvSpPr>
          <p:cNvPr id="2" name="CuadroTexto 1">
            <a:extLst>
              <a:ext uri="{FF2B5EF4-FFF2-40B4-BE49-F238E27FC236}">
                <a16:creationId xmlns:a16="http://schemas.microsoft.com/office/drawing/2014/main" id="{C9A9565C-AF9A-4117-156D-CD5DB0EAB39C}"/>
              </a:ext>
            </a:extLst>
          </p:cNvPr>
          <p:cNvSpPr txBox="1"/>
          <p:nvPr/>
        </p:nvSpPr>
        <p:spPr>
          <a:xfrm>
            <a:off x="71563" y="3006521"/>
            <a:ext cx="1550285" cy="646331"/>
          </a:xfrm>
          <a:prstGeom prst="rect">
            <a:avLst/>
          </a:prstGeom>
          <a:solidFill>
            <a:schemeClr val="bg1"/>
          </a:solid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Tras 1 ARPI y 1-2 </a:t>
            </a:r>
            <a:r>
              <a:rPr kumimoji="0" lang="es-ES" sz="1800" b="1" i="0" u="none" strike="noStrike" kern="1200" cap="none" spc="0" normalizeH="0" baseline="0" noProof="0" dirty="0" err="1">
                <a:ln>
                  <a:noFill/>
                </a:ln>
                <a:solidFill>
                  <a:prstClr val="black"/>
                </a:solidFill>
                <a:effectLst/>
                <a:uLnTx/>
                <a:uFillTx/>
                <a:latin typeface="Calibri" panose="020F0502020204030204"/>
                <a:ea typeface="+mn-ea"/>
                <a:cs typeface="+mn-cs"/>
              </a:rPr>
              <a:t>taxanos</a:t>
            </a:r>
            <a:endPar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73380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9CF4D533-A10F-B0B2-1E4D-448706D7FB12}"/>
              </a:ext>
            </a:extLst>
          </p:cNvPr>
          <p:cNvPicPr>
            <a:picLocks noChangeAspect="1"/>
          </p:cNvPicPr>
          <p:nvPr/>
        </p:nvPicPr>
        <p:blipFill>
          <a:blip r:embed="rId3"/>
          <a:srcRect l="470" t="1030" r="470" b="1401"/>
          <a:stretch>
            <a:fillRect/>
          </a:stretch>
        </p:blipFill>
        <p:spPr>
          <a:xfrm>
            <a:off x="6416040" y="4308216"/>
            <a:ext cx="5059212" cy="1887657"/>
          </a:xfrm>
          <a:prstGeom prst="rect">
            <a:avLst/>
          </a:prstGeom>
        </p:spPr>
      </p:pic>
      <p:sp>
        <p:nvSpPr>
          <p:cNvPr id="6" name="Título 1">
            <a:extLst>
              <a:ext uri="{FF2B5EF4-FFF2-40B4-BE49-F238E27FC236}">
                <a16:creationId xmlns:a16="http://schemas.microsoft.com/office/drawing/2014/main" id="{454F1FE8-557B-D232-4A8E-98A03458709E}"/>
              </a:ext>
            </a:extLst>
          </p:cNvPr>
          <p:cNvSpPr>
            <a:spLocks noGrp="1"/>
          </p:cNvSpPr>
          <p:nvPr>
            <p:ph type="title"/>
          </p:nvPr>
        </p:nvSpPr>
        <p:spPr>
          <a:xfrm>
            <a:off x="838200" y="365125"/>
            <a:ext cx="10515600" cy="1325563"/>
          </a:xfrm>
        </p:spPr>
        <p:txBody>
          <a:bodyPr/>
          <a:lstStyle/>
          <a:p>
            <a:r>
              <a:rPr lang="es-ES" b="1" baseline="30000" dirty="0">
                <a:latin typeface="Gill Sans MT" panose="020B0502020104020203" pitchFamily="34" charset="77"/>
              </a:rPr>
              <a:t>177</a:t>
            </a:r>
            <a:r>
              <a:rPr lang="es-ES" b="1" dirty="0">
                <a:latin typeface="Gill Sans MT" panose="020B0502020104020203" pitchFamily="34" charset="77"/>
              </a:rPr>
              <a:t>Lu-PSMA-617</a:t>
            </a:r>
            <a:br>
              <a:rPr lang="es-ES" b="1" dirty="0">
                <a:latin typeface="Gill Sans MT" panose="020B0502020104020203" pitchFamily="34" charset="77"/>
              </a:rPr>
            </a:br>
            <a:r>
              <a:rPr lang="es-ES" sz="2800" b="1" dirty="0">
                <a:latin typeface="Gill Sans MT" panose="020B0502020104020203" pitchFamily="34" charset="77"/>
              </a:rPr>
              <a:t>PSMA-FORE</a:t>
            </a:r>
          </a:p>
        </p:txBody>
      </p:sp>
      <p:pic>
        <p:nvPicPr>
          <p:cNvPr id="11" name="Imagen 5">
            <a:extLst>
              <a:ext uri="{FF2B5EF4-FFF2-40B4-BE49-F238E27FC236}">
                <a16:creationId xmlns:a16="http://schemas.microsoft.com/office/drawing/2014/main" id="{3D93B750-8ABB-C256-2113-433D882DDA87}"/>
              </a:ext>
            </a:extLst>
          </p:cNvPr>
          <p:cNvPicPr/>
          <p:nvPr/>
        </p:nvPicPr>
        <p:blipFill>
          <a:blip r:embed="rId4"/>
          <a:stretch/>
        </p:blipFill>
        <p:spPr>
          <a:xfrm>
            <a:off x="949688" y="4381571"/>
            <a:ext cx="4152600" cy="2018880"/>
          </a:xfrm>
          <a:prstGeom prst="rect">
            <a:avLst/>
          </a:prstGeom>
          <a:ln w="0">
            <a:noFill/>
          </a:ln>
        </p:spPr>
      </p:pic>
      <p:sp>
        <p:nvSpPr>
          <p:cNvPr id="16" name="CuadroTexto 13">
            <a:extLst>
              <a:ext uri="{FF2B5EF4-FFF2-40B4-BE49-F238E27FC236}">
                <a16:creationId xmlns:a16="http://schemas.microsoft.com/office/drawing/2014/main" id="{3ABFC4F8-9719-3FB2-9CBC-30FB90520935}"/>
              </a:ext>
            </a:extLst>
          </p:cNvPr>
          <p:cNvSpPr/>
          <p:nvPr/>
        </p:nvSpPr>
        <p:spPr>
          <a:xfrm>
            <a:off x="6632400" y="6857888"/>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1" normalizeH="0" baseline="0" noProof="0">
              <a:ln>
                <a:noFill/>
              </a:ln>
              <a:solidFill>
                <a:prstClr val="black"/>
              </a:solidFill>
              <a:effectLst/>
              <a:uLnTx/>
              <a:uFillTx/>
              <a:latin typeface="Arial"/>
              <a:ea typeface="DejaVu Sans"/>
              <a:cs typeface="+mn-cs"/>
            </a:endParaRPr>
          </a:p>
        </p:txBody>
      </p:sp>
      <p:sp>
        <p:nvSpPr>
          <p:cNvPr id="18" name="CuadroTexto 17">
            <a:extLst>
              <a:ext uri="{FF2B5EF4-FFF2-40B4-BE49-F238E27FC236}">
                <a16:creationId xmlns:a16="http://schemas.microsoft.com/office/drawing/2014/main" id="{076B8BA0-4726-C964-7E26-1A159C6B35F6}"/>
              </a:ext>
            </a:extLst>
          </p:cNvPr>
          <p:cNvSpPr txBox="1"/>
          <p:nvPr/>
        </p:nvSpPr>
        <p:spPr>
          <a:xfrm>
            <a:off x="8361660" y="168943"/>
            <a:ext cx="3627481" cy="461665"/>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TERAGNOSIS</a:t>
            </a:r>
          </a:p>
        </p:txBody>
      </p:sp>
      <p:pic>
        <p:nvPicPr>
          <p:cNvPr id="11266" name="Picture 2" descr="177Lu-PSMA-617 flow">
            <a:extLst>
              <a:ext uri="{FF2B5EF4-FFF2-40B4-BE49-F238E27FC236}">
                <a16:creationId xmlns:a16="http://schemas.microsoft.com/office/drawing/2014/main" id="{313C6A4A-56F6-3881-40FA-9902F0E0FE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900" y="1768185"/>
            <a:ext cx="4952481" cy="2540031"/>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EEAD3288-F970-8C31-5E4A-F059FC1D93D7}"/>
              </a:ext>
            </a:extLst>
          </p:cNvPr>
          <p:cNvSpPr txBox="1"/>
          <p:nvPr/>
        </p:nvSpPr>
        <p:spPr>
          <a:xfrm>
            <a:off x="202859" y="1693636"/>
            <a:ext cx="1550285" cy="369333"/>
          </a:xfrm>
          <a:prstGeom prst="rect">
            <a:avLst/>
          </a:prstGeom>
          <a:solidFill>
            <a:schemeClr val="bg1"/>
          </a:solid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Tras 1 ARPI</a:t>
            </a:r>
          </a:p>
        </p:txBody>
      </p:sp>
      <p:pic>
        <p:nvPicPr>
          <p:cNvPr id="7" name="Imagen 6">
            <a:extLst>
              <a:ext uri="{FF2B5EF4-FFF2-40B4-BE49-F238E27FC236}">
                <a16:creationId xmlns:a16="http://schemas.microsoft.com/office/drawing/2014/main" id="{127FCBBF-1180-4FE1-F238-4921582A984C}"/>
              </a:ext>
            </a:extLst>
          </p:cNvPr>
          <p:cNvPicPr>
            <a:picLocks noChangeAspect="1"/>
          </p:cNvPicPr>
          <p:nvPr/>
        </p:nvPicPr>
        <p:blipFill>
          <a:blip r:embed="rId6"/>
          <a:stretch>
            <a:fillRect/>
          </a:stretch>
        </p:blipFill>
        <p:spPr>
          <a:xfrm>
            <a:off x="6280320" y="1373773"/>
            <a:ext cx="3928493" cy="2570206"/>
          </a:xfrm>
          <a:prstGeom prst="rect">
            <a:avLst/>
          </a:prstGeom>
        </p:spPr>
      </p:pic>
      <p:pic>
        <p:nvPicPr>
          <p:cNvPr id="20" name="Picture 8" descr="Download Check Mark, Tick Mark, Check. Royalty-Free Vector Graphic - Pixabay">
            <a:extLst>
              <a:ext uri="{FF2B5EF4-FFF2-40B4-BE49-F238E27FC236}">
                <a16:creationId xmlns:a16="http://schemas.microsoft.com/office/drawing/2014/main" id="{7C1C7EE1-CFDC-0791-88A5-E03E86C7E0A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9159" y="1690688"/>
            <a:ext cx="1923926" cy="18876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Cross Check Symbol on Transparent Background 23556636 PNG">
            <a:extLst>
              <a:ext uri="{FF2B5EF4-FFF2-40B4-BE49-F238E27FC236}">
                <a16:creationId xmlns:a16="http://schemas.microsoft.com/office/drawing/2014/main" id="{A532129A-88CA-1AAC-813B-0B39D03F251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9714" y="4605217"/>
            <a:ext cx="1887657" cy="1887657"/>
          </a:xfrm>
          <a:prstGeom prst="rect">
            <a:avLst/>
          </a:prstGeom>
          <a:noFill/>
          <a:extLst>
            <a:ext uri="{909E8E84-426E-40DD-AFC4-6F175D3DCCD1}">
              <a14:hiddenFill xmlns:a14="http://schemas.microsoft.com/office/drawing/2010/main">
                <a:solidFill>
                  <a:srgbClr val="FFFFFF"/>
                </a:solidFill>
              </a14:hiddenFill>
            </a:ext>
          </a:extLst>
        </p:spPr>
      </p:pic>
      <p:sp>
        <p:nvSpPr>
          <p:cNvPr id="22" name="CuadroTexto 21">
            <a:extLst>
              <a:ext uri="{FF2B5EF4-FFF2-40B4-BE49-F238E27FC236}">
                <a16:creationId xmlns:a16="http://schemas.microsoft.com/office/drawing/2014/main" id="{537D8F04-145A-C846-E367-7B347A93FD30}"/>
              </a:ext>
            </a:extLst>
          </p:cNvPr>
          <p:cNvSpPr txBox="1"/>
          <p:nvPr/>
        </p:nvSpPr>
        <p:spPr>
          <a:xfrm>
            <a:off x="904487" y="6485852"/>
            <a:ext cx="6236854" cy="283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Alternativa de tratamiento NO FINANCIADA en España. </a:t>
            </a:r>
          </a:p>
        </p:txBody>
      </p:sp>
      <p:sp>
        <p:nvSpPr>
          <p:cNvPr id="23" name="Marcador de contenido 1">
            <a:extLst>
              <a:ext uri="{FF2B5EF4-FFF2-40B4-BE49-F238E27FC236}">
                <a16:creationId xmlns:a16="http://schemas.microsoft.com/office/drawing/2014/main" id="{6151AA4E-18DC-B793-1F6F-138A7A48BBAB}"/>
              </a:ext>
            </a:extLst>
          </p:cNvPr>
          <p:cNvSpPr txBox="1">
            <a:spLocks/>
          </p:cNvSpPr>
          <p:nvPr/>
        </p:nvSpPr>
        <p:spPr>
          <a:xfrm>
            <a:off x="6416040" y="6492874"/>
            <a:ext cx="5083182" cy="200681"/>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Morris MJ et al.  Lancet 2004. </a:t>
            </a:r>
            <a:r>
              <a:rPr lang="es-ES" sz="1000" dirty="0" err="1">
                <a:solidFill>
                  <a:prstClr val="black"/>
                </a:solidFill>
                <a:latin typeface="Calibri" panose="020F0502020204030204"/>
              </a:rPr>
              <a:t>Fizazi</a:t>
            </a:r>
            <a:r>
              <a:rPr lang="es-ES" sz="1000" dirty="0">
                <a:solidFill>
                  <a:prstClr val="black"/>
                </a:solidFill>
                <a:latin typeface="Calibri" panose="020F0502020204030204"/>
              </a:rPr>
              <a:t> et al. Ann Oncol 2025</a:t>
            </a:r>
            <a:endPar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52646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43A01-67B2-83D2-2745-7780A032BF91}"/>
            </a:ext>
          </a:extLst>
        </p:cNvPr>
        <p:cNvGrpSpPr/>
        <p:nvPr/>
      </p:nvGrpSpPr>
      <p:grpSpPr>
        <a:xfrm>
          <a:off x="0" y="0"/>
          <a:ext cx="0" cy="0"/>
          <a:chOff x="0" y="0"/>
          <a:chExt cx="0" cy="0"/>
        </a:xfrm>
      </p:grpSpPr>
      <p:pic>
        <p:nvPicPr>
          <p:cNvPr id="1030" name="Picture 6">
            <a:extLst>
              <a:ext uri="{FF2B5EF4-FFF2-40B4-BE49-F238E27FC236}">
                <a16:creationId xmlns:a16="http://schemas.microsoft.com/office/drawing/2014/main" id="{6F7BE4CC-90C8-1E03-63CB-5EE2301CC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569950"/>
            <a:ext cx="4145497" cy="18468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F66D81C-1D5A-A0DE-02BD-E789AB0D60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8612" y="1379881"/>
            <a:ext cx="6236854" cy="29185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58B4F598-8FC1-343D-F3F8-3F8AD3C041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8996" y="1690688"/>
            <a:ext cx="4609683" cy="2607721"/>
          </a:xfrm>
          <a:prstGeom prst="rect">
            <a:avLst/>
          </a:prstGeom>
          <a:noFill/>
          <a:extLst>
            <a:ext uri="{909E8E84-426E-40DD-AFC4-6F175D3DCCD1}">
              <a14:hiddenFill xmlns:a14="http://schemas.microsoft.com/office/drawing/2010/main">
                <a:solidFill>
                  <a:srgbClr val="FFFFFF"/>
                </a:solidFill>
              </a14:hiddenFill>
            </a:ext>
          </a:extLst>
        </p:spPr>
      </p:pic>
      <p:sp>
        <p:nvSpPr>
          <p:cNvPr id="6" name="Título 1">
            <a:extLst>
              <a:ext uri="{FF2B5EF4-FFF2-40B4-BE49-F238E27FC236}">
                <a16:creationId xmlns:a16="http://schemas.microsoft.com/office/drawing/2014/main" id="{3A6629D5-13DA-71B2-853A-C17B5666C219}"/>
              </a:ext>
            </a:extLst>
          </p:cNvPr>
          <p:cNvSpPr>
            <a:spLocks noGrp="1"/>
          </p:cNvSpPr>
          <p:nvPr>
            <p:ph type="title"/>
          </p:nvPr>
        </p:nvSpPr>
        <p:spPr>
          <a:xfrm>
            <a:off x="838200" y="365125"/>
            <a:ext cx="10515600" cy="1325563"/>
          </a:xfrm>
        </p:spPr>
        <p:txBody>
          <a:bodyPr/>
          <a:lstStyle/>
          <a:p>
            <a:r>
              <a:rPr lang="es-ES" b="1" baseline="30000" dirty="0">
                <a:latin typeface="Gill Sans MT" panose="020B0502020104020203" pitchFamily="34" charset="77"/>
              </a:rPr>
              <a:t>177</a:t>
            </a:r>
            <a:r>
              <a:rPr lang="es-ES" b="1" dirty="0">
                <a:latin typeface="Gill Sans MT" panose="020B0502020104020203" pitchFamily="34" charset="77"/>
              </a:rPr>
              <a:t>Lu-PNT2002</a:t>
            </a:r>
            <a:br>
              <a:rPr lang="es-ES" b="1" dirty="0">
                <a:latin typeface="Gill Sans MT" panose="020B0502020104020203" pitchFamily="34" charset="77"/>
              </a:rPr>
            </a:br>
            <a:r>
              <a:rPr lang="es-ES" sz="2800" b="1" dirty="0">
                <a:latin typeface="Gill Sans MT" panose="020B0502020104020203" pitchFamily="34" charset="77"/>
              </a:rPr>
              <a:t>SPLASH</a:t>
            </a:r>
          </a:p>
        </p:txBody>
      </p:sp>
      <p:sp>
        <p:nvSpPr>
          <p:cNvPr id="16" name="CuadroTexto 13">
            <a:extLst>
              <a:ext uri="{FF2B5EF4-FFF2-40B4-BE49-F238E27FC236}">
                <a16:creationId xmlns:a16="http://schemas.microsoft.com/office/drawing/2014/main" id="{89D9B913-A4BD-224E-599C-8EA5AAA575E4}"/>
              </a:ext>
            </a:extLst>
          </p:cNvPr>
          <p:cNvSpPr/>
          <p:nvPr/>
        </p:nvSpPr>
        <p:spPr>
          <a:xfrm>
            <a:off x="6632400" y="6857888"/>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1" normalizeH="0" baseline="0" noProof="0">
              <a:ln>
                <a:noFill/>
              </a:ln>
              <a:solidFill>
                <a:prstClr val="black"/>
              </a:solidFill>
              <a:effectLst/>
              <a:uLnTx/>
              <a:uFillTx/>
              <a:latin typeface="Arial"/>
              <a:ea typeface="DejaVu Sans"/>
              <a:cs typeface="+mn-cs"/>
            </a:endParaRPr>
          </a:p>
        </p:txBody>
      </p:sp>
      <p:sp>
        <p:nvSpPr>
          <p:cNvPr id="18" name="CuadroTexto 17">
            <a:extLst>
              <a:ext uri="{FF2B5EF4-FFF2-40B4-BE49-F238E27FC236}">
                <a16:creationId xmlns:a16="http://schemas.microsoft.com/office/drawing/2014/main" id="{FD759601-7195-FC95-E678-1291DDB922EE}"/>
              </a:ext>
            </a:extLst>
          </p:cNvPr>
          <p:cNvSpPr txBox="1"/>
          <p:nvPr/>
        </p:nvSpPr>
        <p:spPr>
          <a:xfrm>
            <a:off x="8361660" y="168943"/>
            <a:ext cx="3627481" cy="461665"/>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TERAGNOSIS</a:t>
            </a:r>
          </a:p>
        </p:txBody>
      </p:sp>
      <p:sp>
        <p:nvSpPr>
          <p:cNvPr id="4" name="CuadroTexto 3">
            <a:extLst>
              <a:ext uri="{FF2B5EF4-FFF2-40B4-BE49-F238E27FC236}">
                <a16:creationId xmlns:a16="http://schemas.microsoft.com/office/drawing/2014/main" id="{3019C053-E606-9918-DDC3-6A0A831447B8}"/>
              </a:ext>
            </a:extLst>
          </p:cNvPr>
          <p:cNvSpPr txBox="1"/>
          <p:nvPr/>
        </p:nvSpPr>
        <p:spPr>
          <a:xfrm>
            <a:off x="129344" y="2299328"/>
            <a:ext cx="1550285" cy="369333"/>
          </a:xfrm>
          <a:prstGeom prst="rect">
            <a:avLst/>
          </a:prstGeom>
          <a:solidFill>
            <a:schemeClr val="bg1"/>
          </a:solid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Tras 1 ARPI</a:t>
            </a:r>
          </a:p>
        </p:txBody>
      </p:sp>
      <p:pic>
        <p:nvPicPr>
          <p:cNvPr id="20" name="Picture 8" descr="Download Check Mark, Tick Mark, Check. Royalty-Free Vector Graphic - Pixabay">
            <a:extLst>
              <a:ext uri="{FF2B5EF4-FFF2-40B4-BE49-F238E27FC236}">
                <a16:creationId xmlns:a16="http://schemas.microsoft.com/office/drawing/2014/main" id="{E7D661D7-6E7F-D7CC-3F7B-EBEAFA2763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31921" y="1256783"/>
            <a:ext cx="1923926" cy="18876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Cross Check Symbol on Transparent Background 23556636 PNG">
            <a:extLst>
              <a:ext uri="{FF2B5EF4-FFF2-40B4-BE49-F238E27FC236}">
                <a16:creationId xmlns:a16="http://schemas.microsoft.com/office/drawing/2014/main" id="{823046B6-FD08-7F19-86E2-0645686F12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93884" y="4549557"/>
            <a:ext cx="1887657" cy="1887657"/>
          </a:xfrm>
          <a:prstGeom prst="rect">
            <a:avLst/>
          </a:prstGeom>
          <a:noFill/>
          <a:extLst>
            <a:ext uri="{909E8E84-426E-40DD-AFC4-6F175D3DCCD1}">
              <a14:hiddenFill xmlns:a14="http://schemas.microsoft.com/office/drawing/2010/main">
                <a:solidFill>
                  <a:srgbClr val="FFFFFF"/>
                </a:solidFill>
              </a14:hiddenFill>
            </a:ext>
          </a:extLst>
        </p:spPr>
      </p:pic>
      <p:sp>
        <p:nvSpPr>
          <p:cNvPr id="22" name="CuadroTexto 21">
            <a:extLst>
              <a:ext uri="{FF2B5EF4-FFF2-40B4-BE49-F238E27FC236}">
                <a16:creationId xmlns:a16="http://schemas.microsoft.com/office/drawing/2014/main" id="{D5540928-E517-F406-34BE-F27D39D47EE4}"/>
              </a:ext>
            </a:extLst>
          </p:cNvPr>
          <p:cNvSpPr txBox="1"/>
          <p:nvPr/>
        </p:nvSpPr>
        <p:spPr>
          <a:xfrm>
            <a:off x="904487" y="6485852"/>
            <a:ext cx="6236854" cy="283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Alternativa de tratamiento </a:t>
            </a:r>
            <a:r>
              <a:rPr lang="es-ES" sz="1200" dirty="0">
                <a:solidFill>
                  <a:prstClr val="black"/>
                </a:solidFill>
                <a:latin typeface="Gill Sans MT" panose="020B0502020104020203" pitchFamily="34" charset="77"/>
              </a:rPr>
              <a:t>SIN APROBACIÓN por FDA o EMA.</a:t>
            </a:r>
            <a:endParaRPr kumimoji="0" lang="es-ES" sz="12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23" name="Marcador de contenido 1">
            <a:extLst>
              <a:ext uri="{FF2B5EF4-FFF2-40B4-BE49-F238E27FC236}">
                <a16:creationId xmlns:a16="http://schemas.microsoft.com/office/drawing/2014/main" id="{B9190CA4-C480-2F54-2A30-D5CA4C2D8BD5}"/>
              </a:ext>
            </a:extLst>
          </p:cNvPr>
          <p:cNvSpPr txBox="1">
            <a:spLocks/>
          </p:cNvSpPr>
          <p:nvPr/>
        </p:nvSpPr>
        <p:spPr>
          <a:xfrm>
            <a:off x="6416040" y="6492874"/>
            <a:ext cx="5083182" cy="200681"/>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Presentado por Oliver </a:t>
            </a:r>
            <a:r>
              <a:rPr kumimoji="0" lang="es-ES" sz="1000" b="0" i="0" u="none" strike="noStrike" kern="1200" cap="none" spc="0" normalizeH="0" baseline="0" noProof="0" dirty="0" err="1">
                <a:ln>
                  <a:noFill/>
                </a:ln>
                <a:solidFill>
                  <a:prstClr val="black"/>
                </a:solidFill>
                <a:effectLst/>
                <a:uLnTx/>
                <a:uFillTx/>
                <a:latin typeface="Calibri" panose="020F0502020204030204"/>
                <a:ea typeface="+mn-ea"/>
                <a:cs typeface="+mn-cs"/>
              </a:rPr>
              <a:t>Sartor</a:t>
            </a: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 en ESMO 2024</a:t>
            </a:r>
          </a:p>
        </p:txBody>
      </p:sp>
      <p:sp>
        <p:nvSpPr>
          <p:cNvPr id="8" name="CuadroTexto 7">
            <a:extLst>
              <a:ext uri="{FF2B5EF4-FFF2-40B4-BE49-F238E27FC236}">
                <a16:creationId xmlns:a16="http://schemas.microsoft.com/office/drawing/2014/main" id="{60CDFF40-8F86-4900-CE72-73A605D90DB2}"/>
              </a:ext>
            </a:extLst>
          </p:cNvPr>
          <p:cNvSpPr txBox="1"/>
          <p:nvPr/>
        </p:nvSpPr>
        <p:spPr>
          <a:xfrm>
            <a:off x="6632400" y="5493385"/>
            <a:ext cx="1666875" cy="307777"/>
          </a:xfrm>
          <a:prstGeom prst="rect">
            <a:avLst/>
          </a:prstGeom>
          <a:noFill/>
        </p:spPr>
        <p:txBody>
          <a:bodyPr wrap="square" rtlCol="0">
            <a:spAutoFit/>
          </a:bodyPr>
          <a:lstStyle/>
          <a:p>
            <a:r>
              <a:rPr lang="es-ES_tradnl" sz="1400" dirty="0"/>
              <a:t>84.6% crossover</a:t>
            </a:r>
          </a:p>
        </p:txBody>
      </p:sp>
      <p:pic>
        <p:nvPicPr>
          <p:cNvPr id="1034" name="Picture 10">
            <a:extLst>
              <a:ext uri="{FF2B5EF4-FFF2-40B4-BE49-F238E27FC236}">
                <a16:creationId xmlns:a16="http://schemas.microsoft.com/office/drawing/2014/main" id="{0AAABF4F-9517-E292-7873-6CBB8F96E6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5012" y="4518542"/>
            <a:ext cx="3396379" cy="1785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8384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EAA5FC-0F2F-BB56-B542-5791938CBA71}"/>
              </a:ext>
            </a:extLst>
          </p:cNvPr>
          <p:cNvSpPr>
            <a:spLocks noGrp="1"/>
          </p:cNvSpPr>
          <p:nvPr>
            <p:ph type="title"/>
          </p:nvPr>
        </p:nvSpPr>
        <p:spPr/>
        <p:txBody>
          <a:bodyPr/>
          <a:lstStyle/>
          <a:p>
            <a:r>
              <a:rPr lang="es-ES" b="1" dirty="0">
                <a:latin typeface="Gill Sans MT" panose="020B0502020104020203" pitchFamily="34" charset="77"/>
              </a:rPr>
              <a:t>Otras alteraciones genéticas </a:t>
            </a:r>
            <a:br>
              <a:rPr lang="es-ES" b="1" dirty="0">
                <a:latin typeface="Gill Sans MT" panose="020B0502020104020203" pitchFamily="34" charset="77"/>
              </a:rPr>
            </a:br>
            <a:r>
              <a:rPr lang="es-ES" b="1" dirty="0">
                <a:latin typeface="Gill Sans MT" panose="020B0502020104020203" pitchFamily="34" charset="77"/>
              </a:rPr>
              <a:t>en </a:t>
            </a:r>
            <a:r>
              <a:rPr lang="es-ES" b="1" dirty="0" err="1">
                <a:latin typeface="Gill Sans MT" panose="020B0502020104020203" pitchFamily="34" charset="77"/>
              </a:rPr>
              <a:t>CPRCm</a:t>
            </a:r>
            <a:endParaRPr lang="es-ES" b="1" dirty="0">
              <a:latin typeface="Gill Sans MT" panose="020B0502020104020203" pitchFamily="34" charset="77"/>
            </a:endParaRPr>
          </a:p>
        </p:txBody>
      </p:sp>
      <p:pic>
        <p:nvPicPr>
          <p:cNvPr id="4" name="Imagen 3">
            <a:extLst>
              <a:ext uri="{FF2B5EF4-FFF2-40B4-BE49-F238E27FC236}">
                <a16:creationId xmlns:a16="http://schemas.microsoft.com/office/drawing/2014/main" id="{7FE9042E-C894-F67E-3129-37BCC749E93A}"/>
              </a:ext>
            </a:extLst>
          </p:cNvPr>
          <p:cNvPicPr>
            <a:picLocks noChangeAspect="1"/>
          </p:cNvPicPr>
          <p:nvPr/>
        </p:nvPicPr>
        <p:blipFill>
          <a:blip r:embed="rId3"/>
          <a:stretch>
            <a:fillRect/>
          </a:stretch>
        </p:blipFill>
        <p:spPr>
          <a:xfrm>
            <a:off x="2784853" y="1957143"/>
            <a:ext cx="6085541" cy="3987730"/>
          </a:xfrm>
          <a:prstGeom prst="rect">
            <a:avLst/>
          </a:prstGeom>
        </p:spPr>
      </p:pic>
      <p:sp>
        <p:nvSpPr>
          <p:cNvPr id="6" name="CuadroTexto 5">
            <a:extLst>
              <a:ext uri="{FF2B5EF4-FFF2-40B4-BE49-F238E27FC236}">
                <a16:creationId xmlns:a16="http://schemas.microsoft.com/office/drawing/2014/main" id="{F5653084-2C13-3F08-7ACA-D2F96C1E2820}"/>
              </a:ext>
            </a:extLst>
          </p:cNvPr>
          <p:cNvSpPr txBox="1"/>
          <p:nvPr/>
        </p:nvSpPr>
        <p:spPr>
          <a:xfrm>
            <a:off x="5360894" y="2097743"/>
            <a:ext cx="968188" cy="461665"/>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rPr>
              <a:t>71%</a:t>
            </a:r>
          </a:p>
        </p:txBody>
      </p:sp>
      <p:sp>
        <p:nvSpPr>
          <p:cNvPr id="7" name="CuadroTexto 6">
            <a:extLst>
              <a:ext uri="{FF2B5EF4-FFF2-40B4-BE49-F238E27FC236}">
                <a16:creationId xmlns:a16="http://schemas.microsoft.com/office/drawing/2014/main" id="{382438BB-F6BE-10E7-FFAB-BF4F9641291D}"/>
              </a:ext>
            </a:extLst>
          </p:cNvPr>
          <p:cNvSpPr txBox="1"/>
          <p:nvPr/>
        </p:nvSpPr>
        <p:spPr>
          <a:xfrm>
            <a:off x="2763557" y="3054717"/>
            <a:ext cx="968188" cy="461665"/>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rPr>
              <a:t>49%</a:t>
            </a:r>
          </a:p>
        </p:txBody>
      </p:sp>
      <p:sp>
        <p:nvSpPr>
          <p:cNvPr id="8" name="CuadroTexto 7">
            <a:extLst>
              <a:ext uri="{FF2B5EF4-FFF2-40B4-BE49-F238E27FC236}">
                <a16:creationId xmlns:a16="http://schemas.microsoft.com/office/drawing/2014/main" id="{3A48D4FE-AB09-3A7E-C054-AE6D18BF8F09}"/>
              </a:ext>
            </a:extLst>
          </p:cNvPr>
          <p:cNvSpPr txBox="1"/>
          <p:nvPr/>
        </p:nvSpPr>
        <p:spPr>
          <a:xfrm>
            <a:off x="7920700" y="2593052"/>
            <a:ext cx="968188" cy="461665"/>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rPr>
              <a:t>23%</a:t>
            </a:r>
          </a:p>
        </p:txBody>
      </p:sp>
      <p:sp>
        <p:nvSpPr>
          <p:cNvPr id="9" name="CuadroTexto 8">
            <a:extLst>
              <a:ext uri="{FF2B5EF4-FFF2-40B4-BE49-F238E27FC236}">
                <a16:creationId xmlns:a16="http://schemas.microsoft.com/office/drawing/2014/main" id="{800B5425-A5E7-EB43-C705-E6CA473279E8}"/>
              </a:ext>
            </a:extLst>
          </p:cNvPr>
          <p:cNvSpPr txBox="1"/>
          <p:nvPr/>
        </p:nvSpPr>
        <p:spPr>
          <a:xfrm>
            <a:off x="2124635" y="4171357"/>
            <a:ext cx="968188" cy="461665"/>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rPr>
              <a:t>23%</a:t>
            </a:r>
          </a:p>
        </p:txBody>
      </p:sp>
      <p:sp>
        <p:nvSpPr>
          <p:cNvPr id="10" name="CuadroTexto 9">
            <a:extLst>
              <a:ext uri="{FF2B5EF4-FFF2-40B4-BE49-F238E27FC236}">
                <a16:creationId xmlns:a16="http://schemas.microsoft.com/office/drawing/2014/main" id="{8B44CE22-0F32-672F-91A4-B0199F61BBF3}"/>
              </a:ext>
            </a:extLst>
          </p:cNvPr>
          <p:cNvSpPr txBox="1"/>
          <p:nvPr/>
        </p:nvSpPr>
        <p:spPr>
          <a:xfrm>
            <a:off x="8616212" y="4161387"/>
            <a:ext cx="1746988" cy="830997"/>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rPr>
              <a:t>21% RB </a:t>
            </a:r>
            <a:r>
              <a:rPr kumimoji="0" lang="es-ES" sz="2400" b="1" i="0" u="none" strike="noStrike" kern="1200" cap="none" spc="0" normalizeH="0" baseline="0" noProof="0" dirty="0" err="1">
                <a:ln>
                  <a:noFill/>
                </a:ln>
                <a:solidFill>
                  <a:prstClr val="black"/>
                </a:solidFill>
                <a:effectLst/>
                <a:uLnTx/>
                <a:uFillTx/>
                <a:latin typeface="Calibri" panose="020F0502020204030204"/>
                <a:ea typeface="+mn-ea"/>
                <a:cs typeface="+mn-cs"/>
              </a:rPr>
              <a:t>loss</a:t>
            </a:r>
            <a:endPar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rPr>
              <a:t>9% CCND1</a:t>
            </a:r>
          </a:p>
        </p:txBody>
      </p:sp>
      <p:sp>
        <p:nvSpPr>
          <p:cNvPr id="13" name="CuadroTexto 12">
            <a:extLst>
              <a:ext uri="{FF2B5EF4-FFF2-40B4-BE49-F238E27FC236}">
                <a16:creationId xmlns:a16="http://schemas.microsoft.com/office/drawing/2014/main" id="{B4B55903-5B49-DAA6-F558-F9D283709EDD}"/>
              </a:ext>
            </a:extLst>
          </p:cNvPr>
          <p:cNvSpPr txBox="1"/>
          <p:nvPr/>
        </p:nvSpPr>
        <p:spPr>
          <a:xfrm>
            <a:off x="7920700" y="6376208"/>
            <a:ext cx="37475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Robinson D et al. Cell 2015;161:1215-1228</a:t>
            </a:r>
          </a:p>
        </p:txBody>
      </p:sp>
      <p:sp>
        <p:nvSpPr>
          <p:cNvPr id="14" name="Elipse 13">
            <a:extLst>
              <a:ext uri="{FF2B5EF4-FFF2-40B4-BE49-F238E27FC236}">
                <a16:creationId xmlns:a16="http://schemas.microsoft.com/office/drawing/2014/main" id="{746F5DFD-EC43-5ED1-2105-1866784DBC9B}"/>
              </a:ext>
            </a:extLst>
          </p:cNvPr>
          <p:cNvSpPr/>
          <p:nvPr/>
        </p:nvSpPr>
        <p:spPr>
          <a:xfrm>
            <a:off x="2553192" y="2447925"/>
            <a:ext cx="2533158" cy="183832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5878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3"/>
          <a:srcRect l="26666" t="18074" r="29500" b="37778"/>
          <a:stretch/>
        </p:blipFill>
        <p:spPr>
          <a:xfrm>
            <a:off x="289559" y="2410702"/>
            <a:ext cx="5257801" cy="2978754"/>
          </a:xfrm>
          <a:prstGeom prst="rect">
            <a:avLst/>
          </a:prstGeom>
        </p:spPr>
      </p:pic>
      <p:pic>
        <p:nvPicPr>
          <p:cNvPr id="6" name="Imagen 5"/>
          <p:cNvPicPr>
            <a:picLocks noChangeAspect="1"/>
          </p:cNvPicPr>
          <p:nvPr/>
        </p:nvPicPr>
        <p:blipFill rotWithShape="1">
          <a:blip r:embed="rId4"/>
          <a:srcRect l="25917" t="27926" r="29250" b="32222"/>
          <a:stretch/>
        </p:blipFill>
        <p:spPr>
          <a:xfrm>
            <a:off x="6080760" y="2486902"/>
            <a:ext cx="5821680" cy="2910840"/>
          </a:xfrm>
          <a:prstGeom prst="rect">
            <a:avLst/>
          </a:prstGeom>
        </p:spPr>
      </p:pic>
      <p:sp>
        <p:nvSpPr>
          <p:cNvPr id="9" name="Título 1">
            <a:extLst>
              <a:ext uri="{FF2B5EF4-FFF2-40B4-BE49-F238E27FC236}">
                <a16:creationId xmlns:a16="http://schemas.microsoft.com/office/drawing/2014/main" id="{A1487068-B090-30AE-6723-28E53F61C7E6}"/>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 sz="4400" b="1" i="0" u="none" strike="noStrike" kern="1200" cap="none" spc="0" normalizeH="0" baseline="0" noProof="0" dirty="0" err="1">
                <a:ln>
                  <a:noFill/>
                </a:ln>
                <a:solidFill>
                  <a:prstClr val="black"/>
                </a:solidFill>
                <a:effectLst/>
                <a:uLnTx/>
                <a:uFillTx/>
                <a:latin typeface="Gill Sans MT" panose="020B0502020104020203" pitchFamily="34" charset="77"/>
                <a:ea typeface="+mj-ea"/>
                <a:cs typeface="+mj-cs"/>
              </a:rPr>
              <a:t>Ipatasertib</a:t>
            </a:r>
            <a:r>
              <a:rPr kumimoji="0" lang="es-ES" sz="44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-Abiraterona</a:t>
            </a:r>
            <a:br>
              <a:rPr kumimoji="0" lang="es-ES" sz="44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b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IPATENTIAL 150</a:t>
            </a:r>
          </a:p>
        </p:txBody>
      </p:sp>
      <p:sp>
        <p:nvSpPr>
          <p:cNvPr id="13" name="CuadroTexto 12">
            <a:extLst>
              <a:ext uri="{FF2B5EF4-FFF2-40B4-BE49-F238E27FC236}">
                <a16:creationId xmlns:a16="http://schemas.microsoft.com/office/drawing/2014/main" id="{84545039-0AF6-A503-E3F8-168AC7CBC2AE}"/>
              </a:ext>
            </a:extLst>
          </p:cNvPr>
          <p:cNvSpPr txBox="1"/>
          <p:nvPr/>
        </p:nvSpPr>
        <p:spPr>
          <a:xfrm>
            <a:off x="1076231" y="6023629"/>
            <a:ext cx="9538446" cy="461665"/>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EXPERIMENTAL</a:t>
            </a:r>
          </a:p>
        </p:txBody>
      </p:sp>
      <p:pic>
        <p:nvPicPr>
          <p:cNvPr id="14" name="Picture 6" descr="Cross Check Symbol on Transparent Background 23556636 PNG">
            <a:extLst>
              <a:ext uri="{FF2B5EF4-FFF2-40B4-BE49-F238E27FC236}">
                <a16:creationId xmlns:a16="http://schemas.microsoft.com/office/drawing/2014/main" id="{1F73A5BC-010D-286B-D2C7-498B210BB5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6143" y="3510085"/>
            <a:ext cx="1887657" cy="1887657"/>
          </a:xfrm>
          <a:prstGeom prst="rect">
            <a:avLst/>
          </a:prstGeom>
          <a:noFill/>
          <a:extLst>
            <a:ext uri="{909E8E84-426E-40DD-AFC4-6F175D3DCCD1}">
              <a14:hiddenFill xmlns:a14="http://schemas.microsoft.com/office/drawing/2010/main">
                <a:solidFill>
                  <a:srgbClr val="FFFFFF"/>
                </a:solidFill>
              </a14:hiddenFill>
            </a:ext>
          </a:extLst>
        </p:spPr>
      </p:pic>
      <p:sp>
        <p:nvSpPr>
          <p:cNvPr id="15" name="Marcador de contenido 1">
            <a:extLst>
              <a:ext uri="{FF2B5EF4-FFF2-40B4-BE49-F238E27FC236}">
                <a16:creationId xmlns:a16="http://schemas.microsoft.com/office/drawing/2014/main" id="{405C37E9-F703-C1FB-BF57-FE7E9312B36C}"/>
              </a:ext>
            </a:extLst>
          </p:cNvPr>
          <p:cNvSpPr txBox="1">
            <a:spLocks/>
          </p:cNvSpPr>
          <p:nvPr/>
        </p:nvSpPr>
        <p:spPr>
          <a:xfrm>
            <a:off x="6450009" y="5606202"/>
            <a:ext cx="5083182" cy="200681"/>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err="1">
                <a:ln>
                  <a:noFill/>
                </a:ln>
                <a:solidFill>
                  <a:prstClr val="black"/>
                </a:solidFill>
                <a:effectLst/>
                <a:uLnTx/>
                <a:uFillTx/>
                <a:latin typeface="Calibri" panose="020F0502020204030204"/>
                <a:ea typeface="+mn-ea"/>
                <a:cs typeface="+mn-cs"/>
              </a:rPr>
              <a:t>Sweeney</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C et al. Lancet 2021; 398:131-142</a:t>
            </a:r>
          </a:p>
        </p:txBody>
      </p:sp>
    </p:spTree>
    <p:extLst>
      <p:ext uri="{BB962C8B-B14F-4D97-AF65-F5344CB8AC3E}">
        <p14:creationId xmlns:p14="http://schemas.microsoft.com/office/powerpoint/2010/main" val="3480517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7271E468-A748-035D-67B6-5C6BB7EC70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049" y="1690688"/>
            <a:ext cx="5176952" cy="246402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ith regards to the primary endpoint, the addition of SBRT to enzalutamide + ADT was associated with a 52% risk reduction in radiological progression or death (HR: 0.48, 95% CI: 0.27–0.86, p=0.014). There was a 2.3-year improvement in rPFS with the addition of SBRT to systemic therapy.">
            <a:extLst>
              <a:ext uri="{FF2B5EF4-FFF2-40B4-BE49-F238E27FC236}">
                <a16:creationId xmlns:a16="http://schemas.microsoft.com/office/drawing/2014/main" id="{D8BC807E-B4AD-1231-3293-6086E172D3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801" y="1690689"/>
            <a:ext cx="5637022" cy="24842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Overall survival was improved by 29% in the SBRT arm, albeit not statistically significant and data for overall survival is not mature yet (HR: 0.71, 95% CI: 0.31–1.59, p=0.407).">
            <a:extLst>
              <a:ext uri="{FF2B5EF4-FFF2-40B4-BE49-F238E27FC236}">
                <a16:creationId xmlns:a16="http://schemas.microsoft.com/office/drawing/2014/main" id="{84ECAFCA-769A-E1AF-F07D-78B97B6409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1931" y="4250460"/>
            <a:ext cx="4563052" cy="209139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he adverse event profile was consistent with that of enzalutamide. Pain at the SBRT site was reported by 4 patients (7.7%), and one (2%) experienced asymptomatic pneumonitis.">
            <a:extLst>
              <a:ext uri="{FF2B5EF4-FFF2-40B4-BE49-F238E27FC236}">
                <a16:creationId xmlns:a16="http://schemas.microsoft.com/office/drawing/2014/main" id="{08E96644-12F2-976C-BE40-90806E6973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6294" y="4250460"/>
            <a:ext cx="4579064" cy="2091399"/>
          </a:xfrm>
          <a:prstGeom prst="rect">
            <a:avLst/>
          </a:prstGeom>
          <a:noFill/>
          <a:extLst>
            <a:ext uri="{909E8E84-426E-40DD-AFC4-6F175D3DCCD1}">
              <a14:hiddenFill xmlns:a14="http://schemas.microsoft.com/office/drawing/2010/main">
                <a:solidFill>
                  <a:srgbClr val="FFFFFF"/>
                </a:solidFill>
              </a14:hiddenFill>
            </a:ext>
          </a:extLst>
        </p:spPr>
      </p:pic>
      <p:sp>
        <p:nvSpPr>
          <p:cNvPr id="5" name="Marcador de contenido 1">
            <a:extLst>
              <a:ext uri="{FF2B5EF4-FFF2-40B4-BE49-F238E27FC236}">
                <a16:creationId xmlns:a16="http://schemas.microsoft.com/office/drawing/2014/main" id="{76798425-F931-CA5D-D14F-07D22A3EF28D}"/>
              </a:ext>
            </a:extLst>
          </p:cNvPr>
          <p:cNvSpPr txBox="1">
            <a:spLocks/>
          </p:cNvSpPr>
          <p:nvPr/>
        </p:nvSpPr>
        <p:spPr>
          <a:xfrm>
            <a:off x="6416040" y="6492874"/>
            <a:ext cx="5083182" cy="200681"/>
          </a:xfrm>
          <a:prstGeom prst="rect">
            <a:avLst/>
          </a:prstGeom>
        </p:spPr>
        <p:txBody>
          <a:bodyPr vert="horz" lIns="91440" tIns="45720" rIns="91440" bIns="45720" rtlCol="0" anchor="ctr"/>
          <a:lstStyle>
            <a:defPPr>
              <a:defRPr lang="es-E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Presentado por </a:t>
            </a:r>
            <a:r>
              <a:rPr kumimoji="0" lang="es-ES" sz="1000" b="0" i="0" u="none" strike="noStrike" kern="1200" cap="none" spc="0" normalizeH="0" baseline="0" noProof="0" dirty="0" err="1">
                <a:ln>
                  <a:noFill/>
                </a:ln>
                <a:solidFill>
                  <a:prstClr val="black"/>
                </a:solidFill>
                <a:effectLst/>
                <a:uLnTx/>
                <a:uFillTx/>
                <a:latin typeface="Calibri" panose="020F0502020204030204"/>
                <a:ea typeface="+mn-ea"/>
                <a:cs typeface="+mn-cs"/>
              </a:rPr>
              <a:t>Tamin</a:t>
            </a: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000" b="0" i="0" u="none" strike="noStrike" kern="1200" cap="none" spc="0" normalizeH="0" baseline="0" noProof="0" dirty="0" err="1">
                <a:ln>
                  <a:noFill/>
                </a:ln>
                <a:solidFill>
                  <a:prstClr val="black"/>
                </a:solidFill>
                <a:effectLst/>
                <a:uLnTx/>
                <a:uFillTx/>
                <a:latin typeface="Calibri" panose="020F0502020204030204"/>
                <a:ea typeface="+mn-ea"/>
                <a:cs typeface="+mn-cs"/>
              </a:rPr>
              <a:t>Niazi</a:t>
            </a:r>
            <a:r>
              <a:rPr kumimoji="0" lang="es-ES" sz="1000" b="0" i="0" u="none" strike="noStrike" kern="1200" cap="none" spc="0" normalizeH="0" baseline="0" noProof="0" dirty="0">
                <a:ln>
                  <a:noFill/>
                </a:ln>
                <a:solidFill>
                  <a:prstClr val="black"/>
                </a:solidFill>
                <a:effectLst/>
                <a:uLnTx/>
                <a:uFillTx/>
                <a:latin typeface="Calibri" panose="020F0502020204030204"/>
                <a:ea typeface="+mn-ea"/>
                <a:cs typeface="+mn-cs"/>
              </a:rPr>
              <a:t> en ASCO-GU 2025</a:t>
            </a:r>
          </a:p>
        </p:txBody>
      </p:sp>
      <p:sp>
        <p:nvSpPr>
          <p:cNvPr id="6" name="Título 1">
            <a:extLst>
              <a:ext uri="{FF2B5EF4-FFF2-40B4-BE49-F238E27FC236}">
                <a16:creationId xmlns:a16="http://schemas.microsoft.com/office/drawing/2014/main" id="{84D37260-13AF-97B4-3E29-B2DDB1282D8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s-ES" b="1" dirty="0">
                <a:solidFill>
                  <a:prstClr val="black"/>
                </a:solidFill>
                <a:latin typeface="Gill Sans MT" panose="020B0502020104020203" pitchFamily="34" charset="77"/>
              </a:rPr>
              <a:t>Enzalutamida + SBRT</a:t>
            </a:r>
            <a:br>
              <a:rPr kumimoji="0" lang="es-ES" sz="44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br>
            <a:r>
              <a:rPr lang="es-ES" sz="2800" b="1" dirty="0">
                <a:solidFill>
                  <a:prstClr val="black"/>
                </a:solidFill>
                <a:latin typeface="Gill Sans MT" panose="020B0502020104020203" pitchFamily="34" charset="77"/>
              </a:rPr>
              <a:t>GROUQ-P</a:t>
            </a:r>
            <a:r>
              <a:rPr kumimoji="0" lang="es-ES" sz="2800" b="1" i="0" u="none" strike="noStrike" kern="1200" cap="none" spc="0" normalizeH="0" baseline="0" noProof="0" dirty="0">
                <a:ln>
                  <a:noFill/>
                </a:ln>
                <a:solidFill>
                  <a:prstClr val="black"/>
                </a:solidFill>
                <a:effectLst/>
                <a:uLnTx/>
                <a:uFillTx/>
                <a:latin typeface="Gill Sans MT" panose="020B0502020104020203" pitchFamily="34" charset="77"/>
                <a:ea typeface="+mj-ea"/>
                <a:cs typeface="+mj-cs"/>
              </a:rPr>
              <a:t>CS 9  (FASE II)</a:t>
            </a:r>
          </a:p>
        </p:txBody>
      </p:sp>
      <p:pic>
        <p:nvPicPr>
          <p:cNvPr id="7" name="Picture 8" descr="Download Check Mark, Tick Mark, Check. Royalty-Free Vector Graphic - Pixabay">
            <a:extLst>
              <a:ext uri="{FF2B5EF4-FFF2-40B4-BE49-F238E27FC236}">
                <a16:creationId xmlns:a16="http://schemas.microsoft.com/office/drawing/2014/main" id="{1F7E56DD-8504-2078-CFEF-8D21CA23278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22488" y="2120951"/>
            <a:ext cx="1923926" cy="18876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ross Check Symbol on Transparent Background 23556636 PNG">
            <a:extLst>
              <a:ext uri="{FF2B5EF4-FFF2-40B4-BE49-F238E27FC236}">
                <a16:creationId xmlns:a16="http://schemas.microsoft.com/office/drawing/2014/main" id="{2C68F6F2-2B07-33D2-D9C4-F208A68AD3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4705557"/>
            <a:ext cx="1887657" cy="1887657"/>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CB91D41B-70A6-8A6D-87A2-C19289534EEA}"/>
              </a:ext>
            </a:extLst>
          </p:cNvPr>
          <p:cNvSpPr txBox="1"/>
          <p:nvPr/>
        </p:nvSpPr>
        <p:spPr>
          <a:xfrm>
            <a:off x="273177" y="3032974"/>
            <a:ext cx="1787635" cy="830997"/>
          </a:xfrm>
          <a:prstGeom prst="rect">
            <a:avLst/>
          </a:prstGeom>
          <a:solidFill>
            <a:schemeClr val="bg1"/>
          </a:solidFill>
          <a:ln>
            <a:solidFill>
              <a:srgbClr val="FF0000"/>
            </a:solid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PRIMERA LÍNEA</a:t>
            </a:r>
          </a:p>
          <a:p>
            <a:pPr marL="0" marR="0" lvl="0" indent="0"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1-5 METS</a:t>
            </a:r>
          </a:p>
          <a:p>
            <a:pPr marL="0" marR="0" lvl="0" indent="0" defTabSz="914400" rtl="0" eaLnBrk="1" fontAlgn="auto" latinLnBrk="0" hangingPunct="1">
              <a:lnSpc>
                <a:spcPct val="100000"/>
              </a:lnSpc>
              <a:spcBef>
                <a:spcPts val="0"/>
              </a:spcBef>
              <a:spcAft>
                <a:spcPts val="0"/>
              </a:spcAft>
              <a:buClrTx/>
              <a:buSzTx/>
              <a:buFontTx/>
              <a:buNone/>
              <a:tabLst/>
              <a:defRPr/>
            </a:pPr>
            <a:r>
              <a:rPr lang="es-ES" sz="1600" b="1" dirty="0">
                <a:solidFill>
                  <a:prstClr val="black"/>
                </a:solidFill>
                <a:latin typeface="Calibri" panose="020F0502020204030204"/>
              </a:rPr>
              <a:t>NO ARPI PREVIO</a:t>
            </a:r>
            <a:endPar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5448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B813EB8-C4ED-4E4E-BB65-C0E561E84EE5}"/>
              </a:ext>
            </a:extLst>
          </p:cNvPr>
          <p:cNvPicPr>
            <a:picLocks noChangeAspect="1"/>
          </p:cNvPicPr>
          <p:nvPr/>
        </p:nvPicPr>
        <p:blipFill rotWithShape="1">
          <a:blip r:embed="rId2"/>
          <a:srcRect l="3978" t="27220" r="7387" b="18187"/>
          <a:stretch/>
        </p:blipFill>
        <p:spPr>
          <a:xfrm>
            <a:off x="784384" y="2706001"/>
            <a:ext cx="10623233" cy="2950132"/>
          </a:xfrm>
          <a:prstGeom prst="rect">
            <a:avLst/>
          </a:prstGeom>
        </p:spPr>
      </p:pic>
      <p:sp>
        <p:nvSpPr>
          <p:cNvPr id="5" name="Rectángulo 4">
            <a:extLst>
              <a:ext uri="{FF2B5EF4-FFF2-40B4-BE49-F238E27FC236}">
                <a16:creationId xmlns:a16="http://schemas.microsoft.com/office/drawing/2014/main" id="{4524CF6A-5806-A94C-AEDE-239B653C3E39}"/>
              </a:ext>
            </a:extLst>
          </p:cNvPr>
          <p:cNvSpPr/>
          <p:nvPr/>
        </p:nvSpPr>
        <p:spPr>
          <a:xfrm>
            <a:off x="5804539" y="5777832"/>
            <a:ext cx="5453743" cy="290208"/>
          </a:xfrm>
          <a:prstGeom prst="rect">
            <a:avLst/>
          </a:prstGeom>
        </p:spPr>
        <p:txBody>
          <a:bodyPr wrap="square">
            <a:spAutoFit/>
          </a:bodyPr>
          <a:lstStyle/>
          <a:p>
            <a:pPr marL="0" marR="0" lvl="0" indent="0" algn="r" defTabSz="457209" rtl="0" eaLnBrk="1" fontAlgn="auto" latinLnBrk="0" hangingPunct="1">
              <a:lnSpc>
                <a:spcPct val="100000"/>
              </a:lnSpc>
              <a:spcBef>
                <a:spcPts val="0"/>
              </a:spcBef>
              <a:spcAft>
                <a:spcPts val="0"/>
              </a:spcAft>
              <a:buClrTx/>
              <a:buSzTx/>
              <a:buFontTx/>
              <a:buNone/>
              <a:tabLst/>
              <a:defRPr/>
            </a:pPr>
            <a:r>
              <a:rPr kumimoji="0" lang="es-ES" sz="1286" b="0" i="0" u="none" strike="noStrike" kern="1200" cap="none" spc="0" normalizeH="0" baseline="0" noProof="0">
                <a:ln>
                  <a:noFill/>
                </a:ln>
                <a:solidFill>
                  <a:srgbClr val="000000"/>
                </a:solidFill>
                <a:effectLst/>
                <a:uLnTx/>
                <a:uFillTx/>
                <a:latin typeface="Calibri" panose="020F0502020204030204"/>
                <a:ea typeface="+mn-ea"/>
                <a:cs typeface="+mn-cs"/>
              </a:rPr>
              <a:t>Mateo J et al. </a:t>
            </a:r>
            <a:r>
              <a:rPr kumimoji="0" lang="es-ES" sz="1286" b="0" i="0" u="none" strike="noStrike" kern="1200" cap="none" spc="0" normalizeH="0" baseline="0" noProof="0" err="1">
                <a:ln>
                  <a:noFill/>
                </a:ln>
                <a:solidFill>
                  <a:srgbClr val="000000"/>
                </a:solidFill>
                <a:effectLst/>
                <a:uLnTx/>
                <a:uFillTx/>
                <a:latin typeface="Calibri" panose="020F0502020204030204"/>
                <a:ea typeface="+mn-ea"/>
                <a:cs typeface="+mn-cs"/>
              </a:rPr>
              <a:t>Eur</a:t>
            </a:r>
            <a:r>
              <a:rPr kumimoji="0" lang="es-ES" sz="1286" b="0" i="0" u="none" strike="noStrike" kern="1200" cap="none" spc="0" normalizeH="0" baseline="0" noProof="0">
                <a:ln>
                  <a:noFill/>
                </a:ln>
                <a:solidFill>
                  <a:srgbClr val="000000"/>
                </a:solidFill>
                <a:effectLst/>
                <a:uLnTx/>
                <a:uFillTx/>
                <a:latin typeface="Calibri" panose="020F0502020204030204"/>
                <a:ea typeface="+mn-ea"/>
                <a:cs typeface="+mn-cs"/>
              </a:rPr>
              <a:t> </a:t>
            </a:r>
            <a:r>
              <a:rPr kumimoji="0" lang="es-ES" sz="1286" b="0" i="0" u="none" strike="noStrike" kern="1200" cap="none" spc="0" normalizeH="0" baseline="0" noProof="0" err="1">
                <a:ln>
                  <a:noFill/>
                </a:ln>
                <a:solidFill>
                  <a:srgbClr val="000000"/>
                </a:solidFill>
                <a:effectLst/>
                <a:uLnTx/>
                <a:uFillTx/>
                <a:latin typeface="Calibri" panose="020F0502020204030204"/>
                <a:ea typeface="+mn-ea"/>
                <a:cs typeface="+mn-cs"/>
              </a:rPr>
              <a:t>Urol</a:t>
            </a:r>
            <a:r>
              <a:rPr kumimoji="0" lang="es-ES" sz="1286" b="0" i="0" u="none" strike="noStrike" kern="1200" cap="none" spc="0" normalizeH="0" baseline="0" noProof="0">
                <a:ln>
                  <a:noFill/>
                </a:ln>
                <a:solidFill>
                  <a:srgbClr val="000000"/>
                </a:solidFill>
                <a:effectLst/>
                <a:uLnTx/>
                <a:uFillTx/>
                <a:latin typeface="Calibri" panose="020F0502020204030204"/>
                <a:ea typeface="+mn-ea"/>
                <a:cs typeface="+mn-cs"/>
              </a:rPr>
              <a:t> 2019</a:t>
            </a:r>
            <a:endParaRPr kumimoji="0" lang="es-ES" sz="1286"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ítulo 1">
            <a:extLst>
              <a:ext uri="{FF2B5EF4-FFF2-40B4-BE49-F238E27FC236}">
                <a16:creationId xmlns:a16="http://schemas.microsoft.com/office/drawing/2014/main" id="{DD2D7BE4-6D2E-2A43-9524-611647C55843}"/>
              </a:ext>
            </a:extLst>
          </p:cNvPr>
          <p:cNvSpPr txBox="1">
            <a:spLocks/>
          </p:cNvSpPr>
          <p:nvPr/>
        </p:nvSpPr>
        <p:spPr>
          <a:xfrm>
            <a:off x="784384" y="354694"/>
            <a:ext cx="10623233" cy="1496988"/>
          </a:xfrm>
          <a:prstGeom prst="rect">
            <a:avLst/>
          </a:prstGeom>
        </p:spPr>
        <p:txBody>
          <a:bodyPr vert="horz" lIns="21771" tIns="10886" rIns="21771" bIns="10886" rtlCol="0" anchor="ctr">
            <a:normAutofit/>
          </a:bodyPr>
          <a:lstStyle>
            <a:lvl1pPr algn="l" defTabSz="3840480" rtl="0" eaLnBrk="1" latinLnBrk="0" hangingPunct="1">
              <a:lnSpc>
                <a:spcPct val="90000"/>
              </a:lnSpc>
              <a:spcBef>
                <a:spcPct val="0"/>
              </a:spcBef>
              <a:buNone/>
              <a:defRPr sz="18480" kern="1200">
                <a:solidFill>
                  <a:schemeClr val="tx1"/>
                </a:solidFill>
                <a:latin typeface="+mj-lt"/>
                <a:ea typeface="+mj-ea"/>
                <a:cs typeface="+mj-cs"/>
              </a:defRPr>
            </a:lvl1pPr>
          </a:lstStyle>
          <a:p>
            <a:pPr marL="0" marR="0" lvl="0" indent="0" algn="ctr" defTabSz="3840480" rtl="0" eaLnBrk="1" fontAlgn="auto" latinLnBrk="0" hangingPunct="1">
              <a:lnSpc>
                <a:spcPct val="90000"/>
              </a:lnSpc>
              <a:spcBef>
                <a:spcPct val="0"/>
              </a:spcBef>
              <a:spcAft>
                <a:spcPts val="0"/>
              </a:spcAft>
              <a:buClrTx/>
              <a:buSzTx/>
              <a:buFontTx/>
              <a:buNone/>
              <a:tabLst/>
              <a:defRPr/>
            </a:pPr>
            <a:r>
              <a:rPr kumimoji="0" lang="es-ES" sz="4000" b="1" i="0" u="none" strike="noStrike" kern="1200" cap="none" spc="0" normalizeH="0" baseline="0" noProof="0">
                <a:ln>
                  <a:noFill/>
                </a:ln>
                <a:solidFill>
                  <a:prstClr val="black"/>
                </a:solidFill>
                <a:effectLst/>
                <a:uLnTx/>
                <a:uFillTx/>
                <a:latin typeface="Gill Sans MT" panose="020B0502020104020203" pitchFamily="34" charset="77"/>
                <a:ea typeface="+mj-ea"/>
                <a:cs typeface="+mj-cs"/>
              </a:rPr>
              <a:t>Prevalencia del CPRC M0: condicionantes</a:t>
            </a:r>
          </a:p>
        </p:txBody>
      </p:sp>
      <p:sp>
        <p:nvSpPr>
          <p:cNvPr id="8" name="Rectángulo 7">
            <a:extLst>
              <a:ext uri="{FF2B5EF4-FFF2-40B4-BE49-F238E27FC236}">
                <a16:creationId xmlns:a16="http://schemas.microsoft.com/office/drawing/2014/main" id="{C450F7A5-62C3-9246-A8C8-C687803C2CED}"/>
              </a:ext>
            </a:extLst>
          </p:cNvPr>
          <p:cNvSpPr/>
          <p:nvPr/>
        </p:nvSpPr>
        <p:spPr>
          <a:xfrm>
            <a:off x="1120750" y="3068960"/>
            <a:ext cx="1831400" cy="532197"/>
          </a:xfrm>
          <a:prstGeom prst="rect">
            <a:avLst/>
          </a:prstGeom>
          <a:ln w="12700">
            <a:solidFill>
              <a:srgbClr val="FF0000"/>
            </a:solid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Diagnóstico</a:t>
            </a:r>
            <a:r>
              <a:rPr kumimoji="0" lang="es-ES" sz="1429"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de </a:t>
            </a:r>
            <a:r>
              <a:rPr kumimoji="0" lang="es-ES" sz="1429"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CaP</a:t>
            </a:r>
            <a:r>
              <a:rPr kumimoji="0" lang="es-ES" sz="1429"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en fase M0</a:t>
            </a:r>
            <a:endParaRPr kumimoji="0" lang="es-ES" sz="1429"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9" name="Rectángulo 8">
            <a:extLst>
              <a:ext uri="{FF2B5EF4-FFF2-40B4-BE49-F238E27FC236}">
                <a16:creationId xmlns:a16="http://schemas.microsoft.com/office/drawing/2014/main" id="{328042E2-9BAD-324E-8591-E0E3D47E13FD}"/>
              </a:ext>
            </a:extLst>
          </p:cNvPr>
          <p:cNvSpPr/>
          <p:nvPr/>
        </p:nvSpPr>
        <p:spPr>
          <a:xfrm>
            <a:off x="3630479" y="2123425"/>
            <a:ext cx="2743162" cy="752129"/>
          </a:xfrm>
          <a:prstGeom prst="rect">
            <a:avLst/>
          </a:prstGeom>
          <a:ln w="12700">
            <a:solidFill>
              <a:srgbClr val="FF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Curación </a:t>
            </a:r>
            <a:r>
              <a:rPr kumimoji="0" lang="es-ES" sz="1429"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de pacientes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con enfermedad localizada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o localmente avanzada</a:t>
            </a:r>
          </a:p>
        </p:txBody>
      </p:sp>
      <p:sp>
        <p:nvSpPr>
          <p:cNvPr id="10" name="Rectángulo 9">
            <a:extLst>
              <a:ext uri="{FF2B5EF4-FFF2-40B4-BE49-F238E27FC236}">
                <a16:creationId xmlns:a16="http://schemas.microsoft.com/office/drawing/2014/main" id="{C0FE7973-FBE4-0D4E-9476-2F0F1CD1DC8C}"/>
              </a:ext>
            </a:extLst>
          </p:cNvPr>
          <p:cNvSpPr/>
          <p:nvPr/>
        </p:nvSpPr>
        <p:spPr>
          <a:xfrm>
            <a:off x="4340194" y="6007878"/>
            <a:ext cx="1591398" cy="532197"/>
          </a:xfrm>
          <a:prstGeom prst="rect">
            <a:avLst/>
          </a:prstGeom>
          <a:ln w="12700">
            <a:solidFill>
              <a:srgbClr val="FF0000"/>
            </a:solid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Empleo de TDA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en escenario M0</a:t>
            </a:r>
          </a:p>
        </p:txBody>
      </p:sp>
      <p:sp>
        <p:nvSpPr>
          <p:cNvPr id="11" name="Rectángulo 10">
            <a:extLst>
              <a:ext uri="{FF2B5EF4-FFF2-40B4-BE49-F238E27FC236}">
                <a16:creationId xmlns:a16="http://schemas.microsoft.com/office/drawing/2014/main" id="{680E32CB-7DA4-5345-BF55-D1D267977631}"/>
              </a:ext>
            </a:extLst>
          </p:cNvPr>
          <p:cNvSpPr/>
          <p:nvPr/>
        </p:nvSpPr>
        <p:spPr>
          <a:xfrm>
            <a:off x="6936094" y="4253192"/>
            <a:ext cx="1988792" cy="752129"/>
          </a:xfrm>
          <a:prstGeom prst="rect">
            <a:avLst/>
          </a:prstGeom>
          <a:ln w="12700">
            <a:solidFill>
              <a:srgbClr val="FF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Método de imagen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para el diagnóstico de M1</a:t>
            </a:r>
          </a:p>
        </p:txBody>
      </p:sp>
      <p:sp>
        <p:nvSpPr>
          <p:cNvPr id="12" name="Rectángulo 11">
            <a:extLst>
              <a:ext uri="{FF2B5EF4-FFF2-40B4-BE49-F238E27FC236}">
                <a16:creationId xmlns:a16="http://schemas.microsoft.com/office/drawing/2014/main" id="{45A56D29-35DC-244D-B646-90C4895B7C8F}"/>
              </a:ext>
            </a:extLst>
          </p:cNvPr>
          <p:cNvSpPr/>
          <p:nvPr/>
        </p:nvSpPr>
        <p:spPr>
          <a:xfrm>
            <a:off x="8700960" y="2684017"/>
            <a:ext cx="1701765" cy="532197"/>
          </a:xfrm>
          <a:prstGeom prst="rect">
            <a:avLst/>
          </a:prstGeom>
          <a:ln w="12700">
            <a:solidFill>
              <a:srgbClr val="00B05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29"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Esperanza de vida </a:t>
            </a:r>
          </a:p>
        </p:txBody>
      </p:sp>
      <p:sp>
        <p:nvSpPr>
          <p:cNvPr id="16" name="Flecha abajo 15">
            <a:extLst>
              <a:ext uri="{FF2B5EF4-FFF2-40B4-BE49-F238E27FC236}">
                <a16:creationId xmlns:a16="http://schemas.microsoft.com/office/drawing/2014/main" id="{1FC37861-6B0C-6940-8119-8B1057947661}"/>
              </a:ext>
            </a:extLst>
          </p:cNvPr>
          <p:cNvSpPr/>
          <p:nvPr/>
        </p:nvSpPr>
        <p:spPr>
          <a:xfrm>
            <a:off x="1844099" y="3623141"/>
            <a:ext cx="380117" cy="50879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429"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lecha abajo 16">
            <a:extLst>
              <a:ext uri="{FF2B5EF4-FFF2-40B4-BE49-F238E27FC236}">
                <a16:creationId xmlns:a16="http://schemas.microsoft.com/office/drawing/2014/main" id="{981813F4-9BE0-E948-8B02-47786669A731}"/>
              </a:ext>
            </a:extLst>
          </p:cNvPr>
          <p:cNvSpPr/>
          <p:nvPr/>
        </p:nvSpPr>
        <p:spPr>
          <a:xfrm>
            <a:off x="4813468" y="2893329"/>
            <a:ext cx="377186" cy="516727"/>
          </a:xfrm>
          <a:prstGeom prst="downArrow">
            <a:avLst>
              <a:gd name="adj1" fmla="val 42180"/>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429"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lecha abajo 17">
            <a:extLst>
              <a:ext uri="{FF2B5EF4-FFF2-40B4-BE49-F238E27FC236}">
                <a16:creationId xmlns:a16="http://schemas.microsoft.com/office/drawing/2014/main" id="{5DBE883D-AA7C-9B43-8EE4-4768B34238F1}"/>
              </a:ext>
            </a:extLst>
          </p:cNvPr>
          <p:cNvSpPr/>
          <p:nvPr/>
        </p:nvSpPr>
        <p:spPr>
          <a:xfrm rot="10800000">
            <a:off x="4947301" y="5403539"/>
            <a:ext cx="377185" cy="60131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429"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lecha abajo 19">
            <a:extLst>
              <a:ext uri="{FF2B5EF4-FFF2-40B4-BE49-F238E27FC236}">
                <a16:creationId xmlns:a16="http://schemas.microsoft.com/office/drawing/2014/main" id="{08DA66B1-BFA7-7948-9609-82FF9E3DB873}"/>
              </a:ext>
            </a:extLst>
          </p:cNvPr>
          <p:cNvSpPr/>
          <p:nvPr/>
        </p:nvSpPr>
        <p:spPr>
          <a:xfrm>
            <a:off x="7536160" y="5005321"/>
            <a:ext cx="377186" cy="368722"/>
          </a:xfrm>
          <a:prstGeom prst="downArrow">
            <a:avLst>
              <a:gd name="adj1" fmla="val 57480"/>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429"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lecha doblada hacia arriba 21">
            <a:extLst>
              <a:ext uri="{FF2B5EF4-FFF2-40B4-BE49-F238E27FC236}">
                <a16:creationId xmlns:a16="http://schemas.microsoft.com/office/drawing/2014/main" id="{84EC7D18-6734-8245-8B92-4A1C4D9E1B78}"/>
              </a:ext>
            </a:extLst>
          </p:cNvPr>
          <p:cNvSpPr/>
          <p:nvPr/>
        </p:nvSpPr>
        <p:spPr>
          <a:xfrm>
            <a:off x="8924886" y="4248181"/>
            <a:ext cx="661566" cy="515224"/>
          </a:xfrm>
          <a:prstGeom prst="bentUpArrow">
            <a:avLst>
              <a:gd name="adj1" fmla="val 39777"/>
              <a:gd name="adj2" fmla="val 47166"/>
              <a:gd name="adj3" fmla="val 3608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429"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2">
            <a:extLst>
              <a:ext uri="{FF2B5EF4-FFF2-40B4-BE49-F238E27FC236}">
                <a16:creationId xmlns:a16="http://schemas.microsoft.com/office/drawing/2014/main" id="{E56E1499-8781-B15E-3071-BA7C9AFD93BA}"/>
              </a:ext>
            </a:extLst>
          </p:cNvPr>
          <p:cNvSpPr txBox="1"/>
          <p:nvPr/>
        </p:nvSpPr>
        <p:spPr>
          <a:xfrm>
            <a:off x="637188" y="3086890"/>
            <a:ext cx="404037" cy="646331"/>
          </a:xfrm>
          <a:prstGeom prst="rect">
            <a:avLst/>
          </a:prstGeom>
          <a:noFill/>
        </p:spPr>
        <p:txBody>
          <a:bodyPr wrap="square" rtlCol="0">
            <a:spAutoFit/>
          </a:bodyPr>
          <a:lstStyle/>
          <a:p>
            <a:pPr algn="ctr"/>
            <a:r>
              <a:rPr lang="es-ES_tradnl" sz="3600" dirty="0"/>
              <a:t>⬆</a:t>
            </a:r>
          </a:p>
        </p:txBody>
      </p:sp>
      <p:sp>
        <p:nvSpPr>
          <p:cNvPr id="7" name="CuadroTexto 6">
            <a:extLst>
              <a:ext uri="{FF2B5EF4-FFF2-40B4-BE49-F238E27FC236}">
                <a16:creationId xmlns:a16="http://schemas.microsoft.com/office/drawing/2014/main" id="{3D68CF21-DE79-3BC0-A3C8-03745B2C0E86}"/>
              </a:ext>
            </a:extLst>
          </p:cNvPr>
          <p:cNvSpPr txBox="1"/>
          <p:nvPr/>
        </p:nvSpPr>
        <p:spPr>
          <a:xfrm>
            <a:off x="3152844" y="2303784"/>
            <a:ext cx="404037" cy="646331"/>
          </a:xfrm>
          <a:prstGeom prst="rect">
            <a:avLst/>
          </a:prstGeom>
          <a:noFill/>
        </p:spPr>
        <p:txBody>
          <a:bodyPr wrap="square" rtlCol="0">
            <a:spAutoFit/>
          </a:bodyPr>
          <a:lstStyle/>
          <a:p>
            <a:pPr algn="ctr"/>
            <a:r>
              <a:rPr lang="es-ES_tradnl" sz="3600" dirty="0"/>
              <a:t>⬆</a:t>
            </a:r>
          </a:p>
        </p:txBody>
      </p:sp>
      <p:sp>
        <p:nvSpPr>
          <p:cNvPr id="13" name="CuadroTexto 12">
            <a:extLst>
              <a:ext uri="{FF2B5EF4-FFF2-40B4-BE49-F238E27FC236}">
                <a16:creationId xmlns:a16="http://schemas.microsoft.com/office/drawing/2014/main" id="{089929E0-14DA-0BA9-2E35-9371119E0847}"/>
              </a:ext>
            </a:extLst>
          </p:cNvPr>
          <p:cNvSpPr txBox="1"/>
          <p:nvPr/>
        </p:nvSpPr>
        <p:spPr>
          <a:xfrm>
            <a:off x="6672575" y="4358990"/>
            <a:ext cx="404037" cy="646331"/>
          </a:xfrm>
          <a:prstGeom prst="rect">
            <a:avLst/>
          </a:prstGeom>
          <a:noFill/>
        </p:spPr>
        <p:txBody>
          <a:bodyPr wrap="square" rtlCol="0">
            <a:spAutoFit/>
          </a:bodyPr>
          <a:lstStyle/>
          <a:p>
            <a:pPr algn="ctr"/>
            <a:r>
              <a:rPr lang="es-ES_tradnl" sz="3600" dirty="0"/>
              <a:t>⬆</a:t>
            </a:r>
          </a:p>
        </p:txBody>
      </p:sp>
      <p:sp>
        <p:nvSpPr>
          <p:cNvPr id="14" name="CuadroTexto 13">
            <a:extLst>
              <a:ext uri="{FF2B5EF4-FFF2-40B4-BE49-F238E27FC236}">
                <a16:creationId xmlns:a16="http://schemas.microsoft.com/office/drawing/2014/main" id="{DC3C9A20-2320-B81E-0CFE-3737EB628263}"/>
              </a:ext>
            </a:extLst>
          </p:cNvPr>
          <p:cNvSpPr txBox="1"/>
          <p:nvPr/>
        </p:nvSpPr>
        <p:spPr>
          <a:xfrm>
            <a:off x="8234959" y="2710485"/>
            <a:ext cx="404037" cy="646331"/>
          </a:xfrm>
          <a:prstGeom prst="rect">
            <a:avLst/>
          </a:prstGeom>
          <a:noFill/>
        </p:spPr>
        <p:txBody>
          <a:bodyPr wrap="square" rtlCol="0">
            <a:spAutoFit/>
          </a:bodyPr>
          <a:lstStyle/>
          <a:p>
            <a:pPr algn="ctr"/>
            <a:r>
              <a:rPr lang="es-ES_tradnl" sz="3600" dirty="0"/>
              <a:t>⬆</a:t>
            </a:r>
          </a:p>
        </p:txBody>
      </p:sp>
      <p:sp>
        <p:nvSpPr>
          <p:cNvPr id="15" name="CuadroTexto 14">
            <a:extLst>
              <a:ext uri="{FF2B5EF4-FFF2-40B4-BE49-F238E27FC236}">
                <a16:creationId xmlns:a16="http://schemas.microsoft.com/office/drawing/2014/main" id="{BBCB7CDD-C04A-B2E1-FFF3-1F81C150D87D}"/>
              </a:ext>
            </a:extLst>
          </p:cNvPr>
          <p:cNvSpPr txBox="1"/>
          <p:nvPr/>
        </p:nvSpPr>
        <p:spPr>
          <a:xfrm rot="10800000">
            <a:off x="3834623" y="5839789"/>
            <a:ext cx="404037" cy="646331"/>
          </a:xfrm>
          <a:prstGeom prst="rect">
            <a:avLst/>
          </a:prstGeom>
          <a:noFill/>
        </p:spPr>
        <p:txBody>
          <a:bodyPr wrap="square" rtlCol="0">
            <a:spAutoFit/>
          </a:bodyPr>
          <a:lstStyle/>
          <a:p>
            <a:pPr algn="ctr"/>
            <a:r>
              <a:rPr lang="es-ES_tradnl" sz="3600" dirty="0"/>
              <a:t>⬆</a:t>
            </a:r>
          </a:p>
        </p:txBody>
      </p:sp>
    </p:spTree>
    <p:extLst>
      <p:ext uri="{BB962C8B-B14F-4D97-AF65-F5344CB8AC3E}">
        <p14:creationId xmlns:p14="http://schemas.microsoft.com/office/powerpoint/2010/main" val="675220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34CCC2-7A26-9DD0-DB66-A41C05DEE106}"/>
              </a:ext>
            </a:extLst>
          </p:cNvPr>
          <p:cNvSpPr>
            <a:spLocks noGrp="1"/>
          </p:cNvSpPr>
          <p:nvPr>
            <p:ph type="title"/>
          </p:nvPr>
        </p:nvSpPr>
        <p:spPr/>
        <p:txBody>
          <a:bodyPr/>
          <a:lstStyle/>
          <a:p>
            <a:r>
              <a:rPr lang="es-ES" b="1" dirty="0">
                <a:latin typeface="Gill Sans MT" panose="020B0502020104020203" pitchFamily="34" charset="77"/>
              </a:rPr>
              <a:t>Seguimiento y progresión</a:t>
            </a:r>
          </a:p>
        </p:txBody>
      </p:sp>
      <p:sp>
        <p:nvSpPr>
          <p:cNvPr id="4" name="Marcador de contenido 3">
            <a:extLst>
              <a:ext uri="{FF2B5EF4-FFF2-40B4-BE49-F238E27FC236}">
                <a16:creationId xmlns:a16="http://schemas.microsoft.com/office/drawing/2014/main" id="{8D89CC0E-2E87-48F6-57B4-45713331CA00}"/>
              </a:ext>
            </a:extLst>
          </p:cNvPr>
          <p:cNvSpPr>
            <a:spLocks noGrp="1"/>
          </p:cNvSpPr>
          <p:nvPr>
            <p:ph idx="1"/>
          </p:nvPr>
        </p:nvSpPr>
        <p:spPr>
          <a:xfrm>
            <a:off x="1021976" y="1962896"/>
            <a:ext cx="10331824" cy="2931833"/>
          </a:xfrm>
        </p:spPr>
        <p:txBody>
          <a:bodyPr/>
          <a:lstStyle/>
          <a:p>
            <a:r>
              <a:rPr lang="es-ES" dirty="0">
                <a:latin typeface="Gill Sans MT" panose="020B0502020104020203" pitchFamily="34" charset="77"/>
              </a:rPr>
              <a:t>Respuesta bioquímica</a:t>
            </a:r>
          </a:p>
          <a:p>
            <a:r>
              <a:rPr lang="es-ES" dirty="0">
                <a:latin typeface="Gill Sans MT" panose="020B0502020104020203" pitchFamily="34" charset="77"/>
              </a:rPr>
              <a:t>Toxicidades</a:t>
            </a:r>
          </a:p>
          <a:p>
            <a:r>
              <a:rPr lang="es-ES" dirty="0">
                <a:latin typeface="Gill Sans MT" panose="020B0502020104020203" pitchFamily="34" charset="77"/>
              </a:rPr>
              <a:t>Descartar progresión:</a:t>
            </a:r>
          </a:p>
          <a:p>
            <a:pPr lvl="1">
              <a:buFont typeface="Wingdings" pitchFamily="2" charset="2"/>
              <a:buChar char="ü"/>
            </a:pPr>
            <a:r>
              <a:rPr lang="es-ES" dirty="0">
                <a:latin typeface="Gill Sans MT" panose="020B0502020104020203" pitchFamily="34" charset="77"/>
              </a:rPr>
              <a:t>Bioquímica </a:t>
            </a:r>
            <a:r>
              <a:rPr lang="es-ES" dirty="0">
                <a:latin typeface="Gill Sans MT" panose="020B0502020104020203" pitchFamily="34" charset="77"/>
                <a:sym typeface="Wingdings" pitchFamily="2" charset="2"/>
              </a:rPr>
              <a:t> de forma aislada nunca es criterio de suspensión</a:t>
            </a:r>
          </a:p>
          <a:p>
            <a:pPr lvl="1">
              <a:buFont typeface="Wingdings" pitchFamily="2" charset="2"/>
              <a:buChar char="ü"/>
            </a:pPr>
            <a:r>
              <a:rPr lang="es-ES" dirty="0">
                <a:latin typeface="Gill Sans MT" panose="020B0502020104020203" pitchFamily="34" charset="77"/>
              </a:rPr>
              <a:t>Radiológica (incluso en ausencia de progresión bioquímica) </a:t>
            </a:r>
          </a:p>
          <a:p>
            <a:pPr lvl="1">
              <a:buFont typeface="Wingdings" pitchFamily="2" charset="2"/>
              <a:buChar char="ü"/>
            </a:pPr>
            <a:r>
              <a:rPr lang="es-ES">
                <a:latin typeface="Gill Sans MT" panose="020B0502020104020203" pitchFamily="34" charset="77"/>
              </a:rPr>
              <a:t>Clínica inequívoca</a:t>
            </a:r>
            <a:endParaRPr lang="es-ES" dirty="0">
              <a:latin typeface="Gill Sans MT" panose="020B0502020104020203" pitchFamily="34" charset="77"/>
            </a:endParaRPr>
          </a:p>
        </p:txBody>
      </p:sp>
      <p:sp>
        <p:nvSpPr>
          <p:cNvPr id="6" name="CuadroTexto 5">
            <a:extLst>
              <a:ext uri="{FF2B5EF4-FFF2-40B4-BE49-F238E27FC236}">
                <a16:creationId xmlns:a16="http://schemas.microsoft.com/office/drawing/2014/main" id="{E97E8554-6328-2D20-0225-34E79D6D7E2F}"/>
              </a:ext>
            </a:extLst>
          </p:cNvPr>
          <p:cNvSpPr txBox="1"/>
          <p:nvPr/>
        </p:nvSpPr>
        <p:spPr>
          <a:xfrm>
            <a:off x="1147483" y="5166937"/>
            <a:ext cx="9538446" cy="1200329"/>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SUSPENDER TRATAMIENTO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Y EVALUAR POTENCIAL NUEVA LÍNEA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ANTE PROGRESIÓN RADIOLÓGICA Y/O CLÍNICA CLARA</a:t>
            </a:r>
          </a:p>
        </p:txBody>
      </p:sp>
    </p:spTree>
    <p:extLst>
      <p:ext uri="{BB962C8B-B14F-4D97-AF65-F5344CB8AC3E}">
        <p14:creationId xmlns:p14="http://schemas.microsoft.com/office/powerpoint/2010/main" val="9847608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A9B0CFAE-0A8E-6842-AC4A-899116FD85B0}"/>
              </a:ext>
            </a:extLst>
          </p:cNvPr>
          <p:cNvSpPr>
            <a:spLocks noGrp="1"/>
          </p:cNvSpPr>
          <p:nvPr>
            <p:ph type="title"/>
          </p:nvPr>
        </p:nvSpPr>
        <p:spPr>
          <a:xfrm>
            <a:off x="841248" y="548640"/>
            <a:ext cx="3781912" cy="5431536"/>
          </a:xfrm>
        </p:spPr>
        <p:txBody>
          <a:bodyPr>
            <a:normAutofit/>
          </a:bodyPr>
          <a:lstStyle/>
          <a:p>
            <a:r>
              <a:rPr lang="es-ES" b="1" dirty="0">
                <a:latin typeface="Gill Sans MT" panose="020B0502020104020203" pitchFamily="34" charset="77"/>
              </a:rPr>
              <a:t>CPRC M1</a:t>
            </a:r>
            <a:br>
              <a:rPr lang="es-ES" b="1" dirty="0">
                <a:latin typeface="Gill Sans MT" panose="020B0502020104020203" pitchFamily="34" charset="77"/>
              </a:rPr>
            </a:br>
            <a:r>
              <a:rPr lang="es-ES" sz="3600" b="1" dirty="0">
                <a:latin typeface="Gill Sans MT" panose="020B0502020104020203" pitchFamily="34" charset="77"/>
              </a:rPr>
              <a:t>Conclusiones</a:t>
            </a:r>
          </a:p>
        </p:txBody>
      </p:sp>
      <p:sp>
        <p:nvSpPr>
          <p:cNvPr id="17"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Marcador de contenido 2">
            <a:extLst>
              <a:ext uri="{FF2B5EF4-FFF2-40B4-BE49-F238E27FC236}">
                <a16:creationId xmlns:a16="http://schemas.microsoft.com/office/drawing/2014/main" id="{0AE170C1-5965-5245-8014-5588CE16549A}"/>
              </a:ext>
            </a:extLst>
          </p:cNvPr>
          <p:cNvSpPr>
            <a:spLocks noGrp="1"/>
          </p:cNvSpPr>
          <p:nvPr>
            <p:ph idx="1"/>
          </p:nvPr>
        </p:nvSpPr>
        <p:spPr>
          <a:xfrm>
            <a:off x="5169023" y="902825"/>
            <a:ext cx="6181730" cy="5077351"/>
          </a:xfrm>
        </p:spPr>
        <p:txBody>
          <a:bodyPr anchor="ctr">
            <a:normAutofit/>
          </a:bodyPr>
          <a:lstStyle/>
          <a:p>
            <a:r>
              <a:rPr lang="es-ES" dirty="0">
                <a:latin typeface="Gill Sans MT" panose="020B0502020104020203" pitchFamily="34" charset="77"/>
              </a:rPr>
              <a:t>Ensayos clínicos ≠ práctica real</a:t>
            </a:r>
          </a:p>
          <a:p>
            <a:r>
              <a:rPr lang="es-ES" dirty="0">
                <a:latin typeface="Gill Sans MT" panose="020B0502020104020203" pitchFamily="34" charset="77"/>
              </a:rPr>
              <a:t>Estudios genéticos: DDR (HRR)</a:t>
            </a:r>
            <a:endParaRPr lang="es-ES" i="1" dirty="0">
              <a:latin typeface="Gill Sans MT" panose="020B0502020104020203" pitchFamily="34" charset="77"/>
            </a:endParaRPr>
          </a:p>
          <a:p>
            <a:r>
              <a:rPr lang="es-ES" dirty="0">
                <a:latin typeface="Gill Sans MT" panose="020B0502020104020203" pitchFamily="34" charset="77"/>
              </a:rPr>
              <a:t>Selección de tratamiento condicionada por múltiples factores</a:t>
            </a:r>
          </a:p>
          <a:p>
            <a:r>
              <a:rPr lang="es-ES" dirty="0">
                <a:latin typeface="Gill Sans MT" panose="020B0502020104020203" pitchFamily="34" charset="77"/>
              </a:rPr>
              <a:t>Seguimiento protocolizado y especializado</a:t>
            </a:r>
          </a:p>
          <a:p>
            <a:r>
              <a:rPr lang="es-ES" dirty="0">
                <a:latin typeface="Gill Sans MT" panose="020B0502020104020203" pitchFamily="34" charset="77"/>
              </a:rPr>
              <a:t>Secuenciación: escenario cambiante con múltiples incertidumbres</a:t>
            </a:r>
          </a:p>
          <a:p>
            <a:pPr marL="0" indent="0">
              <a:buNone/>
            </a:pPr>
            <a:endParaRPr lang="es-ES" dirty="0">
              <a:latin typeface="Gill Sans MT" panose="020B0502020104020203" pitchFamily="34" charset="77"/>
            </a:endParaRPr>
          </a:p>
        </p:txBody>
      </p:sp>
    </p:spTree>
    <p:extLst>
      <p:ext uri="{BB962C8B-B14F-4D97-AF65-F5344CB8AC3E}">
        <p14:creationId xmlns:p14="http://schemas.microsoft.com/office/powerpoint/2010/main" val="41890592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La Catedral de Santiago · National Geographic en español. · Grandes  reportajes | Santiago de compostela, Cathedral, Camino de santiago">
            <a:extLst>
              <a:ext uri="{FF2B5EF4-FFF2-40B4-BE49-F238E27FC236}">
                <a16:creationId xmlns:a16="http://schemas.microsoft.com/office/drawing/2014/main" id="{610FC984-2D3A-A941-8EE5-77B947C3ABF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413"/>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black"/>
              </a:buClr>
              <a:buSzPct val="100000"/>
              <a:buFont typeface="Arial"/>
              <a:buNone/>
              <a:tabLst/>
              <a:defRPr/>
            </a:pPr>
            <a:endParaRPr kumimoji="0" lang="en-US" sz="1600" b="0" i="0" u="none" strike="noStrike" kern="1200" cap="all" spc="0" normalizeH="0" baseline="0" noProof="0">
              <a:ln>
                <a:noFill/>
              </a:ln>
              <a:solidFill>
                <a:prstClr val="black"/>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1A0C9D6-7D0A-9644-87AF-6306F142E4EB}"/>
              </a:ext>
            </a:extLst>
          </p:cNvPr>
          <p:cNvSpPr txBox="1"/>
          <p:nvPr/>
        </p:nvSpPr>
        <p:spPr>
          <a:xfrm>
            <a:off x="8022021" y="3231931"/>
            <a:ext cx="3852041" cy="1834056"/>
          </a:xfrm>
          <a:prstGeom prst="rect">
            <a:avLst/>
          </a:prstGeom>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s-ES_tradnl" sz="5400"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¡Muchísima suerte!</a:t>
            </a:r>
          </a:p>
        </p:txBody>
      </p:sp>
      <p:cxnSp>
        <p:nvCxnSpPr>
          <p:cNvPr id="73" name="Straight Connector 7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2" name="Imagen 1">
            <a:extLst>
              <a:ext uri="{FF2B5EF4-FFF2-40B4-BE49-F238E27FC236}">
                <a16:creationId xmlns:a16="http://schemas.microsoft.com/office/drawing/2014/main" id="{134E0FE6-A51B-AA52-6E3A-A36707C802F1}"/>
              </a:ext>
            </a:extLst>
          </p:cNvPr>
          <p:cNvPicPr>
            <a:picLocks noChangeAspect="1"/>
          </p:cNvPicPr>
          <p:nvPr/>
        </p:nvPicPr>
        <p:blipFill>
          <a:blip r:embed="rId3"/>
          <a:stretch>
            <a:fillRect/>
          </a:stretch>
        </p:blipFill>
        <p:spPr>
          <a:xfrm>
            <a:off x="8402595" y="5348780"/>
            <a:ext cx="3125478" cy="653695"/>
          </a:xfrm>
          <a:prstGeom prst="rect">
            <a:avLst/>
          </a:prstGeom>
        </p:spPr>
      </p:pic>
    </p:spTree>
    <p:extLst>
      <p:ext uri="{BB962C8B-B14F-4D97-AF65-F5344CB8AC3E}">
        <p14:creationId xmlns:p14="http://schemas.microsoft.com/office/powerpoint/2010/main" val="401795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7FE888-0A31-0649-AE43-7796C846C634}"/>
              </a:ext>
            </a:extLst>
          </p:cNvPr>
          <p:cNvSpPr>
            <a:spLocks noGrp="1"/>
          </p:cNvSpPr>
          <p:nvPr>
            <p:ph type="title"/>
          </p:nvPr>
        </p:nvSpPr>
        <p:spPr/>
        <p:txBody>
          <a:bodyPr/>
          <a:lstStyle/>
          <a:p>
            <a:r>
              <a:rPr lang="es-ES" b="1">
                <a:latin typeface="Gill Sans MT" panose="020B0502020104020203" pitchFamily="34" charset="77"/>
              </a:rPr>
              <a:t>CPRC M0 y </a:t>
            </a:r>
            <a:r>
              <a:rPr lang="es-ES" b="1" err="1">
                <a:latin typeface="Gill Sans MT" panose="020B0502020104020203" pitchFamily="34" charset="77"/>
              </a:rPr>
              <a:t>Next</a:t>
            </a:r>
            <a:r>
              <a:rPr lang="es-ES" b="1">
                <a:latin typeface="Gill Sans MT" panose="020B0502020104020203" pitchFamily="34" charset="77"/>
              </a:rPr>
              <a:t> </a:t>
            </a:r>
            <a:r>
              <a:rPr lang="es-ES" b="1" err="1">
                <a:latin typeface="Gill Sans MT" panose="020B0502020104020203" pitchFamily="34" charset="77"/>
              </a:rPr>
              <a:t>Generation</a:t>
            </a:r>
            <a:r>
              <a:rPr lang="es-ES" b="1">
                <a:latin typeface="Gill Sans MT" panose="020B0502020104020203" pitchFamily="34" charset="77"/>
              </a:rPr>
              <a:t> </a:t>
            </a:r>
            <a:r>
              <a:rPr lang="es-ES" b="1" err="1">
                <a:latin typeface="Gill Sans MT" panose="020B0502020104020203" pitchFamily="34" charset="77"/>
              </a:rPr>
              <a:t>Imaging</a:t>
            </a:r>
            <a:r>
              <a:rPr lang="es-ES" b="1">
                <a:latin typeface="Gill Sans MT" panose="020B0502020104020203" pitchFamily="34" charset="77"/>
              </a:rPr>
              <a:t>: </a:t>
            </a:r>
            <a:br>
              <a:rPr lang="es-ES" b="1">
                <a:latin typeface="Gill Sans MT" panose="020B0502020104020203" pitchFamily="34" charset="77"/>
              </a:rPr>
            </a:br>
            <a:r>
              <a:rPr lang="es-ES" sz="3200" b="1">
                <a:latin typeface="Gill Sans MT" panose="020B0502020104020203" pitchFamily="34" charset="77"/>
              </a:rPr>
              <a:t>Mismos pacientes, diferentes perspectivas</a:t>
            </a:r>
          </a:p>
        </p:txBody>
      </p:sp>
      <p:sp>
        <p:nvSpPr>
          <p:cNvPr id="3" name="Marcador de contenido 2">
            <a:extLst>
              <a:ext uri="{FF2B5EF4-FFF2-40B4-BE49-F238E27FC236}">
                <a16:creationId xmlns:a16="http://schemas.microsoft.com/office/drawing/2014/main" id="{5652CBBC-7542-F141-B4D5-A3B2DEF2C3BB}"/>
              </a:ext>
            </a:extLst>
          </p:cNvPr>
          <p:cNvSpPr>
            <a:spLocks noGrp="1"/>
          </p:cNvSpPr>
          <p:nvPr>
            <p:ph idx="4294967295"/>
          </p:nvPr>
        </p:nvSpPr>
        <p:spPr>
          <a:xfrm>
            <a:off x="833171" y="3631077"/>
            <a:ext cx="5341938" cy="2193018"/>
          </a:xfrm>
        </p:spPr>
        <p:txBody>
          <a:bodyPr>
            <a:noAutofit/>
          </a:bodyPr>
          <a:lstStyle/>
          <a:p>
            <a:pPr marL="0" indent="0">
              <a:buNone/>
            </a:pPr>
            <a:r>
              <a:rPr lang="es-ES" sz="2400">
                <a:latin typeface="Gill Sans MT" panose="020B0502020104020203" pitchFamily="34" charset="77"/>
              </a:rPr>
              <a:t>200 pacientes con CPRC M0 por técnicas convencionales “SPARTAN-</a:t>
            </a:r>
            <a:r>
              <a:rPr lang="es-ES" sz="2400" err="1">
                <a:latin typeface="Gill Sans MT" panose="020B0502020104020203" pitchFamily="34" charset="77"/>
              </a:rPr>
              <a:t>like</a:t>
            </a:r>
            <a:r>
              <a:rPr lang="es-ES" sz="2400">
                <a:latin typeface="Gill Sans MT" panose="020B0502020104020203" pitchFamily="34" charset="77"/>
              </a:rPr>
              <a:t>”:</a:t>
            </a:r>
          </a:p>
          <a:p>
            <a:r>
              <a:rPr lang="es-ES" sz="2400">
                <a:latin typeface="Gill Sans MT" panose="020B0502020104020203" pitchFamily="34" charset="77"/>
              </a:rPr>
              <a:t>55% eran M1 por PSMA-PET</a:t>
            </a:r>
          </a:p>
          <a:p>
            <a:r>
              <a:rPr lang="es-ES" sz="2400">
                <a:latin typeface="Gill Sans MT" panose="020B0502020104020203" pitchFamily="34" charset="77"/>
              </a:rPr>
              <a:t>29% de estos pacientes M1 en PSMA tenían </a:t>
            </a:r>
            <a:r>
              <a:rPr lang="es-ES_tradnl" sz="2400">
                <a:latin typeface="Gill Sans MT" panose="020B0502020104020203" pitchFamily="34" charset="77"/>
                <a:sym typeface="Symbol" pitchFamily="2" charset="2"/>
              </a:rPr>
              <a:t></a:t>
            </a:r>
            <a:r>
              <a:rPr lang="es-ES" sz="2400">
                <a:latin typeface="Gill Sans MT" panose="020B0502020104020203" pitchFamily="34" charset="77"/>
              </a:rPr>
              <a:t> 3 metástasis</a:t>
            </a:r>
          </a:p>
          <a:p>
            <a:endParaRPr lang="es-ES" sz="2400">
              <a:latin typeface="Gill Sans MT" panose="020B0502020104020203" pitchFamily="34" charset="77"/>
            </a:endParaRPr>
          </a:p>
        </p:txBody>
      </p:sp>
      <p:pic>
        <p:nvPicPr>
          <p:cNvPr id="6" name="Imagen 5">
            <a:extLst>
              <a:ext uri="{FF2B5EF4-FFF2-40B4-BE49-F238E27FC236}">
                <a16:creationId xmlns:a16="http://schemas.microsoft.com/office/drawing/2014/main" id="{B83C878F-6898-CF42-B1BC-570B4746C127}"/>
              </a:ext>
            </a:extLst>
          </p:cNvPr>
          <p:cNvPicPr>
            <a:picLocks noChangeAspect="1"/>
          </p:cNvPicPr>
          <p:nvPr/>
        </p:nvPicPr>
        <p:blipFill>
          <a:blip r:embed="rId2"/>
          <a:stretch>
            <a:fillRect/>
          </a:stretch>
        </p:blipFill>
        <p:spPr>
          <a:xfrm>
            <a:off x="6635264" y="3223282"/>
            <a:ext cx="4718536" cy="3008608"/>
          </a:xfrm>
          <a:prstGeom prst="rect">
            <a:avLst/>
          </a:prstGeom>
        </p:spPr>
      </p:pic>
      <p:sp>
        <p:nvSpPr>
          <p:cNvPr id="7" name="CuadroTexto 6">
            <a:extLst>
              <a:ext uri="{FF2B5EF4-FFF2-40B4-BE49-F238E27FC236}">
                <a16:creationId xmlns:a16="http://schemas.microsoft.com/office/drawing/2014/main" id="{06E377F4-092A-7A40-838F-6EC43DA2CB1B}"/>
              </a:ext>
            </a:extLst>
          </p:cNvPr>
          <p:cNvSpPr txBox="1"/>
          <p:nvPr/>
        </p:nvSpPr>
        <p:spPr>
          <a:xfrm>
            <a:off x="6723108" y="6338986"/>
            <a:ext cx="472440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Fendler</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WP et al. </a:t>
            </a: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Clin</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a:t>
            </a: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Cancer</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Res 2019</a:t>
            </a:r>
          </a:p>
        </p:txBody>
      </p:sp>
      <p:sp>
        <p:nvSpPr>
          <p:cNvPr id="8" name="Marcador de contenido 2">
            <a:extLst>
              <a:ext uri="{FF2B5EF4-FFF2-40B4-BE49-F238E27FC236}">
                <a16:creationId xmlns:a16="http://schemas.microsoft.com/office/drawing/2014/main" id="{3945A1D7-1B9C-7940-97DD-F38D2433BDC0}"/>
              </a:ext>
            </a:extLst>
          </p:cNvPr>
          <p:cNvSpPr txBox="1">
            <a:spLocks/>
          </p:cNvSpPr>
          <p:nvPr/>
        </p:nvSpPr>
        <p:spPr>
          <a:xfrm>
            <a:off x="838200" y="2058934"/>
            <a:ext cx="10515600" cy="995438"/>
          </a:xfrm>
          <a:prstGeom prst="rect">
            <a:avLst/>
          </a:prstGeom>
          <a:solidFill>
            <a:schemeClr val="accent1">
              <a:lumMod val="20000"/>
              <a:lumOff val="80000"/>
            </a:schemeClr>
          </a:solidFill>
          <a:ln w="50800">
            <a:solidFill>
              <a:schemeClr val="tx2"/>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600"/>
              </a:spcAft>
              <a:buClrTx/>
              <a:buSzTx/>
              <a:buFont typeface="Arial" panose="020B0604020202020204" pitchFamily="34" charset="0"/>
              <a:buNone/>
              <a:tabLst/>
              <a:defRPr/>
            </a:pPr>
            <a:r>
              <a:rPr kumimoji="0" lang="es-ES" sz="28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Los estudios de imagen utilizados para definir CPRC M0 en los trabajos SPARTAN, PROSPER y ARAMIS son </a:t>
            </a:r>
            <a:r>
              <a:rPr kumimoji="0" lang="es-ES" sz="2800" b="1"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TC y GGO </a:t>
            </a:r>
          </a:p>
          <a:p>
            <a:pPr marL="228600" marR="0" lvl="0" indent="-228600" algn="ctr" defTabSz="914400" rtl="0" eaLnBrk="1" fontAlgn="auto" latinLnBrk="0" hangingPunct="1">
              <a:lnSpc>
                <a:spcPct val="100000"/>
              </a:lnSpc>
              <a:spcBef>
                <a:spcPts val="1000"/>
              </a:spcBef>
              <a:spcAft>
                <a:spcPts val="600"/>
              </a:spcAft>
              <a:buClrTx/>
              <a:buSzTx/>
              <a:buFont typeface="Arial" panose="020B0604020202020204" pitchFamily="34" charset="0"/>
              <a:buChar char="•"/>
              <a:tabLst/>
              <a:defRPr/>
            </a:pPr>
            <a:endParaRPr kumimoji="0" lang="es-ES" sz="28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endParaRPr>
          </a:p>
        </p:txBody>
      </p:sp>
    </p:spTree>
    <p:extLst>
      <p:ext uri="{BB962C8B-B14F-4D97-AF65-F5344CB8AC3E}">
        <p14:creationId xmlns:p14="http://schemas.microsoft.com/office/powerpoint/2010/main" val="785906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Gráfico, Gráfico de líneas&#10;&#10;Descripción generada automáticamente">
            <a:extLst>
              <a:ext uri="{FF2B5EF4-FFF2-40B4-BE49-F238E27FC236}">
                <a16:creationId xmlns:a16="http://schemas.microsoft.com/office/drawing/2014/main" id="{6845EA18-8EB3-C040-943E-DE459678C93D}"/>
              </a:ext>
            </a:extLst>
          </p:cNvPr>
          <p:cNvPicPr>
            <a:picLocks noChangeAspect="1"/>
          </p:cNvPicPr>
          <p:nvPr/>
        </p:nvPicPr>
        <p:blipFill>
          <a:blip r:embed="rId3"/>
          <a:stretch>
            <a:fillRect/>
          </a:stretch>
        </p:blipFill>
        <p:spPr>
          <a:xfrm>
            <a:off x="5304390" y="2417008"/>
            <a:ext cx="6539345" cy="3671858"/>
          </a:xfrm>
          <a:prstGeom prst="rect">
            <a:avLst/>
          </a:prstGeom>
        </p:spPr>
      </p:pic>
      <p:sp>
        <p:nvSpPr>
          <p:cNvPr id="2" name="Título 1">
            <a:extLst>
              <a:ext uri="{FF2B5EF4-FFF2-40B4-BE49-F238E27FC236}">
                <a16:creationId xmlns:a16="http://schemas.microsoft.com/office/drawing/2014/main" id="{E9FD899F-D1AB-CF41-985A-DBC9CDFB81AA}"/>
              </a:ext>
            </a:extLst>
          </p:cNvPr>
          <p:cNvSpPr>
            <a:spLocks noGrp="1"/>
          </p:cNvSpPr>
          <p:nvPr>
            <p:ph type="title"/>
          </p:nvPr>
        </p:nvSpPr>
        <p:spPr>
          <a:xfrm>
            <a:off x="884902" y="365125"/>
            <a:ext cx="10468897" cy="1125771"/>
          </a:xfrm>
        </p:spPr>
        <p:txBody>
          <a:bodyPr>
            <a:normAutofit fontScale="90000"/>
          </a:bodyPr>
          <a:lstStyle/>
          <a:p>
            <a:pPr algn="ctr"/>
            <a:r>
              <a:rPr lang="es-ES" b="1" dirty="0">
                <a:latin typeface="Gill Sans MT" panose="020B0502020104020203" pitchFamily="34" charset="77"/>
              </a:rPr>
              <a:t>La definición de CPRC M0 de </a:t>
            </a:r>
            <a:r>
              <a:rPr lang="es-ES" b="1" i="1" dirty="0">
                <a:latin typeface="Gill Sans MT" panose="020B0502020104020203" pitchFamily="34" charset="77"/>
              </a:rPr>
              <a:t>“alto riesgo”</a:t>
            </a:r>
            <a:endParaRPr lang="es-ES" sz="3600" i="1" dirty="0">
              <a:latin typeface="Gill Sans MT" panose="020B0502020104020203" pitchFamily="34" charset="77"/>
            </a:endParaRPr>
          </a:p>
        </p:txBody>
      </p:sp>
      <p:pic>
        <p:nvPicPr>
          <p:cNvPr id="5" name="Marcador de contenido 4">
            <a:extLst>
              <a:ext uri="{FF2B5EF4-FFF2-40B4-BE49-F238E27FC236}">
                <a16:creationId xmlns:a16="http://schemas.microsoft.com/office/drawing/2014/main" id="{4CE30EC6-973C-5744-84F1-88E82C381F60}"/>
              </a:ext>
            </a:extLst>
          </p:cNvPr>
          <p:cNvPicPr>
            <a:picLocks noGrp="1" noChangeAspect="1"/>
          </p:cNvPicPr>
          <p:nvPr>
            <p:ph idx="1"/>
          </p:nvPr>
        </p:nvPicPr>
        <p:blipFill>
          <a:blip r:embed="rId4"/>
          <a:stretch>
            <a:fillRect/>
          </a:stretch>
        </p:blipFill>
        <p:spPr>
          <a:xfrm>
            <a:off x="681032" y="2446992"/>
            <a:ext cx="4873187" cy="3907330"/>
          </a:xfrm>
          <a:prstGeom prst="rect">
            <a:avLst/>
          </a:prstGeom>
        </p:spPr>
      </p:pic>
      <p:sp>
        <p:nvSpPr>
          <p:cNvPr id="6" name="Subtitle 6">
            <a:extLst>
              <a:ext uri="{FF2B5EF4-FFF2-40B4-BE49-F238E27FC236}">
                <a16:creationId xmlns:a16="http://schemas.microsoft.com/office/drawing/2014/main" id="{C100B414-96F5-A244-9CAE-7254F8185BD0}"/>
              </a:ext>
            </a:extLst>
          </p:cNvPr>
          <p:cNvSpPr txBox="1">
            <a:spLocks/>
          </p:cNvSpPr>
          <p:nvPr/>
        </p:nvSpPr>
        <p:spPr>
          <a:xfrm>
            <a:off x="6521199" y="6347715"/>
            <a:ext cx="5019196" cy="302355"/>
          </a:xfrm>
          <a:prstGeom prst="rect">
            <a:avLst/>
          </a:prstGeom>
        </p:spPr>
        <p:txBody>
          <a:bodyPr vert="horz" lIns="121893" tIns="60947" rIns="121893" bIns="60947"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t>Howard LE et al. BJUI 2017</a:t>
            </a:r>
          </a:p>
        </p:txBody>
      </p:sp>
      <p:sp>
        <p:nvSpPr>
          <p:cNvPr id="7" name="Elipse 6">
            <a:extLst>
              <a:ext uri="{FF2B5EF4-FFF2-40B4-BE49-F238E27FC236}">
                <a16:creationId xmlns:a16="http://schemas.microsoft.com/office/drawing/2014/main" id="{32481B69-83B8-144B-B1A1-4C4656DCB981}"/>
              </a:ext>
            </a:extLst>
          </p:cNvPr>
          <p:cNvSpPr/>
          <p:nvPr/>
        </p:nvSpPr>
        <p:spPr>
          <a:xfrm>
            <a:off x="6932555" y="3373860"/>
            <a:ext cx="1888177" cy="9500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Elipse 7">
            <a:extLst>
              <a:ext uri="{FF2B5EF4-FFF2-40B4-BE49-F238E27FC236}">
                <a16:creationId xmlns:a16="http://schemas.microsoft.com/office/drawing/2014/main" id="{96BC1E07-130C-AD42-959B-3E2F89B02A69}"/>
              </a:ext>
            </a:extLst>
          </p:cNvPr>
          <p:cNvSpPr/>
          <p:nvPr/>
        </p:nvSpPr>
        <p:spPr>
          <a:xfrm>
            <a:off x="9030797" y="3652356"/>
            <a:ext cx="1888177" cy="950026"/>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ángulo 9">
            <a:extLst>
              <a:ext uri="{FF2B5EF4-FFF2-40B4-BE49-F238E27FC236}">
                <a16:creationId xmlns:a16="http://schemas.microsoft.com/office/drawing/2014/main" id="{4F80E1DD-CC62-CB4A-B623-10CE30F06187}"/>
              </a:ext>
            </a:extLst>
          </p:cNvPr>
          <p:cNvSpPr/>
          <p:nvPr/>
        </p:nvSpPr>
        <p:spPr>
          <a:xfrm>
            <a:off x="3117625" y="6345003"/>
            <a:ext cx="2581925"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a:ln>
                  <a:noFill/>
                </a:ln>
                <a:solidFill>
                  <a:srgbClr val="000000"/>
                </a:solidFill>
                <a:effectLst/>
                <a:uLnTx/>
                <a:uFillTx/>
                <a:latin typeface="Calibri" panose="020F0502020204030204"/>
                <a:ea typeface="MS PGothic" panose="020B0600070205080204" pitchFamily="34" charset="-128"/>
                <a:cs typeface="+mn-cs"/>
              </a:rPr>
              <a:t>Smith MR et al. J </a:t>
            </a:r>
            <a:r>
              <a:rPr kumimoji="0" lang="es-ES" sz="1400" b="0" i="0" u="none" strike="noStrike" kern="1200" cap="none" spc="0" normalizeH="0" baseline="0" noProof="0" err="1">
                <a:ln>
                  <a:noFill/>
                </a:ln>
                <a:solidFill>
                  <a:srgbClr val="000000"/>
                </a:solidFill>
                <a:effectLst/>
                <a:uLnTx/>
                <a:uFillTx/>
                <a:latin typeface="Calibri" panose="020F0502020204030204"/>
                <a:ea typeface="MS PGothic" panose="020B0600070205080204" pitchFamily="34" charset="-128"/>
                <a:cs typeface="+mn-cs"/>
              </a:rPr>
              <a:t>Clin</a:t>
            </a:r>
            <a:r>
              <a:rPr kumimoji="0" lang="es-ES" sz="1400" b="0" i="0" u="none" strike="noStrike" kern="1200" cap="none" spc="0" normalizeH="0" baseline="0" noProof="0">
                <a:ln>
                  <a:noFill/>
                </a:ln>
                <a:solidFill>
                  <a:srgbClr val="000000"/>
                </a:solidFill>
                <a:effectLst/>
                <a:uLnTx/>
                <a:uFillTx/>
                <a:latin typeface="Calibri" panose="020F0502020204030204"/>
                <a:ea typeface="MS PGothic" panose="020B0600070205080204" pitchFamily="34" charset="-128"/>
                <a:cs typeface="+mn-cs"/>
              </a:rPr>
              <a:t> </a:t>
            </a:r>
            <a:r>
              <a:rPr kumimoji="0" lang="es-ES" sz="1400" b="0" i="0" u="none" strike="noStrike" kern="1200" cap="none" spc="0" normalizeH="0" baseline="0" noProof="0" err="1">
                <a:ln>
                  <a:noFill/>
                </a:ln>
                <a:solidFill>
                  <a:srgbClr val="000000"/>
                </a:solidFill>
                <a:effectLst/>
                <a:uLnTx/>
                <a:uFillTx/>
                <a:latin typeface="Calibri" panose="020F0502020204030204"/>
                <a:ea typeface="MS PGothic" panose="020B0600070205080204" pitchFamily="34" charset="-128"/>
                <a:cs typeface="+mn-cs"/>
              </a:rPr>
              <a:t>Oncol</a:t>
            </a:r>
            <a:r>
              <a:rPr kumimoji="0" lang="es-ES" sz="1400" b="0" i="0" u="none" strike="noStrike" kern="1200" cap="none" spc="0" normalizeH="0" baseline="0" noProof="0">
                <a:ln>
                  <a:noFill/>
                </a:ln>
                <a:solidFill>
                  <a:srgbClr val="000000"/>
                </a:solidFill>
                <a:effectLst/>
                <a:uLnTx/>
                <a:uFillTx/>
                <a:latin typeface="Calibri" panose="020F0502020204030204"/>
                <a:ea typeface="MS PGothic" panose="020B0600070205080204" pitchFamily="34" charset="-128"/>
                <a:cs typeface="+mn-cs"/>
              </a:rPr>
              <a:t> 2013</a:t>
            </a:r>
            <a:endParaRPr kumimoji="0" lang="es-ES"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lecha derecha 2">
            <a:extLst>
              <a:ext uri="{FF2B5EF4-FFF2-40B4-BE49-F238E27FC236}">
                <a16:creationId xmlns:a16="http://schemas.microsoft.com/office/drawing/2014/main" id="{50EE3179-ED60-494F-BF4F-0983C0918500}"/>
              </a:ext>
            </a:extLst>
          </p:cNvPr>
          <p:cNvSpPr/>
          <p:nvPr/>
        </p:nvSpPr>
        <p:spPr>
          <a:xfrm rot="5400000">
            <a:off x="4015102" y="4632217"/>
            <a:ext cx="345989" cy="34441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ángulo 3">
            <a:extLst>
              <a:ext uri="{FF2B5EF4-FFF2-40B4-BE49-F238E27FC236}">
                <a16:creationId xmlns:a16="http://schemas.microsoft.com/office/drawing/2014/main" id="{7C369CB0-A9ED-A746-BABA-DFDB88F9599B}"/>
              </a:ext>
            </a:extLst>
          </p:cNvPr>
          <p:cNvSpPr/>
          <p:nvPr/>
        </p:nvSpPr>
        <p:spPr>
          <a:xfrm>
            <a:off x="5554219" y="2657528"/>
            <a:ext cx="384613" cy="605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ángulo 13">
            <a:extLst>
              <a:ext uri="{FF2B5EF4-FFF2-40B4-BE49-F238E27FC236}">
                <a16:creationId xmlns:a16="http://schemas.microsoft.com/office/drawing/2014/main" id="{D32FB048-2BC6-0F44-96FF-CD695DA21BED}"/>
              </a:ext>
            </a:extLst>
          </p:cNvPr>
          <p:cNvSpPr/>
          <p:nvPr/>
        </p:nvSpPr>
        <p:spPr>
          <a:xfrm>
            <a:off x="657282" y="2119563"/>
            <a:ext cx="384613" cy="605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uadroTexto 10">
            <a:extLst>
              <a:ext uri="{FF2B5EF4-FFF2-40B4-BE49-F238E27FC236}">
                <a16:creationId xmlns:a16="http://schemas.microsoft.com/office/drawing/2014/main" id="{22B43E4F-EC42-48C3-54E7-D2EEEFCD71AE}"/>
              </a:ext>
            </a:extLst>
          </p:cNvPr>
          <p:cNvSpPr txBox="1"/>
          <p:nvPr/>
        </p:nvSpPr>
        <p:spPr>
          <a:xfrm>
            <a:off x="2227008" y="1738111"/>
            <a:ext cx="8111612" cy="461665"/>
          </a:xfrm>
          <a:prstGeom prst="rect">
            <a:avLst/>
          </a:prstGeom>
          <a:solidFill>
            <a:schemeClr val="bg1"/>
          </a:solidFill>
          <a:ln w="254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DETERMINAR PSA-DOUBLING TIME</a:t>
            </a:r>
          </a:p>
        </p:txBody>
      </p:sp>
    </p:spTree>
    <p:extLst>
      <p:ext uri="{BB962C8B-B14F-4D97-AF65-F5344CB8AC3E}">
        <p14:creationId xmlns:p14="http://schemas.microsoft.com/office/powerpoint/2010/main" val="116736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F2AFDAA3-B1F4-3247-9A32-7BA90CB7B32D}"/>
              </a:ext>
            </a:extLst>
          </p:cNvPr>
          <p:cNvSpPr txBox="1"/>
          <p:nvPr/>
        </p:nvSpPr>
        <p:spPr>
          <a:xfrm>
            <a:off x="3661987" y="6316315"/>
            <a:ext cx="7668768"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Brave</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M. </a:t>
            </a: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Clinical</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a:t>
            </a: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Cancer</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a:t>
            </a:r>
            <a:r>
              <a:rPr kumimoji="0" lang="es-ES" sz="1400" b="0" i="0" u="none" strike="noStrike" kern="1200" cap="none" spc="0" normalizeH="0" baseline="0" noProof="0" err="1">
                <a:ln>
                  <a:noFill/>
                </a:ln>
                <a:solidFill>
                  <a:prstClr val="black"/>
                </a:solidFill>
                <a:effectLst/>
                <a:uLnTx/>
                <a:uFillTx/>
                <a:latin typeface="Gill Sans MT" panose="020B0502020104020203" pitchFamily="34" charset="77"/>
                <a:ea typeface="+mn-ea"/>
                <a:cs typeface="+mn-cs"/>
              </a:rPr>
              <a:t>Research</a:t>
            </a:r>
            <a:r>
              <a:rPr kumimoji="0" lang="es-ES" sz="1400" b="0" i="0" u="none" strike="noStrike" kern="1200" cap="none" spc="0" normalizeH="0" baseline="0" noProof="0">
                <a:ln>
                  <a:noFill/>
                </a:ln>
                <a:solidFill>
                  <a:prstClr val="black"/>
                </a:solidFill>
                <a:effectLst/>
                <a:uLnTx/>
                <a:uFillTx/>
                <a:latin typeface="Gill Sans MT" panose="020B0502020104020203" pitchFamily="34" charset="77"/>
                <a:ea typeface="+mn-ea"/>
                <a:cs typeface="+mn-cs"/>
              </a:rPr>
              <a:t> 2020 </a:t>
            </a:r>
          </a:p>
        </p:txBody>
      </p:sp>
      <p:pic>
        <p:nvPicPr>
          <p:cNvPr id="3" name="Imagen 2" descr="Texto, Aplicación&#10;&#10;Descripción generada automáticamente">
            <a:extLst>
              <a:ext uri="{FF2B5EF4-FFF2-40B4-BE49-F238E27FC236}">
                <a16:creationId xmlns:a16="http://schemas.microsoft.com/office/drawing/2014/main" id="{29E57BDD-EBB1-874C-8546-004864001AD5}"/>
              </a:ext>
            </a:extLst>
          </p:cNvPr>
          <p:cNvPicPr>
            <a:picLocks noChangeAspect="1"/>
          </p:cNvPicPr>
          <p:nvPr/>
        </p:nvPicPr>
        <p:blipFill>
          <a:blip r:embed="rId3"/>
          <a:stretch>
            <a:fillRect/>
          </a:stretch>
        </p:blipFill>
        <p:spPr>
          <a:xfrm>
            <a:off x="861245" y="473422"/>
            <a:ext cx="10469510" cy="5911156"/>
          </a:xfrm>
          <a:prstGeom prst="rect">
            <a:avLst/>
          </a:prstGeom>
        </p:spPr>
      </p:pic>
      <p:sp>
        <p:nvSpPr>
          <p:cNvPr id="2" name="Elipse 1">
            <a:extLst>
              <a:ext uri="{FF2B5EF4-FFF2-40B4-BE49-F238E27FC236}">
                <a16:creationId xmlns:a16="http://schemas.microsoft.com/office/drawing/2014/main" id="{6A047303-7F00-BF43-9AD6-7FD64856E4BB}"/>
              </a:ext>
            </a:extLst>
          </p:cNvPr>
          <p:cNvSpPr/>
          <p:nvPr/>
        </p:nvSpPr>
        <p:spPr>
          <a:xfrm>
            <a:off x="3993266" y="5324354"/>
            <a:ext cx="474562" cy="3935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Elipse 6">
            <a:extLst>
              <a:ext uri="{FF2B5EF4-FFF2-40B4-BE49-F238E27FC236}">
                <a16:creationId xmlns:a16="http://schemas.microsoft.com/office/drawing/2014/main" id="{3A5E2198-6D01-024C-9154-B5D1AA228557}"/>
              </a:ext>
            </a:extLst>
          </p:cNvPr>
          <p:cNvSpPr/>
          <p:nvPr/>
        </p:nvSpPr>
        <p:spPr>
          <a:xfrm>
            <a:off x="9018608" y="4770698"/>
            <a:ext cx="474562" cy="3935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Elipse 7">
            <a:extLst>
              <a:ext uri="{FF2B5EF4-FFF2-40B4-BE49-F238E27FC236}">
                <a16:creationId xmlns:a16="http://schemas.microsoft.com/office/drawing/2014/main" id="{3A4E0B8E-E7D2-904B-9182-E5D7AD00C09F}"/>
              </a:ext>
            </a:extLst>
          </p:cNvPr>
          <p:cNvSpPr/>
          <p:nvPr/>
        </p:nvSpPr>
        <p:spPr>
          <a:xfrm>
            <a:off x="6460604" y="5342972"/>
            <a:ext cx="474562" cy="3935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ángulo 4">
            <a:extLst>
              <a:ext uri="{FF2B5EF4-FFF2-40B4-BE49-F238E27FC236}">
                <a16:creationId xmlns:a16="http://schemas.microsoft.com/office/drawing/2014/main" id="{BDFF46F4-5271-E042-BF11-6D9E7CCA7E3D}"/>
              </a:ext>
            </a:extLst>
          </p:cNvPr>
          <p:cNvSpPr/>
          <p:nvPr/>
        </p:nvSpPr>
        <p:spPr>
          <a:xfrm>
            <a:off x="4618299" y="1192192"/>
            <a:ext cx="1842305" cy="2199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ángulo 3">
            <a:extLst>
              <a:ext uri="{FF2B5EF4-FFF2-40B4-BE49-F238E27FC236}">
                <a16:creationId xmlns:a16="http://schemas.microsoft.com/office/drawing/2014/main" id="{BF74829B-D935-2BF0-AEAA-E35A13E11091}"/>
              </a:ext>
            </a:extLst>
          </p:cNvPr>
          <p:cNvSpPr/>
          <p:nvPr/>
        </p:nvSpPr>
        <p:spPr>
          <a:xfrm>
            <a:off x="1186840" y="2214748"/>
            <a:ext cx="2691985" cy="2039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8562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7E7897-03D0-0445-9762-E65AD1116C4B}"/>
              </a:ext>
            </a:extLst>
          </p:cNvPr>
          <p:cNvSpPr>
            <a:spLocks noGrp="1"/>
          </p:cNvSpPr>
          <p:nvPr>
            <p:ph type="title"/>
          </p:nvPr>
        </p:nvSpPr>
        <p:spPr>
          <a:xfrm>
            <a:off x="455319" y="625398"/>
            <a:ext cx="11281362" cy="1051191"/>
          </a:xfrm>
        </p:spPr>
        <p:txBody>
          <a:bodyPr>
            <a:noAutofit/>
          </a:bodyPr>
          <a:lstStyle/>
          <a:p>
            <a:pPr algn="ctr"/>
            <a:r>
              <a:rPr lang="es-ES" sz="3200" b="1">
                <a:latin typeface="Gill Sans MT" panose="020B0502020104020203" pitchFamily="34" charset="77"/>
              </a:rPr>
              <a:t>En pacientes CPRC M0 con </a:t>
            </a:r>
            <a:r>
              <a:rPr lang="es-ES" sz="3200" b="1">
                <a:solidFill>
                  <a:srgbClr val="FF0000"/>
                </a:solidFill>
                <a:latin typeface="Gill Sans MT" panose="020B0502020104020203" pitchFamily="34" charset="77"/>
              </a:rPr>
              <a:t>PSA-DT &lt; 10 meses </a:t>
            </a:r>
            <a:br>
              <a:rPr lang="es-ES" sz="3200" b="1">
                <a:latin typeface="Gill Sans MT" panose="020B0502020104020203" pitchFamily="34" charset="77"/>
              </a:rPr>
            </a:br>
            <a:r>
              <a:rPr lang="es-ES" sz="3200" b="1" err="1">
                <a:latin typeface="Gill Sans MT" panose="020B0502020104020203" pitchFamily="34" charset="77"/>
              </a:rPr>
              <a:t>apalutamida</a:t>
            </a:r>
            <a:r>
              <a:rPr lang="es-ES" sz="3200" b="1">
                <a:latin typeface="Gill Sans MT" panose="020B0502020104020203" pitchFamily="34" charset="77"/>
              </a:rPr>
              <a:t>, </a:t>
            </a:r>
            <a:r>
              <a:rPr lang="es-ES" sz="3200" b="1" err="1">
                <a:latin typeface="Gill Sans MT" panose="020B0502020104020203" pitchFamily="34" charset="77"/>
              </a:rPr>
              <a:t>enzalutamida</a:t>
            </a:r>
            <a:r>
              <a:rPr lang="es-ES" sz="3200" b="1">
                <a:latin typeface="Gill Sans MT" panose="020B0502020104020203" pitchFamily="34" charset="77"/>
              </a:rPr>
              <a:t> y </a:t>
            </a:r>
            <a:r>
              <a:rPr lang="es-ES" sz="3200" b="1" err="1">
                <a:latin typeface="Gill Sans MT" panose="020B0502020104020203" pitchFamily="34" charset="77"/>
              </a:rPr>
              <a:t>darolutamida</a:t>
            </a:r>
            <a:r>
              <a:rPr lang="es-ES" sz="3200" b="1">
                <a:latin typeface="Gill Sans MT" panose="020B0502020104020203" pitchFamily="34" charset="77"/>
              </a:rPr>
              <a:t> retrasaron unos 2 años la aparición de metástasis</a:t>
            </a:r>
          </a:p>
        </p:txBody>
      </p:sp>
      <p:sp>
        <p:nvSpPr>
          <p:cNvPr id="32" name="CuadroTexto 31">
            <a:extLst>
              <a:ext uri="{FF2B5EF4-FFF2-40B4-BE49-F238E27FC236}">
                <a16:creationId xmlns:a16="http://schemas.microsoft.com/office/drawing/2014/main" id="{7BE86768-F68A-C24A-B0E1-E8BBAB6D8300}"/>
              </a:ext>
            </a:extLst>
          </p:cNvPr>
          <p:cNvSpPr txBox="1"/>
          <p:nvPr/>
        </p:nvSpPr>
        <p:spPr>
          <a:xfrm>
            <a:off x="756844" y="6437130"/>
            <a:ext cx="1030817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a:ln>
                  <a:noFill/>
                </a:ln>
                <a:solidFill>
                  <a:srgbClr val="4472C4"/>
                </a:solidFill>
                <a:effectLst/>
                <a:uLnTx/>
                <a:uFillTx/>
                <a:latin typeface="Gill Sans MT" panose="020B0502020104020203" pitchFamily="34" charset="77"/>
                <a:ea typeface="+mn-ea"/>
                <a:cs typeface="+mn-cs"/>
              </a:rPr>
              <a:t>Los resultados provienen de estudios independientes. Se presentan con finalidad didáctica, nunca comparativa</a:t>
            </a:r>
          </a:p>
        </p:txBody>
      </p:sp>
      <p:pic>
        <p:nvPicPr>
          <p:cNvPr id="5" name="Imagen 4">
            <a:extLst>
              <a:ext uri="{FF2B5EF4-FFF2-40B4-BE49-F238E27FC236}">
                <a16:creationId xmlns:a16="http://schemas.microsoft.com/office/drawing/2014/main" id="{7224B062-FEDB-B34C-819F-9989A50A8C54}"/>
              </a:ext>
            </a:extLst>
          </p:cNvPr>
          <p:cNvPicPr>
            <a:picLocks noChangeAspect="1"/>
          </p:cNvPicPr>
          <p:nvPr/>
        </p:nvPicPr>
        <p:blipFill rotWithShape="1">
          <a:blip r:embed="rId3"/>
          <a:srcRect l="-1" t="18732" r="-131" b="3225"/>
          <a:stretch/>
        </p:blipFill>
        <p:spPr>
          <a:xfrm>
            <a:off x="1021930" y="1988044"/>
            <a:ext cx="10148139" cy="4449086"/>
          </a:xfrm>
          <a:prstGeom prst="rect">
            <a:avLst/>
          </a:prstGeom>
        </p:spPr>
      </p:pic>
    </p:spTree>
    <p:extLst>
      <p:ext uri="{BB962C8B-B14F-4D97-AF65-F5344CB8AC3E}">
        <p14:creationId xmlns:p14="http://schemas.microsoft.com/office/powerpoint/2010/main" val="24027192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2977</TotalTime>
  <Words>6594</Words>
  <Application>Microsoft Macintosh PowerPoint</Application>
  <PresentationFormat>Panorámica</PresentationFormat>
  <Paragraphs>626</Paragraphs>
  <Slides>52</Slides>
  <Notes>23</Notes>
  <HiddenSlides>0</HiddenSlides>
  <MMClips>0</MMClips>
  <ScaleCrop>false</ScaleCrop>
  <HeadingPairs>
    <vt:vector size="6" baseType="variant">
      <vt:variant>
        <vt:lpstr>Fuentes usadas</vt:lpstr>
      </vt:variant>
      <vt:variant>
        <vt:i4>11</vt:i4>
      </vt:variant>
      <vt:variant>
        <vt:lpstr>Tema</vt:lpstr>
      </vt:variant>
      <vt:variant>
        <vt:i4>3</vt:i4>
      </vt:variant>
      <vt:variant>
        <vt:lpstr>Títulos de diapositiva</vt:lpstr>
      </vt:variant>
      <vt:variant>
        <vt:i4>52</vt:i4>
      </vt:variant>
    </vt:vector>
  </HeadingPairs>
  <TitlesOfParts>
    <vt:vector size="66" baseType="lpstr">
      <vt:lpstr>Aptos</vt:lpstr>
      <vt:lpstr>Arial</vt:lpstr>
      <vt:lpstr>BlinkMacSystemFont</vt:lpstr>
      <vt:lpstr>Calibri</vt:lpstr>
      <vt:lpstr>Calibri Light</vt:lpstr>
      <vt:lpstr>Candara</vt:lpstr>
      <vt:lpstr>Gill Sans MT</vt:lpstr>
      <vt:lpstr>Helvetica</vt:lpstr>
      <vt:lpstr>Segoe UI</vt:lpstr>
      <vt:lpstr>Tw Cen MT</vt:lpstr>
      <vt:lpstr>Wingdings</vt:lpstr>
      <vt:lpstr>Tema de Office</vt:lpstr>
      <vt:lpstr>1_Tema de Office</vt:lpstr>
      <vt:lpstr>Office Theme</vt:lpstr>
      <vt:lpstr>Cáncer de próstata resistente a castración</vt:lpstr>
      <vt:lpstr>Definición</vt:lpstr>
      <vt:lpstr>Presentación de PowerPoint</vt:lpstr>
      <vt:lpstr>CPRC M0</vt:lpstr>
      <vt:lpstr>Presentación de PowerPoint</vt:lpstr>
      <vt:lpstr>CPRC M0 y Next Generation Imaging:  Mismos pacientes, diferentes perspectivas</vt:lpstr>
      <vt:lpstr>La definición de CPRC M0 de “alto riesgo”</vt:lpstr>
      <vt:lpstr>Presentación de PowerPoint</vt:lpstr>
      <vt:lpstr>En pacientes CPRC M0 con PSA-DT &lt; 10 meses  apalutamida, enzalutamida y darolutamida retrasaron unos 2 años la aparición de metástasis</vt:lpstr>
      <vt:lpstr>En pacientes CPRC M0 con PSA-DT &lt; 10 meses  apalutamida, enzalutamida y darolutamida  aumentaron la supervivencia alrededor de 1 año</vt:lpstr>
      <vt:lpstr>Fármacos seguros y bien tolerados</vt:lpstr>
      <vt:lpstr>Presentación de PowerPoint</vt:lpstr>
      <vt:lpstr>Presentación de PowerPoint</vt:lpstr>
      <vt:lpstr>Presentación de PowerPoint</vt:lpstr>
      <vt:lpstr>CPRC M0 Conclusiones</vt:lpstr>
      <vt:lpstr>CPRC M1</vt:lpstr>
      <vt:lpstr>Opciones de tratamiento en CPRC M1</vt:lpstr>
      <vt:lpstr>Selección de tratamientos en CPRCm</vt:lpstr>
      <vt:lpstr>Presentación de PowerPoint</vt:lpstr>
      <vt:lpstr>Presentación de PowerPoint</vt:lpstr>
      <vt:lpstr>Principales opciones de tratamiento  en CPRCm en 1ª línea </vt:lpstr>
      <vt:lpstr>Abiraterona-Prednisona COU-AA-302 (primera línea CPRCm)</vt:lpstr>
      <vt:lpstr>Enzalutamida PREVAIL (primera línea CPRCm)</vt:lpstr>
      <vt:lpstr>Docetaxel TAX-327 (primera línea CPRCm)</vt:lpstr>
      <vt:lpstr>Panorama genético y medicina de precisión en CPRCm</vt:lpstr>
      <vt:lpstr>iPARP en monoterapia o combinación</vt:lpstr>
      <vt:lpstr>Inhibidores de PARP en monoterapia: El mecanismo de letalidad sintética</vt:lpstr>
      <vt:lpstr>Presentación de PowerPoint</vt:lpstr>
      <vt:lpstr>Presentación de PowerPoint</vt:lpstr>
      <vt:lpstr>Inhibidores de PARP  en combinación con ARPI Racional preclínico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Principales opciones de tratamiento  en CPRCm en 2ª línea (y sucesivas) </vt:lpstr>
      <vt:lpstr>Abiraterona y Enzalutamida tras Docetaxel</vt:lpstr>
      <vt:lpstr>Abiraterona y Enzalutamida tras ARPI</vt:lpstr>
      <vt:lpstr>Cabazitaxel TROPIC</vt:lpstr>
      <vt:lpstr>Presentación de PowerPoint</vt:lpstr>
      <vt:lpstr>Presentación de PowerPoint</vt:lpstr>
      <vt:lpstr>177Lu-PSMA-617 VISION</vt:lpstr>
      <vt:lpstr>177Lu-PSMA-617 PSMA-FORE</vt:lpstr>
      <vt:lpstr>177Lu-PNT2002 SPLASH</vt:lpstr>
      <vt:lpstr>Otras alteraciones genéticas  en CPRCm</vt:lpstr>
      <vt:lpstr>Presentación de PowerPoint</vt:lpstr>
      <vt:lpstr>Presentación de PowerPoint</vt:lpstr>
      <vt:lpstr>Seguimiento y progresión</vt:lpstr>
      <vt:lpstr>CPRC M1 Conclusiones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Manuel Espárrago González</dc:creator>
  <cp:lastModifiedBy>Daniel Perez</cp:lastModifiedBy>
  <cp:revision>12</cp:revision>
  <dcterms:created xsi:type="dcterms:W3CDTF">2024-09-10T07:59:56Z</dcterms:created>
  <dcterms:modified xsi:type="dcterms:W3CDTF">2025-11-09T12:20:06Z</dcterms:modified>
</cp:coreProperties>
</file>