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ída Šitinová" userId="0fc4e237-f3a9-481f-86c3-5ff79cce0154" providerId="ADAL" clId="{D7AED694-B9E0-483C-8BA6-E2C462182B50}"/>
    <pc:docChg chg="modSld">
      <pc:chgData name="Lída Šitinová" userId="0fc4e237-f3a9-481f-86c3-5ff79cce0154" providerId="ADAL" clId="{D7AED694-B9E0-483C-8BA6-E2C462182B50}" dt="2025-09-25T05:50:26.833" v="0" actId="6549"/>
      <pc:docMkLst>
        <pc:docMk/>
      </pc:docMkLst>
      <pc:sldChg chg="modSp mod">
        <pc:chgData name="Lída Šitinová" userId="0fc4e237-f3a9-481f-86c3-5ff79cce0154" providerId="ADAL" clId="{D7AED694-B9E0-483C-8BA6-E2C462182B50}" dt="2025-09-25T05:50:26.833" v="0" actId="6549"/>
        <pc:sldMkLst>
          <pc:docMk/>
          <pc:sldMk cId="3799523001" sldId="256"/>
        </pc:sldMkLst>
        <pc:spChg chg="mod">
          <ac:chgData name="Lída Šitinová" userId="0fc4e237-f3a9-481f-86c3-5ff79cce0154" providerId="ADAL" clId="{D7AED694-B9E0-483C-8BA6-E2C462182B50}" dt="2025-09-25T05:50:26.833" v="0" actId="6549"/>
          <ac:spMkLst>
            <pc:docMk/>
            <pc:sldMk cId="3799523001" sldId="25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6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1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3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35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3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0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10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86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5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3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13" r:id="rId6"/>
    <p:sldLayoutId id="2147483709" r:id="rId7"/>
    <p:sldLayoutId id="2147483710" r:id="rId8"/>
    <p:sldLayoutId id="2147483711" r:id="rId9"/>
    <p:sldLayoutId id="2147483712" r:id="rId10"/>
    <p:sldLayoutId id="214748371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utomobily zaparkované v linii">
            <a:extLst>
              <a:ext uri="{FF2B5EF4-FFF2-40B4-BE49-F238E27FC236}">
                <a16:creationId xmlns:a16="http://schemas.microsoft.com/office/drawing/2014/main" id="{4EB84D35-0A9D-23B7-B6BC-1D0CC8BE97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1880" b="13120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01923" y="1482602"/>
            <a:ext cx="7588155" cy="2236264"/>
          </a:xfrm>
        </p:spPr>
        <p:txBody>
          <a:bodyPr>
            <a:normAutofit/>
          </a:bodyPr>
          <a:lstStyle/>
          <a:p>
            <a:r>
              <a:rPr lang="cs-CZ" sz="6000" b="1" u="sng" err="1">
                <a:solidFill>
                  <a:srgbClr val="FFFFFF"/>
                </a:solidFill>
              </a:rPr>
              <a:t>Types</a:t>
            </a:r>
            <a:r>
              <a:rPr lang="cs-CZ" sz="6000" b="1" u="sng" dirty="0">
                <a:solidFill>
                  <a:srgbClr val="FFFFFF"/>
                </a:solidFill>
              </a:rPr>
              <a:t> </a:t>
            </a:r>
            <a:r>
              <a:rPr lang="cs-CZ" sz="6000" b="1" u="sng" err="1">
                <a:solidFill>
                  <a:srgbClr val="FFFFFF"/>
                </a:solidFill>
              </a:rPr>
              <a:t>of</a:t>
            </a:r>
            <a:r>
              <a:rPr lang="cs-CZ" sz="6000" b="1" u="sng" dirty="0">
                <a:solidFill>
                  <a:srgbClr val="FFFFFF"/>
                </a:solidFill>
              </a:rPr>
              <a:t> </a:t>
            </a:r>
            <a:r>
              <a:rPr lang="cs-CZ" sz="6000" b="1" u="sng" err="1">
                <a:solidFill>
                  <a:srgbClr val="FFFFFF"/>
                </a:solidFill>
              </a:rPr>
              <a:t>vehicles</a:t>
            </a:r>
            <a:endParaRPr lang="cs-CZ" sz="6000" b="1" u="sng">
              <a:solidFill>
                <a:srgbClr val="FFFF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301923" y="3793937"/>
            <a:ext cx="7588155" cy="141409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cs-CZ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8207B083-EAC0-A5BB-C369-C9589EC7F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BF74D-745E-3CE7-23BC-81DB30475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603504"/>
            <a:ext cx="10862571" cy="1121935"/>
          </a:xfrm>
        </p:spPr>
        <p:txBody>
          <a:bodyPr anchor="b">
            <a:normAutofit/>
          </a:bodyPr>
          <a:lstStyle/>
          <a:p>
            <a:r>
              <a:rPr lang="cs-CZ" b="0" u="sng" dirty="0"/>
              <a:t>9) BUS</a:t>
            </a:r>
          </a:p>
        </p:txBody>
      </p:sp>
      <p:pic>
        <p:nvPicPr>
          <p:cNvPr id="4" name="Obrázek 3" descr="Autobusy | Dopravní podnik města Pardubic a.s.">
            <a:extLst>
              <a:ext uri="{FF2B5EF4-FFF2-40B4-BE49-F238E27FC236}">
                <a16:creationId xmlns:a16="http://schemas.microsoft.com/office/drawing/2014/main" id="{D9537DBF-2A4D-C15F-9211-75BDA365C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12" y="2045806"/>
            <a:ext cx="5617343" cy="33060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EB895-6183-1DA7-5C1F-BEB8EA151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441273"/>
            <a:ext cx="5385816" cy="38179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>
                <a:ea typeface="+mn-lt"/>
                <a:cs typeface="+mn-lt"/>
              </a:rPr>
              <a:t>Is a vehicle designed to transport a large number of people on the road. The first bus with an internal combustion engine was introduced by Karl Benz in 1895.</a:t>
            </a: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224358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10135D4-D3A1-4556-B91B-4A12069D4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Zájezdová doprava | Dopravní podnik města Pardubic a.s.">
            <a:extLst>
              <a:ext uri="{FF2B5EF4-FFF2-40B4-BE49-F238E27FC236}">
                <a16:creationId xmlns:a16="http://schemas.microsoft.com/office/drawing/2014/main" id="{7B4C13D8-8235-6818-711A-DE992E126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95" r="9091" b="15397"/>
          <a:stretch>
            <a:fillRect/>
          </a:stretch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4A379-DC44-2D1E-D71D-8AB6D128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8" y="3429000"/>
            <a:ext cx="4506064" cy="18887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0" u="sng" dirty="0">
                <a:solidFill>
                  <a:srgbClr val="FFFFFF"/>
                </a:solidFill>
              </a:rPr>
              <a:t>10) COACH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754FF-E9D1-678B-DA0E-8A9EF1C70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916" y="5428229"/>
            <a:ext cx="4506066" cy="8996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Is a type of bus designed for long-distance transport.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510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Why are trucks called lorries by the English, Is there a difference?">
            <a:extLst>
              <a:ext uri="{FF2B5EF4-FFF2-40B4-BE49-F238E27FC236}">
                <a16:creationId xmlns:a16="http://schemas.microsoft.com/office/drawing/2014/main" id="{22897251-DDEB-BF0E-CB0B-E41FD35518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23715" r="17174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1BBAA-B09C-3DCB-68DD-37338686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923" y="1482602"/>
            <a:ext cx="7588155" cy="2236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0" u="sng" dirty="0">
                <a:solidFill>
                  <a:srgbClr val="FFFFFF"/>
                </a:solidFill>
              </a:rPr>
              <a:t>11) LORRY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BA2DA-7742-7518-636A-78DC7E0BE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923" y="3793937"/>
            <a:ext cx="7588155" cy="14140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rgbClr val="FFFFFF"/>
                </a:solidFill>
              </a:rPr>
              <a:t>It is used to transport cargo.</a:t>
            </a:r>
          </a:p>
        </p:txBody>
      </p:sp>
    </p:spTree>
    <p:extLst>
      <p:ext uri="{BB962C8B-B14F-4D97-AF65-F5344CB8AC3E}">
        <p14:creationId xmlns:p14="http://schemas.microsoft.com/office/powerpoint/2010/main" val="3310368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867147-1C83-BF71-39B0-B590EE7F3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F2206-3E8C-A11C-17F5-C4C6D12D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48640"/>
            <a:ext cx="10872216" cy="1133856"/>
          </a:xfrm>
        </p:spPr>
        <p:txBody>
          <a:bodyPr anchor="t">
            <a:normAutofit/>
          </a:bodyPr>
          <a:lstStyle/>
          <a:p>
            <a:r>
              <a:rPr lang="cs-CZ" b="0" u="sng" dirty="0"/>
              <a:t>12) SALOON</a:t>
            </a:r>
          </a:p>
        </p:txBody>
      </p:sp>
      <p:pic>
        <p:nvPicPr>
          <p:cNvPr id="4" name="Obrázek 3" descr="Škoda Octavia 4. generace je jako ojetina konečně dostupnější – AutoMoto  Life">
            <a:extLst>
              <a:ext uri="{FF2B5EF4-FFF2-40B4-BE49-F238E27FC236}">
                <a16:creationId xmlns:a16="http://schemas.microsoft.com/office/drawing/2014/main" id="{05B51FF9-32C2-E96C-9520-94815057D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792223"/>
            <a:ext cx="6113926" cy="29041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645B7-E728-A11E-98AD-80D977176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7176" y="1792224"/>
            <a:ext cx="4307527" cy="4517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dirty="0" err="1">
                <a:ea typeface="+mn-lt"/>
                <a:cs typeface="+mn-lt"/>
              </a:rPr>
              <a:t>This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is</a:t>
            </a:r>
            <a:r>
              <a:rPr lang="cs-CZ" sz="1800" dirty="0">
                <a:ea typeface="+mn-lt"/>
                <a:cs typeface="+mn-lt"/>
              </a:rPr>
              <a:t> a </a:t>
            </a:r>
            <a:r>
              <a:rPr lang="cs-CZ" sz="1800" dirty="0" err="1">
                <a:ea typeface="+mn-lt"/>
                <a:cs typeface="+mn-lt"/>
              </a:rPr>
              <a:t>conventional</a:t>
            </a:r>
            <a:r>
              <a:rPr lang="cs-CZ" sz="1800" dirty="0">
                <a:ea typeface="+mn-lt"/>
                <a:cs typeface="+mn-lt"/>
              </a:rPr>
              <a:t> type, </a:t>
            </a:r>
            <a:r>
              <a:rPr lang="cs-CZ" sz="1800" dirty="0" err="1">
                <a:ea typeface="+mn-lt"/>
                <a:cs typeface="+mn-lt"/>
              </a:rPr>
              <a:t>which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is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characterized</a:t>
            </a:r>
            <a:r>
              <a:rPr lang="cs-CZ" sz="1800" dirty="0">
                <a:ea typeface="+mn-lt"/>
                <a:cs typeface="+mn-lt"/>
              </a:rPr>
              <a:t> by </a:t>
            </a:r>
            <a:r>
              <a:rPr lang="cs-CZ" sz="1800" dirty="0" err="1">
                <a:ea typeface="+mn-lt"/>
                <a:cs typeface="+mn-lt"/>
              </a:rPr>
              <a:t>the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separation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of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the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luggage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compartment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from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the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passenger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compartment</a:t>
            </a:r>
            <a:r>
              <a:rPr lang="cs-CZ" sz="1800" dirty="0">
                <a:ea typeface="+mn-lt"/>
                <a:cs typeface="+mn-lt"/>
              </a:rPr>
              <a:t>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3707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8BE9A2-8956-141B-BFE6-C607C93D8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B7B1E-ABD4-E1FB-E035-45076F5BF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4837132"/>
            <a:ext cx="4705097" cy="1615684"/>
          </a:xfrm>
        </p:spPr>
        <p:txBody>
          <a:bodyPr>
            <a:normAutofit/>
          </a:bodyPr>
          <a:lstStyle/>
          <a:p>
            <a:r>
              <a:rPr lang="cs-CZ" b="0" u="sng" dirty="0"/>
              <a:t>13) SPORTS CAR</a:t>
            </a:r>
          </a:p>
        </p:txBody>
      </p:sp>
      <p:pic>
        <p:nvPicPr>
          <p:cNvPr id="4" name="Obrázek 3" descr="Sports car, supercar, hypercar: Fancy autos, explained | Popular Science">
            <a:extLst>
              <a:ext uri="{FF2B5EF4-FFF2-40B4-BE49-F238E27FC236}">
                <a16:creationId xmlns:a16="http://schemas.microsoft.com/office/drawing/2014/main" id="{7627EE82-F8DC-FBCA-F7C5-17AA706D9F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37" b="20748"/>
          <a:stretch>
            <a:fillRect/>
          </a:stretch>
        </p:blipFill>
        <p:spPr>
          <a:xfrm>
            <a:off x="20" y="10"/>
            <a:ext cx="12191980" cy="45577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F428-C71F-CFA9-10B8-E3271FA86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333" y="4837132"/>
            <a:ext cx="5753567" cy="16156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800">
                <a:ea typeface="+mn-lt"/>
                <a:cs typeface="+mn-lt"/>
              </a:rPr>
              <a:t>Sports cars originated in Europe in the early 1910s and are currently produced by many manufacturers around the world.</a:t>
            </a: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74355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1187F7A-920C-B377-65E8-1CF4CBCE3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D51E5-7ADD-AE46-C9A0-B97BD6980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293849"/>
            <a:ext cx="7202558" cy="1178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0" u="sng" dirty="0"/>
              <a:t>14) LIFT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061BD-DE66-8BB6-0DB4-60D88B35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2157" y="5293850"/>
            <a:ext cx="3874124" cy="1178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1800"/>
              <a:t>Compared to a hatchback, the rear of the car slopes at a gentler angle and is longer.</a:t>
            </a:r>
            <a:endParaRPr lang="cs-CZ"/>
          </a:p>
        </p:txBody>
      </p:sp>
      <p:pic>
        <p:nvPicPr>
          <p:cNvPr id="4" name="Obrázek 3" descr="Liftback - autolexicon.net">
            <a:extLst>
              <a:ext uri="{FF2B5EF4-FFF2-40B4-BE49-F238E27FC236}">
                <a16:creationId xmlns:a16="http://schemas.microsoft.com/office/drawing/2014/main" id="{D991930F-3459-76EC-8546-81EF53DC3F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61"/>
          <a:stretch>
            <a:fillRect/>
          </a:stretch>
        </p:blipFill>
        <p:spPr>
          <a:xfrm>
            <a:off x="20" y="10"/>
            <a:ext cx="12191980" cy="49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8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50E08-3384-039E-232B-C28D55F5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3553412" cy="1527048"/>
          </a:xfrm>
        </p:spPr>
        <p:txBody>
          <a:bodyPr anchor="b">
            <a:normAutofit/>
          </a:bodyPr>
          <a:lstStyle/>
          <a:p>
            <a:r>
              <a:rPr lang="cs-CZ" b="0" u="sng" dirty="0"/>
              <a:t>15) TRACTOR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1E389-F651-AB74-0212-8DE10988F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3553412" cy="41224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800">
                <a:ea typeface="+mn-lt"/>
                <a:cs typeface="+mn-lt"/>
              </a:rPr>
              <a:t>It is used primarily to pull carts and various agricultural machinery.</a:t>
            </a:r>
            <a:endParaRPr lang="cs-CZ" sz="1800"/>
          </a:p>
        </p:txBody>
      </p:sp>
      <p:pic>
        <p:nvPicPr>
          <p:cNvPr id="4" name="Obrázek 3" descr="Traktory řady 6M 240 | John Deere CZ">
            <a:extLst>
              <a:ext uri="{FF2B5EF4-FFF2-40B4-BE49-F238E27FC236}">
                <a16:creationId xmlns:a16="http://schemas.microsoft.com/office/drawing/2014/main" id="{54853236-BAB9-9AF4-1075-A274F531A4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21" r="22060"/>
          <a:stretch>
            <a:fillRect/>
          </a:stretch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9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SUV: Jaké jsou výhody, co koupit a kolik stojí provoz?">
            <a:extLst>
              <a:ext uri="{FF2B5EF4-FFF2-40B4-BE49-F238E27FC236}">
                <a16:creationId xmlns:a16="http://schemas.microsoft.com/office/drawing/2014/main" id="{D32C2CC6-15F0-60E5-FD73-AE69BC0594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5414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05CF9-229F-54B2-09AD-20C88D6AC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784" y="1482602"/>
            <a:ext cx="9478686" cy="13778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0" u="sng" dirty="0">
                <a:solidFill>
                  <a:srgbClr val="FFFFFF"/>
                </a:solidFill>
              </a:rPr>
              <a:t>16) SUV (sport utility vehicle)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A4918-3E5F-BB6B-C573-122E974E4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923" y="3793937"/>
            <a:ext cx="7588155" cy="14140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200">
                <a:solidFill>
                  <a:srgbClr val="FFFFFF"/>
                </a:solidFill>
              </a:rPr>
              <a:t>These are cars that combine the advantages of off-road vehicles.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932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0135D4-D3A1-4556-B91B-4A12069D4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Escape the ordinary with these off-road vehicles - The Manual">
            <a:extLst>
              <a:ext uri="{FF2B5EF4-FFF2-40B4-BE49-F238E27FC236}">
                <a16:creationId xmlns:a16="http://schemas.microsoft.com/office/drawing/2014/main" id="{1A04C9E8-37AB-AB19-D16E-21632F8DDB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391" r="9091"/>
          <a:stretch>
            <a:fillRect/>
          </a:stretch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F41B2-E82A-F932-382B-59C73483A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8" y="3429000"/>
            <a:ext cx="4506064" cy="18887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0" u="sng" dirty="0">
                <a:solidFill>
                  <a:srgbClr val="FFFFFF"/>
                </a:solidFill>
              </a:rPr>
              <a:t>17) OFF-ROAD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BCD2B-5C48-84B1-36D4-2C57588BA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916" y="5428229"/>
            <a:ext cx="4506066" cy="8996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Is a vehicle equipped to drive on unpaved surfaces.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020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Autobazar | Škoda Octavia 4 Combi RS | Autopůjčovna Praha s.r.o.">
            <a:extLst>
              <a:ext uri="{FF2B5EF4-FFF2-40B4-BE49-F238E27FC236}">
                <a16:creationId xmlns:a16="http://schemas.microsoft.com/office/drawing/2014/main" id="{CBD94632-9817-4394-E0FA-5B9AD668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1772" b="3959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37587C-8618-588D-5EFC-736AF31E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923" y="807413"/>
            <a:ext cx="7588155" cy="9148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0" u="sng" dirty="0">
                <a:solidFill>
                  <a:srgbClr val="FFFFFF"/>
                </a:solidFill>
              </a:rPr>
              <a:t>18) ESTATE CAR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AFAE9-7A8B-57F9-8A26-70A8BB631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923" y="4912822"/>
            <a:ext cx="7588155" cy="11343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It is a type of passenger car body with a large luggage compartment.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601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FB679A-185A-8CF0-2108-B8153FDCA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331" y="603504"/>
            <a:ext cx="4544952" cy="1527048"/>
          </a:xfrm>
        </p:spPr>
        <p:txBody>
          <a:bodyPr anchor="b">
            <a:normAutofit/>
          </a:bodyPr>
          <a:lstStyle/>
          <a:p>
            <a:pPr marL="742950" indent="-742950">
              <a:buAutoNum type="arabicParenR"/>
            </a:pPr>
            <a:r>
              <a:rPr lang="cs-CZ" b="0" u="sng" dirty="0"/>
              <a:t>MOPED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C7B7D-8987-700E-7A85-F8158771D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212848"/>
            <a:ext cx="4361687" cy="4096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A moped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</a:t>
            </a:r>
            <a:r>
              <a:rPr lang="cs-CZ" dirty="0" err="1"/>
              <a:t>motorcycle</a:t>
            </a:r>
            <a:r>
              <a:rPr lang="cs-CZ" dirty="0"/>
              <a:t> and </a:t>
            </a:r>
            <a:r>
              <a:rPr lang="cs-CZ" dirty="0" err="1"/>
              <a:t>bicycle</a:t>
            </a:r>
            <a:r>
              <a:rPr lang="cs-CZ" dirty="0"/>
              <a:t>.</a:t>
            </a:r>
          </a:p>
        </p:txBody>
      </p:sp>
      <p:pic>
        <p:nvPicPr>
          <p:cNvPr id="4" name="Obrázek 3" descr="Elektroskútr RACCEWAY E-MOPED - šedý-lesklý s baterií 20Ah - Outlet-alpine">
            <a:extLst>
              <a:ext uri="{FF2B5EF4-FFF2-40B4-BE49-F238E27FC236}">
                <a16:creationId xmlns:a16="http://schemas.microsoft.com/office/drawing/2014/main" id="{84490A56-B256-14D3-69F1-C752D6F76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25" r="-1" b="-1"/>
          <a:stretch>
            <a:fillRect/>
          </a:stretch>
        </p:blipFill>
        <p:spPr>
          <a:xfrm>
            <a:off x="5818632" y="-1"/>
            <a:ext cx="63733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Rodinné auto? Jaké nejlepší MPV vybrat? Zde je TOP 10 MPV | carVertical">
            <a:extLst>
              <a:ext uri="{FF2B5EF4-FFF2-40B4-BE49-F238E27FC236}">
                <a16:creationId xmlns:a16="http://schemas.microsoft.com/office/drawing/2014/main" id="{A184FC19-5518-AFCF-459F-83744DC4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6662" b="6019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109FB7-8D7C-F6F5-D0BA-712721293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923" y="739894"/>
            <a:ext cx="7588155" cy="13392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000" b="0" u="sng" dirty="0">
                <a:solidFill>
                  <a:srgbClr val="FFFFFF"/>
                </a:solidFill>
              </a:rPr>
              <a:t>19) MPV (multipurpose vehicle)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BF6E8-8EA9-8EF5-91FA-D7EB35EE2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923" y="5240771"/>
            <a:ext cx="7588155" cy="883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200">
                <a:solidFill>
                  <a:srgbClr val="FFFFFF"/>
                </a:solidFill>
              </a:rPr>
              <a:t>This is a type of car that resembles a van in shape, but is designed to transport people.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33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Agados Přívěs Handy-20 N1 bez příslušenství, 750 kg koupit v OBI">
            <a:extLst>
              <a:ext uri="{FF2B5EF4-FFF2-40B4-BE49-F238E27FC236}">
                <a16:creationId xmlns:a16="http://schemas.microsoft.com/office/drawing/2014/main" id="{F431CFF9-33D3-A2B2-A367-150F05E9A7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r="19554" b="-1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FFFB24-8997-5BE9-DCA3-D6B04D32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923" y="874932"/>
            <a:ext cx="7588155" cy="7315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0" u="sng" dirty="0">
                <a:solidFill>
                  <a:srgbClr val="FFFFFF"/>
                </a:solidFill>
              </a:rPr>
              <a:t>20) BOX TRAILER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4CAB7-7C67-B139-45CA-C8C330F93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923" y="2491785"/>
            <a:ext cx="7588155" cy="931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200" dirty="0">
                <a:solidFill>
                  <a:srgbClr val="FFFFFF"/>
                </a:solidFill>
              </a:rPr>
              <a:t>A box trailer is usually towed by a motor vehicle, we use the box trailer to transport cargo.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9580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510971-2ED0-CD1C-6C6E-E11FDB908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14923"/>
            <a:ext cx="4621553" cy="1360728"/>
          </a:xfrm>
        </p:spPr>
        <p:txBody>
          <a:bodyPr anchor="b">
            <a:normAutofit/>
          </a:bodyPr>
          <a:lstStyle/>
          <a:p>
            <a:r>
              <a:rPr lang="cs-CZ" b="0" u="sng" dirty="0"/>
              <a:t>2) PICK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880A8-4B6E-5C14-114D-3BF5548B7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84058"/>
            <a:ext cx="4621553" cy="31590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These </a:t>
            </a:r>
            <a:r>
              <a:rPr lang="cs-CZ" dirty="0" err="1"/>
              <a:t>cars</a:t>
            </a:r>
            <a:r>
              <a:rPr lang="cs-CZ" dirty="0"/>
              <a:t> are </a:t>
            </a:r>
            <a:r>
              <a:rPr lang="cs-CZ" dirty="0" err="1"/>
              <a:t>used</a:t>
            </a:r>
            <a:r>
              <a:rPr lang="cs-CZ" dirty="0"/>
              <a:t> to transport </a:t>
            </a:r>
            <a:r>
              <a:rPr lang="cs-CZ" dirty="0" err="1"/>
              <a:t>cargo</a:t>
            </a:r>
            <a:r>
              <a:rPr lang="cs-CZ" dirty="0"/>
              <a:t>.</a:t>
            </a:r>
          </a:p>
        </p:txBody>
      </p:sp>
      <p:pic>
        <p:nvPicPr>
          <p:cNvPr id="4" name="Obrázek 3" descr="Škoda Felicia Pick-up: ideál malých živnostníků pomalu vymírá | Největší  inzerce autobazarů - TipCars">
            <a:extLst>
              <a:ext uri="{FF2B5EF4-FFF2-40B4-BE49-F238E27FC236}">
                <a16:creationId xmlns:a16="http://schemas.microsoft.com/office/drawing/2014/main" id="{438D1FBA-F9BB-EC2D-F0EA-B52E477A9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261" y="1487938"/>
            <a:ext cx="5837780" cy="388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2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97DE5A-DA89-0A80-C73D-8DCE1A3E2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FB2ADC-406E-94F0-AC15-64F77D80F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45" y="1174376"/>
            <a:ext cx="3509383" cy="27817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0" u="sng" dirty="0"/>
              <a:t>3) CAMPER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B66CD-10F6-8564-328B-FEAB09E15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45" y="4062940"/>
            <a:ext cx="3509383" cy="13949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It is a self-propelled vehicle that provides both transportation and sleeping.</a:t>
            </a:r>
            <a:endParaRPr lang="cs-CZ"/>
          </a:p>
        </p:txBody>
      </p:sp>
      <p:pic>
        <p:nvPicPr>
          <p:cNvPr id="4" name="Obrázek 3" descr="Relaxační polštář Camper Van Isolated - PIXERS.CZ">
            <a:extLst>
              <a:ext uri="{FF2B5EF4-FFF2-40B4-BE49-F238E27FC236}">
                <a16:creationId xmlns:a16="http://schemas.microsoft.com/office/drawing/2014/main" id="{6A56EBBD-8D4D-8D61-8E33-9DD4F2C4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18" r="17080" b="1"/>
          <a:stretch>
            <a:fillRect/>
          </a:stretch>
        </p:blipFill>
        <p:spPr>
          <a:xfrm>
            <a:off x="4824248" y="1"/>
            <a:ext cx="7367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7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BF8BE9A2-8956-141B-BFE6-C607C93D8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D2C5B-C4F1-F628-A702-DA9610C0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4837132"/>
            <a:ext cx="4705097" cy="1615684"/>
          </a:xfrm>
        </p:spPr>
        <p:txBody>
          <a:bodyPr>
            <a:normAutofit/>
          </a:bodyPr>
          <a:lstStyle/>
          <a:p>
            <a:r>
              <a:rPr lang="cs-CZ" b="0" u="sng" dirty="0"/>
              <a:t>4) TANK</a:t>
            </a:r>
          </a:p>
        </p:txBody>
      </p:sp>
      <p:pic>
        <p:nvPicPr>
          <p:cNvPr id="4" name="Obrázek 3" descr="Sedlové cisterny a další kejdovací technika | Dagros">
            <a:extLst>
              <a:ext uri="{FF2B5EF4-FFF2-40B4-BE49-F238E27FC236}">
                <a16:creationId xmlns:a16="http://schemas.microsoft.com/office/drawing/2014/main" id="{0E877F02-6198-1456-C477-E03B5C1BE5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" r="16064" b="-1"/>
          <a:stretch>
            <a:fillRect/>
          </a:stretch>
        </p:blipFill>
        <p:spPr>
          <a:xfrm>
            <a:off x="20" y="10"/>
            <a:ext cx="12191980" cy="45577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2FCE6-9452-1370-15B8-DF1FEED51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333" y="4837132"/>
            <a:ext cx="5753567" cy="16156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800">
                <a:ea typeface="+mn-lt"/>
                <a:cs typeface="+mn-lt"/>
              </a:rPr>
              <a:t>A tank is a stable tank for liquid or bulk substances that is placed on a road vehicle.</a:t>
            </a: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52240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F8BE9A2-8956-141B-BFE6-C607C93D8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13680F-706F-E384-E016-EB61EA070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4837132"/>
            <a:ext cx="4705097" cy="1615684"/>
          </a:xfrm>
        </p:spPr>
        <p:txBody>
          <a:bodyPr>
            <a:normAutofit/>
          </a:bodyPr>
          <a:lstStyle/>
          <a:p>
            <a:r>
              <a:rPr lang="cs-CZ" b="0" u="sng" dirty="0"/>
              <a:t>5) HATCHBACK</a:t>
            </a:r>
          </a:p>
        </p:txBody>
      </p:sp>
      <p:pic>
        <p:nvPicPr>
          <p:cNvPr id="5" name="Obrázek 4" descr="Test ojetého VW Golf GTI Clubsport (VIII) na webu WikiCars.cz - Zajímavosti  Auto ESA">
            <a:extLst>
              <a:ext uri="{FF2B5EF4-FFF2-40B4-BE49-F238E27FC236}">
                <a16:creationId xmlns:a16="http://schemas.microsoft.com/office/drawing/2014/main" id="{8FA25BA9-AD7A-7FCD-926D-EBD4699750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617" b="12378"/>
          <a:stretch>
            <a:fillRect/>
          </a:stretch>
        </p:blipFill>
        <p:spPr>
          <a:xfrm>
            <a:off x="20" y="10"/>
            <a:ext cx="12191980" cy="45577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A78FA-36AC-5478-CACF-94DF750C3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333" y="4837132"/>
            <a:ext cx="5753567" cy="16156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800">
                <a:ea typeface="+mn-lt"/>
                <a:cs typeface="+mn-lt"/>
              </a:rPr>
              <a:t>The first car with this body was the Citroën in 1938.The first car with this body was the Citroën in 1938. </a:t>
            </a: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262143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Van - Wikipedia">
            <a:extLst>
              <a:ext uri="{FF2B5EF4-FFF2-40B4-BE49-F238E27FC236}">
                <a16:creationId xmlns:a16="http://schemas.microsoft.com/office/drawing/2014/main" id="{26B1A9B3-0387-FF53-A753-0CA8FAFBE2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5462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871BDE-E572-9E9E-3A53-89BF9688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923" y="1482602"/>
            <a:ext cx="7588155" cy="9341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0" u="sng" dirty="0">
                <a:solidFill>
                  <a:srgbClr val="FFFFFF"/>
                </a:solidFill>
              </a:rPr>
              <a:t>6) VAN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97B85-6684-5436-752F-954183BF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923" y="3793937"/>
            <a:ext cx="7588155" cy="14140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200">
                <a:solidFill>
                  <a:srgbClr val="FFFFFF"/>
                </a:solidFill>
              </a:rPr>
              <a:t>These cars have larger dimensions, 5 or more seats and a large luggage compartment.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84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21D71-EFD4-5240-0376-3C2C68DB1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14923"/>
            <a:ext cx="4621553" cy="1360728"/>
          </a:xfrm>
        </p:spPr>
        <p:txBody>
          <a:bodyPr anchor="b">
            <a:normAutofit/>
          </a:bodyPr>
          <a:lstStyle/>
          <a:p>
            <a:r>
              <a:rPr lang="cs-CZ" b="0" u="sng" dirty="0"/>
              <a:t>7) TRUCK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9F74A-CF4B-0D11-0A15-D4ABF302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84058"/>
            <a:ext cx="4621553" cy="31590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800">
                <a:ea typeface="+mn-lt"/>
                <a:cs typeface="+mn-lt"/>
              </a:rPr>
              <a:t>A truck is a motor vehicle designed to transport cargo. Trucks vary greatly in size and performance.</a:t>
            </a:r>
            <a:endParaRPr lang="cs-CZ" sz="1800"/>
          </a:p>
        </p:txBody>
      </p:sp>
      <p:pic>
        <p:nvPicPr>
          <p:cNvPr id="4" name="Obrázek 3" descr="Truck | Heavy-Duty, Off-Road &amp; Utility Vehicle | Britannica">
            <a:extLst>
              <a:ext uri="{FF2B5EF4-FFF2-40B4-BE49-F238E27FC236}">
                <a16:creationId xmlns:a16="http://schemas.microsoft.com/office/drawing/2014/main" id="{C5F31B0D-274F-85C6-8B40-74C425822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261" y="1407668"/>
            <a:ext cx="5837780" cy="404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ED587E41-605C-A8E4-8BA5-0E0B3797C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Tohle je 10 nejlevnějších kabrioletů na trhu. Vítr ve vlasech nevyjde  lacino - Deník.cz">
            <a:extLst>
              <a:ext uri="{FF2B5EF4-FFF2-40B4-BE49-F238E27FC236}">
                <a16:creationId xmlns:a16="http://schemas.microsoft.com/office/drawing/2014/main" id="{AD102D8F-9DA0-573E-9E82-427C18261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EBD48A03-0DF9-3063-CB15-1BC2AEC79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8385"/>
            <a:ext cx="12191999" cy="19496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C016F-A824-C82A-FF7F-5B424C9F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5" y="5268812"/>
            <a:ext cx="7260542" cy="122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u="sng">
                <a:solidFill>
                  <a:srgbClr val="FFFFFF"/>
                </a:solidFill>
              </a:rPr>
              <a:t>8) CONVERTIBLE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7DBB1-0942-657B-2FD0-931592CB1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7908" y="5268812"/>
            <a:ext cx="3808373" cy="12287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1800">
                <a:solidFill>
                  <a:srgbClr val="FFFFFF"/>
                </a:solidFill>
              </a:rPr>
              <a:t>It is a type of car that can be driven with or without the roof.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104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395</Words>
  <Application>Microsoft Office PowerPoint</Application>
  <PresentationFormat>Širokoúhlá obrazovka</PresentationFormat>
  <Paragraphs>41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4" baseType="lpstr">
      <vt:lpstr>Arial</vt:lpstr>
      <vt:lpstr>Neue Haas Grotesk Text Pro</vt:lpstr>
      <vt:lpstr>VanillaVTI</vt:lpstr>
      <vt:lpstr>Types of vehicles</vt:lpstr>
      <vt:lpstr>MOPED</vt:lpstr>
      <vt:lpstr>2) PICK UP</vt:lpstr>
      <vt:lpstr>3) CAMPER</vt:lpstr>
      <vt:lpstr>4) TANK</vt:lpstr>
      <vt:lpstr>5) HATCHBACK</vt:lpstr>
      <vt:lpstr>6) VAN</vt:lpstr>
      <vt:lpstr>7) TRUCK</vt:lpstr>
      <vt:lpstr>8) CONVERTIBLE</vt:lpstr>
      <vt:lpstr>9) BUS</vt:lpstr>
      <vt:lpstr>10) COACH</vt:lpstr>
      <vt:lpstr>11) LORRY</vt:lpstr>
      <vt:lpstr>12) SALOON</vt:lpstr>
      <vt:lpstr>13) SPORTS CAR</vt:lpstr>
      <vt:lpstr>14) LIFT BACK</vt:lpstr>
      <vt:lpstr>15) TRACTOR</vt:lpstr>
      <vt:lpstr>16) SUV (sport utility vehicle)</vt:lpstr>
      <vt:lpstr>17) OFF-ROAD </vt:lpstr>
      <vt:lpstr>18) ESTATE CAR</vt:lpstr>
      <vt:lpstr>19) MPV (multipurpose vehicle)</vt:lpstr>
      <vt:lpstr>20) BOX TRAILER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Lída Šitinová</dc:creator>
  <cp:lastModifiedBy>Lída Šitinová</cp:lastModifiedBy>
  <cp:revision>320</cp:revision>
  <dcterms:created xsi:type="dcterms:W3CDTF">2025-06-17T14:17:06Z</dcterms:created>
  <dcterms:modified xsi:type="dcterms:W3CDTF">2025-09-25T05:50:27Z</dcterms:modified>
</cp:coreProperties>
</file>