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314" r:id="rId5"/>
    <p:sldId id="399" r:id="rId6"/>
    <p:sldId id="474" r:id="rId7"/>
    <p:sldId id="475" r:id="rId8"/>
    <p:sldId id="476" r:id="rId9"/>
    <p:sldId id="492" r:id="rId10"/>
    <p:sldId id="498" r:id="rId11"/>
    <p:sldId id="477" r:id="rId12"/>
    <p:sldId id="347" r:id="rId13"/>
    <p:sldId id="478" r:id="rId14"/>
    <p:sldId id="481" r:id="rId15"/>
    <p:sldId id="466" r:id="rId16"/>
    <p:sldId id="482" r:id="rId17"/>
    <p:sldId id="483" r:id="rId18"/>
    <p:sldId id="488" r:id="rId19"/>
    <p:sldId id="460" r:id="rId20"/>
    <p:sldId id="489" r:id="rId21"/>
    <p:sldId id="479" r:id="rId22"/>
    <p:sldId id="465" r:id="rId23"/>
    <p:sldId id="390" r:id="rId24"/>
    <p:sldId id="468" r:id="rId25"/>
    <p:sldId id="486" r:id="rId26"/>
    <p:sldId id="487" r:id="rId27"/>
    <p:sldId id="469" r:id="rId28"/>
    <p:sldId id="480" r:id="rId29"/>
    <p:sldId id="493" r:id="rId30"/>
    <p:sldId id="495" r:id="rId31"/>
    <p:sldId id="496" r:id="rId32"/>
    <p:sldId id="497" r:id="rId33"/>
    <p:sldId id="448" r:id="rId34"/>
    <p:sldId id="463" r:id="rId35"/>
    <p:sldId id="470" r:id="rId36"/>
    <p:sldId id="471" r:id="rId37"/>
    <p:sldId id="472" r:id="rId38"/>
    <p:sldId id="473" r:id="rId39"/>
    <p:sldId id="499" r:id="rId4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ulemans Jan" initials="CJ" lastIdx="2" clrIdx="0">
    <p:extLst>
      <p:ext uri="{19B8F6BF-5375-455C-9EA6-DF929625EA0E}">
        <p15:presenceInfo xmlns:p15="http://schemas.microsoft.com/office/powerpoint/2012/main" userId="S::jan.ceulemans@epos-vlaanderen.be::bc444721-e67c-4e3d-a8e3-fee181beec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7CD674-B0BF-D9C9-00E8-DF129931BFF7}" v="25" dt="2026-01-08T08:29:32.65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79523" autoAdjust="0"/>
  </p:normalViewPr>
  <p:slideViewPr>
    <p:cSldViewPr snapToGrid="0" snapToObjects="1">
      <p:cViewPr varScale="1">
        <p:scale>
          <a:sx n="65" d="100"/>
          <a:sy n="65" d="100"/>
        </p:scale>
        <p:origin x="2112" y="58"/>
      </p:cViewPr>
      <p:guideLst>
        <p:guide orient="horz" pos="1865"/>
        <p:guide pos="2880"/>
      </p:guideLst>
    </p:cSldViewPr>
  </p:slideViewPr>
  <p:notesTextViewPr>
    <p:cViewPr>
      <p:scale>
        <a:sx n="100" d="100"/>
        <a:sy n="100" d="100"/>
      </p:scale>
      <p:origin x="0" y="0"/>
    </p:cViewPr>
  </p:notesTextViewPr>
  <p:notesViewPr>
    <p:cSldViewPr snapToGrid="0" snapToObjects="1" showGuides="1">
      <p:cViewPr varScale="1">
        <p:scale>
          <a:sx n="65" d="100"/>
          <a:sy n="65" d="100"/>
        </p:scale>
        <p:origin x="3154" y="5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461963" y="668338"/>
            <a:ext cx="2230437" cy="1674812"/>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2771360" y="668139"/>
            <a:ext cx="3770676" cy="167512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68106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400" b="1" dirty="0"/>
              <a:t>Noden en uitdagingen</a:t>
            </a:r>
          </a:p>
          <a:p>
            <a:r>
              <a:rPr lang="nl-BE" sz="1400" b="0" dirty="0"/>
              <a:t>Enkel wat relevant is voor deze projectaanvraag</a:t>
            </a:r>
          </a:p>
          <a:p>
            <a:endParaRPr lang="nl-BE" sz="1400" b="1" dirty="0"/>
          </a:p>
          <a:p>
            <a:r>
              <a:rPr lang="nl-BE" sz="1400" b="1" dirty="0"/>
              <a:t>Doelstellingen:</a:t>
            </a:r>
          </a:p>
          <a:p>
            <a:r>
              <a:rPr lang="nl-BE" sz="1400" b="0" dirty="0"/>
              <a:t>Smart</a:t>
            </a:r>
          </a:p>
          <a:p>
            <a:r>
              <a:rPr lang="nl-BE" sz="1400" b="0" dirty="0"/>
              <a:t>Indicatoren</a:t>
            </a:r>
          </a:p>
          <a:p>
            <a:endParaRPr lang="nl-BE" sz="1400" b="1" dirty="0"/>
          </a:p>
          <a:p>
            <a:r>
              <a:rPr lang="nl-BE" sz="1400" b="1" dirty="0"/>
              <a:t>Activiteiten:</a:t>
            </a:r>
          </a:p>
          <a:p>
            <a:r>
              <a:rPr lang="nl-BE" sz="1400" dirty="0"/>
              <a:t>Nationaal/transnationaal</a:t>
            </a:r>
          </a:p>
          <a:p>
            <a:r>
              <a:rPr lang="nl-BE" sz="1400" dirty="0"/>
              <a:t>Budget</a:t>
            </a:r>
          </a:p>
          <a:p>
            <a:r>
              <a:rPr lang="nl-BE" sz="1400" dirty="0"/>
              <a:t>Timing</a:t>
            </a:r>
          </a:p>
          <a:p>
            <a:r>
              <a:rPr lang="nl-BE" sz="1400" dirty="0"/>
              <a:t>Plaats van uitvoering</a:t>
            </a:r>
          </a:p>
          <a:p>
            <a:endParaRPr lang="nl-BE" sz="1400" dirty="0"/>
          </a:p>
          <a:p>
            <a:r>
              <a:rPr lang="nl-BE" sz="1400" b="1" dirty="0"/>
              <a:t>Verwachte resultaten</a:t>
            </a:r>
          </a:p>
          <a:p>
            <a:r>
              <a:rPr lang="nl-BE" sz="1400" dirty="0"/>
              <a:t>Wat zal/moet er veranderd zijn als het project is uitgevoerd? Zijn die veranderingen ook duurzaam?</a:t>
            </a:r>
          </a:p>
        </p:txBody>
      </p:sp>
    </p:spTree>
    <p:extLst>
      <p:ext uri="{BB962C8B-B14F-4D97-AF65-F5344CB8AC3E}">
        <p14:creationId xmlns:p14="http://schemas.microsoft.com/office/powerpoint/2010/main" val="3691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288546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45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7" y="2880490"/>
            <a:ext cx="8229600" cy="1143000"/>
          </a:xfrm>
        </p:spPr>
        <p:txBody>
          <a:bodyPr/>
          <a:lstStyle/>
          <a:p>
            <a:r>
              <a:rPr lang="nl-NL"/>
              <a:t>Klik om de stijl te bewerken</a:t>
            </a:r>
            <a:endParaRPr lang="en-US" dirty="0"/>
          </a:p>
        </p:txBody>
      </p:sp>
      <p:sp>
        <p:nvSpPr>
          <p:cNvPr id="5" name="Slide Number Placeholder 4"/>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10743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7" y="1542952"/>
            <a:ext cx="8229600" cy="2204216"/>
          </a:xfrm>
        </p:spPr>
        <p:txBody>
          <a:bodyPr/>
          <a:lstStyle/>
          <a:p>
            <a:r>
              <a:rPr lang="nl-NL"/>
              <a:t>Klik om de stijl te bewerken</a:t>
            </a:r>
            <a:endParaRPr lang="en-US" dirty="0"/>
          </a:p>
        </p:txBody>
      </p:sp>
      <p:sp>
        <p:nvSpPr>
          <p:cNvPr id="5" name="Slide Number Placeholder 4"/>
          <p:cNvSpPr>
            <a:spLocks noGrp="1"/>
          </p:cNvSpPr>
          <p:nvPr>
            <p:ph type="sldNum" sz="quarter" idx="12"/>
          </p:nvPr>
        </p:nvSpPr>
        <p:spPr/>
        <p:txBody>
          <a:bodyPr/>
          <a:lstStyle/>
          <a:p>
            <a:fld id="{3A285BC5-8844-EC4F-AF0B-A85F8A877683}" type="slidenum">
              <a:rPr lang="en-US" smtClean="0"/>
              <a:t>‹nr.›</a:t>
            </a:fld>
            <a:endParaRPr lang="en-US" dirty="0"/>
          </a:p>
        </p:txBody>
      </p:sp>
    </p:spTree>
    <p:extLst>
      <p:ext uri="{BB962C8B-B14F-4D97-AF65-F5344CB8AC3E}">
        <p14:creationId xmlns:p14="http://schemas.microsoft.com/office/powerpoint/2010/main" val="285662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rasmus+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1867" y="1542952"/>
            <a:ext cx="8229600" cy="2204216"/>
          </a:xfrm>
        </p:spPr>
        <p:txBody>
          <a:bodyPr/>
          <a:lstStyle/>
          <a:p>
            <a:r>
              <a:rPr lang="nl-NL"/>
              <a:t>Klik om de stijl te bewerken</a:t>
            </a:r>
            <a:endParaRPr lang="en-US" dirty="0"/>
          </a:p>
        </p:txBody>
      </p:sp>
    </p:spTree>
    <p:extLst>
      <p:ext uri="{BB962C8B-B14F-4D97-AF65-F5344CB8AC3E}">
        <p14:creationId xmlns:p14="http://schemas.microsoft.com/office/powerpoint/2010/main" val="3658211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285BC5-8844-EC4F-AF0B-A85F8A877683}" type="slidenum">
              <a:rPr lang="en-US" smtClean="0"/>
              <a:t>‹nr.›</a:t>
            </a:fld>
            <a:endParaRPr lang="en-US"/>
          </a:p>
        </p:txBody>
      </p:sp>
      <p:sp>
        <p:nvSpPr>
          <p:cNvPr id="6" name="Picture Placeholder 5"/>
          <p:cNvSpPr>
            <a:spLocks noGrp="1"/>
          </p:cNvSpPr>
          <p:nvPr>
            <p:ph type="pic" sz="quarter" idx="13"/>
          </p:nvPr>
        </p:nvSpPr>
        <p:spPr>
          <a:xfrm>
            <a:off x="705556" y="1119188"/>
            <a:ext cx="7732753" cy="4214812"/>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222322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Slide Number Placeholder 6"/>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42117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7" name="Slide Number Placeholder 6"/>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311877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24517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19839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77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rasmus+_Title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76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281835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78657"/>
            <a:ext cx="7772400" cy="1367196"/>
          </a:xfrm>
        </p:spPr>
        <p:txBody>
          <a:bodyPr anchor="t"/>
          <a:lstStyle>
            <a:lvl1pPr algn="l">
              <a:defRPr sz="4000" b="1" cap="all"/>
            </a:lvl1pPr>
          </a:lstStyle>
          <a:p>
            <a:r>
              <a:rPr lang="nl-NL"/>
              <a:t>Klik om de stijl te bewerken</a:t>
            </a:r>
            <a:endParaRPr lang="en-US" dirty="0"/>
          </a:p>
        </p:txBody>
      </p:sp>
      <p:sp>
        <p:nvSpPr>
          <p:cNvPr id="3" name="Text Placeholder 2"/>
          <p:cNvSpPr>
            <a:spLocks noGrp="1"/>
          </p:cNvSpPr>
          <p:nvPr>
            <p:ph type="body" idx="1"/>
          </p:nvPr>
        </p:nvSpPr>
        <p:spPr>
          <a:xfrm>
            <a:off x="722313" y="2729031"/>
            <a:ext cx="7772400" cy="871189"/>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dirty="0"/>
          </a:p>
        </p:txBody>
      </p:sp>
    </p:spTree>
    <p:extLst>
      <p:ext uri="{BB962C8B-B14F-4D97-AF65-F5344CB8AC3E}">
        <p14:creationId xmlns:p14="http://schemas.microsoft.com/office/powerpoint/2010/main" val="15871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rasmus+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778657"/>
            <a:ext cx="7772400" cy="1367196"/>
          </a:xfrm>
        </p:spPr>
        <p:txBody>
          <a:bodyPr anchor="t"/>
          <a:lstStyle>
            <a:lvl1pPr algn="l">
              <a:defRPr sz="4000" b="1" cap="all"/>
            </a:lvl1pPr>
          </a:lstStyle>
          <a:p>
            <a:r>
              <a:rPr lang="nl-NL"/>
              <a:t>Klik om de stijl te bewerken</a:t>
            </a:r>
            <a:endParaRPr lang="en-US" dirty="0"/>
          </a:p>
        </p:txBody>
      </p:sp>
      <p:sp>
        <p:nvSpPr>
          <p:cNvPr id="3" name="Text Placeholder 2"/>
          <p:cNvSpPr>
            <a:spLocks noGrp="1"/>
          </p:cNvSpPr>
          <p:nvPr>
            <p:ph type="body" idx="1"/>
          </p:nvPr>
        </p:nvSpPr>
        <p:spPr>
          <a:xfrm>
            <a:off x="722313" y="2729031"/>
            <a:ext cx="7772400" cy="871189"/>
          </a:xfrm>
        </p:spPr>
        <p:txBody>
          <a:bodyPr anchor="b"/>
          <a:lstStyle>
            <a:lvl1pPr marL="0" indent="0">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6" name="Slide Number Placeholder 5"/>
          <p:cNvSpPr>
            <a:spLocks noGrp="1"/>
          </p:cNvSpPr>
          <p:nvPr>
            <p:ph type="sldNum" sz="quarter" idx="12"/>
          </p:nvPr>
        </p:nvSpPr>
        <p:spPr/>
        <p:txBody>
          <a:bodyPr/>
          <a:lstStyle/>
          <a:p>
            <a:fld id="{3A285BC5-8844-EC4F-AF0B-A85F8A877683}" type="slidenum">
              <a:rPr lang="en-US" smtClean="0"/>
              <a:t>‹nr.›</a:t>
            </a:fld>
            <a:endParaRPr lang="en-US" dirty="0"/>
          </a:p>
        </p:txBody>
      </p:sp>
    </p:spTree>
    <p:extLst>
      <p:ext uri="{BB962C8B-B14F-4D97-AF65-F5344CB8AC3E}">
        <p14:creationId xmlns:p14="http://schemas.microsoft.com/office/powerpoint/2010/main" val="234383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Slide Number Placeholder 6"/>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17370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9" name="Slide Number Placeholder 8"/>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428106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5" name="Slide Number Placeholder 4"/>
          <p:cNvSpPr>
            <a:spLocks noGrp="1"/>
          </p:cNvSpPr>
          <p:nvPr>
            <p:ph type="sldNum" sz="quarter" idx="12"/>
          </p:nvPr>
        </p:nvSpPr>
        <p:spPr/>
        <p:txBody>
          <a:bodyPr/>
          <a:lstStyle/>
          <a:p>
            <a:fld id="{3A285BC5-8844-EC4F-AF0B-A85F8A877683}" type="slidenum">
              <a:rPr lang="en-US" smtClean="0"/>
              <a:t>‹nr.›</a:t>
            </a:fld>
            <a:endParaRPr lang="en-US"/>
          </a:p>
        </p:txBody>
      </p:sp>
    </p:spTree>
    <p:extLst>
      <p:ext uri="{BB962C8B-B14F-4D97-AF65-F5344CB8AC3E}">
        <p14:creationId xmlns:p14="http://schemas.microsoft.com/office/powerpoint/2010/main" val="25822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lide Number Placeholder 5"/>
          <p:cNvSpPr>
            <a:spLocks noGrp="1"/>
          </p:cNvSpPr>
          <p:nvPr>
            <p:ph type="sldNum" sz="quarter" idx="4"/>
          </p:nvPr>
        </p:nvSpPr>
        <p:spPr>
          <a:xfrm>
            <a:off x="6304710" y="6176872"/>
            <a:ext cx="2133600" cy="365125"/>
          </a:xfrm>
          <a:prstGeom prst="rect">
            <a:avLst/>
          </a:prstGeom>
        </p:spPr>
        <p:txBody>
          <a:bodyPr vert="horz" lIns="91440" tIns="45720" rIns="91440" bIns="45720" rtlCol="0" anchor="ctr"/>
          <a:lstStyle>
            <a:lvl1pPr algn="r">
              <a:defRPr sz="1200">
                <a:solidFill>
                  <a:srgbClr val="4E7282"/>
                </a:solidFill>
              </a:defRPr>
            </a:lvl1pPr>
          </a:lstStyle>
          <a:p>
            <a:fld id="{3A285BC5-8844-EC4F-AF0B-A85F8A877683}" type="slidenum">
              <a:rPr lang="en-US" smtClean="0"/>
              <a:pPr/>
              <a:t>‹nr.›</a:t>
            </a:fld>
            <a:endParaRPr lang="en-US" dirty="0"/>
          </a:p>
        </p:txBody>
      </p:sp>
    </p:spTree>
    <p:extLst>
      <p:ext uri="{BB962C8B-B14F-4D97-AF65-F5344CB8AC3E}">
        <p14:creationId xmlns:p14="http://schemas.microsoft.com/office/powerpoint/2010/main" val="143273827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0" r:id="rId4"/>
    <p:sldLayoutId id="2147483651" r:id="rId5"/>
    <p:sldLayoutId id="2147483664" r:id="rId6"/>
    <p:sldLayoutId id="2147483652" r:id="rId7"/>
    <p:sldLayoutId id="2147483653" r:id="rId8"/>
    <p:sldLayoutId id="2147483654" r:id="rId9"/>
    <p:sldLayoutId id="2147483661" r:id="rId10"/>
    <p:sldLayoutId id="2147483662" r:id="rId11"/>
    <p:sldLayoutId id="2147483665" r:id="rId12"/>
    <p:sldLayoutId id="2147483655" r:id="rId13"/>
    <p:sldLayoutId id="2147483656" r:id="rId14"/>
    <p:sldLayoutId id="2147483657"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rasmus-plus.ec.europa.eu/nl/erasmus-programme-guide" TargetMode="Externa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ebgate.ec.europa.eu/app-forms/af-ui-opportunities/#/erasmus-plus"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ikis.ec.europa.eu/display/NAITDOC/EU+Login+-+European+Commission+Authentication+Service" TargetMode="External"/><Relationship Id="rId2" Type="http://schemas.openxmlformats.org/officeDocument/2006/relationships/hyperlink" Target="https://view.officeapps.live.com/op/view.aspx?src=https%3A%2F%2Fs3.eu-west-1.amazonaws.com%2Ffiles.epos%2FNieuwe%2Bwebsite%2Fprojectaanvraag%2FEU_Login_en_OID_13112023%252Bdocument%252Bvoor%252Bwebsite.docx&amp;wdOrigin=BROWSELINK"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79AAE-998F-407A-9C10-8653318682C6}"/>
              </a:ext>
            </a:extLst>
          </p:cNvPr>
          <p:cNvSpPr>
            <a:spLocks noGrp="1"/>
          </p:cNvSpPr>
          <p:nvPr>
            <p:ph type="title"/>
          </p:nvPr>
        </p:nvSpPr>
        <p:spPr/>
        <p:txBody>
          <a:bodyPr>
            <a:normAutofit/>
          </a:bodyPr>
          <a:lstStyle/>
          <a:p>
            <a:pPr algn="ctr"/>
            <a:r>
              <a:rPr lang="nl-BE" sz="3200" dirty="0"/>
              <a:t>Informatiesessie</a:t>
            </a:r>
            <a:br>
              <a:rPr lang="nl-BE" dirty="0"/>
            </a:br>
            <a:r>
              <a:rPr lang="nl-BE" sz="3100" dirty="0"/>
              <a:t>kleinschalige partnerschappen</a:t>
            </a:r>
            <a:endParaRPr lang="nl-BE" dirty="0"/>
          </a:p>
        </p:txBody>
      </p:sp>
      <p:sp>
        <p:nvSpPr>
          <p:cNvPr id="3" name="Tijdelijke aanduiding voor tekst 2">
            <a:extLst>
              <a:ext uri="{FF2B5EF4-FFF2-40B4-BE49-F238E27FC236}">
                <a16:creationId xmlns:a16="http://schemas.microsoft.com/office/drawing/2014/main" id="{B092CF77-B28B-4E50-B293-944474DE3959}"/>
              </a:ext>
            </a:extLst>
          </p:cNvPr>
          <p:cNvSpPr>
            <a:spLocks noGrp="1"/>
          </p:cNvSpPr>
          <p:nvPr>
            <p:ph type="body" idx="1"/>
          </p:nvPr>
        </p:nvSpPr>
        <p:spPr/>
        <p:txBody>
          <a:bodyPr/>
          <a:lstStyle/>
          <a:p>
            <a:pPr algn="ctr"/>
            <a:r>
              <a:rPr lang="nl-BE" dirty="0"/>
              <a:t>Erasmus+ Call 20</a:t>
            </a:r>
            <a:r>
              <a:rPr lang="nl-BE" b="1" dirty="0"/>
              <a:t>26</a:t>
            </a:r>
          </a:p>
        </p:txBody>
      </p:sp>
    </p:spTree>
    <p:extLst>
      <p:ext uri="{BB962C8B-B14F-4D97-AF65-F5344CB8AC3E}">
        <p14:creationId xmlns:p14="http://schemas.microsoft.com/office/powerpoint/2010/main" val="1801099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C43AA867-06F1-7B64-5B8D-329A67923A9C}"/>
              </a:ext>
            </a:extLst>
          </p:cNvPr>
          <p:cNvSpPr>
            <a:spLocks noGrp="1"/>
          </p:cNvSpPr>
          <p:nvPr>
            <p:ph type="pic" sz="quarter" idx="13"/>
          </p:nvPr>
        </p:nvSpPr>
        <p:spPr>
          <a:xfrm>
            <a:off x="705557" y="316089"/>
            <a:ext cx="3663244" cy="5889639"/>
          </a:xfrm>
        </p:spPr>
        <p:txBody>
          <a:bodyPr>
            <a:normAutofit/>
          </a:bodyPr>
          <a:lstStyle/>
          <a:p>
            <a:r>
              <a:rPr lang="nl-BE" dirty="0">
                <a:hlinkClick r:id="rId2"/>
              </a:rPr>
              <a:t>Programmagids van Erasmus+ - Erasmus+</a:t>
            </a:r>
            <a:endParaRPr lang="nl-BE" dirty="0"/>
          </a:p>
          <a:p>
            <a:endParaRPr lang="nl-BE" dirty="0"/>
          </a:p>
          <a:p>
            <a:pPr marL="0" indent="0">
              <a:buNone/>
            </a:pPr>
            <a:endParaRPr lang="nl-BE" dirty="0"/>
          </a:p>
          <a:p>
            <a:endParaRPr lang="nl-BE" dirty="0"/>
          </a:p>
          <a:p>
            <a:r>
              <a:rPr lang="nl-BE" dirty="0"/>
              <a:t>KA2 </a:t>
            </a:r>
            <a:r>
              <a:rPr lang="nl-BE" dirty="0" err="1"/>
              <a:t>Handbook</a:t>
            </a:r>
            <a:r>
              <a:rPr lang="nl-BE" dirty="0"/>
              <a:t> on </a:t>
            </a:r>
            <a:r>
              <a:rPr lang="nl-BE" dirty="0" err="1"/>
              <a:t>the</a:t>
            </a:r>
            <a:r>
              <a:rPr lang="nl-BE" dirty="0"/>
              <a:t> lumpsum </a:t>
            </a:r>
            <a:r>
              <a:rPr lang="nl-BE" dirty="0" err="1"/>
              <a:t>funding</a:t>
            </a:r>
            <a:r>
              <a:rPr lang="nl-BE" dirty="0"/>
              <a:t> model</a:t>
            </a:r>
          </a:p>
        </p:txBody>
      </p:sp>
      <p:pic>
        <p:nvPicPr>
          <p:cNvPr id="5" name="Afbeelding 4">
            <a:extLst>
              <a:ext uri="{FF2B5EF4-FFF2-40B4-BE49-F238E27FC236}">
                <a16:creationId xmlns:a16="http://schemas.microsoft.com/office/drawing/2014/main" id="{9D202B17-4C1E-D82A-6FEC-FC30F7FC3A53}"/>
              </a:ext>
            </a:extLst>
          </p:cNvPr>
          <p:cNvPicPr>
            <a:picLocks noChangeAspect="1"/>
          </p:cNvPicPr>
          <p:nvPr/>
        </p:nvPicPr>
        <p:blipFill>
          <a:blip r:embed="rId3"/>
          <a:stretch>
            <a:fillRect/>
          </a:stretch>
        </p:blipFill>
        <p:spPr>
          <a:xfrm>
            <a:off x="5174176" y="316089"/>
            <a:ext cx="2015487" cy="2878631"/>
          </a:xfrm>
          <a:prstGeom prst="rect">
            <a:avLst/>
          </a:prstGeom>
          <a:ln>
            <a:solidFill>
              <a:schemeClr val="accent1"/>
            </a:solidFill>
          </a:ln>
        </p:spPr>
      </p:pic>
      <p:pic>
        <p:nvPicPr>
          <p:cNvPr id="4" name="Afbeelding 3">
            <a:extLst>
              <a:ext uri="{FF2B5EF4-FFF2-40B4-BE49-F238E27FC236}">
                <a16:creationId xmlns:a16="http://schemas.microsoft.com/office/drawing/2014/main" id="{E0103538-4FD0-5222-9461-C2FAA333918E}"/>
              </a:ext>
            </a:extLst>
          </p:cNvPr>
          <p:cNvPicPr>
            <a:picLocks noChangeAspect="1"/>
          </p:cNvPicPr>
          <p:nvPr/>
        </p:nvPicPr>
        <p:blipFill>
          <a:blip r:embed="rId4"/>
          <a:stretch>
            <a:fillRect/>
          </a:stretch>
        </p:blipFill>
        <p:spPr>
          <a:xfrm>
            <a:off x="5174176" y="3429000"/>
            <a:ext cx="2011876" cy="2902267"/>
          </a:xfrm>
          <a:prstGeom prst="rect">
            <a:avLst/>
          </a:prstGeom>
        </p:spPr>
      </p:pic>
    </p:spTree>
    <p:extLst>
      <p:ext uri="{BB962C8B-B14F-4D97-AF65-F5344CB8AC3E}">
        <p14:creationId xmlns:p14="http://schemas.microsoft.com/office/powerpoint/2010/main" val="198499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1710D-4C38-03C3-2D22-DF00CB64AEA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D40EBE2B-C405-643E-97BE-33803642060D}"/>
              </a:ext>
            </a:extLst>
          </p:cNvPr>
          <p:cNvSpPr>
            <a:spLocks noGrp="1"/>
          </p:cNvSpPr>
          <p:nvPr>
            <p:ph type="title"/>
          </p:nvPr>
        </p:nvSpPr>
        <p:spPr/>
        <p:txBody>
          <a:bodyPr>
            <a:normAutofit fontScale="90000"/>
          </a:bodyPr>
          <a:lstStyle/>
          <a:p>
            <a:r>
              <a:rPr lang="nl-BE" dirty="0">
                <a:solidFill>
                  <a:schemeClr val="tx1"/>
                </a:solidFill>
              </a:rPr>
              <a:t>Wie kan een aanvraag indienen?</a:t>
            </a:r>
          </a:p>
        </p:txBody>
      </p:sp>
      <p:sp>
        <p:nvSpPr>
          <p:cNvPr id="2" name="Tijdelijke aanduiding voor afbeelding 1">
            <a:extLst>
              <a:ext uri="{FF2B5EF4-FFF2-40B4-BE49-F238E27FC236}">
                <a16:creationId xmlns:a16="http://schemas.microsoft.com/office/drawing/2014/main" id="{6BB51861-0036-D1E4-4023-F54DA1C79892}"/>
              </a:ext>
            </a:extLst>
          </p:cNvPr>
          <p:cNvSpPr>
            <a:spLocks noGrp="1"/>
          </p:cNvSpPr>
          <p:nvPr>
            <p:ph idx="1"/>
          </p:nvPr>
        </p:nvSpPr>
        <p:spPr/>
        <p:txBody>
          <a:bodyPr>
            <a:normAutofit/>
          </a:bodyPr>
          <a:lstStyle/>
          <a:p>
            <a:r>
              <a:rPr lang="nl-BE" sz="2400" dirty="0"/>
              <a:t>Elke organisatie gevestigd in een EU-lidstaat of met het programma geassocieerd land.</a:t>
            </a:r>
          </a:p>
          <a:p>
            <a:r>
              <a:rPr lang="nl-BE" sz="2400" dirty="0"/>
              <a:t>Een organisatie kan slechts </a:t>
            </a:r>
            <a:r>
              <a:rPr lang="nl-BE" sz="2400" b="1" dirty="0">
                <a:solidFill>
                  <a:schemeClr val="accent2"/>
                </a:solidFill>
              </a:rPr>
              <a:t>één keer </a:t>
            </a:r>
            <a:r>
              <a:rPr lang="nl-BE" sz="2400" dirty="0"/>
              <a:t>per deadline één aanvraag indienen in één onderwijsveld (ADU, SCH</a:t>
            </a:r>
            <a:r>
              <a:rPr lang="nl-BE" sz="2400"/>
              <a:t>, VET, jeugd)</a:t>
            </a:r>
            <a:endParaRPr lang="nl-BE" sz="2400" dirty="0"/>
          </a:p>
        </p:txBody>
      </p:sp>
    </p:spTree>
    <p:extLst>
      <p:ext uri="{BB962C8B-B14F-4D97-AF65-F5344CB8AC3E}">
        <p14:creationId xmlns:p14="http://schemas.microsoft.com/office/powerpoint/2010/main" val="194553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FD4C419-3AAE-5E3F-923E-92F5565A7736}"/>
              </a:ext>
            </a:extLst>
          </p:cNvPr>
          <p:cNvSpPr>
            <a:spLocks noGrp="1"/>
          </p:cNvSpPr>
          <p:nvPr>
            <p:ph type="title"/>
          </p:nvPr>
        </p:nvSpPr>
        <p:spPr/>
        <p:txBody>
          <a:bodyPr>
            <a:normAutofit/>
          </a:bodyPr>
          <a:lstStyle/>
          <a:p>
            <a:r>
              <a:rPr lang="nl-BE" dirty="0">
                <a:solidFill>
                  <a:schemeClr val="tx1"/>
                </a:solidFill>
              </a:rPr>
              <a:t>Wie kan deelnemen?</a:t>
            </a:r>
          </a:p>
        </p:txBody>
      </p:sp>
      <p:sp>
        <p:nvSpPr>
          <p:cNvPr id="2" name="Tijdelijke aanduiding voor afbeelding 1">
            <a:extLst>
              <a:ext uri="{FF2B5EF4-FFF2-40B4-BE49-F238E27FC236}">
                <a16:creationId xmlns:a16="http://schemas.microsoft.com/office/drawing/2014/main" id="{6631233E-018D-469A-79D9-E2D48391C408}"/>
              </a:ext>
            </a:extLst>
          </p:cNvPr>
          <p:cNvSpPr>
            <a:spLocks noGrp="1"/>
          </p:cNvSpPr>
          <p:nvPr>
            <p:ph idx="1"/>
          </p:nvPr>
        </p:nvSpPr>
        <p:spPr/>
        <p:txBody>
          <a:bodyPr>
            <a:normAutofit/>
          </a:bodyPr>
          <a:lstStyle/>
          <a:p>
            <a:r>
              <a:rPr lang="nl-BE" sz="2800" dirty="0"/>
              <a:t>Elke publieke of private organisatie mag deelnemen.</a:t>
            </a:r>
          </a:p>
          <a:p>
            <a:r>
              <a:rPr lang="nl-BE" sz="2800" dirty="0"/>
              <a:t>1 organisatie (OID-nummer) mag niet deelnemen in méér dan </a:t>
            </a:r>
            <a:r>
              <a:rPr lang="nl-BE" sz="2800" b="1" dirty="0">
                <a:solidFill>
                  <a:schemeClr val="accent2"/>
                </a:solidFill>
              </a:rPr>
              <a:t>5</a:t>
            </a:r>
            <a:r>
              <a:rPr lang="nl-BE" sz="2800" dirty="0"/>
              <a:t> aanvragen per deadline als coördinator of partner</a:t>
            </a:r>
          </a:p>
          <a:p>
            <a:endParaRPr lang="nl-BE" sz="2400" dirty="0"/>
          </a:p>
        </p:txBody>
      </p:sp>
    </p:spTree>
    <p:extLst>
      <p:ext uri="{BB962C8B-B14F-4D97-AF65-F5344CB8AC3E}">
        <p14:creationId xmlns:p14="http://schemas.microsoft.com/office/powerpoint/2010/main" val="166309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3A98-0678-4828-953E-C107954E3980}"/>
              </a:ext>
            </a:extLst>
          </p:cNvPr>
          <p:cNvSpPr>
            <a:spLocks noGrp="1"/>
          </p:cNvSpPr>
          <p:nvPr>
            <p:ph type="title"/>
          </p:nvPr>
        </p:nvSpPr>
        <p:spPr/>
        <p:txBody>
          <a:bodyPr>
            <a:normAutofit fontScale="90000"/>
          </a:bodyPr>
          <a:lstStyle/>
          <a:p>
            <a:r>
              <a:rPr lang="nl-BE" dirty="0">
                <a:solidFill>
                  <a:schemeClr val="tx1"/>
                </a:solidFill>
              </a:rPr>
              <a:t>Aantal deelnemende organisaties</a:t>
            </a:r>
          </a:p>
        </p:txBody>
      </p:sp>
      <p:sp>
        <p:nvSpPr>
          <p:cNvPr id="3" name="Tijdelijke aanduiding voor inhoud 2">
            <a:extLst>
              <a:ext uri="{FF2B5EF4-FFF2-40B4-BE49-F238E27FC236}">
                <a16:creationId xmlns:a16="http://schemas.microsoft.com/office/drawing/2014/main" id="{9E11185D-8A5A-D11F-CCD0-C41F140AA7B6}"/>
              </a:ext>
            </a:extLst>
          </p:cNvPr>
          <p:cNvSpPr>
            <a:spLocks noGrp="1"/>
          </p:cNvSpPr>
          <p:nvPr>
            <p:ph idx="1"/>
          </p:nvPr>
        </p:nvSpPr>
        <p:spPr/>
        <p:txBody>
          <a:bodyPr/>
          <a:lstStyle/>
          <a:p>
            <a:r>
              <a:rPr lang="nl-BE" sz="3200" dirty="0"/>
              <a:t>Partnerschap = transnationaal</a:t>
            </a:r>
          </a:p>
          <a:p>
            <a:r>
              <a:rPr lang="nl-BE" sz="3200" dirty="0"/>
              <a:t>1 coördinator en minimaal 1 partner uit een ander EU-land of derde land geassocieerd met Erasmus+ (IJsland, Noorwegen, Liechtenstein, Servië, Noord-Macedonië, Turkije)</a:t>
            </a:r>
          </a:p>
          <a:p>
            <a:r>
              <a:rPr lang="nl-BE" dirty="0"/>
              <a:t>Geen maximum aantal deelnemende organisaties</a:t>
            </a:r>
            <a:endParaRPr lang="nl-BE" sz="3200" dirty="0"/>
          </a:p>
          <a:p>
            <a:endParaRPr lang="nl-BE" dirty="0"/>
          </a:p>
        </p:txBody>
      </p:sp>
    </p:spTree>
    <p:extLst>
      <p:ext uri="{BB962C8B-B14F-4D97-AF65-F5344CB8AC3E}">
        <p14:creationId xmlns:p14="http://schemas.microsoft.com/office/powerpoint/2010/main" val="317230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4D7AA-962E-D6E9-E4C0-DFBBC9099D1F}"/>
              </a:ext>
            </a:extLst>
          </p:cNvPr>
          <p:cNvSpPr>
            <a:spLocks noGrp="1"/>
          </p:cNvSpPr>
          <p:nvPr>
            <p:ph type="title"/>
          </p:nvPr>
        </p:nvSpPr>
        <p:spPr/>
        <p:txBody>
          <a:bodyPr/>
          <a:lstStyle/>
          <a:p>
            <a:r>
              <a:rPr lang="nl-BE" dirty="0">
                <a:solidFill>
                  <a:schemeClr val="tx1"/>
                </a:solidFill>
              </a:rPr>
              <a:t>Behandelde prioriteiten</a:t>
            </a:r>
          </a:p>
        </p:txBody>
      </p:sp>
      <p:sp>
        <p:nvSpPr>
          <p:cNvPr id="3" name="Tijdelijke aanduiding voor inhoud 2">
            <a:extLst>
              <a:ext uri="{FF2B5EF4-FFF2-40B4-BE49-F238E27FC236}">
                <a16:creationId xmlns:a16="http://schemas.microsoft.com/office/drawing/2014/main" id="{3B34AA6D-DB05-A835-367A-735D1DE5F33F}"/>
              </a:ext>
            </a:extLst>
          </p:cNvPr>
          <p:cNvSpPr>
            <a:spLocks noGrp="1"/>
          </p:cNvSpPr>
          <p:nvPr>
            <p:ph idx="1"/>
          </p:nvPr>
        </p:nvSpPr>
        <p:spPr/>
        <p:txBody>
          <a:bodyPr/>
          <a:lstStyle/>
          <a:p>
            <a:pPr marL="0" indent="0" algn="ctr">
              <a:buNone/>
            </a:pPr>
            <a:r>
              <a:rPr lang="nl-BE" dirty="0"/>
              <a:t>Kleinschalige partnerschappen moeten gericht zijn op ten minste één</a:t>
            </a:r>
          </a:p>
          <a:p>
            <a:pPr marL="457200" lvl="1" indent="0" algn="ctr">
              <a:buNone/>
            </a:pPr>
            <a:r>
              <a:rPr lang="nl-BE" b="1" dirty="0"/>
              <a:t>horizontale</a:t>
            </a:r>
            <a:r>
              <a:rPr lang="nl-BE" dirty="0"/>
              <a:t> prioriteit</a:t>
            </a:r>
          </a:p>
          <a:p>
            <a:pPr lvl="1" algn="ctr"/>
            <a:endParaRPr lang="nl-BE" dirty="0"/>
          </a:p>
          <a:p>
            <a:pPr marL="457200" lvl="1" indent="0" algn="ctr">
              <a:buNone/>
            </a:pPr>
            <a:r>
              <a:rPr lang="nl-BE" dirty="0"/>
              <a:t>of</a:t>
            </a:r>
          </a:p>
          <a:p>
            <a:pPr lvl="1" algn="ctr"/>
            <a:endParaRPr lang="nl-BE" dirty="0"/>
          </a:p>
          <a:p>
            <a:pPr marL="457200" lvl="1" indent="0" algn="ctr">
              <a:buNone/>
            </a:pPr>
            <a:r>
              <a:rPr lang="nl-BE" b="1" dirty="0" err="1"/>
              <a:t>domeinspecifieke</a:t>
            </a:r>
            <a:r>
              <a:rPr lang="nl-BE" dirty="0"/>
              <a:t> doelstelling</a:t>
            </a:r>
          </a:p>
          <a:p>
            <a:pPr lvl="1"/>
            <a:endParaRPr lang="nl-BE" dirty="0"/>
          </a:p>
        </p:txBody>
      </p:sp>
    </p:spTree>
    <p:extLst>
      <p:ext uri="{BB962C8B-B14F-4D97-AF65-F5344CB8AC3E}">
        <p14:creationId xmlns:p14="http://schemas.microsoft.com/office/powerpoint/2010/main" val="167789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46FCE-BD8A-45A6-EA02-78ED1D1F813F}"/>
              </a:ext>
            </a:extLst>
          </p:cNvPr>
          <p:cNvSpPr>
            <a:spLocks noGrp="1"/>
          </p:cNvSpPr>
          <p:nvPr>
            <p:ph type="title"/>
          </p:nvPr>
        </p:nvSpPr>
        <p:spPr/>
        <p:txBody>
          <a:bodyPr/>
          <a:lstStyle/>
          <a:p>
            <a:r>
              <a:rPr lang="nl-BE" dirty="0">
                <a:solidFill>
                  <a:schemeClr val="tx1"/>
                </a:solidFill>
              </a:rPr>
              <a:t>Activiteiten</a:t>
            </a:r>
          </a:p>
        </p:txBody>
      </p:sp>
      <p:sp>
        <p:nvSpPr>
          <p:cNvPr id="3" name="Tijdelijke aanduiding voor inhoud 2">
            <a:extLst>
              <a:ext uri="{FF2B5EF4-FFF2-40B4-BE49-F238E27FC236}">
                <a16:creationId xmlns:a16="http://schemas.microsoft.com/office/drawing/2014/main" id="{95986328-ADC8-B314-0C54-1A30A1AC8BE3}"/>
              </a:ext>
            </a:extLst>
          </p:cNvPr>
          <p:cNvSpPr>
            <a:spLocks noGrp="1"/>
          </p:cNvSpPr>
          <p:nvPr>
            <p:ph idx="1"/>
          </p:nvPr>
        </p:nvSpPr>
        <p:spPr/>
        <p:txBody>
          <a:bodyPr/>
          <a:lstStyle/>
          <a:p>
            <a:pPr marL="342900" lvl="0" indent="-342900" algn="l">
              <a:spcAft>
                <a:spcPts val="12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project management (planning, finances, coordination and communication between partners, monitoring and supervision, etc.)</a:t>
            </a:r>
            <a:endParaRPr lang="nl-BE" sz="1800"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learning activities</a:t>
            </a:r>
            <a:endParaRPr lang="nl-BE" sz="1800"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teaching and training activities  </a:t>
            </a:r>
            <a:endParaRPr lang="nl-BE" sz="1800"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meetings and events</a:t>
            </a:r>
            <a:endParaRPr lang="nl-BE" sz="1800"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project deliverables (publications, materials, documents, tools, products, etc.)  </a:t>
            </a:r>
            <a:endParaRPr lang="nl-BE" sz="1800" dirty="0">
              <a:effectLst/>
              <a:latin typeface="Times New Roman" panose="02020603050405020304" pitchFamily="18" charset="0"/>
              <a:ea typeface="Times New Roman" panose="02020603050405020304" pitchFamily="18" charset="0"/>
            </a:endParaRPr>
          </a:p>
          <a:p>
            <a:pPr marL="342900" lvl="0" indent="-342900" algn="l">
              <a:spcAft>
                <a:spcPts val="12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activities aimed at sharing project results</a:t>
            </a:r>
            <a:endParaRPr lang="nl-BE" sz="1800" dirty="0">
              <a:effectLst/>
              <a:latin typeface="Times New Roman" panose="02020603050405020304" pitchFamily="18" charset="0"/>
              <a:ea typeface="Times New Roman" panose="02020603050405020304" pitchFamily="18" charset="0"/>
            </a:endParaRPr>
          </a:p>
          <a:p>
            <a:endParaRPr lang="nl-BE" dirty="0"/>
          </a:p>
        </p:txBody>
      </p:sp>
    </p:spTree>
    <p:extLst>
      <p:ext uri="{BB962C8B-B14F-4D97-AF65-F5344CB8AC3E}">
        <p14:creationId xmlns:p14="http://schemas.microsoft.com/office/powerpoint/2010/main" val="72679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6ADF98A-FE0B-48E7-8DEC-BF180FD990D9}"/>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nl-BE" dirty="0">
                <a:solidFill>
                  <a:schemeClr val="tx1"/>
                </a:solidFill>
              </a:rPr>
              <a:t>Locatie en duurtijd</a:t>
            </a:r>
          </a:p>
        </p:txBody>
      </p:sp>
      <p:pic>
        <p:nvPicPr>
          <p:cNvPr id="4" name="Graphic 3" descr="Bol silhouet">
            <a:extLst>
              <a:ext uri="{FF2B5EF4-FFF2-40B4-BE49-F238E27FC236}">
                <a16:creationId xmlns:a16="http://schemas.microsoft.com/office/drawing/2014/main" id="{5596C728-77E6-4510-9B7C-AC28396E3A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1843881"/>
            <a:ext cx="4038600" cy="4038600"/>
          </a:xfrm>
          <a:prstGeom prst="rect">
            <a:avLst/>
          </a:prstGeom>
        </p:spPr>
      </p:pic>
      <p:sp>
        <p:nvSpPr>
          <p:cNvPr id="5" name="Tijdelijke aanduiding voor inhoud 4">
            <a:extLst>
              <a:ext uri="{FF2B5EF4-FFF2-40B4-BE49-F238E27FC236}">
                <a16:creationId xmlns:a16="http://schemas.microsoft.com/office/drawing/2014/main" id="{EE9F31CF-6D85-482E-9614-5EEA4436BF02}"/>
              </a:ext>
            </a:extLst>
          </p:cNvPr>
          <p:cNvSpPr txBox="1">
            <a:spLocks/>
          </p:cNvSpPr>
          <p:nvPr/>
        </p:nvSpPr>
        <p:spPr>
          <a:xfrm>
            <a:off x="4648200" y="1600200"/>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nl-BE" sz="2400" dirty="0"/>
              <a:t>alle activiteiten in de landen van de deelnemende organisaties</a:t>
            </a:r>
          </a:p>
          <a:p>
            <a:pPr>
              <a:lnSpc>
                <a:spcPct val="90000"/>
              </a:lnSpc>
            </a:pPr>
            <a:r>
              <a:rPr lang="nl-BE" sz="2400" dirty="0"/>
              <a:t>ook in een plaats waar een instelling van de EU is gevestigd </a:t>
            </a:r>
            <a:r>
              <a:rPr lang="nl-BE" sz="1800" dirty="0"/>
              <a:t>(Brussel, Frankfurt, Luxemburg, Straatsburg, Den Haag)</a:t>
            </a:r>
          </a:p>
          <a:p>
            <a:pPr>
              <a:lnSpc>
                <a:spcPct val="90000"/>
              </a:lnSpc>
            </a:pPr>
            <a:r>
              <a:rPr lang="nl-BE" sz="2400" dirty="0"/>
              <a:t>projectduur: tussen 6 en 24 maanden</a:t>
            </a:r>
          </a:p>
          <a:p>
            <a:pPr>
              <a:lnSpc>
                <a:spcPct val="90000"/>
              </a:lnSpc>
            </a:pPr>
            <a:r>
              <a:rPr lang="nl-BE" sz="2400" dirty="0"/>
              <a:t>vroegste startdatum: 1/9/2026</a:t>
            </a:r>
          </a:p>
        </p:txBody>
      </p:sp>
    </p:spTree>
    <p:extLst>
      <p:ext uri="{BB962C8B-B14F-4D97-AF65-F5344CB8AC3E}">
        <p14:creationId xmlns:p14="http://schemas.microsoft.com/office/powerpoint/2010/main" val="109909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3ED311-FE5C-F98D-0319-16A9D66A5B8B}"/>
              </a:ext>
            </a:extLst>
          </p:cNvPr>
          <p:cNvSpPr>
            <a:spLocks noGrp="1"/>
          </p:cNvSpPr>
          <p:nvPr>
            <p:ph type="title"/>
          </p:nvPr>
        </p:nvSpPr>
        <p:spPr/>
        <p:txBody>
          <a:bodyPr/>
          <a:lstStyle/>
          <a:p>
            <a:r>
              <a:rPr lang="nl-BE" dirty="0">
                <a:solidFill>
                  <a:schemeClr val="tx1"/>
                </a:solidFill>
              </a:rPr>
              <a:t>Mogelijke kosten</a:t>
            </a:r>
          </a:p>
        </p:txBody>
      </p:sp>
      <p:sp>
        <p:nvSpPr>
          <p:cNvPr id="5" name="Tijdelijke aanduiding voor inhoud 4">
            <a:extLst>
              <a:ext uri="{FF2B5EF4-FFF2-40B4-BE49-F238E27FC236}">
                <a16:creationId xmlns:a16="http://schemas.microsoft.com/office/drawing/2014/main" id="{F83C338A-624C-D11B-AFC8-3415BC874B72}"/>
              </a:ext>
            </a:extLst>
          </p:cNvPr>
          <p:cNvSpPr>
            <a:spLocks noGrp="1"/>
          </p:cNvSpPr>
          <p:nvPr>
            <p:ph idx="1"/>
          </p:nvPr>
        </p:nvSpPr>
        <p:spPr/>
        <p:txBody>
          <a:bodyPr/>
          <a:lstStyle/>
          <a:p>
            <a:r>
              <a:rPr lang="nl-BE" dirty="0"/>
              <a:t>Personeelskosten</a:t>
            </a:r>
          </a:p>
          <a:p>
            <a:r>
              <a:rPr lang="nl-BE" dirty="0"/>
              <a:t>Uitrusting</a:t>
            </a:r>
          </a:p>
          <a:p>
            <a:r>
              <a:rPr lang="nl-BE" dirty="0"/>
              <a:t>IT (bv ontwikkeling website)</a:t>
            </a:r>
          </a:p>
          <a:p>
            <a:r>
              <a:rPr lang="nl-BE" dirty="0"/>
              <a:t>Publicatie van materialen</a:t>
            </a:r>
          </a:p>
          <a:p>
            <a:r>
              <a:rPr lang="nl-BE" dirty="0"/>
              <a:t>Reis- en verblijfkosten</a:t>
            </a:r>
          </a:p>
          <a:p>
            <a:r>
              <a:rPr lang="nl-BE" dirty="0"/>
              <a:t>...</a:t>
            </a:r>
          </a:p>
        </p:txBody>
      </p:sp>
    </p:spTree>
    <p:extLst>
      <p:ext uri="{BB962C8B-B14F-4D97-AF65-F5344CB8AC3E}">
        <p14:creationId xmlns:p14="http://schemas.microsoft.com/office/powerpoint/2010/main" val="314019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FD4C419-3AAE-5E3F-923E-92F5565A7736}"/>
              </a:ext>
            </a:extLst>
          </p:cNvPr>
          <p:cNvSpPr>
            <a:spLocks noGrp="1"/>
          </p:cNvSpPr>
          <p:nvPr>
            <p:ph type="title"/>
          </p:nvPr>
        </p:nvSpPr>
        <p:spPr/>
        <p:txBody>
          <a:bodyPr>
            <a:noAutofit/>
          </a:bodyPr>
          <a:lstStyle/>
          <a:p>
            <a:r>
              <a:rPr lang="nl-BE" sz="3600" dirty="0">
                <a:solidFill>
                  <a:schemeClr val="tx1"/>
                </a:solidFill>
              </a:rPr>
              <a:t>Projectopzet</a:t>
            </a:r>
          </a:p>
        </p:txBody>
      </p:sp>
      <p:sp>
        <p:nvSpPr>
          <p:cNvPr id="2" name="Tijdelijke aanduiding voor afbeelding 1">
            <a:extLst>
              <a:ext uri="{FF2B5EF4-FFF2-40B4-BE49-F238E27FC236}">
                <a16:creationId xmlns:a16="http://schemas.microsoft.com/office/drawing/2014/main" id="{6631233E-018D-469A-79D9-E2D48391C408}"/>
              </a:ext>
            </a:extLst>
          </p:cNvPr>
          <p:cNvSpPr>
            <a:spLocks noGrp="1"/>
          </p:cNvSpPr>
          <p:nvPr>
            <p:ph idx="1"/>
          </p:nvPr>
        </p:nvSpPr>
        <p:spPr/>
        <p:txBody>
          <a:bodyPr>
            <a:normAutofit/>
          </a:bodyPr>
          <a:lstStyle/>
          <a:p>
            <a:r>
              <a:rPr lang="nl-BE" dirty="0"/>
              <a:t>Interne logica/coherentie</a:t>
            </a:r>
          </a:p>
          <a:p>
            <a:endParaRPr lang="nl-BE" dirty="0"/>
          </a:p>
          <a:p>
            <a:endParaRPr lang="nl-BE" dirty="0"/>
          </a:p>
          <a:p>
            <a:endParaRPr lang="nl-BE" dirty="0"/>
          </a:p>
          <a:p>
            <a:endParaRPr lang="nl-BE" dirty="0"/>
          </a:p>
        </p:txBody>
      </p:sp>
      <p:sp>
        <p:nvSpPr>
          <p:cNvPr id="9" name="Tekstvak 8">
            <a:extLst>
              <a:ext uri="{FF2B5EF4-FFF2-40B4-BE49-F238E27FC236}">
                <a16:creationId xmlns:a16="http://schemas.microsoft.com/office/drawing/2014/main" id="{100E1036-9E9D-491A-0A34-9B32F77EBE1E}"/>
              </a:ext>
            </a:extLst>
          </p:cNvPr>
          <p:cNvSpPr txBox="1"/>
          <p:nvPr/>
        </p:nvSpPr>
        <p:spPr>
          <a:xfrm>
            <a:off x="875241" y="2370407"/>
            <a:ext cx="2446865" cy="626534"/>
          </a:xfrm>
          <a:prstGeom prst="rect">
            <a:avLst/>
          </a:prstGeom>
          <a:noFill/>
        </p:spPr>
        <p:txBody>
          <a:bodyPr wrap="square" rtlCol="0">
            <a:spAutoFit/>
          </a:bodyPr>
          <a:lstStyle/>
          <a:p>
            <a:endParaRPr lang="nl-BE" dirty="0"/>
          </a:p>
        </p:txBody>
      </p:sp>
      <p:sp>
        <p:nvSpPr>
          <p:cNvPr id="10" name="Tekstvak 9">
            <a:extLst>
              <a:ext uri="{FF2B5EF4-FFF2-40B4-BE49-F238E27FC236}">
                <a16:creationId xmlns:a16="http://schemas.microsoft.com/office/drawing/2014/main" id="{2FFF5128-7B90-1608-0BDB-56ECAAE277B1}"/>
              </a:ext>
            </a:extLst>
          </p:cNvPr>
          <p:cNvSpPr txBox="1"/>
          <p:nvPr/>
        </p:nvSpPr>
        <p:spPr>
          <a:xfrm>
            <a:off x="751065" y="2477324"/>
            <a:ext cx="2446865" cy="369332"/>
          </a:xfrm>
          <a:prstGeom prst="rect">
            <a:avLst/>
          </a:prstGeom>
          <a:noFill/>
          <a:ln w="12700">
            <a:solidFill>
              <a:schemeClr val="tx1"/>
            </a:solidFill>
          </a:ln>
        </p:spPr>
        <p:txBody>
          <a:bodyPr wrap="square" rtlCol="0">
            <a:spAutoFit/>
          </a:bodyPr>
          <a:lstStyle/>
          <a:p>
            <a:r>
              <a:rPr lang="nl-BE" dirty="0"/>
              <a:t>Noden en uitdagingen </a:t>
            </a:r>
          </a:p>
        </p:txBody>
      </p:sp>
      <p:sp>
        <p:nvSpPr>
          <p:cNvPr id="11" name="Tekstvak 10">
            <a:extLst>
              <a:ext uri="{FF2B5EF4-FFF2-40B4-BE49-F238E27FC236}">
                <a16:creationId xmlns:a16="http://schemas.microsoft.com/office/drawing/2014/main" id="{0AE6F9DC-151C-4A6D-0A1E-20C056D6F950}"/>
              </a:ext>
            </a:extLst>
          </p:cNvPr>
          <p:cNvSpPr txBox="1"/>
          <p:nvPr/>
        </p:nvSpPr>
        <p:spPr>
          <a:xfrm>
            <a:off x="5004862" y="2499008"/>
            <a:ext cx="2446865" cy="369332"/>
          </a:xfrm>
          <a:prstGeom prst="rect">
            <a:avLst/>
          </a:prstGeom>
          <a:noFill/>
          <a:ln w="12700">
            <a:solidFill>
              <a:schemeClr val="tx1"/>
            </a:solidFill>
          </a:ln>
        </p:spPr>
        <p:txBody>
          <a:bodyPr wrap="square" rtlCol="0">
            <a:spAutoFit/>
          </a:bodyPr>
          <a:lstStyle/>
          <a:p>
            <a:r>
              <a:rPr lang="nl-BE" dirty="0"/>
              <a:t>Doelstellingen</a:t>
            </a:r>
          </a:p>
        </p:txBody>
      </p:sp>
      <p:sp>
        <p:nvSpPr>
          <p:cNvPr id="12" name="Tekstvak 11">
            <a:extLst>
              <a:ext uri="{FF2B5EF4-FFF2-40B4-BE49-F238E27FC236}">
                <a16:creationId xmlns:a16="http://schemas.microsoft.com/office/drawing/2014/main" id="{F7ABF49C-BEFF-DF6F-7570-01CA7278200C}"/>
              </a:ext>
            </a:extLst>
          </p:cNvPr>
          <p:cNvSpPr txBox="1"/>
          <p:nvPr/>
        </p:nvSpPr>
        <p:spPr>
          <a:xfrm>
            <a:off x="5004861" y="4053508"/>
            <a:ext cx="2446865" cy="369332"/>
          </a:xfrm>
          <a:prstGeom prst="rect">
            <a:avLst/>
          </a:prstGeom>
          <a:noFill/>
          <a:ln w="12700">
            <a:solidFill>
              <a:schemeClr val="tx1"/>
            </a:solidFill>
          </a:ln>
        </p:spPr>
        <p:txBody>
          <a:bodyPr wrap="square" rtlCol="0">
            <a:spAutoFit/>
          </a:bodyPr>
          <a:lstStyle/>
          <a:p>
            <a:r>
              <a:rPr lang="nl-BE" dirty="0"/>
              <a:t>Activiteiten/</a:t>
            </a:r>
            <a:r>
              <a:rPr lang="nl-BE" dirty="0" err="1"/>
              <a:t>delivrables</a:t>
            </a:r>
            <a:endParaRPr lang="nl-BE" dirty="0"/>
          </a:p>
        </p:txBody>
      </p:sp>
      <p:sp>
        <p:nvSpPr>
          <p:cNvPr id="13" name="Tekstvak 12">
            <a:extLst>
              <a:ext uri="{FF2B5EF4-FFF2-40B4-BE49-F238E27FC236}">
                <a16:creationId xmlns:a16="http://schemas.microsoft.com/office/drawing/2014/main" id="{D4612678-289D-48E7-ED3F-F152D0886F5E}"/>
              </a:ext>
            </a:extLst>
          </p:cNvPr>
          <p:cNvSpPr txBox="1"/>
          <p:nvPr/>
        </p:nvSpPr>
        <p:spPr>
          <a:xfrm>
            <a:off x="751064" y="4117077"/>
            <a:ext cx="2446865" cy="369332"/>
          </a:xfrm>
          <a:prstGeom prst="rect">
            <a:avLst/>
          </a:prstGeom>
          <a:noFill/>
          <a:ln w="12700">
            <a:solidFill>
              <a:schemeClr val="tx1"/>
            </a:solidFill>
          </a:ln>
        </p:spPr>
        <p:txBody>
          <a:bodyPr wrap="square" rtlCol="0">
            <a:spAutoFit/>
          </a:bodyPr>
          <a:lstStyle/>
          <a:p>
            <a:r>
              <a:rPr lang="nl-BE" dirty="0"/>
              <a:t>Verwachte resultaten</a:t>
            </a:r>
          </a:p>
        </p:txBody>
      </p:sp>
      <p:sp>
        <p:nvSpPr>
          <p:cNvPr id="14" name="Pijl: rechts 13">
            <a:extLst>
              <a:ext uri="{FF2B5EF4-FFF2-40B4-BE49-F238E27FC236}">
                <a16:creationId xmlns:a16="http://schemas.microsoft.com/office/drawing/2014/main" id="{DBF1F926-F43E-2BE7-0F61-A620A03CF81C}"/>
              </a:ext>
            </a:extLst>
          </p:cNvPr>
          <p:cNvSpPr/>
          <p:nvPr/>
        </p:nvSpPr>
        <p:spPr>
          <a:xfrm>
            <a:off x="3615971" y="2569657"/>
            <a:ext cx="1083734" cy="1846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15" name="Pijl: gekromd omlaag 14">
            <a:extLst>
              <a:ext uri="{FF2B5EF4-FFF2-40B4-BE49-F238E27FC236}">
                <a16:creationId xmlns:a16="http://schemas.microsoft.com/office/drawing/2014/main" id="{AFB4E674-8FEF-2F97-67E8-6DA139CD9E4B}"/>
              </a:ext>
            </a:extLst>
          </p:cNvPr>
          <p:cNvSpPr/>
          <p:nvPr/>
        </p:nvSpPr>
        <p:spPr>
          <a:xfrm rot="5568588">
            <a:off x="7182524" y="3109240"/>
            <a:ext cx="1721263" cy="712863"/>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
        <p:nvSpPr>
          <p:cNvPr id="16" name="Pijl: links 15">
            <a:extLst>
              <a:ext uri="{FF2B5EF4-FFF2-40B4-BE49-F238E27FC236}">
                <a16:creationId xmlns:a16="http://schemas.microsoft.com/office/drawing/2014/main" id="{C0CD0449-AD48-885F-2AF6-D9CA8468629E}"/>
              </a:ext>
            </a:extLst>
          </p:cNvPr>
          <p:cNvSpPr/>
          <p:nvPr/>
        </p:nvSpPr>
        <p:spPr>
          <a:xfrm>
            <a:off x="3615971" y="4145841"/>
            <a:ext cx="1027994" cy="1846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3956ED54-6022-B920-8635-7F6E529C9AC1}"/>
              </a:ext>
            </a:extLst>
          </p:cNvPr>
          <p:cNvSpPr txBox="1"/>
          <p:nvPr/>
        </p:nvSpPr>
        <p:spPr>
          <a:xfrm>
            <a:off x="1060704" y="3171687"/>
            <a:ext cx="2137225" cy="369332"/>
          </a:xfrm>
          <a:prstGeom prst="rect">
            <a:avLst/>
          </a:prstGeom>
          <a:noFill/>
        </p:spPr>
        <p:txBody>
          <a:bodyPr wrap="square" rtlCol="0">
            <a:spAutoFit/>
          </a:bodyPr>
          <a:lstStyle/>
          <a:p>
            <a:r>
              <a:rPr lang="nl-BE" dirty="0"/>
              <a:t>Annex I </a:t>
            </a:r>
            <a:r>
              <a:rPr lang="nl-BE" dirty="0" err="1"/>
              <a:t>Handbook</a:t>
            </a:r>
            <a:endParaRPr lang="nl-BE" dirty="0"/>
          </a:p>
        </p:txBody>
      </p:sp>
      <p:pic>
        <p:nvPicPr>
          <p:cNvPr id="6" name="Afbeelding 5">
            <a:extLst>
              <a:ext uri="{FF2B5EF4-FFF2-40B4-BE49-F238E27FC236}">
                <a16:creationId xmlns:a16="http://schemas.microsoft.com/office/drawing/2014/main" id="{79C057A4-1D3D-422F-EBC1-DC7F2CD59FF4}"/>
              </a:ext>
            </a:extLst>
          </p:cNvPr>
          <p:cNvPicPr>
            <a:picLocks noChangeAspect="1"/>
          </p:cNvPicPr>
          <p:nvPr/>
        </p:nvPicPr>
        <p:blipFill>
          <a:blip r:embed="rId3"/>
          <a:stretch>
            <a:fillRect/>
          </a:stretch>
        </p:blipFill>
        <p:spPr>
          <a:xfrm>
            <a:off x="1912444" y="4589732"/>
            <a:ext cx="5172075" cy="2219325"/>
          </a:xfrm>
          <a:prstGeom prst="rect">
            <a:avLst/>
          </a:prstGeom>
        </p:spPr>
      </p:pic>
      <p:sp>
        <p:nvSpPr>
          <p:cNvPr id="7" name="Pijl: gekromd rechts 6">
            <a:extLst>
              <a:ext uri="{FF2B5EF4-FFF2-40B4-BE49-F238E27FC236}">
                <a16:creationId xmlns:a16="http://schemas.microsoft.com/office/drawing/2014/main" id="{17B56655-02B8-139A-8B7A-BBA73326314D}"/>
              </a:ext>
            </a:extLst>
          </p:cNvPr>
          <p:cNvSpPr/>
          <p:nvPr/>
        </p:nvSpPr>
        <p:spPr>
          <a:xfrm>
            <a:off x="629789" y="2996941"/>
            <a:ext cx="291171" cy="432059"/>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97561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3"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B87141A-502E-274E-EC14-ADFE035B7177}"/>
              </a:ext>
            </a:extLst>
          </p:cNvPr>
          <p:cNvSpPr>
            <a:spLocks noGrp="1"/>
          </p:cNvSpPr>
          <p:nvPr>
            <p:ph type="title"/>
          </p:nvPr>
        </p:nvSpPr>
        <p:spPr/>
        <p:txBody>
          <a:bodyPr/>
          <a:lstStyle/>
          <a:p>
            <a:r>
              <a:rPr lang="nl-BE" dirty="0">
                <a:solidFill>
                  <a:schemeClr val="tx1"/>
                </a:solidFill>
              </a:rPr>
              <a:t>Horizontale prioriteiten</a:t>
            </a:r>
          </a:p>
        </p:txBody>
      </p:sp>
      <p:sp>
        <p:nvSpPr>
          <p:cNvPr id="6" name="Tekstvak 5">
            <a:extLst>
              <a:ext uri="{FF2B5EF4-FFF2-40B4-BE49-F238E27FC236}">
                <a16:creationId xmlns:a16="http://schemas.microsoft.com/office/drawing/2014/main" id="{78B4F02E-393C-8A63-AD5B-D60B27262C5A}"/>
              </a:ext>
            </a:extLst>
          </p:cNvPr>
          <p:cNvSpPr txBox="1"/>
          <p:nvPr/>
        </p:nvSpPr>
        <p:spPr>
          <a:xfrm>
            <a:off x="900703" y="3584463"/>
            <a:ext cx="7506274" cy="1477328"/>
          </a:xfrm>
          <a:prstGeom prst="rect">
            <a:avLst/>
          </a:prstGeom>
          <a:noFill/>
          <a:ln w="38100">
            <a:solidFill>
              <a:schemeClr val="accent2"/>
            </a:solidFill>
          </a:ln>
        </p:spPr>
        <p:txBody>
          <a:bodyPr wrap="square" rtlCol="0">
            <a:spAutoFit/>
          </a:bodyPr>
          <a:lstStyle/>
          <a:p>
            <a:r>
              <a:rPr lang="nl-BE" b="1" i="1" dirty="0">
                <a:solidFill>
                  <a:schemeClr val="bg1">
                    <a:lumMod val="50000"/>
                  </a:schemeClr>
                </a:solidFill>
              </a:rPr>
              <a:t>Horizontale aspecten die je niet mag vergeten</a:t>
            </a:r>
            <a:r>
              <a:rPr lang="nl-BE" dirty="0"/>
              <a:t>:</a:t>
            </a:r>
          </a:p>
          <a:p>
            <a:endParaRPr lang="nl-BE" dirty="0"/>
          </a:p>
          <a:p>
            <a:r>
              <a:rPr lang="nl-BE" dirty="0"/>
              <a:t>Inclusie en diversiteit, duurzaamheid, digitale dimensie, participatie en maatschappelijke betrokkenheid</a:t>
            </a:r>
          </a:p>
          <a:p>
            <a:endParaRPr lang="nl-BE" dirty="0"/>
          </a:p>
        </p:txBody>
      </p:sp>
      <p:pic>
        <p:nvPicPr>
          <p:cNvPr id="2" name="Afbeelding 1">
            <a:extLst>
              <a:ext uri="{FF2B5EF4-FFF2-40B4-BE49-F238E27FC236}">
                <a16:creationId xmlns:a16="http://schemas.microsoft.com/office/drawing/2014/main" id="{CEF05C15-2CBD-94C7-0ECB-5B8B01539951}"/>
              </a:ext>
            </a:extLst>
          </p:cNvPr>
          <p:cNvPicPr>
            <a:picLocks noChangeAspect="1"/>
          </p:cNvPicPr>
          <p:nvPr/>
        </p:nvPicPr>
        <p:blipFill>
          <a:blip r:embed="rId3"/>
          <a:stretch>
            <a:fillRect/>
          </a:stretch>
        </p:blipFill>
        <p:spPr>
          <a:xfrm>
            <a:off x="3179936" y="1298223"/>
            <a:ext cx="2947809" cy="1965206"/>
          </a:xfrm>
          <a:prstGeom prst="rect">
            <a:avLst/>
          </a:prstGeom>
        </p:spPr>
      </p:pic>
    </p:spTree>
    <p:extLst>
      <p:ext uri="{BB962C8B-B14F-4D97-AF65-F5344CB8AC3E}">
        <p14:creationId xmlns:p14="http://schemas.microsoft.com/office/powerpoint/2010/main" val="1220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0B5C3CD-FB00-1F76-1C7E-F6F566FD1419}"/>
              </a:ext>
            </a:extLst>
          </p:cNvPr>
          <p:cNvSpPr>
            <a:spLocks noGrp="1"/>
          </p:cNvSpPr>
          <p:nvPr>
            <p:ph type="title"/>
          </p:nvPr>
        </p:nvSpPr>
        <p:spPr/>
        <p:txBody>
          <a:bodyPr/>
          <a:lstStyle/>
          <a:p>
            <a:r>
              <a:rPr lang="nl-BE" dirty="0"/>
              <a:t>Onderwerpen</a:t>
            </a:r>
          </a:p>
        </p:txBody>
      </p:sp>
      <p:sp>
        <p:nvSpPr>
          <p:cNvPr id="5" name="Tijdelijke aanduiding voor inhoud 4">
            <a:extLst>
              <a:ext uri="{FF2B5EF4-FFF2-40B4-BE49-F238E27FC236}">
                <a16:creationId xmlns:a16="http://schemas.microsoft.com/office/drawing/2014/main" id="{28A9D665-1D79-CE2B-CEC7-E1FF89BF8A69}"/>
              </a:ext>
            </a:extLst>
          </p:cNvPr>
          <p:cNvSpPr>
            <a:spLocks noGrp="1"/>
          </p:cNvSpPr>
          <p:nvPr>
            <p:ph idx="1"/>
          </p:nvPr>
        </p:nvSpPr>
        <p:spPr/>
        <p:txBody>
          <a:bodyPr>
            <a:normAutofit/>
          </a:bodyPr>
          <a:lstStyle/>
          <a:p>
            <a:r>
              <a:rPr lang="nl-BE" dirty="0"/>
              <a:t>Wat zijn (kleinschalige) partnerschappen?</a:t>
            </a:r>
          </a:p>
          <a:p>
            <a:r>
              <a:rPr lang="nl-BE" dirty="0"/>
              <a:t>Wat zijn de voorwaarden van de call 2026</a:t>
            </a:r>
          </a:p>
          <a:p>
            <a:r>
              <a:rPr lang="nl-BE" dirty="0"/>
              <a:t>Hoe werkt de selectieprocedure</a:t>
            </a:r>
          </a:p>
          <a:p>
            <a:r>
              <a:rPr lang="nl-BE" dirty="0"/>
              <a:t>Waar moet ik op letten bij het indienen van een aanvraag?</a:t>
            </a:r>
          </a:p>
          <a:p>
            <a:endParaRPr lang="nl-BE" dirty="0"/>
          </a:p>
          <a:p>
            <a:endParaRPr lang="nl-BE" dirty="0"/>
          </a:p>
          <a:p>
            <a:endParaRPr lang="nl-BE" dirty="0"/>
          </a:p>
          <a:p>
            <a:endParaRPr lang="nl-BE" dirty="0"/>
          </a:p>
        </p:txBody>
      </p:sp>
    </p:spTree>
    <p:extLst>
      <p:ext uri="{BB962C8B-B14F-4D97-AF65-F5344CB8AC3E}">
        <p14:creationId xmlns:p14="http://schemas.microsoft.com/office/powerpoint/2010/main" val="321857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AD6CE-D7DF-EF45-AF40-DA8BB30ACE0C}"/>
              </a:ext>
            </a:extLst>
          </p:cNvPr>
          <p:cNvSpPr>
            <a:spLocks noGrp="1"/>
          </p:cNvSpPr>
          <p:nvPr>
            <p:ph type="title"/>
          </p:nvPr>
        </p:nvSpPr>
        <p:spPr/>
        <p:txBody>
          <a:bodyPr/>
          <a:lstStyle/>
          <a:p>
            <a:r>
              <a:rPr lang="nl-BE" dirty="0">
                <a:solidFill>
                  <a:schemeClr val="tx1"/>
                </a:solidFill>
              </a:rPr>
              <a:t>Verschil KA210 &amp; KA220</a:t>
            </a:r>
          </a:p>
        </p:txBody>
      </p:sp>
      <p:pic>
        <p:nvPicPr>
          <p:cNvPr id="4" name="Afbeelding 3">
            <a:extLst>
              <a:ext uri="{FF2B5EF4-FFF2-40B4-BE49-F238E27FC236}">
                <a16:creationId xmlns:a16="http://schemas.microsoft.com/office/drawing/2014/main" id="{A056D7C2-FE98-2572-EF74-14B0CF870E23}"/>
              </a:ext>
            </a:extLst>
          </p:cNvPr>
          <p:cNvPicPr>
            <a:picLocks noChangeAspect="1"/>
          </p:cNvPicPr>
          <p:nvPr/>
        </p:nvPicPr>
        <p:blipFill>
          <a:blip r:embed="rId2"/>
          <a:stretch>
            <a:fillRect/>
          </a:stretch>
        </p:blipFill>
        <p:spPr>
          <a:xfrm>
            <a:off x="377190" y="1615440"/>
            <a:ext cx="8389620" cy="3627120"/>
          </a:xfrm>
          <a:prstGeom prst="rect">
            <a:avLst/>
          </a:prstGeom>
        </p:spPr>
      </p:pic>
    </p:spTree>
    <p:extLst>
      <p:ext uri="{BB962C8B-B14F-4D97-AF65-F5344CB8AC3E}">
        <p14:creationId xmlns:p14="http://schemas.microsoft.com/office/powerpoint/2010/main" val="106628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1F054C0-7081-AFB0-74A9-B32F324AD8A0}"/>
              </a:ext>
            </a:extLst>
          </p:cNvPr>
          <p:cNvSpPr>
            <a:spLocks noGrp="1"/>
          </p:cNvSpPr>
          <p:nvPr>
            <p:ph type="title"/>
          </p:nvPr>
        </p:nvSpPr>
        <p:spPr/>
        <p:txBody>
          <a:bodyPr>
            <a:normAutofit fontScale="90000"/>
          </a:bodyPr>
          <a:lstStyle/>
          <a:p>
            <a:r>
              <a:rPr lang="nl-BE" dirty="0"/>
              <a:t>Aanvraagprocedure</a:t>
            </a:r>
            <a:br>
              <a:rPr lang="nl-BE" dirty="0"/>
            </a:br>
            <a:r>
              <a:rPr lang="nl-BE" dirty="0"/>
              <a:t>Schrijfsessie</a:t>
            </a:r>
          </a:p>
        </p:txBody>
      </p:sp>
    </p:spTree>
    <p:extLst>
      <p:ext uri="{BB962C8B-B14F-4D97-AF65-F5344CB8AC3E}">
        <p14:creationId xmlns:p14="http://schemas.microsoft.com/office/powerpoint/2010/main" val="386682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8F9DC-0DD8-1913-6D8C-ADC4ECB89D6C}"/>
              </a:ext>
            </a:extLst>
          </p:cNvPr>
          <p:cNvSpPr>
            <a:spLocks noGrp="1"/>
          </p:cNvSpPr>
          <p:nvPr>
            <p:ph type="title"/>
          </p:nvPr>
        </p:nvSpPr>
        <p:spPr/>
        <p:txBody>
          <a:bodyPr/>
          <a:lstStyle/>
          <a:p>
            <a:r>
              <a:rPr lang="nl-BE" dirty="0">
                <a:solidFill>
                  <a:schemeClr val="tx1"/>
                </a:solidFill>
              </a:rPr>
              <a:t>Hoe?</a:t>
            </a:r>
          </a:p>
        </p:txBody>
      </p:sp>
      <p:sp>
        <p:nvSpPr>
          <p:cNvPr id="3" name="Tijdelijke aanduiding voor inhoud 2">
            <a:extLst>
              <a:ext uri="{FF2B5EF4-FFF2-40B4-BE49-F238E27FC236}">
                <a16:creationId xmlns:a16="http://schemas.microsoft.com/office/drawing/2014/main" id="{6C977CE6-4698-7801-0493-6DD437BDCD79}"/>
              </a:ext>
            </a:extLst>
          </p:cNvPr>
          <p:cNvSpPr>
            <a:spLocks noGrp="1"/>
          </p:cNvSpPr>
          <p:nvPr>
            <p:ph idx="1"/>
          </p:nvPr>
        </p:nvSpPr>
        <p:spPr/>
        <p:txBody>
          <a:bodyPr/>
          <a:lstStyle/>
          <a:p>
            <a:pPr marL="0" indent="0">
              <a:buNone/>
            </a:pPr>
            <a:r>
              <a:rPr lang="nl-BE" sz="2800" dirty="0"/>
              <a:t>Via het Erasmus+ portal</a:t>
            </a:r>
          </a:p>
          <a:p>
            <a:pPr marL="0" indent="0">
              <a:buNone/>
            </a:pPr>
            <a:r>
              <a:rPr lang="nl-BE" sz="2800" dirty="0">
                <a:solidFill>
                  <a:schemeClr val="accent6">
                    <a:lumMod val="50000"/>
                    <a:lumOff val="50000"/>
                  </a:schemeClr>
                </a:solidFill>
                <a:hlinkClick r:id="rId2">
                  <a:extLst>
                    <a:ext uri="{A12FA001-AC4F-418D-AE19-62706E023703}">
                      <ahyp:hlinkClr xmlns:ahyp="http://schemas.microsoft.com/office/drawing/2018/hyperlinkcolor" val="tx"/>
                    </a:ext>
                  </a:extLst>
                </a:hlinkClick>
              </a:rPr>
              <a:t>https://webgate.ec.europa.eu/app-forms/af-ui-opportunities/#/erasmus-plus</a:t>
            </a:r>
            <a:r>
              <a:rPr lang="nl-BE" sz="3200" dirty="0">
                <a:solidFill>
                  <a:schemeClr val="accent6">
                    <a:lumMod val="50000"/>
                    <a:lumOff val="50000"/>
                  </a:schemeClr>
                </a:solidFill>
              </a:rPr>
              <a:t> </a:t>
            </a:r>
          </a:p>
          <a:p>
            <a:pPr marL="0" indent="0">
              <a:buNone/>
            </a:pPr>
            <a:endParaRPr lang="nl-BE" dirty="0">
              <a:solidFill>
                <a:schemeClr val="accent6">
                  <a:lumMod val="50000"/>
                  <a:lumOff val="50000"/>
                </a:schemeClr>
              </a:solidFill>
            </a:endParaRPr>
          </a:p>
          <a:p>
            <a:pPr marL="0" indent="0">
              <a:buNone/>
            </a:pPr>
            <a:endParaRPr lang="nl-BE" sz="3200" dirty="0">
              <a:solidFill>
                <a:schemeClr val="accent6">
                  <a:lumMod val="50000"/>
                  <a:lumOff val="50000"/>
                </a:schemeClr>
              </a:solidFill>
            </a:endParaRPr>
          </a:p>
          <a:p>
            <a:endParaRPr lang="nl-BE" dirty="0"/>
          </a:p>
        </p:txBody>
      </p:sp>
      <p:pic>
        <p:nvPicPr>
          <p:cNvPr id="4" name="Afbeelding 3">
            <a:extLst>
              <a:ext uri="{FF2B5EF4-FFF2-40B4-BE49-F238E27FC236}">
                <a16:creationId xmlns:a16="http://schemas.microsoft.com/office/drawing/2014/main" id="{A91A43F7-3BCE-3A70-3609-17EF501DF978}"/>
              </a:ext>
            </a:extLst>
          </p:cNvPr>
          <p:cNvPicPr>
            <a:picLocks noChangeAspect="1"/>
          </p:cNvPicPr>
          <p:nvPr/>
        </p:nvPicPr>
        <p:blipFill>
          <a:blip r:embed="rId3"/>
          <a:stretch>
            <a:fillRect/>
          </a:stretch>
        </p:blipFill>
        <p:spPr>
          <a:xfrm>
            <a:off x="2797910" y="3181807"/>
            <a:ext cx="3548180" cy="3517697"/>
          </a:xfrm>
          <a:prstGeom prst="rect">
            <a:avLst/>
          </a:prstGeom>
        </p:spPr>
      </p:pic>
    </p:spTree>
    <p:extLst>
      <p:ext uri="{BB962C8B-B14F-4D97-AF65-F5344CB8AC3E}">
        <p14:creationId xmlns:p14="http://schemas.microsoft.com/office/powerpoint/2010/main" val="128275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453D9-DE85-3471-9175-A86F79524E3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DD5019-FD30-6D52-BD81-D550071E8BA3}"/>
              </a:ext>
            </a:extLst>
          </p:cNvPr>
          <p:cNvSpPr>
            <a:spLocks noGrp="1"/>
          </p:cNvSpPr>
          <p:nvPr>
            <p:ph type="title"/>
          </p:nvPr>
        </p:nvSpPr>
        <p:spPr/>
        <p:txBody>
          <a:bodyPr/>
          <a:lstStyle/>
          <a:p>
            <a:r>
              <a:rPr lang="nl-BE" dirty="0">
                <a:solidFill>
                  <a:schemeClr val="tx1"/>
                </a:solidFill>
              </a:rPr>
              <a:t>Wie?</a:t>
            </a:r>
          </a:p>
        </p:txBody>
      </p:sp>
      <p:sp>
        <p:nvSpPr>
          <p:cNvPr id="3" name="Tijdelijke aanduiding voor inhoud 2">
            <a:extLst>
              <a:ext uri="{FF2B5EF4-FFF2-40B4-BE49-F238E27FC236}">
                <a16:creationId xmlns:a16="http://schemas.microsoft.com/office/drawing/2014/main" id="{20549490-78D0-991E-75EB-95596B98AE57}"/>
              </a:ext>
            </a:extLst>
          </p:cNvPr>
          <p:cNvSpPr>
            <a:spLocks noGrp="1"/>
          </p:cNvSpPr>
          <p:nvPr>
            <p:ph idx="1"/>
          </p:nvPr>
        </p:nvSpPr>
        <p:spPr/>
        <p:txBody>
          <a:bodyPr>
            <a:normAutofit fontScale="92500"/>
          </a:bodyPr>
          <a:lstStyle/>
          <a:p>
            <a:pPr marL="0" indent="0">
              <a:buNone/>
            </a:pPr>
            <a:r>
              <a:rPr lang="nl-BE" sz="2800" dirty="0"/>
              <a:t>Aanvraag gebeurt door een </a:t>
            </a:r>
            <a:r>
              <a:rPr lang="nl-BE" sz="2800" b="1" dirty="0"/>
              <a:t>organisatie </a:t>
            </a:r>
            <a:r>
              <a:rPr lang="nl-BE" sz="2800" dirty="0"/>
              <a:t>die zich moet identificeren aan de hand van een </a:t>
            </a:r>
            <a:r>
              <a:rPr lang="nl-BE" sz="2800" b="1" dirty="0"/>
              <a:t>OID (</a:t>
            </a:r>
            <a:r>
              <a:rPr lang="nl-BE" sz="2800" b="1" dirty="0" err="1"/>
              <a:t>Organisation</a:t>
            </a:r>
            <a:r>
              <a:rPr lang="nl-BE" sz="2800" b="1" dirty="0"/>
              <a:t> ID)</a:t>
            </a:r>
          </a:p>
          <a:p>
            <a:pPr marL="0" indent="0">
              <a:buNone/>
            </a:pPr>
            <a:r>
              <a:rPr lang="nl-NL" sz="2800" dirty="0">
                <a:solidFill>
                  <a:schemeClr val="accent6">
                    <a:lumMod val="50000"/>
                    <a:lumOff val="50000"/>
                  </a:schemeClr>
                </a:solidFill>
                <a:hlinkClick r:id="rId2">
                  <a:extLst>
                    <a:ext uri="{A12FA001-AC4F-418D-AE19-62706E023703}">
                      <ahyp:hlinkClr xmlns:ahyp="http://schemas.microsoft.com/office/drawing/2018/hyperlinkcolor" val="tx"/>
                    </a:ext>
                  </a:extLst>
                </a:hlinkClick>
              </a:rPr>
              <a:t>EU_Login_en_OID_13112023+document+voor+website.docx</a:t>
            </a:r>
            <a:endParaRPr lang="nl-NL" sz="2800" dirty="0">
              <a:solidFill>
                <a:schemeClr val="accent6">
                  <a:lumMod val="50000"/>
                  <a:lumOff val="50000"/>
                </a:schemeClr>
              </a:solidFill>
            </a:endParaRPr>
          </a:p>
          <a:p>
            <a:pPr marL="0" indent="0">
              <a:buNone/>
            </a:pPr>
            <a:endParaRPr lang="nl-NL" sz="2800" dirty="0">
              <a:solidFill>
                <a:schemeClr val="accent6">
                  <a:lumMod val="50000"/>
                  <a:lumOff val="50000"/>
                </a:schemeClr>
              </a:solidFill>
            </a:endParaRPr>
          </a:p>
          <a:p>
            <a:pPr marL="0" indent="0">
              <a:buNone/>
            </a:pPr>
            <a:r>
              <a:rPr lang="nl-NL" sz="2800" dirty="0"/>
              <a:t>De </a:t>
            </a:r>
            <a:r>
              <a:rPr lang="nl-NL" sz="2800" b="1" dirty="0"/>
              <a:t>persoon</a:t>
            </a:r>
            <a:r>
              <a:rPr lang="nl-NL" sz="2800" dirty="0"/>
              <a:t> die namens de organisatie de aanvraag activeert, heeft een </a:t>
            </a:r>
            <a:r>
              <a:rPr lang="nl-NL" sz="2800" b="1" dirty="0"/>
              <a:t>EU-login</a:t>
            </a:r>
            <a:r>
              <a:rPr lang="nl-NL" sz="2800" dirty="0"/>
              <a:t> nodig.</a:t>
            </a:r>
          </a:p>
          <a:p>
            <a:pPr marL="0" indent="0">
              <a:buNone/>
            </a:pPr>
            <a:r>
              <a:rPr lang="nl-BE" sz="2800" dirty="0">
                <a:solidFill>
                  <a:schemeClr val="accent6">
                    <a:lumMod val="50000"/>
                    <a:lumOff val="50000"/>
                  </a:schemeClr>
                </a:solidFill>
                <a:hlinkClick r:id="rId3">
                  <a:extLst>
                    <a:ext uri="{A12FA001-AC4F-418D-AE19-62706E023703}">
                      <ahyp:hlinkClr xmlns:ahyp="http://schemas.microsoft.com/office/drawing/2018/hyperlinkcolor" val="tx"/>
                    </a:ext>
                  </a:extLst>
                </a:hlinkClick>
              </a:rPr>
              <a:t>https://wikis.ec.europa.eu/display/NAITDOC/EU+Login+-+European+Commission+Authentication+Service</a:t>
            </a:r>
            <a:r>
              <a:rPr lang="nl-BE" sz="2800" dirty="0">
                <a:solidFill>
                  <a:schemeClr val="accent6">
                    <a:lumMod val="50000"/>
                    <a:lumOff val="50000"/>
                  </a:schemeClr>
                </a:solidFill>
              </a:rPr>
              <a:t> </a:t>
            </a:r>
          </a:p>
          <a:p>
            <a:pPr marL="0" indent="0">
              <a:buNone/>
            </a:pPr>
            <a:endParaRPr lang="nl-BE" sz="3200" dirty="0">
              <a:solidFill>
                <a:schemeClr val="accent6">
                  <a:lumMod val="50000"/>
                  <a:lumOff val="50000"/>
                </a:schemeClr>
              </a:solidFill>
            </a:endParaRPr>
          </a:p>
          <a:p>
            <a:endParaRPr lang="nl-BE" dirty="0"/>
          </a:p>
        </p:txBody>
      </p:sp>
    </p:spTree>
    <p:extLst>
      <p:ext uri="{BB962C8B-B14F-4D97-AF65-F5344CB8AC3E}">
        <p14:creationId xmlns:p14="http://schemas.microsoft.com/office/powerpoint/2010/main" val="144278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917A2-B814-91EB-5133-BBAF52C48F4A}"/>
              </a:ext>
            </a:extLst>
          </p:cNvPr>
          <p:cNvSpPr>
            <a:spLocks noGrp="1"/>
          </p:cNvSpPr>
          <p:nvPr>
            <p:ph type="title"/>
          </p:nvPr>
        </p:nvSpPr>
        <p:spPr/>
        <p:txBody>
          <a:bodyPr/>
          <a:lstStyle/>
          <a:p>
            <a:r>
              <a:rPr lang="nl-BE" dirty="0">
                <a:solidFill>
                  <a:schemeClr val="tx1"/>
                </a:solidFill>
              </a:rPr>
              <a:t>Waar en wanneer?</a:t>
            </a:r>
          </a:p>
        </p:txBody>
      </p:sp>
      <p:sp>
        <p:nvSpPr>
          <p:cNvPr id="3" name="Tijdelijke aanduiding voor inhoud 2">
            <a:extLst>
              <a:ext uri="{FF2B5EF4-FFF2-40B4-BE49-F238E27FC236}">
                <a16:creationId xmlns:a16="http://schemas.microsoft.com/office/drawing/2014/main" id="{F730F5BA-0D34-7EAA-5C21-9D6B61C864AE}"/>
              </a:ext>
            </a:extLst>
          </p:cNvPr>
          <p:cNvSpPr>
            <a:spLocks noGrp="1"/>
          </p:cNvSpPr>
          <p:nvPr>
            <p:ph idx="1"/>
          </p:nvPr>
        </p:nvSpPr>
        <p:spPr>
          <a:xfrm>
            <a:off x="457200" y="1600200"/>
            <a:ext cx="4947138" cy="4525963"/>
          </a:xfrm>
        </p:spPr>
        <p:txBody>
          <a:bodyPr>
            <a:normAutofit/>
          </a:bodyPr>
          <a:lstStyle/>
          <a:p>
            <a:r>
              <a:rPr lang="nl-BE" sz="2400" dirty="0"/>
              <a:t>Deadline: </a:t>
            </a:r>
            <a:r>
              <a:rPr lang="nl-BE" sz="2400" b="1" u="sng" dirty="0"/>
              <a:t>5 maart 2026 </a:t>
            </a:r>
            <a:r>
              <a:rPr lang="nl-BE" sz="2400" dirty="0"/>
              <a:t>om 12:00:00 ‘s middags Belgische tijd</a:t>
            </a:r>
          </a:p>
          <a:p>
            <a:endParaRPr lang="nl-BE" sz="2400" dirty="0"/>
          </a:p>
          <a:p>
            <a:r>
              <a:rPr lang="nl-BE" sz="2400" dirty="0"/>
              <a:t>National agency of </a:t>
            </a:r>
            <a:r>
              <a:rPr lang="nl-BE" sz="2400" dirty="0" err="1"/>
              <a:t>the</a:t>
            </a:r>
            <a:r>
              <a:rPr lang="nl-BE" sz="2400" dirty="0"/>
              <a:t> </a:t>
            </a:r>
            <a:r>
              <a:rPr lang="nl-BE" sz="2400" dirty="0" err="1"/>
              <a:t>applicant</a:t>
            </a:r>
            <a:r>
              <a:rPr lang="nl-BE" sz="2400" dirty="0"/>
              <a:t> </a:t>
            </a:r>
            <a:r>
              <a:rPr lang="nl-BE" sz="2400" dirty="0" err="1"/>
              <a:t>organisation</a:t>
            </a:r>
            <a:r>
              <a:rPr lang="nl-BE" sz="2400" dirty="0"/>
              <a:t> = BE02-EPOS vzw</a:t>
            </a:r>
          </a:p>
        </p:txBody>
      </p:sp>
    </p:spTree>
    <p:extLst>
      <p:ext uri="{BB962C8B-B14F-4D97-AF65-F5344CB8AC3E}">
        <p14:creationId xmlns:p14="http://schemas.microsoft.com/office/powerpoint/2010/main" val="354408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2E278-AADC-1DD4-61ED-90D235224186}"/>
              </a:ext>
            </a:extLst>
          </p:cNvPr>
          <p:cNvSpPr>
            <a:spLocks noGrp="1"/>
          </p:cNvSpPr>
          <p:nvPr>
            <p:ph type="title"/>
          </p:nvPr>
        </p:nvSpPr>
        <p:spPr/>
        <p:txBody>
          <a:bodyPr/>
          <a:lstStyle/>
          <a:p>
            <a:r>
              <a:rPr lang="nl-BE" dirty="0">
                <a:solidFill>
                  <a:schemeClr val="tx1"/>
                </a:solidFill>
              </a:rPr>
              <a:t>In welk domein indienen?</a:t>
            </a:r>
          </a:p>
        </p:txBody>
      </p:sp>
      <p:sp>
        <p:nvSpPr>
          <p:cNvPr id="3" name="Tijdelijke aanduiding voor inhoud 2">
            <a:extLst>
              <a:ext uri="{FF2B5EF4-FFF2-40B4-BE49-F238E27FC236}">
                <a16:creationId xmlns:a16="http://schemas.microsoft.com/office/drawing/2014/main" id="{4707620E-7C1A-70D9-A800-62B29DC30920}"/>
              </a:ext>
            </a:extLst>
          </p:cNvPr>
          <p:cNvSpPr>
            <a:spLocks noGrp="1"/>
          </p:cNvSpPr>
          <p:nvPr>
            <p:ph idx="1"/>
          </p:nvPr>
        </p:nvSpPr>
        <p:spPr/>
        <p:txBody>
          <a:bodyPr/>
          <a:lstStyle/>
          <a:p>
            <a:r>
              <a:rPr lang="nl-BE" dirty="0"/>
              <a:t>Afhankelijk van</a:t>
            </a:r>
          </a:p>
          <a:p>
            <a:pPr lvl="1"/>
            <a:r>
              <a:rPr lang="nl-BE" dirty="0"/>
              <a:t>De gekozen prioriteit(en)</a:t>
            </a:r>
          </a:p>
          <a:p>
            <a:pPr lvl="1"/>
            <a:r>
              <a:rPr lang="nl-BE" dirty="0"/>
              <a:t>De </a:t>
            </a:r>
            <a:r>
              <a:rPr lang="nl-BE" u="sng" dirty="0"/>
              <a:t>doelgroep(en)</a:t>
            </a:r>
            <a:r>
              <a:rPr lang="nl-BE" dirty="0"/>
              <a:t> voor wie het project bedoeld is</a:t>
            </a:r>
          </a:p>
          <a:p>
            <a:endParaRPr lang="nl-BE" dirty="0"/>
          </a:p>
          <a:p>
            <a:pPr marL="0" indent="0">
              <a:buNone/>
            </a:pPr>
            <a:endParaRPr lang="nl-BE" dirty="0"/>
          </a:p>
        </p:txBody>
      </p:sp>
    </p:spTree>
    <p:extLst>
      <p:ext uri="{BB962C8B-B14F-4D97-AF65-F5344CB8AC3E}">
        <p14:creationId xmlns:p14="http://schemas.microsoft.com/office/powerpoint/2010/main" val="248461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662F9BE-F91D-A342-49A7-E987C0BF2C79}"/>
              </a:ext>
            </a:extLst>
          </p:cNvPr>
          <p:cNvSpPr>
            <a:spLocks noGrp="1"/>
          </p:cNvSpPr>
          <p:nvPr>
            <p:ph type="title"/>
          </p:nvPr>
        </p:nvSpPr>
        <p:spPr/>
        <p:txBody>
          <a:bodyPr>
            <a:normAutofit fontScale="90000"/>
          </a:bodyPr>
          <a:lstStyle/>
          <a:p>
            <a:r>
              <a:rPr lang="nl-BE" dirty="0"/>
              <a:t>Wat gebeurt er nadat ik mijn aanvraag heb ingediend?</a:t>
            </a:r>
          </a:p>
        </p:txBody>
      </p:sp>
    </p:spTree>
    <p:extLst>
      <p:ext uri="{BB962C8B-B14F-4D97-AF65-F5344CB8AC3E}">
        <p14:creationId xmlns:p14="http://schemas.microsoft.com/office/powerpoint/2010/main" val="164794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F8E3C159-CDF7-14CC-FC71-C164DFACA1E2}"/>
              </a:ext>
            </a:extLst>
          </p:cNvPr>
          <p:cNvSpPr>
            <a:spLocks noGrp="1"/>
          </p:cNvSpPr>
          <p:nvPr>
            <p:ph sz="half" idx="1"/>
          </p:nvPr>
        </p:nvSpPr>
        <p:spPr/>
        <p:txBody>
          <a:bodyPr/>
          <a:lstStyle/>
          <a:p>
            <a:r>
              <a:rPr lang="nl-BE" dirty="0"/>
              <a:t>Check </a:t>
            </a:r>
            <a:r>
              <a:rPr lang="nl-BE" dirty="0" err="1"/>
              <a:t>submission</a:t>
            </a:r>
            <a:endParaRPr lang="nl-BE" dirty="0"/>
          </a:p>
          <a:p>
            <a:r>
              <a:rPr lang="nl-BE" dirty="0" err="1"/>
              <a:t>Eligibility</a:t>
            </a:r>
            <a:r>
              <a:rPr lang="nl-BE" dirty="0"/>
              <a:t> check</a:t>
            </a:r>
          </a:p>
          <a:p>
            <a:r>
              <a:rPr lang="nl-BE" dirty="0" err="1"/>
              <a:t>Quality</a:t>
            </a:r>
            <a:r>
              <a:rPr lang="nl-BE" dirty="0"/>
              <a:t> assessment</a:t>
            </a:r>
          </a:p>
        </p:txBody>
      </p:sp>
      <p:sp>
        <p:nvSpPr>
          <p:cNvPr id="6" name="Tijdelijke aanduiding voor inhoud 5">
            <a:extLst>
              <a:ext uri="{FF2B5EF4-FFF2-40B4-BE49-F238E27FC236}">
                <a16:creationId xmlns:a16="http://schemas.microsoft.com/office/drawing/2014/main" id="{9DC8D6BD-C18C-6316-0EA1-850E221575AE}"/>
              </a:ext>
            </a:extLst>
          </p:cNvPr>
          <p:cNvSpPr>
            <a:spLocks noGrp="1"/>
          </p:cNvSpPr>
          <p:nvPr>
            <p:ph sz="half" idx="2"/>
          </p:nvPr>
        </p:nvSpPr>
        <p:spPr/>
        <p:txBody>
          <a:bodyPr/>
          <a:lstStyle/>
          <a:p>
            <a:r>
              <a:rPr lang="nl-BE" dirty="0"/>
              <a:t>Check double </a:t>
            </a:r>
            <a:r>
              <a:rPr lang="nl-BE" dirty="0" err="1"/>
              <a:t>funding</a:t>
            </a:r>
            <a:endParaRPr lang="nl-BE" dirty="0"/>
          </a:p>
          <a:p>
            <a:r>
              <a:rPr lang="nl-BE" dirty="0"/>
              <a:t>Check multiple </a:t>
            </a:r>
            <a:r>
              <a:rPr lang="nl-BE" dirty="0" err="1"/>
              <a:t>submissions</a:t>
            </a:r>
            <a:endParaRPr lang="nl-BE" dirty="0"/>
          </a:p>
          <a:p>
            <a:r>
              <a:rPr lang="nl-BE" dirty="0"/>
              <a:t>Check financial </a:t>
            </a:r>
            <a:r>
              <a:rPr lang="nl-BE" dirty="0" err="1"/>
              <a:t>capacity</a:t>
            </a:r>
            <a:r>
              <a:rPr lang="nl-BE" dirty="0"/>
              <a:t> check</a:t>
            </a:r>
          </a:p>
          <a:p>
            <a:r>
              <a:rPr lang="nl-BE" dirty="0"/>
              <a:t>Risk assessment</a:t>
            </a:r>
          </a:p>
          <a:p>
            <a:r>
              <a:rPr lang="nl-BE" dirty="0"/>
              <a:t>Check </a:t>
            </a:r>
            <a:r>
              <a:rPr lang="nl-BE" dirty="0" err="1"/>
              <a:t>operational</a:t>
            </a:r>
            <a:r>
              <a:rPr lang="nl-BE" dirty="0"/>
              <a:t> </a:t>
            </a:r>
            <a:r>
              <a:rPr lang="nl-BE" dirty="0" err="1"/>
              <a:t>capacity</a:t>
            </a:r>
            <a:endParaRPr lang="nl-BE" dirty="0"/>
          </a:p>
        </p:txBody>
      </p:sp>
    </p:spTree>
    <p:extLst>
      <p:ext uri="{BB962C8B-B14F-4D97-AF65-F5344CB8AC3E}">
        <p14:creationId xmlns:p14="http://schemas.microsoft.com/office/powerpoint/2010/main" val="72334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E220B-947F-985C-740F-E514AEA3F6E0}"/>
            </a:ext>
          </a:extLst>
        </p:cNvPr>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B95B447C-384B-4A8F-24EA-E90796B35FD6}"/>
              </a:ext>
            </a:extLst>
          </p:cNvPr>
          <p:cNvSpPr>
            <a:spLocks noGrp="1"/>
          </p:cNvSpPr>
          <p:nvPr>
            <p:ph sz="half" idx="1"/>
          </p:nvPr>
        </p:nvSpPr>
        <p:spPr>
          <a:xfrm>
            <a:off x="457200" y="1600200"/>
            <a:ext cx="8229600" cy="4525963"/>
          </a:xfrm>
        </p:spPr>
        <p:txBody>
          <a:bodyPr/>
          <a:lstStyle/>
          <a:p>
            <a:r>
              <a:rPr lang="nl-BE" dirty="0" err="1"/>
              <a:t>Approve</a:t>
            </a:r>
            <a:r>
              <a:rPr lang="nl-BE" dirty="0"/>
              <a:t> </a:t>
            </a:r>
            <a:r>
              <a:rPr lang="nl-BE" dirty="0" err="1"/>
              <a:t>quality</a:t>
            </a:r>
            <a:r>
              <a:rPr lang="nl-BE" dirty="0"/>
              <a:t> assessment</a:t>
            </a:r>
          </a:p>
          <a:p>
            <a:r>
              <a:rPr lang="nl-BE" dirty="0" err="1"/>
              <a:t>Selection</a:t>
            </a:r>
            <a:r>
              <a:rPr lang="nl-BE" dirty="0"/>
              <a:t> </a:t>
            </a:r>
            <a:r>
              <a:rPr lang="nl-BE" dirty="0" err="1"/>
              <a:t>decision</a:t>
            </a:r>
            <a:r>
              <a:rPr lang="nl-BE" dirty="0"/>
              <a:t>:</a:t>
            </a:r>
          </a:p>
          <a:p>
            <a:pPr lvl="1"/>
            <a:r>
              <a:rPr lang="nl-BE" dirty="0" err="1"/>
              <a:t>evaluation</a:t>
            </a:r>
            <a:r>
              <a:rPr lang="nl-BE" dirty="0"/>
              <a:t> </a:t>
            </a:r>
            <a:r>
              <a:rPr lang="nl-BE" dirty="0" err="1"/>
              <a:t>committee</a:t>
            </a:r>
            <a:endParaRPr lang="nl-BE" dirty="0"/>
          </a:p>
          <a:p>
            <a:pPr lvl="1"/>
            <a:r>
              <a:rPr lang="nl-BE" dirty="0"/>
              <a:t>NA director</a:t>
            </a:r>
          </a:p>
          <a:p>
            <a:r>
              <a:rPr lang="nl-BE" dirty="0" err="1"/>
              <a:t>Notify</a:t>
            </a:r>
            <a:r>
              <a:rPr lang="nl-BE" dirty="0"/>
              <a:t> </a:t>
            </a:r>
            <a:r>
              <a:rPr lang="nl-BE" dirty="0" err="1"/>
              <a:t>applicant</a:t>
            </a:r>
            <a:endParaRPr lang="nl-BE" dirty="0"/>
          </a:p>
        </p:txBody>
      </p:sp>
    </p:spTree>
    <p:extLst>
      <p:ext uri="{BB962C8B-B14F-4D97-AF65-F5344CB8AC3E}">
        <p14:creationId xmlns:p14="http://schemas.microsoft.com/office/powerpoint/2010/main" val="358264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D59C2-D3B8-C1FE-FFCD-62C34F66F366}"/>
              </a:ext>
            </a:extLst>
          </p:cNvPr>
          <p:cNvSpPr>
            <a:spLocks noGrp="1"/>
          </p:cNvSpPr>
          <p:nvPr>
            <p:ph type="title"/>
          </p:nvPr>
        </p:nvSpPr>
        <p:spPr/>
        <p:txBody>
          <a:bodyPr/>
          <a:lstStyle/>
          <a:p>
            <a:r>
              <a:rPr lang="nl-BE" dirty="0"/>
              <a:t>Oorspronkelijke inhoud</a:t>
            </a:r>
          </a:p>
        </p:txBody>
      </p:sp>
      <p:pic>
        <p:nvPicPr>
          <p:cNvPr id="7" name="Tijdelijke aanduiding voor inhoud 6">
            <a:extLst>
              <a:ext uri="{FF2B5EF4-FFF2-40B4-BE49-F238E27FC236}">
                <a16:creationId xmlns:a16="http://schemas.microsoft.com/office/drawing/2014/main" id="{46C3BC30-69D0-E871-53DB-DABE5E5C27E3}"/>
              </a:ext>
            </a:extLst>
          </p:cNvPr>
          <p:cNvPicPr>
            <a:picLocks noGrp="1" noChangeAspect="1"/>
          </p:cNvPicPr>
          <p:nvPr>
            <p:ph idx="1"/>
          </p:nvPr>
        </p:nvPicPr>
        <p:blipFill>
          <a:blip r:embed="rId2"/>
          <a:stretch>
            <a:fillRect/>
          </a:stretch>
        </p:blipFill>
        <p:spPr>
          <a:xfrm>
            <a:off x="457200" y="2483167"/>
            <a:ext cx="8229600" cy="1380014"/>
          </a:xfrm>
        </p:spPr>
      </p:pic>
      <p:sp>
        <p:nvSpPr>
          <p:cNvPr id="8" name="Tekstvak 7">
            <a:extLst>
              <a:ext uri="{FF2B5EF4-FFF2-40B4-BE49-F238E27FC236}">
                <a16:creationId xmlns:a16="http://schemas.microsoft.com/office/drawing/2014/main" id="{431512FD-3236-17A8-54E2-7A9CA2E52CC4}"/>
              </a:ext>
            </a:extLst>
          </p:cNvPr>
          <p:cNvSpPr txBox="1"/>
          <p:nvPr/>
        </p:nvSpPr>
        <p:spPr>
          <a:xfrm>
            <a:off x="457200" y="1706880"/>
            <a:ext cx="2078736" cy="369332"/>
          </a:xfrm>
          <a:prstGeom prst="rect">
            <a:avLst/>
          </a:prstGeom>
          <a:noFill/>
        </p:spPr>
        <p:txBody>
          <a:bodyPr wrap="square" rtlCol="0">
            <a:spAutoFit/>
          </a:bodyPr>
          <a:lstStyle/>
          <a:p>
            <a:r>
              <a:rPr lang="nl-BE" dirty="0"/>
              <a:t>PG blz. 83</a:t>
            </a:r>
          </a:p>
        </p:txBody>
      </p:sp>
    </p:spTree>
    <p:extLst>
      <p:ext uri="{BB962C8B-B14F-4D97-AF65-F5344CB8AC3E}">
        <p14:creationId xmlns:p14="http://schemas.microsoft.com/office/powerpoint/2010/main" val="25338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FC05B34-0CD1-BA5C-FF7E-4512F4AEB47F}"/>
              </a:ext>
            </a:extLst>
          </p:cNvPr>
          <p:cNvSpPr>
            <a:spLocks noGrp="1"/>
          </p:cNvSpPr>
          <p:nvPr>
            <p:ph type="title"/>
          </p:nvPr>
        </p:nvSpPr>
        <p:spPr/>
        <p:txBody>
          <a:bodyPr>
            <a:noAutofit/>
          </a:bodyPr>
          <a:lstStyle/>
          <a:p>
            <a:r>
              <a:rPr lang="nl-BE" sz="3900" dirty="0"/>
              <a:t>Wat voor projecten zijn (</a:t>
            </a:r>
            <a:r>
              <a:rPr lang="nl-BE" sz="3900" b="1" dirty="0"/>
              <a:t>kleinschalige) partnerschappen</a:t>
            </a:r>
            <a:r>
              <a:rPr lang="nl-BE" sz="3900" dirty="0"/>
              <a:t>?</a:t>
            </a:r>
          </a:p>
        </p:txBody>
      </p:sp>
    </p:spTree>
    <p:extLst>
      <p:ext uri="{BB962C8B-B14F-4D97-AF65-F5344CB8AC3E}">
        <p14:creationId xmlns:p14="http://schemas.microsoft.com/office/powerpoint/2010/main" val="121964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131648C-AD98-4716-B84F-CA12E5296E9C}"/>
              </a:ext>
            </a:extLst>
          </p:cNvPr>
          <p:cNvSpPr>
            <a:spLocks noGrp="1"/>
          </p:cNvSpPr>
          <p:nvPr>
            <p:ph type="title"/>
          </p:nvPr>
        </p:nvSpPr>
        <p:spPr/>
        <p:txBody>
          <a:bodyPr>
            <a:normAutofit/>
          </a:bodyPr>
          <a:lstStyle/>
          <a:p>
            <a:r>
              <a:rPr lang="nl-BE" b="1" dirty="0"/>
              <a:t>Kwaliteitsbeoordeling</a:t>
            </a:r>
          </a:p>
        </p:txBody>
      </p:sp>
    </p:spTree>
    <p:extLst>
      <p:ext uri="{BB962C8B-B14F-4D97-AF65-F5344CB8AC3E}">
        <p14:creationId xmlns:p14="http://schemas.microsoft.com/office/powerpoint/2010/main" val="205456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DF90DF-F0A1-4546-99BF-A10CB5BB2EB3}"/>
              </a:ext>
            </a:extLst>
          </p:cNvPr>
          <p:cNvSpPr>
            <a:spLocks noGrp="1"/>
          </p:cNvSpPr>
          <p:nvPr>
            <p:ph type="title"/>
          </p:nvPr>
        </p:nvSpPr>
        <p:spPr/>
        <p:txBody>
          <a:bodyPr>
            <a:normAutofit/>
          </a:bodyPr>
          <a:lstStyle/>
          <a:p>
            <a:r>
              <a:rPr lang="nl-BE" dirty="0">
                <a:solidFill>
                  <a:schemeClr val="tx1"/>
                </a:solidFill>
              </a:rPr>
              <a:t>Relevantie</a:t>
            </a:r>
          </a:p>
        </p:txBody>
      </p:sp>
      <p:pic>
        <p:nvPicPr>
          <p:cNvPr id="8" name="Tijdelijke aanduiding voor inhoud 7">
            <a:extLst>
              <a:ext uri="{FF2B5EF4-FFF2-40B4-BE49-F238E27FC236}">
                <a16:creationId xmlns:a16="http://schemas.microsoft.com/office/drawing/2014/main" id="{9DAEE0A9-1D8D-910D-4573-C57E6C9F6679}"/>
              </a:ext>
            </a:extLst>
          </p:cNvPr>
          <p:cNvPicPr>
            <a:picLocks noGrp="1" noChangeAspect="1"/>
          </p:cNvPicPr>
          <p:nvPr>
            <p:ph idx="1"/>
          </p:nvPr>
        </p:nvPicPr>
        <p:blipFill>
          <a:blip r:embed="rId2"/>
          <a:stretch>
            <a:fillRect/>
          </a:stretch>
        </p:blipFill>
        <p:spPr>
          <a:xfrm>
            <a:off x="457200" y="1679818"/>
            <a:ext cx="8229600" cy="4366726"/>
          </a:xfrm>
        </p:spPr>
      </p:pic>
    </p:spTree>
    <p:extLst>
      <p:ext uri="{BB962C8B-B14F-4D97-AF65-F5344CB8AC3E}">
        <p14:creationId xmlns:p14="http://schemas.microsoft.com/office/powerpoint/2010/main" val="2665182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DF90DF-F0A1-4546-99BF-A10CB5BB2EB3}"/>
              </a:ext>
            </a:extLst>
          </p:cNvPr>
          <p:cNvSpPr>
            <a:spLocks noGrp="1"/>
          </p:cNvSpPr>
          <p:nvPr>
            <p:ph type="title"/>
          </p:nvPr>
        </p:nvSpPr>
        <p:spPr/>
        <p:txBody>
          <a:bodyPr>
            <a:normAutofit/>
          </a:bodyPr>
          <a:lstStyle/>
          <a:p>
            <a:r>
              <a:rPr lang="nl-BE" dirty="0">
                <a:solidFill>
                  <a:schemeClr val="tx1"/>
                </a:solidFill>
              </a:rPr>
              <a:t>Projectontwerp en -uitvoering</a:t>
            </a:r>
          </a:p>
        </p:txBody>
      </p:sp>
      <p:pic>
        <p:nvPicPr>
          <p:cNvPr id="6" name="Tijdelijke aanduiding voor inhoud 5">
            <a:extLst>
              <a:ext uri="{FF2B5EF4-FFF2-40B4-BE49-F238E27FC236}">
                <a16:creationId xmlns:a16="http://schemas.microsoft.com/office/drawing/2014/main" id="{5379DC57-B196-8FC5-B555-F8FD05D7A494}"/>
              </a:ext>
            </a:extLst>
          </p:cNvPr>
          <p:cNvPicPr>
            <a:picLocks noGrp="1" noChangeAspect="1"/>
          </p:cNvPicPr>
          <p:nvPr>
            <p:ph idx="1"/>
          </p:nvPr>
        </p:nvPicPr>
        <p:blipFill>
          <a:blip r:embed="rId2"/>
          <a:stretch>
            <a:fillRect/>
          </a:stretch>
        </p:blipFill>
        <p:spPr>
          <a:xfrm>
            <a:off x="550984" y="1516441"/>
            <a:ext cx="7702062" cy="1442526"/>
          </a:xfrm>
        </p:spPr>
      </p:pic>
      <p:pic>
        <p:nvPicPr>
          <p:cNvPr id="9" name="Afbeelding 8">
            <a:extLst>
              <a:ext uri="{FF2B5EF4-FFF2-40B4-BE49-F238E27FC236}">
                <a16:creationId xmlns:a16="http://schemas.microsoft.com/office/drawing/2014/main" id="{CFF6EF7A-B887-AD67-25D6-8B454EDAFCE2}"/>
              </a:ext>
            </a:extLst>
          </p:cNvPr>
          <p:cNvPicPr>
            <a:picLocks noChangeAspect="1"/>
          </p:cNvPicPr>
          <p:nvPr/>
        </p:nvPicPr>
        <p:blipFill>
          <a:blip r:embed="rId3"/>
          <a:stretch>
            <a:fillRect/>
          </a:stretch>
        </p:blipFill>
        <p:spPr>
          <a:xfrm>
            <a:off x="550984" y="3117211"/>
            <a:ext cx="7924800" cy="3740789"/>
          </a:xfrm>
          <a:prstGeom prst="rect">
            <a:avLst/>
          </a:prstGeom>
        </p:spPr>
      </p:pic>
    </p:spTree>
    <p:extLst>
      <p:ext uri="{BB962C8B-B14F-4D97-AF65-F5344CB8AC3E}">
        <p14:creationId xmlns:p14="http://schemas.microsoft.com/office/powerpoint/2010/main" val="361996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DF90DF-F0A1-4546-99BF-A10CB5BB2EB3}"/>
              </a:ext>
            </a:extLst>
          </p:cNvPr>
          <p:cNvSpPr>
            <a:spLocks noGrp="1"/>
          </p:cNvSpPr>
          <p:nvPr>
            <p:ph type="title"/>
          </p:nvPr>
        </p:nvSpPr>
        <p:spPr/>
        <p:txBody>
          <a:bodyPr>
            <a:noAutofit/>
          </a:bodyPr>
          <a:lstStyle/>
          <a:p>
            <a:r>
              <a:rPr lang="nl-BE" sz="3200" dirty="0">
                <a:solidFill>
                  <a:schemeClr val="tx1"/>
                </a:solidFill>
              </a:rPr>
              <a:t>Partnerschap en samenwerkingsregelingen</a:t>
            </a:r>
          </a:p>
        </p:txBody>
      </p:sp>
      <p:pic>
        <p:nvPicPr>
          <p:cNvPr id="7" name="Afbeelding 6">
            <a:extLst>
              <a:ext uri="{FF2B5EF4-FFF2-40B4-BE49-F238E27FC236}">
                <a16:creationId xmlns:a16="http://schemas.microsoft.com/office/drawing/2014/main" id="{DB2CEE01-2EDF-94BA-E9A5-9B240E647C9D}"/>
              </a:ext>
            </a:extLst>
          </p:cNvPr>
          <p:cNvPicPr>
            <a:picLocks noChangeAspect="1"/>
          </p:cNvPicPr>
          <p:nvPr/>
        </p:nvPicPr>
        <p:blipFill>
          <a:blip r:embed="rId2"/>
          <a:stretch>
            <a:fillRect/>
          </a:stretch>
        </p:blipFill>
        <p:spPr>
          <a:xfrm>
            <a:off x="280987" y="2181225"/>
            <a:ext cx="8582025" cy="2495550"/>
          </a:xfrm>
          <a:prstGeom prst="rect">
            <a:avLst/>
          </a:prstGeom>
        </p:spPr>
      </p:pic>
    </p:spTree>
    <p:extLst>
      <p:ext uri="{BB962C8B-B14F-4D97-AF65-F5344CB8AC3E}">
        <p14:creationId xmlns:p14="http://schemas.microsoft.com/office/powerpoint/2010/main" val="3843863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DF90DF-F0A1-4546-99BF-A10CB5BB2EB3}"/>
              </a:ext>
            </a:extLst>
          </p:cNvPr>
          <p:cNvSpPr>
            <a:spLocks noGrp="1"/>
          </p:cNvSpPr>
          <p:nvPr>
            <p:ph type="title"/>
          </p:nvPr>
        </p:nvSpPr>
        <p:spPr/>
        <p:txBody>
          <a:bodyPr>
            <a:noAutofit/>
          </a:bodyPr>
          <a:lstStyle/>
          <a:p>
            <a:r>
              <a:rPr lang="nl-BE" sz="3200" dirty="0">
                <a:solidFill>
                  <a:schemeClr val="tx1"/>
                </a:solidFill>
              </a:rPr>
              <a:t>Gevolgen (impact)</a:t>
            </a:r>
          </a:p>
        </p:txBody>
      </p:sp>
      <p:pic>
        <p:nvPicPr>
          <p:cNvPr id="3" name="Afbeelding 2">
            <a:extLst>
              <a:ext uri="{FF2B5EF4-FFF2-40B4-BE49-F238E27FC236}">
                <a16:creationId xmlns:a16="http://schemas.microsoft.com/office/drawing/2014/main" id="{F20E52A5-92C6-DA52-7F4E-6F92EF3C12FA}"/>
              </a:ext>
            </a:extLst>
          </p:cNvPr>
          <p:cNvPicPr>
            <a:picLocks noChangeAspect="1"/>
          </p:cNvPicPr>
          <p:nvPr/>
        </p:nvPicPr>
        <p:blipFill>
          <a:blip r:embed="rId2"/>
          <a:stretch>
            <a:fillRect/>
          </a:stretch>
        </p:blipFill>
        <p:spPr>
          <a:xfrm>
            <a:off x="271462" y="1957387"/>
            <a:ext cx="8601075" cy="2943225"/>
          </a:xfrm>
          <a:prstGeom prst="rect">
            <a:avLst/>
          </a:prstGeom>
        </p:spPr>
      </p:pic>
    </p:spTree>
    <p:extLst>
      <p:ext uri="{BB962C8B-B14F-4D97-AF65-F5344CB8AC3E}">
        <p14:creationId xmlns:p14="http://schemas.microsoft.com/office/powerpoint/2010/main" val="150314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DF90DF-F0A1-4546-99BF-A10CB5BB2EB3}"/>
              </a:ext>
            </a:extLst>
          </p:cNvPr>
          <p:cNvSpPr>
            <a:spLocks noGrp="1"/>
          </p:cNvSpPr>
          <p:nvPr>
            <p:ph type="title"/>
          </p:nvPr>
        </p:nvSpPr>
        <p:spPr/>
        <p:txBody>
          <a:bodyPr>
            <a:noAutofit/>
          </a:bodyPr>
          <a:lstStyle/>
          <a:p>
            <a:r>
              <a:rPr lang="nl-BE" sz="3200" dirty="0">
                <a:solidFill>
                  <a:schemeClr val="tx1"/>
                </a:solidFill>
              </a:rPr>
              <a:t>Drempels</a:t>
            </a:r>
          </a:p>
        </p:txBody>
      </p:sp>
      <p:sp>
        <p:nvSpPr>
          <p:cNvPr id="2" name="Tijdelijke aanduiding voor inhoud 1">
            <a:extLst>
              <a:ext uri="{FF2B5EF4-FFF2-40B4-BE49-F238E27FC236}">
                <a16:creationId xmlns:a16="http://schemas.microsoft.com/office/drawing/2014/main" id="{7E6B6137-A9D2-8F27-39F3-EEA60E76EED7}"/>
              </a:ext>
            </a:extLst>
          </p:cNvPr>
          <p:cNvSpPr>
            <a:spLocks noGrp="1"/>
          </p:cNvSpPr>
          <p:nvPr>
            <p:ph idx="1"/>
          </p:nvPr>
        </p:nvSpPr>
        <p:spPr/>
        <p:txBody>
          <a:bodyPr/>
          <a:lstStyle/>
          <a:p>
            <a:r>
              <a:rPr lang="nl-BE" dirty="0"/>
              <a:t>Minstens de helft voor elk toekenningscriterium</a:t>
            </a:r>
          </a:p>
          <a:p>
            <a:r>
              <a:rPr lang="nl-BE" dirty="0"/>
              <a:t>Minimumscore van 60/100</a:t>
            </a:r>
          </a:p>
          <a:p>
            <a:r>
              <a:rPr lang="nl-BE" dirty="0"/>
              <a:t>Bij gelijke totaalscore:</a:t>
            </a:r>
          </a:p>
          <a:p>
            <a:pPr lvl="1">
              <a:buFont typeface="Wingdings" panose="05000000000000000000" pitchFamily="2" charset="2"/>
              <a:buChar char="Ø"/>
            </a:pPr>
            <a:r>
              <a:rPr lang="nl-BE" dirty="0"/>
              <a:t> voorrang voor scores “relevantie” en “gevolgen”</a:t>
            </a:r>
          </a:p>
        </p:txBody>
      </p:sp>
    </p:spTree>
    <p:extLst>
      <p:ext uri="{BB962C8B-B14F-4D97-AF65-F5344CB8AC3E}">
        <p14:creationId xmlns:p14="http://schemas.microsoft.com/office/powerpoint/2010/main" val="3167106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BB053-27CA-7371-7B34-AC854205EB38}"/>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57AC605-9AFD-9AC5-898E-B6F420ABF3C0}"/>
              </a:ext>
            </a:extLst>
          </p:cNvPr>
          <p:cNvSpPr>
            <a:spLocks noGrp="1"/>
          </p:cNvSpPr>
          <p:nvPr>
            <p:ph type="title"/>
          </p:nvPr>
        </p:nvSpPr>
        <p:spPr/>
        <p:txBody>
          <a:bodyPr>
            <a:normAutofit fontScale="90000"/>
          </a:bodyPr>
          <a:lstStyle/>
          <a:p>
            <a:r>
              <a:rPr lang="nl-BE" b="1" dirty="0">
                <a:cs typeface="Arial"/>
              </a:rPr>
              <a:t>Aanvraagformulier</a:t>
            </a:r>
            <a:br>
              <a:rPr lang="nl-BE" b="1" dirty="0">
                <a:cs typeface="Arial"/>
              </a:rPr>
            </a:br>
            <a:r>
              <a:rPr lang="nl-BE" b="1" dirty="0">
                <a:cs typeface="Arial"/>
              </a:rPr>
              <a:t>demo</a:t>
            </a:r>
            <a:endParaRPr lang="nl-BE" b="1" dirty="0"/>
          </a:p>
        </p:txBody>
      </p:sp>
    </p:spTree>
    <p:extLst>
      <p:ext uri="{BB962C8B-B14F-4D97-AF65-F5344CB8AC3E}">
        <p14:creationId xmlns:p14="http://schemas.microsoft.com/office/powerpoint/2010/main" val="19260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DB97713F-40B6-6A24-943D-0AFA0DA0DCF9}"/>
              </a:ext>
            </a:extLst>
          </p:cNvPr>
          <p:cNvGraphicFramePr>
            <a:graphicFrameLocks noGrp="1"/>
          </p:cNvGraphicFramePr>
          <p:nvPr>
            <p:extLst>
              <p:ext uri="{D42A27DB-BD31-4B8C-83A1-F6EECF244321}">
                <p14:modId xmlns:p14="http://schemas.microsoft.com/office/powerpoint/2010/main" val="383516916"/>
              </p:ext>
            </p:extLst>
          </p:nvPr>
        </p:nvGraphicFramePr>
        <p:xfrm>
          <a:off x="705556" y="1396999"/>
          <a:ext cx="7806266" cy="4206240"/>
        </p:xfrm>
        <a:graphic>
          <a:graphicData uri="http://schemas.openxmlformats.org/drawingml/2006/table">
            <a:tbl>
              <a:tblPr firstRow="1" bandRow="1">
                <a:tableStyleId>{5C22544A-7EE6-4342-B048-85BDC9FD1C3A}</a:tableStyleId>
              </a:tblPr>
              <a:tblGrid>
                <a:gridCol w="3903133">
                  <a:extLst>
                    <a:ext uri="{9D8B030D-6E8A-4147-A177-3AD203B41FA5}">
                      <a16:colId xmlns:a16="http://schemas.microsoft.com/office/drawing/2014/main" val="293075433"/>
                    </a:ext>
                  </a:extLst>
                </a:gridCol>
                <a:gridCol w="3903133">
                  <a:extLst>
                    <a:ext uri="{9D8B030D-6E8A-4147-A177-3AD203B41FA5}">
                      <a16:colId xmlns:a16="http://schemas.microsoft.com/office/drawing/2014/main" val="2545106645"/>
                    </a:ext>
                  </a:extLst>
                </a:gridCol>
              </a:tblGrid>
              <a:tr h="1368779">
                <a:tc>
                  <a:txBody>
                    <a:bodyPr/>
                    <a:lstStyle/>
                    <a:p>
                      <a:endParaRPr lang="nl-BE" dirty="0"/>
                    </a:p>
                    <a:p>
                      <a:pPr algn="ctr"/>
                      <a:endParaRPr lang="nl-BE" dirty="0">
                        <a:solidFill>
                          <a:schemeClr val="lt1"/>
                        </a:solidFill>
                      </a:endParaRPr>
                    </a:p>
                    <a:p>
                      <a:pPr algn="ctr"/>
                      <a:endParaRPr lang="nl-BE" dirty="0">
                        <a:solidFill>
                          <a:schemeClr val="lt1"/>
                        </a:solidFill>
                      </a:endParaRPr>
                    </a:p>
                    <a:p>
                      <a:pPr algn="ctr"/>
                      <a:r>
                        <a:rPr lang="nl-BE" dirty="0" err="1">
                          <a:solidFill>
                            <a:schemeClr val="tx1"/>
                          </a:solidFill>
                        </a:rPr>
                        <a:t>Key</a:t>
                      </a:r>
                      <a:r>
                        <a:rPr lang="nl-BE" dirty="0">
                          <a:solidFill>
                            <a:schemeClr val="tx1"/>
                          </a:solidFill>
                        </a:rPr>
                        <a:t> action 1</a:t>
                      </a:r>
                    </a:p>
                    <a:p>
                      <a:pPr algn="ctr"/>
                      <a:endParaRPr lang="nl-BE" dirty="0">
                        <a:solidFill>
                          <a:schemeClr val="tx1"/>
                        </a:solidFill>
                      </a:endParaRPr>
                    </a:p>
                    <a:p>
                      <a:pPr algn="ctr"/>
                      <a:r>
                        <a:rPr lang="nl-BE" dirty="0">
                          <a:solidFill>
                            <a:schemeClr val="tx1"/>
                          </a:solidFill>
                        </a:rPr>
                        <a:t>Internationale mobiliteit van </a:t>
                      </a:r>
                      <a:r>
                        <a:rPr lang="nl-BE" dirty="0" err="1">
                          <a:solidFill>
                            <a:schemeClr val="tx1"/>
                          </a:solidFill>
                        </a:rPr>
                        <a:t>lerenden</a:t>
                      </a:r>
                      <a:r>
                        <a:rPr lang="nl-BE" dirty="0">
                          <a:solidFill>
                            <a:schemeClr val="tx1"/>
                          </a:solidFill>
                        </a:rPr>
                        <a:t> en personeel</a:t>
                      </a:r>
                    </a:p>
                    <a:p>
                      <a:pPr algn="ctr"/>
                      <a:endParaRPr lang="nl-BE" dirty="0">
                        <a:solidFill>
                          <a:schemeClr val="tx1"/>
                        </a:solidFill>
                      </a:endParaRPr>
                    </a:p>
                    <a:p>
                      <a:pPr algn="ctr"/>
                      <a:endParaRPr lang="nl-BE" dirty="0">
                        <a:solidFill>
                          <a:schemeClr val="tx1"/>
                        </a:solidFill>
                      </a:endParaRPr>
                    </a:p>
                    <a:p>
                      <a:pPr algn="ctr"/>
                      <a:r>
                        <a:rPr lang="nl-BE" u="sng" dirty="0">
                          <a:solidFill>
                            <a:schemeClr val="tx1"/>
                          </a:solidFill>
                        </a:rPr>
                        <a:t>Mobiliteiten</a:t>
                      </a:r>
                      <a:r>
                        <a:rPr lang="nl-BE" dirty="0">
                          <a:solidFill>
                            <a:schemeClr val="tx1"/>
                          </a:solidFill>
                        </a:rPr>
                        <a:t> staan centraal</a:t>
                      </a:r>
                    </a:p>
                    <a:p>
                      <a:pPr algn="ctr"/>
                      <a:endParaRPr lang="nl-BE" dirty="0">
                        <a:solidFill>
                          <a:schemeClr val="tx1"/>
                        </a:solidFill>
                      </a:endParaRPr>
                    </a:p>
                    <a:p>
                      <a:pPr marL="285750" indent="-285750">
                        <a:buFont typeface="Arial" panose="020B0604020202020204" pitchFamily="34" charset="0"/>
                        <a:buChar char="•"/>
                      </a:pPr>
                      <a:endParaRPr lang="nl-BE" dirty="0">
                        <a:solidFill>
                          <a:schemeClr val="tx1"/>
                        </a:solidFill>
                      </a:endParaRPr>
                    </a:p>
                    <a:p>
                      <a:pPr marL="285750" indent="-285750">
                        <a:buFont typeface="Arial" panose="020B0604020202020204" pitchFamily="34" charset="0"/>
                        <a:buChar char="•"/>
                      </a:pPr>
                      <a:endParaRPr lang="nl-BE" dirty="0">
                        <a:solidFill>
                          <a:schemeClr val="tx1"/>
                        </a:solidFill>
                      </a:endParaRPr>
                    </a:p>
                    <a:p>
                      <a:pPr marL="285750" indent="-285750">
                        <a:buFont typeface="Arial" panose="020B0604020202020204" pitchFamily="34" charset="0"/>
                        <a:buChar char="•"/>
                      </a:pPr>
                      <a:r>
                        <a:rPr lang="nl-BE" b="0" dirty="0">
                          <a:solidFill>
                            <a:schemeClr val="tx1"/>
                          </a:solidFill>
                        </a:rPr>
                        <a:t>KA122: Short-term </a:t>
                      </a:r>
                      <a:r>
                        <a:rPr lang="nl-BE" b="0" dirty="0" err="1">
                          <a:solidFill>
                            <a:schemeClr val="tx1"/>
                          </a:solidFill>
                        </a:rPr>
                        <a:t>projects</a:t>
                      </a:r>
                      <a:endParaRPr lang="nl-BE" b="0" dirty="0">
                        <a:solidFill>
                          <a:schemeClr val="tx1"/>
                        </a:solidFill>
                      </a:endParaRPr>
                    </a:p>
                    <a:p>
                      <a:pPr marL="285750" indent="-285750">
                        <a:buFont typeface="Arial" panose="020B0604020202020204" pitchFamily="34" charset="0"/>
                        <a:buChar char="•"/>
                      </a:pPr>
                      <a:r>
                        <a:rPr lang="nl-BE" b="0" dirty="0">
                          <a:solidFill>
                            <a:schemeClr val="tx1"/>
                          </a:solidFill>
                        </a:rPr>
                        <a:t>KA120: Erasmus Accreditatie</a:t>
                      </a:r>
                    </a:p>
                  </a:txBody>
                  <a:tcPr>
                    <a:noFill/>
                  </a:tcPr>
                </a:tc>
                <a:tc>
                  <a:txBody>
                    <a:bodyPr/>
                    <a:lstStyle/>
                    <a:p>
                      <a:endParaRPr lang="nl-BE" dirty="0"/>
                    </a:p>
                    <a:p>
                      <a:endParaRPr lang="nl-BE" dirty="0">
                        <a:solidFill>
                          <a:schemeClr val="lt1"/>
                        </a:solidFill>
                      </a:endParaRPr>
                    </a:p>
                    <a:p>
                      <a:endParaRPr lang="nl-BE" dirty="0">
                        <a:solidFill>
                          <a:schemeClr val="lt1"/>
                        </a:solidFill>
                      </a:endParaRPr>
                    </a:p>
                    <a:p>
                      <a:pPr algn="ctr"/>
                      <a:r>
                        <a:rPr lang="nl-BE" dirty="0" err="1">
                          <a:solidFill>
                            <a:schemeClr val="tx1"/>
                          </a:solidFill>
                        </a:rPr>
                        <a:t>Key</a:t>
                      </a:r>
                      <a:r>
                        <a:rPr lang="nl-BE" dirty="0">
                          <a:solidFill>
                            <a:schemeClr val="tx1"/>
                          </a:solidFill>
                        </a:rPr>
                        <a:t> action 2</a:t>
                      </a:r>
                    </a:p>
                    <a:p>
                      <a:pPr algn="ctr"/>
                      <a:endParaRPr lang="nl-BE" dirty="0">
                        <a:solidFill>
                          <a:schemeClr val="tx1"/>
                        </a:solidFill>
                      </a:endParaRPr>
                    </a:p>
                    <a:p>
                      <a:pPr algn="ctr"/>
                      <a:r>
                        <a:rPr lang="nl-BE" dirty="0">
                          <a:solidFill>
                            <a:schemeClr val="tx1"/>
                          </a:solidFill>
                        </a:rPr>
                        <a:t>Internationaal kennis en ervaringen delen tussen organisaties</a:t>
                      </a:r>
                    </a:p>
                    <a:p>
                      <a:pPr algn="ctr"/>
                      <a:endParaRPr lang="nl-BE" dirty="0">
                        <a:solidFill>
                          <a:schemeClr val="tx1"/>
                        </a:solidFill>
                      </a:endParaRPr>
                    </a:p>
                    <a:p>
                      <a:pPr algn="ctr"/>
                      <a:r>
                        <a:rPr lang="nl-BE" dirty="0">
                          <a:solidFill>
                            <a:schemeClr val="tx1"/>
                          </a:solidFill>
                        </a:rPr>
                        <a:t>Creëren van </a:t>
                      </a:r>
                      <a:r>
                        <a:rPr lang="nl-BE" dirty="0" err="1">
                          <a:solidFill>
                            <a:schemeClr val="tx1"/>
                          </a:solidFill>
                        </a:rPr>
                        <a:t>outputs</a:t>
                      </a:r>
                      <a:r>
                        <a:rPr lang="nl-BE" dirty="0">
                          <a:solidFill>
                            <a:schemeClr val="tx1"/>
                          </a:solidFill>
                        </a:rPr>
                        <a:t> staat centraal</a:t>
                      </a:r>
                    </a:p>
                    <a:p>
                      <a:endParaRPr lang="nl-BE" dirty="0">
                        <a:solidFill>
                          <a:schemeClr val="tx1"/>
                        </a:solidFill>
                      </a:endParaRPr>
                    </a:p>
                    <a:p>
                      <a:endParaRPr lang="nl-BE" dirty="0"/>
                    </a:p>
                    <a:p>
                      <a:pPr marL="285750" indent="-285750">
                        <a:buFont typeface="Arial" panose="020B0604020202020204" pitchFamily="34" charset="0"/>
                        <a:buChar char="•"/>
                      </a:pPr>
                      <a:r>
                        <a:rPr lang="nl-BE" b="0" dirty="0">
                          <a:solidFill>
                            <a:schemeClr val="tx1"/>
                          </a:solidFill>
                        </a:rPr>
                        <a:t>KA210: Small-</a:t>
                      </a:r>
                      <a:r>
                        <a:rPr lang="nl-BE" b="0" dirty="0" err="1">
                          <a:solidFill>
                            <a:schemeClr val="tx1"/>
                          </a:solidFill>
                        </a:rPr>
                        <a:t>scale</a:t>
                      </a:r>
                      <a:r>
                        <a:rPr lang="nl-BE" b="0" dirty="0">
                          <a:solidFill>
                            <a:schemeClr val="tx1"/>
                          </a:solidFill>
                        </a:rPr>
                        <a:t> partnerships</a:t>
                      </a:r>
                    </a:p>
                    <a:p>
                      <a:pPr marL="285750" indent="-285750">
                        <a:buFont typeface="Arial" panose="020B0604020202020204" pitchFamily="34" charset="0"/>
                        <a:buChar char="•"/>
                      </a:pPr>
                      <a:r>
                        <a:rPr lang="nl-BE" b="0" dirty="0">
                          <a:solidFill>
                            <a:schemeClr val="tx1"/>
                          </a:solidFill>
                        </a:rPr>
                        <a:t>KA220: Cooperation partnerships</a:t>
                      </a:r>
                    </a:p>
                  </a:txBody>
                  <a:tcPr>
                    <a:noFill/>
                  </a:tcPr>
                </a:tc>
                <a:extLst>
                  <a:ext uri="{0D108BD9-81ED-4DB2-BD59-A6C34878D82A}">
                    <a16:rowId xmlns:a16="http://schemas.microsoft.com/office/drawing/2014/main" val="179492808"/>
                  </a:ext>
                </a:extLst>
              </a:tr>
            </a:tbl>
          </a:graphicData>
        </a:graphic>
      </p:graphicFrame>
      <p:pic>
        <p:nvPicPr>
          <p:cNvPr id="7" name="Graphic 6" descr="Badge: 1 met effen opvulling">
            <a:extLst>
              <a:ext uri="{FF2B5EF4-FFF2-40B4-BE49-F238E27FC236}">
                <a16:creationId xmlns:a16="http://schemas.microsoft.com/office/drawing/2014/main" id="{5AC8192D-9C46-6B0B-09D6-7331C8AEB1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94090" y="1086555"/>
            <a:ext cx="914400" cy="914400"/>
          </a:xfrm>
          <a:prstGeom prst="rect">
            <a:avLst/>
          </a:prstGeom>
        </p:spPr>
      </p:pic>
      <p:pic>
        <p:nvPicPr>
          <p:cNvPr id="9" name="Graphic 8" descr="Badge met effen opvulling">
            <a:extLst>
              <a:ext uri="{FF2B5EF4-FFF2-40B4-BE49-F238E27FC236}">
                <a16:creationId xmlns:a16="http://schemas.microsoft.com/office/drawing/2014/main" id="{CC4A3C4A-B113-6356-4200-7AA3775EAF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35511" y="1086555"/>
            <a:ext cx="914400" cy="914400"/>
          </a:xfrm>
          <a:prstGeom prst="rect">
            <a:avLst/>
          </a:prstGeom>
        </p:spPr>
      </p:pic>
    </p:spTree>
    <p:extLst>
      <p:ext uri="{BB962C8B-B14F-4D97-AF65-F5344CB8AC3E}">
        <p14:creationId xmlns:p14="http://schemas.microsoft.com/office/powerpoint/2010/main" val="3391080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EEFDE-5E5B-1A73-4C77-69B28EAF1F72}"/>
              </a:ext>
            </a:extLst>
          </p:cNvPr>
          <p:cNvSpPr>
            <a:spLocks noGrp="1"/>
          </p:cNvSpPr>
          <p:nvPr>
            <p:ph type="title"/>
          </p:nvPr>
        </p:nvSpPr>
        <p:spPr/>
        <p:txBody>
          <a:bodyPr/>
          <a:lstStyle/>
          <a:p>
            <a:r>
              <a:rPr lang="nl-BE" dirty="0">
                <a:solidFill>
                  <a:schemeClr val="tx1"/>
                </a:solidFill>
              </a:rPr>
              <a:t>Voorbeeld ADU</a:t>
            </a:r>
          </a:p>
        </p:txBody>
      </p:sp>
      <p:sp>
        <p:nvSpPr>
          <p:cNvPr id="3" name="Tijdelijke aanduiding voor inhoud 2">
            <a:extLst>
              <a:ext uri="{FF2B5EF4-FFF2-40B4-BE49-F238E27FC236}">
                <a16:creationId xmlns:a16="http://schemas.microsoft.com/office/drawing/2014/main" id="{3CD895CC-0266-BC29-A963-DD87DDF90A5D}"/>
              </a:ext>
            </a:extLst>
          </p:cNvPr>
          <p:cNvSpPr>
            <a:spLocks noGrp="1"/>
          </p:cNvSpPr>
          <p:nvPr>
            <p:ph idx="1"/>
          </p:nvPr>
        </p:nvSpPr>
        <p:spPr/>
        <p:txBody>
          <a:bodyPr/>
          <a:lstStyle/>
          <a:p>
            <a:pPr marL="0" indent="0" algn="ctr">
              <a:buNone/>
            </a:pPr>
            <a:r>
              <a:rPr lang="nl-BE" sz="2800" b="1" i="0" dirty="0">
                <a:solidFill>
                  <a:srgbClr val="616161"/>
                </a:solidFill>
                <a:effectLst/>
                <a:latin typeface="Arial" panose="020B0604020202020204" pitchFamily="34" charset="0"/>
              </a:rPr>
              <a:t>Huntington Academy</a:t>
            </a:r>
          </a:p>
          <a:p>
            <a:pPr marL="0" indent="0" algn="ctr">
              <a:buNone/>
            </a:pPr>
            <a:r>
              <a:rPr lang="nl-BE" sz="1600" b="1" i="0" dirty="0">
                <a:solidFill>
                  <a:srgbClr val="616161"/>
                </a:solidFill>
                <a:effectLst/>
                <a:latin typeface="Arial" panose="020B0604020202020204" pitchFamily="34" charset="0"/>
              </a:rPr>
              <a:t>2023-2-BE02-KA210-ADU-000176953</a:t>
            </a:r>
          </a:p>
          <a:p>
            <a:endParaRPr lang="nl-BE" dirty="0"/>
          </a:p>
        </p:txBody>
      </p:sp>
      <p:sp>
        <p:nvSpPr>
          <p:cNvPr id="11" name="Tekstvak 10">
            <a:extLst>
              <a:ext uri="{FF2B5EF4-FFF2-40B4-BE49-F238E27FC236}">
                <a16:creationId xmlns:a16="http://schemas.microsoft.com/office/drawing/2014/main" id="{4A8F8B03-1A30-7D20-6B0D-0BEA17B04685}"/>
              </a:ext>
            </a:extLst>
          </p:cNvPr>
          <p:cNvSpPr txBox="1"/>
          <p:nvPr/>
        </p:nvSpPr>
        <p:spPr>
          <a:xfrm>
            <a:off x="3359030" y="2661046"/>
            <a:ext cx="4638922" cy="3170099"/>
          </a:xfrm>
          <a:prstGeom prst="rect">
            <a:avLst/>
          </a:prstGeom>
          <a:noFill/>
          <a:ln w="12700" cmpd="dbl">
            <a:solidFill>
              <a:schemeClr val="accent2"/>
            </a:solidFill>
          </a:ln>
        </p:spPr>
        <p:txBody>
          <a:bodyPr wrap="square" rtlCol="0">
            <a:spAutoFit/>
          </a:bodyPr>
          <a:lstStyle/>
          <a:p>
            <a:pPr algn="just"/>
            <a:r>
              <a:rPr lang="nl-NL" sz="1600" dirty="0"/>
              <a:t>Dit project is gericht op het opleiden en train</a:t>
            </a:r>
            <a:r>
              <a:rPr lang="nl-NL" sz="1600" b="1" dirty="0"/>
              <a:t>en </a:t>
            </a:r>
            <a:r>
              <a:rPr lang="nl-NL" sz="1600" dirty="0"/>
              <a:t>van formele en informele zorgverleners van mensen met de Ziekte van Huntington (HD), zodat zij hoogwaardige, multidisciplinaire en op maat gemaakte zorgpraktijken kunnen toepassen. Specifiek zal het project een </a:t>
            </a:r>
            <a:r>
              <a:rPr lang="nl-NL" sz="1600" b="1" dirty="0">
                <a:highlight>
                  <a:srgbClr val="FFFF00"/>
                </a:highlight>
              </a:rPr>
              <a:t>innovatief e-</a:t>
            </a:r>
            <a:r>
              <a:rPr lang="nl-NL" sz="1600" b="1" dirty="0" err="1">
                <a:highlight>
                  <a:srgbClr val="FFFF00"/>
                </a:highlight>
              </a:rPr>
              <a:t>learning</a:t>
            </a:r>
            <a:r>
              <a:rPr lang="nl-NL" sz="1600" b="1" dirty="0">
                <a:highlight>
                  <a:srgbClr val="FFFF00"/>
                </a:highlight>
              </a:rPr>
              <a:t> platform </a:t>
            </a:r>
            <a:r>
              <a:rPr lang="nl-NL" sz="1600" dirty="0"/>
              <a:t>creëren voor familieleden en zorgprofessionals die werkzaam zijn op het gebied van neurologie, psychologie, fysiotherapie, logopedie, ergotherapie, mondzorg en voeding - de “HD Academy</a:t>
            </a:r>
            <a:r>
              <a:rPr lang="nl-NL" sz="2000" dirty="0"/>
              <a:t>”.</a:t>
            </a:r>
          </a:p>
          <a:p>
            <a:pPr algn="just"/>
            <a:endParaRPr lang="nl-BE" sz="2000" dirty="0"/>
          </a:p>
        </p:txBody>
      </p:sp>
      <p:sp>
        <p:nvSpPr>
          <p:cNvPr id="14" name="Tekstvak 13">
            <a:extLst>
              <a:ext uri="{FF2B5EF4-FFF2-40B4-BE49-F238E27FC236}">
                <a16:creationId xmlns:a16="http://schemas.microsoft.com/office/drawing/2014/main" id="{A573F325-21A7-826B-7B0B-0126AD1B0095}"/>
              </a:ext>
            </a:extLst>
          </p:cNvPr>
          <p:cNvSpPr txBox="1"/>
          <p:nvPr/>
        </p:nvSpPr>
        <p:spPr>
          <a:xfrm>
            <a:off x="670694" y="2685431"/>
            <a:ext cx="2243328" cy="3231654"/>
          </a:xfrm>
          <a:prstGeom prst="rect">
            <a:avLst/>
          </a:prstGeom>
          <a:noFill/>
          <a:ln w="12700" cmpd="dbl">
            <a:solidFill>
              <a:srgbClr val="FF0000"/>
            </a:solidFill>
          </a:ln>
        </p:spPr>
        <p:txBody>
          <a:bodyPr wrap="square" rtlCol="0">
            <a:spAutoFit/>
          </a:bodyPr>
          <a:lstStyle/>
          <a:p>
            <a:r>
              <a:rPr lang="nl-BE" sz="1400" b="1" dirty="0" err="1"/>
              <a:t>Coordinator</a:t>
            </a:r>
            <a:endParaRPr lang="nl-BE" sz="1400" b="1" dirty="0"/>
          </a:p>
          <a:p>
            <a:r>
              <a:rPr lang="nl-BE" sz="1400" dirty="0"/>
              <a:t>European Huntington Association vzw (BE)</a:t>
            </a:r>
          </a:p>
          <a:p>
            <a:endParaRPr lang="nl-BE" sz="1400" dirty="0"/>
          </a:p>
          <a:p>
            <a:r>
              <a:rPr lang="nl-BE" sz="1400" b="1" dirty="0"/>
              <a:t>Partners</a:t>
            </a:r>
          </a:p>
          <a:p>
            <a:r>
              <a:rPr lang="nl-BE" sz="1400" dirty="0" err="1"/>
              <a:t>Associación</a:t>
            </a:r>
            <a:r>
              <a:rPr lang="nl-BE" sz="1400" dirty="0"/>
              <a:t> de </a:t>
            </a:r>
            <a:r>
              <a:rPr lang="nl-BE" sz="1400" dirty="0" err="1"/>
              <a:t>Corea</a:t>
            </a:r>
            <a:r>
              <a:rPr lang="nl-BE" sz="1400" dirty="0"/>
              <a:t> De Huntington </a:t>
            </a:r>
            <a:r>
              <a:rPr lang="nl-BE" sz="1400" dirty="0" err="1"/>
              <a:t>Española</a:t>
            </a:r>
            <a:r>
              <a:rPr lang="nl-BE" sz="1400" dirty="0"/>
              <a:t> (ES)</a:t>
            </a:r>
          </a:p>
          <a:p>
            <a:endParaRPr lang="nl-BE" dirty="0"/>
          </a:p>
          <a:p>
            <a:r>
              <a:rPr lang="nl-BE" sz="1400" dirty="0" err="1"/>
              <a:t>Bulgarian</a:t>
            </a:r>
            <a:r>
              <a:rPr lang="nl-BE" sz="1400" dirty="0"/>
              <a:t> Huntington Association (BG)</a:t>
            </a:r>
          </a:p>
          <a:p>
            <a:endParaRPr lang="nl-BE" sz="1400" dirty="0"/>
          </a:p>
          <a:p>
            <a:r>
              <a:rPr lang="nl-BE" sz="1400" dirty="0" err="1"/>
              <a:t>Ligue</a:t>
            </a:r>
            <a:r>
              <a:rPr lang="nl-BE" sz="1400" dirty="0"/>
              <a:t> Huntington </a:t>
            </a:r>
            <a:r>
              <a:rPr lang="nl-BE" sz="1400" dirty="0" err="1"/>
              <a:t>Francophone</a:t>
            </a:r>
            <a:r>
              <a:rPr lang="nl-BE" sz="1400" dirty="0"/>
              <a:t> </a:t>
            </a:r>
            <a:r>
              <a:rPr lang="nl-BE" sz="1400" dirty="0" err="1"/>
              <a:t>Belge</a:t>
            </a:r>
            <a:r>
              <a:rPr lang="nl-BE" sz="1400" dirty="0"/>
              <a:t> (BE)</a:t>
            </a:r>
          </a:p>
          <a:p>
            <a:endParaRPr lang="nl-BE" dirty="0"/>
          </a:p>
        </p:txBody>
      </p:sp>
    </p:spTree>
    <p:extLst>
      <p:ext uri="{BB962C8B-B14F-4D97-AF65-F5344CB8AC3E}">
        <p14:creationId xmlns:p14="http://schemas.microsoft.com/office/powerpoint/2010/main" val="28540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46F0-E51B-4EF3-E301-FB81912CB4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82A31AF-D9DD-86C8-7474-4AFC45445D6D}"/>
              </a:ext>
            </a:extLst>
          </p:cNvPr>
          <p:cNvSpPr>
            <a:spLocks noGrp="1"/>
          </p:cNvSpPr>
          <p:nvPr>
            <p:ph type="title"/>
          </p:nvPr>
        </p:nvSpPr>
        <p:spPr/>
        <p:txBody>
          <a:bodyPr/>
          <a:lstStyle/>
          <a:p>
            <a:r>
              <a:rPr lang="nl-BE" dirty="0">
                <a:solidFill>
                  <a:schemeClr val="tx1"/>
                </a:solidFill>
              </a:rPr>
              <a:t>Voorbeeld SCH</a:t>
            </a:r>
          </a:p>
        </p:txBody>
      </p:sp>
      <p:sp>
        <p:nvSpPr>
          <p:cNvPr id="3" name="Tijdelijke aanduiding voor inhoud 2">
            <a:extLst>
              <a:ext uri="{FF2B5EF4-FFF2-40B4-BE49-F238E27FC236}">
                <a16:creationId xmlns:a16="http://schemas.microsoft.com/office/drawing/2014/main" id="{1190EF25-5B14-1ABF-5A98-C31B0737E6A8}"/>
              </a:ext>
            </a:extLst>
          </p:cNvPr>
          <p:cNvSpPr>
            <a:spLocks noGrp="1"/>
          </p:cNvSpPr>
          <p:nvPr>
            <p:ph idx="1"/>
          </p:nvPr>
        </p:nvSpPr>
        <p:spPr/>
        <p:txBody>
          <a:bodyPr/>
          <a:lstStyle/>
          <a:p>
            <a:pPr marL="0" indent="0" algn="ctr">
              <a:buNone/>
            </a:pPr>
            <a:r>
              <a:rPr lang="en-US" sz="1800" b="1" i="0" dirty="0">
                <a:solidFill>
                  <a:srgbClr val="616161"/>
                </a:solidFill>
                <a:effectLst/>
                <a:latin typeface="Arial" panose="020B0604020202020204" pitchFamily="34" charset="0"/>
              </a:rPr>
              <a:t>How to teach children with severe mental disabilities ...  a practical guide! </a:t>
            </a:r>
          </a:p>
          <a:p>
            <a:pPr marL="0" indent="0" algn="ctr">
              <a:buNone/>
            </a:pPr>
            <a:r>
              <a:rPr lang="nl-BE" sz="1600" b="1" i="0" dirty="0">
                <a:solidFill>
                  <a:srgbClr val="616161"/>
                </a:solidFill>
                <a:effectLst/>
                <a:latin typeface="Arial" panose="020B0604020202020204" pitchFamily="34" charset="0"/>
              </a:rPr>
              <a:t>2023-1-BE02-KA210-SCH-000152282</a:t>
            </a:r>
          </a:p>
          <a:p>
            <a:endParaRPr lang="nl-BE" dirty="0"/>
          </a:p>
        </p:txBody>
      </p:sp>
      <p:sp>
        <p:nvSpPr>
          <p:cNvPr id="11" name="Tekstvak 10">
            <a:extLst>
              <a:ext uri="{FF2B5EF4-FFF2-40B4-BE49-F238E27FC236}">
                <a16:creationId xmlns:a16="http://schemas.microsoft.com/office/drawing/2014/main" id="{DFB96E7E-5F08-C42D-87BF-3D1F979CFA3F}"/>
              </a:ext>
            </a:extLst>
          </p:cNvPr>
          <p:cNvSpPr txBox="1"/>
          <p:nvPr/>
        </p:nvSpPr>
        <p:spPr>
          <a:xfrm>
            <a:off x="3359030" y="2661046"/>
            <a:ext cx="4638922" cy="2554545"/>
          </a:xfrm>
          <a:prstGeom prst="rect">
            <a:avLst/>
          </a:prstGeom>
          <a:noFill/>
          <a:ln w="12700" cmpd="dbl">
            <a:solidFill>
              <a:schemeClr val="accent2"/>
            </a:solidFill>
          </a:ln>
        </p:spPr>
        <p:txBody>
          <a:bodyPr wrap="square" rtlCol="0">
            <a:spAutoFit/>
          </a:bodyPr>
          <a:lstStyle/>
          <a:p>
            <a:pPr algn="just"/>
            <a:r>
              <a:rPr lang="nl-NL" sz="1600" dirty="0"/>
              <a:t>Samen ontwikkelen we een </a:t>
            </a:r>
            <a:r>
              <a:rPr lang="nl-NL" sz="1600" b="1" dirty="0">
                <a:highlight>
                  <a:srgbClr val="FFFF00"/>
                </a:highlight>
              </a:rPr>
              <a:t>digitale gids </a:t>
            </a:r>
            <a:r>
              <a:rPr lang="nl-NL" sz="1600" dirty="0"/>
              <a:t>met activiteiten om de ontwikkeling van kinderen met een ernstige verstandelijke beperking te stimuleren. Door alle partnerscholen ervaren we deze activiteiten en oefenen we ze met de kinderen van de gastschool. Hierdoor leren we inhoudelijk van elkaar en elkaars organisatie, met als uiteindelijk doel het verbeteren van onze competenties en het professionaliseren van de teams.</a:t>
            </a:r>
            <a:endParaRPr lang="nl-BE" sz="2000" dirty="0"/>
          </a:p>
        </p:txBody>
      </p:sp>
      <p:sp>
        <p:nvSpPr>
          <p:cNvPr id="14" name="Tekstvak 13">
            <a:extLst>
              <a:ext uri="{FF2B5EF4-FFF2-40B4-BE49-F238E27FC236}">
                <a16:creationId xmlns:a16="http://schemas.microsoft.com/office/drawing/2014/main" id="{80B7632A-355D-460C-87B0-CD41D967AF2A}"/>
              </a:ext>
            </a:extLst>
          </p:cNvPr>
          <p:cNvSpPr txBox="1"/>
          <p:nvPr/>
        </p:nvSpPr>
        <p:spPr>
          <a:xfrm>
            <a:off x="670694" y="2685431"/>
            <a:ext cx="2243328" cy="2739211"/>
          </a:xfrm>
          <a:prstGeom prst="rect">
            <a:avLst/>
          </a:prstGeom>
          <a:noFill/>
          <a:ln w="12700" cmpd="dbl">
            <a:solidFill>
              <a:srgbClr val="FF0000"/>
            </a:solidFill>
          </a:ln>
        </p:spPr>
        <p:txBody>
          <a:bodyPr wrap="square" rtlCol="0">
            <a:spAutoFit/>
          </a:bodyPr>
          <a:lstStyle/>
          <a:p>
            <a:r>
              <a:rPr lang="nl-BE" sz="1400" b="1" dirty="0" err="1"/>
              <a:t>Coordinator</a:t>
            </a:r>
            <a:endParaRPr lang="nl-BE" sz="1400" b="1" dirty="0"/>
          </a:p>
          <a:p>
            <a:r>
              <a:rPr lang="nl-BE" sz="1400" dirty="0"/>
              <a:t>Vrije Basisschool voor Buitengewoon Onderwijs Sint-Gerardus (BE)</a:t>
            </a:r>
          </a:p>
          <a:p>
            <a:endParaRPr lang="nl-BE" sz="1400" dirty="0"/>
          </a:p>
          <a:p>
            <a:r>
              <a:rPr lang="nl-BE" sz="1400" b="1" dirty="0"/>
              <a:t>Partners</a:t>
            </a:r>
          </a:p>
          <a:p>
            <a:r>
              <a:rPr lang="nl-BE" sz="1400" dirty="0" err="1"/>
              <a:t>Alavab</a:t>
            </a:r>
            <a:r>
              <a:rPr lang="nl-BE" sz="1400" dirty="0"/>
              <a:t> </a:t>
            </a:r>
            <a:r>
              <a:rPr lang="nl-BE" sz="1400" dirty="0" err="1"/>
              <a:t>koulu</a:t>
            </a:r>
            <a:r>
              <a:rPr lang="nl-BE" sz="1400" dirty="0"/>
              <a:t> (FI)</a:t>
            </a:r>
          </a:p>
          <a:p>
            <a:endParaRPr lang="nl-BE" sz="1400" dirty="0"/>
          </a:p>
          <a:p>
            <a:r>
              <a:rPr lang="nl-BE" sz="1400" dirty="0" err="1"/>
              <a:t>BuO</a:t>
            </a:r>
            <a:r>
              <a:rPr lang="nl-BE" sz="1400" dirty="0"/>
              <a:t> De Sprankel (BE)</a:t>
            </a:r>
          </a:p>
          <a:p>
            <a:endParaRPr lang="nl-BE" sz="1400" dirty="0"/>
          </a:p>
          <a:p>
            <a:r>
              <a:rPr lang="nl-BE" sz="1400" dirty="0" err="1"/>
              <a:t>Kålgårdsskolan</a:t>
            </a:r>
            <a:r>
              <a:rPr lang="nl-BE" sz="1400" dirty="0"/>
              <a:t> F-6 (SE)</a:t>
            </a:r>
          </a:p>
          <a:p>
            <a:endParaRPr lang="nl-BE" dirty="0"/>
          </a:p>
        </p:txBody>
      </p:sp>
    </p:spTree>
    <p:extLst>
      <p:ext uri="{BB962C8B-B14F-4D97-AF65-F5344CB8AC3E}">
        <p14:creationId xmlns:p14="http://schemas.microsoft.com/office/powerpoint/2010/main" val="12839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5672C-CB9B-B984-EFB2-F902A73FE5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A18041-675D-BC13-9393-7379C4441171}"/>
              </a:ext>
            </a:extLst>
          </p:cNvPr>
          <p:cNvSpPr>
            <a:spLocks noGrp="1"/>
          </p:cNvSpPr>
          <p:nvPr>
            <p:ph type="title"/>
          </p:nvPr>
        </p:nvSpPr>
        <p:spPr/>
        <p:txBody>
          <a:bodyPr/>
          <a:lstStyle/>
          <a:p>
            <a:r>
              <a:rPr lang="nl-BE" dirty="0">
                <a:solidFill>
                  <a:schemeClr val="tx1"/>
                </a:solidFill>
              </a:rPr>
              <a:t>Voorbeeld VET</a:t>
            </a:r>
          </a:p>
        </p:txBody>
      </p:sp>
      <p:sp>
        <p:nvSpPr>
          <p:cNvPr id="3" name="Tijdelijke aanduiding voor inhoud 2">
            <a:extLst>
              <a:ext uri="{FF2B5EF4-FFF2-40B4-BE49-F238E27FC236}">
                <a16:creationId xmlns:a16="http://schemas.microsoft.com/office/drawing/2014/main" id="{6C73FB8A-654B-780B-9B2E-E644ECE0676F}"/>
              </a:ext>
            </a:extLst>
          </p:cNvPr>
          <p:cNvSpPr>
            <a:spLocks noGrp="1"/>
          </p:cNvSpPr>
          <p:nvPr>
            <p:ph idx="1"/>
          </p:nvPr>
        </p:nvSpPr>
        <p:spPr/>
        <p:txBody>
          <a:bodyPr/>
          <a:lstStyle/>
          <a:p>
            <a:pPr marL="0" indent="0" algn="ctr">
              <a:buNone/>
            </a:pPr>
            <a:r>
              <a:rPr lang="en-US" sz="1800" b="1" i="0" dirty="0">
                <a:solidFill>
                  <a:srgbClr val="616161"/>
                </a:solidFill>
                <a:effectLst/>
                <a:latin typeface="Arial" panose="020B0604020202020204" pitchFamily="34" charset="0"/>
              </a:rPr>
              <a:t>Strengthening the Capacities of VET People of the Psychology Sector Through Digital Platforms </a:t>
            </a:r>
          </a:p>
          <a:p>
            <a:pPr marL="0" indent="0" algn="ctr">
              <a:buNone/>
            </a:pPr>
            <a:r>
              <a:rPr lang="nl-BE" sz="1600" b="1" i="0" dirty="0">
                <a:solidFill>
                  <a:srgbClr val="616161"/>
                </a:solidFill>
                <a:effectLst/>
                <a:latin typeface="Arial" panose="020B0604020202020204" pitchFamily="34" charset="0"/>
              </a:rPr>
              <a:t>2022-1-BE02-KA210-VET-00082574</a:t>
            </a:r>
          </a:p>
          <a:p>
            <a:endParaRPr lang="nl-BE" dirty="0"/>
          </a:p>
        </p:txBody>
      </p:sp>
      <p:sp>
        <p:nvSpPr>
          <p:cNvPr id="11" name="Tekstvak 10">
            <a:extLst>
              <a:ext uri="{FF2B5EF4-FFF2-40B4-BE49-F238E27FC236}">
                <a16:creationId xmlns:a16="http://schemas.microsoft.com/office/drawing/2014/main" id="{2867FFEB-5170-EBC4-30CF-CE27077DDA4A}"/>
              </a:ext>
            </a:extLst>
          </p:cNvPr>
          <p:cNvSpPr txBox="1"/>
          <p:nvPr/>
        </p:nvSpPr>
        <p:spPr>
          <a:xfrm>
            <a:off x="3359030" y="2661046"/>
            <a:ext cx="4638922" cy="3785652"/>
          </a:xfrm>
          <a:prstGeom prst="rect">
            <a:avLst/>
          </a:prstGeom>
          <a:noFill/>
          <a:ln w="12700" cmpd="dbl">
            <a:solidFill>
              <a:schemeClr val="accent2"/>
            </a:solidFill>
          </a:ln>
        </p:spPr>
        <p:txBody>
          <a:bodyPr wrap="square" rtlCol="0">
            <a:spAutoFit/>
          </a:bodyPr>
          <a:lstStyle/>
          <a:p>
            <a:pPr algn="just"/>
            <a:r>
              <a:rPr lang="nl-NL" sz="1200" dirty="0"/>
              <a:t>1.1 Een </a:t>
            </a:r>
            <a:r>
              <a:rPr lang="nl-NL" sz="1200" b="1" dirty="0" err="1">
                <a:highlight>
                  <a:srgbClr val="FFFF00"/>
                </a:highlight>
              </a:rPr>
              <a:t>behoeftenanalyse</a:t>
            </a:r>
            <a:r>
              <a:rPr lang="nl-NL" sz="1200" dirty="0"/>
              <a:t> uitvoeren om de specifieke vereisten en uitdagingen te identificeren waarmee vluchtelingen en asielzoekers worden geconfronteerd;</a:t>
            </a:r>
          </a:p>
          <a:p>
            <a:pPr algn="just"/>
            <a:r>
              <a:rPr lang="nl-NL" sz="1200" dirty="0"/>
              <a:t>1.2 Het verkennen van de digitale overgangskenmerken van het veld, waarbij het zich ontwikkelende landschap onder invloed van technologische vooruitgang wordt erkend.</a:t>
            </a:r>
          </a:p>
          <a:p>
            <a:pPr algn="just"/>
            <a:r>
              <a:rPr lang="nl-NL" sz="1200" dirty="0"/>
              <a:t>2.1 Een internationaal </a:t>
            </a:r>
            <a:r>
              <a:rPr lang="nl-NL" sz="1200" b="1" dirty="0">
                <a:highlight>
                  <a:srgbClr val="FFFF00"/>
                </a:highlight>
              </a:rPr>
              <a:t>netwerk</a:t>
            </a:r>
            <a:r>
              <a:rPr lang="nl-NL" sz="1200" dirty="0"/>
              <a:t> opzetten van professionals die werken met vluchtelingen in verschillende organisaties en landen om geografische en organisatorische kloven te overbruggen;</a:t>
            </a:r>
          </a:p>
          <a:p>
            <a:pPr algn="just"/>
            <a:r>
              <a:rPr lang="nl-NL" sz="1200" dirty="0"/>
              <a:t>2.2 </a:t>
            </a:r>
            <a:r>
              <a:rPr lang="nl-NL" sz="1200" b="1" dirty="0">
                <a:highlight>
                  <a:srgbClr val="FFFF00"/>
                </a:highlight>
              </a:rPr>
              <a:t>Samenwerking en kenn</a:t>
            </a:r>
            <a:r>
              <a:rPr lang="nl-NL" sz="1200" dirty="0">
                <a:highlight>
                  <a:srgbClr val="FFFF00"/>
                </a:highlight>
              </a:rPr>
              <a:t>i</a:t>
            </a:r>
            <a:r>
              <a:rPr lang="nl-NL" sz="1200" b="1" dirty="0">
                <a:highlight>
                  <a:srgbClr val="FFFF00"/>
                </a:highlight>
              </a:rPr>
              <a:t>suitwisseling</a:t>
            </a:r>
            <a:r>
              <a:rPr lang="nl-NL" sz="1200" dirty="0">
                <a:highlight>
                  <a:srgbClr val="FFFF00"/>
                </a:highlight>
              </a:rPr>
              <a:t> </a:t>
            </a:r>
            <a:r>
              <a:rPr lang="nl-NL" sz="1200" dirty="0"/>
              <a:t>tussen experts en professionals op het gebied van psychologie faciliteren.</a:t>
            </a:r>
          </a:p>
          <a:p>
            <a:pPr algn="just"/>
            <a:r>
              <a:rPr lang="nl-NL" sz="1200" dirty="0"/>
              <a:t>3.1 Een zelfevaluatie-instrument ontwikkelen om de kennis en vaardigheden te meten van deskundigen in de psychologie die werken met vluchtelingen en asielzoekers;</a:t>
            </a:r>
          </a:p>
          <a:p>
            <a:pPr algn="just"/>
            <a:r>
              <a:rPr lang="nl-NL" sz="1200" dirty="0"/>
              <a:t>3.2 Het ontwikkelen van een uitgebreide </a:t>
            </a:r>
            <a:r>
              <a:rPr lang="nl-NL" sz="1200" b="1" dirty="0">
                <a:highlight>
                  <a:srgbClr val="FFFF00"/>
                </a:highlight>
              </a:rPr>
              <a:t>gids</a:t>
            </a:r>
            <a:r>
              <a:rPr lang="nl-NL" sz="1200" dirty="0"/>
              <a:t> en uitwisselingsplatform voor professionals in de psychiatriesector, inclusief tips, aanbevelingen en evaluatieprocessen;</a:t>
            </a:r>
          </a:p>
          <a:p>
            <a:pPr algn="just"/>
            <a:r>
              <a:rPr lang="nl-NL" sz="1200" dirty="0"/>
              <a:t>3.3 Het ontwerpen van een trainings- en therapie</a:t>
            </a:r>
            <a:r>
              <a:rPr lang="nl-NL" sz="1200" b="1" dirty="0">
                <a:highlight>
                  <a:srgbClr val="FFFF00"/>
                </a:highlight>
              </a:rPr>
              <a:t>platform</a:t>
            </a:r>
            <a:r>
              <a:rPr lang="nl-NL" sz="1200" dirty="0"/>
              <a:t> met praktische hulpmiddelen, waaronder een </a:t>
            </a:r>
            <a:r>
              <a:rPr lang="nl-NL" sz="1200" dirty="0" err="1"/>
              <a:t>Chatbot</a:t>
            </a:r>
            <a:r>
              <a:rPr lang="nl-NL" sz="1200" dirty="0"/>
              <a:t>, voor het delen en verspreiden onder professionals in de EU.</a:t>
            </a:r>
          </a:p>
        </p:txBody>
      </p:sp>
      <p:sp>
        <p:nvSpPr>
          <p:cNvPr id="14" name="Tekstvak 13">
            <a:extLst>
              <a:ext uri="{FF2B5EF4-FFF2-40B4-BE49-F238E27FC236}">
                <a16:creationId xmlns:a16="http://schemas.microsoft.com/office/drawing/2014/main" id="{CA930A07-19EE-874C-3D90-AE4F64C442FE}"/>
              </a:ext>
            </a:extLst>
          </p:cNvPr>
          <p:cNvSpPr txBox="1"/>
          <p:nvPr/>
        </p:nvSpPr>
        <p:spPr>
          <a:xfrm>
            <a:off x="670694" y="2685431"/>
            <a:ext cx="2243328" cy="2523768"/>
          </a:xfrm>
          <a:prstGeom prst="rect">
            <a:avLst/>
          </a:prstGeom>
          <a:noFill/>
          <a:ln w="12700" cmpd="dbl">
            <a:solidFill>
              <a:srgbClr val="FF0000"/>
            </a:solidFill>
          </a:ln>
        </p:spPr>
        <p:txBody>
          <a:bodyPr wrap="square" rtlCol="0">
            <a:spAutoFit/>
          </a:bodyPr>
          <a:lstStyle/>
          <a:p>
            <a:r>
              <a:rPr lang="nl-BE" sz="1400" b="1" dirty="0" err="1"/>
              <a:t>Coordinator</a:t>
            </a:r>
            <a:endParaRPr lang="nl-BE" sz="1400" b="1" dirty="0"/>
          </a:p>
          <a:p>
            <a:r>
              <a:rPr lang="nl-BE" sz="1400" dirty="0" err="1"/>
              <a:t>Inclusive</a:t>
            </a:r>
            <a:r>
              <a:rPr lang="nl-BE" sz="1400" dirty="0"/>
              <a:t> Europe vzw (BE)</a:t>
            </a:r>
          </a:p>
          <a:p>
            <a:endParaRPr lang="nl-BE" sz="1400" dirty="0"/>
          </a:p>
          <a:p>
            <a:r>
              <a:rPr lang="nl-BE" sz="1400" b="1" dirty="0"/>
              <a:t>Partners</a:t>
            </a:r>
          </a:p>
          <a:p>
            <a:r>
              <a:rPr lang="nl-BE" sz="1400" dirty="0"/>
              <a:t>Mobile Adventure SP. ZO. O. (PL)</a:t>
            </a:r>
          </a:p>
          <a:p>
            <a:endParaRPr lang="nl-BE" sz="1400" dirty="0"/>
          </a:p>
          <a:p>
            <a:r>
              <a:rPr lang="nl-BE" sz="1400" dirty="0" err="1"/>
              <a:t>Institutt</a:t>
            </a:r>
            <a:r>
              <a:rPr lang="nl-BE" sz="1400" dirty="0"/>
              <a:t> </a:t>
            </a:r>
            <a:r>
              <a:rPr lang="nl-BE" sz="1400" dirty="0" err="1"/>
              <a:t>for</a:t>
            </a:r>
            <a:r>
              <a:rPr lang="nl-BE" sz="1400" dirty="0"/>
              <a:t> </a:t>
            </a:r>
            <a:r>
              <a:rPr lang="nl-BE" sz="1400" dirty="0" err="1"/>
              <a:t>Psykologisk</a:t>
            </a:r>
            <a:r>
              <a:rPr lang="nl-BE" sz="1400" dirty="0"/>
              <a:t> (NO)</a:t>
            </a:r>
          </a:p>
          <a:p>
            <a:endParaRPr lang="nl-BE" dirty="0"/>
          </a:p>
        </p:txBody>
      </p:sp>
    </p:spTree>
    <p:extLst>
      <p:ext uri="{BB962C8B-B14F-4D97-AF65-F5344CB8AC3E}">
        <p14:creationId xmlns:p14="http://schemas.microsoft.com/office/powerpoint/2010/main" val="145142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11D49E9-9AE2-697E-F0D2-6695C4AF9E58}"/>
              </a:ext>
            </a:extLst>
          </p:cNvPr>
          <p:cNvPicPr>
            <a:picLocks noChangeAspect="1"/>
          </p:cNvPicPr>
          <p:nvPr/>
        </p:nvPicPr>
        <p:blipFill>
          <a:blip r:embed="rId2"/>
          <a:stretch>
            <a:fillRect/>
          </a:stretch>
        </p:blipFill>
        <p:spPr>
          <a:xfrm>
            <a:off x="0" y="1112334"/>
            <a:ext cx="9144000" cy="4633332"/>
          </a:xfrm>
          <a:prstGeom prst="rect">
            <a:avLst/>
          </a:prstGeom>
        </p:spPr>
      </p:pic>
      <p:sp>
        <p:nvSpPr>
          <p:cNvPr id="3" name="Tekstvak 2">
            <a:extLst>
              <a:ext uri="{FF2B5EF4-FFF2-40B4-BE49-F238E27FC236}">
                <a16:creationId xmlns:a16="http://schemas.microsoft.com/office/drawing/2014/main" id="{C2C19A01-6F7E-69D5-B9A5-10F728D33305}"/>
              </a:ext>
            </a:extLst>
          </p:cNvPr>
          <p:cNvSpPr txBox="1"/>
          <p:nvPr/>
        </p:nvSpPr>
        <p:spPr>
          <a:xfrm>
            <a:off x="2286000" y="402356"/>
            <a:ext cx="4572000" cy="369332"/>
          </a:xfrm>
          <a:prstGeom prst="rect">
            <a:avLst/>
          </a:prstGeom>
          <a:noFill/>
        </p:spPr>
        <p:txBody>
          <a:bodyPr wrap="square">
            <a:spAutoFit/>
          </a:bodyPr>
          <a:lstStyle/>
          <a:p>
            <a:r>
              <a:rPr lang="nl-BE" dirty="0">
                <a:solidFill>
                  <a:schemeClr val="accent6">
                    <a:lumMod val="50000"/>
                    <a:lumOff val="50000"/>
                  </a:schemeClr>
                </a:solidFill>
              </a:rPr>
              <a:t>https://erasmus-plus.ec.europa.eu/projects</a:t>
            </a:r>
          </a:p>
        </p:txBody>
      </p:sp>
    </p:spTree>
    <p:extLst>
      <p:ext uri="{BB962C8B-B14F-4D97-AF65-F5344CB8AC3E}">
        <p14:creationId xmlns:p14="http://schemas.microsoft.com/office/powerpoint/2010/main" val="207695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9A4DE40-9987-4780-A5C6-DEDA37E76037}"/>
              </a:ext>
            </a:extLst>
          </p:cNvPr>
          <p:cNvSpPr>
            <a:spLocks noGrp="1"/>
          </p:cNvSpPr>
          <p:nvPr>
            <p:ph type="title"/>
          </p:nvPr>
        </p:nvSpPr>
        <p:spPr/>
        <p:txBody>
          <a:bodyPr/>
          <a:lstStyle/>
          <a:p>
            <a:r>
              <a:rPr lang="nl-BE" dirty="0"/>
              <a:t>Voorwaarden</a:t>
            </a:r>
          </a:p>
        </p:txBody>
      </p:sp>
    </p:spTree>
    <p:extLst>
      <p:ext uri="{BB962C8B-B14F-4D97-AF65-F5344CB8AC3E}">
        <p14:creationId xmlns:p14="http://schemas.microsoft.com/office/powerpoint/2010/main" val="95034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POS_PPTtemplate v2">
  <a:themeElements>
    <a:clrScheme name="EPOS 1">
      <a:dk1>
        <a:srgbClr val="000000"/>
      </a:dk1>
      <a:lt1>
        <a:sysClr val="window" lastClr="FFFFFF"/>
      </a:lt1>
      <a:dk2>
        <a:srgbClr val="4E7282"/>
      </a:dk2>
      <a:lt2>
        <a:srgbClr val="EEECE1"/>
      </a:lt2>
      <a:accent1>
        <a:srgbClr val="4E7282"/>
      </a:accent1>
      <a:accent2>
        <a:srgbClr val="E84C15"/>
      </a:accent2>
      <a:accent3>
        <a:srgbClr val="FBB500"/>
      </a:accent3>
      <a:accent4>
        <a:srgbClr val="962422"/>
      </a:accent4>
      <a:accent5>
        <a:srgbClr val="A9A9A9"/>
      </a:accent5>
      <a:accent6>
        <a:srgbClr val="043160"/>
      </a:accent6>
      <a:hlink>
        <a:srgbClr val="E84C15"/>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8E61F738DBD443860637BBB76F280E" ma:contentTypeVersion="15" ma:contentTypeDescription="Een nieuw document maken." ma:contentTypeScope="" ma:versionID="b456e100144049faea740aefdb9571db">
  <xsd:schema xmlns:xsd="http://www.w3.org/2001/XMLSchema" xmlns:xs="http://www.w3.org/2001/XMLSchema" xmlns:p="http://schemas.microsoft.com/office/2006/metadata/properties" xmlns:ns2="c53434ac-bc62-4225-a595-401a6321573d" xmlns:ns3="6d0c92ad-6ae4-474d-939c-fdf11d074747" xmlns:ns4="0eed10db-cf6f-4598-868d-7854dfbfdc79" targetNamespace="http://schemas.microsoft.com/office/2006/metadata/properties" ma:root="true" ma:fieldsID="db9f3a0434d11c22e67fea9b2331a86d" ns2:_="" ns3:_="" ns4:_="">
    <xsd:import namespace="c53434ac-bc62-4225-a595-401a6321573d"/>
    <xsd:import namespace="6d0c92ad-6ae4-474d-939c-fdf11d074747"/>
    <xsd:import namespace="0eed10db-cf6f-4598-868d-7854dfbfd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MediaServiceAutoKeyPoints" minOccurs="0"/>
                <xsd:element ref="ns3:MediaServiceKeyPoints" minOccurs="0"/>
                <xsd:element ref="ns4:SharedWithUsers" minOccurs="0"/>
                <xsd:element ref="ns4: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434ac-bc62-4225-a595-401a632157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0c92ad-6ae4-474d-939c-fdf11d074747" elementFormDefault="qualified">
    <xsd:import namespace="http://schemas.microsoft.com/office/2006/documentManagement/types"/>
    <xsd:import namespace="http://schemas.microsoft.com/office/infopath/2007/PartnerControls"/>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ed10db-cf6f-4598-868d-7854dfbfdc79"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0D5346-4D3A-4103-988B-6EAB48444FBA}">
  <ds:schemaRefs>
    <ds:schemaRef ds:uri="http://schemas.microsoft.com/sharepoint/v3/contenttype/forms"/>
  </ds:schemaRefs>
</ds:datastoreItem>
</file>

<file path=customXml/itemProps2.xml><?xml version="1.0" encoding="utf-8"?>
<ds:datastoreItem xmlns:ds="http://schemas.openxmlformats.org/officeDocument/2006/customXml" ds:itemID="{EB951861-75D3-4133-8322-FBA535DB3CCA}">
  <ds:schemaRefs>
    <ds:schemaRef ds:uri="0eed10db-cf6f-4598-868d-7854dfbfdc79"/>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6d0c92ad-6ae4-474d-939c-fdf11d074747"/>
    <ds:schemaRef ds:uri="c53434ac-bc62-4225-a595-401a6321573d"/>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052AE8D-9D39-4FDD-B887-829E9BA2D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434ac-bc62-4225-a595-401a6321573d"/>
    <ds:schemaRef ds:uri="6d0c92ad-6ae4-474d-939c-fdf11d074747"/>
    <ds:schemaRef ds:uri="0eed10db-cf6f-4598-868d-7854dfbfd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7095</TotalTime>
  <Words>1108</Words>
  <Application>Microsoft Office PowerPoint</Application>
  <PresentationFormat>Diavoorstelling (4:3)</PresentationFormat>
  <Paragraphs>197</Paragraphs>
  <Slides>36</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36</vt:i4>
      </vt:variant>
    </vt:vector>
  </HeadingPairs>
  <TitlesOfParts>
    <vt:vector size="42" baseType="lpstr">
      <vt:lpstr>Arial</vt:lpstr>
      <vt:lpstr>Calibri</vt:lpstr>
      <vt:lpstr>Symbol</vt:lpstr>
      <vt:lpstr>Times New Roman</vt:lpstr>
      <vt:lpstr>Wingdings</vt:lpstr>
      <vt:lpstr>EPOS_PPTtemplate v2</vt:lpstr>
      <vt:lpstr>Informatiesessie kleinschalige partnerschappen</vt:lpstr>
      <vt:lpstr>Onderwerpen</vt:lpstr>
      <vt:lpstr>Wat voor projecten zijn (kleinschalige) partnerschappen?</vt:lpstr>
      <vt:lpstr>PowerPoint-presentatie</vt:lpstr>
      <vt:lpstr>Voorbeeld ADU</vt:lpstr>
      <vt:lpstr>Voorbeeld SCH</vt:lpstr>
      <vt:lpstr>Voorbeeld VET</vt:lpstr>
      <vt:lpstr>PowerPoint-presentatie</vt:lpstr>
      <vt:lpstr>Voorwaarden</vt:lpstr>
      <vt:lpstr>PowerPoint-presentatie</vt:lpstr>
      <vt:lpstr>Wie kan een aanvraag indienen?</vt:lpstr>
      <vt:lpstr>Wie kan deelnemen?</vt:lpstr>
      <vt:lpstr>Aantal deelnemende organisaties</vt:lpstr>
      <vt:lpstr>Behandelde prioriteiten</vt:lpstr>
      <vt:lpstr>Activiteiten</vt:lpstr>
      <vt:lpstr>Locatie en duurtijd</vt:lpstr>
      <vt:lpstr>Mogelijke kosten</vt:lpstr>
      <vt:lpstr>Projectopzet</vt:lpstr>
      <vt:lpstr>Horizontale prioriteiten</vt:lpstr>
      <vt:lpstr>Verschil KA210 &amp; KA220</vt:lpstr>
      <vt:lpstr>Aanvraagprocedure Schrijfsessie</vt:lpstr>
      <vt:lpstr>Hoe?</vt:lpstr>
      <vt:lpstr>Wie?</vt:lpstr>
      <vt:lpstr>Waar en wanneer?</vt:lpstr>
      <vt:lpstr>In welk domein indienen?</vt:lpstr>
      <vt:lpstr>Wat gebeurt er nadat ik mijn aanvraag heb ingediend?</vt:lpstr>
      <vt:lpstr>PowerPoint-presentatie</vt:lpstr>
      <vt:lpstr>PowerPoint-presentatie</vt:lpstr>
      <vt:lpstr>Oorspronkelijke inhoud</vt:lpstr>
      <vt:lpstr>Kwaliteitsbeoordeling</vt:lpstr>
      <vt:lpstr>Relevantie</vt:lpstr>
      <vt:lpstr>Projectontwerp en -uitvoering</vt:lpstr>
      <vt:lpstr>Partnerschap en samenwerkingsregelingen</vt:lpstr>
      <vt:lpstr>Gevolgen (impact)</vt:lpstr>
      <vt:lpstr>Drempels</vt:lpstr>
      <vt:lpstr>Aanvraagformulier demo</vt:lpstr>
    </vt:vector>
  </TitlesOfParts>
  <Company>Absoluut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Epos</dc:creator>
  <cp:lastModifiedBy>Bellinck Filip</cp:lastModifiedBy>
  <cp:revision>351</cp:revision>
  <cp:lastPrinted>2024-01-08T07:22:49Z</cp:lastPrinted>
  <dcterms:created xsi:type="dcterms:W3CDTF">2016-11-08T13:48:55Z</dcterms:created>
  <dcterms:modified xsi:type="dcterms:W3CDTF">2026-01-08T09:05:26Z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0x010100D88E61F738DBD443860637BBB76F280E</vt:lpwstr>
  </property>
</Properties>
</file>