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2"/>
  </p:notesMasterIdLst>
  <p:sldIdLst>
    <p:sldId id="256" r:id="rId2"/>
    <p:sldId id="302" r:id="rId3"/>
    <p:sldId id="289" r:id="rId4"/>
    <p:sldId id="291" r:id="rId5"/>
    <p:sldId id="292" r:id="rId6"/>
    <p:sldId id="294" r:id="rId7"/>
    <p:sldId id="296" r:id="rId8"/>
    <p:sldId id="300" r:id="rId9"/>
    <p:sldId id="290" r:id="rId10"/>
    <p:sldId id="295" r:id="rId11"/>
    <p:sldId id="293" r:id="rId12"/>
    <p:sldId id="297" r:id="rId13"/>
    <p:sldId id="299" r:id="rId14"/>
    <p:sldId id="303" r:id="rId15"/>
    <p:sldId id="304" r:id="rId16"/>
    <p:sldId id="305" r:id="rId17"/>
    <p:sldId id="306" r:id="rId18"/>
    <p:sldId id="307" r:id="rId19"/>
    <p:sldId id="308" r:id="rId20"/>
    <p:sldId id="275" r:id="rId21"/>
  </p:sldIdLst>
  <p:sldSz cx="18288000" cy="10287000"/>
  <p:notesSz cx="6858000" cy="9144000"/>
  <p:embeddedFontLst>
    <p:embeddedFont>
      <p:font typeface="Sylfaen" panose="010A0502050306030303" pitchFamily="18" charset="0"/>
      <p:regular r:id="rId23"/>
    </p:embeddedFont>
    <p:embeddedFont>
      <p:font typeface="Lora Bold" panose="020B060402020202020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Aleo Light" panose="020B0604020202020204" charset="0"/>
      <p:regular r:id="rId33"/>
      <p: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2:11:26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0,'-4'15,"1"0,-9 19,6-25,5-8,1-1,-1 1,1-1,-1 1,1-1,-1 1,1 0,0-1,-1 1,1 0,0-1,-1 1,1 0,0-1,0 1,0 0,0 0,0-1,0 2,0 5,1 0,0-1,1 1,3 9,2 12,-5-22,0 0,0 0,1 0,0 0,0-1,0 1,7 8,1 2,-6-9,1 0,1-1,-1 1,1-1,0 0,1-1,9 6,9 7,-20-14,-2-1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2:11:31.9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2:10:13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2:08:48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1T12:08:49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016A-646F-4676-AA42-0E4BE2B1686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438BE-E65A-4C60-8D2A-B64FF979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6696042"/>
            <a:ext cx="13716000" cy="2462235"/>
          </a:xfrm>
        </p:spPr>
        <p:txBody>
          <a:bodyPr wrap="none" anchor="t">
            <a:normAutofit/>
          </a:bodyPr>
          <a:lstStyle>
            <a:lvl1pPr algn="r">
              <a:defRPr sz="14400" b="0" spc="-45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699" y="5541563"/>
            <a:ext cx="13716000" cy="1131038"/>
          </a:xfrm>
        </p:spPr>
        <p:txBody>
          <a:bodyPr anchor="b">
            <a:normAutofit/>
          </a:bodyPr>
          <a:lstStyle>
            <a:lvl1pPr marL="0" indent="0" algn="r">
              <a:buNone/>
              <a:defRPr sz="4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550740"/>
            <a:ext cx="15773400" cy="122903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59682" y="1481138"/>
            <a:ext cx="15773400" cy="506960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79774"/>
            <a:ext cx="15771018" cy="1023708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530151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6734099"/>
            <a:ext cx="15771018" cy="2252739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0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547687"/>
            <a:ext cx="13954128" cy="4489356"/>
          </a:xfrm>
        </p:spPr>
        <p:txBody>
          <a:bodyPr anchor="ctr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6752594"/>
            <a:ext cx="15768636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6566" y="118023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56718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21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490451"/>
            <a:ext cx="15773400" cy="3767753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275872"/>
            <a:ext cx="15771018" cy="1710966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005923" y="2828925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35197" y="3857625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992" y="2828925"/>
            <a:ext cx="4404362" cy="86439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6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866162" y="3857625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43553" y="2828925"/>
            <a:ext cx="4398170" cy="86439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6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43553" y="3857625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998128" y="6446255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998128" y="3384531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998128" y="7310648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496" y="6446255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384531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1466" y="7310647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06484" y="6446255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06482" y="3384531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6296" y="7310644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81798" y="6696042"/>
            <a:ext cx="13716000" cy="2462235"/>
          </a:xfrm>
        </p:spPr>
        <p:txBody>
          <a:bodyPr wrap="none" anchor="t">
            <a:normAutofit/>
          </a:bodyPr>
          <a:lstStyle>
            <a:lvl1pPr algn="l">
              <a:defRPr sz="14400" b="0" spc="-45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81798" y="5540512"/>
            <a:ext cx="13716000" cy="1131038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0000" y="2738438"/>
            <a:ext cx="7537824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9760" y="2738438"/>
            <a:ext cx="755094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000" y="2521745"/>
            <a:ext cx="7537824" cy="1235868"/>
          </a:xfrm>
        </p:spPr>
        <p:txBody>
          <a:bodyPr anchor="b"/>
          <a:lstStyle>
            <a:lvl1pPr marL="0" indent="0">
              <a:buNone/>
              <a:defRPr sz="36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000" y="3757613"/>
            <a:ext cx="753782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9760" y="2521745"/>
            <a:ext cx="7553322" cy="12358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9760" y="3757613"/>
            <a:ext cx="755332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001" y="3086100"/>
            <a:ext cx="5478038" cy="5717382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001" y="3086100"/>
            <a:ext cx="5478038" cy="5717382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000" y="2738438"/>
            <a:ext cx="153507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7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6462" r="8820" b="655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883661">
            <a:off x="-5835120" y="-3207672"/>
            <a:ext cx="17740074" cy="11350532"/>
          </a:xfrm>
          <a:prstGeom prst="rect">
            <a:avLst/>
          </a:prstGeom>
          <a:solidFill>
            <a:srgbClr val="1E477B">
              <a:alpha val="7764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591133" y="468007"/>
            <a:ext cx="11220449" cy="6012496"/>
            <a:chOff x="0" y="0"/>
            <a:chExt cx="14960599" cy="8016661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4960599" cy="794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73291"/>
              <a:ext cx="13927821" cy="6260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513"/>
                </a:lnSpc>
              </a:pPr>
              <a:r>
                <a:rPr lang="en-US" sz="9626" spc="96" dirty="0">
                  <a:solidFill>
                    <a:srgbClr val="FFFFFF"/>
                  </a:solidFill>
                  <a:latin typeface="Lora Bold"/>
                </a:rPr>
                <a:t>Batumi State Maritime Academy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246283"/>
              <a:ext cx="13009795" cy="770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2883661">
            <a:off x="-1668575" y="6203820"/>
            <a:ext cx="17740074" cy="147991"/>
          </a:xfrm>
          <a:prstGeom prst="rect">
            <a:avLst/>
          </a:prstGeom>
          <a:solidFill>
            <a:srgbClr val="FFFFFF">
              <a:alpha val="8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642483"/>
            <a:ext cx="1715337" cy="171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7658100"/>
            <a:ext cx="1715337" cy="17121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78A7D5-9182-462A-5185-8FA92B7BE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85900"/>
            <a:ext cx="4419600" cy="8378389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05F589E1-469D-C607-B1A3-2BC63A760AA2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</p:spTree>
    <p:extLst>
      <p:ext uri="{BB962C8B-B14F-4D97-AF65-F5344CB8AC3E}">
        <p14:creationId xmlns:p14="http://schemas.microsoft.com/office/powerpoint/2010/main" val="100457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3F0D89-B1C7-7095-51B2-BE6155A3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90698"/>
            <a:ext cx="5257800" cy="7901665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398D615-09DE-5ED8-9EE8-FC27AF2EFB26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39675A29-D798-0064-CBC4-DECEA71E4FBE}"/>
              </a:ext>
            </a:extLst>
          </p:cNvPr>
          <p:cNvSpPr txBox="1"/>
          <p:nvPr/>
        </p:nvSpPr>
        <p:spPr>
          <a:xfrm>
            <a:off x="12039600" y="9397406"/>
            <a:ext cx="64692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სადღესასწაულო ზაფხული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10E5E858-0900-C438-89BC-878C4F011DDB}"/>
                  </a:ext>
                </a:extLst>
              </p14:cNvPr>
              <p14:cNvContentPartPr/>
              <p14:nvPr/>
            </p14:nvContentPartPr>
            <p14:xfrm>
              <a:off x="4115363" y="311883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E5E858-0900-C438-89BC-878C4F011D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6723" y="31101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33E738B7-DC4A-4316-F637-09CFC294D9D1}"/>
                  </a:ext>
                </a:extLst>
              </p14:cNvPr>
              <p14:cNvContentPartPr/>
              <p14:nvPr/>
            </p14:nvContentPartPr>
            <p14:xfrm>
              <a:off x="3704603" y="42488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E738B7-DC4A-4316-F637-09CFC294D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5963" y="42402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64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1D5CEC-6403-0E88-419F-C26FB3DC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57646"/>
            <a:ext cx="5614621" cy="73914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F0F2270E-A995-44BF-2C23-C14DE20FDFAA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</p:spTree>
    <p:extLst>
      <p:ext uri="{BB962C8B-B14F-4D97-AF65-F5344CB8AC3E}">
        <p14:creationId xmlns:p14="http://schemas.microsoft.com/office/powerpoint/2010/main" val="58186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F8D92D-0D06-1EEE-42AE-68D501F65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097109"/>
            <a:ext cx="5756189" cy="771247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13B128E2-0D5C-D644-E39A-7499DCAEC498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</p:spTree>
    <p:extLst>
      <p:ext uri="{BB962C8B-B14F-4D97-AF65-F5344CB8AC3E}">
        <p14:creationId xmlns:p14="http://schemas.microsoft.com/office/powerpoint/2010/main" val="19087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95300"/>
            <a:ext cx="15468600" cy="998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შპს</a:t>
            </a:r>
            <a:r>
              <a:rPr lang="en-US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ჯაბა</a:t>
            </a:r>
            <a:r>
              <a:rPr lang="en-US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დიასამიძე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დიზაინერი - ჯაბა დიასამიძე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წარმოდგენილი ესკიზების ტექნიკური მახასიათებლები და მასალის ნიმუშები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სტუდენტების ყოველდღიური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ფორმა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a-GE" sz="28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პერანგი - White cotton popeline 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შარვალი : 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გაზაფხული/ ზაფხული - cotton twill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შემოდგომა/ზამთარი -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wool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პულოვერი </a:t>
            </a: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Wool (wooven dark blue) 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პერანგზე </a:t>
            </a: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ზემოდან ჩასაცმელი 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გაზაფხული/ზაფხული - cotton twill</a:t>
            </a: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შემოდგომა ზამთარი - dark navy blue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flanel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პალტო </a:t>
            </a: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და ქურთული -  Thick Dark navy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wool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ქამარი </a:t>
            </a: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Black patent leather / gold metalic boucle </a:t>
            </a:r>
            <a:endParaRPr lang="en-US" sz="2400" b="1" dirty="0" smtClean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ka-GE" sz="2400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ქუდი </a:t>
            </a:r>
            <a:r>
              <a:rPr lang="ka-GE" sz="24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Dark blus felted wool / balck patent leather</a:t>
            </a:r>
            <a:endParaRPr lang="en-US" sz="2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0" y="8191500"/>
            <a:ext cx="145097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43681"/>
            <a:ext cx="12039600" cy="1395412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>
                <a:solidFill>
                  <a:srgbClr val="00B0F0"/>
                </a:solidFill>
              </a:rPr>
              <a:t>ყოველდღიური ფორმების მასალების ნიმუშები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400" y="2720949"/>
            <a:ext cx="4410075" cy="864393"/>
          </a:xfrm>
        </p:spPr>
        <p:txBody>
          <a:bodyPr/>
          <a:lstStyle/>
          <a:p>
            <a:r>
              <a:rPr lang="en-US" dirty="0"/>
              <a:t>Dark navy thick wool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9" b="29929"/>
          <a:stretch>
            <a:fillRect/>
          </a:stretch>
        </p:blipFill>
        <p:spPr>
          <a:xfrm>
            <a:off x="1219200" y="1866900"/>
            <a:ext cx="4410075" cy="326469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7195977"/>
            <a:ext cx="4395788" cy="864393"/>
          </a:xfrm>
        </p:spPr>
        <p:txBody>
          <a:bodyPr/>
          <a:lstStyle/>
          <a:p>
            <a:r>
              <a:rPr lang="en-US" dirty="0"/>
              <a:t>Dark navy blue flannel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b="27231"/>
          <a:stretch>
            <a:fillRect/>
          </a:stretch>
        </p:blipFill>
        <p:spPr>
          <a:xfrm>
            <a:off x="1066800" y="5935239"/>
            <a:ext cx="4572635" cy="301826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573000" y="6275439"/>
            <a:ext cx="4398170" cy="864393"/>
          </a:xfrm>
        </p:spPr>
        <p:txBody>
          <a:bodyPr/>
          <a:lstStyle/>
          <a:p>
            <a:r>
              <a:rPr lang="en-US" dirty="0"/>
              <a:t>Dark navy cotton twill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2" b="24132"/>
          <a:stretch>
            <a:fillRect/>
          </a:stretch>
        </p:blipFill>
        <p:spPr>
          <a:xfrm>
            <a:off x="11582400" y="2476500"/>
            <a:ext cx="5388770" cy="3581400"/>
          </a:xfrm>
        </p:spPr>
      </p:pic>
    </p:spTree>
    <p:extLst>
      <p:ext uri="{BB962C8B-B14F-4D97-AF65-F5344CB8AC3E}">
        <p14:creationId xmlns:p14="http://schemas.microsoft.com/office/powerpoint/2010/main" val="32949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47689"/>
            <a:ext cx="10896600" cy="1700212"/>
          </a:xfrm>
        </p:spPr>
        <p:txBody>
          <a:bodyPr>
            <a:normAutofit/>
          </a:bodyPr>
          <a:lstStyle/>
          <a:p>
            <a:pPr algn="ctr"/>
            <a:r>
              <a:rPr lang="ka-GE" sz="2400" b="1" dirty="0">
                <a:solidFill>
                  <a:srgbClr val="00B0F0"/>
                </a:solidFill>
              </a:rPr>
              <a:t>ყოველდღიური ფორმების მასალების ნიმუშები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cotton twill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White cotton </a:t>
            </a:r>
            <a:r>
              <a:rPr lang="en-US" dirty="0" err="1"/>
              <a:t>popeline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b="2723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Black patent leather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7" b="24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31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95500"/>
            <a:ext cx="1638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dirty="0"/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სტუდენტების </a:t>
            </a:r>
            <a:r>
              <a:rPr lang="ka-GE" sz="2400" dirty="0">
                <a:latin typeface="Sylfaen" panose="010A0502050306030303" pitchFamily="18" charset="0"/>
              </a:rPr>
              <a:t>საზეიმო </a:t>
            </a:r>
            <a:r>
              <a:rPr lang="ka-GE" sz="2400" dirty="0" smtClean="0">
                <a:latin typeface="Sylfaen" panose="010A0502050306030303" pitchFamily="18" charset="0"/>
              </a:rPr>
              <a:t>ფორმა</a:t>
            </a:r>
            <a:endParaRPr lang="ka-GE" sz="2400" dirty="0">
              <a:latin typeface="Sylfaen" panose="010A0502050306030303" pitchFamily="18" charset="0"/>
            </a:endParaRPr>
          </a:p>
          <a:p>
            <a:pPr algn="just"/>
            <a:endParaRPr lang="ka-GE" sz="2400" dirty="0">
              <a:latin typeface="Sylfaen" panose="010A0502050306030303" pitchFamily="18" charset="0"/>
            </a:endParaRP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1.	მამაკაცი 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ზედატანი  - </a:t>
            </a:r>
            <a:r>
              <a:rPr lang="en-US" sz="2400" dirty="0">
                <a:latin typeface="Sylfaen" panose="010A0502050306030303" pitchFamily="18" charset="0"/>
              </a:rPr>
              <a:t>cotton twill (white) , Navy blue Grosgrain detail; Gold embroidery (</a:t>
            </a:r>
            <a:r>
              <a:rPr lang="ka-GE" sz="2400" dirty="0">
                <a:latin typeface="Sylfaen" panose="010A0502050306030303" pitchFamily="18" charset="0"/>
              </a:rPr>
              <a:t>ღუზა)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შარვალი - </a:t>
            </a:r>
            <a:r>
              <a:rPr lang="en-US" sz="2400" dirty="0">
                <a:latin typeface="Sylfaen" panose="010A0502050306030303" pitchFamily="18" charset="0"/>
              </a:rPr>
              <a:t>cotton twill (white) ; Golden buttoning 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პერანგი - </a:t>
            </a:r>
            <a:r>
              <a:rPr lang="en-US" sz="2400" dirty="0">
                <a:latin typeface="Sylfaen" panose="010A0502050306030303" pitchFamily="18" charset="0"/>
              </a:rPr>
              <a:t>white cotton </a:t>
            </a:r>
            <a:r>
              <a:rPr lang="en-US" sz="2400" dirty="0" err="1">
                <a:latin typeface="Sylfaen" panose="010A0502050306030303" pitchFamily="18" charset="0"/>
              </a:rPr>
              <a:t>Popeline</a:t>
            </a:r>
            <a:r>
              <a:rPr lang="en-US" sz="2400" dirty="0">
                <a:latin typeface="Sylfaen" panose="010A0502050306030303" pitchFamily="18" charset="0"/>
              </a:rPr>
              <a:t>; </a:t>
            </a:r>
            <a:r>
              <a:rPr lang="en-US" sz="2400" dirty="0" err="1">
                <a:latin typeface="Sylfaen" panose="010A0502050306030303" pitchFamily="18" charset="0"/>
              </a:rPr>
              <a:t>Navybblue</a:t>
            </a:r>
            <a:r>
              <a:rPr lang="en-US" sz="2400" dirty="0">
                <a:latin typeface="Sylfaen" panose="010A0502050306030303" pitchFamily="18" charset="0"/>
              </a:rPr>
              <a:t> embroidery (</a:t>
            </a:r>
            <a:r>
              <a:rPr lang="ka-GE" sz="2400" dirty="0">
                <a:latin typeface="Sylfaen" panose="010A0502050306030303" pitchFamily="18" charset="0"/>
              </a:rPr>
              <a:t>ღუზა)</a:t>
            </a:r>
          </a:p>
          <a:p>
            <a:pPr algn="just"/>
            <a:endParaRPr lang="ka-GE" sz="2400" dirty="0">
              <a:latin typeface="Sylfaen" panose="010A0502050306030303" pitchFamily="18" charset="0"/>
            </a:endParaRP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2.	ქალი 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ზედატანი  - </a:t>
            </a:r>
            <a:r>
              <a:rPr lang="en-US" sz="2400" dirty="0">
                <a:latin typeface="Sylfaen" panose="010A0502050306030303" pitchFamily="18" charset="0"/>
              </a:rPr>
              <a:t>cotton twill (white); Navy blue Grosgrain detail; Gold embroidery (</a:t>
            </a:r>
            <a:r>
              <a:rPr lang="ka-GE" sz="2400" dirty="0">
                <a:latin typeface="Sylfaen" panose="010A0502050306030303" pitchFamily="18" charset="0"/>
              </a:rPr>
              <a:t>ღუზა)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შარვალი - </a:t>
            </a:r>
            <a:r>
              <a:rPr lang="en-US" sz="2400" dirty="0">
                <a:latin typeface="Sylfaen" panose="010A0502050306030303" pitchFamily="18" charset="0"/>
              </a:rPr>
              <a:t>cotton twill (white) ; Golden buttoning </a:t>
            </a: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პერანგი - </a:t>
            </a:r>
            <a:r>
              <a:rPr lang="en-US" sz="2400" dirty="0">
                <a:latin typeface="Sylfaen" panose="010A0502050306030303" pitchFamily="18" charset="0"/>
              </a:rPr>
              <a:t>white cotton </a:t>
            </a:r>
            <a:r>
              <a:rPr lang="en-US" sz="2400" dirty="0" err="1">
                <a:latin typeface="Sylfaen" panose="010A0502050306030303" pitchFamily="18" charset="0"/>
              </a:rPr>
              <a:t>Popeline</a:t>
            </a:r>
            <a:r>
              <a:rPr lang="en-US" sz="2400" dirty="0">
                <a:latin typeface="Sylfaen" panose="010A0502050306030303" pitchFamily="18" charset="0"/>
              </a:rPr>
              <a:t>; </a:t>
            </a:r>
            <a:r>
              <a:rPr lang="en-US" sz="2400" dirty="0" err="1">
                <a:latin typeface="Sylfaen" panose="010A0502050306030303" pitchFamily="18" charset="0"/>
              </a:rPr>
              <a:t>Navybblue</a:t>
            </a:r>
            <a:r>
              <a:rPr lang="en-US" sz="2400" dirty="0">
                <a:latin typeface="Sylfaen" panose="010A0502050306030303" pitchFamily="18" charset="0"/>
              </a:rPr>
              <a:t> embroidery (</a:t>
            </a:r>
            <a:r>
              <a:rPr lang="ka-GE" sz="2400" dirty="0">
                <a:latin typeface="Sylfaen" panose="010A0502050306030303" pitchFamily="18" charset="0"/>
              </a:rPr>
              <a:t>ღუზა)</a:t>
            </a:r>
          </a:p>
          <a:p>
            <a:pPr algn="just"/>
            <a:endParaRPr lang="ka-GE" sz="2400" dirty="0">
              <a:latin typeface="Sylfaen" panose="010A0502050306030303" pitchFamily="18" charset="0"/>
            </a:endParaRP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3.	ქუდი -  </a:t>
            </a:r>
            <a:r>
              <a:rPr lang="en-US" sz="2400" dirty="0">
                <a:latin typeface="Sylfaen" panose="010A0502050306030303" pitchFamily="18" charset="0"/>
              </a:rPr>
              <a:t>Cotton twill (white) </a:t>
            </a:r>
            <a:r>
              <a:rPr lang="ka-GE" sz="2400" dirty="0">
                <a:latin typeface="Sylfaen" panose="010A0502050306030303" pitchFamily="18" charset="0"/>
              </a:rPr>
              <a:t>სქელი ბამბის ტილო (თეთრი);  </a:t>
            </a:r>
            <a:r>
              <a:rPr lang="en-US" sz="2400" dirty="0">
                <a:latin typeface="Sylfaen" panose="010A0502050306030303" pitchFamily="18" charset="0"/>
              </a:rPr>
              <a:t>Black patent leather detail- </a:t>
            </a:r>
            <a:r>
              <a:rPr lang="ka-GE" sz="2400" dirty="0">
                <a:latin typeface="Sylfaen" panose="010A0502050306030303" pitchFamily="18" charset="0"/>
              </a:rPr>
              <a:t>შავი ლაკის დეტალი (ქუდის სარტყელი)</a:t>
            </a:r>
          </a:p>
          <a:p>
            <a:pPr algn="just"/>
            <a:endParaRPr lang="ka-GE" sz="2400" dirty="0">
              <a:latin typeface="Sylfaen" panose="010A0502050306030303" pitchFamily="18" charset="0"/>
            </a:endParaRPr>
          </a:p>
          <a:p>
            <a:pPr algn="just"/>
            <a:r>
              <a:rPr lang="ka-GE" sz="2400" dirty="0">
                <a:latin typeface="Sylfaen" panose="010A0502050306030303" pitchFamily="18" charset="0"/>
              </a:rPr>
              <a:t>4.	ფეხსაცმელი - შავი ლაკის - </a:t>
            </a:r>
            <a:r>
              <a:rPr lang="en-US" sz="2400" dirty="0">
                <a:latin typeface="Sylfaen" panose="010A0502050306030303" pitchFamily="18" charset="0"/>
              </a:rPr>
              <a:t>black patent </a:t>
            </a:r>
            <a:r>
              <a:rPr lang="en-US" sz="2400" dirty="0" err="1">
                <a:latin typeface="Sylfaen" panose="010A0502050306030303" pitchFamily="18" charset="0"/>
              </a:rPr>
              <a:t>leathe</a:t>
            </a:r>
            <a:endParaRPr lang="en-US" sz="2400" dirty="0">
              <a:latin typeface="Sylfaen" panose="010A05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0" y="190500"/>
            <a:ext cx="145097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19101"/>
            <a:ext cx="11734800" cy="1600200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>
                <a:solidFill>
                  <a:srgbClr val="00B0F0"/>
                </a:solidFill>
                <a:latin typeface="+mn-lt"/>
              </a:rPr>
              <a:t>საზეიმო </a:t>
            </a:r>
            <a:r>
              <a:rPr lang="ka-GE" sz="2800" b="1" dirty="0">
                <a:solidFill>
                  <a:srgbClr val="00B0F0"/>
                </a:solidFill>
                <a:latin typeface="+mn-lt"/>
              </a:rPr>
              <a:t>ფორმების მასალების ნიმუშები</a:t>
            </a:r>
            <a:endParaRPr lang="en-US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925118"/>
            <a:ext cx="4420299" cy="864393"/>
          </a:xfrm>
        </p:spPr>
        <p:txBody>
          <a:bodyPr/>
          <a:lstStyle/>
          <a:p>
            <a:r>
              <a:rPr lang="en-US" dirty="0"/>
              <a:t>Cotton twill (white)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1" y="2042161"/>
            <a:ext cx="5498558" cy="784796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2312" y="1559720"/>
            <a:ext cx="4404362" cy="864393"/>
          </a:xfrm>
        </p:spPr>
        <p:txBody>
          <a:bodyPr/>
          <a:lstStyle/>
          <a:p>
            <a:r>
              <a:rPr lang="en-US" dirty="0"/>
              <a:t>Cotton </a:t>
            </a:r>
            <a:r>
              <a:rPr lang="en-US" dirty="0" err="1"/>
              <a:t>Popeline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563600" y="1854916"/>
            <a:ext cx="4398170" cy="864393"/>
          </a:xfrm>
        </p:spPr>
        <p:txBody>
          <a:bodyPr/>
          <a:lstStyle/>
          <a:p>
            <a:r>
              <a:rPr lang="en-US" dirty="0"/>
              <a:t>Black patent leather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45" y="2441893"/>
            <a:ext cx="5418953" cy="704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394" y="3224293"/>
            <a:ext cx="5849376" cy="54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546365"/>
            <a:ext cx="8229600" cy="1633536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rgbClr val="00B0F0"/>
                </a:solidFill>
                <a:latin typeface="+mn-lt"/>
              </a:rPr>
              <a:t>საზეიმო ფორმების მასალების ნიმუშები</a:t>
            </a:r>
            <a:endParaRPr lang="en-US" sz="2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47" y="8572500"/>
            <a:ext cx="4410075" cy="1135645"/>
          </a:xfrm>
        </p:spPr>
        <p:txBody>
          <a:bodyPr/>
          <a:lstStyle/>
          <a:p>
            <a:r>
              <a:rPr lang="en-US" dirty="0"/>
              <a:t>Navy blue grosgrain detailing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082"/>
          <a:stretch>
            <a:fillRect/>
          </a:stretch>
        </p:blipFill>
        <p:spPr>
          <a:xfrm rot="16200000">
            <a:off x="-456867" y="2780966"/>
            <a:ext cx="6095337" cy="350520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51508" y="7581236"/>
            <a:ext cx="4395788" cy="1135645"/>
          </a:xfrm>
        </p:spPr>
        <p:txBody>
          <a:bodyPr/>
          <a:lstStyle/>
          <a:p>
            <a:pPr algn="ctr"/>
            <a:r>
              <a:rPr lang="en-US" dirty="0" err="1"/>
              <a:t>ღუზა</a:t>
            </a:r>
            <a:r>
              <a:rPr lang="en-US" dirty="0"/>
              <a:t> embroidery (gold or navy blue)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360"/>
          <a:stretch>
            <a:fillRect/>
          </a:stretch>
        </p:blipFill>
        <p:spPr>
          <a:xfrm>
            <a:off x="5049522" y="2179900"/>
            <a:ext cx="6199761" cy="513074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313016" y="6446254"/>
            <a:ext cx="4398170" cy="864393"/>
          </a:xfrm>
        </p:spPr>
        <p:txBody>
          <a:bodyPr/>
          <a:lstStyle/>
          <a:p>
            <a:pPr algn="ctr"/>
            <a:r>
              <a:rPr lang="en-US" dirty="0"/>
              <a:t>Golden buttons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b="11186"/>
          <a:stretch>
            <a:fillRect/>
          </a:stretch>
        </p:blipFill>
        <p:spPr>
          <a:xfrm>
            <a:off x="11955402" y="3162300"/>
            <a:ext cx="5113398" cy="2819400"/>
          </a:xfrm>
        </p:spPr>
      </p:pic>
    </p:spTree>
    <p:extLst>
      <p:ext uri="{BB962C8B-B14F-4D97-AF65-F5344CB8AC3E}">
        <p14:creationId xmlns:p14="http://schemas.microsoft.com/office/powerpoint/2010/main" val="428238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4600" y="1714500"/>
            <a:ext cx="12420600" cy="670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b="1" dirty="0"/>
              <a:t>საზღვაო ფორმის მნიშვნელობა</a:t>
            </a:r>
            <a:endParaRPr lang="en-US" sz="2800" b="1" dirty="0"/>
          </a:p>
          <a:p>
            <a:pPr algn="ctr"/>
            <a:endParaRPr lang="ka-GE" sz="2800" b="1" dirty="0"/>
          </a:p>
          <a:p>
            <a:pPr algn="just">
              <a:lnSpc>
                <a:spcPct val="150000"/>
              </a:lnSpc>
            </a:pPr>
            <a:r>
              <a:rPr lang="ka-GE" sz="2800" dirty="0"/>
              <a:t>საუკუნის განმავლობაში საქართველოში წარმატებით ხორციელდება საზღვაო განათლება.დარგის განვითარების თოთოეულ ეტაპზე სტუდენტები ღირსეულად ატარებდნენ</a:t>
            </a:r>
            <a:r>
              <a:rPr lang="en-US" sz="2800" dirty="0"/>
              <a:t> </a:t>
            </a:r>
            <a:r>
              <a:rPr lang="ka-GE" sz="2800" dirty="0"/>
              <a:t>ტრადიციულ საზღვაო ფორმას, რომელსაც გააჩნია როგორც ესთეტიკური ასევე პრაქტიკული</a:t>
            </a:r>
            <a:r>
              <a:rPr lang="en-US" sz="2800" dirty="0"/>
              <a:t> </a:t>
            </a:r>
            <a:r>
              <a:rPr lang="ka-GE" sz="2800" dirty="0"/>
              <a:t>დანიშნულება</a:t>
            </a:r>
            <a:r>
              <a:rPr lang="en-US" sz="2800" dirty="0"/>
              <a:t>. </a:t>
            </a:r>
          </a:p>
          <a:p>
            <a:pPr algn="just">
              <a:lnSpc>
                <a:spcPct val="150000"/>
              </a:lnSpc>
            </a:pPr>
            <a:endParaRPr lang="ka-GE" sz="2800" dirty="0"/>
          </a:p>
          <a:p>
            <a:pPr algn="just">
              <a:lnSpc>
                <a:spcPct val="150000"/>
              </a:lnSpc>
            </a:pPr>
            <a:r>
              <a:rPr lang="ka-GE" sz="2800" dirty="0"/>
              <a:t>ფორმის ტარების კულტურა ითვალისწინებს გარკვეული წესების დაცვას, რაც ზრდის</a:t>
            </a:r>
            <a:r>
              <a:rPr lang="en-US" sz="2800" dirty="0"/>
              <a:t> </a:t>
            </a:r>
            <a:r>
              <a:rPr lang="ka-GE" sz="2800" dirty="0"/>
              <a:t>სტუდენტის ზოგად საზღვაო კულტურას და ქმნის საერთაშორისო საზღვაო ტრადიციის</a:t>
            </a:r>
            <a:r>
              <a:rPr lang="en-US" sz="2800" dirty="0"/>
              <a:t> </a:t>
            </a:r>
            <a:r>
              <a:rPr lang="ka-GE" sz="2800" dirty="0"/>
              <a:t>ერთობლიობას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5300"/>
            <a:ext cx="145097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47" r="2331" b="884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5600700"/>
            <a:ext cx="8153400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ka-GE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შენიშვნა:</a:t>
            </a:r>
          </a:p>
          <a:p>
            <a:pPr marL="0" lvl="0" indent="0" algn="just">
              <a:lnSpc>
                <a:spcPts val="5040"/>
              </a:lnSpc>
              <a:spcBef>
                <a:spcPct val="0"/>
              </a:spcBef>
            </a:pPr>
            <a:r>
              <a:rPr lang="ka-GE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როგორც ყოველდღიური, ასევე საზეიმო ფორმების ესკიზებში, ფერებში და სხვადასხვა სახის დეტალებში დასაშვებია ცვლილებების </a:t>
            </a:r>
            <a:r>
              <a:rPr lang="ka-GE" sz="32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შეტანა დიზაინერთან </a:t>
            </a:r>
            <a:r>
              <a:rPr lang="ka-GE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შეთანხმებით. 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ka-GE" sz="3200" b="1" u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მადლობა თანამშრომლობისთვის</a:t>
            </a:r>
            <a:r>
              <a:rPr lang="en-US" sz="3200" b="1" u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200" b="1" u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04900"/>
            <a:ext cx="1450974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1811000" y="9424854"/>
            <a:ext cx="7003511" cy="57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ყოველდღიური ზაფხული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67C0817-2B72-793B-215C-D837AA6D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50080"/>
            <a:ext cx="5410200" cy="80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2344400" y="9384962"/>
            <a:ext cx="64692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ყოველდღიური ზამთარი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6DA1F0-DCEA-5898-2572-BCCAC074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38299"/>
            <a:ext cx="5410200" cy="804162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291F2E8C-0F76-1CD6-A763-E6800719D8DE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="" xmlns:a16="http://schemas.microsoft.com/office/drawing/2014/main" id="{29348926-8EFF-D62D-7120-98580F60C246}"/>
              </a:ext>
            </a:extLst>
          </p:cNvPr>
          <p:cNvSpPr txBox="1"/>
          <p:nvPr/>
        </p:nvSpPr>
        <p:spPr>
          <a:xfrm>
            <a:off x="6019800" y="4553585"/>
            <a:ext cx="6469261" cy="54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lang="ka-GE" sz="3400" dirty="0">
              <a:solidFill>
                <a:srgbClr val="FFFFFF"/>
              </a:solidFill>
              <a:latin typeface="Aleo Ligh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="" xmlns:a16="http://schemas.microsoft.com/office/drawing/2014/main" id="{3F35036E-75D9-42AB-3CBA-3633020745BD}"/>
                  </a:ext>
                </a:extLst>
              </p14:cNvPr>
              <p14:cNvContentPartPr/>
              <p14:nvPr/>
            </p14:nvContentPartPr>
            <p14:xfrm>
              <a:off x="2659163" y="5115397"/>
              <a:ext cx="55800" cy="11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35036E-75D9-42AB-3CBA-3633020745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0523" y="5106397"/>
                <a:ext cx="73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9171F405-5061-7E64-EB9B-0A5C0CE4EFBA}"/>
                  </a:ext>
                </a:extLst>
              </p14:cNvPr>
              <p14:cNvContentPartPr/>
              <p14:nvPr/>
            </p14:nvContentPartPr>
            <p14:xfrm>
              <a:off x="2849963" y="539763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71F405-5061-7E64-EB9B-0A5C0CE4EF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1323" y="53886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51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76AD539-8629-B53D-A906-DCC240A0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82875"/>
            <a:ext cx="5257800" cy="8070336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EE613A6B-6091-289F-F97E-9DDF05CB3FCB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7283FC64-6B63-ED3D-8423-A8D8AA05E373}"/>
              </a:ext>
            </a:extLst>
          </p:cNvPr>
          <p:cNvSpPr txBox="1"/>
          <p:nvPr/>
        </p:nvSpPr>
        <p:spPr>
          <a:xfrm>
            <a:off x="12192000" y="9203612"/>
            <a:ext cx="64692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სადღესასწაულო ზაფხული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679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18F600-A5DC-D696-26DB-5021A595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74120"/>
            <a:ext cx="4953000" cy="827223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480DBAFC-9AAB-A1F8-EBF0-F6E7FF534E9B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381FB801-CE84-36FC-0420-5EC59947E292}"/>
              </a:ext>
            </a:extLst>
          </p:cNvPr>
          <p:cNvSpPr txBox="1"/>
          <p:nvPr/>
        </p:nvSpPr>
        <p:spPr>
          <a:xfrm>
            <a:off x="12420600" y="9469914"/>
            <a:ext cx="6469261" cy="5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ყოველდღიური ზამთარი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33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6D9671-F320-7CB1-510A-78AB7471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33500"/>
            <a:ext cx="4724400" cy="861319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125FBA0B-7024-9A1E-81EB-05A489780527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="" xmlns:a16="http://schemas.microsoft.com/office/drawing/2014/main" id="{00BF6275-BE70-BA73-A99D-F0AF52D50D16}"/>
                  </a:ext>
                </a:extLst>
              </p14:cNvPr>
              <p14:cNvContentPartPr/>
              <p14:nvPr/>
            </p14:nvContentPartPr>
            <p14:xfrm>
              <a:off x="2128163" y="612051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BF6275-BE70-BA73-A99D-F0AF52D50D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9523" y="611187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41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FB8C98-CEE4-0631-2E24-00698B35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05735"/>
            <a:ext cx="5710803" cy="7696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0D988752-FF74-5DED-FF9D-57E461D6983A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4D7AB793-C7C5-DFA4-B7AD-797CC767F3DA}"/>
              </a:ext>
            </a:extLst>
          </p:cNvPr>
          <p:cNvSpPr txBox="1"/>
          <p:nvPr/>
        </p:nvSpPr>
        <p:spPr>
          <a:xfrm>
            <a:off x="12192000" y="9420542"/>
            <a:ext cx="64692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ყოველდღიური ზაფხული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853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4550" y="333375"/>
            <a:ext cx="1449500" cy="1449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17892" y="8778473"/>
            <a:ext cx="5012350" cy="47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131650" y="5953346"/>
            <a:ext cx="5012350" cy="47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4"/>
              </a:lnSpc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3F9C77-04C6-EBF0-0F42-BE30B1D2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38149"/>
            <a:ext cx="5146237" cy="78486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99CDF613-E50F-BE15-2308-12E71DC32042}"/>
              </a:ext>
            </a:extLst>
          </p:cNvPr>
          <p:cNvSpPr txBox="1"/>
          <p:nvPr/>
        </p:nvSpPr>
        <p:spPr>
          <a:xfrm>
            <a:off x="3886200" y="-266700"/>
            <a:ext cx="12251350" cy="13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13"/>
              </a:lnSpc>
            </a:pPr>
            <a:r>
              <a:rPr lang="en-US" sz="4800" spc="96" dirty="0">
                <a:solidFill>
                  <a:srgbClr val="FFFFFF"/>
                </a:solidFill>
                <a:latin typeface="Lora Bold"/>
              </a:rPr>
              <a:t>Batumi State Maritime Academy 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="" xmlns:a16="http://schemas.microsoft.com/office/drawing/2014/main" id="{919AC42E-DCE7-2CA5-442A-27927C020583}"/>
              </a:ext>
            </a:extLst>
          </p:cNvPr>
          <p:cNvSpPr txBox="1"/>
          <p:nvPr/>
        </p:nvSpPr>
        <p:spPr>
          <a:xfrm>
            <a:off x="12192000" y="9365509"/>
            <a:ext cx="6469261" cy="57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ka-GE" sz="3400" dirty="0">
                <a:solidFill>
                  <a:srgbClr val="FFFFFF"/>
                </a:solidFill>
                <a:latin typeface="Aleo Light"/>
              </a:rPr>
              <a:t>ყოველდღიური ზამთარი</a:t>
            </a:r>
            <a:endParaRPr lang="en-US" sz="3400" dirty="0">
              <a:solidFill>
                <a:srgbClr val="FFFFFF"/>
              </a:solidFill>
              <a:latin typeface="Ale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81198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215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Sylfaen</vt:lpstr>
      <vt:lpstr>Lora Bold</vt:lpstr>
      <vt:lpstr>Calibri</vt:lpstr>
      <vt:lpstr>Corbel</vt:lpstr>
      <vt:lpstr>Wingdings</vt:lpstr>
      <vt:lpstr>Times New Roman</vt:lpstr>
      <vt:lpstr>Aleo Light</vt:lpstr>
      <vt:lpstr>Symbol</vt:lpstr>
      <vt:lpstr>Arial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ყოველდღიური ფორმების მასალების ნიმუშები</vt:lpstr>
      <vt:lpstr>ყოველდღიური ფორმების მასალების ნიმუშები</vt:lpstr>
      <vt:lpstr>PowerPoint Presentation</vt:lpstr>
      <vt:lpstr>საზეიმო ფორმების მასალების ნიმუშები</vt:lpstr>
      <vt:lpstr>საზეიმო ფორმების მასალების ნიმუშები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Batumi State Maritime Academy</dc:title>
  <dc:creator>Teona</dc:creator>
  <cp:lastModifiedBy>tamarat</cp:lastModifiedBy>
  <cp:revision>69</cp:revision>
  <dcterms:created xsi:type="dcterms:W3CDTF">2006-08-16T00:00:00Z</dcterms:created>
  <dcterms:modified xsi:type="dcterms:W3CDTF">2023-08-22T06:31:06Z</dcterms:modified>
  <dc:identifier>DAEFUAIsz-Q</dc:identifier>
</cp:coreProperties>
</file>