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notesMasterIdLst>
    <p:notesMasterId r:id="rId17"/>
  </p:notesMasterIdLst>
  <p:sldIdLst>
    <p:sldId id="263" r:id="rId2"/>
    <p:sldId id="264" r:id="rId3"/>
    <p:sldId id="265" r:id="rId4"/>
    <p:sldId id="266" r:id="rId5"/>
    <p:sldId id="267" r:id="rId6"/>
    <p:sldId id="268" r:id="rId7"/>
    <p:sldId id="259" r:id="rId8"/>
    <p:sldId id="258" r:id="rId9"/>
    <p:sldId id="261" r:id="rId10"/>
    <p:sldId id="262" r:id="rId11"/>
    <p:sldId id="269" r:id="rId12"/>
    <p:sldId id="270" r:id="rId13"/>
    <p:sldId id="271" r:id="rId14"/>
    <p:sldId id="272" r:id="rId15"/>
    <p:sldId id="273" r:id="rId16"/>
  </p:sldIdLst>
  <p:sldSz cx="12192000" cy="6858000"/>
  <p:notesSz cx="6858000" cy="9144000"/>
  <p:embeddedFontLst>
    <p:embeddedFont>
      <p:font typeface="Calibri Light" panose="020F0302020204030204" pitchFamily="34" charset="0"/>
      <p:regular r:id="rId18"/>
      <p:italic r:id="rId19"/>
    </p:embeddedFont>
    <p:embeddedFont>
      <p:font typeface="Calibri" panose="020F0502020204030204" pitchFamily="34" charset="0"/>
      <p:regular r:id="rId20"/>
      <p:bold r:id="rId21"/>
      <p:italic r:id="rId22"/>
      <p:boldItalic r:id="rId23"/>
    </p:embeddedFont>
    <p:embeddedFont>
      <p:font typeface="Heebo" pitchFamily="2" charset="-79"/>
      <p:regular r:id="rId24"/>
      <p:bold r:id="rId25"/>
    </p:embeddedFont>
  </p:embeddedFont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2" autoAdjust="0"/>
    <p:restoredTop sz="94660"/>
  </p:normalViewPr>
  <p:slideViewPr>
    <p:cSldViewPr snapToGrid="0">
      <p:cViewPr varScale="1">
        <p:scale>
          <a:sx n="78" d="100"/>
          <a:sy n="78" d="100"/>
        </p:scale>
        <p:origin x="64" y="3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715D744-0D7C-4475-A2E7-28E22CBEE73D}" type="datetimeFigureOut">
              <a:rPr lang="he-IL" smtClean="0"/>
              <a:t>כ"ו/תשרי/תשפ"ד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8A3C3F4-5034-4761-89F2-18A2DAA00DD9}" type="slidenum">
              <a:rPr lang="he-IL" smtClean="0"/>
              <a:t>‹#›</a:t>
            </a:fld>
            <a:endParaRPr lang="he-IL"/>
          </a:p>
        </p:txBody>
      </p:sp>
    </p:spTree>
    <p:extLst>
      <p:ext uri="{BB962C8B-B14F-4D97-AF65-F5344CB8AC3E}">
        <p14:creationId xmlns:p14="http://schemas.microsoft.com/office/powerpoint/2010/main" val="70603548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1</a:t>
            </a:fld>
            <a:endParaRPr lang="he-IL"/>
          </a:p>
        </p:txBody>
      </p:sp>
    </p:spTree>
    <p:extLst>
      <p:ext uri="{BB962C8B-B14F-4D97-AF65-F5344CB8AC3E}">
        <p14:creationId xmlns:p14="http://schemas.microsoft.com/office/powerpoint/2010/main" val="3796983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10</a:t>
            </a:fld>
            <a:endParaRPr lang="he-IL"/>
          </a:p>
        </p:txBody>
      </p:sp>
    </p:spTree>
    <p:extLst>
      <p:ext uri="{BB962C8B-B14F-4D97-AF65-F5344CB8AC3E}">
        <p14:creationId xmlns:p14="http://schemas.microsoft.com/office/powerpoint/2010/main" val="2716099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11</a:t>
            </a:fld>
            <a:endParaRPr lang="he-IL"/>
          </a:p>
        </p:txBody>
      </p:sp>
    </p:spTree>
    <p:extLst>
      <p:ext uri="{BB962C8B-B14F-4D97-AF65-F5344CB8AC3E}">
        <p14:creationId xmlns:p14="http://schemas.microsoft.com/office/powerpoint/2010/main" val="69989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12</a:t>
            </a:fld>
            <a:endParaRPr lang="he-IL"/>
          </a:p>
        </p:txBody>
      </p:sp>
    </p:spTree>
    <p:extLst>
      <p:ext uri="{BB962C8B-B14F-4D97-AF65-F5344CB8AC3E}">
        <p14:creationId xmlns:p14="http://schemas.microsoft.com/office/powerpoint/2010/main" val="3839632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13</a:t>
            </a:fld>
            <a:endParaRPr lang="he-IL"/>
          </a:p>
        </p:txBody>
      </p:sp>
    </p:spTree>
    <p:extLst>
      <p:ext uri="{BB962C8B-B14F-4D97-AF65-F5344CB8AC3E}">
        <p14:creationId xmlns:p14="http://schemas.microsoft.com/office/powerpoint/2010/main" val="107315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14</a:t>
            </a:fld>
            <a:endParaRPr lang="he-IL"/>
          </a:p>
        </p:txBody>
      </p:sp>
    </p:spTree>
    <p:extLst>
      <p:ext uri="{BB962C8B-B14F-4D97-AF65-F5344CB8AC3E}">
        <p14:creationId xmlns:p14="http://schemas.microsoft.com/office/powerpoint/2010/main" val="3227172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15</a:t>
            </a:fld>
            <a:endParaRPr lang="he-IL"/>
          </a:p>
        </p:txBody>
      </p:sp>
    </p:spTree>
    <p:extLst>
      <p:ext uri="{BB962C8B-B14F-4D97-AF65-F5344CB8AC3E}">
        <p14:creationId xmlns:p14="http://schemas.microsoft.com/office/powerpoint/2010/main" val="1029913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2</a:t>
            </a:fld>
            <a:endParaRPr lang="he-IL"/>
          </a:p>
        </p:txBody>
      </p:sp>
    </p:spTree>
    <p:extLst>
      <p:ext uri="{BB962C8B-B14F-4D97-AF65-F5344CB8AC3E}">
        <p14:creationId xmlns:p14="http://schemas.microsoft.com/office/powerpoint/2010/main" val="2239442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3</a:t>
            </a:fld>
            <a:endParaRPr lang="he-IL"/>
          </a:p>
        </p:txBody>
      </p:sp>
    </p:spTree>
    <p:extLst>
      <p:ext uri="{BB962C8B-B14F-4D97-AF65-F5344CB8AC3E}">
        <p14:creationId xmlns:p14="http://schemas.microsoft.com/office/powerpoint/2010/main" val="21250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4</a:t>
            </a:fld>
            <a:endParaRPr lang="he-IL"/>
          </a:p>
        </p:txBody>
      </p:sp>
    </p:spTree>
    <p:extLst>
      <p:ext uri="{BB962C8B-B14F-4D97-AF65-F5344CB8AC3E}">
        <p14:creationId xmlns:p14="http://schemas.microsoft.com/office/powerpoint/2010/main" val="69459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5</a:t>
            </a:fld>
            <a:endParaRPr lang="he-IL"/>
          </a:p>
        </p:txBody>
      </p:sp>
    </p:spTree>
    <p:extLst>
      <p:ext uri="{BB962C8B-B14F-4D97-AF65-F5344CB8AC3E}">
        <p14:creationId xmlns:p14="http://schemas.microsoft.com/office/powerpoint/2010/main" val="4111746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6</a:t>
            </a:fld>
            <a:endParaRPr lang="he-IL"/>
          </a:p>
        </p:txBody>
      </p:sp>
    </p:spTree>
    <p:extLst>
      <p:ext uri="{BB962C8B-B14F-4D97-AF65-F5344CB8AC3E}">
        <p14:creationId xmlns:p14="http://schemas.microsoft.com/office/powerpoint/2010/main" val="98154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7</a:t>
            </a:fld>
            <a:endParaRPr lang="he-IL"/>
          </a:p>
        </p:txBody>
      </p:sp>
    </p:spTree>
    <p:extLst>
      <p:ext uri="{BB962C8B-B14F-4D97-AF65-F5344CB8AC3E}">
        <p14:creationId xmlns:p14="http://schemas.microsoft.com/office/powerpoint/2010/main" val="2493279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8</a:t>
            </a:fld>
            <a:endParaRPr lang="he-IL"/>
          </a:p>
        </p:txBody>
      </p:sp>
    </p:spTree>
    <p:extLst>
      <p:ext uri="{BB962C8B-B14F-4D97-AF65-F5344CB8AC3E}">
        <p14:creationId xmlns:p14="http://schemas.microsoft.com/office/powerpoint/2010/main" val="382500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467FB01-C9A4-4ED2-A8B7-D6C98745F494}" type="slidenum">
              <a:rPr lang="he-IL" smtClean="0"/>
              <a:t>9</a:t>
            </a:fld>
            <a:endParaRPr lang="he-IL"/>
          </a:p>
        </p:txBody>
      </p:sp>
    </p:spTree>
    <p:extLst>
      <p:ext uri="{BB962C8B-B14F-4D97-AF65-F5344CB8AC3E}">
        <p14:creationId xmlns:p14="http://schemas.microsoft.com/office/powerpoint/2010/main" val="578712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3AAD5FE5-4F17-4308-AE61-2F0062C57E26}" type="datetimeFigureOut">
              <a:rPr lang="he-IL" smtClean="0"/>
              <a:t>כ"ו/תשרי/תשפ"ד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3B97372-F352-4E22-AA65-F386F858EAEC}" type="slidenum">
              <a:rPr lang="he-IL" smtClean="0"/>
              <a:t>‹#›</a:t>
            </a:fld>
            <a:endParaRPr lang="he-IL"/>
          </a:p>
        </p:txBody>
      </p:sp>
    </p:spTree>
    <p:extLst>
      <p:ext uri="{BB962C8B-B14F-4D97-AF65-F5344CB8AC3E}">
        <p14:creationId xmlns:p14="http://schemas.microsoft.com/office/powerpoint/2010/main" val="4069606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AAD5FE5-4F17-4308-AE61-2F0062C57E26}" type="datetimeFigureOut">
              <a:rPr lang="he-IL" smtClean="0"/>
              <a:t>כ"ו/תשרי/תשפ"ד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3B97372-F352-4E22-AA65-F386F858EAEC}" type="slidenum">
              <a:rPr lang="he-IL" smtClean="0"/>
              <a:t>‹#›</a:t>
            </a:fld>
            <a:endParaRPr lang="he-IL"/>
          </a:p>
        </p:txBody>
      </p:sp>
    </p:spTree>
    <p:extLst>
      <p:ext uri="{BB962C8B-B14F-4D97-AF65-F5344CB8AC3E}">
        <p14:creationId xmlns:p14="http://schemas.microsoft.com/office/powerpoint/2010/main" val="632990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AAD5FE5-4F17-4308-AE61-2F0062C57E26}" type="datetimeFigureOut">
              <a:rPr lang="he-IL" smtClean="0"/>
              <a:t>כ"ו/תשרי/תשפ"ד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3B97372-F352-4E22-AA65-F386F858EAEC}" type="slidenum">
              <a:rPr lang="he-IL" smtClean="0"/>
              <a:t>‹#›</a:t>
            </a:fld>
            <a:endParaRPr lang="he-IL"/>
          </a:p>
        </p:txBody>
      </p:sp>
    </p:spTree>
    <p:extLst>
      <p:ext uri="{BB962C8B-B14F-4D97-AF65-F5344CB8AC3E}">
        <p14:creationId xmlns:p14="http://schemas.microsoft.com/office/powerpoint/2010/main" val="149015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3AAD5FE5-4F17-4308-AE61-2F0062C57E26}" type="datetimeFigureOut">
              <a:rPr lang="he-IL" smtClean="0"/>
              <a:t>כ"ו/תשרי/תשפ"ד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3B97372-F352-4E22-AA65-F386F858EAEC}" type="slidenum">
              <a:rPr lang="he-IL" smtClean="0"/>
              <a:t>‹#›</a:t>
            </a:fld>
            <a:endParaRPr lang="he-IL"/>
          </a:p>
        </p:txBody>
      </p:sp>
    </p:spTree>
    <p:extLst>
      <p:ext uri="{BB962C8B-B14F-4D97-AF65-F5344CB8AC3E}">
        <p14:creationId xmlns:p14="http://schemas.microsoft.com/office/powerpoint/2010/main" val="1856353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מציין מיקום של תאריך 3"/>
          <p:cNvSpPr>
            <a:spLocks noGrp="1"/>
          </p:cNvSpPr>
          <p:nvPr>
            <p:ph type="dt" sz="half" idx="10"/>
          </p:nvPr>
        </p:nvSpPr>
        <p:spPr/>
        <p:txBody>
          <a:bodyPr/>
          <a:lstStyle/>
          <a:p>
            <a:fld id="{3AAD5FE5-4F17-4308-AE61-2F0062C57E26}" type="datetimeFigureOut">
              <a:rPr lang="he-IL" smtClean="0"/>
              <a:t>כ"ו/תשרי/תשפ"ד</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3B97372-F352-4E22-AA65-F386F858EAEC}" type="slidenum">
              <a:rPr lang="he-IL" smtClean="0"/>
              <a:t>‹#›</a:t>
            </a:fld>
            <a:endParaRPr lang="he-IL"/>
          </a:p>
        </p:txBody>
      </p:sp>
    </p:spTree>
    <p:extLst>
      <p:ext uri="{BB962C8B-B14F-4D97-AF65-F5344CB8AC3E}">
        <p14:creationId xmlns:p14="http://schemas.microsoft.com/office/powerpoint/2010/main" val="2599295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3AAD5FE5-4F17-4308-AE61-2F0062C57E26}" type="datetimeFigureOut">
              <a:rPr lang="he-IL" smtClean="0"/>
              <a:t>כ"ו/תשרי/תשפ"ד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3B97372-F352-4E22-AA65-F386F858EAEC}" type="slidenum">
              <a:rPr lang="he-IL" smtClean="0"/>
              <a:t>‹#›</a:t>
            </a:fld>
            <a:endParaRPr lang="he-IL"/>
          </a:p>
        </p:txBody>
      </p:sp>
    </p:spTree>
    <p:extLst>
      <p:ext uri="{BB962C8B-B14F-4D97-AF65-F5344CB8AC3E}">
        <p14:creationId xmlns:p14="http://schemas.microsoft.com/office/powerpoint/2010/main" val="96151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3AAD5FE5-4F17-4308-AE61-2F0062C57E26}" type="datetimeFigureOut">
              <a:rPr lang="he-IL" smtClean="0"/>
              <a:t>כ"ו/תשרי/תשפ"ד</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3B97372-F352-4E22-AA65-F386F858EAEC}" type="slidenum">
              <a:rPr lang="he-IL" smtClean="0"/>
              <a:t>‹#›</a:t>
            </a:fld>
            <a:endParaRPr lang="he-IL"/>
          </a:p>
        </p:txBody>
      </p:sp>
    </p:spTree>
    <p:extLst>
      <p:ext uri="{BB962C8B-B14F-4D97-AF65-F5344CB8AC3E}">
        <p14:creationId xmlns:p14="http://schemas.microsoft.com/office/powerpoint/2010/main" val="1106301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3AAD5FE5-4F17-4308-AE61-2F0062C57E26}" type="datetimeFigureOut">
              <a:rPr lang="he-IL" smtClean="0"/>
              <a:t>כ"ו/תשרי/תשפ"ד</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3B97372-F352-4E22-AA65-F386F858EAEC}" type="slidenum">
              <a:rPr lang="he-IL" smtClean="0"/>
              <a:t>‹#›</a:t>
            </a:fld>
            <a:endParaRPr lang="he-IL"/>
          </a:p>
        </p:txBody>
      </p:sp>
    </p:spTree>
    <p:extLst>
      <p:ext uri="{BB962C8B-B14F-4D97-AF65-F5344CB8AC3E}">
        <p14:creationId xmlns:p14="http://schemas.microsoft.com/office/powerpoint/2010/main" val="74734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3AAD5FE5-4F17-4308-AE61-2F0062C57E26}" type="datetimeFigureOut">
              <a:rPr lang="he-IL" smtClean="0"/>
              <a:t>כ"ו/תשרי/תשפ"ד</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3B97372-F352-4E22-AA65-F386F858EAEC}" type="slidenum">
              <a:rPr lang="he-IL" smtClean="0"/>
              <a:t>‹#›</a:t>
            </a:fld>
            <a:endParaRPr lang="he-IL"/>
          </a:p>
        </p:txBody>
      </p:sp>
    </p:spTree>
    <p:extLst>
      <p:ext uri="{BB962C8B-B14F-4D97-AF65-F5344CB8AC3E}">
        <p14:creationId xmlns:p14="http://schemas.microsoft.com/office/powerpoint/2010/main" val="3330787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3AAD5FE5-4F17-4308-AE61-2F0062C57E26}" type="datetimeFigureOut">
              <a:rPr lang="he-IL" smtClean="0"/>
              <a:t>כ"ו/תשרי/תשפ"ד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3B97372-F352-4E22-AA65-F386F858EAEC}" type="slidenum">
              <a:rPr lang="he-IL" smtClean="0"/>
              <a:t>‹#›</a:t>
            </a:fld>
            <a:endParaRPr lang="he-IL"/>
          </a:p>
        </p:txBody>
      </p:sp>
    </p:spTree>
    <p:extLst>
      <p:ext uri="{BB962C8B-B14F-4D97-AF65-F5344CB8AC3E}">
        <p14:creationId xmlns:p14="http://schemas.microsoft.com/office/powerpoint/2010/main" val="2913548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3AAD5FE5-4F17-4308-AE61-2F0062C57E26}" type="datetimeFigureOut">
              <a:rPr lang="he-IL" smtClean="0"/>
              <a:t>כ"ו/תשרי/תשפ"ד</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3B97372-F352-4E22-AA65-F386F858EAEC}" type="slidenum">
              <a:rPr lang="he-IL" smtClean="0"/>
              <a:t>‹#›</a:t>
            </a:fld>
            <a:endParaRPr lang="he-IL"/>
          </a:p>
        </p:txBody>
      </p:sp>
    </p:spTree>
    <p:extLst>
      <p:ext uri="{BB962C8B-B14F-4D97-AF65-F5344CB8AC3E}">
        <p14:creationId xmlns:p14="http://schemas.microsoft.com/office/powerpoint/2010/main" val="1671760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AAD5FE5-4F17-4308-AE61-2F0062C57E26}" type="datetimeFigureOut">
              <a:rPr lang="he-IL" smtClean="0"/>
              <a:t>כ"ו/תשרי/תשפ"ד</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3B97372-F352-4E22-AA65-F386F858EAEC}" type="slidenum">
              <a:rPr lang="he-IL" smtClean="0"/>
              <a:t>‹#›</a:t>
            </a:fld>
            <a:endParaRPr lang="he-IL"/>
          </a:p>
        </p:txBody>
      </p:sp>
    </p:spTree>
    <p:extLst>
      <p:ext uri="{BB962C8B-B14F-4D97-AF65-F5344CB8AC3E}">
        <p14:creationId xmlns:p14="http://schemas.microsoft.com/office/powerpoint/2010/main" val="889819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1214843" y="0"/>
            <a:ext cx="9188677" cy="1015663"/>
          </a:xfrm>
          <a:prstGeom prst="rect">
            <a:avLst/>
          </a:prstGeom>
        </p:spPr>
        <p:txBody>
          <a:bodyPr wrap="square">
            <a:spAutoFit/>
          </a:bodyPr>
          <a:lstStyle/>
          <a:p>
            <a:pPr algn="ctr"/>
            <a:r>
              <a:rPr lang="he-IL" sz="6000" b="1" dirty="0" smtClean="0">
                <a:latin typeface="Heebo" pitchFamily="2" charset="-79"/>
                <a:cs typeface="Heebo" pitchFamily="2" charset="-79"/>
              </a:rPr>
              <a:t>החדשות ואנחנו</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066" y="0"/>
            <a:ext cx="2341821" cy="1104686"/>
          </a:xfrm>
          <a:prstGeom prst="rect">
            <a:avLst/>
          </a:prstGeom>
        </p:spPr>
      </p:pic>
      <p:sp>
        <p:nvSpPr>
          <p:cNvPr id="6" name="מלבן 5"/>
          <p:cNvSpPr/>
          <p:nvPr/>
        </p:nvSpPr>
        <p:spPr>
          <a:xfrm>
            <a:off x="1044212" y="1826960"/>
            <a:ext cx="10205175" cy="1234953"/>
          </a:xfrm>
          <a:prstGeom prst="rect">
            <a:avLst/>
          </a:prstGeom>
        </p:spPr>
        <p:txBody>
          <a:bodyPr wrap="square">
            <a:spAutoFit/>
          </a:bodyPr>
          <a:lstStyle/>
          <a:p>
            <a:pPr lvl="0" algn="ctr" fontAlgn="base">
              <a:lnSpc>
                <a:spcPct val="150000"/>
              </a:lnSpc>
            </a:pPr>
            <a:r>
              <a:rPr lang="he-IL" sz="5400" dirty="0" smtClean="0">
                <a:latin typeface="Heebo" pitchFamily="2" charset="-79"/>
                <a:cs typeface="Heebo" pitchFamily="2" charset="-79"/>
              </a:rPr>
              <a:t>יש לי בטלפון </a:t>
            </a:r>
            <a:r>
              <a:rPr lang="he-IL" sz="5400" dirty="0">
                <a:latin typeface="Heebo" pitchFamily="2" charset="-79"/>
                <a:cs typeface="Heebo" pitchFamily="2" charset="-79"/>
              </a:rPr>
              <a:t>את אפליקציית </a:t>
            </a:r>
            <a:r>
              <a:rPr lang="he-IL" sz="5400" dirty="0" smtClean="0">
                <a:latin typeface="Heebo" pitchFamily="2" charset="-79"/>
                <a:cs typeface="Heebo" pitchFamily="2" charset="-79"/>
              </a:rPr>
              <a:t>חמ"ל</a:t>
            </a:r>
            <a:endParaRPr lang="en-US" sz="5400" dirty="0">
              <a:latin typeface="Heebo" pitchFamily="2" charset="-79"/>
              <a:cs typeface="Heebo" pitchFamily="2" charset="-79"/>
            </a:endParaRPr>
          </a:p>
        </p:txBody>
      </p:sp>
      <p:pic>
        <p:nvPicPr>
          <p:cNvPr id="4100" name="Picture 4" descr="male hand holding phone isolated on white, mock-up smartphone blank screen with clipping path Hand Stock Photo"/>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971" b="97801" l="9961" r="89844">
                        <a14:foregroundMark x1="29980" y1="92522" x2="29980" y2="92522"/>
                        <a14:foregroundMark x1="31543" y1="97801" x2="31543" y2="97801"/>
                        <a14:foregroundMark x1="41113" y1="23460" x2="41113" y2="23460"/>
                        <a14:backgroundMark x1="39355" y1="58798" x2="39355" y2="58798"/>
                        <a14:backgroundMark x1="59473" y1="62023" x2="59473" y2="62023"/>
                        <a14:backgroundMark x1="64355" y1="61584" x2="64355" y2="61584"/>
                        <a14:backgroundMark x1="76953" y1="65249" x2="76953" y2="65249"/>
                        <a14:backgroundMark x1="71289" y1="66422" x2="71289" y2="66422"/>
                        <a14:backgroundMark x1="68652" y1="65689" x2="68652" y2="65689"/>
                        <a14:backgroundMark x1="67773" y1="64956" x2="67285" y2="64956"/>
                        <a14:backgroundMark x1="66211" y1="65103" x2="66211" y2="65103"/>
                        <a14:backgroundMark x1="64746" y1="65103" x2="64746" y2="65103"/>
                        <a14:backgroundMark x1="62988" y1="65103" x2="62988" y2="65103"/>
                        <a14:backgroundMark x1="62305" y1="64516" x2="62305" y2="64516"/>
                        <a14:backgroundMark x1="61621" y1="63636" x2="61621" y2="63636"/>
                        <a14:backgroundMark x1="61719" y1="62317" x2="61719" y2="62317"/>
                        <a14:backgroundMark x1="61230" y1="68035" x2="61230" y2="68035"/>
                        <a14:backgroundMark x1="60645" y1="67449" x2="60645" y2="67449"/>
                        <a14:backgroundMark x1="60645" y1="69795" x2="60645" y2="69795"/>
                        <a14:backgroundMark x1="61621" y1="71261" x2="61621" y2="71261"/>
                        <a14:backgroundMark x1="57910" y1="62757" x2="57910" y2="62757"/>
                        <a14:backgroundMark x1="59668" y1="71701" x2="59668" y2="71701"/>
                      </a14:backgroundRemoval>
                    </a14:imgEffect>
                  </a14:imgLayer>
                </a14:imgProps>
              </a:ext>
              <a:ext uri="{28A0092B-C50C-407E-A947-70E740481C1C}">
                <a14:useLocalDpi xmlns:a14="http://schemas.microsoft.com/office/drawing/2010/main" val="0"/>
              </a:ext>
            </a:extLst>
          </a:blip>
          <a:srcRect l="22815" t="14476" r="38383"/>
          <a:stretch/>
        </p:blipFill>
        <p:spPr bwMode="auto">
          <a:xfrm>
            <a:off x="4453467" y="3377906"/>
            <a:ext cx="2370667" cy="348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041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1317958" y="985390"/>
            <a:ext cx="9188677" cy="1015663"/>
          </a:xfrm>
          <a:prstGeom prst="rect">
            <a:avLst/>
          </a:prstGeom>
        </p:spPr>
        <p:txBody>
          <a:bodyPr wrap="square">
            <a:spAutoFit/>
          </a:bodyPr>
          <a:lstStyle/>
          <a:p>
            <a:pPr algn="ctr"/>
            <a:r>
              <a:rPr lang="he-IL" sz="6000" b="1" dirty="0" smtClean="0">
                <a:latin typeface="Heebo" pitchFamily="2" charset="-79"/>
                <a:cs typeface="Heebo" pitchFamily="2" charset="-79"/>
              </a:rPr>
              <a:t>איזו עצה כדאי לתת </a:t>
            </a:r>
            <a:r>
              <a:rPr lang="he-IL" sz="6000" b="1" dirty="0" err="1" smtClean="0">
                <a:latin typeface="Heebo" pitchFamily="2" charset="-79"/>
                <a:cs typeface="Heebo" pitchFamily="2" charset="-79"/>
              </a:rPr>
              <a:t>להם.ן</a:t>
            </a:r>
            <a:r>
              <a:rPr lang="he-IL" sz="6000" b="1" dirty="0" smtClean="0">
                <a:latin typeface="Heebo" pitchFamily="2" charset="-79"/>
                <a:cs typeface="Heebo" pitchFamily="2" charset="-79"/>
              </a:rPr>
              <a:t>?</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066" y="0"/>
            <a:ext cx="2341821" cy="1104686"/>
          </a:xfrm>
          <a:prstGeom prst="rect">
            <a:avLst/>
          </a:prstGeom>
        </p:spPr>
      </p:pic>
      <p:sp>
        <p:nvSpPr>
          <p:cNvPr id="6" name="מלבן 5"/>
          <p:cNvSpPr/>
          <p:nvPr/>
        </p:nvSpPr>
        <p:spPr>
          <a:xfrm>
            <a:off x="1157092" y="2081130"/>
            <a:ext cx="10205175" cy="2677656"/>
          </a:xfrm>
          <a:prstGeom prst="rect">
            <a:avLst/>
          </a:prstGeom>
        </p:spPr>
        <p:txBody>
          <a:bodyPr wrap="square">
            <a:spAutoFit/>
          </a:bodyPr>
          <a:lstStyle/>
          <a:p>
            <a:pPr algn="ctr">
              <a:lnSpc>
                <a:spcPct val="150000"/>
              </a:lnSpc>
            </a:pPr>
            <a:r>
              <a:rPr lang="he-IL" sz="2800" dirty="0">
                <a:latin typeface="Heebo" pitchFamily="2" charset="-79"/>
                <a:cs typeface="Heebo" pitchFamily="2" charset="-79"/>
              </a:rPr>
              <a:t>חבר מספר לכם שהוא עשה מרתון סרטים עם המשפחה שלו והם עשו ארוחה משפחתית, נהנו וצחקו. עכשיו הוא מרגיש כאילו אין לו לב, איך הוא מסוגל ליהנות ולא להיות מחובר למה שקורה במדינה?</a:t>
            </a:r>
          </a:p>
          <a:p>
            <a:pPr algn="ctr">
              <a:lnSpc>
                <a:spcPct val="150000"/>
              </a:lnSpc>
            </a:pPr>
            <a:r>
              <a:rPr lang="he-IL" sz="2800" b="1" dirty="0">
                <a:latin typeface="Heebo" pitchFamily="2" charset="-79"/>
                <a:cs typeface="Heebo" pitchFamily="2" charset="-79"/>
              </a:rPr>
              <a:t>מה הייתם אומרים לו</a:t>
            </a:r>
            <a:r>
              <a:rPr lang="he-IL" sz="2800" b="1" dirty="0" smtClean="0">
                <a:latin typeface="Heebo" pitchFamily="2" charset="-79"/>
                <a:cs typeface="Heebo" pitchFamily="2" charset="-79"/>
              </a:rPr>
              <a:t>?</a:t>
            </a:r>
            <a:endParaRPr lang="he-IL" sz="2800" b="1" dirty="0">
              <a:latin typeface="Heebo" pitchFamily="2" charset="-79"/>
              <a:cs typeface="Heebo" pitchFamily="2" charset="-79"/>
            </a:endParaRPr>
          </a:p>
        </p:txBody>
      </p:sp>
      <p:pic>
        <p:nvPicPr>
          <p:cNvPr id="1032" name="Picture 8" descr="Confused Afro Guy Has Too Many Questions Confused Afro Guy Has Too Many Questions and No Answer, White Background Contemplation Stock Photo"/>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5359" b="99085" l="9961" r="89844">
                        <a14:foregroundMark x1="77539" y1="41046" x2="77539" y2="41046"/>
                        <a14:foregroundMark x1="61426" y1="86405" x2="61426" y2="86405"/>
                        <a14:foregroundMark x1="50977" y1="95425" x2="50977" y2="95425"/>
                        <a14:foregroundMark x1="30859" y1="87320" x2="30859" y2="87320"/>
                        <a14:foregroundMark x1="25586" y1="99085" x2="25586" y2="99085"/>
                        <a14:foregroundMark x1="84668" y1="29281" x2="84668" y2="29281"/>
                        <a14:foregroundMark x1="76758" y1="29020" x2="76758" y2="29020"/>
                        <a14:foregroundMark x1="66992" y1="24967" x2="66992" y2="24967"/>
                        <a14:foregroundMark x1="50391" y1="24052" x2="50391" y2="24052"/>
                        <a14:foregroundMark x1="45801" y1="89935" x2="45801" y2="89935"/>
                        <a14:foregroundMark x1="43262" y1="24837" x2="43262" y2="24837"/>
                        <a14:foregroundMark x1="42383" y1="34248" x2="42383" y2="34248"/>
                        <a14:foregroundMark x1="43652" y1="36078" x2="43652" y2="36078"/>
                        <a14:foregroundMark x1="44434" y1="26928" x2="44434" y2="26928"/>
                        <a14:foregroundMark x1="51270" y1="26667" x2="51270" y2="26667"/>
                        <a14:foregroundMark x1="57520" y1="21176" x2="57520" y2="21176"/>
                        <a14:foregroundMark x1="57520" y1="16993" x2="57520" y2="16993"/>
                        <a14:foregroundMark x1="68262" y1="8627" x2="68262" y2="8627"/>
                        <a14:foregroundMark x1="48730" y1="5359" x2="48730" y2="5359"/>
                        <a14:backgroundMark x1="75879" y1="64052" x2="75879" y2="64052"/>
                        <a14:backgroundMark x1="62598" y1="64837" x2="62598" y2="64837"/>
                        <a14:backgroundMark x1="60742" y1="63529" x2="60742" y2="63529"/>
                      </a14:backgroundRemoval>
                    </a14:imgEffect>
                  </a14:imgLayer>
                </a14:imgProps>
              </a:ext>
              <a:ext uri="{28A0092B-C50C-407E-A947-70E740481C1C}">
                <a14:useLocalDpi xmlns:a14="http://schemas.microsoft.com/office/drawing/2010/main" val="0"/>
              </a:ext>
            </a:extLst>
          </a:blip>
          <a:srcRect l="19425" r="13174"/>
          <a:stretch/>
        </p:blipFill>
        <p:spPr bwMode="auto">
          <a:xfrm>
            <a:off x="21311" y="4466122"/>
            <a:ext cx="2157972" cy="2391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364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2739887" y="1277424"/>
            <a:ext cx="6823436" cy="1015663"/>
          </a:xfrm>
          <a:prstGeom prst="rect">
            <a:avLst/>
          </a:prstGeom>
        </p:spPr>
        <p:txBody>
          <a:bodyPr wrap="square">
            <a:spAutoFit/>
          </a:bodyPr>
          <a:lstStyle/>
          <a:p>
            <a:pPr algn="ctr"/>
            <a:r>
              <a:rPr lang="he-IL" sz="6000" b="1" dirty="0" smtClean="0">
                <a:latin typeface="Heebo" pitchFamily="2" charset="-79"/>
                <a:cs typeface="Heebo" pitchFamily="2" charset="-79"/>
              </a:rPr>
              <a:t>כמה טיפים חשובים</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0179" y="5592278"/>
            <a:ext cx="2341821" cy="1104686"/>
          </a:xfrm>
          <a:prstGeom prst="rect">
            <a:avLst/>
          </a:prstGeom>
        </p:spPr>
      </p:pic>
      <p:pic>
        <p:nvPicPr>
          <p:cNvPr id="7170" name="Picture 2" descr="light bulb line art bright light bulb  line art design background Light Bulb stock vecto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backgroundMark x1="54980" y1="63476" x2="54980" y2="63476"/>
                        <a14:backgroundMark x1="52148" y1="63098" x2="52148" y2="63098"/>
                        <a14:backgroundMark x1="60645" y1="52267" x2="60645" y2="52267"/>
                        <a14:backgroundMark x1="57324" y1="49244" x2="57324" y2="49244"/>
                        <a14:backgroundMark x1="52930" y1="50504" x2="52930" y2="50504"/>
                      </a14:backgroundRemoval>
                    </a14:imgEffect>
                  </a14:imgLayer>
                </a14:imgProps>
              </a:ext>
              <a:ext uri="{28A0092B-C50C-407E-A947-70E740481C1C}">
                <a14:useLocalDpi xmlns:a14="http://schemas.microsoft.com/office/drawing/2010/main" val="0"/>
              </a:ext>
            </a:extLst>
          </a:blip>
          <a:srcRect l="9035" t="28120" r="8984" b="20430"/>
          <a:stretch/>
        </p:blipFill>
        <p:spPr bwMode="auto">
          <a:xfrm>
            <a:off x="284459" y="993575"/>
            <a:ext cx="2670499" cy="12995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ight bulb line art bright light bulb  line art design background Light Bulb stock vecto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backgroundMark x1="54980" y1="63476" x2="54980" y2="63476"/>
                        <a14:backgroundMark x1="52148" y1="63098" x2="52148" y2="63098"/>
                        <a14:backgroundMark x1="60645" y1="52267" x2="60645" y2="52267"/>
                        <a14:backgroundMark x1="57324" y1="49244" x2="57324" y2="49244"/>
                        <a14:backgroundMark x1="52930" y1="50504" x2="52930" y2="50504"/>
                      </a14:backgroundRemoval>
                    </a14:imgEffect>
                  </a14:imgLayer>
                </a14:imgProps>
              </a:ext>
              <a:ext uri="{28A0092B-C50C-407E-A947-70E740481C1C}">
                <a14:useLocalDpi xmlns:a14="http://schemas.microsoft.com/office/drawing/2010/main" val="0"/>
              </a:ext>
            </a:extLst>
          </a:blip>
          <a:srcRect l="9035" t="28120" r="8984" b="20430"/>
          <a:stretch/>
        </p:blipFill>
        <p:spPr bwMode="auto">
          <a:xfrm flipH="1">
            <a:off x="9396372" y="993574"/>
            <a:ext cx="2670499" cy="1299513"/>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8"/>
          <p:cNvSpPr/>
          <p:nvPr/>
        </p:nvSpPr>
        <p:spPr>
          <a:xfrm>
            <a:off x="1147466" y="2465355"/>
            <a:ext cx="10205175" cy="2954655"/>
          </a:xfrm>
          <a:prstGeom prst="rect">
            <a:avLst/>
          </a:prstGeom>
        </p:spPr>
        <p:txBody>
          <a:bodyPr wrap="square">
            <a:spAutoFit/>
          </a:bodyPr>
          <a:lstStyle/>
          <a:p>
            <a:pPr algn="ctr">
              <a:lnSpc>
                <a:spcPct val="150000"/>
              </a:lnSpc>
            </a:pPr>
            <a:r>
              <a:rPr lang="he-IL" sz="4000" b="1" dirty="0" smtClean="0">
                <a:latin typeface="Heebo" pitchFamily="2" charset="-79"/>
                <a:cs typeface="Heebo" pitchFamily="2" charset="-79"/>
              </a:rPr>
              <a:t>התעדכנו במידה: 2-3 פעמים ביום</a:t>
            </a:r>
          </a:p>
          <a:p>
            <a:pPr algn="ctr">
              <a:lnSpc>
                <a:spcPct val="150000"/>
              </a:lnSpc>
            </a:pPr>
            <a:r>
              <a:rPr lang="he-IL" sz="2800" dirty="0" smtClean="0">
                <a:latin typeface="Heebo" pitchFamily="2" charset="-79"/>
                <a:cs typeface="Heebo" pitchFamily="2" charset="-79"/>
              </a:rPr>
              <a:t>כשאנחנו מתעדכנים בתדירות גבוהה אנחנו באשליה של שליטה</a:t>
            </a:r>
          </a:p>
          <a:p>
            <a:pPr algn="ctr">
              <a:lnSpc>
                <a:spcPct val="150000"/>
              </a:lnSpc>
            </a:pPr>
            <a:r>
              <a:rPr lang="he-IL" sz="2800" dirty="0" smtClean="0">
                <a:latin typeface="Heebo" pitchFamily="2" charset="-79"/>
                <a:cs typeface="Heebo" pitchFamily="2" charset="-79"/>
              </a:rPr>
              <a:t>שמרו אנרגיות </a:t>
            </a:r>
            <a:r>
              <a:rPr lang="he-IL" sz="2800" dirty="0" err="1" smtClean="0">
                <a:latin typeface="Heebo" pitchFamily="2" charset="-79"/>
                <a:cs typeface="Heebo" pitchFamily="2" charset="-79"/>
              </a:rPr>
              <a:t>וכח</a:t>
            </a:r>
            <a:r>
              <a:rPr lang="he-IL" sz="2800" dirty="0" smtClean="0">
                <a:latin typeface="Heebo" pitchFamily="2" charset="-79"/>
                <a:cs typeface="Heebo" pitchFamily="2" charset="-79"/>
              </a:rPr>
              <a:t> להיות עם מי </a:t>
            </a:r>
            <a:r>
              <a:rPr lang="he-IL" sz="2800" dirty="0" err="1" smtClean="0">
                <a:latin typeface="Heebo" pitchFamily="2" charset="-79"/>
                <a:cs typeface="Heebo" pitchFamily="2" charset="-79"/>
              </a:rPr>
              <a:t>שאתם.ן</a:t>
            </a:r>
            <a:r>
              <a:rPr lang="he-IL" sz="2800" dirty="0" smtClean="0">
                <a:latin typeface="Heebo" pitchFamily="2" charset="-79"/>
                <a:cs typeface="Heebo" pitchFamily="2" charset="-79"/>
              </a:rPr>
              <a:t> אוהבים ולעשות דברים שיכולים להועיל</a:t>
            </a:r>
            <a:endParaRPr lang="he-IL" sz="2800" dirty="0">
              <a:latin typeface="Heebo" pitchFamily="2" charset="-79"/>
              <a:cs typeface="Heebo" pitchFamily="2" charset="-79"/>
            </a:endParaRPr>
          </a:p>
        </p:txBody>
      </p:sp>
    </p:spTree>
    <p:extLst>
      <p:ext uri="{BB962C8B-B14F-4D97-AF65-F5344CB8AC3E}">
        <p14:creationId xmlns:p14="http://schemas.microsoft.com/office/powerpoint/2010/main" val="401731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2739887" y="1277424"/>
            <a:ext cx="6823436" cy="1015663"/>
          </a:xfrm>
          <a:prstGeom prst="rect">
            <a:avLst/>
          </a:prstGeom>
        </p:spPr>
        <p:txBody>
          <a:bodyPr wrap="square">
            <a:spAutoFit/>
          </a:bodyPr>
          <a:lstStyle/>
          <a:p>
            <a:pPr algn="ctr"/>
            <a:r>
              <a:rPr lang="he-IL" sz="6000" b="1" dirty="0" smtClean="0">
                <a:latin typeface="Heebo" pitchFamily="2" charset="-79"/>
                <a:cs typeface="Heebo" pitchFamily="2" charset="-79"/>
              </a:rPr>
              <a:t>כמה טיפים חשובים</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0179" y="5592278"/>
            <a:ext cx="2341821" cy="1104686"/>
          </a:xfrm>
          <a:prstGeom prst="rect">
            <a:avLst/>
          </a:prstGeom>
        </p:spPr>
      </p:pic>
      <p:pic>
        <p:nvPicPr>
          <p:cNvPr id="7170" name="Picture 2" descr="light bulb line art bright light bulb  line art design background Light Bulb stock vecto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backgroundMark x1="54980" y1="63476" x2="54980" y2="63476"/>
                        <a14:backgroundMark x1="52148" y1="63098" x2="52148" y2="63098"/>
                        <a14:backgroundMark x1="60645" y1="52267" x2="60645" y2="52267"/>
                        <a14:backgroundMark x1="57324" y1="49244" x2="57324" y2="49244"/>
                        <a14:backgroundMark x1="52930" y1="50504" x2="52930" y2="50504"/>
                      </a14:backgroundRemoval>
                    </a14:imgEffect>
                  </a14:imgLayer>
                </a14:imgProps>
              </a:ext>
              <a:ext uri="{28A0092B-C50C-407E-A947-70E740481C1C}">
                <a14:useLocalDpi xmlns:a14="http://schemas.microsoft.com/office/drawing/2010/main" val="0"/>
              </a:ext>
            </a:extLst>
          </a:blip>
          <a:srcRect l="9035" t="28120" r="8984" b="20430"/>
          <a:stretch/>
        </p:blipFill>
        <p:spPr bwMode="auto">
          <a:xfrm>
            <a:off x="284459" y="993575"/>
            <a:ext cx="2670499" cy="12995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ight bulb line art bright light bulb  line art design background Light Bulb stock vecto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backgroundMark x1="54980" y1="63476" x2="54980" y2="63476"/>
                        <a14:backgroundMark x1="52148" y1="63098" x2="52148" y2="63098"/>
                        <a14:backgroundMark x1="60645" y1="52267" x2="60645" y2="52267"/>
                        <a14:backgroundMark x1="57324" y1="49244" x2="57324" y2="49244"/>
                        <a14:backgroundMark x1="52930" y1="50504" x2="52930" y2="50504"/>
                      </a14:backgroundRemoval>
                    </a14:imgEffect>
                  </a14:imgLayer>
                </a14:imgProps>
              </a:ext>
              <a:ext uri="{28A0092B-C50C-407E-A947-70E740481C1C}">
                <a14:useLocalDpi xmlns:a14="http://schemas.microsoft.com/office/drawing/2010/main" val="0"/>
              </a:ext>
            </a:extLst>
          </a:blip>
          <a:srcRect l="9035" t="28120" r="8984" b="20430"/>
          <a:stretch/>
        </p:blipFill>
        <p:spPr bwMode="auto">
          <a:xfrm flipH="1">
            <a:off x="9396372" y="993574"/>
            <a:ext cx="2670499" cy="1299513"/>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8"/>
          <p:cNvSpPr/>
          <p:nvPr/>
        </p:nvSpPr>
        <p:spPr>
          <a:xfrm>
            <a:off x="1147466" y="2465355"/>
            <a:ext cx="10205175" cy="2308324"/>
          </a:xfrm>
          <a:prstGeom prst="rect">
            <a:avLst/>
          </a:prstGeom>
        </p:spPr>
        <p:txBody>
          <a:bodyPr wrap="square">
            <a:spAutoFit/>
          </a:bodyPr>
          <a:lstStyle/>
          <a:p>
            <a:pPr algn="ctr">
              <a:lnSpc>
                <a:spcPct val="150000"/>
              </a:lnSpc>
            </a:pPr>
            <a:r>
              <a:rPr lang="he-IL" sz="4000" b="1" dirty="0" smtClean="0">
                <a:latin typeface="Heebo" pitchFamily="2" charset="-79"/>
                <a:cs typeface="Heebo" pitchFamily="2" charset="-79"/>
              </a:rPr>
              <a:t>זה בסדר לנקות את הראש</a:t>
            </a:r>
          </a:p>
          <a:p>
            <a:pPr algn="ctr">
              <a:lnSpc>
                <a:spcPct val="150000"/>
              </a:lnSpc>
            </a:pPr>
            <a:r>
              <a:rPr lang="he-IL" sz="2800" dirty="0" smtClean="0">
                <a:latin typeface="Heebo" pitchFamily="2" charset="-79"/>
                <a:cs typeface="Heebo" pitchFamily="2" charset="-79"/>
              </a:rPr>
              <a:t>כשאנחנו בוחרים להתאוורר, לצחוק ולעשות דברים אחרים- </a:t>
            </a:r>
          </a:p>
          <a:p>
            <a:pPr algn="ctr">
              <a:lnSpc>
                <a:spcPct val="150000"/>
              </a:lnSpc>
            </a:pPr>
            <a:r>
              <a:rPr lang="he-IL" sz="2800" dirty="0" smtClean="0">
                <a:latin typeface="Heebo" pitchFamily="2" charset="-79"/>
                <a:cs typeface="Heebo" pitchFamily="2" charset="-79"/>
              </a:rPr>
              <a:t>זה לא הופך אותנו לפחות אנושיים ומחוברים</a:t>
            </a:r>
            <a:endParaRPr lang="he-IL" sz="2800" dirty="0">
              <a:latin typeface="Heebo" pitchFamily="2" charset="-79"/>
              <a:cs typeface="Heebo" pitchFamily="2" charset="-79"/>
            </a:endParaRPr>
          </a:p>
        </p:txBody>
      </p:sp>
    </p:spTree>
    <p:extLst>
      <p:ext uri="{BB962C8B-B14F-4D97-AF65-F5344CB8AC3E}">
        <p14:creationId xmlns:p14="http://schemas.microsoft.com/office/powerpoint/2010/main" val="3367856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2739887" y="1277424"/>
            <a:ext cx="6823436" cy="1015663"/>
          </a:xfrm>
          <a:prstGeom prst="rect">
            <a:avLst/>
          </a:prstGeom>
        </p:spPr>
        <p:txBody>
          <a:bodyPr wrap="square">
            <a:spAutoFit/>
          </a:bodyPr>
          <a:lstStyle/>
          <a:p>
            <a:pPr algn="ctr"/>
            <a:r>
              <a:rPr lang="he-IL" sz="6000" b="1" dirty="0" smtClean="0">
                <a:latin typeface="Heebo" pitchFamily="2" charset="-79"/>
                <a:cs typeface="Heebo" pitchFamily="2" charset="-79"/>
              </a:rPr>
              <a:t>כמה טיפים חשובים</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0179" y="5592278"/>
            <a:ext cx="2341821" cy="1104686"/>
          </a:xfrm>
          <a:prstGeom prst="rect">
            <a:avLst/>
          </a:prstGeom>
        </p:spPr>
      </p:pic>
      <p:pic>
        <p:nvPicPr>
          <p:cNvPr id="7170" name="Picture 2" descr="light bulb line art bright light bulb  line art design background Light Bulb stock vecto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backgroundMark x1="54980" y1="63476" x2="54980" y2="63476"/>
                        <a14:backgroundMark x1="52148" y1="63098" x2="52148" y2="63098"/>
                        <a14:backgroundMark x1="60645" y1="52267" x2="60645" y2="52267"/>
                        <a14:backgroundMark x1="57324" y1="49244" x2="57324" y2="49244"/>
                        <a14:backgroundMark x1="52930" y1="50504" x2="52930" y2="50504"/>
                      </a14:backgroundRemoval>
                    </a14:imgEffect>
                  </a14:imgLayer>
                </a14:imgProps>
              </a:ext>
              <a:ext uri="{28A0092B-C50C-407E-A947-70E740481C1C}">
                <a14:useLocalDpi xmlns:a14="http://schemas.microsoft.com/office/drawing/2010/main" val="0"/>
              </a:ext>
            </a:extLst>
          </a:blip>
          <a:srcRect l="9035" t="28120" r="8984" b="20430"/>
          <a:stretch/>
        </p:blipFill>
        <p:spPr bwMode="auto">
          <a:xfrm>
            <a:off x="284459" y="993575"/>
            <a:ext cx="2670499" cy="12995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ight bulb line art bright light bulb  line art design background Light Bulb stock vecto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backgroundMark x1="54980" y1="63476" x2="54980" y2="63476"/>
                        <a14:backgroundMark x1="52148" y1="63098" x2="52148" y2="63098"/>
                        <a14:backgroundMark x1="60645" y1="52267" x2="60645" y2="52267"/>
                        <a14:backgroundMark x1="57324" y1="49244" x2="57324" y2="49244"/>
                        <a14:backgroundMark x1="52930" y1="50504" x2="52930" y2="50504"/>
                      </a14:backgroundRemoval>
                    </a14:imgEffect>
                  </a14:imgLayer>
                </a14:imgProps>
              </a:ext>
              <a:ext uri="{28A0092B-C50C-407E-A947-70E740481C1C}">
                <a14:useLocalDpi xmlns:a14="http://schemas.microsoft.com/office/drawing/2010/main" val="0"/>
              </a:ext>
            </a:extLst>
          </a:blip>
          <a:srcRect l="9035" t="28120" r="8984" b="20430"/>
          <a:stretch/>
        </p:blipFill>
        <p:spPr bwMode="auto">
          <a:xfrm flipH="1">
            <a:off x="9396372" y="993574"/>
            <a:ext cx="2670499" cy="1299513"/>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8"/>
          <p:cNvSpPr/>
          <p:nvPr/>
        </p:nvSpPr>
        <p:spPr>
          <a:xfrm>
            <a:off x="1147466" y="2465355"/>
            <a:ext cx="10205175" cy="2954655"/>
          </a:xfrm>
          <a:prstGeom prst="rect">
            <a:avLst/>
          </a:prstGeom>
        </p:spPr>
        <p:txBody>
          <a:bodyPr wrap="square">
            <a:spAutoFit/>
          </a:bodyPr>
          <a:lstStyle/>
          <a:p>
            <a:pPr algn="ctr">
              <a:lnSpc>
                <a:spcPct val="150000"/>
              </a:lnSpc>
            </a:pPr>
            <a:r>
              <a:rPr lang="he-IL" sz="4000" b="1" dirty="0" smtClean="0">
                <a:latin typeface="Heebo" pitchFamily="2" charset="-79"/>
                <a:cs typeface="Heebo" pitchFamily="2" charset="-79"/>
              </a:rPr>
              <a:t>כבדו את הנפש </a:t>
            </a:r>
            <a:r>
              <a:rPr lang="he-IL" sz="4000" b="1" dirty="0" err="1" smtClean="0">
                <a:latin typeface="Heebo" pitchFamily="2" charset="-79"/>
                <a:cs typeface="Heebo" pitchFamily="2" charset="-79"/>
              </a:rPr>
              <a:t>שלכם.ן</a:t>
            </a:r>
            <a:endParaRPr lang="he-IL" sz="4000" b="1" dirty="0" smtClean="0">
              <a:latin typeface="Heebo" pitchFamily="2" charset="-79"/>
              <a:cs typeface="Heebo" pitchFamily="2" charset="-79"/>
            </a:endParaRPr>
          </a:p>
          <a:p>
            <a:pPr algn="ctr">
              <a:lnSpc>
                <a:spcPct val="150000"/>
              </a:lnSpc>
            </a:pPr>
            <a:r>
              <a:rPr lang="he-IL" sz="2800" dirty="0" smtClean="0">
                <a:latin typeface="Heebo" pitchFamily="2" charset="-79"/>
                <a:cs typeface="Heebo" pitchFamily="2" charset="-79"/>
              </a:rPr>
              <a:t>יש גבול לכמה תוכן קשה הנפש שלנו יכולה להכיל.</a:t>
            </a:r>
          </a:p>
          <a:p>
            <a:pPr algn="ctr">
              <a:lnSpc>
                <a:spcPct val="150000"/>
              </a:lnSpc>
            </a:pPr>
            <a:r>
              <a:rPr lang="he-IL" sz="2800" dirty="0" smtClean="0">
                <a:latin typeface="Heebo" pitchFamily="2" charset="-79"/>
                <a:cs typeface="Heebo" pitchFamily="2" charset="-79"/>
              </a:rPr>
              <a:t>היא יקרה וצריך לשמור עליה.</a:t>
            </a:r>
          </a:p>
          <a:p>
            <a:pPr algn="ctr">
              <a:lnSpc>
                <a:spcPct val="150000"/>
              </a:lnSpc>
            </a:pPr>
            <a:r>
              <a:rPr lang="he-IL" sz="2800" dirty="0" smtClean="0">
                <a:latin typeface="Heebo" pitchFamily="2" charset="-79"/>
                <a:cs typeface="Heebo" pitchFamily="2" charset="-79"/>
              </a:rPr>
              <a:t>שימו לב לעצמכם, ומתי זה יותר מדי בשבילכם.</a:t>
            </a:r>
            <a:endParaRPr lang="he-IL" sz="2800" dirty="0">
              <a:latin typeface="Heebo" pitchFamily="2" charset="-79"/>
              <a:cs typeface="Heebo" pitchFamily="2" charset="-79"/>
            </a:endParaRPr>
          </a:p>
        </p:txBody>
      </p:sp>
    </p:spTree>
    <p:extLst>
      <p:ext uri="{BB962C8B-B14F-4D97-AF65-F5344CB8AC3E}">
        <p14:creationId xmlns:p14="http://schemas.microsoft.com/office/powerpoint/2010/main" val="502461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2739887" y="1277424"/>
            <a:ext cx="6823436" cy="1015663"/>
          </a:xfrm>
          <a:prstGeom prst="rect">
            <a:avLst/>
          </a:prstGeom>
        </p:spPr>
        <p:txBody>
          <a:bodyPr wrap="square">
            <a:spAutoFit/>
          </a:bodyPr>
          <a:lstStyle/>
          <a:p>
            <a:pPr algn="ctr"/>
            <a:r>
              <a:rPr lang="he-IL" sz="6000" b="1" dirty="0" smtClean="0">
                <a:latin typeface="Heebo" pitchFamily="2" charset="-79"/>
                <a:cs typeface="Heebo" pitchFamily="2" charset="-79"/>
              </a:rPr>
              <a:t>כמה טיפים חשובים</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0179" y="5592278"/>
            <a:ext cx="2341821" cy="1104686"/>
          </a:xfrm>
          <a:prstGeom prst="rect">
            <a:avLst/>
          </a:prstGeom>
        </p:spPr>
      </p:pic>
      <p:pic>
        <p:nvPicPr>
          <p:cNvPr id="7170" name="Picture 2" descr="light bulb line art bright light bulb  line art design background Light Bulb stock vecto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backgroundMark x1="54980" y1="63476" x2="54980" y2="63476"/>
                        <a14:backgroundMark x1="52148" y1="63098" x2="52148" y2="63098"/>
                        <a14:backgroundMark x1="60645" y1="52267" x2="60645" y2="52267"/>
                        <a14:backgroundMark x1="57324" y1="49244" x2="57324" y2="49244"/>
                        <a14:backgroundMark x1="52930" y1="50504" x2="52930" y2="50504"/>
                      </a14:backgroundRemoval>
                    </a14:imgEffect>
                  </a14:imgLayer>
                </a14:imgProps>
              </a:ext>
              <a:ext uri="{28A0092B-C50C-407E-A947-70E740481C1C}">
                <a14:useLocalDpi xmlns:a14="http://schemas.microsoft.com/office/drawing/2010/main" val="0"/>
              </a:ext>
            </a:extLst>
          </a:blip>
          <a:srcRect l="9035" t="28120" r="8984" b="20430"/>
          <a:stretch/>
        </p:blipFill>
        <p:spPr bwMode="auto">
          <a:xfrm>
            <a:off x="284459" y="993575"/>
            <a:ext cx="2670499" cy="12995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ight bulb line art bright light bulb  line art design background Light Bulb stock vecto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backgroundMark x1="54980" y1="63476" x2="54980" y2="63476"/>
                        <a14:backgroundMark x1="52148" y1="63098" x2="52148" y2="63098"/>
                        <a14:backgroundMark x1="60645" y1="52267" x2="60645" y2="52267"/>
                        <a14:backgroundMark x1="57324" y1="49244" x2="57324" y2="49244"/>
                        <a14:backgroundMark x1="52930" y1="50504" x2="52930" y2="50504"/>
                      </a14:backgroundRemoval>
                    </a14:imgEffect>
                  </a14:imgLayer>
                </a14:imgProps>
              </a:ext>
              <a:ext uri="{28A0092B-C50C-407E-A947-70E740481C1C}">
                <a14:useLocalDpi xmlns:a14="http://schemas.microsoft.com/office/drawing/2010/main" val="0"/>
              </a:ext>
            </a:extLst>
          </a:blip>
          <a:srcRect l="9035" t="28120" r="8984" b="20430"/>
          <a:stretch/>
        </p:blipFill>
        <p:spPr bwMode="auto">
          <a:xfrm flipH="1">
            <a:off x="9396372" y="993574"/>
            <a:ext cx="2670499" cy="1299513"/>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8"/>
          <p:cNvSpPr/>
          <p:nvPr/>
        </p:nvSpPr>
        <p:spPr>
          <a:xfrm>
            <a:off x="1147466" y="2465355"/>
            <a:ext cx="10205175" cy="2900794"/>
          </a:xfrm>
          <a:prstGeom prst="rect">
            <a:avLst/>
          </a:prstGeom>
        </p:spPr>
        <p:txBody>
          <a:bodyPr wrap="square">
            <a:spAutoFit/>
          </a:bodyPr>
          <a:lstStyle/>
          <a:p>
            <a:pPr algn="ctr">
              <a:lnSpc>
                <a:spcPct val="150000"/>
              </a:lnSpc>
            </a:pPr>
            <a:r>
              <a:rPr lang="he-IL" sz="4000" b="1" dirty="0" smtClean="0">
                <a:latin typeface="Heebo" pitchFamily="2" charset="-79"/>
                <a:cs typeface="Heebo" pitchFamily="2" charset="-79"/>
              </a:rPr>
              <a:t>אל תישארו לבד</a:t>
            </a:r>
          </a:p>
          <a:p>
            <a:pPr algn="ctr">
              <a:lnSpc>
                <a:spcPct val="150000"/>
              </a:lnSpc>
            </a:pPr>
            <a:r>
              <a:rPr lang="he-IL" sz="2800" dirty="0" smtClean="0">
                <a:latin typeface="Heebo" pitchFamily="2" charset="-79"/>
                <a:cs typeface="Heebo" pitchFamily="2" charset="-79"/>
              </a:rPr>
              <a:t>שתפו אנשים </a:t>
            </a:r>
            <a:r>
              <a:rPr lang="he-IL" sz="2800" dirty="0" err="1" smtClean="0">
                <a:latin typeface="Heebo" pitchFamily="2" charset="-79"/>
                <a:cs typeface="Heebo" pitchFamily="2" charset="-79"/>
              </a:rPr>
              <a:t>שאתם.ן</a:t>
            </a:r>
            <a:r>
              <a:rPr lang="he-IL" sz="2800" dirty="0" smtClean="0">
                <a:latin typeface="Heebo" pitchFamily="2" charset="-79"/>
                <a:cs typeface="Heebo" pitchFamily="2" charset="-79"/>
              </a:rPr>
              <a:t> סומכים עליהם במה התוכן שצפיתם בו גרם לכם להרגיש, גם אם זה קורה שוב ושוב. </a:t>
            </a:r>
          </a:p>
          <a:p>
            <a:pPr algn="ctr">
              <a:lnSpc>
                <a:spcPct val="150000"/>
              </a:lnSpc>
            </a:pPr>
            <a:r>
              <a:rPr lang="he-IL" sz="2800" dirty="0" smtClean="0">
                <a:latin typeface="Heebo" pitchFamily="2" charset="-79"/>
                <a:cs typeface="Heebo" pitchFamily="2" charset="-79"/>
              </a:rPr>
              <a:t>כשאנחנו משתפים אנחנו מתמודדים טוב יותר.</a:t>
            </a:r>
            <a:endParaRPr lang="he-IL" sz="2800" dirty="0">
              <a:latin typeface="Heebo" pitchFamily="2" charset="-79"/>
              <a:cs typeface="Heebo" pitchFamily="2" charset="-79"/>
            </a:endParaRPr>
          </a:p>
        </p:txBody>
      </p:sp>
    </p:spTree>
    <p:extLst>
      <p:ext uri="{BB962C8B-B14F-4D97-AF65-F5344CB8AC3E}">
        <p14:creationId xmlns:p14="http://schemas.microsoft.com/office/powerpoint/2010/main" val="4139790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2739887" y="1277424"/>
            <a:ext cx="6823436" cy="1015663"/>
          </a:xfrm>
          <a:prstGeom prst="rect">
            <a:avLst/>
          </a:prstGeom>
        </p:spPr>
        <p:txBody>
          <a:bodyPr wrap="square">
            <a:spAutoFit/>
          </a:bodyPr>
          <a:lstStyle/>
          <a:p>
            <a:pPr algn="ctr"/>
            <a:r>
              <a:rPr lang="he-IL" sz="6000" b="1" dirty="0" smtClean="0">
                <a:latin typeface="Heebo" pitchFamily="2" charset="-79"/>
                <a:cs typeface="Heebo" pitchFamily="2" charset="-79"/>
              </a:rPr>
              <a:t>כמה טיפים חשובים</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0179" y="5592278"/>
            <a:ext cx="2341821" cy="1104686"/>
          </a:xfrm>
          <a:prstGeom prst="rect">
            <a:avLst/>
          </a:prstGeom>
        </p:spPr>
      </p:pic>
      <p:pic>
        <p:nvPicPr>
          <p:cNvPr id="7170" name="Picture 2" descr="light bulb line art bright light bulb  line art design background Light Bulb stock vecto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backgroundMark x1="54980" y1="63476" x2="54980" y2="63476"/>
                        <a14:backgroundMark x1="52148" y1="63098" x2="52148" y2="63098"/>
                        <a14:backgroundMark x1="60645" y1="52267" x2="60645" y2="52267"/>
                        <a14:backgroundMark x1="57324" y1="49244" x2="57324" y2="49244"/>
                        <a14:backgroundMark x1="52930" y1="50504" x2="52930" y2="50504"/>
                      </a14:backgroundRemoval>
                    </a14:imgEffect>
                  </a14:imgLayer>
                </a14:imgProps>
              </a:ext>
              <a:ext uri="{28A0092B-C50C-407E-A947-70E740481C1C}">
                <a14:useLocalDpi xmlns:a14="http://schemas.microsoft.com/office/drawing/2010/main" val="0"/>
              </a:ext>
            </a:extLst>
          </a:blip>
          <a:srcRect l="9035" t="28120" r="8984" b="20430"/>
          <a:stretch/>
        </p:blipFill>
        <p:spPr bwMode="auto">
          <a:xfrm>
            <a:off x="284459" y="993575"/>
            <a:ext cx="2670499" cy="12995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ight bulb line art bright light bulb  line art design background Light Bulb stock vecto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backgroundMark x1="54980" y1="63476" x2="54980" y2="63476"/>
                        <a14:backgroundMark x1="52148" y1="63098" x2="52148" y2="63098"/>
                        <a14:backgroundMark x1="60645" y1="52267" x2="60645" y2="52267"/>
                        <a14:backgroundMark x1="57324" y1="49244" x2="57324" y2="49244"/>
                        <a14:backgroundMark x1="52930" y1="50504" x2="52930" y2="50504"/>
                      </a14:backgroundRemoval>
                    </a14:imgEffect>
                  </a14:imgLayer>
                </a14:imgProps>
              </a:ext>
              <a:ext uri="{28A0092B-C50C-407E-A947-70E740481C1C}">
                <a14:useLocalDpi xmlns:a14="http://schemas.microsoft.com/office/drawing/2010/main" val="0"/>
              </a:ext>
            </a:extLst>
          </a:blip>
          <a:srcRect l="9035" t="28120" r="8984" b="20430"/>
          <a:stretch/>
        </p:blipFill>
        <p:spPr bwMode="auto">
          <a:xfrm flipH="1">
            <a:off x="9396372" y="993574"/>
            <a:ext cx="2670499" cy="1299513"/>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8"/>
          <p:cNvSpPr/>
          <p:nvPr/>
        </p:nvSpPr>
        <p:spPr>
          <a:xfrm>
            <a:off x="1156553" y="2179604"/>
            <a:ext cx="10205175" cy="4339650"/>
          </a:xfrm>
          <a:prstGeom prst="rect">
            <a:avLst/>
          </a:prstGeom>
        </p:spPr>
        <p:txBody>
          <a:bodyPr wrap="square">
            <a:spAutoFit/>
          </a:bodyPr>
          <a:lstStyle/>
          <a:p>
            <a:pPr algn="ctr">
              <a:lnSpc>
                <a:spcPct val="150000"/>
              </a:lnSpc>
            </a:pPr>
            <a:r>
              <a:rPr lang="he-IL" sz="4000" b="1" dirty="0" smtClean="0">
                <a:latin typeface="Heebo" pitchFamily="2" charset="-79"/>
                <a:cs typeface="Heebo" pitchFamily="2" charset="-79"/>
              </a:rPr>
              <a:t>במקום לטבוע בחדשות- אפשר לעשות!</a:t>
            </a:r>
            <a:endParaRPr lang="he-IL" sz="4000" b="1" dirty="0" smtClean="0">
              <a:latin typeface="Heebo" pitchFamily="2" charset="-79"/>
              <a:cs typeface="Heebo" pitchFamily="2" charset="-79"/>
            </a:endParaRPr>
          </a:p>
          <a:p>
            <a:pPr algn="ctr">
              <a:lnSpc>
                <a:spcPct val="150000"/>
              </a:lnSpc>
            </a:pPr>
            <a:r>
              <a:rPr lang="he-IL" sz="2400" dirty="0" smtClean="0">
                <a:latin typeface="Heebo" pitchFamily="2" charset="-79"/>
                <a:cs typeface="Heebo" pitchFamily="2" charset="-79"/>
              </a:rPr>
              <a:t>רעיונות:</a:t>
            </a:r>
          </a:p>
          <a:p>
            <a:pPr algn="ctr">
              <a:lnSpc>
                <a:spcPct val="150000"/>
              </a:lnSpc>
            </a:pPr>
            <a:r>
              <a:rPr lang="he-IL" sz="2400" dirty="0" smtClean="0">
                <a:latin typeface="Heebo" pitchFamily="2" charset="-79"/>
                <a:cs typeface="Heebo" pitchFamily="2" charset="-79"/>
              </a:rPr>
              <a:t>-ליזום מפגש </a:t>
            </a:r>
            <a:r>
              <a:rPr lang="he-IL" sz="2400" dirty="0">
                <a:latin typeface="Heebo" pitchFamily="2" charset="-79"/>
                <a:cs typeface="Heebo" pitchFamily="2" charset="-79"/>
              </a:rPr>
              <a:t>כיתה </a:t>
            </a:r>
            <a:r>
              <a:rPr lang="he-IL" sz="2400" dirty="0" smtClean="0">
                <a:latin typeface="Heebo" pitchFamily="2" charset="-79"/>
                <a:cs typeface="Heebo" pitchFamily="2" charset="-79"/>
              </a:rPr>
              <a:t>בזום</a:t>
            </a:r>
          </a:p>
          <a:p>
            <a:pPr algn="ctr">
              <a:lnSpc>
                <a:spcPct val="150000"/>
              </a:lnSpc>
            </a:pPr>
            <a:r>
              <a:rPr lang="he-IL" sz="2400" dirty="0" smtClean="0">
                <a:latin typeface="Heebo" pitchFamily="2" charset="-79"/>
                <a:cs typeface="Heebo" pitchFamily="2" charset="-79"/>
              </a:rPr>
              <a:t>-להפעיל </a:t>
            </a:r>
            <a:r>
              <a:rPr lang="he-IL" sz="2400" dirty="0">
                <a:latin typeface="Heebo" pitchFamily="2" charset="-79"/>
                <a:cs typeface="Heebo" pitchFamily="2" charset="-79"/>
              </a:rPr>
              <a:t>את האחים הקטנים </a:t>
            </a:r>
            <a:r>
              <a:rPr lang="he-IL" sz="2400" dirty="0" smtClean="0">
                <a:latin typeface="Heebo" pitchFamily="2" charset="-79"/>
                <a:cs typeface="Heebo" pitchFamily="2" charset="-79"/>
              </a:rPr>
              <a:t>בבית</a:t>
            </a:r>
          </a:p>
          <a:p>
            <a:pPr algn="ctr">
              <a:lnSpc>
                <a:spcPct val="150000"/>
              </a:lnSpc>
            </a:pPr>
            <a:r>
              <a:rPr lang="he-IL" sz="2400" dirty="0" smtClean="0">
                <a:latin typeface="Heebo" pitchFamily="2" charset="-79"/>
                <a:cs typeface="Heebo" pitchFamily="2" charset="-79"/>
              </a:rPr>
              <a:t>-להזמין חברים מהשכונה ולהיפגש </a:t>
            </a:r>
          </a:p>
          <a:p>
            <a:pPr algn="ctr">
              <a:lnSpc>
                <a:spcPct val="150000"/>
              </a:lnSpc>
            </a:pPr>
            <a:r>
              <a:rPr lang="he-IL" sz="2400" dirty="0" smtClean="0">
                <a:latin typeface="Heebo" pitchFamily="2" charset="-79"/>
                <a:cs typeface="Heebo" pitchFamily="2" charset="-79"/>
              </a:rPr>
              <a:t>-לנקות </a:t>
            </a:r>
            <a:r>
              <a:rPr lang="he-IL" sz="2400" dirty="0">
                <a:latin typeface="Heebo" pitchFamily="2" charset="-79"/>
                <a:cs typeface="Heebo" pitchFamily="2" charset="-79"/>
              </a:rPr>
              <a:t>את המקלט </a:t>
            </a:r>
            <a:r>
              <a:rPr lang="he-IL" sz="2400" dirty="0" smtClean="0">
                <a:latin typeface="Heebo" pitchFamily="2" charset="-79"/>
                <a:cs typeface="Heebo" pitchFamily="2" charset="-79"/>
              </a:rPr>
              <a:t>בבניין</a:t>
            </a:r>
          </a:p>
          <a:p>
            <a:pPr algn="ctr">
              <a:lnSpc>
                <a:spcPct val="150000"/>
              </a:lnSpc>
            </a:pPr>
            <a:r>
              <a:rPr lang="he-IL" sz="2400" dirty="0" smtClean="0">
                <a:latin typeface="Heebo" pitchFamily="2" charset="-79"/>
                <a:cs typeface="Heebo" pitchFamily="2" charset="-79"/>
              </a:rPr>
              <a:t>-להצטרף להתנדבויות שונות</a:t>
            </a:r>
            <a:endParaRPr lang="he-IL" sz="2400" dirty="0">
              <a:latin typeface="Heebo" pitchFamily="2" charset="-79"/>
              <a:cs typeface="Heebo" pitchFamily="2" charset="-79"/>
            </a:endParaRPr>
          </a:p>
        </p:txBody>
      </p:sp>
    </p:spTree>
    <p:extLst>
      <p:ext uri="{BB962C8B-B14F-4D97-AF65-F5344CB8AC3E}">
        <p14:creationId xmlns:p14="http://schemas.microsoft.com/office/powerpoint/2010/main" val="2908687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1214843" y="0"/>
            <a:ext cx="9188677" cy="1015663"/>
          </a:xfrm>
          <a:prstGeom prst="rect">
            <a:avLst/>
          </a:prstGeom>
        </p:spPr>
        <p:txBody>
          <a:bodyPr wrap="square">
            <a:spAutoFit/>
          </a:bodyPr>
          <a:lstStyle/>
          <a:p>
            <a:pPr algn="ctr"/>
            <a:r>
              <a:rPr lang="he-IL" sz="6000" b="1" dirty="0" smtClean="0">
                <a:latin typeface="Heebo" pitchFamily="2" charset="-79"/>
                <a:cs typeface="Heebo" pitchFamily="2" charset="-79"/>
              </a:rPr>
              <a:t>החדשות ואנחנו</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066" y="0"/>
            <a:ext cx="2341821" cy="1104686"/>
          </a:xfrm>
          <a:prstGeom prst="rect">
            <a:avLst/>
          </a:prstGeom>
        </p:spPr>
      </p:pic>
      <p:sp>
        <p:nvSpPr>
          <p:cNvPr id="6" name="מלבן 5"/>
          <p:cNvSpPr/>
          <p:nvPr/>
        </p:nvSpPr>
        <p:spPr>
          <a:xfrm>
            <a:off x="850527" y="1658118"/>
            <a:ext cx="10205175" cy="1569660"/>
          </a:xfrm>
          <a:prstGeom prst="rect">
            <a:avLst/>
          </a:prstGeom>
        </p:spPr>
        <p:txBody>
          <a:bodyPr wrap="square">
            <a:spAutoFit/>
          </a:bodyPr>
          <a:lstStyle/>
          <a:p>
            <a:pPr lvl="0" algn="ctr" fontAlgn="base"/>
            <a:r>
              <a:rPr lang="he-IL" sz="4800" dirty="0">
                <a:latin typeface="Heebo" pitchFamily="2" charset="-79"/>
                <a:cs typeface="Heebo" pitchFamily="2" charset="-79"/>
              </a:rPr>
              <a:t>יש לי </a:t>
            </a:r>
            <a:r>
              <a:rPr lang="he-IL" sz="4800" dirty="0" err="1">
                <a:latin typeface="Heebo" pitchFamily="2" charset="-79"/>
                <a:cs typeface="Heebo" pitchFamily="2" charset="-79"/>
              </a:rPr>
              <a:t>טלגרם</a:t>
            </a:r>
            <a:r>
              <a:rPr lang="he-IL" sz="4800" dirty="0">
                <a:latin typeface="Heebo" pitchFamily="2" charset="-79"/>
                <a:cs typeface="Heebo" pitchFamily="2" charset="-79"/>
              </a:rPr>
              <a:t> ואני רואה את הסרטונים שמופצים שם</a:t>
            </a:r>
            <a:endParaRPr lang="en-US" sz="4800" dirty="0">
              <a:latin typeface="Heebo" pitchFamily="2" charset="-79"/>
              <a:cs typeface="Heebo" pitchFamily="2" charset="-79"/>
            </a:endParaRPr>
          </a:p>
        </p:txBody>
      </p:sp>
      <p:pic>
        <p:nvPicPr>
          <p:cNvPr id="4100" name="Picture 4" descr="male hand holding phone isolated on white, mock-up smartphone blank screen with clipping path Hand Stock Photo"/>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971" b="97801" l="9961" r="89844">
                        <a14:foregroundMark x1="29980" y1="92522" x2="29980" y2="92522"/>
                        <a14:foregroundMark x1="31543" y1="97801" x2="31543" y2="97801"/>
                        <a14:foregroundMark x1="41113" y1="23460" x2="41113" y2="23460"/>
                        <a14:backgroundMark x1="39355" y1="58798" x2="39355" y2="58798"/>
                        <a14:backgroundMark x1="59473" y1="62023" x2="59473" y2="62023"/>
                        <a14:backgroundMark x1="64355" y1="61584" x2="64355" y2="61584"/>
                        <a14:backgroundMark x1="76953" y1="65249" x2="76953" y2="65249"/>
                        <a14:backgroundMark x1="71289" y1="66422" x2="71289" y2="66422"/>
                        <a14:backgroundMark x1="68652" y1="65689" x2="68652" y2="65689"/>
                        <a14:backgroundMark x1="67773" y1="64956" x2="67285" y2="64956"/>
                        <a14:backgroundMark x1="66211" y1="65103" x2="66211" y2="65103"/>
                        <a14:backgroundMark x1="64746" y1="65103" x2="64746" y2="65103"/>
                        <a14:backgroundMark x1="62988" y1="65103" x2="62988" y2="65103"/>
                        <a14:backgroundMark x1="62305" y1="64516" x2="62305" y2="64516"/>
                        <a14:backgroundMark x1="61621" y1="63636" x2="61621" y2="63636"/>
                        <a14:backgroundMark x1="61719" y1="62317" x2="61719" y2="62317"/>
                        <a14:backgroundMark x1="61230" y1="68035" x2="61230" y2="68035"/>
                        <a14:backgroundMark x1="60645" y1="67449" x2="60645" y2="67449"/>
                        <a14:backgroundMark x1="60645" y1="69795" x2="60645" y2="69795"/>
                        <a14:backgroundMark x1="61621" y1="71261" x2="61621" y2="71261"/>
                        <a14:backgroundMark x1="57910" y1="62757" x2="57910" y2="62757"/>
                        <a14:backgroundMark x1="59668" y1="71701" x2="59668" y2="71701"/>
                      </a14:backgroundRemoval>
                    </a14:imgEffect>
                  </a14:imgLayer>
                </a14:imgProps>
              </a:ext>
              <a:ext uri="{28A0092B-C50C-407E-A947-70E740481C1C}">
                <a14:useLocalDpi xmlns:a14="http://schemas.microsoft.com/office/drawing/2010/main" val="0"/>
              </a:ext>
            </a:extLst>
          </a:blip>
          <a:srcRect l="22815" t="14476" r="38383"/>
          <a:stretch/>
        </p:blipFill>
        <p:spPr bwMode="auto">
          <a:xfrm>
            <a:off x="4453467" y="3377906"/>
            <a:ext cx="2370667" cy="348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748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1214843" y="0"/>
            <a:ext cx="9188677" cy="1015663"/>
          </a:xfrm>
          <a:prstGeom prst="rect">
            <a:avLst/>
          </a:prstGeom>
        </p:spPr>
        <p:txBody>
          <a:bodyPr wrap="square">
            <a:spAutoFit/>
          </a:bodyPr>
          <a:lstStyle/>
          <a:p>
            <a:pPr algn="ctr"/>
            <a:r>
              <a:rPr lang="he-IL" sz="6000" b="1" dirty="0" smtClean="0">
                <a:latin typeface="Heebo" pitchFamily="2" charset="-79"/>
                <a:cs typeface="Heebo" pitchFamily="2" charset="-79"/>
              </a:rPr>
              <a:t>החדשות ואנחנו</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066" y="0"/>
            <a:ext cx="2341821" cy="1104686"/>
          </a:xfrm>
          <a:prstGeom prst="rect">
            <a:avLst/>
          </a:prstGeom>
        </p:spPr>
      </p:pic>
      <p:sp>
        <p:nvSpPr>
          <p:cNvPr id="6" name="מלבן 5"/>
          <p:cNvSpPr/>
          <p:nvPr/>
        </p:nvSpPr>
        <p:spPr>
          <a:xfrm>
            <a:off x="833593" y="1700452"/>
            <a:ext cx="10205175" cy="1569660"/>
          </a:xfrm>
          <a:prstGeom prst="rect">
            <a:avLst/>
          </a:prstGeom>
        </p:spPr>
        <p:txBody>
          <a:bodyPr wrap="square">
            <a:spAutoFit/>
          </a:bodyPr>
          <a:lstStyle/>
          <a:p>
            <a:pPr lvl="0" algn="ctr" fontAlgn="base"/>
            <a:r>
              <a:rPr lang="he-IL" sz="4800" dirty="0" smtClean="0">
                <a:latin typeface="Heebo" pitchFamily="2" charset="-79"/>
                <a:cs typeface="Heebo" pitchFamily="2" charset="-79"/>
              </a:rPr>
              <a:t>אני </a:t>
            </a:r>
            <a:r>
              <a:rPr lang="he-IL" sz="4800" dirty="0" err="1" smtClean="0">
                <a:latin typeface="Heebo" pitchFamily="2" charset="-79"/>
                <a:cs typeface="Heebo" pitchFamily="2" charset="-79"/>
              </a:rPr>
              <a:t>מתעדכנ.ת</a:t>
            </a:r>
            <a:r>
              <a:rPr lang="he-IL" sz="4800" dirty="0" smtClean="0">
                <a:latin typeface="Heebo" pitchFamily="2" charset="-79"/>
                <a:cs typeface="Heebo" pitchFamily="2" charset="-79"/>
              </a:rPr>
              <a:t> בעיקר </a:t>
            </a:r>
          </a:p>
          <a:p>
            <a:pPr lvl="0" algn="ctr" fontAlgn="base"/>
            <a:r>
              <a:rPr lang="he-IL" sz="4800" dirty="0" smtClean="0">
                <a:latin typeface="Heebo" pitchFamily="2" charset="-79"/>
                <a:cs typeface="Heebo" pitchFamily="2" charset="-79"/>
              </a:rPr>
              <a:t>מאתרי חדשות רשמיים</a:t>
            </a:r>
            <a:endParaRPr lang="en-US" sz="4800" dirty="0">
              <a:latin typeface="Heebo" pitchFamily="2" charset="-79"/>
              <a:cs typeface="Heebo" pitchFamily="2" charset="-79"/>
            </a:endParaRPr>
          </a:p>
        </p:txBody>
      </p:sp>
      <p:pic>
        <p:nvPicPr>
          <p:cNvPr id="4100" name="Picture 4" descr="male hand holding phone isolated on white, mock-up smartphone blank screen with clipping path Hand Stock Photo"/>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971" b="97801" l="9961" r="89844">
                        <a14:foregroundMark x1="29980" y1="92522" x2="29980" y2="92522"/>
                        <a14:foregroundMark x1="31543" y1="97801" x2="31543" y2="97801"/>
                        <a14:foregroundMark x1="41113" y1="23460" x2="41113" y2="23460"/>
                        <a14:backgroundMark x1="39355" y1="58798" x2="39355" y2="58798"/>
                        <a14:backgroundMark x1="59473" y1="62023" x2="59473" y2="62023"/>
                        <a14:backgroundMark x1="64355" y1="61584" x2="64355" y2="61584"/>
                        <a14:backgroundMark x1="76953" y1="65249" x2="76953" y2="65249"/>
                        <a14:backgroundMark x1="71289" y1="66422" x2="71289" y2="66422"/>
                        <a14:backgroundMark x1="68652" y1="65689" x2="68652" y2="65689"/>
                        <a14:backgroundMark x1="67773" y1="64956" x2="67285" y2="64956"/>
                        <a14:backgroundMark x1="66211" y1="65103" x2="66211" y2="65103"/>
                        <a14:backgroundMark x1="64746" y1="65103" x2="64746" y2="65103"/>
                        <a14:backgroundMark x1="62988" y1="65103" x2="62988" y2="65103"/>
                        <a14:backgroundMark x1="62305" y1="64516" x2="62305" y2="64516"/>
                        <a14:backgroundMark x1="61621" y1="63636" x2="61621" y2="63636"/>
                        <a14:backgroundMark x1="61719" y1="62317" x2="61719" y2="62317"/>
                        <a14:backgroundMark x1="61230" y1="68035" x2="61230" y2="68035"/>
                        <a14:backgroundMark x1="60645" y1="67449" x2="60645" y2="67449"/>
                        <a14:backgroundMark x1="60645" y1="69795" x2="60645" y2="69795"/>
                        <a14:backgroundMark x1="61621" y1="71261" x2="61621" y2="71261"/>
                        <a14:backgroundMark x1="57910" y1="62757" x2="57910" y2="62757"/>
                        <a14:backgroundMark x1="59668" y1="71701" x2="59668" y2="71701"/>
                      </a14:backgroundRemoval>
                    </a14:imgEffect>
                  </a14:imgLayer>
                </a14:imgProps>
              </a:ext>
              <a:ext uri="{28A0092B-C50C-407E-A947-70E740481C1C}">
                <a14:useLocalDpi xmlns:a14="http://schemas.microsoft.com/office/drawing/2010/main" val="0"/>
              </a:ext>
            </a:extLst>
          </a:blip>
          <a:srcRect l="22815" t="14476" r="38383"/>
          <a:stretch/>
        </p:blipFill>
        <p:spPr bwMode="auto">
          <a:xfrm>
            <a:off x="4453467" y="3377906"/>
            <a:ext cx="2370667" cy="348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29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1214843" y="0"/>
            <a:ext cx="9188677" cy="1015663"/>
          </a:xfrm>
          <a:prstGeom prst="rect">
            <a:avLst/>
          </a:prstGeom>
        </p:spPr>
        <p:txBody>
          <a:bodyPr wrap="square">
            <a:spAutoFit/>
          </a:bodyPr>
          <a:lstStyle/>
          <a:p>
            <a:pPr algn="ctr"/>
            <a:r>
              <a:rPr lang="he-IL" sz="6000" b="1" dirty="0" smtClean="0">
                <a:latin typeface="Heebo" pitchFamily="2" charset="-79"/>
                <a:cs typeface="Heebo" pitchFamily="2" charset="-79"/>
              </a:rPr>
              <a:t>החדשות ואנחנו</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066" y="0"/>
            <a:ext cx="2341821" cy="1104686"/>
          </a:xfrm>
          <a:prstGeom prst="rect">
            <a:avLst/>
          </a:prstGeom>
        </p:spPr>
      </p:pic>
      <p:sp>
        <p:nvSpPr>
          <p:cNvPr id="6" name="מלבן 5"/>
          <p:cNvSpPr/>
          <p:nvPr/>
        </p:nvSpPr>
        <p:spPr>
          <a:xfrm>
            <a:off x="833593" y="1700452"/>
            <a:ext cx="10205175" cy="1569660"/>
          </a:xfrm>
          <a:prstGeom prst="rect">
            <a:avLst/>
          </a:prstGeom>
        </p:spPr>
        <p:txBody>
          <a:bodyPr wrap="square">
            <a:spAutoFit/>
          </a:bodyPr>
          <a:lstStyle/>
          <a:p>
            <a:pPr lvl="0" algn="ctr" fontAlgn="base"/>
            <a:r>
              <a:rPr lang="he-IL" sz="4800" dirty="0" smtClean="0">
                <a:latin typeface="Heebo" pitchFamily="2" charset="-79"/>
                <a:cs typeface="Heebo" pitchFamily="2" charset="-79"/>
              </a:rPr>
              <a:t>אני </a:t>
            </a:r>
            <a:r>
              <a:rPr lang="he-IL" sz="4800" dirty="0" err="1" smtClean="0">
                <a:latin typeface="Heebo" pitchFamily="2" charset="-79"/>
                <a:cs typeface="Heebo" pitchFamily="2" charset="-79"/>
              </a:rPr>
              <a:t>מתעדכנ.ת</a:t>
            </a:r>
            <a:r>
              <a:rPr lang="he-IL" sz="4800" dirty="0" smtClean="0">
                <a:latin typeface="Heebo" pitchFamily="2" charset="-79"/>
                <a:cs typeface="Heebo" pitchFamily="2" charset="-79"/>
              </a:rPr>
              <a:t> לפחות </a:t>
            </a:r>
          </a:p>
          <a:p>
            <a:pPr lvl="0" algn="ctr" fontAlgn="base"/>
            <a:r>
              <a:rPr lang="he-IL" sz="4800" dirty="0" smtClean="0">
                <a:latin typeface="Heebo" pitchFamily="2" charset="-79"/>
                <a:cs typeface="Heebo" pitchFamily="2" charset="-79"/>
              </a:rPr>
              <a:t>פעם בשעה במה שקורה</a:t>
            </a:r>
            <a:endParaRPr lang="en-US" sz="4800" dirty="0">
              <a:latin typeface="Heebo" pitchFamily="2" charset="-79"/>
              <a:cs typeface="Heebo" pitchFamily="2" charset="-79"/>
            </a:endParaRPr>
          </a:p>
        </p:txBody>
      </p:sp>
      <p:pic>
        <p:nvPicPr>
          <p:cNvPr id="4100" name="Picture 4" descr="male hand holding phone isolated on white, mock-up smartphone blank screen with clipping path Hand Stock Photo"/>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971" b="97801" l="9961" r="89844">
                        <a14:foregroundMark x1="29980" y1="92522" x2="29980" y2="92522"/>
                        <a14:foregroundMark x1="31543" y1="97801" x2="31543" y2="97801"/>
                        <a14:foregroundMark x1="41113" y1="23460" x2="41113" y2="23460"/>
                        <a14:backgroundMark x1="39355" y1="58798" x2="39355" y2="58798"/>
                        <a14:backgroundMark x1="59473" y1="62023" x2="59473" y2="62023"/>
                        <a14:backgroundMark x1="64355" y1="61584" x2="64355" y2="61584"/>
                        <a14:backgroundMark x1="76953" y1="65249" x2="76953" y2="65249"/>
                        <a14:backgroundMark x1="71289" y1="66422" x2="71289" y2="66422"/>
                        <a14:backgroundMark x1="68652" y1="65689" x2="68652" y2="65689"/>
                        <a14:backgroundMark x1="67773" y1="64956" x2="67285" y2="64956"/>
                        <a14:backgroundMark x1="66211" y1="65103" x2="66211" y2="65103"/>
                        <a14:backgroundMark x1="64746" y1="65103" x2="64746" y2="65103"/>
                        <a14:backgroundMark x1="62988" y1="65103" x2="62988" y2="65103"/>
                        <a14:backgroundMark x1="62305" y1="64516" x2="62305" y2="64516"/>
                        <a14:backgroundMark x1="61621" y1="63636" x2="61621" y2="63636"/>
                        <a14:backgroundMark x1="61719" y1="62317" x2="61719" y2="62317"/>
                        <a14:backgroundMark x1="61230" y1="68035" x2="61230" y2="68035"/>
                        <a14:backgroundMark x1="60645" y1="67449" x2="60645" y2="67449"/>
                        <a14:backgroundMark x1="60645" y1="69795" x2="60645" y2="69795"/>
                        <a14:backgroundMark x1="61621" y1="71261" x2="61621" y2="71261"/>
                        <a14:backgroundMark x1="57910" y1="62757" x2="57910" y2="62757"/>
                        <a14:backgroundMark x1="59668" y1="71701" x2="59668" y2="71701"/>
                      </a14:backgroundRemoval>
                    </a14:imgEffect>
                  </a14:imgLayer>
                </a14:imgProps>
              </a:ext>
              <a:ext uri="{28A0092B-C50C-407E-A947-70E740481C1C}">
                <a14:useLocalDpi xmlns:a14="http://schemas.microsoft.com/office/drawing/2010/main" val="0"/>
              </a:ext>
            </a:extLst>
          </a:blip>
          <a:srcRect l="22815" t="14476" r="38383"/>
          <a:stretch/>
        </p:blipFill>
        <p:spPr bwMode="auto">
          <a:xfrm>
            <a:off x="4453467" y="3377906"/>
            <a:ext cx="2370667" cy="348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421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1214843" y="0"/>
            <a:ext cx="9188677" cy="1015663"/>
          </a:xfrm>
          <a:prstGeom prst="rect">
            <a:avLst/>
          </a:prstGeom>
        </p:spPr>
        <p:txBody>
          <a:bodyPr wrap="square">
            <a:spAutoFit/>
          </a:bodyPr>
          <a:lstStyle/>
          <a:p>
            <a:pPr algn="ctr"/>
            <a:r>
              <a:rPr lang="he-IL" sz="6000" b="1" dirty="0" smtClean="0">
                <a:latin typeface="Heebo" pitchFamily="2" charset="-79"/>
                <a:cs typeface="Heebo" pitchFamily="2" charset="-79"/>
              </a:rPr>
              <a:t>החדשות ואנחנו</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066" y="0"/>
            <a:ext cx="2341821" cy="1104686"/>
          </a:xfrm>
          <a:prstGeom prst="rect">
            <a:avLst/>
          </a:prstGeom>
        </p:spPr>
      </p:pic>
      <p:sp>
        <p:nvSpPr>
          <p:cNvPr id="6" name="מלבן 5"/>
          <p:cNvSpPr/>
          <p:nvPr/>
        </p:nvSpPr>
        <p:spPr>
          <a:xfrm>
            <a:off x="833593" y="1700452"/>
            <a:ext cx="10205175" cy="1569660"/>
          </a:xfrm>
          <a:prstGeom prst="rect">
            <a:avLst/>
          </a:prstGeom>
        </p:spPr>
        <p:txBody>
          <a:bodyPr wrap="square">
            <a:spAutoFit/>
          </a:bodyPr>
          <a:lstStyle/>
          <a:p>
            <a:pPr lvl="0" algn="ctr" fontAlgn="base"/>
            <a:r>
              <a:rPr lang="he-IL" sz="4800" dirty="0" smtClean="0">
                <a:latin typeface="Heebo" pitchFamily="2" charset="-79"/>
                <a:cs typeface="Heebo" pitchFamily="2" charset="-79"/>
              </a:rPr>
              <a:t>יצא לי להפיץ </a:t>
            </a:r>
            <a:r>
              <a:rPr lang="he-IL" sz="4800" dirty="0" err="1" smtClean="0">
                <a:latin typeface="Heebo" pitchFamily="2" charset="-79"/>
                <a:cs typeface="Heebo" pitchFamily="2" charset="-79"/>
              </a:rPr>
              <a:t>פוסטים</a:t>
            </a:r>
            <a:r>
              <a:rPr lang="he-IL" sz="4800" dirty="0" smtClean="0">
                <a:latin typeface="Heebo" pitchFamily="2" charset="-79"/>
                <a:cs typeface="Heebo" pitchFamily="2" charset="-79"/>
              </a:rPr>
              <a:t>\הודעות</a:t>
            </a:r>
          </a:p>
          <a:p>
            <a:pPr lvl="0" algn="ctr" fontAlgn="base"/>
            <a:r>
              <a:rPr lang="he-IL" sz="4800" dirty="0" smtClean="0">
                <a:latin typeface="Heebo" pitchFamily="2" charset="-79"/>
                <a:cs typeface="Heebo" pitchFamily="2" charset="-79"/>
              </a:rPr>
              <a:t>על נעדרים</a:t>
            </a:r>
            <a:endParaRPr lang="en-US" sz="4800" dirty="0">
              <a:latin typeface="Heebo" pitchFamily="2" charset="-79"/>
              <a:cs typeface="Heebo" pitchFamily="2" charset="-79"/>
            </a:endParaRPr>
          </a:p>
        </p:txBody>
      </p:sp>
      <p:pic>
        <p:nvPicPr>
          <p:cNvPr id="4100" name="Picture 4" descr="male hand holding phone isolated on white, mock-up smartphone blank screen with clipping path Hand Stock Photo"/>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971" b="97801" l="9961" r="89844">
                        <a14:foregroundMark x1="29980" y1="92522" x2="29980" y2="92522"/>
                        <a14:foregroundMark x1="31543" y1="97801" x2="31543" y2="97801"/>
                        <a14:foregroundMark x1="41113" y1="23460" x2="41113" y2="23460"/>
                        <a14:backgroundMark x1="39355" y1="58798" x2="39355" y2="58798"/>
                        <a14:backgroundMark x1="59473" y1="62023" x2="59473" y2="62023"/>
                        <a14:backgroundMark x1="64355" y1="61584" x2="64355" y2="61584"/>
                        <a14:backgroundMark x1="76953" y1="65249" x2="76953" y2="65249"/>
                        <a14:backgroundMark x1="71289" y1="66422" x2="71289" y2="66422"/>
                        <a14:backgroundMark x1="68652" y1="65689" x2="68652" y2="65689"/>
                        <a14:backgroundMark x1="67773" y1="64956" x2="67285" y2="64956"/>
                        <a14:backgroundMark x1="66211" y1="65103" x2="66211" y2="65103"/>
                        <a14:backgroundMark x1="64746" y1="65103" x2="64746" y2="65103"/>
                        <a14:backgroundMark x1="62988" y1="65103" x2="62988" y2="65103"/>
                        <a14:backgroundMark x1="62305" y1="64516" x2="62305" y2="64516"/>
                        <a14:backgroundMark x1="61621" y1="63636" x2="61621" y2="63636"/>
                        <a14:backgroundMark x1="61719" y1="62317" x2="61719" y2="62317"/>
                        <a14:backgroundMark x1="61230" y1="68035" x2="61230" y2="68035"/>
                        <a14:backgroundMark x1="60645" y1="67449" x2="60645" y2="67449"/>
                        <a14:backgroundMark x1="60645" y1="69795" x2="60645" y2="69795"/>
                        <a14:backgroundMark x1="61621" y1="71261" x2="61621" y2="71261"/>
                        <a14:backgroundMark x1="57910" y1="62757" x2="57910" y2="62757"/>
                        <a14:backgroundMark x1="59668" y1="71701" x2="59668" y2="71701"/>
                      </a14:backgroundRemoval>
                    </a14:imgEffect>
                  </a14:imgLayer>
                </a14:imgProps>
              </a:ext>
              <a:ext uri="{28A0092B-C50C-407E-A947-70E740481C1C}">
                <a14:useLocalDpi xmlns:a14="http://schemas.microsoft.com/office/drawing/2010/main" val="0"/>
              </a:ext>
            </a:extLst>
          </a:blip>
          <a:srcRect l="22815" t="14476" r="38383"/>
          <a:stretch/>
        </p:blipFill>
        <p:spPr bwMode="auto">
          <a:xfrm>
            <a:off x="4453467" y="3377906"/>
            <a:ext cx="2370667" cy="348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36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1214843" y="0"/>
            <a:ext cx="9188677" cy="1015663"/>
          </a:xfrm>
          <a:prstGeom prst="rect">
            <a:avLst/>
          </a:prstGeom>
        </p:spPr>
        <p:txBody>
          <a:bodyPr wrap="square">
            <a:spAutoFit/>
          </a:bodyPr>
          <a:lstStyle/>
          <a:p>
            <a:pPr algn="ctr"/>
            <a:r>
              <a:rPr lang="he-IL" sz="6000" b="1" dirty="0" smtClean="0">
                <a:latin typeface="Heebo" pitchFamily="2" charset="-79"/>
                <a:cs typeface="Heebo" pitchFamily="2" charset="-79"/>
              </a:rPr>
              <a:t>החדשות ואנחנו</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066" y="0"/>
            <a:ext cx="2341821" cy="1104686"/>
          </a:xfrm>
          <a:prstGeom prst="rect">
            <a:avLst/>
          </a:prstGeom>
        </p:spPr>
      </p:pic>
      <p:sp>
        <p:nvSpPr>
          <p:cNvPr id="6" name="מלבן 5"/>
          <p:cNvSpPr/>
          <p:nvPr/>
        </p:nvSpPr>
        <p:spPr>
          <a:xfrm>
            <a:off x="833593" y="1700452"/>
            <a:ext cx="10205175" cy="1569660"/>
          </a:xfrm>
          <a:prstGeom prst="rect">
            <a:avLst/>
          </a:prstGeom>
        </p:spPr>
        <p:txBody>
          <a:bodyPr wrap="square">
            <a:spAutoFit/>
          </a:bodyPr>
          <a:lstStyle/>
          <a:p>
            <a:pPr lvl="0" algn="ctr" fontAlgn="base"/>
            <a:r>
              <a:rPr lang="he-IL" sz="4800" dirty="0" smtClean="0">
                <a:latin typeface="Heebo" pitchFamily="2" charset="-79"/>
                <a:cs typeface="Heebo" pitchFamily="2" charset="-79"/>
              </a:rPr>
              <a:t>יצא לי לצפות ולהפיץ</a:t>
            </a:r>
          </a:p>
          <a:p>
            <a:pPr lvl="0" algn="ctr" fontAlgn="base"/>
            <a:r>
              <a:rPr lang="he-IL" sz="4800" dirty="0" smtClean="0">
                <a:latin typeface="Heebo" pitchFamily="2" charset="-79"/>
                <a:cs typeface="Heebo" pitchFamily="2" charset="-79"/>
              </a:rPr>
              <a:t>סרטון קשה לצפייה</a:t>
            </a:r>
            <a:endParaRPr lang="en-US" sz="4800" dirty="0">
              <a:latin typeface="Heebo" pitchFamily="2" charset="-79"/>
              <a:cs typeface="Heebo" pitchFamily="2" charset="-79"/>
            </a:endParaRPr>
          </a:p>
        </p:txBody>
      </p:sp>
      <p:pic>
        <p:nvPicPr>
          <p:cNvPr id="4100" name="Picture 4" descr="male hand holding phone isolated on white, mock-up smartphone blank screen with clipping path Hand Stock Photo"/>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971" b="97801" l="9961" r="89844">
                        <a14:foregroundMark x1="29980" y1="92522" x2="29980" y2="92522"/>
                        <a14:foregroundMark x1="31543" y1="97801" x2="31543" y2="97801"/>
                        <a14:foregroundMark x1="41113" y1="23460" x2="41113" y2="23460"/>
                        <a14:backgroundMark x1="39355" y1="58798" x2="39355" y2="58798"/>
                        <a14:backgroundMark x1="59473" y1="62023" x2="59473" y2="62023"/>
                        <a14:backgroundMark x1="64355" y1="61584" x2="64355" y2="61584"/>
                        <a14:backgroundMark x1="76953" y1="65249" x2="76953" y2="65249"/>
                        <a14:backgroundMark x1="71289" y1="66422" x2="71289" y2="66422"/>
                        <a14:backgroundMark x1="68652" y1="65689" x2="68652" y2="65689"/>
                        <a14:backgroundMark x1="67773" y1="64956" x2="67285" y2="64956"/>
                        <a14:backgroundMark x1="66211" y1="65103" x2="66211" y2="65103"/>
                        <a14:backgroundMark x1="64746" y1="65103" x2="64746" y2="65103"/>
                        <a14:backgroundMark x1="62988" y1="65103" x2="62988" y2="65103"/>
                        <a14:backgroundMark x1="62305" y1="64516" x2="62305" y2="64516"/>
                        <a14:backgroundMark x1="61621" y1="63636" x2="61621" y2="63636"/>
                        <a14:backgroundMark x1="61719" y1="62317" x2="61719" y2="62317"/>
                        <a14:backgroundMark x1="61230" y1="68035" x2="61230" y2="68035"/>
                        <a14:backgroundMark x1="60645" y1="67449" x2="60645" y2="67449"/>
                        <a14:backgroundMark x1="60645" y1="69795" x2="60645" y2="69795"/>
                        <a14:backgroundMark x1="61621" y1="71261" x2="61621" y2="71261"/>
                        <a14:backgroundMark x1="57910" y1="62757" x2="57910" y2="62757"/>
                        <a14:backgroundMark x1="59668" y1="71701" x2="59668" y2="71701"/>
                      </a14:backgroundRemoval>
                    </a14:imgEffect>
                  </a14:imgLayer>
                </a14:imgProps>
              </a:ext>
              <a:ext uri="{28A0092B-C50C-407E-A947-70E740481C1C}">
                <a14:useLocalDpi xmlns:a14="http://schemas.microsoft.com/office/drawing/2010/main" val="0"/>
              </a:ext>
            </a:extLst>
          </a:blip>
          <a:srcRect l="22815" t="14476" r="38383"/>
          <a:stretch/>
        </p:blipFill>
        <p:spPr bwMode="auto">
          <a:xfrm>
            <a:off x="4453467" y="3377906"/>
            <a:ext cx="2370667" cy="348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900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1317958" y="985390"/>
            <a:ext cx="9188677" cy="1015663"/>
          </a:xfrm>
          <a:prstGeom prst="rect">
            <a:avLst/>
          </a:prstGeom>
        </p:spPr>
        <p:txBody>
          <a:bodyPr wrap="square">
            <a:spAutoFit/>
          </a:bodyPr>
          <a:lstStyle/>
          <a:p>
            <a:pPr algn="ctr"/>
            <a:r>
              <a:rPr lang="he-IL" sz="6000" b="1" dirty="0" smtClean="0">
                <a:latin typeface="Heebo" pitchFamily="2" charset="-79"/>
                <a:cs typeface="Heebo" pitchFamily="2" charset="-79"/>
              </a:rPr>
              <a:t>איזו עצה כדאי לתת </a:t>
            </a:r>
            <a:r>
              <a:rPr lang="he-IL" sz="6000" b="1" dirty="0" err="1" smtClean="0">
                <a:latin typeface="Heebo" pitchFamily="2" charset="-79"/>
                <a:cs typeface="Heebo" pitchFamily="2" charset="-79"/>
              </a:rPr>
              <a:t>להם.ן</a:t>
            </a:r>
            <a:r>
              <a:rPr lang="he-IL" sz="6000" b="1" dirty="0" smtClean="0">
                <a:latin typeface="Heebo" pitchFamily="2" charset="-79"/>
                <a:cs typeface="Heebo" pitchFamily="2" charset="-79"/>
              </a:rPr>
              <a:t>?</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066" y="0"/>
            <a:ext cx="2341821" cy="1104686"/>
          </a:xfrm>
          <a:prstGeom prst="rect">
            <a:avLst/>
          </a:prstGeom>
        </p:spPr>
      </p:pic>
      <p:sp>
        <p:nvSpPr>
          <p:cNvPr id="6" name="מלבן 5"/>
          <p:cNvSpPr/>
          <p:nvPr/>
        </p:nvSpPr>
        <p:spPr>
          <a:xfrm>
            <a:off x="1214843" y="2001053"/>
            <a:ext cx="10205175" cy="3323987"/>
          </a:xfrm>
          <a:prstGeom prst="rect">
            <a:avLst/>
          </a:prstGeom>
        </p:spPr>
        <p:txBody>
          <a:bodyPr wrap="square">
            <a:spAutoFit/>
          </a:bodyPr>
          <a:lstStyle/>
          <a:p>
            <a:pPr algn="ctr">
              <a:lnSpc>
                <a:spcPct val="150000"/>
              </a:lnSpc>
            </a:pPr>
            <a:r>
              <a:rPr lang="he-IL" sz="2800" dirty="0">
                <a:latin typeface="Heebo" pitchFamily="2" charset="-79"/>
                <a:cs typeface="Heebo" pitchFamily="2" charset="-79"/>
              </a:rPr>
              <a:t>חברה מספרת לכם על סרטון מחריד במיוחד שהיא </a:t>
            </a:r>
            <a:r>
              <a:rPr lang="he-IL" sz="2800" dirty="0" smtClean="0">
                <a:latin typeface="Heebo" pitchFamily="2" charset="-79"/>
                <a:cs typeface="Heebo" pitchFamily="2" charset="-79"/>
              </a:rPr>
              <a:t>ראתה מהאירועים ביישובי הדרום.</a:t>
            </a:r>
            <a:endParaRPr lang="he-IL" sz="2800" dirty="0">
              <a:latin typeface="Heebo" pitchFamily="2" charset="-79"/>
              <a:cs typeface="Heebo" pitchFamily="2" charset="-79"/>
            </a:endParaRPr>
          </a:p>
          <a:p>
            <a:pPr algn="ctr">
              <a:lnSpc>
                <a:spcPct val="150000"/>
              </a:lnSpc>
            </a:pPr>
            <a:r>
              <a:rPr lang="he-IL" sz="2800" dirty="0">
                <a:latin typeface="Heebo" pitchFamily="2" charset="-79"/>
                <a:cs typeface="Heebo" pitchFamily="2" charset="-79"/>
              </a:rPr>
              <a:t>"תקשיבו אני לא מסוגלת לישון בלילה מאז שראיתי את הסרטון הזה. אח שלי במילואים וזה פשוט עושה לי רע."</a:t>
            </a:r>
          </a:p>
          <a:p>
            <a:pPr algn="ctr">
              <a:lnSpc>
                <a:spcPct val="150000"/>
              </a:lnSpc>
            </a:pPr>
            <a:r>
              <a:rPr lang="he-IL" sz="2800" b="1" dirty="0">
                <a:latin typeface="Heebo" pitchFamily="2" charset="-79"/>
                <a:cs typeface="Heebo" pitchFamily="2" charset="-79"/>
              </a:rPr>
              <a:t>מה הייתם מייעצים לה</a:t>
            </a:r>
            <a:r>
              <a:rPr lang="he-IL" sz="2800" b="1" dirty="0" smtClean="0">
                <a:latin typeface="Heebo" pitchFamily="2" charset="-79"/>
                <a:cs typeface="Heebo" pitchFamily="2" charset="-79"/>
              </a:rPr>
              <a:t>?</a:t>
            </a:r>
            <a:endParaRPr lang="he-IL" sz="8000" b="1" dirty="0">
              <a:latin typeface="Heebo" pitchFamily="2" charset="-79"/>
              <a:cs typeface="Heebo" pitchFamily="2" charset="-79"/>
            </a:endParaRPr>
          </a:p>
        </p:txBody>
      </p:sp>
      <p:pic>
        <p:nvPicPr>
          <p:cNvPr id="2054" name="Picture 6" descr="Thinking girl. Beautiful face, doubts, problems, thoughts, emotions. Curious woman Thinking girl. Beautiful face, doubts, problems, thoughts, emotions. Curious woman questioning, question mark. Vector illustration Contemplation stock vecto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60449" y1="52327" x2="60449" y2="52327"/>
                        <a14:foregroundMark x1="56543" y1="38646" x2="56543" y2="38646"/>
                        <a14:foregroundMark x1="52930" y1="38787" x2="52930" y2="38787"/>
                        <a14:foregroundMark x1="42676" y1="21721" x2="42676" y2="21721"/>
                        <a14:foregroundMark x1="41406" y1="40480" x2="41406" y2="40480"/>
                        <a14:foregroundMark x1="41602" y1="53738" x2="41602" y2="53738"/>
                        <a14:foregroundMark x1="49316" y1="55430" x2="49316" y2="55430"/>
                        <a14:foregroundMark x1="47461" y1="65303" x2="47461" y2="65303"/>
                      </a14:backgroundRemoval>
                    </a14:imgEffect>
                  </a14:imgLayer>
                </a14:imgProps>
              </a:ext>
              <a:ext uri="{28A0092B-C50C-407E-A947-70E740481C1C}">
                <a14:useLocalDpi xmlns:a14="http://schemas.microsoft.com/office/drawing/2010/main" val="0"/>
              </a:ext>
            </a:extLst>
          </a:blip>
          <a:srcRect l="33931" r="40214"/>
          <a:stretch/>
        </p:blipFill>
        <p:spPr bwMode="auto">
          <a:xfrm>
            <a:off x="325895" y="3663046"/>
            <a:ext cx="1335135" cy="3575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465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1317958" y="985390"/>
            <a:ext cx="9188677" cy="1015663"/>
          </a:xfrm>
          <a:prstGeom prst="rect">
            <a:avLst/>
          </a:prstGeom>
        </p:spPr>
        <p:txBody>
          <a:bodyPr wrap="square">
            <a:spAutoFit/>
          </a:bodyPr>
          <a:lstStyle/>
          <a:p>
            <a:pPr algn="ctr"/>
            <a:r>
              <a:rPr lang="he-IL" sz="6000" b="1" dirty="0" smtClean="0">
                <a:latin typeface="Heebo" pitchFamily="2" charset="-79"/>
                <a:cs typeface="Heebo" pitchFamily="2" charset="-79"/>
              </a:rPr>
              <a:t>איזו עצה כדאי לתת </a:t>
            </a:r>
            <a:r>
              <a:rPr lang="he-IL" sz="6000" b="1" dirty="0" err="1" smtClean="0">
                <a:latin typeface="Heebo" pitchFamily="2" charset="-79"/>
                <a:cs typeface="Heebo" pitchFamily="2" charset="-79"/>
              </a:rPr>
              <a:t>להם.ן</a:t>
            </a:r>
            <a:r>
              <a:rPr lang="he-IL" sz="6000" b="1" dirty="0" smtClean="0">
                <a:latin typeface="Heebo" pitchFamily="2" charset="-79"/>
                <a:cs typeface="Heebo" pitchFamily="2" charset="-79"/>
              </a:rPr>
              <a:t>?</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066" y="0"/>
            <a:ext cx="2341821" cy="1104686"/>
          </a:xfrm>
          <a:prstGeom prst="rect">
            <a:avLst/>
          </a:prstGeom>
        </p:spPr>
      </p:pic>
      <p:sp>
        <p:nvSpPr>
          <p:cNvPr id="6" name="מלבן 5"/>
          <p:cNvSpPr/>
          <p:nvPr/>
        </p:nvSpPr>
        <p:spPr>
          <a:xfrm>
            <a:off x="1157092" y="2081130"/>
            <a:ext cx="10205175" cy="3323987"/>
          </a:xfrm>
          <a:prstGeom prst="rect">
            <a:avLst/>
          </a:prstGeom>
        </p:spPr>
        <p:txBody>
          <a:bodyPr wrap="square">
            <a:spAutoFit/>
          </a:bodyPr>
          <a:lstStyle/>
          <a:p>
            <a:pPr algn="ctr">
              <a:lnSpc>
                <a:spcPct val="150000"/>
              </a:lnSpc>
            </a:pPr>
            <a:r>
              <a:rPr lang="he-IL" sz="2800" dirty="0">
                <a:latin typeface="Heebo" pitchFamily="2" charset="-79"/>
                <a:cs typeface="Heebo" pitchFamily="2" charset="-79"/>
              </a:rPr>
              <a:t>חבר מספר לכם שהוא מתחרפן, הוא מסתכל כל חמש דקות בעמוד של </a:t>
            </a:r>
            <a:r>
              <a:rPr lang="en-US" sz="2800" dirty="0" err="1" smtClean="0">
                <a:latin typeface="Heebo" pitchFamily="2" charset="-79"/>
                <a:cs typeface="Heebo" pitchFamily="2" charset="-79"/>
              </a:rPr>
              <a:t>ynet</a:t>
            </a:r>
            <a:r>
              <a:rPr lang="he-IL" sz="2800" dirty="0" smtClean="0">
                <a:latin typeface="Heebo" pitchFamily="2" charset="-79"/>
                <a:cs typeface="Heebo" pitchFamily="2" charset="-79"/>
              </a:rPr>
              <a:t> </a:t>
            </a:r>
            <a:r>
              <a:rPr lang="he-IL" sz="2800" dirty="0">
                <a:latin typeface="Heebo" pitchFamily="2" charset="-79"/>
                <a:cs typeface="Heebo" pitchFamily="2" charset="-79"/>
              </a:rPr>
              <a:t>וקורא חדשות. </a:t>
            </a:r>
            <a:endParaRPr lang="he-IL" sz="2800" dirty="0" smtClean="0">
              <a:latin typeface="Heebo" pitchFamily="2" charset="-79"/>
              <a:cs typeface="Heebo" pitchFamily="2" charset="-79"/>
            </a:endParaRPr>
          </a:p>
          <a:p>
            <a:pPr algn="ctr">
              <a:lnSpc>
                <a:spcPct val="150000"/>
              </a:lnSpc>
            </a:pPr>
            <a:r>
              <a:rPr lang="he-IL" sz="2800" dirty="0" smtClean="0">
                <a:latin typeface="Heebo" pitchFamily="2" charset="-79"/>
                <a:cs typeface="Heebo" pitchFamily="2" charset="-79"/>
              </a:rPr>
              <a:t>הוא </a:t>
            </a:r>
            <a:r>
              <a:rPr lang="he-IL" sz="2800" dirty="0">
                <a:latin typeface="Heebo" pitchFamily="2" charset="-79"/>
                <a:cs typeface="Heebo" pitchFamily="2" charset="-79"/>
              </a:rPr>
              <a:t>עוקב אחרי כמה הרוגים ופצועים יש, זוכר כמה טילים נורו מתחילת המלחמה, עובר על כל שם </a:t>
            </a:r>
            <a:r>
              <a:rPr lang="he-IL" sz="2800" dirty="0" smtClean="0">
                <a:latin typeface="Heebo" pitchFamily="2" charset="-79"/>
                <a:cs typeface="Heebo" pitchFamily="2" charset="-79"/>
              </a:rPr>
              <a:t>של חלל\אדם שנהרג שמפרסמים.</a:t>
            </a:r>
            <a:endParaRPr lang="he-IL" sz="8000" dirty="0">
              <a:latin typeface="Heebo" pitchFamily="2" charset="-79"/>
              <a:cs typeface="Heebo" pitchFamily="2" charset="-79"/>
            </a:endParaRPr>
          </a:p>
          <a:p>
            <a:pPr algn="ctr">
              <a:lnSpc>
                <a:spcPct val="150000"/>
              </a:lnSpc>
            </a:pPr>
            <a:r>
              <a:rPr lang="he-IL" sz="2800" b="1" dirty="0">
                <a:latin typeface="Heebo" pitchFamily="2" charset="-79"/>
                <a:cs typeface="Heebo" pitchFamily="2" charset="-79"/>
              </a:rPr>
              <a:t>מה הייתם מייעצים לו</a:t>
            </a:r>
            <a:r>
              <a:rPr lang="he-IL" sz="2800" b="1" dirty="0" smtClean="0">
                <a:latin typeface="Heebo" pitchFamily="2" charset="-79"/>
                <a:cs typeface="Heebo" pitchFamily="2" charset="-79"/>
              </a:rPr>
              <a:t>?</a:t>
            </a:r>
            <a:endParaRPr lang="he-IL" sz="8000" b="1" dirty="0">
              <a:latin typeface="Heebo" pitchFamily="2" charset="-79"/>
              <a:cs typeface="Heebo" pitchFamily="2" charset="-79"/>
            </a:endParaRPr>
          </a:p>
        </p:txBody>
      </p:sp>
      <p:pic>
        <p:nvPicPr>
          <p:cNvPr id="1032" name="Picture 8" descr="Confused Afro Guy Has Too Many Questions Confused Afro Guy Has Too Many Questions and No Answer, White Background Contemplation Stock Photo"/>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5359" b="99085" l="9961" r="89844">
                        <a14:foregroundMark x1="77539" y1="41046" x2="77539" y2="41046"/>
                        <a14:foregroundMark x1="61426" y1="86405" x2="61426" y2="86405"/>
                        <a14:foregroundMark x1="50977" y1="95425" x2="50977" y2="95425"/>
                        <a14:foregroundMark x1="30859" y1="87320" x2="30859" y2="87320"/>
                        <a14:foregroundMark x1="25586" y1="99085" x2="25586" y2="99085"/>
                        <a14:foregroundMark x1="84668" y1="29281" x2="84668" y2="29281"/>
                        <a14:foregroundMark x1="76758" y1="29020" x2="76758" y2="29020"/>
                        <a14:foregroundMark x1="66992" y1="24967" x2="66992" y2="24967"/>
                        <a14:foregroundMark x1="50391" y1="24052" x2="50391" y2="24052"/>
                        <a14:foregroundMark x1="45801" y1="89935" x2="45801" y2="89935"/>
                        <a14:foregroundMark x1="43262" y1="24837" x2="43262" y2="24837"/>
                        <a14:foregroundMark x1="42383" y1="34248" x2="42383" y2="34248"/>
                        <a14:foregroundMark x1="43652" y1="36078" x2="43652" y2="36078"/>
                        <a14:foregroundMark x1="44434" y1="26928" x2="44434" y2="26928"/>
                        <a14:foregroundMark x1="51270" y1="26667" x2="51270" y2="26667"/>
                        <a14:foregroundMark x1="57520" y1="21176" x2="57520" y2="21176"/>
                        <a14:foregroundMark x1="57520" y1="16993" x2="57520" y2="16993"/>
                        <a14:foregroundMark x1="68262" y1="8627" x2="68262" y2="8627"/>
                        <a14:foregroundMark x1="48730" y1="5359" x2="48730" y2="5359"/>
                        <a14:backgroundMark x1="75879" y1="64052" x2="75879" y2="64052"/>
                        <a14:backgroundMark x1="62598" y1="64837" x2="62598" y2="64837"/>
                        <a14:backgroundMark x1="60742" y1="63529" x2="60742" y2="63529"/>
                      </a14:backgroundRemoval>
                    </a14:imgEffect>
                  </a14:imgLayer>
                </a14:imgProps>
              </a:ext>
              <a:ext uri="{28A0092B-C50C-407E-A947-70E740481C1C}">
                <a14:useLocalDpi xmlns:a14="http://schemas.microsoft.com/office/drawing/2010/main" val="0"/>
              </a:ext>
            </a:extLst>
          </a:blip>
          <a:srcRect l="19425" r="13174"/>
          <a:stretch/>
        </p:blipFill>
        <p:spPr bwMode="auto">
          <a:xfrm>
            <a:off x="21311" y="4466122"/>
            <a:ext cx="2157972" cy="2391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674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5EB"/>
        </a:solidFill>
        <a:effectLst/>
      </p:bgPr>
    </p:bg>
    <p:spTree>
      <p:nvGrpSpPr>
        <p:cNvPr id="1" name=""/>
        <p:cNvGrpSpPr/>
        <p:nvPr/>
      </p:nvGrpSpPr>
      <p:grpSpPr>
        <a:xfrm>
          <a:off x="0" y="0"/>
          <a:ext cx="0" cy="0"/>
          <a:chOff x="0" y="0"/>
          <a:chExt cx="0" cy="0"/>
        </a:xfrm>
      </p:grpSpPr>
      <p:sp>
        <p:nvSpPr>
          <p:cNvPr id="5" name="מלבן 4"/>
          <p:cNvSpPr/>
          <p:nvPr/>
        </p:nvSpPr>
        <p:spPr>
          <a:xfrm>
            <a:off x="1317958" y="985390"/>
            <a:ext cx="9188677" cy="1015663"/>
          </a:xfrm>
          <a:prstGeom prst="rect">
            <a:avLst/>
          </a:prstGeom>
        </p:spPr>
        <p:txBody>
          <a:bodyPr wrap="square">
            <a:spAutoFit/>
          </a:bodyPr>
          <a:lstStyle/>
          <a:p>
            <a:pPr algn="ctr"/>
            <a:r>
              <a:rPr lang="he-IL" sz="6000" b="1" dirty="0" smtClean="0">
                <a:latin typeface="Heebo" pitchFamily="2" charset="-79"/>
                <a:cs typeface="Heebo" pitchFamily="2" charset="-79"/>
              </a:rPr>
              <a:t>איזו עצה כדאי לתת </a:t>
            </a:r>
            <a:r>
              <a:rPr lang="he-IL" sz="6000" b="1" dirty="0" err="1" smtClean="0">
                <a:latin typeface="Heebo" pitchFamily="2" charset="-79"/>
                <a:cs typeface="Heebo" pitchFamily="2" charset="-79"/>
              </a:rPr>
              <a:t>להם.ן</a:t>
            </a:r>
            <a:r>
              <a:rPr lang="he-IL" sz="6000" b="1" dirty="0" smtClean="0">
                <a:latin typeface="Heebo" pitchFamily="2" charset="-79"/>
                <a:cs typeface="Heebo" pitchFamily="2" charset="-79"/>
              </a:rPr>
              <a:t>?</a:t>
            </a:r>
            <a:endParaRPr lang="he-IL" sz="6000" b="1" dirty="0">
              <a:latin typeface="Heebo" pitchFamily="2" charset="-79"/>
              <a:cs typeface="Heebo" pitchFamily="2" charset="-79"/>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6066" y="0"/>
            <a:ext cx="2341821" cy="1104686"/>
          </a:xfrm>
          <a:prstGeom prst="rect">
            <a:avLst/>
          </a:prstGeom>
        </p:spPr>
      </p:pic>
      <p:sp>
        <p:nvSpPr>
          <p:cNvPr id="6" name="מלבן 5"/>
          <p:cNvSpPr/>
          <p:nvPr/>
        </p:nvSpPr>
        <p:spPr>
          <a:xfrm>
            <a:off x="1099340" y="2193558"/>
            <a:ext cx="10205175" cy="2031325"/>
          </a:xfrm>
          <a:prstGeom prst="rect">
            <a:avLst/>
          </a:prstGeom>
        </p:spPr>
        <p:txBody>
          <a:bodyPr wrap="square">
            <a:spAutoFit/>
          </a:bodyPr>
          <a:lstStyle/>
          <a:p>
            <a:pPr algn="ctr">
              <a:lnSpc>
                <a:spcPct val="150000"/>
              </a:lnSpc>
            </a:pPr>
            <a:r>
              <a:rPr lang="he-IL" sz="2800" dirty="0">
                <a:latin typeface="Heebo" pitchFamily="2" charset="-79"/>
                <a:cs typeface="Heebo" pitchFamily="2" charset="-79"/>
              </a:rPr>
              <a:t>חברה מספרת לכם שממש קשה לה שאין שגרה ואין בית ספר, </a:t>
            </a:r>
            <a:endParaRPr lang="he-IL" sz="2800" dirty="0" smtClean="0">
              <a:latin typeface="Heebo" pitchFamily="2" charset="-79"/>
              <a:cs typeface="Heebo" pitchFamily="2" charset="-79"/>
            </a:endParaRPr>
          </a:p>
          <a:p>
            <a:pPr algn="ctr">
              <a:lnSpc>
                <a:spcPct val="150000"/>
              </a:lnSpc>
            </a:pPr>
            <a:r>
              <a:rPr lang="he-IL" sz="2800" dirty="0" smtClean="0">
                <a:latin typeface="Heebo" pitchFamily="2" charset="-79"/>
                <a:cs typeface="Heebo" pitchFamily="2" charset="-79"/>
              </a:rPr>
              <a:t>אין הרבה מה לעשות בבית והטלוויזיה פתוחה על חדשות בבית כל הזמן.</a:t>
            </a:r>
            <a:endParaRPr lang="he-IL" sz="2800" dirty="0">
              <a:latin typeface="Heebo" pitchFamily="2" charset="-79"/>
              <a:cs typeface="Heebo" pitchFamily="2" charset="-79"/>
            </a:endParaRPr>
          </a:p>
          <a:p>
            <a:pPr algn="ctr">
              <a:lnSpc>
                <a:spcPct val="150000"/>
              </a:lnSpc>
            </a:pPr>
            <a:r>
              <a:rPr lang="he-IL" sz="2800" b="1" dirty="0">
                <a:latin typeface="Heebo" pitchFamily="2" charset="-79"/>
                <a:cs typeface="Heebo" pitchFamily="2" charset="-79"/>
              </a:rPr>
              <a:t>מה הייתם מייעצים לה?</a:t>
            </a:r>
          </a:p>
        </p:txBody>
      </p:sp>
      <p:pic>
        <p:nvPicPr>
          <p:cNvPr id="2054" name="Picture 6" descr="Thinking girl. Beautiful face, doubts, problems, thoughts, emotions. Curious woman Thinking girl. Beautiful face, doubts, problems, thoughts, emotions. Curious woman questioning, question mark. Vector illustration Contemplation stock vecto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60449" y1="52327" x2="60449" y2="52327"/>
                        <a14:foregroundMark x1="56543" y1="38646" x2="56543" y2="38646"/>
                        <a14:foregroundMark x1="52930" y1="38787" x2="52930" y2="38787"/>
                        <a14:foregroundMark x1="42676" y1="21721" x2="42676" y2="21721"/>
                        <a14:foregroundMark x1="41406" y1="40480" x2="41406" y2="40480"/>
                        <a14:foregroundMark x1="41602" y1="53738" x2="41602" y2="53738"/>
                        <a14:foregroundMark x1="49316" y1="55430" x2="49316" y2="55430"/>
                        <a14:foregroundMark x1="47461" y1="65303" x2="47461" y2="65303"/>
                      </a14:backgroundRemoval>
                    </a14:imgEffect>
                  </a14:imgLayer>
                </a14:imgProps>
              </a:ext>
              <a:ext uri="{28A0092B-C50C-407E-A947-70E740481C1C}">
                <a14:useLocalDpi xmlns:a14="http://schemas.microsoft.com/office/drawing/2010/main" val="0"/>
              </a:ext>
            </a:extLst>
          </a:blip>
          <a:srcRect l="33931" r="40214"/>
          <a:stretch/>
        </p:blipFill>
        <p:spPr bwMode="auto">
          <a:xfrm>
            <a:off x="325895" y="3663046"/>
            <a:ext cx="1335135" cy="3575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491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404</Words>
  <Application>Microsoft Office PowerPoint</Application>
  <PresentationFormat>מסך רחב</PresentationFormat>
  <Paragraphs>71</Paragraphs>
  <Slides>15</Slides>
  <Notes>15</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15</vt:i4>
      </vt:variant>
    </vt:vector>
  </HeadingPairs>
  <TitlesOfParts>
    <vt:vector size="21" baseType="lpstr">
      <vt:lpstr>Calibri Light</vt:lpstr>
      <vt:lpstr>Calibri</vt:lpstr>
      <vt:lpstr>Heebo</vt:lpstr>
      <vt:lpstr>Arial</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noam gilboa</dc:creator>
  <cp:lastModifiedBy>noam gilboa</cp:lastModifiedBy>
  <cp:revision>12</cp:revision>
  <dcterms:created xsi:type="dcterms:W3CDTF">2023-10-08T20:15:26Z</dcterms:created>
  <dcterms:modified xsi:type="dcterms:W3CDTF">2023-10-11T08:53:54Z</dcterms:modified>
</cp:coreProperties>
</file>