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ebo" pitchFamily="2" charset="-79"/>
      <p:regular r:id="rId19"/>
      <p:bold r:id="rId20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2" autoAdjust="0"/>
    <p:restoredTop sz="94660"/>
  </p:normalViewPr>
  <p:slideViewPr>
    <p:cSldViewPr snapToGrid="0">
      <p:cViewPr>
        <p:scale>
          <a:sx n="66" d="100"/>
          <a:sy n="66" d="100"/>
        </p:scale>
        <p:origin x="516" y="-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95A3CB-E02F-43DC-B205-C737396A89BB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A7F9E0-1CBF-4D0E-BE8E-87AAABF329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74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4650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93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37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004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809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437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823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501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163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616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154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811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554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9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00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540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229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934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253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219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103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6C20-3592-4361-90F5-2787926B2D6F}" type="datetimeFigureOut">
              <a:rPr lang="he-IL" smtClean="0"/>
              <a:t>כ"ז/תשרי/תשפ"ד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132E-D047-412A-B264-E7C9F50BA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38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165857" y="142384"/>
            <a:ext cx="9188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8000" b="1" dirty="0" smtClean="0">
                <a:latin typeface="Heebo" pitchFamily="2" charset="-79"/>
                <a:cs typeface="Heebo" pitchFamily="2" charset="-79"/>
              </a:rPr>
              <a:t>מהי גבורה?</a:t>
            </a:r>
            <a:endParaRPr lang="he-IL" sz="8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981801" y="1608207"/>
            <a:ext cx="1020517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4800" dirty="0">
                <a:latin typeface="Heebo" pitchFamily="2" charset="-79"/>
                <a:cs typeface="Heebo" pitchFamily="2" charset="-79"/>
              </a:rPr>
              <a:t>בחירה לפעול לטובת אנשים אחרים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בניגוד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לצורך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הטבעי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לדאוג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 smtClean="0">
                <a:latin typeface="Heebo" pitchFamily="2" charset="-79"/>
                <a:cs typeface="Heebo" pitchFamily="2" charset="-79"/>
              </a:rPr>
              <a:t>לעצמ</a:t>
            </a:r>
            <a:r>
              <a:rPr lang="he-IL" sz="4800" dirty="0" smtClean="0">
                <a:latin typeface="Heebo" pitchFamily="2" charset="-79"/>
                <a:cs typeface="Heebo" pitchFamily="2" charset="-79"/>
              </a:rPr>
              <a:t>נו</a:t>
            </a:r>
            <a:r>
              <a:rPr lang="en-US" sz="4800" dirty="0" smtClean="0">
                <a:latin typeface="Heebo" pitchFamily="2" charset="-79"/>
                <a:cs typeface="Heebo" pitchFamily="2" charset="-79"/>
              </a:rPr>
              <a:t>,</a:t>
            </a:r>
            <a:r>
              <a:rPr lang="he-IL" sz="4800" dirty="0" smtClean="0">
                <a:latin typeface="Heebo" pitchFamily="2" charset="-79"/>
                <a:cs typeface="Heebo" pitchFamily="2" charset="-79"/>
              </a:rPr>
              <a:t> </a:t>
            </a:r>
            <a:endParaRPr lang="en-US" sz="4800" dirty="0" smtClean="0">
              <a:latin typeface="Heebo" pitchFamily="2" charset="-79"/>
              <a:cs typeface="Heebo" pitchFamily="2" charset="-79"/>
            </a:endParaRPr>
          </a:p>
          <a:p>
            <a:pPr lvl="0" algn="ctr" fontAlgn="base">
              <a:lnSpc>
                <a:spcPct val="150000"/>
              </a:lnSpc>
            </a:pPr>
            <a:r>
              <a:rPr lang="en-US" sz="4800" dirty="0" err="1" smtClean="0">
                <a:latin typeface="Heebo" pitchFamily="2" charset="-79"/>
                <a:cs typeface="Heebo" pitchFamily="2" charset="-79"/>
              </a:rPr>
              <a:t>מתוך</a:t>
            </a:r>
            <a:r>
              <a:rPr lang="en-US" sz="48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ערך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או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עיקרון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שחשובים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smtClean="0">
                <a:latin typeface="Heebo" pitchFamily="2" charset="-79"/>
                <a:cs typeface="Heebo" pitchFamily="2" charset="-79"/>
              </a:rPr>
              <a:t>ל</a:t>
            </a:r>
            <a:r>
              <a:rPr lang="he-IL" sz="4800" dirty="0" smtClean="0">
                <a:latin typeface="Heebo" pitchFamily="2" charset="-79"/>
                <a:cs typeface="Heebo" pitchFamily="2" charset="-79"/>
              </a:rPr>
              <a:t>נו,</a:t>
            </a:r>
          </a:p>
          <a:p>
            <a:pPr lvl="0" algn="ctr" fontAlgn="base">
              <a:lnSpc>
                <a:spcPct val="150000"/>
              </a:lnSpc>
            </a:pPr>
            <a:r>
              <a:rPr lang="en-US" sz="4800" dirty="0" err="1" smtClean="0">
                <a:latin typeface="Heebo" pitchFamily="2" charset="-79"/>
                <a:cs typeface="Heebo" pitchFamily="2" charset="-79"/>
              </a:rPr>
              <a:t>תוך</a:t>
            </a:r>
            <a:r>
              <a:rPr lang="en-US" sz="48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תשלום</a:t>
            </a:r>
            <a:r>
              <a:rPr lang="en-US" sz="4800" dirty="0">
                <a:latin typeface="Heebo" pitchFamily="2" charset="-79"/>
                <a:cs typeface="Heebo" pitchFamily="2" charset="-79"/>
              </a:rPr>
              <a:t> </a:t>
            </a:r>
            <a:r>
              <a:rPr lang="en-US" sz="4800" dirty="0" err="1">
                <a:latin typeface="Heebo" pitchFamily="2" charset="-79"/>
                <a:cs typeface="Heebo" pitchFamily="2" charset="-79"/>
              </a:rPr>
              <a:t>מחיר</a:t>
            </a:r>
            <a:endParaRPr lang="en-US" sz="48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93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21" y="5806024"/>
            <a:ext cx="2341821" cy="110468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3842324" y="360817"/>
            <a:ext cx="8097172" cy="126496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 smtClean="0">
                <a:latin typeface="Heebo" pitchFamily="2" charset="-79"/>
                <a:cs typeface="Heebo" pitchFamily="2" charset="-79"/>
              </a:rPr>
              <a:t>בחיים יש מצבים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שאת הנפש מוסרים לה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אין זמן ואין גבול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אתה הרי יודע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הגבורה הטהורה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היא גבורת המלחמה הזו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מי כמוך יודע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שיושר זה לא רק איך לא לשקר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תמיד בין שתי נקודות מחבר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הוא פנימי </a:t>
            </a:r>
            <a:r>
              <a:rPr lang="he-IL" dirty="0" err="1" smtClean="0">
                <a:latin typeface="Heebo" pitchFamily="2" charset="-79"/>
                <a:cs typeface="Heebo" pitchFamily="2" charset="-79"/>
              </a:rPr>
              <a:t>ואמיתי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הוא מקור של רחמים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הוא חסד אין סופי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אם יש בך חסד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/>
            </a:r>
            <a:br>
              <a:rPr lang="he-IL" sz="3200" dirty="0" smtClean="0">
                <a:latin typeface="Heebo" pitchFamily="2" charset="-79"/>
                <a:cs typeface="Heebo" pitchFamily="2" charset="-79"/>
              </a:rPr>
            </a:br>
            <a:r>
              <a:rPr lang="he-IL" dirty="0" smtClean="0">
                <a:latin typeface="Heebo" pitchFamily="2" charset="-79"/>
                <a:cs typeface="Heebo" pitchFamily="2" charset="-79"/>
              </a:rPr>
              <a:t>אתה תהיה גיבור</a:t>
            </a:r>
          </a:p>
          <a:p>
            <a:pPr algn="ctr">
              <a:lnSpc>
                <a:spcPct val="150000"/>
              </a:lnSpc>
            </a:pPr>
            <a:endParaRPr lang="he-IL" sz="2000" i="1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2000" i="1" dirty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2000" i="1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2000" i="1" dirty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2000" i="1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2000" i="1" dirty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2000" i="1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3600" dirty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3600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3600" dirty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כי גבורת המלחמה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זכה היא רק כשמקורה הוא אור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אתה מאיר, אתה </a:t>
            </a:r>
            <a:r>
              <a:rPr lang="he-IL" sz="2000" dirty="0" smtClean="0">
                <a:latin typeface="Heebo" pitchFamily="2" charset="-79"/>
                <a:cs typeface="Heebo" pitchFamily="2" charset="-79"/>
              </a:rPr>
              <a:t>יודע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יושר זה לא רק איך לא לשקר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תמיד בין שתי נקודות מחבר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הוא פנימי </a:t>
            </a:r>
            <a:r>
              <a:rPr lang="he-IL" sz="2000" dirty="0" err="1">
                <a:latin typeface="Heebo" pitchFamily="2" charset="-79"/>
                <a:cs typeface="Heebo" pitchFamily="2" charset="-79"/>
              </a:rPr>
              <a:t>ואמיתי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והוא מקור של רחמים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וחסד אין סופי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אם יש בך חסד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r>
              <a:rPr lang="he-IL" sz="2000" dirty="0">
                <a:latin typeface="Heebo" pitchFamily="2" charset="-79"/>
                <a:cs typeface="Heebo" pitchFamily="2" charset="-79"/>
              </a:rPr>
              <a:t>אתה תהיה גיבור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/>
            </a:r>
            <a:br>
              <a:rPr lang="he-IL" sz="3600" dirty="0">
                <a:latin typeface="Heebo" pitchFamily="2" charset="-79"/>
                <a:cs typeface="Heebo" pitchFamily="2" charset="-79"/>
              </a:rPr>
            </a:br>
            <a:endParaRPr lang="he-IL" sz="3600" dirty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endParaRPr lang="he-IL" sz="2000" i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8194" name="Picture 2" descr="חברים מספרים על רועי קליין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5214"/>
          <a:stretch/>
        </p:blipFill>
        <p:spPr bwMode="auto">
          <a:xfrm>
            <a:off x="623909" y="3087513"/>
            <a:ext cx="3035030" cy="1931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-886753" y="621817"/>
            <a:ext cx="63258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גבורה</a:t>
            </a:r>
          </a:p>
          <a:p>
            <a:pPr algn="ctr"/>
            <a:r>
              <a:rPr lang="he-IL" sz="2800" b="1" dirty="0" smtClean="0">
                <a:latin typeface="Heebo" pitchFamily="2" charset="-79"/>
                <a:cs typeface="Heebo" pitchFamily="2" charset="-79"/>
              </a:rPr>
              <a:t>מילים: רס"ן </a:t>
            </a:r>
            <a:r>
              <a:rPr lang="he-IL" sz="2800" b="1" dirty="0">
                <a:latin typeface="Heebo" pitchFamily="2" charset="-79"/>
                <a:cs typeface="Heebo" pitchFamily="2" charset="-79"/>
              </a:rPr>
              <a:t>ר</a:t>
            </a:r>
            <a:r>
              <a:rPr lang="he-IL" sz="2800" b="1" dirty="0" smtClean="0">
                <a:latin typeface="Heebo" pitchFamily="2" charset="-79"/>
                <a:cs typeface="Heebo" pitchFamily="2" charset="-79"/>
              </a:rPr>
              <a:t>ועי קליין</a:t>
            </a:r>
          </a:p>
          <a:p>
            <a:pPr algn="ctr"/>
            <a:r>
              <a:rPr lang="he-IL" sz="2800" b="1" dirty="0" smtClean="0">
                <a:latin typeface="Heebo" pitchFamily="2" charset="-79"/>
                <a:cs typeface="Heebo" pitchFamily="2" charset="-79"/>
              </a:rPr>
              <a:t>לחן: עמיר בניון</a:t>
            </a:r>
            <a:endParaRPr lang="he-IL" sz="2800" b="1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22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22514" y="1043678"/>
            <a:ext cx="10646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גיבורה היא ענבל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רבין-ליברמן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, </a:t>
            </a:r>
            <a:r>
              <a:rPr lang="he-IL" sz="2400" dirty="0" err="1" smtClean="0">
                <a:latin typeface="Heebo" pitchFamily="2" charset="-79"/>
                <a:cs typeface="Heebo" pitchFamily="2" charset="-79"/>
              </a:rPr>
              <a:t>הרבש"צית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הראשונה בשער הנגב,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בת 25 מקיבוץ ניר עם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ששמעה בשבת קולות ירי ופעלה לארגן בזריזות (בניגוד להוראות שקיבלה)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כיתת כוננות.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err="1" smtClean="0">
                <a:latin typeface="Heebo" pitchFamily="2" charset="-79"/>
                <a:cs typeface="Heebo" pitchFamily="2" charset="-79"/>
              </a:rPr>
              <a:t>הכח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 שארגנה הוצב מסביב לגדר הקיבוץ וחיסל כ-25 מחבלים על הגדר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והציל חיי אדם רבים. </a:t>
            </a:r>
            <a:endParaRPr lang="en-US" sz="24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074" name="Picture 2" descr="ענבל ליברמן (צילום: שימוש לפי סעיף 27א'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79" y="3860511"/>
            <a:ext cx="3141613" cy="29321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flipH="1">
            <a:off x="6904674" y="6560735"/>
            <a:ext cx="57422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מעריב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61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9729" y="1048679"/>
            <a:ext cx="1185617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200" dirty="0">
                <a:latin typeface="Heebo" pitchFamily="2" charset="-79"/>
                <a:cs typeface="Heebo" pitchFamily="2" charset="-79"/>
              </a:rPr>
              <a:t>גיבור הוא רב-פקד עמית לוי מקיבוץ נירים,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200" dirty="0">
                <a:latin typeface="Heebo" pitchFamily="2" charset="-79"/>
                <a:cs typeface="Heebo" pitchFamily="2" charset="-79"/>
              </a:rPr>
              <a:t>שהשאיר את משפחתו בממ"ד ויצא לארגן כיתת </a:t>
            </a:r>
            <a:r>
              <a:rPr lang="he-IL" sz="2200" dirty="0" smtClean="0">
                <a:latin typeface="Heebo" pitchFamily="2" charset="-79"/>
                <a:cs typeface="Heebo" pitchFamily="2" charset="-79"/>
              </a:rPr>
              <a:t>כוננות, שמנקודת </a:t>
            </a:r>
            <a:r>
              <a:rPr lang="he-IL" sz="2200" dirty="0">
                <a:latin typeface="Heebo" pitchFamily="2" charset="-79"/>
                <a:cs typeface="Heebo" pitchFamily="2" charset="-79"/>
              </a:rPr>
              <a:t>תצפית חיסלה למעלה מ-20 מחבלים.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200" dirty="0">
                <a:latin typeface="Heebo" pitchFamily="2" charset="-79"/>
                <a:cs typeface="Heebo" pitchFamily="2" charset="-79"/>
              </a:rPr>
              <a:t>לוי ניהל את </a:t>
            </a:r>
            <a:r>
              <a:rPr lang="he-IL" sz="2200" dirty="0" smtClean="0">
                <a:latin typeface="Heebo" pitchFamily="2" charset="-79"/>
                <a:cs typeface="Heebo" pitchFamily="2" charset="-79"/>
              </a:rPr>
              <a:t>פינויים של מאות חברי קיבוץ למבנה מועדון, </a:t>
            </a:r>
            <a:endParaRPr lang="he-IL" sz="2200" dirty="0" smtClean="0">
              <a:latin typeface="Heebo" pitchFamily="2" charset="-79"/>
              <a:cs typeface="Heebo" pitchFamily="2" charset="-79"/>
            </a:endParaRPr>
          </a:p>
          <a:p>
            <a:pPr lvl="0" algn="ctr" fontAlgn="base">
              <a:lnSpc>
                <a:spcPct val="150000"/>
              </a:lnSpc>
            </a:pPr>
            <a:r>
              <a:rPr lang="he-IL" sz="2200" dirty="0" smtClean="0">
                <a:latin typeface="Heebo" pitchFamily="2" charset="-79"/>
                <a:cs typeface="Heebo" pitchFamily="2" charset="-79"/>
              </a:rPr>
              <a:t>דאג </a:t>
            </a:r>
            <a:r>
              <a:rPr lang="he-IL" sz="2200" dirty="0">
                <a:latin typeface="Heebo" pitchFamily="2" charset="-79"/>
                <a:cs typeface="Heebo" pitchFamily="2" charset="-79"/>
              </a:rPr>
              <a:t>לאבטחה במקום ולאחר מכן פיקד על פינויים מחוץ לקיבוץ.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200" dirty="0">
                <a:latin typeface="Heebo" pitchFamily="2" charset="-79"/>
                <a:cs typeface="Heebo" pitchFamily="2" charset="-79"/>
              </a:rPr>
              <a:t>הוא נשאר בקיבוץ גם אחרי הפינוי, להמשיך לדאוג לאבטחה ולבעלי החיים שנותרו מאחור.</a:t>
            </a:r>
            <a:endParaRPr lang="en-US" sz="22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4098" name="Picture 2" descr="רפ&quot;ק עמית לוי, קצין משטרה שהיה בחופשה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-3032" r="16791" b="577"/>
          <a:stretch/>
        </p:blipFill>
        <p:spPr bwMode="auto">
          <a:xfrm>
            <a:off x="4477426" y="3529980"/>
            <a:ext cx="3020786" cy="3287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flipH="1">
            <a:off x="6422979" y="6571315"/>
            <a:ext cx="113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ישראל היום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3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843009" y="1218036"/>
            <a:ext cx="10205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גיבורה היא רחל אדרי מאופקים, שבפיקחות וקור רוח הציעה למחבלים שהשתלטו על 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ביתה ואיימו על חייה מאכלים ואף חבשה את פצעיהם, 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ובכך הרוויחה זמן </a:t>
            </a:r>
            <a:r>
              <a:rPr lang="he-IL" sz="2800" dirty="0" err="1" smtClean="0">
                <a:latin typeface="Heebo" pitchFamily="2" charset="-79"/>
                <a:cs typeface="Heebo" pitchFamily="2" charset="-79"/>
              </a:rPr>
              <a:t>שאיפשר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 לכוחות להגיע ולחסלם. </a:t>
            </a:r>
            <a:endParaRPr lang="he-IL" sz="2800" dirty="0" smtClean="0">
              <a:latin typeface="Heebo" pitchFamily="2" charset="-79"/>
              <a:cs typeface="Heebo" pitchFamily="2" charset="-79"/>
            </a:endParaRP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מעשיה 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הצילו את חייה וחיי בעלה, וייתכן שעוד אנשים רבים.</a:t>
            </a:r>
            <a:endParaRPr lang="en-US" sz="28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050" name="Picture 2" descr="החילוץ המדהים של רחל מאופקים, שבנה ניהל מו&quot;מ עם המחבלים | תיעוד המפגש לאחר  הפריצה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4" r="2278"/>
          <a:stretch/>
        </p:blipFill>
        <p:spPr bwMode="auto">
          <a:xfrm>
            <a:off x="6027238" y="3949053"/>
            <a:ext cx="2726872" cy="27252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03" y="3949053"/>
            <a:ext cx="2725285" cy="27252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 flipH="1">
            <a:off x="8178302" y="6489672"/>
            <a:ext cx="574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en-US" sz="1200" dirty="0" err="1" smtClean="0">
                <a:latin typeface="Heebo" pitchFamily="2" charset="-79"/>
                <a:cs typeface="Heebo" pitchFamily="2" charset="-79"/>
              </a:rPr>
              <a:t>ynet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 flipH="1">
            <a:off x="3219517" y="6503562"/>
            <a:ext cx="3004456" cy="30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000" dirty="0" smtClean="0">
                <a:latin typeface="Heebo" pitchFamily="2" charset="-79"/>
                <a:cs typeface="Heebo" pitchFamily="2" charset="-79"/>
              </a:rPr>
              <a:t>מהרשתות החברתיות, ניתן ליצור קשר לקרדיט</a:t>
            </a:r>
            <a:endParaRPr lang="en-US" sz="10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2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821640" y="1098106"/>
            <a:ext cx="10205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גיבור הוא  השוטר רס"ב יגאל זינגר,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שחיסל חוליית מחבלים וחילץ כ-100 מכוניות (כ-500 </a:t>
            </a:r>
            <a:r>
              <a:rPr lang="he-IL" sz="2800" dirty="0" err="1" smtClean="0">
                <a:latin typeface="Heebo" pitchFamily="2" charset="-79"/>
                <a:cs typeface="Heebo" pitchFamily="2" charset="-79"/>
              </a:rPr>
              <a:t>צעירים.ות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) מהמסיבה ברעים.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בראיון </a:t>
            </a:r>
            <a:r>
              <a:rPr lang="he-IL" sz="2800" dirty="0" err="1" smtClean="0">
                <a:latin typeface="Heebo" pitchFamily="2" charset="-79"/>
                <a:cs typeface="Heebo" pitchFamily="2" charset="-79"/>
              </a:rPr>
              <a:t>איתו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 מביה"ח בכה ואמר:</a:t>
            </a:r>
            <a:r>
              <a:rPr lang="en-US" sz="2800" dirty="0" smtClean="0">
                <a:latin typeface="Heebo" pitchFamily="2" charset="-79"/>
                <a:cs typeface="Heebo" pitchFamily="2" charset="-79"/>
              </a:rPr>
              <a:t> 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"יכולתי להציל יותר".</a:t>
            </a: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 flipH="1">
            <a:off x="7588333" y="6393478"/>
            <a:ext cx="57422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12</a:t>
            </a:r>
            <a:r>
              <a:rPr lang="en-US" sz="1200" dirty="0" smtClean="0">
                <a:latin typeface="Heebo" pitchFamily="2" charset="-79"/>
                <a:cs typeface="Heebo" pitchFamily="2" charset="-79"/>
              </a:rPr>
              <a:t>N</a:t>
            </a:r>
            <a:endParaRPr lang="he-IL" sz="1200" dirty="0" smtClean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6" b="31347"/>
          <a:stretch/>
        </p:blipFill>
        <p:spPr>
          <a:xfrm>
            <a:off x="3685903" y="3964840"/>
            <a:ext cx="4476651" cy="24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34007" y="1104686"/>
            <a:ext cx="10205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גיבור הוא רמי </a:t>
            </a:r>
            <a:r>
              <a:rPr lang="he-IL" sz="2400" dirty="0" err="1" smtClean="0">
                <a:latin typeface="Heebo" pitchFamily="2" charset="-79"/>
                <a:cs typeface="Heebo" pitchFamily="2" charset="-79"/>
              </a:rPr>
              <a:t>דוידיאן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, ממושב פטיש,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שקיבל טלפון עם בקשה לבוא לסייע בחילוץ פצועים מהמסיבה </a:t>
            </a:r>
            <a:endParaRPr lang="he-IL" sz="2400" dirty="0">
              <a:latin typeface="Heebo" pitchFamily="2" charset="-79"/>
              <a:cs typeface="Heebo" pitchFamily="2" charset="-79"/>
            </a:endParaRPr>
          </a:p>
          <a:p>
            <a:pPr lvl="0"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בקיבוץ רעים ונענה לקריאה. </a:t>
            </a:r>
          </a:p>
          <a:p>
            <a:pPr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רמי </a:t>
            </a:r>
            <a:r>
              <a:rPr lang="he-IL" sz="2400" dirty="0">
                <a:latin typeface="Heebo" pitchFamily="2" charset="-79"/>
                <a:cs typeface="Heebo" pitchFamily="2" charset="-79"/>
              </a:rPr>
              <a:t>חילץ עשרות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צעירים מהמסיבה, במפגש ישיר עם מחבלים, </a:t>
            </a:r>
          </a:p>
          <a:p>
            <a:pPr algn="ctr" fontAlgn="base">
              <a:lnSpc>
                <a:spcPct val="150000"/>
              </a:lnSpc>
            </a:pPr>
            <a:r>
              <a:rPr lang="he-IL" sz="2400" dirty="0" smtClean="0">
                <a:latin typeface="Heebo" pitchFamily="2" charset="-79"/>
                <a:cs typeface="Heebo" pitchFamily="2" charset="-79"/>
              </a:rPr>
              <a:t>ללא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מיגון או </a:t>
            </a:r>
            <a:r>
              <a:rPr lang="he-IL" sz="2400" dirty="0" smtClean="0">
                <a:latin typeface="Heebo" pitchFamily="2" charset="-79"/>
                <a:cs typeface="Heebo" pitchFamily="2" charset="-79"/>
              </a:rPr>
              <a:t>נשק.</a:t>
            </a:r>
            <a:endParaRPr lang="he-IL" sz="24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5122" name="Picture 2" descr="רמי דוידיאן (צילום: פרטי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9613" r="9997"/>
          <a:stretch/>
        </p:blipFill>
        <p:spPr bwMode="auto">
          <a:xfrm>
            <a:off x="5019472" y="3904505"/>
            <a:ext cx="1634246" cy="27788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flipH="1">
            <a:off x="6079497" y="6510250"/>
            <a:ext cx="57422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מעריב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39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87827" y="1300431"/>
            <a:ext cx="1083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גיבורים הם הגברים, הנשים, הקשישים והילדים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שהחזיקו מעמד נצורים שעות בבתים, בממ"דים ובמקלטים,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אלה ששרדו ואלה שלא שרדו.</a:t>
            </a: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6146" name="Picture 2" descr="Download Hug, Love, Feeling. Royalty-Free Vector Graphic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88" y="3780420"/>
            <a:ext cx="3300085" cy="26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87827" y="1300431"/>
            <a:ext cx="10834008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גיבורים הם אלפי הישראלים (ובני הנוער)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שהתנדבו לתרום דם, לתרום מצרכים למשפחות המפונות ולחיילים, </a:t>
            </a:r>
          </a:p>
          <a:p>
            <a:pPr lvl="0" algn="ctr" fontAlgn="base">
              <a:lnSpc>
                <a:spcPct val="150000"/>
              </a:lnSpc>
            </a:pPr>
            <a:r>
              <a:rPr lang="he-IL" sz="2800" dirty="0" smtClean="0">
                <a:latin typeface="Heebo" pitchFamily="2" charset="-79"/>
                <a:cs typeface="Heebo" pitchFamily="2" charset="-79"/>
              </a:rPr>
              <a:t>למלא חוסרי ציוד, ליזום פעילויות לילדים(...) ועוד </a:t>
            </a:r>
            <a:r>
              <a:rPr lang="he-IL" sz="2800" dirty="0" err="1" smtClean="0">
                <a:latin typeface="Heebo" pitchFamily="2" charset="-79"/>
                <a:cs typeface="Heebo" pitchFamily="2" charset="-79"/>
              </a:rPr>
              <a:t>ועוד</a:t>
            </a:r>
            <a:r>
              <a:rPr lang="he-IL" sz="2800" dirty="0" smtClean="0">
                <a:latin typeface="Heebo" pitchFamily="2" charset="-79"/>
                <a:cs typeface="Heebo" pitchFamily="2" charset="-79"/>
              </a:rPr>
              <a:t>...</a:t>
            </a:r>
          </a:p>
        </p:txBody>
      </p:sp>
      <p:sp>
        <p:nvSpPr>
          <p:cNvPr id="8" name="מלבן 7"/>
          <p:cNvSpPr/>
          <p:nvPr/>
        </p:nvSpPr>
        <p:spPr>
          <a:xfrm>
            <a:off x="1165857" y="142384"/>
            <a:ext cx="9188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atin typeface="Heebo" pitchFamily="2" charset="-79"/>
                <a:cs typeface="Heebo" pitchFamily="2" charset="-79"/>
              </a:rPr>
              <a:t>סיפורי גבורה</a:t>
            </a:r>
            <a:endParaRPr lang="he-IL" sz="60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026" name="Picture 2" descr="ענף הנדל&quot;ן מתגייס למלחמ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85" y="3277895"/>
            <a:ext cx="6831491" cy="31555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 flipH="1">
            <a:off x="8846355" y="6248791"/>
            <a:ext cx="574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en-US" sz="1200" dirty="0" err="1" smtClean="0">
                <a:latin typeface="Heebo" pitchFamily="2" charset="-79"/>
                <a:cs typeface="Heebo" pitchFamily="2" charset="-79"/>
              </a:rPr>
              <a:t>ynet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89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66" y="0"/>
            <a:ext cx="2341821" cy="110468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413629" y="104071"/>
            <a:ext cx="860243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Heebo" pitchFamily="2" charset="-79"/>
                <a:cs typeface="Heebo" pitchFamily="2" charset="-79"/>
              </a:rPr>
              <a:t>"החברה </a:t>
            </a:r>
            <a:r>
              <a:rPr lang="he-IL" sz="3200" dirty="0">
                <a:latin typeface="Heebo" pitchFamily="2" charset="-79"/>
                <a:cs typeface="Heebo" pitchFamily="2" charset="-79"/>
              </a:rPr>
              <a:t>הישראלית התגלתה במלוא </a:t>
            </a:r>
            <a:r>
              <a:rPr lang="he-IL" sz="3200" dirty="0" smtClean="0">
                <a:latin typeface="Heebo" pitchFamily="2" charset="-79"/>
                <a:cs typeface="Heebo" pitchFamily="2" charset="-79"/>
              </a:rPr>
              <a:t>גדולתה. </a:t>
            </a:r>
          </a:p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Heebo" pitchFamily="2" charset="-79"/>
                <a:cs typeface="Heebo" pitchFamily="2" charset="-79"/>
              </a:rPr>
              <a:t>אין </a:t>
            </a:r>
            <a:r>
              <a:rPr lang="he-IL" sz="3200" dirty="0">
                <a:latin typeface="Heebo" pitchFamily="2" charset="-79"/>
                <a:cs typeface="Heebo" pitchFamily="2" charset="-79"/>
              </a:rPr>
              <a:t>לדעת איך תראה ישראל בשוך הסיוט </a:t>
            </a:r>
            <a:endParaRPr lang="he-IL" sz="3200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3200" dirty="0" smtClean="0">
                <a:latin typeface="Heebo" pitchFamily="2" charset="-79"/>
                <a:cs typeface="Heebo" pitchFamily="2" charset="-79"/>
              </a:rPr>
              <a:t>אבל </a:t>
            </a:r>
            <a:r>
              <a:rPr lang="he-IL" sz="3200" dirty="0">
                <a:latin typeface="Heebo" pitchFamily="2" charset="-79"/>
                <a:cs typeface="Heebo" pitchFamily="2" charset="-79"/>
              </a:rPr>
              <a:t>הלוואי ובסופו נזכור לפחות את זה: </a:t>
            </a:r>
            <a:endParaRPr lang="he-IL" sz="3200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3200" b="1" dirty="0" smtClean="0">
                <a:latin typeface="Heebo" pitchFamily="2" charset="-79"/>
                <a:cs typeface="Heebo" pitchFamily="2" charset="-79"/>
              </a:rPr>
              <a:t>יש </a:t>
            </a:r>
            <a:r>
              <a:rPr lang="he-IL" sz="3200" b="1" dirty="0">
                <a:latin typeface="Heebo" pitchFamily="2" charset="-79"/>
                <a:cs typeface="Heebo" pitchFamily="2" charset="-79"/>
              </a:rPr>
              <a:t>לנו </a:t>
            </a:r>
            <a:r>
              <a:rPr lang="he-IL" sz="3200" b="1" dirty="0" err="1" smtClean="0">
                <a:latin typeface="Heebo" pitchFamily="2" charset="-79"/>
                <a:cs typeface="Heebo" pitchFamily="2" charset="-79"/>
              </a:rPr>
              <a:t>כח</a:t>
            </a:r>
            <a:r>
              <a:rPr lang="he-IL" sz="3200" b="1" dirty="0" smtClean="0">
                <a:latin typeface="Heebo" pitchFamily="2" charset="-79"/>
                <a:cs typeface="Heebo" pitchFamily="2" charset="-79"/>
              </a:rPr>
              <a:t>, </a:t>
            </a:r>
            <a:r>
              <a:rPr lang="he-IL" sz="3200" b="1" dirty="0">
                <a:latin typeface="Heebo" pitchFamily="2" charset="-79"/>
                <a:cs typeface="Heebo" pitchFamily="2" charset="-79"/>
              </a:rPr>
              <a:t>וכוחנו טמון באנושיותנו</a:t>
            </a:r>
            <a:r>
              <a:rPr lang="he-IL" sz="3200" b="1" dirty="0" smtClean="0">
                <a:latin typeface="Heebo" pitchFamily="2" charset="-79"/>
                <a:cs typeface="Heebo" pitchFamily="2" charset="-79"/>
              </a:rPr>
              <a:t>."</a:t>
            </a:r>
            <a:r>
              <a:rPr lang="he-IL" sz="3200" b="1" dirty="0">
                <a:latin typeface="Heebo" pitchFamily="2" charset="-79"/>
                <a:cs typeface="Heebo" pitchFamily="2" charset="-79"/>
              </a:rPr>
              <a:t> </a:t>
            </a:r>
            <a:endParaRPr lang="he-IL" sz="3200" b="1" dirty="0" smtClean="0"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i="1" dirty="0">
                <a:latin typeface="Heebo" pitchFamily="2" charset="-79"/>
                <a:cs typeface="Heebo" pitchFamily="2" charset="-79"/>
              </a:rPr>
              <a:t>(</a:t>
            </a:r>
            <a:r>
              <a:rPr lang="he-IL" sz="2000" i="1" dirty="0" smtClean="0">
                <a:latin typeface="Heebo" pitchFamily="2" charset="-79"/>
                <a:cs typeface="Heebo" pitchFamily="2" charset="-79"/>
              </a:rPr>
              <a:t>מתוך</a:t>
            </a:r>
            <a:r>
              <a:rPr lang="he-IL" sz="2000" i="1" dirty="0">
                <a:latin typeface="Heebo" pitchFamily="2" charset="-79"/>
                <a:cs typeface="Heebo" pitchFamily="2" charset="-79"/>
              </a:rPr>
              <a:t> 'הארץ</a:t>
            </a:r>
            <a:r>
              <a:rPr lang="he-IL" sz="2000" i="1" dirty="0" smtClean="0">
                <a:latin typeface="Heebo" pitchFamily="2" charset="-79"/>
                <a:cs typeface="Heebo" pitchFamily="2" charset="-79"/>
              </a:rPr>
              <a:t>')</a:t>
            </a:r>
            <a:endParaRPr lang="he-IL" sz="2000" i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032" name="Picture 8" descr="Join hands together. Three hands holding each other isolated on white  background. Teamwork concept hand drawing vector illustration. Part of set.  Stock Vector | Adobe 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800" r="93000">
                        <a14:foregroundMark x1="8200" y1="71300" x2="8200" y2="71300"/>
                        <a14:foregroundMark x1="22500" y1="80100" x2="22500" y2="80100"/>
                        <a14:foregroundMark x1="20100" y1="81900" x2="20100" y2="81900"/>
                        <a14:foregroundMark x1="46100" y1="17100" x2="46100" y2="17100"/>
                        <a14:foregroundMark x1="60500" y1="12300" x2="60500" y2="12300"/>
                        <a14:foregroundMark x1="58600" y1="20700" x2="58600" y2="20700"/>
                        <a14:foregroundMark x1="53300" y1="26100" x2="53300" y2="26100"/>
                        <a14:foregroundMark x1="52500" y1="26100" x2="52500" y2="26100"/>
                        <a14:foregroundMark x1="55500" y1="25100" x2="55500" y2="25100"/>
                        <a14:foregroundMark x1="57000" y1="24300" x2="57000" y2="24300"/>
                        <a14:foregroundMark x1="18300" y1="82100" x2="18300" y2="82100"/>
                        <a14:foregroundMark x1="17800" y1="83600" x2="17800" y2="83600"/>
                        <a14:foregroundMark x1="25600" y1="72500" x2="25600" y2="72500"/>
                        <a14:foregroundMark x1="23100" y1="70000" x2="23100" y2="70000"/>
                        <a14:foregroundMark x1="20500" y1="68000" x2="20500" y2="68000"/>
                        <a14:foregroundMark x1="4800" y1="73600" x2="4800" y2="73600"/>
                        <a14:foregroundMark x1="5300" y1="74300" x2="5300" y2="74300"/>
                        <a14:foregroundMark x1="8400" y1="73900" x2="8400" y2="73900"/>
                        <a14:foregroundMark x1="9700" y1="73000" x2="9700" y2="73000"/>
                        <a14:foregroundMark x1="16700" y1="72100" x2="16700" y2="72100"/>
                        <a14:foregroundMark x1="19700" y1="72000" x2="19700" y2="72000"/>
                        <a14:foregroundMark x1="22400" y1="74200" x2="22400" y2="74200"/>
                        <a14:foregroundMark x1="19900" y1="76000" x2="19900" y2="76000"/>
                        <a14:foregroundMark x1="16600" y1="77600" x2="16600" y2="77600"/>
                        <a14:foregroundMark x1="14700" y1="78300" x2="14700" y2="78300"/>
                        <a14:foregroundMark x1="80500" y1="74200" x2="80500" y2="74200"/>
                        <a14:foregroundMark x1="81400" y1="73300" x2="81400" y2="73300"/>
                        <a14:foregroundMark x1="83600" y1="71100" x2="83600" y2="71100"/>
                        <a14:foregroundMark x1="84900" y1="69900" x2="84900" y2="69900"/>
                        <a14:foregroundMark x1="87700" y1="72700" x2="87700" y2="72700"/>
                        <a14:foregroundMark x1="85900" y1="78200" x2="85900" y2="78200"/>
                        <a14:foregroundMark x1="87600" y1="81300" x2="87600" y2="81300"/>
                        <a14:foregroundMark x1="88000" y1="79600" x2="88000" y2="79600"/>
                        <a14:foregroundMark x1="88900" y1="76700" x2="88900" y2="76700"/>
                        <a14:foregroundMark x1="88500" y1="81100" x2="88500" y2="81100"/>
                        <a14:foregroundMark x1="89200" y1="83700" x2="89200" y2="83700"/>
                        <a14:foregroundMark x1="91800" y1="86800" x2="91800" y2="86800"/>
                        <a14:foregroundMark x1="93000" y1="85200" x2="93000" y2="85200"/>
                        <a14:foregroundMark x1="90400" y1="83500" x2="90400" y2="83500"/>
                        <a14:foregroundMark x1="91100" y1="81700" x2="91100" y2="81700"/>
                        <a14:foregroundMark x1="91500" y1="78200" x2="91500" y2="78200"/>
                        <a14:foregroundMark x1="91600" y1="76900" x2="91600" y2="76900"/>
                        <a14:foregroundMark x1="92600" y1="73300" x2="92600" y2="73300"/>
                        <a14:foregroundMark x1="9900" y1="79900" x2="9900" y2="79900"/>
                        <a14:foregroundMark x1="11800" y1="82600" x2="11800" y2="82600"/>
                        <a14:foregroundMark x1="12600" y1="85100" x2="12600" y2="85100"/>
                        <a14:foregroundMark x1="14000" y1="84100" x2="14000" y2="84100"/>
                        <a14:foregroundMark x1="9300" y1="80900" x2="9300" y2="80900"/>
                        <a14:foregroundMark x1="45900" y1="15200" x2="45900" y2="15400"/>
                        <a14:foregroundMark x1="46700" y1="16000" x2="46700" y2="16000"/>
                        <a14:foregroundMark x1="47000" y1="17100" x2="47000" y2="17100"/>
                        <a14:foregroundMark x1="48400" y1="21200" x2="48400" y2="21200"/>
                        <a14:foregroundMark x1="49100" y1="20600" x2="49100" y2="20600"/>
                        <a14:foregroundMark x1="51300" y1="18800" x2="51300" y2="18800"/>
                        <a14:foregroundMark x1="55200" y1="18900" x2="55200" y2="18900"/>
                        <a14:foregroundMark x1="56600" y1="16000" x2="56600" y2="16000"/>
                        <a14:foregroundMark x1="58400" y1="15100" x2="58400" y2="15100"/>
                        <a14:foregroundMark x1="59400" y1="13300" x2="59400" y2="13300"/>
                        <a14:foregroundMark x1="60100" y1="12400" x2="60100" y2="12400"/>
                        <a14:foregroundMark x1="58500" y1="11700" x2="58500" y2="11700"/>
                        <a14:foregroundMark x1="57000" y1="12300" x2="57000" y2="12300"/>
                        <a14:foregroundMark x1="54800" y1="12600" x2="54800" y2="12600"/>
                        <a14:foregroundMark x1="53000" y1="13600" x2="53000" y2="13600"/>
                        <a14:foregroundMark x1="51300" y1="13500" x2="51300" y2="13500"/>
                        <a14:foregroundMark x1="49700" y1="13400" x2="49700" y2="13400"/>
                        <a14:foregroundMark x1="48700" y1="12800" x2="48700" y2="12800"/>
                        <a14:foregroundMark x1="47600" y1="12900" x2="47600" y2="12900"/>
                        <a14:foregroundMark x1="46000" y1="12800" x2="46000" y2="1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" t="5138" r="5921" b="8118"/>
          <a:stretch/>
        </p:blipFill>
        <p:spPr bwMode="auto">
          <a:xfrm rot="2843404">
            <a:off x="4160039" y="3019965"/>
            <a:ext cx="3338216" cy="31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 flipH="1">
            <a:off x="-1145897" y="6488675"/>
            <a:ext cx="4346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he-IL" sz="1200" dirty="0" smtClean="0">
                <a:latin typeface="Heebo" pitchFamily="2" charset="-79"/>
                <a:cs typeface="Heebo" pitchFamily="2" charset="-79"/>
              </a:rPr>
              <a:t>המצגת בהשראת 'הארץ-הורות'</a:t>
            </a:r>
            <a:endParaRPr lang="en-US" sz="1200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27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380</Words>
  <Application>Microsoft Office PowerPoint</Application>
  <PresentationFormat>מסך רחב</PresentationFormat>
  <Paragraphs>75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Calibri Light</vt:lpstr>
      <vt:lpstr>Calibri</vt:lpstr>
      <vt:lpstr>Heebo</vt:lpstr>
      <vt:lpstr>Times New Roman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noam gilboa</dc:creator>
  <cp:lastModifiedBy>noam gilboa</cp:lastModifiedBy>
  <cp:revision>15</cp:revision>
  <dcterms:created xsi:type="dcterms:W3CDTF">2023-10-12T14:49:42Z</dcterms:created>
  <dcterms:modified xsi:type="dcterms:W3CDTF">2023-10-12T15:09:01Z</dcterms:modified>
</cp:coreProperties>
</file>