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1"/>
  </p:notesMasterIdLst>
  <p:sldIdLst>
    <p:sldId id="257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ssistant" pitchFamily="2" charset="-79"/>
      <p:regular r:id="rId18"/>
      <p:bold r:id="rId19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E494CB-E709-4190-8A37-89919E55324F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C55768-680A-4BFD-9DAC-B8E258CBC9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2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20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695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642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74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692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65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11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92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5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0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18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8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37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25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82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583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627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22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2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5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7193-8A49-4CF5-825F-68D6BB7AB04E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5DC8-6B24-4087-8E0A-FB5C9A0C37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0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0800000">
            <a:off x="0" y="-16884"/>
            <a:ext cx="12192000" cy="1339006"/>
          </a:xfrm>
          <a:prstGeom prst="rect">
            <a:avLst/>
          </a:prstGeom>
          <a:gradFill>
            <a:gsLst>
              <a:gs pos="63000">
                <a:schemeClr val="accent5">
                  <a:lumMod val="75000"/>
                </a:schemeClr>
              </a:gs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932" y="2115951"/>
            <a:ext cx="6859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chemeClr val="accent5">
                    <a:lumMod val="50000"/>
                  </a:schemeClr>
                </a:solidFill>
                <a:effectLst/>
                <a:latin typeface="Assistant" pitchFamily="2" charset="-79"/>
                <a:cs typeface="Assistant" pitchFamily="2" charset="-79"/>
              </a:rPr>
              <a:t>יצחק רבין ז"ל</a:t>
            </a:r>
          </a:p>
          <a:p>
            <a:pPr algn="ctr"/>
            <a:r>
              <a:rPr lang="he-IL" sz="7200" b="1" dirty="0">
                <a:solidFill>
                  <a:schemeClr val="accent5">
                    <a:lumMod val="50000"/>
                  </a:schemeClr>
                </a:solidFill>
                <a:effectLst/>
                <a:latin typeface="Assistant" pitchFamily="2" charset="-79"/>
                <a:cs typeface="Assistant" pitchFamily="2" charset="-79"/>
              </a:rPr>
              <a:t>1922-1995</a:t>
            </a:r>
          </a:p>
        </p:txBody>
      </p:sp>
      <p:sp>
        <p:nvSpPr>
          <p:cNvPr id="6" name="Rectangle 1"/>
          <p:cNvSpPr/>
          <p:nvPr/>
        </p:nvSpPr>
        <p:spPr>
          <a:xfrm>
            <a:off x="2247647" y="238579"/>
            <a:ext cx="7319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8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28 שנים לרצח </a:t>
            </a:r>
            <a:r>
              <a:rPr lang="he-IL" sz="4800" b="1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יצחק רבין ז"ל </a:t>
            </a:r>
            <a:endParaRPr lang="he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59" y="4759562"/>
            <a:ext cx="2564127" cy="133899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50" y="1401828"/>
            <a:ext cx="3890319" cy="54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-36117"/>
            <a:ext cx="12192000" cy="1339007"/>
            <a:chOff x="0" y="0"/>
            <a:chExt cx="12192000" cy="1339007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2" y="52765"/>
              <a:ext cx="1284070" cy="1286242"/>
            </a:xfrm>
            <a:prstGeom prst="rect">
              <a:avLst/>
            </a:prstGeom>
          </p:spPr>
        </p:pic>
      </p:grpSp>
      <p:sp>
        <p:nvSpPr>
          <p:cNvPr id="15" name="Rectangle 1"/>
          <p:cNvSpPr/>
          <p:nvPr/>
        </p:nvSpPr>
        <p:spPr>
          <a:xfrm>
            <a:off x="2192674" y="233331"/>
            <a:ext cx="904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בחרו 3 דברים </a:t>
            </a:r>
            <a:r>
              <a:rPr lang="he-IL" sz="4400" b="1" dirty="0" err="1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שאתם.ן</a:t>
            </a:r>
            <a:r>
              <a:rPr lang="he-IL" sz="4400" b="1" dirty="0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הכי מזדהים איתם</a:t>
            </a:r>
            <a:endParaRPr 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8036790" y="1552710"/>
            <a:ext cx="3967841" cy="1292467"/>
            <a:chOff x="7401464" y="1552709"/>
            <a:chExt cx="4603168" cy="1417167"/>
          </a:xfrm>
        </p:grpSpPr>
        <p:pic>
          <p:nvPicPr>
            <p:cNvPr id="22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01464" y="155270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074730" y="1822512"/>
              <a:ext cx="3781905" cy="8525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תמיד הייתה ויש גם היום שנאה </a:t>
              </a:r>
              <a:endParaRPr lang="he-IL" sz="1600" b="1" dirty="0" smtClean="0">
                <a:latin typeface="Assistant" pitchFamily="2" charset="-79"/>
                <a:cs typeface="Assistant" pitchFamily="2" charset="-79"/>
              </a:endParaRPr>
            </a:p>
            <a:p>
              <a:pPr algn="ctr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כלפי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יהודים בכל העולם ורק במדינת ישראל אפשר להיות מוגנים</a:t>
              </a:r>
              <a:endParaRPr lang="he-IL" sz="2000" b="1" dirty="0"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3813997" y="1590994"/>
            <a:ext cx="3932622" cy="1292467"/>
            <a:chOff x="7401464" y="1552709"/>
            <a:chExt cx="4603168" cy="1417167"/>
          </a:xfrm>
        </p:grpSpPr>
        <p:pic>
          <p:nvPicPr>
            <p:cNvPr id="25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01464" y="155270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074730" y="1822512"/>
              <a:ext cx="3781905" cy="9111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מדינת ישראל היא החלום </a:t>
              </a:r>
              <a:endParaRPr lang="he-IL" sz="1600" b="1" dirty="0" smtClean="0">
                <a:latin typeface="Assistant" pitchFamily="2" charset="-79"/>
                <a:cs typeface="Assistant" pitchFamily="2" charset="-79"/>
              </a:endParaRP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של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העם היהודי </a:t>
              </a:r>
              <a:endParaRPr lang="he-IL" sz="1600" b="1" dirty="0" smtClean="0">
                <a:latin typeface="Assistant" pitchFamily="2" charset="-79"/>
                <a:cs typeface="Assistant" pitchFamily="2" charset="-79"/>
              </a:endParaRP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2000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שנה</a:t>
              </a:r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8058288" y="3183579"/>
            <a:ext cx="3967841" cy="1292467"/>
            <a:chOff x="7401464" y="1552709"/>
            <a:chExt cx="4603168" cy="1417167"/>
          </a:xfrm>
        </p:grpSpPr>
        <p:pic>
          <p:nvPicPr>
            <p:cNvPr id="28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01464" y="155270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074730" y="1822512"/>
              <a:ext cx="3781905" cy="8525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ישראל היא פשוט הבית שלי- </a:t>
              </a: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השפה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שלי, התרבות שלי והנופים שאני </a:t>
              </a:r>
              <a:r>
                <a:rPr lang="he-IL" sz="1600" b="1" dirty="0" err="1">
                  <a:latin typeface="Assistant" pitchFamily="2" charset="-79"/>
                  <a:cs typeface="Assistant" pitchFamily="2" charset="-79"/>
                </a:rPr>
                <a:t>אוהב.ת</a:t>
              </a:r>
              <a:endParaRPr lang="he-IL" sz="1600" b="1" dirty="0"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30" name="קבוצה 29"/>
          <p:cNvGrpSpPr/>
          <p:nvPr/>
        </p:nvGrpSpPr>
        <p:grpSpPr>
          <a:xfrm>
            <a:off x="3852278" y="3183579"/>
            <a:ext cx="3967841" cy="1292467"/>
            <a:chOff x="7401464" y="1552709"/>
            <a:chExt cx="4603168" cy="1417167"/>
          </a:xfrm>
        </p:grpSpPr>
        <p:pic>
          <p:nvPicPr>
            <p:cNvPr id="31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01464" y="155270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082861" y="1916526"/>
              <a:ext cx="3781905" cy="6411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בישראל אפשר להרגיש חלק מעם, </a:t>
              </a:r>
            </a:p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כמו משפחה</a:t>
              </a: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8019130" y="5028150"/>
            <a:ext cx="3967841" cy="1292467"/>
            <a:chOff x="7401464" y="1552709"/>
            <a:chExt cx="4603168" cy="1417167"/>
          </a:xfrm>
        </p:grpSpPr>
        <p:pic>
          <p:nvPicPr>
            <p:cNvPr id="34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01464" y="155270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074730" y="1822512"/>
              <a:ext cx="3781905" cy="9111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בישראל יש מגוון של תרבויות </a:t>
              </a:r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וזהויות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ואנשים מאד שונים </a:t>
              </a:r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יכולים </a:t>
              </a: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לחיות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ביחד</a:t>
              </a: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3884650" y="5016736"/>
            <a:ext cx="3967841" cy="1292467"/>
            <a:chOff x="7490039" y="4272749"/>
            <a:chExt cx="4603168" cy="1417167"/>
          </a:xfrm>
        </p:grpSpPr>
        <p:pic>
          <p:nvPicPr>
            <p:cNvPr id="37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90039" y="427274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8075363" y="4690055"/>
              <a:ext cx="3781905" cy="6411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בישראל אפשר לחיות </a:t>
              </a:r>
              <a:endParaRPr lang="he-IL" sz="1600" b="1" dirty="0" smtClean="0">
                <a:latin typeface="Assistant" pitchFamily="2" charset="-79"/>
                <a:cs typeface="Assistant" pitchFamily="2" charset="-79"/>
              </a:endParaRP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אורח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חיים יהודי</a:t>
              </a:r>
            </a:p>
          </p:txBody>
        </p:sp>
      </p:grpSp>
      <p:grpSp>
        <p:nvGrpSpPr>
          <p:cNvPr id="39" name="קבוצה 38"/>
          <p:cNvGrpSpPr/>
          <p:nvPr/>
        </p:nvGrpSpPr>
        <p:grpSpPr>
          <a:xfrm>
            <a:off x="-153844" y="2387287"/>
            <a:ext cx="3967841" cy="1292467"/>
            <a:chOff x="7490039" y="4272749"/>
            <a:chExt cx="4603168" cy="1417167"/>
          </a:xfrm>
        </p:grpSpPr>
        <p:pic>
          <p:nvPicPr>
            <p:cNvPr id="40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90039" y="427274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8079408" y="4572664"/>
              <a:ext cx="3781905" cy="9111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בחברה הישראלית יש סולידריות </a:t>
              </a:r>
              <a:endParaRPr lang="he-IL" sz="1600" b="1" dirty="0" smtClean="0">
                <a:latin typeface="Assistant" pitchFamily="2" charset="-79"/>
                <a:cs typeface="Assistant" pitchFamily="2" charset="-79"/>
              </a:endParaRP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ודאגה </a:t>
              </a:r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אחד </a:t>
              </a:r>
              <a:r>
                <a:rPr lang="he-IL" sz="1600" b="1" dirty="0" err="1" smtClean="0">
                  <a:latin typeface="Assistant" pitchFamily="2" charset="-79"/>
                  <a:cs typeface="Assistant" pitchFamily="2" charset="-79"/>
                </a:rPr>
                <a:t>לשני.ה</a:t>
              </a:r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, </a:t>
              </a:r>
            </a:p>
            <a:p>
              <a:pPr algn="ctr" fontAlgn="base"/>
              <a:r>
                <a:rPr lang="he-IL" sz="1600" b="1" dirty="0" smtClean="0">
                  <a:latin typeface="Assistant" pitchFamily="2" charset="-79"/>
                  <a:cs typeface="Assistant" pitchFamily="2" charset="-79"/>
                </a:rPr>
                <a:t>למרות הוויכוחים</a:t>
              </a:r>
              <a:endParaRPr lang="he-IL" sz="1600" b="1" dirty="0"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-83191" y="4100158"/>
            <a:ext cx="3967841" cy="1292467"/>
            <a:chOff x="7490039" y="4272749"/>
            <a:chExt cx="4603168" cy="1417167"/>
          </a:xfrm>
        </p:grpSpPr>
        <p:pic>
          <p:nvPicPr>
            <p:cNvPr id="43" name="Picture 16" descr="Blue watercolor stain. Watercolor background 21971442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13"/>
            <a:stretch/>
          </p:blipFill>
          <p:spPr bwMode="auto">
            <a:xfrm>
              <a:off x="7490039" y="4272749"/>
              <a:ext cx="4603168" cy="141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8117981" y="4545218"/>
              <a:ext cx="3781905" cy="9111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/>
              <a:r>
                <a:rPr lang="he-IL" sz="1600" b="1" dirty="0">
                  <a:latin typeface="Assistant" pitchFamily="2" charset="-79"/>
                  <a:cs typeface="Assistant" pitchFamily="2" charset="-79"/>
                </a:rPr>
                <a:t>העם והחברה שלנו כבר עברו הרבה משברים ומלחמות כדי שנוכל בכלל לחיות בישראל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2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131754" y="1554765"/>
            <a:ext cx="806024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"התעלותם של לוחמינו לא בזכות הברזל באה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 fontAlgn="base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אלא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בזכות התודעה של שליחות עליונה, </a:t>
            </a: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של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הכרה בצדקת ענייננו,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 fontAlgn="base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של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אהבה עמוקה למולדת ושל הכרת התפקיד הקשה שהוטל </a:t>
            </a: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עליהם– </a:t>
            </a:r>
          </a:p>
          <a:p>
            <a:pPr algn="ctr" fontAlgn="base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להבטיח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קיום האומה במולדתה.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 fontAlgn="base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לקיים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, ואפילו יהיה זה במחיר חייהם,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 fontAlgn="base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זכותו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של עם ישראל לחיות את חייו במדינתו בשלום ובשלווה,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 fontAlgn="base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כעם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חופשי ועצמאי</a:t>
            </a: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."</a:t>
            </a:r>
          </a:p>
          <a:p>
            <a:pPr algn="ctr" fontAlgn="base">
              <a:lnSpc>
                <a:spcPct val="150000"/>
              </a:lnSpc>
            </a:pPr>
            <a:r>
              <a:rPr lang="he-IL" sz="2400" dirty="0" smtClean="0">
                <a:latin typeface="Assistant" pitchFamily="2" charset="-79"/>
                <a:cs typeface="Assistant" pitchFamily="2" charset="-79"/>
              </a:rPr>
              <a:t>יצחק רבין | 1967</a:t>
            </a:r>
            <a:endParaRPr lang="he-IL" sz="20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026" name="Picture 2" descr="אין תיאור זמין לתמונה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7" y="3822700"/>
            <a:ext cx="4301801" cy="2867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4688" y="3155414"/>
            <a:ext cx="7010400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"צבא זה, </a:t>
            </a: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שהייתה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לי הזכות לעמוד בראשו במלחמה הזאת,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מהעם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בא ואל העם חוזר.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עם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המתעלה בשעת דוחק והיכול לכל אויב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בזכות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רמתו המוסרית, הרוחנית והנפשית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העומדת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לו בשעת </a:t>
            </a: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מבחן"</a:t>
            </a:r>
            <a:endParaRPr lang="he-IL" sz="2400" b="1" dirty="0">
              <a:latin typeface="Assistant" pitchFamily="2" charset="-79"/>
              <a:cs typeface="Assistant" pitchFamily="2" charset="-79"/>
            </a:endParaRPr>
          </a:p>
          <a:p>
            <a:pPr algn="ctr"/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 smtClean="0">
                <a:latin typeface="Assistant" pitchFamily="2" charset="-79"/>
                <a:cs typeface="Assistant" pitchFamily="2" charset="-79"/>
              </a:rPr>
              <a:t>יצחק רבין | 1967</a:t>
            </a:r>
            <a:endParaRPr lang="he-IL" sz="20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050" name="Picture 2" descr="תחקיר הרמטכ&quot;ל רבין | נעמוש / הרמה הסורית ורמת הגולן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10" y="1460035"/>
            <a:ext cx="4470400" cy="3095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72700" y="4395506"/>
            <a:ext cx="2334310" cy="3198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he-IL" sz="1100" dirty="0" smtClean="0">
                <a:latin typeface="Assistant" pitchFamily="2" charset="-79"/>
                <a:cs typeface="Assistant" pitchFamily="2" charset="-79"/>
              </a:rPr>
              <a:t>צילום: אילן </a:t>
            </a:r>
            <a:r>
              <a:rPr lang="he-IL" sz="1100" dirty="0" err="1" smtClean="0">
                <a:latin typeface="Assistant" pitchFamily="2" charset="-79"/>
                <a:cs typeface="Assistant" pitchFamily="2" charset="-79"/>
              </a:rPr>
              <a:t>ברונר</a:t>
            </a:r>
            <a:endParaRPr lang="he-IL" sz="1050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10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8" name="Rectangle 1"/>
          <p:cNvSpPr/>
          <p:nvPr/>
        </p:nvSpPr>
        <p:spPr>
          <a:xfrm>
            <a:off x="3064714" y="233331"/>
            <a:ext cx="7298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זה מחזק את החוסן החברתי?</a:t>
            </a:r>
            <a:endParaRPr 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41029" t="24085" r="28865" b="20596"/>
          <a:stretch/>
        </p:blipFill>
        <p:spPr>
          <a:xfrm>
            <a:off x="4183811" y="1552710"/>
            <a:ext cx="4015590" cy="461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63794" t="15404" r="25248" b="79250"/>
          <a:stretch/>
        </p:blipFill>
        <p:spPr>
          <a:xfrm>
            <a:off x="8143220" y="1552709"/>
            <a:ext cx="2060079" cy="62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"/>
          <p:cNvSpPr/>
          <p:nvPr/>
        </p:nvSpPr>
        <p:spPr>
          <a:xfrm>
            <a:off x="4805410" y="6038491"/>
            <a:ext cx="3028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b="1" dirty="0" smtClean="0">
                <a:latin typeface="Assistant" pitchFamily="2" charset="-79"/>
                <a:cs typeface="Assistant" pitchFamily="2" charset="-79"/>
              </a:rPr>
              <a:t>סיוע לניצולי שואה</a:t>
            </a: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53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8" name="Rectangle 1"/>
          <p:cNvSpPr/>
          <p:nvPr/>
        </p:nvSpPr>
        <p:spPr>
          <a:xfrm>
            <a:off x="3064714" y="233331"/>
            <a:ext cx="7298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זה מחזק את החוסן החברתי?</a:t>
            </a:r>
            <a:endParaRPr 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2529678" y="6078501"/>
            <a:ext cx="7465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b="1" dirty="0" smtClean="0">
                <a:latin typeface="Assistant" pitchFamily="2" charset="-79"/>
                <a:cs typeface="Assistant" pitchFamily="2" charset="-79"/>
              </a:rPr>
              <a:t>הדרכה של בני נוער וילדים במקלטים באשקלון</a:t>
            </a: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24151" r="11761" b="7044"/>
          <a:stretch/>
        </p:blipFill>
        <p:spPr>
          <a:xfrm>
            <a:off x="7647745" y="2485679"/>
            <a:ext cx="4440738" cy="273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12348" r="6238" b="9309"/>
          <a:stretch/>
        </p:blipFill>
        <p:spPr>
          <a:xfrm>
            <a:off x="165922" y="2485679"/>
            <a:ext cx="3988409" cy="273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35" y="1580354"/>
            <a:ext cx="3254315" cy="433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9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8" name="Rectangle 1"/>
          <p:cNvSpPr/>
          <p:nvPr/>
        </p:nvSpPr>
        <p:spPr>
          <a:xfrm>
            <a:off x="3064714" y="233331"/>
            <a:ext cx="7298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זה מחזק את החוסן החברתי?</a:t>
            </a:r>
            <a:endParaRPr 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2094160" y="6001051"/>
            <a:ext cx="8342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ראש עיריית ירוחם, טל אוחנה, מסייעת במיגון תושבי הפזורה הבדואית </a:t>
            </a:r>
          </a:p>
          <a:p>
            <a:pPr algn="ctr"/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שנמצאים בקו האש ללא מרחבים מוגנים</a:t>
            </a:r>
            <a:endParaRPr lang="he-IL" sz="20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1560" t="24936" r="44610" b="12078"/>
          <a:stretch/>
        </p:blipFill>
        <p:spPr>
          <a:xfrm>
            <a:off x="3500693" y="1339007"/>
            <a:ext cx="5190611" cy="466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0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8" name="Rectangle 1"/>
          <p:cNvSpPr/>
          <p:nvPr/>
        </p:nvSpPr>
        <p:spPr>
          <a:xfrm>
            <a:off x="3064714" y="233331"/>
            <a:ext cx="7298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זה מחזק את החוסן החברתי?</a:t>
            </a:r>
            <a:endParaRPr 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3548885" y="6289466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תמיכה במשפחות המילואים בקרית מלאכי</a:t>
            </a:r>
            <a:endParaRPr lang="he-IL" sz="20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28810" t="15214" r="29844" b="12256"/>
          <a:stretch/>
        </p:blipFill>
        <p:spPr>
          <a:xfrm>
            <a:off x="3798489" y="1339007"/>
            <a:ext cx="4489477" cy="492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9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2156353" y="19628"/>
            <a:ext cx="9544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 smtClean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איך מביעים חוסר הסכמה?</a:t>
            </a:r>
            <a:endParaRPr lang="he-IL" sz="7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52765"/>
            <a:ext cx="1284070" cy="128624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9299"/>
          <a:stretch/>
        </p:blipFill>
        <p:spPr>
          <a:xfrm>
            <a:off x="1709374" y="216019"/>
            <a:ext cx="1447801" cy="906967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12192000" cy="1339006"/>
            <a:chOff x="0" y="0"/>
            <a:chExt cx="12192000" cy="1339006"/>
          </a:xfrm>
        </p:grpSpPr>
        <p:sp>
          <p:nvSpPr>
            <p:cNvPr id="16" name="Rectangle 14"/>
            <p:cNvSpPr/>
            <p:nvPr/>
          </p:nvSpPr>
          <p:spPr>
            <a:xfrm rot="10800000">
              <a:off x="0" y="0"/>
              <a:ext cx="12192000" cy="1339006"/>
            </a:xfrm>
            <a:prstGeom prst="rect">
              <a:avLst/>
            </a:prstGeom>
            <a:gradFill>
              <a:gsLst>
                <a:gs pos="63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8" y="104466"/>
              <a:ext cx="1083640" cy="108547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19435" y="1456367"/>
            <a:ext cx="70104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"ביטחון איננו רק הטנק, המטוס וספינת הטילים.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ביטחון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הוא גם, ואולי אף קודם כול, האדם </a:t>
            </a: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האזרח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הישראלי.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ביטחון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הוא גם החינוך של האדם, הוא הבית שלו, 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Assistant" pitchFamily="2" charset="-79"/>
                <a:cs typeface="Assistant" pitchFamily="2" charset="-79"/>
              </a:rPr>
              <a:t>הוא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הרחוב והשכונה שלו, הוא החברה שבתוכה צמח. וביטחון הוא גם התקווה </a:t>
            </a:r>
            <a:r>
              <a:rPr lang="he-IL" sz="2400" b="1">
                <a:latin typeface="Assistant" pitchFamily="2" charset="-79"/>
                <a:cs typeface="Assistant" pitchFamily="2" charset="-79"/>
              </a:rPr>
              <a:t>של </a:t>
            </a:r>
            <a:r>
              <a:rPr lang="he-IL" sz="2400" b="1" smtClean="0">
                <a:latin typeface="Assistant" pitchFamily="2" charset="-79"/>
                <a:cs typeface="Assistant" pitchFamily="2" charset="-79"/>
              </a:rPr>
              <a:t>האדם"</a:t>
            </a:r>
            <a:endParaRPr lang="he-IL" sz="2400" b="1" dirty="0" smtClean="0"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dirty="0" smtClean="0">
                <a:latin typeface="Assistant" pitchFamily="2" charset="-79"/>
                <a:cs typeface="Assistant" pitchFamily="2" charset="-79"/>
              </a:rPr>
              <a:t>יצחק רבין | 1992</a:t>
            </a:r>
            <a:endParaRPr lang="he-IL" sz="24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076" name="Picture 4" descr="https://www.rabincenter.org.il/wp-content/uploads/2022/10/%D7%AA%D7%9E%D7%95%D7%A0%D7%AA-%D7%9C%D7%95%D7%92%D7%95-%D7%99%D7%A9%D7%9FLogo-Rabin-11.08.23.090-01.jpg-%D7%A6%D7%99%D7%9C%D7%95%D7%9D_-%D7%99%D7%95%D7%A1%D7%99-%D7%A8%D7%95%D7%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5" y="2491176"/>
            <a:ext cx="3754877" cy="3754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02186" y="6086105"/>
            <a:ext cx="2334310" cy="3198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he-IL" sz="1100" dirty="0" smtClean="0">
                <a:latin typeface="Assistant" pitchFamily="2" charset="-79"/>
                <a:cs typeface="Assistant" pitchFamily="2" charset="-79"/>
              </a:rPr>
              <a:t>צילום: יוסי רוט</a:t>
            </a:r>
            <a:endParaRPr lang="he-IL" sz="1050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55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377</Words>
  <Application>Microsoft Office PowerPoint</Application>
  <PresentationFormat>מסך רחב</PresentationFormat>
  <Paragraphs>69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Calibri Light</vt:lpstr>
      <vt:lpstr>Calibri</vt:lpstr>
      <vt:lpstr>Assistant</vt:lpstr>
      <vt:lpstr>Arial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shmulik levi</dc:creator>
  <cp:lastModifiedBy>noam gilboa</cp:lastModifiedBy>
  <cp:revision>50</cp:revision>
  <dcterms:created xsi:type="dcterms:W3CDTF">2023-09-10T10:49:53Z</dcterms:created>
  <dcterms:modified xsi:type="dcterms:W3CDTF">2023-10-21T15:36:35Z</dcterms:modified>
</cp:coreProperties>
</file>