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037" r:id="rId3"/>
    <p:sldId id="2038" r:id="rId4"/>
    <p:sldId id="2042" r:id="rId5"/>
    <p:sldId id="2039" r:id="rId6"/>
    <p:sldId id="2043" r:id="rId7"/>
    <p:sldId id="20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11" pos="438" userDrawn="1">
          <p15:clr>
            <a:srgbClr val="A4A3A4"/>
          </p15:clr>
        </p15:guide>
        <p15:guide id="12" pos="2139" userDrawn="1">
          <p15:clr>
            <a:srgbClr val="A4A3A4"/>
          </p15:clr>
        </p15:guide>
        <p15:guide id="13" pos="2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D9D9D8"/>
    <a:srgbClr val="B4B4B5"/>
    <a:srgbClr val="000000"/>
    <a:srgbClr val="4B4C4C"/>
    <a:srgbClr val="3E3F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3"/>
    <p:restoredTop sz="95439"/>
  </p:normalViewPr>
  <p:slideViewPr>
    <p:cSldViewPr snapToGrid="0" snapToObjects="1" showGuides="1">
      <p:cViewPr varScale="1">
        <p:scale>
          <a:sx n="119" d="100"/>
          <a:sy n="119" d="100"/>
        </p:scale>
        <p:origin x="660" y="76"/>
      </p:cViewPr>
      <p:guideLst>
        <p:guide orient="horz" pos="2160"/>
        <p:guide pos="7242"/>
        <p:guide pos="3840"/>
        <p:guide orient="horz" pos="346"/>
        <p:guide orient="horz" pos="3974"/>
        <p:guide pos="5541"/>
        <p:guide pos="438"/>
        <p:guide pos="2139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ollkor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ollkorn" pitchFamily="2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ollkor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ollkorn" pitchFamily="2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ollkorn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ollkorn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ollkorn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ollkorn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ollkorn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4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71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Vollkorn" pitchFamily="2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Vollkorn" pitchFamily="2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Vollkor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Vollkorn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Vollkorn" pitchFamily="2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Vollkor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Vollkorn" pitchFamily="2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9785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13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60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5850B3FC-B698-9D4E-97C6-D73886AFD10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749790" y="1566407"/>
            <a:ext cx="3724242" cy="3724482"/>
          </a:xfrm>
          <a:prstGeom prst="roundRect">
            <a:avLst>
              <a:gd name="adj" fmla="val 12178"/>
            </a:avLst>
          </a:prstGeom>
          <a:solidFill>
            <a:schemeClr val="bg1">
              <a:lumMod val="95000"/>
            </a:schemeClr>
          </a:solidFill>
          <a:ln w="50800" cap="rnd">
            <a:solidFill>
              <a:schemeClr val="tx2"/>
            </a:solidFill>
            <a:prstDash val="dash"/>
            <a:miter lim="800000"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Vollkorn" pitchFamily="2" charset="0"/>
                <a:ea typeface="Lato Light" panose="020F0502020204030203" pitchFamily="34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6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65718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ollkorn" pitchFamily="2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ollkor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ollkorn" pitchFamily="2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5" r:id="rId3"/>
    <p:sldLayoutId id="2147483669" r:id="rId4"/>
    <p:sldLayoutId id="2147483672" r:id="rId5"/>
    <p:sldLayoutId id="2147483671" r:id="rId6"/>
    <p:sldLayoutId id="2147483661" r:id="rId7"/>
    <p:sldLayoutId id="2147483675" r:id="rId8"/>
    <p:sldLayoutId id="2147483662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Vollkorn" pitchFamily="2" charset="0"/>
          <a:ea typeface="Lato Semibold" panose="020F0502020204030203" pitchFamily="34" charset="0"/>
          <a:cs typeface="Abhaya Libre SemiBold" panose="02000603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ollkorn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ollkor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ollkor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ollkor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ollkor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2252934" y="1876923"/>
            <a:ext cx="7686131" cy="2033337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6000" b="1" dirty="0" smtClean="0">
                <a:solidFill>
                  <a:schemeClr val="tx2"/>
                </a:solidFill>
                <a:latin typeface="Heebo" pitchFamily="2" charset="-79"/>
                <a:ea typeface="Vollkorn Semibold" pitchFamily="2" charset="0"/>
                <a:cs typeface="Heebo" pitchFamily="2" charset="-79"/>
              </a:rPr>
              <a:t>כ"ט בנובמבר</a:t>
            </a:r>
            <a:endParaRPr lang="en-US" sz="6000" b="1" dirty="0">
              <a:solidFill>
                <a:schemeClr val="tx2"/>
              </a:solidFill>
              <a:latin typeface="Heebo" pitchFamily="2" charset="-79"/>
              <a:ea typeface="Vollkorn Semibold" pitchFamily="2" charset="0"/>
              <a:cs typeface="Heebo" pitchFamily="2" charset="-79"/>
            </a:endParaRPr>
          </a:p>
        </p:txBody>
      </p:sp>
      <p:pic>
        <p:nvPicPr>
          <p:cNvPr id="4" name="תמונה 3" descr="C:\Users\alon-d\Downloads\hameorer sofi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2563826" y="3777363"/>
            <a:ext cx="7064348" cy="655150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b="0" dirty="0" smtClean="0">
                <a:solidFill>
                  <a:schemeClr val="tx1"/>
                </a:solidFill>
                <a:latin typeface="Heebo" pitchFamily="2" charset="-79"/>
                <a:cs typeface="Heebo" pitchFamily="2" charset="-79"/>
              </a:rPr>
              <a:t>סדרו את האירועים לפי הסדר הנכון לדעתכם</a:t>
            </a:r>
            <a:endParaRPr lang="en-US" sz="2800" b="0" dirty="0">
              <a:solidFill>
                <a:schemeClr val="tx1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097C74-47E3-8641-B7A9-8841213445E6}"/>
              </a:ext>
            </a:extLst>
          </p:cNvPr>
          <p:cNvSpPr txBox="1"/>
          <p:nvPr/>
        </p:nvSpPr>
        <p:spPr>
          <a:xfrm>
            <a:off x="2589665" y="2309244"/>
            <a:ext cx="7012669" cy="1259238"/>
          </a:xfrm>
          <a:prstGeom prst="roundRect">
            <a:avLst>
              <a:gd name="adj" fmla="val 14988"/>
            </a:avLst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6000" dirty="0" smtClean="0">
                <a:solidFill>
                  <a:schemeClr val="tx2"/>
                </a:solidFill>
                <a:latin typeface="Heebo" pitchFamily="2" charset="-79"/>
                <a:ea typeface="Vollkorn Semibold" pitchFamily="2" charset="0"/>
                <a:cs typeface="Heebo" pitchFamily="2" charset="-79"/>
              </a:rPr>
              <a:t>מה סדר האירועים?</a:t>
            </a:r>
            <a:endParaRPr lang="en-US" sz="6000" dirty="0">
              <a:solidFill>
                <a:schemeClr val="tx2"/>
              </a:solidFill>
              <a:latin typeface="Heebo" pitchFamily="2" charset="-79"/>
              <a:ea typeface="Vollkorn Semibold" pitchFamily="2" charset="0"/>
              <a:cs typeface="Heebo" pitchFamily="2" charset="-79"/>
            </a:endParaRPr>
          </a:p>
        </p:txBody>
      </p:sp>
      <p:pic>
        <p:nvPicPr>
          <p:cNvPr id="6" name="תמונה 5" descr="C:\Users\alon-d\Downloads\hameorer sofi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97616"/>
            <a:ext cx="2915261" cy="1352628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>
                <a:latin typeface="Heebo" pitchFamily="2" charset="-79"/>
                <a:cs typeface="Heebo" pitchFamily="2" charset="-79"/>
              </a:rPr>
              <a:t>הקונגרס הציוני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הראשון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2288" y="3199630"/>
            <a:ext cx="2835103" cy="139917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err="1" smtClean="0">
                <a:latin typeface="Heebo" pitchFamily="2" charset="-79"/>
                <a:cs typeface="Heebo" pitchFamily="2" charset="-79"/>
              </a:rPr>
              <a:t>העליה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he-IL" sz="2500" dirty="0" err="1">
                <a:latin typeface="Heebo" pitchFamily="2" charset="-79"/>
                <a:cs typeface="Heebo" pitchFamily="2" charset="-79"/>
              </a:rPr>
              <a:t>השניה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  <a:p>
            <a:pPr lvl="0" rtl="1"/>
            <a:endParaRPr lang="en-US" sz="30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277" y="5005762"/>
            <a:ext cx="3392883" cy="153633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תל-אביב, העיר העברית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הראשונה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1146" y="1915091"/>
            <a:ext cx="4593795" cy="110434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ארגון צבאי יהודי –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ההגנה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815" y="4698029"/>
            <a:ext cx="3996847" cy="1766957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ההסתדרות – איגוד עובדים כללי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עם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קופת חולים, בנק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  <a:p>
            <a:pPr lvl="0" rtl="1"/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310" y="2425520"/>
            <a:ext cx="2925616" cy="2117792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הצעת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חלוקה לארץ ישראל של ועדת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פיל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4755" y="-10445"/>
            <a:ext cx="3493467" cy="179286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פרסום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הספר הלבן אשר מטיל הגבלות על עלייה ועל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התיישבות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238" y="3298035"/>
            <a:ext cx="1832079" cy="972213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השואה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9815" y="273540"/>
            <a:ext cx="2065706" cy="1383081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תכנית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11 הנקודות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בנגב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303" y="2132642"/>
            <a:ext cx="2989624" cy="1920383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העפלה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דרך הים תוך התנגדות מהשלטון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הבריטי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1266" y="772461"/>
            <a:ext cx="2137944" cy="933410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כ"ט בנובמבר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126" y="557784"/>
            <a:ext cx="2408838" cy="1143996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המדינה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6" name="תמונה 15" descr="C:\Users\alon-d\Downloads\hameorer sofi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4955" y="154452"/>
            <a:ext cx="2915261" cy="1352628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>
                <a:latin typeface="Heebo" pitchFamily="2" charset="-79"/>
                <a:cs typeface="Heebo" pitchFamily="2" charset="-79"/>
              </a:rPr>
              <a:t>הקונגרס הציוני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הראשון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3594" y="168855"/>
            <a:ext cx="2835103" cy="139917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err="1" smtClean="0">
                <a:latin typeface="Heebo" pitchFamily="2" charset="-79"/>
                <a:cs typeface="Heebo" pitchFamily="2" charset="-79"/>
              </a:rPr>
              <a:t>העליה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he-IL" sz="2500" dirty="0" err="1">
                <a:latin typeface="Heebo" pitchFamily="2" charset="-79"/>
                <a:cs typeface="Heebo" pitchFamily="2" charset="-79"/>
              </a:rPr>
              <a:t>השניה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  <a:p>
            <a:pPr lvl="0" rtl="1"/>
            <a:endParaRPr lang="en-US" sz="30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944" y="154452"/>
            <a:ext cx="3392883" cy="153633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תל-אביב, העיר העברית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הראשונה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5738" y="1895387"/>
            <a:ext cx="4593795" cy="110434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ארגון צבאי יהודי –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ההגנה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298" y="1835397"/>
            <a:ext cx="3996847" cy="1766957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ההסתדרות – איגוד עובדים כללי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עם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קופת חולים, בנק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  <a:p>
            <a:pPr lvl="0" rtl="1"/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94" y="1794784"/>
            <a:ext cx="2925616" cy="2117792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הצעת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חלוקה לארץ ישראל של ועדת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פיל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6066" y="3492598"/>
            <a:ext cx="3493467" cy="1792865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פרסום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הספר הלבן אשר מטיל הגבלות על עלייה ועל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התיישבות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105" y="3869721"/>
            <a:ext cx="1832079" cy="972213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השואה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7970" y="3855517"/>
            <a:ext cx="2065706" cy="1383081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תכנית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11 הנקודות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בנגב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241" y="4043154"/>
            <a:ext cx="2989624" cy="1920383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העפלה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דרך הים תוך התנגדות מהשלטון </a:t>
            </a:r>
            <a:r>
              <a:rPr lang="he-IL" sz="2500" dirty="0" smtClean="0">
                <a:latin typeface="Heebo" pitchFamily="2" charset="-79"/>
                <a:cs typeface="Heebo" pitchFamily="2" charset="-79"/>
              </a:rPr>
              <a:t>הבריטי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7094" y="5837919"/>
            <a:ext cx="2137944" cy="933410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כ"ט בנובמבר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1730" y="5753329"/>
            <a:ext cx="2408838" cy="1018000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rtl="1"/>
            <a:r>
              <a:rPr lang="he-IL" sz="2500" dirty="0" smtClean="0">
                <a:latin typeface="Heebo" pitchFamily="2" charset="-79"/>
                <a:cs typeface="Heebo" pitchFamily="2" charset="-79"/>
              </a:rPr>
              <a:t>הקמת </a:t>
            </a:r>
            <a:r>
              <a:rPr lang="he-IL" sz="2500" dirty="0">
                <a:latin typeface="Heebo" pitchFamily="2" charset="-79"/>
                <a:cs typeface="Heebo" pitchFamily="2" charset="-79"/>
              </a:rPr>
              <a:t>המדינה</a:t>
            </a:r>
            <a:endParaRPr lang="en-US" sz="25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6" name="תמונה 15" descr="C:\Users\alon-d\Downloads\hameorer sofi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56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כנית החלוקה של ועדת פיל ,1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2" t="-751" b="1"/>
          <a:stretch/>
        </p:blipFill>
        <p:spPr bwMode="auto">
          <a:xfrm>
            <a:off x="6510415" y="1051560"/>
            <a:ext cx="3340608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כנית החלוקה של ועדת פיל ,1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0" r="54499"/>
          <a:stretch/>
        </p:blipFill>
        <p:spPr bwMode="auto">
          <a:xfrm>
            <a:off x="10239819" y="4657344"/>
            <a:ext cx="2167001" cy="22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תכנית החלוקה של ועדת פיל ,1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80" r="55701" b="82960"/>
          <a:stretch/>
        </p:blipFill>
        <p:spPr bwMode="auto">
          <a:xfrm>
            <a:off x="8235402" y="13716"/>
            <a:ext cx="2109806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0" y="42742"/>
            <a:ext cx="5982651" cy="6720770"/>
            <a:chOff x="0" y="42742"/>
            <a:chExt cx="5982651" cy="6720770"/>
          </a:xfrm>
        </p:grpSpPr>
        <p:pic>
          <p:nvPicPr>
            <p:cNvPr id="15" name="Picture 2" descr="הצעת החלוקה של האו&quot;ם , 194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50" r="49241"/>
            <a:stretch/>
          </p:blipFill>
          <p:spPr bwMode="auto">
            <a:xfrm>
              <a:off x="0" y="4685702"/>
              <a:ext cx="1874520" cy="207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הצעת החלוקה של האו&quot;ם , 194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9" r="45977" b="87576"/>
            <a:stretch/>
          </p:blipFill>
          <p:spPr bwMode="auto">
            <a:xfrm>
              <a:off x="2983993" y="42742"/>
              <a:ext cx="2758439" cy="47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הצעת החלוקה של האו&quot;ם , 194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3" t="720"/>
            <a:stretch/>
          </p:blipFill>
          <p:spPr bwMode="auto">
            <a:xfrm>
              <a:off x="3099816" y="921422"/>
              <a:ext cx="2882835" cy="512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תמונה 17" descr="C:\Users\alon-d\Downloads\hameorer sofi-0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C:\Users\alon-d\Downloads\hameorer sofi-0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76885" y="1304758"/>
            <a:ext cx="6566568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 smtClean="0">
                <a:latin typeface="Heebo" pitchFamily="2" charset="-79"/>
                <a:cs typeface="Heebo" pitchFamily="2" charset="-79"/>
              </a:rPr>
              <a:t>סרטון כ"ט בנובמבר-</a:t>
            </a:r>
          </a:p>
          <a:p>
            <a:pPr algn="r"/>
            <a:endParaRPr lang="he-IL" sz="3200" dirty="0">
              <a:latin typeface="Heebo" pitchFamily="2" charset="-79"/>
              <a:cs typeface="Heebo" pitchFamily="2" charset="-79"/>
            </a:endParaRPr>
          </a:p>
          <a:p>
            <a:pPr algn="r"/>
            <a:r>
              <a:rPr lang="en-US" sz="3200" dirty="0">
                <a:latin typeface="Heebo" pitchFamily="2" charset="-79"/>
                <a:cs typeface="Heebo" pitchFamily="2" charset="-79"/>
              </a:rPr>
              <a:t>https://www.youtube.com/watch?v=mPdXKx74PBk&amp;ab_channel=%D7%95%D7%99%D7%A6%D7%95%D7%A0%D7%97%D7%9C%D7%AA%D7%99%D7%94%D7%95%D7%93%D7%94</a:t>
            </a:r>
            <a:endParaRPr lang="he-IL" sz="3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28869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1980676" y="1945679"/>
            <a:ext cx="769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endParaRPr lang="en-US" sz="20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1673352" y="822960"/>
            <a:ext cx="9043416" cy="5084064"/>
          </a:xfrm>
          <a:prstGeom prst="roundRect">
            <a:avLst/>
          </a:prstGeom>
          <a:solidFill>
            <a:schemeClr val="bg1"/>
          </a:solidFill>
          <a:ln w="38100" cap="rnd" cmpd="sng">
            <a:solidFill>
              <a:schemeClr val="tx2">
                <a:alpha val="8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0000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rtl="1"/>
            <a:r>
              <a:rPr lang="he-IL" sz="2400" dirty="0">
                <a:latin typeface="Heebo" pitchFamily="2" charset="-79"/>
                <a:cs typeface="Heebo" pitchFamily="2" charset="-79"/>
              </a:rPr>
              <a:t>"וכך הגענו עד הלום, לא רק אנו, יהודי ארץ־ ישראל, אלא היהודים בכל העולם – השארית הקטנה של יהודי אירופה ויהודי שאר הארצות. ואנו תובעים את המקום המגיע לנו תחת השמש </a:t>
            </a:r>
            <a:r>
              <a:rPr lang="he-IL" sz="2400" dirty="0" err="1">
                <a:latin typeface="Heebo" pitchFamily="2" charset="-79"/>
                <a:cs typeface="Heebo" pitchFamily="2" charset="-79"/>
              </a:rPr>
              <a:t>כבני־אדם</a:t>
            </a:r>
            <a:r>
              <a:rPr lang="he-IL" sz="2400" dirty="0">
                <a:latin typeface="Heebo" pitchFamily="2" charset="-79"/>
                <a:cs typeface="Heebo" pitchFamily="2" charset="-79"/>
              </a:rPr>
              <a:t> וכעם; אנו דורשים אותה הזכות שיש לבני אדם אחרים ולעמים אחרים, את זכות הביטחון, החירות, השוויון, קוממיות ממלכתית וחברות באו״ם. שום יהודי יחיד אינו יכול למעשה להיות </a:t>
            </a:r>
            <a:r>
              <a:rPr lang="he-IL" sz="2400" dirty="0" err="1">
                <a:latin typeface="Heebo" pitchFamily="2" charset="-79"/>
                <a:cs typeface="Heebo" pitchFamily="2" charset="-79"/>
              </a:rPr>
              <a:t>בן־חורין</a:t>
            </a:r>
            <a:r>
              <a:rPr lang="he-IL" sz="2400" dirty="0">
                <a:latin typeface="Heebo" pitchFamily="2" charset="-79"/>
                <a:cs typeface="Heebo" pitchFamily="2" charset="-79"/>
              </a:rPr>
              <a:t>, מובטח בקיומו ושווה זכויות בשום מקום שבעולם – כל עוד העם היהודי בתורת עם איננו מושרש שוב בארצו כאומה </a:t>
            </a:r>
            <a:r>
              <a:rPr lang="he-IL" sz="2400" dirty="0" err="1">
                <a:latin typeface="Heebo" pitchFamily="2" charset="-79"/>
                <a:cs typeface="Heebo" pitchFamily="2" charset="-79"/>
              </a:rPr>
              <a:t>שוות־זכויות</a:t>
            </a:r>
            <a:r>
              <a:rPr lang="he-IL" sz="2400" dirty="0">
                <a:latin typeface="Heebo" pitchFamily="2" charset="-79"/>
                <a:cs typeface="Heebo" pitchFamily="2" charset="-79"/>
              </a:rPr>
              <a:t> ועומדת ברשות עצמה... אתם תמלאו שליחותכם בהצלחה אם תקראו דרור </a:t>
            </a:r>
            <a:r>
              <a:rPr lang="he-IL" sz="2400" dirty="0" err="1">
                <a:latin typeface="Heebo" pitchFamily="2" charset="-79"/>
                <a:cs typeface="Heebo" pitchFamily="2" charset="-79"/>
              </a:rPr>
              <a:t>לארץ־ישראל</a:t>
            </a:r>
            <a:r>
              <a:rPr lang="he-IL" sz="2400" dirty="0">
                <a:latin typeface="Heebo" pitchFamily="2" charset="-79"/>
                <a:cs typeface="Heebo" pitchFamily="2" charset="-79"/>
              </a:rPr>
              <a:t>. תגמלו צדק לעם היהודי ותעניקו יציבות, קידמה ופריחה למזרח התיכון."</a:t>
            </a:r>
            <a:endParaRPr lang="en-US" sz="2400" dirty="0">
              <a:latin typeface="Heebo" pitchFamily="2" charset="-79"/>
              <a:cs typeface="Heebo" pitchFamily="2" charset="-79"/>
            </a:endParaRPr>
          </a:p>
          <a:p>
            <a:pPr algn="l" rtl="1"/>
            <a:r>
              <a:rPr lang="he-IL" sz="2400" b="0" dirty="0">
                <a:latin typeface="Heebo" pitchFamily="2" charset="-79"/>
                <a:cs typeface="Heebo" pitchFamily="2" charset="-79"/>
              </a:rPr>
              <a:t>בן גוריון</a:t>
            </a:r>
            <a:endParaRPr lang="en-US" sz="2400" b="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8" name="תמונה 7" descr="C:\Users\alon-d\Downloads\hameorer sofi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73152"/>
            <a:ext cx="1234440" cy="48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D549B"/>
      </a:accent1>
      <a:accent2>
        <a:srgbClr val="31CCE9"/>
      </a:accent2>
      <a:accent3>
        <a:srgbClr val="F04898"/>
      </a:accent3>
      <a:accent4>
        <a:srgbClr val="179E86"/>
      </a:accent4>
      <a:accent5>
        <a:srgbClr val="FEC070"/>
      </a:accent5>
      <a:accent6>
        <a:srgbClr val="CFC5BF"/>
      </a:accent6>
      <a:hlink>
        <a:srgbClr val="DFE3E6"/>
      </a:hlink>
      <a:folHlink>
        <a:srgbClr val="9AA2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265</Words>
  <Application>Microsoft Office PowerPoint</Application>
  <PresentationFormat>מסך רחב</PresentationFormat>
  <Paragraphs>34</Paragraphs>
  <Slides>7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8" baseType="lpstr">
      <vt:lpstr>Arial Unicode MS</vt:lpstr>
      <vt:lpstr>Abhaya Libre</vt:lpstr>
      <vt:lpstr>Abhaya Libre SemiBold</vt:lpstr>
      <vt:lpstr>Arial</vt:lpstr>
      <vt:lpstr>Heebo</vt:lpstr>
      <vt:lpstr>Lato Light</vt:lpstr>
      <vt:lpstr>Lato Semibold</vt:lpstr>
      <vt:lpstr>Times New Roman</vt:lpstr>
      <vt:lpstr>Vollkorn</vt:lpstr>
      <vt:lpstr>Vollkorn Semibold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דלית רייז</cp:lastModifiedBy>
  <cp:revision>260</cp:revision>
  <dcterms:created xsi:type="dcterms:W3CDTF">2018-12-21T22:04:22Z</dcterms:created>
  <dcterms:modified xsi:type="dcterms:W3CDTF">2023-11-28T08:14:25Z</dcterms:modified>
</cp:coreProperties>
</file>