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sldIdLst>
    <p:sldId id="270" r:id="rId5"/>
    <p:sldId id="271" r:id="rId6"/>
    <p:sldId id="256" r:id="rId7"/>
    <p:sldId id="272"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7" d="100"/>
          <a:sy n="67" d="100"/>
        </p:scale>
        <p:origin x="4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CD19FB2-3AAB-4D03-B13A-2960828C78E3}" type="datetimeFigureOut">
              <a:rPr lang="en-US" smtClean="0"/>
              <a:t>1/3/2024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50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B80C674-7DFC-42FE-B9CD-82963CDB1557}"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305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076456F-F47D-4F25-8053-2A695DA0CA7D}"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59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5D6C7379-69CC-4837-9905-BEBA22830C8A}"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25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9EB8B7E-8AEE-4F10-BFEE-C999AD004D36}"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151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51CF1133-3259-4C45-BABA-5B62D9C6F78D}"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2180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51CF1133-3259-4C45-BABA-5B62D9C6F78D}"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5335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3413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53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166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0F39F4F5-F4D2-4D2A-AB60-88D37ADCB869}"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83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915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72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19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981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F7D1BD23-6E54-4D9D-AD88-A2813C73CC25}"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57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471A834-4F3C-4AF9-9C74-05EC35A0F292}"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894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CF1133-3259-4C45-BABA-5B62D9C6F78D}" type="datetimeFigureOut">
              <a:rPr lang="en-US" smtClean="0"/>
              <a:t>1/3/2024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50881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acebook.com/watch/?v=344978968264823&amp;paipv=0&amp;eav=AfamcdYBb7ie0x61494L12-MFJ2K9hgiaUj3Ox6aEpT2--QABUpzo6ibbX3r1ezMOLw&amp;_rd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52500" y="3594100"/>
            <a:ext cx="10515600" cy="1325563"/>
          </a:xfrm>
        </p:spPr>
        <p:txBody>
          <a:bodyPr>
            <a:noAutofit/>
          </a:bodyPr>
          <a:lstStyle/>
          <a:p>
            <a:pPr algn="ctr"/>
            <a:r>
              <a:rPr lang="he-IL" sz="11500" dirty="0" smtClean="0">
                <a:latin typeface="Heebo" pitchFamily="2" charset="-79"/>
                <a:cs typeface="Heebo" pitchFamily="2" charset="-79"/>
              </a:rPr>
              <a:t>כמה טוב שבאת הביתה</a:t>
            </a:r>
            <a:endParaRPr lang="he-IL" sz="11500" dirty="0">
              <a:latin typeface="Heebo" pitchFamily="2" charset="-79"/>
              <a:cs typeface="Heebo" pitchFamily="2" charset="-79"/>
            </a:endParaRPr>
          </a:p>
        </p:txBody>
      </p:sp>
      <p:pic>
        <p:nvPicPr>
          <p:cNvPr id="3" name="תמונה 2" descr="C:\Users\alon-d\Downloads\hameorer sofi-0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 y="673227"/>
            <a:ext cx="1234440" cy="484632"/>
          </a:xfrm>
          <a:prstGeom prst="rect">
            <a:avLst/>
          </a:prstGeom>
          <a:noFill/>
          <a:ln>
            <a:noFill/>
          </a:ln>
        </p:spPr>
      </p:pic>
    </p:spTree>
    <p:extLst>
      <p:ext uri="{BB962C8B-B14F-4D97-AF65-F5344CB8AC3E}">
        <p14:creationId xmlns:p14="http://schemas.microsoft.com/office/powerpoint/2010/main" val="342511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81900" y="2506662"/>
            <a:ext cx="10233800" cy="4351338"/>
          </a:xfrm>
        </p:spPr>
        <p:txBody>
          <a:bodyPr>
            <a:normAutofit/>
          </a:bodyPr>
          <a:lstStyle/>
          <a:p>
            <a:pPr marL="0" indent="0" algn="ctr">
              <a:buNone/>
            </a:pPr>
            <a:r>
              <a:rPr lang="he-IL" sz="11500" dirty="0" err="1" smtClean="0">
                <a:latin typeface="Heebo" pitchFamily="2" charset="-79"/>
                <a:cs typeface="Heebo" pitchFamily="2" charset="-79"/>
                <a:hlinkClick r:id="rId2"/>
              </a:rPr>
              <a:t>לצפיה</a:t>
            </a:r>
            <a:r>
              <a:rPr lang="he-IL" sz="11500" dirty="0" smtClean="0">
                <a:latin typeface="Heebo" pitchFamily="2" charset="-79"/>
                <a:cs typeface="Heebo" pitchFamily="2" charset="-79"/>
                <a:hlinkClick r:id="rId2"/>
              </a:rPr>
              <a:t> בסרטון</a:t>
            </a:r>
            <a:endParaRPr lang="he-IL" sz="11500" dirty="0">
              <a:latin typeface="Heebo" pitchFamily="2" charset="-79"/>
              <a:cs typeface="Heebo" pitchFamily="2" charset="-79"/>
            </a:endParaRPr>
          </a:p>
        </p:txBody>
      </p:sp>
      <p:pic>
        <p:nvPicPr>
          <p:cNvPr id="4" name="תמונה 3" descr="C:\Users\alon-d\Downloads\hameorer sofi-0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 y="711327"/>
            <a:ext cx="1234440" cy="484632"/>
          </a:xfrm>
          <a:prstGeom prst="rect">
            <a:avLst/>
          </a:prstGeom>
          <a:noFill/>
          <a:ln>
            <a:noFill/>
          </a:ln>
        </p:spPr>
      </p:pic>
    </p:spTree>
    <p:extLst>
      <p:ext uri="{BB962C8B-B14F-4D97-AF65-F5344CB8AC3E}">
        <p14:creationId xmlns:p14="http://schemas.microsoft.com/office/powerpoint/2010/main" val="2668335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xmlns="" id="{DAB1F11B-57C1-4542-A26D-3774E43F9F3F}"/>
              </a:ext>
            </a:extLst>
          </p:cNvPr>
          <p:cNvSpPr/>
          <p:nvPr/>
        </p:nvSpPr>
        <p:spPr>
          <a:xfrm>
            <a:off x="9342825" y="714175"/>
            <a:ext cx="2849175" cy="2667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4000" dirty="0">
                <a:latin typeface="Assistant" pitchFamily="2" charset="-79"/>
                <a:cs typeface="Assistant" pitchFamily="2" charset="-79"/>
              </a:rPr>
              <a:t>שיח מפרק\אלים</a:t>
            </a:r>
          </a:p>
        </p:txBody>
      </p:sp>
      <p:cxnSp>
        <p:nvCxnSpPr>
          <p:cNvPr id="6" name="מחבר חץ ישר 5">
            <a:extLst>
              <a:ext uri="{FF2B5EF4-FFF2-40B4-BE49-F238E27FC236}">
                <a16:creationId xmlns:a16="http://schemas.microsoft.com/office/drawing/2014/main" xmlns="" id="{457D8856-94BD-4CA9-855D-E52A86F3CF81}"/>
              </a:ext>
            </a:extLst>
          </p:cNvPr>
          <p:cNvCxnSpPr/>
          <p:nvPr/>
        </p:nvCxnSpPr>
        <p:spPr>
          <a:xfrm>
            <a:off x="4155782" y="2047875"/>
            <a:ext cx="3880437"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מלבן: פינות מעוגלות 6">
            <a:extLst>
              <a:ext uri="{FF2B5EF4-FFF2-40B4-BE49-F238E27FC236}">
                <a16:creationId xmlns:a16="http://schemas.microsoft.com/office/drawing/2014/main" xmlns="" id="{704EC5CA-6E63-42E5-B276-314F654B06E8}"/>
              </a:ext>
            </a:extLst>
          </p:cNvPr>
          <p:cNvSpPr/>
          <p:nvPr/>
        </p:nvSpPr>
        <p:spPr>
          <a:xfrm>
            <a:off x="-83564" y="885625"/>
            <a:ext cx="3017264" cy="249595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4000" dirty="0">
                <a:latin typeface="Assistant" pitchFamily="2" charset="-79"/>
                <a:cs typeface="Assistant" pitchFamily="2" charset="-79"/>
              </a:rPr>
              <a:t>שיח מכבד\אחראי</a:t>
            </a:r>
          </a:p>
        </p:txBody>
      </p:sp>
      <p:pic>
        <p:nvPicPr>
          <p:cNvPr id="11" name="תמונה 10" descr="C:\Users\alon-d\Downloads\hameorer sofi-0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5" y="92202"/>
            <a:ext cx="1129665" cy="412623"/>
          </a:xfrm>
          <a:prstGeom prst="rect">
            <a:avLst/>
          </a:prstGeom>
          <a:noFill/>
          <a:ln>
            <a:noFill/>
          </a:ln>
        </p:spPr>
      </p:pic>
    </p:spTree>
    <p:extLst>
      <p:ext uri="{BB962C8B-B14F-4D97-AF65-F5344CB8AC3E}">
        <p14:creationId xmlns:p14="http://schemas.microsoft.com/office/powerpoint/2010/main" val="325544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xmlns="" id="{DAB1F11B-57C1-4542-A26D-3774E43F9F3F}"/>
              </a:ext>
            </a:extLst>
          </p:cNvPr>
          <p:cNvSpPr/>
          <p:nvPr/>
        </p:nvSpPr>
        <p:spPr>
          <a:xfrm>
            <a:off x="9945301" y="808233"/>
            <a:ext cx="2259106" cy="2667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4000" dirty="0">
                <a:latin typeface="Assistant" pitchFamily="2" charset="-79"/>
                <a:cs typeface="Assistant" pitchFamily="2" charset="-79"/>
              </a:rPr>
              <a:t>שיח מפרק</a:t>
            </a:r>
            <a:r>
              <a:rPr lang="he-IL" sz="4000" dirty="0" smtClean="0">
                <a:latin typeface="Assistant" pitchFamily="2" charset="-79"/>
                <a:cs typeface="Assistant" pitchFamily="2" charset="-79"/>
              </a:rPr>
              <a:t>\</a:t>
            </a:r>
          </a:p>
          <a:p>
            <a:pPr algn="ctr"/>
            <a:r>
              <a:rPr lang="he-IL" sz="4000" dirty="0" smtClean="0">
                <a:latin typeface="Assistant" pitchFamily="2" charset="-79"/>
                <a:cs typeface="Assistant" pitchFamily="2" charset="-79"/>
              </a:rPr>
              <a:t>אלים</a:t>
            </a:r>
            <a:endParaRPr lang="he-IL" sz="4000" dirty="0">
              <a:latin typeface="Assistant" pitchFamily="2" charset="-79"/>
              <a:cs typeface="Assistant" pitchFamily="2" charset="-79"/>
            </a:endParaRPr>
          </a:p>
        </p:txBody>
      </p:sp>
      <p:cxnSp>
        <p:nvCxnSpPr>
          <p:cNvPr id="6" name="מחבר חץ ישר 5">
            <a:extLst>
              <a:ext uri="{FF2B5EF4-FFF2-40B4-BE49-F238E27FC236}">
                <a16:creationId xmlns:a16="http://schemas.microsoft.com/office/drawing/2014/main" xmlns="" id="{457D8856-94BD-4CA9-855D-E52A86F3CF81}"/>
              </a:ext>
            </a:extLst>
          </p:cNvPr>
          <p:cNvCxnSpPr/>
          <p:nvPr/>
        </p:nvCxnSpPr>
        <p:spPr>
          <a:xfrm>
            <a:off x="2424112" y="1804986"/>
            <a:ext cx="7248525" cy="5715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מלבן: פינות מעוגלות 6">
            <a:extLst>
              <a:ext uri="{FF2B5EF4-FFF2-40B4-BE49-F238E27FC236}">
                <a16:creationId xmlns:a16="http://schemas.microsoft.com/office/drawing/2014/main" xmlns="" id="{704EC5CA-6E63-42E5-B276-314F654B06E8}"/>
              </a:ext>
            </a:extLst>
          </p:cNvPr>
          <p:cNvSpPr/>
          <p:nvPr/>
        </p:nvSpPr>
        <p:spPr>
          <a:xfrm>
            <a:off x="0" y="955871"/>
            <a:ext cx="1998089" cy="2372125"/>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4000" dirty="0">
                <a:latin typeface="Assistant" pitchFamily="2" charset="-79"/>
                <a:cs typeface="Assistant" pitchFamily="2" charset="-79"/>
              </a:rPr>
              <a:t>שיח מכבד</a:t>
            </a:r>
            <a:r>
              <a:rPr lang="he-IL" sz="4000" dirty="0" smtClean="0">
                <a:latin typeface="Assistant" pitchFamily="2" charset="-79"/>
                <a:cs typeface="Assistant" pitchFamily="2" charset="-79"/>
              </a:rPr>
              <a:t>\</a:t>
            </a:r>
          </a:p>
          <a:p>
            <a:pPr algn="ctr"/>
            <a:r>
              <a:rPr lang="he-IL" sz="4000" dirty="0" smtClean="0">
                <a:latin typeface="Assistant" pitchFamily="2" charset="-79"/>
                <a:cs typeface="Assistant" pitchFamily="2" charset="-79"/>
              </a:rPr>
              <a:t>אחראי</a:t>
            </a:r>
            <a:endParaRPr lang="he-IL" sz="4000" dirty="0">
              <a:latin typeface="Assistant" pitchFamily="2" charset="-79"/>
              <a:cs typeface="Assistant" pitchFamily="2" charset="-79"/>
            </a:endParaRPr>
          </a:p>
        </p:txBody>
      </p:sp>
      <p:sp>
        <p:nvSpPr>
          <p:cNvPr id="5" name="מלבן: פינות מעוגלות 6">
            <a:extLst>
              <a:ext uri="{FF2B5EF4-FFF2-40B4-BE49-F238E27FC236}">
                <a16:creationId xmlns:a16="http://schemas.microsoft.com/office/drawing/2014/main" xmlns="" id="{704EC5CA-6E63-42E5-B276-314F654B06E8}"/>
              </a:ext>
            </a:extLst>
          </p:cNvPr>
          <p:cNvSpPr/>
          <p:nvPr/>
        </p:nvSpPr>
        <p:spPr>
          <a:xfrm>
            <a:off x="4251832" y="207167"/>
            <a:ext cx="1918208" cy="1457325"/>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latin typeface="Heebo" pitchFamily="2" charset="-79"/>
                <a:cs typeface="Heebo" pitchFamily="2" charset="-79"/>
              </a:rPr>
              <a:t>אני מפחד להגיד את דעתי הפוליטית מול הכיתה</a:t>
            </a:r>
            <a:endParaRPr lang="he-IL" sz="22600" dirty="0">
              <a:latin typeface="Heebo" pitchFamily="2" charset="-79"/>
              <a:cs typeface="Heebo" pitchFamily="2" charset="-79"/>
            </a:endParaRPr>
          </a:p>
        </p:txBody>
      </p:sp>
      <p:sp>
        <p:nvSpPr>
          <p:cNvPr id="8" name="מלבן: פינות מעוגלות 6">
            <a:extLst>
              <a:ext uri="{FF2B5EF4-FFF2-40B4-BE49-F238E27FC236}">
                <a16:creationId xmlns:a16="http://schemas.microsoft.com/office/drawing/2014/main" xmlns="" id="{704EC5CA-6E63-42E5-B276-314F654B06E8}"/>
              </a:ext>
            </a:extLst>
          </p:cNvPr>
          <p:cNvSpPr/>
          <p:nvPr/>
        </p:nvSpPr>
        <p:spPr>
          <a:xfrm>
            <a:off x="6366825" y="247251"/>
            <a:ext cx="2091375" cy="141724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latin typeface="Assistant" pitchFamily="2" charset="-79"/>
                <a:cs typeface="Assistant" pitchFamily="2" charset="-79"/>
              </a:rPr>
              <a:t>יש אנשים שלא משנה מה הם יגידו – תמיד יפסלו אותם כי הם "ימנים" או "שמאלנים"</a:t>
            </a:r>
            <a:endParaRPr lang="he-IL" sz="90100" dirty="0">
              <a:latin typeface="Assistant" pitchFamily="2" charset="-79"/>
              <a:cs typeface="Assistant" pitchFamily="2" charset="-79"/>
            </a:endParaRPr>
          </a:p>
        </p:txBody>
      </p:sp>
      <p:sp>
        <p:nvSpPr>
          <p:cNvPr id="9" name="מלבן: פינות מעוגלות 6">
            <a:extLst>
              <a:ext uri="{FF2B5EF4-FFF2-40B4-BE49-F238E27FC236}">
                <a16:creationId xmlns:a16="http://schemas.microsoft.com/office/drawing/2014/main" xmlns="" id="{704EC5CA-6E63-42E5-B276-314F654B06E8}"/>
              </a:ext>
            </a:extLst>
          </p:cNvPr>
          <p:cNvSpPr/>
          <p:nvPr/>
        </p:nvSpPr>
        <p:spPr>
          <a:xfrm>
            <a:off x="2889280" y="1990723"/>
            <a:ext cx="2028103" cy="169545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latin typeface="Assistant" pitchFamily="2" charset="-79"/>
                <a:cs typeface="Assistant" pitchFamily="2" charset="-79"/>
              </a:rPr>
              <a:t>אנחנו לא מסכימים על מלא דברים, אבל תמיד גם מחפשים על מה כן מסכימים</a:t>
            </a:r>
            <a:endParaRPr lang="he-IL" sz="81100" dirty="0">
              <a:latin typeface="Assistant" pitchFamily="2" charset="-79"/>
              <a:cs typeface="Assistant" pitchFamily="2" charset="-79"/>
            </a:endParaRPr>
          </a:p>
        </p:txBody>
      </p:sp>
      <p:sp>
        <p:nvSpPr>
          <p:cNvPr id="10" name="מלבן: פינות מעוגלות 6">
            <a:extLst>
              <a:ext uri="{FF2B5EF4-FFF2-40B4-BE49-F238E27FC236}">
                <a16:creationId xmlns:a16="http://schemas.microsoft.com/office/drawing/2014/main" xmlns="" id="{704EC5CA-6E63-42E5-B276-314F654B06E8}"/>
              </a:ext>
            </a:extLst>
          </p:cNvPr>
          <p:cNvSpPr/>
          <p:nvPr/>
        </p:nvSpPr>
        <p:spPr>
          <a:xfrm>
            <a:off x="7392741" y="2007393"/>
            <a:ext cx="2125877" cy="169545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latin typeface="Assistant" pitchFamily="2" charset="-79"/>
                <a:cs typeface="Assistant" pitchFamily="2" charset="-79"/>
              </a:rPr>
              <a:t>אנחנו אוהבים לדבר על פוליטיקה. ברור שלא מסכימים על הרבה דברים. אבל יש מקום לכל אחד ואחת לדבר.</a:t>
            </a:r>
            <a:endParaRPr lang="he-IL" sz="101100" dirty="0">
              <a:latin typeface="Assistant" pitchFamily="2" charset="-79"/>
              <a:cs typeface="Assistant" pitchFamily="2" charset="-79"/>
            </a:endParaRPr>
          </a:p>
        </p:txBody>
      </p:sp>
      <p:sp>
        <p:nvSpPr>
          <p:cNvPr id="13" name="מלבן: פינות מעוגלות 6">
            <a:extLst>
              <a:ext uri="{FF2B5EF4-FFF2-40B4-BE49-F238E27FC236}">
                <a16:creationId xmlns:a16="http://schemas.microsoft.com/office/drawing/2014/main" xmlns="" id="{704EC5CA-6E63-42E5-B276-314F654B06E8}"/>
              </a:ext>
            </a:extLst>
          </p:cNvPr>
          <p:cNvSpPr/>
          <p:nvPr/>
        </p:nvSpPr>
        <p:spPr>
          <a:xfrm>
            <a:off x="5141010" y="2033585"/>
            <a:ext cx="2028103" cy="169545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rtl="1"/>
            <a:r>
              <a:rPr lang="he-IL" dirty="0">
                <a:latin typeface="Assistant" pitchFamily="2" charset="-79"/>
                <a:cs typeface="Assistant" pitchFamily="2" charset="-79"/>
              </a:rPr>
              <a:t>אסור לצאת להפגנות כי בסוף זה תמיד נגמר באלימות</a:t>
            </a:r>
            <a:endParaRPr lang="en-US" sz="90000" dirty="0">
              <a:latin typeface="Assistant" pitchFamily="2" charset="-79"/>
              <a:cs typeface="Assistant" pitchFamily="2" charset="-79"/>
            </a:endParaRPr>
          </a:p>
        </p:txBody>
      </p:sp>
      <p:sp>
        <p:nvSpPr>
          <p:cNvPr id="14" name="מלבן: פינות מעוגלות 6">
            <a:extLst>
              <a:ext uri="{FF2B5EF4-FFF2-40B4-BE49-F238E27FC236}">
                <a16:creationId xmlns:a16="http://schemas.microsoft.com/office/drawing/2014/main" xmlns="" id="{704EC5CA-6E63-42E5-B276-314F654B06E8}"/>
              </a:ext>
            </a:extLst>
          </p:cNvPr>
          <p:cNvSpPr/>
          <p:nvPr/>
        </p:nvSpPr>
        <p:spPr>
          <a:xfrm>
            <a:off x="2889279" y="3900483"/>
            <a:ext cx="2028103" cy="169545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rtl="1"/>
            <a:r>
              <a:rPr lang="he-IL" dirty="0">
                <a:latin typeface="Assistant" pitchFamily="2" charset="-79"/>
                <a:cs typeface="Assistant" pitchFamily="2" charset="-79"/>
              </a:rPr>
              <a:t>תמיד כשמישהו מנסה להעלות נושא פוליטי משתיקים אותו כדי שלא יהיה ריב</a:t>
            </a:r>
            <a:endParaRPr lang="en-US" sz="12400" dirty="0">
              <a:latin typeface="Assistant" pitchFamily="2" charset="-79"/>
              <a:cs typeface="Assistant" pitchFamily="2" charset="-79"/>
            </a:endParaRPr>
          </a:p>
        </p:txBody>
      </p:sp>
      <p:sp>
        <p:nvSpPr>
          <p:cNvPr id="15" name="מלבן: פינות מעוגלות 6">
            <a:extLst>
              <a:ext uri="{FF2B5EF4-FFF2-40B4-BE49-F238E27FC236}">
                <a16:creationId xmlns:a16="http://schemas.microsoft.com/office/drawing/2014/main" xmlns="" id="{704EC5CA-6E63-42E5-B276-314F654B06E8}"/>
              </a:ext>
            </a:extLst>
          </p:cNvPr>
          <p:cNvSpPr/>
          <p:nvPr/>
        </p:nvSpPr>
        <p:spPr>
          <a:xfrm>
            <a:off x="5352773" y="3900484"/>
            <a:ext cx="2028103" cy="169545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rtl="1"/>
            <a:r>
              <a:rPr lang="he-IL" dirty="0">
                <a:latin typeface="Assistant" pitchFamily="2" charset="-79"/>
                <a:cs typeface="Assistant" pitchFamily="2" charset="-79"/>
              </a:rPr>
              <a:t>העיקר זה לנצח בדיון. שהדעה שלי תישמע.</a:t>
            </a:r>
            <a:endParaRPr lang="en-US" dirty="0">
              <a:latin typeface="Assistant" pitchFamily="2" charset="-79"/>
              <a:cs typeface="Assistant" pitchFamily="2" charset="-79"/>
            </a:endParaRPr>
          </a:p>
        </p:txBody>
      </p:sp>
      <p:sp>
        <p:nvSpPr>
          <p:cNvPr id="16" name="מלבן: פינות מעוגלות 6">
            <a:extLst>
              <a:ext uri="{FF2B5EF4-FFF2-40B4-BE49-F238E27FC236}">
                <a16:creationId xmlns:a16="http://schemas.microsoft.com/office/drawing/2014/main" xmlns="" id="{704EC5CA-6E63-42E5-B276-314F654B06E8}"/>
              </a:ext>
            </a:extLst>
          </p:cNvPr>
          <p:cNvSpPr/>
          <p:nvPr/>
        </p:nvSpPr>
        <p:spPr>
          <a:xfrm>
            <a:off x="7559650" y="3848100"/>
            <a:ext cx="2028103" cy="169545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rtl="1"/>
            <a:r>
              <a:rPr lang="he-IL" dirty="0">
                <a:latin typeface="Assistant" pitchFamily="2" charset="-79"/>
                <a:cs typeface="Assistant" pitchFamily="2" charset="-79"/>
              </a:rPr>
              <a:t>אין ימין ואין שמאל – צריך להפסיק את הפילוג, כולנו אותו דבר.</a:t>
            </a:r>
            <a:endParaRPr lang="en-US" dirty="0">
              <a:latin typeface="Assistant" pitchFamily="2" charset="-79"/>
              <a:cs typeface="Assistant" pitchFamily="2" charset="-79"/>
            </a:endParaRPr>
          </a:p>
        </p:txBody>
      </p:sp>
      <p:sp>
        <p:nvSpPr>
          <p:cNvPr id="17" name="מלבן: פינות מעוגלות 6">
            <a:extLst>
              <a:ext uri="{FF2B5EF4-FFF2-40B4-BE49-F238E27FC236}">
                <a16:creationId xmlns:a16="http://schemas.microsoft.com/office/drawing/2014/main" xmlns="" id="{704EC5CA-6E63-42E5-B276-314F654B06E8}"/>
              </a:ext>
            </a:extLst>
          </p:cNvPr>
          <p:cNvSpPr/>
          <p:nvPr/>
        </p:nvSpPr>
        <p:spPr>
          <a:xfrm>
            <a:off x="5034322" y="5886450"/>
            <a:ext cx="2042753" cy="928690"/>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rtl="1"/>
            <a:r>
              <a:rPr lang="he-IL" dirty="0" smtClean="0">
                <a:latin typeface="Assistant" pitchFamily="2" charset="-79"/>
                <a:cs typeface="Assistant" pitchFamily="2" charset="-79"/>
              </a:rPr>
              <a:t>השיח בחברה הישראלית</a:t>
            </a:r>
            <a:endParaRPr lang="en-US" sz="90000" dirty="0">
              <a:latin typeface="Assistant" pitchFamily="2" charset="-79"/>
              <a:cs typeface="Assistant" pitchFamily="2" charset="-79"/>
            </a:endParaRPr>
          </a:p>
        </p:txBody>
      </p:sp>
      <p:pic>
        <p:nvPicPr>
          <p:cNvPr id="18" name="תמונה 17" descr="C:\Users\alon-d\Downloads\hameorer sofi-0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5" y="92202"/>
            <a:ext cx="1129665" cy="412623"/>
          </a:xfrm>
          <a:prstGeom prst="rect">
            <a:avLst/>
          </a:prstGeom>
          <a:noFill/>
          <a:ln>
            <a:noFill/>
          </a:ln>
        </p:spPr>
      </p:pic>
    </p:spTree>
    <p:extLst>
      <p:ext uri="{BB962C8B-B14F-4D97-AF65-F5344CB8AC3E}">
        <p14:creationId xmlns:p14="http://schemas.microsoft.com/office/powerpoint/2010/main" val="165699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3">
            <a:extLst>
              <a:ext uri="{FF2B5EF4-FFF2-40B4-BE49-F238E27FC236}">
                <a16:creationId xmlns:a16="http://schemas.microsoft.com/office/drawing/2014/main" xmlns="" id="{ABF68B10-CD11-4F6A-872F-457BD176234B}"/>
              </a:ext>
            </a:extLst>
          </p:cNvPr>
          <p:cNvSpPr/>
          <p:nvPr/>
        </p:nvSpPr>
        <p:spPr>
          <a:xfrm>
            <a:off x="529472" y="412423"/>
            <a:ext cx="11133056" cy="6033154"/>
          </a:xfrm>
          <a:prstGeom prst="roundRect">
            <a:avLst/>
          </a:prstGeom>
          <a:noFill/>
          <a:ln w="28575">
            <a:noFill/>
          </a:ln>
        </p:spPr>
        <p:style>
          <a:lnRef idx="2">
            <a:schemeClr val="dk1"/>
          </a:lnRef>
          <a:fillRef idx="1">
            <a:schemeClr val="lt1"/>
          </a:fillRef>
          <a:effectRef idx="0">
            <a:schemeClr val="dk1"/>
          </a:effectRef>
          <a:fontRef idx="minor">
            <a:schemeClr val="dk1"/>
          </a:fontRef>
        </p:style>
        <p:txBody>
          <a:bodyPr rtlCol="1" anchor="ctr"/>
          <a:lstStyle/>
          <a:p>
            <a:pPr algn="r" rtl="1" fontAlgn="base"/>
            <a:r>
              <a:rPr lang="he-IL" sz="2800" dirty="0">
                <a:solidFill>
                  <a:schemeClr val="tx1"/>
                </a:solidFill>
                <a:latin typeface="Heebo" pitchFamily="2" charset="-79"/>
                <a:cs typeface="Heebo" pitchFamily="2" charset="-79"/>
              </a:rPr>
              <a:t>"הטענה שאין ימין ואין שמאל היא לא התיקון המבוקש. יש. ויש דתי, חילוני ומסורתי; עשיר ועני; תושב תל אביב, שדרות, כוכב השחר או ניר עוז. יש מזרחי ואשכנזי, ותיק ועולה חדש, גברים ונשים, יהודים וערבים ודרוזים. לכל זהות רכיב נורמטיבי, ואין אחת עולה על רעותה. יש אינספור הצטלבויות בין הזהויות האלו, כולן בעלות תוקף. ויש את מי שלא חשים בנוח באף הגדרה</a:t>
            </a:r>
            <a:r>
              <a:rPr lang="en-US" sz="2800" dirty="0">
                <a:solidFill>
                  <a:schemeClr val="tx1"/>
                </a:solidFill>
                <a:latin typeface="Heebo" pitchFamily="2" charset="-79"/>
                <a:cs typeface="Heebo" pitchFamily="2" charset="-79"/>
              </a:rPr>
              <a:t>.</a:t>
            </a:r>
          </a:p>
          <a:p>
            <a:pPr algn="r" rtl="1" fontAlgn="base"/>
            <a:r>
              <a:rPr lang="he-IL" sz="2800" dirty="0">
                <a:solidFill>
                  <a:schemeClr val="tx1"/>
                </a:solidFill>
                <a:latin typeface="Heebo" pitchFamily="2" charset="-79"/>
                <a:cs typeface="Heebo" pitchFamily="2" charset="-79"/>
              </a:rPr>
              <a:t>יש ימין ושמאל ומרכז. ויש ריבוא רבבות גוונים. התיקון אינו במחיקה אלא באימוץ. לא של העמדות, אלא של בעליהן. אל הלב. כמו ארבעת המינים, שאינם נעשים למין אחד, אבל נכרכים באגודה אחת, "מכפרים אלו על אלו" (ויקרא רבה)</a:t>
            </a:r>
            <a:r>
              <a:rPr lang="en-US" sz="2800" dirty="0">
                <a:solidFill>
                  <a:schemeClr val="tx1"/>
                </a:solidFill>
                <a:latin typeface="Heebo" pitchFamily="2" charset="-79"/>
                <a:cs typeface="Heebo" pitchFamily="2" charset="-79"/>
              </a:rPr>
              <a:t>.</a:t>
            </a:r>
            <a:r>
              <a:rPr lang="he-IL" sz="2800" dirty="0">
                <a:solidFill>
                  <a:schemeClr val="tx1"/>
                </a:solidFill>
                <a:latin typeface="Heebo" pitchFamily="2" charset="-79"/>
                <a:cs typeface="Heebo" pitchFamily="2" charset="-79"/>
              </a:rPr>
              <a:t>"</a:t>
            </a:r>
          </a:p>
          <a:p>
            <a:pPr algn="r" rtl="1" fontAlgn="base"/>
            <a:endParaRPr lang="he-IL" sz="2800" dirty="0">
              <a:solidFill>
                <a:schemeClr val="tx1"/>
              </a:solidFill>
              <a:latin typeface="Heebo" pitchFamily="2" charset="-79"/>
              <a:cs typeface="Heebo" pitchFamily="2" charset="-79"/>
            </a:endParaRPr>
          </a:p>
          <a:p>
            <a:pPr rtl="1" fontAlgn="base"/>
            <a:r>
              <a:rPr lang="he-IL" sz="2800" dirty="0">
                <a:solidFill>
                  <a:schemeClr val="tx1"/>
                </a:solidFill>
                <a:latin typeface="Heebo" pitchFamily="2" charset="-79"/>
                <a:cs typeface="Heebo" pitchFamily="2" charset="-79"/>
              </a:rPr>
              <a:t>(יואב </a:t>
            </a:r>
            <a:r>
              <a:rPr lang="he-IL" sz="2800" dirty="0" err="1">
                <a:solidFill>
                  <a:schemeClr val="tx1"/>
                </a:solidFill>
                <a:latin typeface="Heebo" pitchFamily="2" charset="-79"/>
                <a:cs typeface="Heebo" pitchFamily="2" charset="-79"/>
              </a:rPr>
              <a:t>רימר</a:t>
            </a:r>
            <a:r>
              <a:rPr lang="he-IL" sz="2800" dirty="0">
                <a:solidFill>
                  <a:schemeClr val="tx1"/>
                </a:solidFill>
                <a:latin typeface="Heebo" pitchFamily="2" charset="-79"/>
                <a:cs typeface="Heebo" pitchFamily="2" charset="-79"/>
              </a:rPr>
              <a:t> – מתוך: מאמר דעה / הפילוג עדיין כאן, התיקון לא יגיע ממחיקת עמדות, אלא מפתיחת הלב) </a:t>
            </a:r>
            <a:endParaRPr lang="en-US" sz="2800" dirty="0">
              <a:solidFill>
                <a:schemeClr val="tx1"/>
              </a:solidFill>
              <a:latin typeface="Heebo" pitchFamily="2" charset="-79"/>
              <a:cs typeface="Heebo" pitchFamily="2" charset="-79"/>
            </a:endParaRPr>
          </a:p>
        </p:txBody>
      </p:sp>
      <p:pic>
        <p:nvPicPr>
          <p:cNvPr id="3" name="תמונה 2" descr="C:\Users\alon-d\Downloads\hameorer sofi-0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5" y="92202"/>
            <a:ext cx="1129665" cy="412623"/>
          </a:xfrm>
          <a:prstGeom prst="rect">
            <a:avLst/>
          </a:prstGeom>
          <a:noFill/>
          <a:ln>
            <a:noFill/>
          </a:ln>
        </p:spPr>
      </p:pic>
    </p:spTree>
    <p:extLst>
      <p:ext uri="{BB962C8B-B14F-4D97-AF65-F5344CB8AC3E}">
        <p14:creationId xmlns:p14="http://schemas.microsoft.com/office/powerpoint/2010/main" val="34412606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10FD3C60968543ABB1DE18FBBB6432" ma:contentTypeVersion="15" ma:contentTypeDescription="Create a new document." ma:contentTypeScope="" ma:versionID="d1edf789e5a05568c5474794fdf7f874">
  <xsd:schema xmlns:xsd="http://www.w3.org/2001/XMLSchema" xmlns:xs="http://www.w3.org/2001/XMLSchema" xmlns:p="http://schemas.microsoft.com/office/2006/metadata/properties" xmlns:ns3="a422d9d1-320e-4616-a17f-679227632cf6" xmlns:ns4="e8c24811-b6a8-4e4d-a0fc-7c6af76adb8a" targetNamespace="http://schemas.microsoft.com/office/2006/metadata/properties" ma:root="true" ma:fieldsID="1557851cd0d9562e2f4f09240c593959" ns3:_="" ns4:_="">
    <xsd:import namespace="a422d9d1-320e-4616-a17f-679227632cf6"/>
    <xsd:import namespace="e8c24811-b6a8-4e4d-a0fc-7c6af76adb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2d9d1-320e-4616-a17f-679227632c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c24811-b6a8-4e4d-a0fc-7c6af76adb8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422d9d1-320e-4616-a17f-679227632cf6" xsi:nil="true"/>
  </documentManagement>
</p:properties>
</file>

<file path=customXml/itemProps1.xml><?xml version="1.0" encoding="utf-8"?>
<ds:datastoreItem xmlns:ds="http://schemas.openxmlformats.org/officeDocument/2006/customXml" ds:itemID="{65192574-D723-417D-A5FC-13C13F8BF516}">
  <ds:schemaRefs>
    <ds:schemaRef ds:uri="http://schemas.microsoft.com/sharepoint/v3/contenttype/forms"/>
  </ds:schemaRefs>
</ds:datastoreItem>
</file>

<file path=customXml/itemProps2.xml><?xml version="1.0" encoding="utf-8"?>
<ds:datastoreItem xmlns:ds="http://schemas.openxmlformats.org/officeDocument/2006/customXml" ds:itemID="{34805C9E-110D-43E1-ADA6-D60B2F833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2d9d1-320e-4616-a17f-679227632cf6"/>
    <ds:schemaRef ds:uri="e8c24811-b6a8-4e4d-a0fc-7c6af76adb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2551FE-97E5-4A81-889E-2B1AE786E112}">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e8c24811-b6a8-4e4d-a0fc-7c6af76adb8a"/>
    <ds:schemaRef ds:uri="http://purl.org/dc/elements/1.1/"/>
    <ds:schemaRef ds:uri="http://schemas.openxmlformats.org/package/2006/metadata/core-properties"/>
    <ds:schemaRef ds:uri="a422d9d1-320e-4616-a17f-679227632cf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321</TotalTime>
  <Words>285</Words>
  <Application>Microsoft Office PowerPoint</Application>
  <PresentationFormat>מסך רחב</PresentationFormat>
  <Paragraphs>21</Paragraphs>
  <Slides>5</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5</vt:i4>
      </vt:variant>
    </vt:vector>
  </HeadingPairs>
  <TitlesOfParts>
    <vt:vector size="11" baseType="lpstr">
      <vt:lpstr>Arial</vt:lpstr>
      <vt:lpstr>Assistant</vt:lpstr>
      <vt:lpstr>Garamond</vt:lpstr>
      <vt:lpstr>Heebo</vt:lpstr>
      <vt:lpstr>Times New Roman</vt:lpstr>
      <vt:lpstr>אורגני</vt:lpstr>
      <vt:lpstr>כמה טוב שבאת הביתה</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Yotam Marck</dc:creator>
  <cp:lastModifiedBy>דלית רייז</cp:lastModifiedBy>
  <cp:revision>8</cp:revision>
  <dcterms:created xsi:type="dcterms:W3CDTF">2024-01-01T18:32:16Z</dcterms:created>
  <dcterms:modified xsi:type="dcterms:W3CDTF">2024-01-03T12:47:40Z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0x010100D910FD3C60968543ABB1DE18FBBB6432</vt:lpwstr>
  </property>
</Properties>
</file>