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3" r:id="rId2"/>
    <p:sldId id="2039" r:id="rId3"/>
    <p:sldId id="2044" r:id="rId4"/>
    <p:sldId id="2045" r:id="rId5"/>
    <p:sldId id="2046" r:id="rId6"/>
    <p:sldId id="2047" r:id="rId7"/>
    <p:sldId id="2037" r:id="rId8"/>
    <p:sldId id="262" r:id="rId9"/>
    <p:sldId id="2015" r:id="rId10"/>
    <p:sldId id="2048" r:id="rId11"/>
    <p:sldId id="2041" r:id="rId12"/>
    <p:sldId id="2049" r:id="rId13"/>
    <p:sldId id="2017" r:id="rId14"/>
    <p:sldId id="205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333" userDrawn="1">
          <p15:clr>
            <a:srgbClr val="A4A3A4"/>
          </p15:clr>
        </p15:guide>
        <p15:guide id="3" pos="189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790" userDrawn="1">
          <p15:clr>
            <a:srgbClr val="A4A3A4"/>
          </p15:clr>
        </p15:guide>
        <p15:guide id="9" pos="325" userDrawn="1">
          <p15:clr>
            <a:srgbClr val="A4A3A4"/>
          </p15:clr>
        </p15:guide>
        <p15:guide id="10" orient="horz" pos="42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8"/>
    <a:srgbClr val="F3F3F3"/>
    <a:srgbClr val="B4B4B5"/>
    <a:srgbClr val="B3B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4"/>
    <p:restoredTop sz="95186"/>
  </p:normalViewPr>
  <p:slideViewPr>
    <p:cSldViewPr snapToGrid="0" snapToObjects="1" showGuides="1">
      <p:cViewPr>
        <p:scale>
          <a:sx n="84" d="100"/>
          <a:sy n="84" d="100"/>
        </p:scale>
        <p:origin x="826" y="82"/>
      </p:cViewPr>
      <p:guideLst>
        <p:guide orient="horz" pos="2160"/>
        <p:guide pos="7333"/>
        <p:guide pos="1890"/>
        <p:guide pos="3840"/>
        <p:guide orient="horz" pos="346"/>
        <p:guide orient="horz" pos="3974"/>
        <p:guide pos="5790"/>
        <p:guide pos="325"/>
        <p:guide orient="horz" pos="42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7" d="100"/>
          <a:sy n="77" d="100"/>
        </p:scale>
        <p:origin x="343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6367838-CB9E-1C4E-B6E3-A78C0BA007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4E375D-1A8F-9F4D-8CC8-BAE8A5E91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18E09-BFC9-6B48-96B7-BE5177A01D51}" type="datetimeFigureOut">
              <a:rPr lang="es-ES_tradnl" smtClean="0">
                <a:latin typeface="EB Garamond 08" panose="02020502060206020404" pitchFamily="18" charset="77"/>
              </a:rPr>
              <a:t>16/11/2023</a:t>
            </a:fld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E7A4FF-704A-954D-BC9C-F371462E0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880EF-7252-FC47-A361-5A3684F19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8D33-B625-EE45-B94F-4FC0DF67D7D4}" type="slidenum">
              <a:rPr lang="es-ES_tradnl" smtClean="0">
                <a:latin typeface="EB Garamond 08" panose="02020502060206020404" pitchFamily="18" charset="77"/>
              </a:rPr>
              <a:t>‹#›</a:t>
            </a:fld>
            <a:endParaRPr lang="es-ES_tradnl" dirty="0">
              <a:latin typeface="EB Garamond 08" panose="020205020602060204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3075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B Garamond 08" panose="020205020602060204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B Garamond 08" panose="02020502060206020404" pitchFamily="18" charset="77"/>
              </a:defRPr>
            </a:lvl1pPr>
          </a:lstStyle>
          <a:p>
            <a:fld id="{88EDFB7E-8A14-5F4A-A8BC-FEC574E653A4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B Garamond 08" panose="020205020602060204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B Garamond 08" panose="02020502060206020404" pitchFamily="18" charset="77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B Garamond 08" panose="02020502060206020404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B Garamond 08" panose="02020502060206020404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B Garamond 08" panose="02020502060206020404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B Garamond 08" panose="02020502060206020404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B Garamond 08" panose="02020502060206020404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EB Garamond 08" panose="02020502060206020404" pitchFamily="18" charset="77"/>
              </a:rPr>
              <a:pPr/>
              <a:t>2</a:t>
            </a:fld>
            <a:endParaRPr lang="en-US" altLang="en-US" dirty="0">
              <a:solidFill>
                <a:srgbClr val="000000"/>
              </a:solidFill>
              <a:latin typeface="EB Garamond 08" panose="02020502060206020404" pitchFamily="18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4539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3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2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EB Garamond 08" panose="02020502060206020404" pitchFamily="18" charset="77"/>
              </a:rPr>
              <a:pPr/>
              <a:t>3</a:t>
            </a:fld>
            <a:endParaRPr lang="en-US" altLang="en-US" dirty="0">
              <a:solidFill>
                <a:srgbClr val="000000"/>
              </a:solidFill>
              <a:latin typeface="EB Garamond 08" panose="02020502060206020404" pitchFamily="18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56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EB Garamond 08" panose="02020502060206020404" pitchFamily="18" charset="77"/>
              </a:rPr>
              <a:pPr/>
              <a:t>4</a:t>
            </a:fld>
            <a:endParaRPr lang="en-US" altLang="en-US" dirty="0">
              <a:solidFill>
                <a:srgbClr val="000000"/>
              </a:solidFill>
              <a:latin typeface="EB Garamond 08" panose="02020502060206020404" pitchFamily="18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28595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EB Garamond 08" panose="02020502060206020404" pitchFamily="18" charset="77"/>
              </a:rPr>
              <a:pPr/>
              <a:t>5</a:t>
            </a:fld>
            <a:endParaRPr lang="en-US" altLang="en-US" dirty="0">
              <a:solidFill>
                <a:srgbClr val="000000"/>
              </a:solidFill>
              <a:latin typeface="EB Garamond 08" panose="02020502060206020404" pitchFamily="18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4364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A78DDF63-5E1A-DB4D-B8B3-3EA5D5F33E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6B92F88-E2AC-F247-982C-13420405AE2F}" type="slidenum">
              <a:rPr lang="en-US" altLang="en-US">
                <a:solidFill>
                  <a:srgbClr val="000000"/>
                </a:solidFill>
                <a:latin typeface="EB Garamond 08" panose="02020502060206020404" pitchFamily="18" charset="77"/>
              </a:rPr>
              <a:pPr/>
              <a:t>6</a:t>
            </a:fld>
            <a:endParaRPr lang="en-US" altLang="en-US" dirty="0">
              <a:solidFill>
                <a:srgbClr val="000000"/>
              </a:solidFill>
              <a:latin typeface="EB Garamond 08" panose="02020502060206020404" pitchFamily="18" charset="77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8D76859E-542C-3F49-884D-AE958DBFEF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96A4EBD2-03E3-4143-BC77-AEFE614A927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7856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4058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8236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7498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EB Garamond 08" panose="02020502060206020404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EB Garamond 08" panose="02020502060206020404" pitchFamily="18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EB Garamond 08" panose="020205020602060204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EB Garamond 08" panose="02020502060206020404" pitchFamily="18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73590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BA05DB77-4B6B-814F-8922-1C4026375081}"/>
              </a:ext>
            </a:extLst>
          </p:cNvPr>
          <p:cNvSpPr/>
          <p:nvPr userDrawn="1"/>
        </p:nvSpPr>
        <p:spPr>
          <a:xfrm>
            <a:off x="640837" y="0"/>
            <a:ext cx="8264770" cy="6858000"/>
          </a:xfrm>
          <a:custGeom>
            <a:avLst/>
            <a:gdLst>
              <a:gd name="connsiteX0" fmla="*/ 1907897 w 8264770"/>
              <a:gd name="connsiteY0" fmla="*/ 0 h 6858000"/>
              <a:gd name="connsiteX1" fmla="*/ 6356874 w 8264770"/>
              <a:gd name="connsiteY1" fmla="*/ 0 h 6858000"/>
              <a:gd name="connsiteX2" fmla="*/ 6442841 w 8264770"/>
              <a:gd name="connsiteY2" fmla="*/ 55113 h 6858000"/>
              <a:gd name="connsiteX3" fmla="*/ 8264770 w 8264770"/>
              <a:gd name="connsiteY3" fmla="*/ 3481751 h 6858000"/>
              <a:gd name="connsiteX4" fmla="*/ 6604857 w 8264770"/>
              <a:gd name="connsiteY4" fmla="*/ 6793178 h 6858000"/>
              <a:gd name="connsiteX5" fmla="*/ 6513701 w 8264770"/>
              <a:gd name="connsiteY5" fmla="*/ 6858000 h 6858000"/>
              <a:gd name="connsiteX6" fmla="*/ 1751070 w 8264770"/>
              <a:gd name="connsiteY6" fmla="*/ 6858000 h 6858000"/>
              <a:gd name="connsiteX7" fmla="*/ 1659914 w 8264770"/>
              <a:gd name="connsiteY7" fmla="*/ 6793178 h 6858000"/>
              <a:gd name="connsiteX8" fmla="*/ 0 w 8264770"/>
              <a:gd name="connsiteY8" fmla="*/ 3481751 h 6858000"/>
              <a:gd name="connsiteX9" fmla="*/ 1821930 w 8264770"/>
              <a:gd name="connsiteY9" fmla="*/ 55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64770" h="6858000">
                <a:moveTo>
                  <a:pt x="1907897" y="0"/>
                </a:moveTo>
                <a:lnTo>
                  <a:pt x="6356874" y="0"/>
                </a:lnTo>
                <a:lnTo>
                  <a:pt x="6442841" y="55113"/>
                </a:lnTo>
                <a:cubicBezTo>
                  <a:pt x="7542062" y="797732"/>
                  <a:pt x="8264770" y="2055343"/>
                  <a:pt x="8264770" y="3481751"/>
                </a:cubicBezTo>
                <a:cubicBezTo>
                  <a:pt x="8264770" y="4836839"/>
                  <a:pt x="7612526" y="6039587"/>
                  <a:pt x="6604857" y="6793178"/>
                </a:cubicBezTo>
                <a:lnTo>
                  <a:pt x="6513701" y="6858000"/>
                </a:lnTo>
                <a:lnTo>
                  <a:pt x="1751070" y="6858000"/>
                </a:lnTo>
                <a:lnTo>
                  <a:pt x="1659914" y="6793178"/>
                </a:lnTo>
                <a:cubicBezTo>
                  <a:pt x="652244" y="6039587"/>
                  <a:pt x="0" y="4836839"/>
                  <a:pt x="0" y="3481751"/>
                </a:cubicBezTo>
                <a:cubicBezTo>
                  <a:pt x="0" y="2055343"/>
                  <a:pt x="722708" y="797732"/>
                  <a:pt x="1821930" y="55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569927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E1A9337-6868-7B47-97C2-482EA0FEDAA1}"/>
              </a:ext>
            </a:extLst>
          </p:cNvPr>
          <p:cNvSpPr/>
          <p:nvPr userDrawn="1"/>
        </p:nvSpPr>
        <p:spPr>
          <a:xfrm>
            <a:off x="640837" y="0"/>
            <a:ext cx="8264770" cy="6858000"/>
          </a:xfrm>
          <a:custGeom>
            <a:avLst/>
            <a:gdLst>
              <a:gd name="connsiteX0" fmla="*/ 1907897 w 8264770"/>
              <a:gd name="connsiteY0" fmla="*/ 0 h 6858000"/>
              <a:gd name="connsiteX1" fmla="*/ 6356874 w 8264770"/>
              <a:gd name="connsiteY1" fmla="*/ 0 h 6858000"/>
              <a:gd name="connsiteX2" fmla="*/ 6442841 w 8264770"/>
              <a:gd name="connsiteY2" fmla="*/ 55113 h 6858000"/>
              <a:gd name="connsiteX3" fmla="*/ 8264770 w 8264770"/>
              <a:gd name="connsiteY3" fmla="*/ 3481751 h 6858000"/>
              <a:gd name="connsiteX4" fmla="*/ 6604857 w 8264770"/>
              <a:gd name="connsiteY4" fmla="*/ 6793178 h 6858000"/>
              <a:gd name="connsiteX5" fmla="*/ 6513701 w 8264770"/>
              <a:gd name="connsiteY5" fmla="*/ 6858000 h 6858000"/>
              <a:gd name="connsiteX6" fmla="*/ 1751070 w 8264770"/>
              <a:gd name="connsiteY6" fmla="*/ 6858000 h 6858000"/>
              <a:gd name="connsiteX7" fmla="*/ 1659914 w 8264770"/>
              <a:gd name="connsiteY7" fmla="*/ 6793178 h 6858000"/>
              <a:gd name="connsiteX8" fmla="*/ 0 w 8264770"/>
              <a:gd name="connsiteY8" fmla="*/ 3481751 h 6858000"/>
              <a:gd name="connsiteX9" fmla="*/ 1821930 w 8264770"/>
              <a:gd name="connsiteY9" fmla="*/ 55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64770" h="6858000">
                <a:moveTo>
                  <a:pt x="1907897" y="0"/>
                </a:moveTo>
                <a:lnTo>
                  <a:pt x="6356874" y="0"/>
                </a:lnTo>
                <a:lnTo>
                  <a:pt x="6442841" y="55113"/>
                </a:lnTo>
                <a:cubicBezTo>
                  <a:pt x="7542062" y="797732"/>
                  <a:pt x="8264770" y="2055343"/>
                  <a:pt x="8264770" y="3481751"/>
                </a:cubicBezTo>
                <a:cubicBezTo>
                  <a:pt x="8264770" y="4836839"/>
                  <a:pt x="7612526" y="6039587"/>
                  <a:pt x="6604857" y="6793178"/>
                </a:cubicBezTo>
                <a:lnTo>
                  <a:pt x="6513701" y="6858000"/>
                </a:lnTo>
                <a:lnTo>
                  <a:pt x="1751070" y="6858000"/>
                </a:lnTo>
                <a:lnTo>
                  <a:pt x="1659914" y="6793178"/>
                </a:lnTo>
                <a:cubicBezTo>
                  <a:pt x="652244" y="6039587"/>
                  <a:pt x="0" y="4836839"/>
                  <a:pt x="0" y="3481751"/>
                </a:cubicBezTo>
                <a:cubicBezTo>
                  <a:pt x="0" y="2055343"/>
                  <a:pt x="722708" y="797732"/>
                  <a:pt x="1821930" y="55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F87788-73A9-1248-8D55-EE9D58105C57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588370" y="697058"/>
            <a:ext cx="3554910" cy="3554912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EB Garamond 08" panose="02020502060206020404" pitchFamily="18" charset="77"/>
                <a:ea typeface="Roboto Regular" charset="0"/>
                <a:cs typeface="Abhaya Libre" panose="02000603000000000000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00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EBAC8E48-9925-4145-A14A-E475D0B10478}"/>
              </a:ext>
            </a:extLst>
          </p:cNvPr>
          <p:cNvSpPr/>
          <p:nvPr userDrawn="1"/>
        </p:nvSpPr>
        <p:spPr>
          <a:xfrm>
            <a:off x="640837" y="0"/>
            <a:ext cx="8264770" cy="6858000"/>
          </a:xfrm>
          <a:custGeom>
            <a:avLst/>
            <a:gdLst>
              <a:gd name="connsiteX0" fmla="*/ 1907897 w 8264770"/>
              <a:gd name="connsiteY0" fmla="*/ 0 h 6858000"/>
              <a:gd name="connsiteX1" fmla="*/ 6356874 w 8264770"/>
              <a:gd name="connsiteY1" fmla="*/ 0 h 6858000"/>
              <a:gd name="connsiteX2" fmla="*/ 6442841 w 8264770"/>
              <a:gd name="connsiteY2" fmla="*/ 55113 h 6858000"/>
              <a:gd name="connsiteX3" fmla="*/ 8264770 w 8264770"/>
              <a:gd name="connsiteY3" fmla="*/ 3481751 h 6858000"/>
              <a:gd name="connsiteX4" fmla="*/ 6604857 w 8264770"/>
              <a:gd name="connsiteY4" fmla="*/ 6793178 h 6858000"/>
              <a:gd name="connsiteX5" fmla="*/ 6513701 w 8264770"/>
              <a:gd name="connsiteY5" fmla="*/ 6858000 h 6858000"/>
              <a:gd name="connsiteX6" fmla="*/ 1751070 w 8264770"/>
              <a:gd name="connsiteY6" fmla="*/ 6858000 h 6858000"/>
              <a:gd name="connsiteX7" fmla="*/ 1659914 w 8264770"/>
              <a:gd name="connsiteY7" fmla="*/ 6793178 h 6858000"/>
              <a:gd name="connsiteX8" fmla="*/ 0 w 8264770"/>
              <a:gd name="connsiteY8" fmla="*/ 3481751 h 6858000"/>
              <a:gd name="connsiteX9" fmla="*/ 1821930 w 8264770"/>
              <a:gd name="connsiteY9" fmla="*/ 55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64770" h="6858000">
                <a:moveTo>
                  <a:pt x="1907897" y="0"/>
                </a:moveTo>
                <a:lnTo>
                  <a:pt x="6356874" y="0"/>
                </a:lnTo>
                <a:lnTo>
                  <a:pt x="6442841" y="55113"/>
                </a:lnTo>
                <a:cubicBezTo>
                  <a:pt x="7542062" y="797732"/>
                  <a:pt x="8264770" y="2055343"/>
                  <a:pt x="8264770" y="3481751"/>
                </a:cubicBezTo>
                <a:cubicBezTo>
                  <a:pt x="8264770" y="4836839"/>
                  <a:pt x="7612526" y="6039587"/>
                  <a:pt x="6604857" y="6793178"/>
                </a:cubicBezTo>
                <a:lnTo>
                  <a:pt x="6513701" y="6858000"/>
                </a:lnTo>
                <a:lnTo>
                  <a:pt x="1751070" y="6858000"/>
                </a:lnTo>
                <a:lnTo>
                  <a:pt x="1659914" y="6793178"/>
                </a:lnTo>
                <a:cubicBezTo>
                  <a:pt x="652244" y="6039587"/>
                  <a:pt x="0" y="4836839"/>
                  <a:pt x="0" y="3481751"/>
                </a:cubicBezTo>
                <a:cubicBezTo>
                  <a:pt x="0" y="2055343"/>
                  <a:pt x="722708" y="797732"/>
                  <a:pt x="1821930" y="55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55951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C9AB9924-A8A1-9342-B629-67241F242FB0}"/>
              </a:ext>
            </a:extLst>
          </p:cNvPr>
          <p:cNvSpPr/>
          <p:nvPr userDrawn="1"/>
        </p:nvSpPr>
        <p:spPr>
          <a:xfrm>
            <a:off x="3017519" y="391885"/>
            <a:ext cx="6178732" cy="609251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E022CF3-2AFC-624F-B30F-AD2382910B0D}"/>
              </a:ext>
            </a:extLst>
          </p:cNvPr>
          <p:cNvSpPr/>
          <p:nvPr userDrawn="1"/>
        </p:nvSpPr>
        <p:spPr>
          <a:xfrm>
            <a:off x="0" y="0"/>
            <a:ext cx="91875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al Slide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921284-5240-A84B-BF5E-BDA610DE8085}"/>
              </a:ext>
            </a:extLst>
          </p:cNvPr>
          <p:cNvSpPr/>
          <p:nvPr userDrawn="1"/>
        </p:nvSpPr>
        <p:spPr>
          <a:xfrm>
            <a:off x="3004456" y="0"/>
            <a:ext cx="91875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0376340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6681B0-540B-6548-A17A-014D937A648F}"/>
              </a:ext>
            </a:extLst>
          </p:cNvPr>
          <p:cNvSpPr/>
          <p:nvPr userDrawn="1"/>
        </p:nvSpPr>
        <p:spPr>
          <a:xfrm>
            <a:off x="533400" y="472440"/>
            <a:ext cx="11125200" cy="591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5816137"/>
      </p:ext>
    </p:extLst>
  </p:cSld>
  <p:clrMapOvr>
    <a:masterClrMapping/>
  </p:clrMapOvr>
  <p:transition advClick="0"/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B Garamond 08" panose="02020502060206020404" pitchFamily="18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11/16/2023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B Garamond 08" panose="02020502060206020404" pitchFamily="18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B Garamond 08" panose="02020502060206020404" pitchFamily="18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70" r:id="rId3"/>
    <p:sldLayoutId id="2147483669" r:id="rId4"/>
    <p:sldLayoutId id="2147483673" r:id="rId5"/>
    <p:sldLayoutId id="2147483661" r:id="rId6"/>
    <p:sldLayoutId id="2147483662" r:id="rId7"/>
    <p:sldLayoutId id="2147483671" r:id="rId8"/>
    <p:sldLayoutId id="2147483674" r:id="rId9"/>
    <p:sldLayoutId id="214748367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B Garamond 08" panose="02020502060206020404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B Garamond 08" panose="02020502060206020404" pitchFamily="18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B Garamond 08" panose="02020502060206020404" pitchFamily="18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B Garamond 08" panose="02020502060206020404" pitchFamily="18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B Garamond 08" panose="02020502060206020404" pitchFamily="18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B Garamond 08" panose="02020502060206020404" pitchFamily="18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5OCLJB7Ois&amp;ab_channel=%D7%9E%D7%A9%D7%A8%D7%93%D7%94%D7%97%D7%A7%D7%9C%D7%90%D7%95%D7%AA%D7%95%D7%A4%D7%99%D7%AA%D7%95%D7%97%D7%94%D7%9B%D7%A4%D7%A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1411610" y="36461"/>
            <a:ext cx="651623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חשיבות</a:t>
            </a:r>
          </a:p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 </a:t>
            </a:r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החקלאות </a:t>
            </a:r>
            <a:endParaRPr lang="he-IL" sz="11500" b="1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בישראל</a:t>
            </a:r>
            <a:endParaRPr lang="en-US" sz="11500" b="1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-657982" y="5144909"/>
            <a:ext cx="1099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400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לחטיבה ולתיכון</a:t>
            </a:r>
            <a:endParaRPr lang="en-US" sz="5400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14" y="5994145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641"/>
          <p:cNvSpPr/>
          <p:nvPr/>
        </p:nvSpPr>
        <p:spPr>
          <a:xfrm>
            <a:off x="4162532" y="3164949"/>
            <a:ext cx="828391" cy="52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7110923" y="3029923"/>
            <a:ext cx="828390" cy="82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10074493" y="3081684"/>
            <a:ext cx="828390" cy="71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6926347-1132-5A49-AFEE-3415F7C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7200"/>
            <a:ext cx="1588" cy="1588"/>
          </a:xfrm>
          <a:custGeom>
            <a:avLst/>
            <a:gdLst>
              <a:gd name="T0" fmla="*/ 3 w 4"/>
              <a:gd name="T1" fmla="*/ 0 h 1"/>
              <a:gd name="T2" fmla="*/ 0 w 4"/>
              <a:gd name="T3" fmla="*/ 0 h 1"/>
              <a:gd name="T4" fmla="*/ 0 w 4"/>
              <a:gd name="T5" fmla="*/ 0 h 1"/>
              <a:gd name="T6" fmla="*/ 3 w 4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0" y="0"/>
                </a:lnTo>
                <a:lnTo>
                  <a:pt x="0" y="0"/>
                </a:lnTo>
                <a:cubicBezTo>
                  <a:pt x="1" y="0"/>
                  <a:pt x="2" y="0"/>
                  <a:pt x="3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92437BA-DBE6-9949-8AC3-D9BAF2E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717550"/>
            <a:ext cx="6350" cy="1588"/>
          </a:xfrm>
          <a:custGeom>
            <a:avLst/>
            <a:gdLst>
              <a:gd name="T0" fmla="*/ 9 w 17"/>
              <a:gd name="T1" fmla="*/ 0 h 1"/>
              <a:gd name="T2" fmla="*/ 9 w 17"/>
              <a:gd name="T3" fmla="*/ 0 h 1"/>
              <a:gd name="T4" fmla="*/ 15 w 17"/>
              <a:gd name="T5" fmla="*/ 0 h 1"/>
              <a:gd name="T6" fmla="*/ 15 w 17"/>
              <a:gd name="T7" fmla="*/ 0 h 1"/>
              <a:gd name="T8" fmla="*/ 9 w 1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">
                <a:moveTo>
                  <a:pt x="9" y="0"/>
                </a:moveTo>
                <a:lnTo>
                  <a:pt x="9" y="0"/>
                </a:lnTo>
                <a:cubicBezTo>
                  <a:pt x="11" y="0"/>
                  <a:pt x="13" y="0"/>
                  <a:pt x="15" y="0"/>
                </a:cubicBezTo>
                <a:lnTo>
                  <a:pt x="15" y="0"/>
                </a:lnTo>
                <a:cubicBezTo>
                  <a:pt x="16" y="0"/>
                  <a:pt x="0" y="0"/>
                  <a:pt x="9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B8107D7-4D0B-0F4F-ACCC-FF33C71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6142038"/>
            <a:ext cx="1588" cy="1587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l="2593" t="34938" r="70185" b="15185"/>
          <a:stretch/>
        </p:blipFill>
        <p:spPr>
          <a:xfrm>
            <a:off x="3227174" y="1044220"/>
            <a:ext cx="8434247" cy="4346223"/>
          </a:xfrm>
          <a:prstGeom prst="rect">
            <a:avLst/>
          </a:prstGeom>
        </p:spPr>
      </p:pic>
      <p:pic>
        <p:nvPicPr>
          <p:cNvPr id="13" name="תמונה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3" t="2879" r="1455" b="10749"/>
          <a:stretch/>
        </p:blipFill>
        <p:spPr bwMode="auto">
          <a:xfrm>
            <a:off x="239022" y="1044219"/>
            <a:ext cx="2816659" cy="4346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430" y="5734340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0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14908" t="18642" r="61945" b="5967"/>
          <a:stretch/>
        </p:blipFill>
        <p:spPr>
          <a:xfrm>
            <a:off x="2460978" y="1258710"/>
            <a:ext cx="5159021" cy="4725663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/>
          <a:srcRect l="2731" t="19959" r="85556" b="63086"/>
          <a:stretch/>
        </p:blipFill>
        <p:spPr>
          <a:xfrm>
            <a:off x="457199" y="225776"/>
            <a:ext cx="1816252" cy="73942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/>
          <a:srcRect l="15648" t="17161" r="63102" b="8107"/>
          <a:stretch/>
        </p:blipFill>
        <p:spPr>
          <a:xfrm>
            <a:off x="2460978" y="1190977"/>
            <a:ext cx="5159021" cy="510282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5"/>
          <a:srcRect l="15787" t="16996" r="63102" b="9423"/>
          <a:stretch/>
        </p:blipFill>
        <p:spPr>
          <a:xfrm>
            <a:off x="2400155" y="1182510"/>
            <a:ext cx="5214199" cy="511129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/>
          <a:srcRect l="15862" t="17168" r="63266" b="8234"/>
          <a:stretch/>
        </p:blipFill>
        <p:spPr>
          <a:xfrm>
            <a:off x="2394510" y="1182510"/>
            <a:ext cx="5185978" cy="522055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7"/>
          <a:srcRect l="15602" t="17325" r="63287" b="8272"/>
          <a:stretch/>
        </p:blipFill>
        <p:spPr>
          <a:xfrm>
            <a:off x="2314222" y="1186866"/>
            <a:ext cx="5269089" cy="5222871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8"/>
          <a:srcRect l="15648" t="16832" r="63148" b="8106"/>
          <a:stretch/>
        </p:blipFill>
        <p:spPr>
          <a:xfrm>
            <a:off x="2314222" y="1175838"/>
            <a:ext cx="5283199" cy="5260128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9"/>
          <a:srcRect l="15741" t="16832" r="63148" b="8600"/>
          <a:stretch/>
        </p:blipFill>
        <p:spPr>
          <a:xfrm>
            <a:off x="2314222" y="1186866"/>
            <a:ext cx="5283199" cy="5248442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10"/>
          <a:srcRect l="15741" t="17325" r="63194" b="8436"/>
          <a:stretch/>
        </p:blipFill>
        <p:spPr>
          <a:xfrm>
            <a:off x="2314222" y="1175837"/>
            <a:ext cx="5269089" cy="5222767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11"/>
          <a:srcRect l="15787" t="16667" r="63148" b="8272"/>
          <a:stretch/>
        </p:blipFill>
        <p:spPr>
          <a:xfrm>
            <a:off x="2314222" y="1178049"/>
            <a:ext cx="5283199" cy="5294812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12"/>
          <a:srcRect l="15834" t="17489" r="63148" b="7943"/>
          <a:stretch/>
        </p:blipFill>
        <p:spPr>
          <a:xfrm>
            <a:off x="2341811" y="1216997"/>
            <a:ext cx="5255610" cy="5244035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91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/>
          <p:nvPr/>
        </p:nvPicPr>
        <p:blipFill>
          <a:blip r:embed="rId3"/>
          <a:stretch>
            <a:fillRect/>
          </a:stretch>
        </p:blipFill>
        <p:spPr>
          <a:xfrm>
            <a:off x="3201987" y="-188595"/>
            <a:ext cx="5788025" cy="723519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6" y="550951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ייתכן שזו תמונה של ‏‏הכותל המערבי‏ ו‏טקסט‏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690" y="780786"/>
            <a:ext cx="6863644" cy="51434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0" y="5516531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Box 234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1411610" y="36461"/>
            <a:ext cx="6516238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חשיבות</a:t>
            </a:r>
          </a:p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 </a:t>
            </a:r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החקלאות </a:t>
            </a:r>
            <a:endParaRPr lang="he-IL" sz="11500" b="1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  <a:p>
            <a:pPr algn="ctr"/>
            <a:r>
              <a:rPr lang="he-IL" sz="115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בישראל</a:t>
            </a:r>
            <a:endParaRPr lang="en-US" sz="11500" b="1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6D8D1-D5C8-5140-87BB-096E09CEC541}"/>
              </a:ext>
            </a:extLst>
          </p:cNvPr>
          <p:cNvSpPr txBox="1"/>
          <p:nvPr/>
        </p:nvSpPr>
        <p:spPr>
          <a:xfrm>
            <a:off x="-657982" y="5144909"/>
            <a:ext cx="10999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5400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לחטיבה ולתיכון</a:t>
            </a:r>
            <a:endParaRPr lang="en-US" sz="5400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214" y="5994145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9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998011" y="632084"/>
            <a:ext cx="49295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שאלה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כמה אחוז מהמשק הישראלי 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עובדים בחקלאות?</a:t>
            </a:r>
            <a:endParaRPr lang="he-IL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2884168" y="2768507"/>
            <a:ext cx="3055645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א. 1%</a:t>
            </a:r>
          </a:p>
          <a:p>
            <a:pPr algn="ctr"/>
            <a:r>
              <a:rPr lang="he-IL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ב. 10%</a:t>
            </a:r>
          </a:p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ג. 5%</a:t>
            </a:r>
            <a:endParaRPr lang="he-IL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4" name="Picture 2" descr="Download Text Question Mark Black White Drawing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20" y="632084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2449689" y="2669822"/>
            <a:ext cx="3623733" cy="1072445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55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611458" y="678469"/>
            <a:ext cx="638187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שאלה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כמה משטח ישראל הוא שטח חקלאי?</a:t>
            </a:r>
            <a:endParaRPr lang="he-IL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2730281" y="2768507"/>
            <a:ext cx="336342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א. 25%</a:t>
            </a:r>
          </a:p>
          <a:p>
            <a:pPr algn="ctr"/>
            <a:r>
              <a:rPr lang="he-IL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ב. 5%</a:t>
            </a:r>
          </a:p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ג. 15% </a:t>
            </a:r>
            <a:endParaRPr lang="he-IL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4" name="Picture 2" descr="Download Text Question Mark Black White Drawing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8" y="676347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2376311" y="4824094"/>
            <a:ext cx="3623733" cy="1072445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70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718865" y="678469"/>
            <a:ext cx="61670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שאלה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כמה מהעובדים בחקלאות ישראלים?</a:t>
            </a:r>
            <a:endParaRPr lang="he-IL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2730281" y="2768507"/>
            <a:ext cx="3363421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א. 25%</a:t>
            </a:r>
          </a:p>
          <a:p>
            <a:pPr algn="ctr"/>
            <a:r>
              <a:rPr lang="he-IL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ב. 50%</a:t>
            </a:r>
          </a:p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ג. 80% </a:t>
            </a:r>
            <a:endParaRPr lang="he-IL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4" name="Picture 2" descr="Download Text Question Mark Black White Drawing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8" y="676347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2201333" y="3751649"/>
            <a:ext cx="3623733" cy="1072445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24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541734" y="678469"/>
            <a:ext cx="652133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שאלה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מה הגיל הממוצע של חקלאים בישראל</a:t>
            </a:r>
            <a:endParaRPr lang="he-IL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3040462" y="2768507"/>
            <a:ext cx="2743059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א. 44</a:t>
            </a:r>
          </a:p>
          <a:p>
            <a:pPr algn="ctr"/>
            <a:r>
              <a:rPr lang="he-IL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ב. 50</a:t>
            </a:r>
          </a:p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ג. 63</a:t>
            </a:r>
            <a:endParaRPr lang="he-IL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4" name="Picture 2" descr="Download Text Question Mark Black White Drawing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8" y="676347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2376311" y="4824094"/>
            <a:ext cx="3623733" cy="1072445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05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9"/>
          <p:cNvSpPr/>
          <p:nvPr/>
        </p:nvSpPr>
        <p:spPr>
          <a:xfrm>
            <a:off x="1185348" y="678469"/>
            <a:ext cx="52341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he-IL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שאלה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כמה אחוז מהתוצרת הטרייה </a:t>
            </a:r>
          </a:p>
          <a:p>
            <a:pPr algn="ctr" rtl="1"/>
            <a:r>
              <a:rPr lang="he-IL" sz="32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שאנחנו אוכלים מיוצרת בארץ?</a:t>
            </a:r>
            <a:endParaRPr lang="he-IL" sz="3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2216193" y="2683840"/>
            <a:ext cx="4549643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א. 90-95%</a:t>
            </a:r>
          </a:p>
          <a:p>
            <a:pPr algn="ctr"/>
            <a:r>
              <a:rPr lang="he-IL" sz="66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ב. 5-10%</a:t>
            </a:r>
          </a:p>
          <a:p>
            <a:pPr algn="ctr"/>
            <a:r>
              <a:rPr lang="he-IL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ebo" pitchFamily="2" charset="-79"/>
                <a:cs typeface="Heebo" pitchFamily="2" charset="-79"/>
              </a:rPr>
              <a:t>   ג. 65-70%</a:t>
            </a:r>
            <a:endParaRPr lang="he-IL" sz="66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ebo" pitchFamily="2" charset="-79"/>
              <a:cs typeface="Heebo" pitchFamily="2" charset="-79"/>
            </a:endParaRPr>
          </a:p>
        </p:txBody>
      </p:sp>
      <p:pic>
        <p:nvPicPr>
          <p:cNvPr id="14" name="Picture 2" descr="Download Text Question Mark Black White Drawing HQ PNG Image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98" y="676347"/>
            <a:ext cx="1169988" cy="116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אליפסה 2"/>
          <p:cNvSpPr/>
          <p:nvPr/>
        </p:nvSpPr>
        <p:spPr>
          <a:xfrm>
            <a:off x="1580445" y="2549383"/>
            <a:ext cx="5108222" cy="1072445"/>
          </a:xfrm>
          <a:prstGeom prst="ellipse">
            <a:avLst/>
          </a:prstGeom>
          <a:noFill/>
          <a:ln w="57150">
            <a:solidFill>
              <a:schemeClr val="accent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51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CD399F-23E0-3C4A-B871-1856D5AD4D60}"/>
              </a:ext>
            </a:extLst>
          </p:cNvPr>
          <p:cNvSpPr txBox="1"/>
          <p:nvPr/>
        </p:nvSpPr>
        <p:spPr>
          <a:xfrm>
            <a:off x="3490604" y="2777902"/>
            <a:ext cx="512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800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Heebo" pitchFamily="2" charset="-79"/>
                <a:ea typeface="Lato Light" panose="020F0502020204030203" pitchFamily="34" charset="0"/>
                <a:cs typeface="Heebo" pitchFamily="2" charset="-79"/>
                <a:hlinkClick r:id="rId3"/>
              </a:rPr>
              <a:t>סרטון של חקלאי</a:t>
            </a:r>
            <a:endParaRPr lang="en-US" sz="4800" dirty="0">
              <a:solidFill>
                <a:srgbClr val="0070C0"/>
              </a:solidFill>
              <a:latin typeface="Heebo" pitchFamily="2" charset="-79"/>
              <a:ea typeface="Lato Light" panose="020F0502020204030203" pitchFamily="34" charset="0"/>
              <a:cs typeface="Heebo" pitchFamily="2" charset="-79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17" y="5014158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4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261">
            <a:extLst>
              <a:ext uri="{FF2B5EF4-FFF2-40B4-BE49-F238E27FC236}">
                <a16:creationId xmlns:a16="http://schemas.microsoft.com/office/drawing/2014/main" id="{B1B915CE-9815-BB42-A094-17ACA8E456EF}"/>
              </a:ext>
            </a:extLst>
          </p:cNvPr>
          <p:cNvSpPr txBox="1"/>
          <p:nvPr/>
        </p:nvSpPr>
        <p:spPr>
          <a:xfrm>
            <a:off x="502920" y="1593229"/>
            <a:ext cx="81747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he-IL" sz="96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"אם </a:t>
            </a:r>
            <a:r>
              <a:rPr lang="he-IL" sz="96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חקלאות כאן מולדת </a:t>
            </a:r>
            <a:r>
              <a:rPr lang="he-IL" sz="9600" b="1" dirty="0" smtClean="0">
                <a:solidFill>
                  <a:srgbClr val="002060"/>
                </a:solidFill>
                <a:latin typeface="David" panose="020E0502060401010101" pitchFamily="34" charset="-79"/>
                <a:ea typeface="Nunito Bold" charset="0"/>
                <a:cs typeface="David" panose="020E0502060401010101" pitchFamily="34" charset="-79"/>
              </a:rPr>
              <a:t>כאן"</a:t>
            </a:r>
            <a:endParaRPr lang="en-US" sz="9600" b="1" dirty="0" smtClean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  <a:p>
            <a:pPr algn="ctr"/>
            <a:r>
              <a:rPr lang="he-IL" sz="4400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משה </a:t>
            </a:r>
            <a:r>
              <a:rPr lang="he-IL" sz="4400" dirty="0" err="1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סמילנסקי</a:t>
            </a:r>
            <a:endParaRPr lang="en-US" sz="4400" dirty="0">
              <a:solidFill>
                <a:srgbClr val="002060"/>
              </a:solidFill>
              <a:latin typeface="David" panose="020E0502060401010101" pitchFamily="34" charset="-79"/>
              <a:ea typeface="Nunito Bold" charset="0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26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3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641"/>
          <p:cNvSpPr/>
          <p:nvPr/>
        </p:nvSpPr>
        <p:spPr>
          <a:xfrm>
            <a:off x="4162532" y="3164949"/>
            <a:ext cx="828391" cy="52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1" name="Shape 2688"/>
          <p:cNvSpPr/>
          <p:nvPr/>
        </p:nvSpPr>
        <p:spPr>
          <a:xfrm>
            <a:off x="7110923" y="3029923"/>
            <a:ext cx="828390" cy="828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tx2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2" name="Shape 2783"/>
          <p:cNvSpPr/>
          <p:nvPr/>
        </p:nvSpPr>
        <p:spPr>
          <a:xfrm>
            <a:off x="10074493" y="3081684"/>
            <a:ext cx="828390" cy="715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26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 dirty="0">
              <a:solidFill>
                <a:schemeClr val="bg1"/>
              </a:solidFill>
              <a:latin typeface="EB Garamond 08" panose="02020502060206020404" pitchFamily="18" charset="77"/>
              <a:ea typeface="Roboto Regular" charset="0"/>
              <a:cs typeface="Abhaya Libre" panose="02000603000000000000" pitchFamily="2" charset="77"/>
            </a:endParaRPr>
          </a:p>
        </p:txBody>
      </p:sp>
      <p:sp>
        <p:nvSpPr>
          <p:cNvPr id="19" name="Freeform 1">
            <a:extLst>
              <a:ext uri="{FF2B5EF4-FFF2-40B4-BE49-F238E27FC236}">
                <a16:creationId xmlns:a16="http://schemas.microsoft.com/office/drawing/2014/main" id="{B6926347-1132-5A49-AFEE-3415F7CD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457200"/>
            <a:ext cx="1588" cy="1588"/>
          </a:xfrm>
          <a:custGeom>
            <a:avLst/>
            <a:gdLst>
              <a:gd name="T0" fmla="*/ 3 w 4"/>
              <a:gd name="T1" fmla="*/ 0 h 1"/>
              <a:gd name="T2" fmla="*/ 0 w 4"/>
              <a:gd name="T3" fmla="*/ 0 h 1"/>
              <a:gd name="T4" fmla="*/ 0 w 4"/>
              <a:gd name="T5" fmla="*/ 0 h 1"/>
              <a:gd name="T6" fmla="*/ 3 w 4"/>
              <a:gd name="T7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" h="1">
                <a:moveTo>
                  <a:pt x="3" y="0"/>
                </a:moveTo>
                <a:lnTo>
                  <a:pt x="0" y="0"/>
                </a:lnTo>
                <a:lnTo>
                  <a:pt x="0" y="0"/>
                </a:lnTo>
                <a:cubicBezTo>
                  <a:pt x="1" y="0"/>
                  <a:pt x="2" y="0"/>
                  <a:pt x="3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192437BA-DBE6-9949-8AC3-D9BAF2EF9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663" y="717550"/>
            <a:ext cx="6350" cy="1588"/>
          </a:xfrm>
          <a:custGeom>
            <a:avLst/>
            <a:gdLst>
              <a:gd name="T0" fmla="*/ 9 w 17"/>
              <a:gd name="T1" fmla="*/ 0 h 1"/>
              <a:gd name="T2" fmla="*/ 9 w 17"/>
              <a:gd name="T3" fmla="*/ 0 h 1"/>
              <a:gd name="T4" fmla="*/ 15 w 17"/>
              <a:gd name="T5" fmla="*/ 0 h 1"/>
              <a:gd name="T6" fmla="*/ 15 w 17"/>
              <a:gd name="T7" fmla="*/ 0 h 1"/>
              <a:gd name="T8" fmla="*/ 9 w 17"/>
              <a:gd name="T9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" h="1">
                <a:moveTo>
                  <a:pt x="9" y="0"/>
                </a:moveTo>
                <a:lnTo>
                  <a:pt x="9" y="0"/>
                </a:lnTo>
                <a:cubicBezTo>
                  <a:pt x="11" y="0"/>
                  <a:pt x="13" y="0"/>
                  <a:pt x="15" y="0"/>
                </a:cubicBezTo>
                <a:lnTo>
                  <a:pt x="15" y="0"/>
                </a:lnTo>
                <a:cubicBezTo>
                  <a:pt x="16" y="0"/>
                  <a:pt x="0" y="0"/>
                  <a:pt x="9" y="0"/>
                </a:cubicBez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2B8107D7-4D0B-0F4F-ACCC-FF33C71E3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6142038"/>
            <a:ext cx="1588" cy="1587"/>
          </a:xfrm>
          <a:custGeom>
            <a:avLst/>
            <a:gdLst>
              <a:gd name="T0" fmla="*/ 0 w 1"/>
              <a:gd name="T1" fmla="*/ 0 h 2"/>
              <a:gd name="T2" fmla="*/ 0 w 1"/>
              <a:gd name="T3" fmla="*/ 0 h 2"/>
              <a:gd name="T4" fmla="*/ 0 w 1"/>
              <a:gd name="T5" fmla="*/ 1 h 2"/>
              <a:gd name="T6" fmla="*/ 0 w 1"/>
              <a:gd name="T7" fmla="*/ 1 h 2"/>
              <a:gd name="T8" fmla="*/ 0 w 1"/>
              <a:gd name="T9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" h="2">
                <a:moveTo>
                  <a:pt x="0" y="0"/>
                </a:moveTo>
                <a:lnTo>
                  <a:pt x="0" y="0"/>
                </a:lnTo>
                <a:cubicBezTo>
                  <a:pt x="0" y="1"/>
                  <a:pt x="0" y="1"/>
                  <a:pt x="0" y="1"/>
                </a:cubicBez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4646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>
              <a:latin typeface="EB Garamond 08" panose="02020502060206020404" pitchFamily="18" charset="77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6250" t="31975" r="72733" b="12387"/>
          <a:stretch/>
        </p:blipFill>
        <p:spPr>
          <a:xfrm>
            <a:off x="2980944" y="0"/>
            <a:ext cx="9211056" cy="6858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2" y="5829553"/>
            <a:ext cx="1561454" cy="8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Alistair - Light">
      <a:dk1>
        <a:srgbClr val="303030"/>
      </a:dk1>
      <a:lt1>
        <a:srgbClr val="FFFFFF"/>
      </a:lt1>
      <a:dk2>
        <a:srgbClr val="000000"/>
      </a:dk2>
      <a:lt2>
        <a:srgbClr val="FFFFFF"/>
      </a:lt2>
      <a:accent1>
        <a:srgbClr val="3B5043"/>
      </a:accent1>
      <a:accent2>
        <a:srgbClr val="36223D"/>
      </a:accent2>
      <a:accent3>
        <a:srgbClr val="3A606D"/>
      </a:accent3>
      <a:accent4>
        <a:srgbClr val="77A570"/>
      </a:accent4>
      <a:accent5>
        <a:srgbClr val="BAC696"/>
      </a:accent5>
      <a:accent6>
        <a:srgbClr val="BDD3B4"/>
      </a:accent6>
      <a:hlink>
        <a:srgbClr val="FFFFFF"/>
      </a:hlink>
      <a:folHlink>
        <a:srgbClr val="EDEDE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3850</TotalTime>
  <Words>137</Words>
  <Application>Microsoft Office PowerPoint</Application>
  <PresentationFormat>מסך רחב</PresentationFormat>
  <Paragraphs>45</Paragraphs>
  <Slides>14</Slides>
  <Notes>11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7" baseType="lpstr">
      <vt:lpstr>Abhaya Libre</vt:lpstr>
      <vt:lpstr>Arial</vt:lpstr>
      <vt:lpstr>Arial Unicode MS</vt:lpstr>
      <vt:lpstr>Calibri</vt:lpstr>
      <vt:lpstr>David</vt:lpstr>
      <vt:lpstr>EB Garamond 08</vt:lpstr>
      <vt:lpstr>Gill Sans</vt:lpstr>
      <vt:lpstr>Heebo</vt:lpstr>
      <vt:lpstr>Lato Light</vt:lpstr>
      <vt:lpstr>Nunito Bold</vt:lpstr>
      <vt:lpstr>Roboto Regular</vt:lpstr>
      <vt:lpstr>Times New Roman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shmulik levi</cp:lastModifiedBy>
  <cp:revision>354</cp:revision>
  <dcterms:created xsi:type="dcterms:W3CDTF">2018-12-21T22:04:22Z</dcterms:created>
  <dcterms:modified xsi:type="dcterms:W3CDTF">2023-11-15T23:19:52Z</dcterms:modified>
</cp:coreProperties>
</file>