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74" r:id="rId4"/>
    <p:sldId id="281" r:id="rId5"/>
    <p:sldId id="282" r:id="rId6"/>
    <p:sldId id="261" r:id="rId7"/>
    <p:sldId id="278" r:id="rId8"/>
    <p:sldId id="262" r:id="rId9"/>
    <p:sldId id="259" r:id="rId10"/>
    <p:sldId id="263" r:id="rId11"/>
    <p:sldId id="286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089" autoAdjust="0"/>
  </p:normalViewPr>
  <p:slideViewPr>
    <p:cSldViewPr>
      <p:cViewPr varScale="1">
        <p:scale>
          <a:sx n="43" d="100"/>
          <a:sy n="43" d="100"/>
        </p:scale>
        <p:origin x="1556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8C6E3D-7351-4480-8C86-E0E458ECAC10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0A52BCB-DA00-496D-A0AB-58639F5700F8}">
      <dgm:prSet phldrT="[Text]"/>
      <dgm:spPr/>
      <dgm:t>
        <a:bodyPr/>
        <a:lstStyle/>
        <a:p>
          <a:r>
            <a:rPr lang="en-GB" dirty="0" smtClean="0"/>
            <a:t> </a:t>
          </a:r>
          <a:endParaRPr lang="en-GB" dirty="0"/>
        </a:p>
      </dgm:t>
    </dgm:pt>
    <dgm:pt modelId="{C3CC3335-84E9-45F5-AC98-089290BFF894}" type="parTrans" cxnId="{61E0C88C-615C-4555-9F19-BCD0FF0D9643}">
      <dgm:prSet/>
      <dgm:spPr/>
      <dgm:t>
        <a:bodyPr/>
        <a:lstStyle/>
        <a:p>
          <a:endParaRPr lang="en-GB"/>
        </a:p>
      </dgm:t>
    </dgm:pt>
    <dgm:pt modelId="{594E6CA5-CCBC-4D23-9578-729EC94D67D9}" type="sibTrans" cxnId="{61E0C88C-615C-4555-9F19-BCD0FF0D9643}">
      <dgm:prSet/>
      <dgm:spPr/>
      <dgm:t>
        <a:bodyPr/>
        <a:lstStyle/>
        <a:p>
          <a:endParaRPr lang="en-GB"/>
        </a:p>
      </dgm:t>
    </dgm:pt>
    <dgm:pt modelId="{C21E736C-B2E4-491C-8D80-0AC17EE4E811}">
      <dgm:prSet phldrT="[Text]"/>
      <dgm:spPr/>
      <dgm:t>
        <a:bodyPr/>
        <a:lstStyle/>
        <a:p>
          <a:r>
            <a:rPr lang="en-GB" dirty="0" smtClean="0"/>
            <a:t> </a:t>
          </a:r>
          <a:endParaRPr lang="en-GB" dirty="0"/>
        </a:p>
      </dgm:t>
    </dgm:pt>
    <dgm:pt modelId="{5412D1A9-488C-46CD-81A2-3EFC5B65308C}" type="parTrans" cxnId="{7B390036-7F59-470E-964D-60F0F8D6EC22}">
      <dgm:prSet/>
      <dgm:spPr/>
      <dgm:t>
        <a:bodyPr/>
        <a:lstStyle/>
        <a:p>
          <a:endParaRPr lang="en-GB"/>
        </a:p>
      </dgm:t>
    </dgm:pt>
    <dgm:pt modelId="{6C1C39A4-D57F-40FA-84E2-FF2240383CD0}" type="sibTrans" cxnId="{7B390036-7F59-470E-964D-60F0F8D6EC22}">
      <dgm:prSet/>
      <dgm:spPr/>
      <dgm:t>
        <a:bodyPr/>
        <a:lstStyle/>
        <a:p>
          <a:endParaRPr lang="en-GB"/>
        </a:p>
      </dgm:t>
    </dgm:pt>
    <dgm:pt modelId="{8B95C4B9-085B-4EA1-A2C3-EBD465F6957C}">
      <dgm:prSet phldrT="[Text]"/>
      <dgm:spPr/>
      <dgm:t>
        <a:bodyPr/>
        <a:lstStyle/>
        <a:p>
          <a:r>
            <a:rPr lang="en-GB" dirty="0" smtClean="0"/>
            <a:t> </a:t>
          </a:r>
          <a:endParaRPr lang="en-GB" dirty="0"/>
        </a:p>
      </dgm:t>
    </dgm:pt>
    <dgm:pt modelId="{9D3A88C3-4014-4AF0-9149-8E16D2D995ED}" type="parTrans" cxnId="{AE40EDB3-8E1B-4C96-BD57-4C0CFCE01166}">
      <dgm:prSet/>
      <dgm:spPr/>
      <dgm:t>
        <a:bodyPr/>
        <a:lstStyle/>
        <a:p>
          <a:endParaRPr lang="en-GB"/>
        </a:p>
      </dgm:t>
    </dgm:pt>
    <dgm:pt modelId="{0E8D9540-97D1-4605-AB1F-2658F57F442F}" type="sibTrans" cxnId="{AE40EDB3-8E1B-4C96-BD57-4C0CFCE01166}">
      <dgm:prSet/>
      <dgm:spPr/>
      <dgm:t>
        <a:bodyPr/>
        <a:lstStyle/>
        <a:p>
          <a:endParaRPr lang="en-GB"/>
        </a:p>
      </dgm:t>
    </dgm:pt>
    <dgm:pt modelId="{F73A6472-FE33-4FE5-A09C-CFF1DE0CC6C5}">
      <dgm:prSet phldrT="[Text]"/>
      <dgm:spPr/>
      <dgm:t>
        <a:bodyPr/>
        <a:lstStyle/>
        <a:p>
          <a:r>
            <a:rPr lang="en-GB" dirty="0" smtClean="0"/>
            <a:t> </a:t>
          </a:r>
          <a:endParaRPr lang="en-GB" dirty="0"/>
        </a:p>
      </dgm:t>
    </dgm:pt>
    <dgm:pt modelId="{3259FB4D-BEB6-49DD-81A5-793F3BB802D0}" type="parTrans" cxnId="{F145E7BC-EF1B-4138-B686-597F2D79C4BF}">
      <dgm:prSet/>
      <dgm:spPr/>
      <dgm:t>
        <a:bodyPr/>
        <a:lstStyle/>
        <a:p>
          <a:endParaRPr lang="en-GB"/>
        </a:p>
      </dgm:t>
    </dgm:pt>
    <dgm:pt modelId="{4350F466-4C12-46B1-BA7F-9BCF3650FE26}" type="sibTrans" cxnId="{F145E7BC-EF1B-4138-B686-597F2D79C4BF}">
      <dgm:prSet/>
      <dgm:spPr/>
      <dgm:t>
        <a:bodyPr/>
        <a:lstStyle/>
        <a:p>
          <a:endParaRPr lang="en-GB"/>
        </a:p>
      </dgm:t>
    </dgm:pt>
    <dgm:pt modelId="{6C423078-0B67-4419-B813-C663ABFFE696}">
      <dgm:prSet phldrT="[Text]"/>
      <dgm:spPr/>
      <dgm:t>
        <a:bodyPr/>
        <a:lstStyle/>
        <a:p>
          <a:r>
            <a:rPr lang="en-GB" dirty="0" smtClean="0"/>
            <a:t> </a:t>
          </a:r>
          <a:endParaRPr lang="en-GB" dirty="0"/>
        </a:p>
      </dgm:t>
    </dgm:pt>
    <dgm:pt modelId="{2180CEC3-744B-4C4C-8C6C-ECEDCBF49170}" type="parTrans" cxnId="{44F10631-8942-4FBF-91E3-A28080F29AFB}">
      <dgm:prSet/>
      <dgm:spPr/>
      <dgm:t>
        <a:bodyPr/>
        <a:lstStyle/>
        <a:p>
          <a:endParaRPr lang="en-GB"/>
        </a:p>
      </dgm:t>
    </dgm:pt>
    <dgm:pt modelId="{72F4290F-AA87-4CE5-8080-BCCF79457C1E}" type="sibTrans" cxnId="{44F10631-8942-4FBF-91E3-A28080F29AFB}">
      <dgm:prSet/>
      <dgm:spPr/>
      <dgm:t>
        <a:bodyPr/>
        <a:lstStyle/>
        <a:p>
          <a:endParaRPr lang="en-GB"/>
        </a:p>
      </dgm:t>
    </dgm:pt>
    <dgm:pt modelId="{25E10922-3068-46AB-9157-6914F153EC2D}" type="pres">
      <dgm:prSet presAssocID="{B58C6E3D-7351-4480-8C86-E0E458ECAC1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7135469-07D0-4534-8B2D-A4745FC063CA}" type="pres">
      <dgm:prSet presAssocID="{B58C6E3D-7351-4480-8C86-E0E458ECAC10}" presName="radial" presStyleCnt="0">
        <dgm:presLayoutVars>
          <dgm:animLvl val="ctr"/>
        </dgm:presLayoutVars>
      </dgm:prSet>
      <dgm:spPr/>
    </dgm:pt>
    <dgm:pt modelId="{5CF55300-5A72-493D-BBCE-8A2B5BB40ACC}" type="pres">
      <dgm:prSet presAssocID="{20A52BCB-DA00-496D-A0AB-58639F5700F8}" presName="centerShape" presStyleLbl="vennNode1" presStyleIdx="0" presStyleCnt="5"/>
      <dgm:spPr/>
      <dgm:t>
        <a:bodyPr/>
        <a:lstStyle/>
        <a:p>
          <a:endParaRPr lang="en-GB"/>
        </a:p>
      </dgm:t>
    </dgm:pt>
    <dgm:pt modelId="{2A8BB43B-D56D-4FD4-971E-A20DDCB78BE4}" type="pres">
      <dgm:prSet presAssocID="{C21E736C-B2E4-491C-8D80-0AC17EE4E811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F325A77-741C-4FED-B352-096F996D557D}" type="pres">
      <dgm:prSet presAssocID="{8B95C4B9-085B-4EA1-A2C3-EBD465F6957C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3943F0-46BD-491B-87A0-E78D9D38A4EA}" type="pres">
      <dgm:prSet presAssocID="{F73A6472-FE33-4FE5-A09C-CFF1DE0CC6C5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06B577-CD53-4256-90C8-CC6872D57E61}" type="pres">
      <dgm:prSet presAssocID="{6C423078-0B67-4419-B813-C663ABFFE696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CBBBF73-EFBC-42FE-A722-8365846B09BF}" type="presOf" srcId="{6C423078-0B67-4419-B813-C663ABFFE696}" destId="{B506B577-CD53-4256-90C8-CC6872D57E61}" srcOrd="0" destOrd="0" presId="urn:microsoft.com/office/officeart/2005/8/layout/radial3"/>
    <dgm:cxn modelId="{0BD711D5-1BF0-4CC7-824A-AF365CDF5135}" type="presOf" srcId="{F73A6472-FE33-4FE5-A09C-CFF1DE0CC6C5}" destId="{713943F0-46BD-491B-87A0-E78D9D38A4EA}" srcOrd="0" destOrd="0" presId="urn:microsoft.com/office/officeart/2005/8/layout/radial3"/>
    <dgm:cxn modelId="{F145E7BC-EF1B-4138-B686-597F2D79C4BF}" srcId="{20A52BCB-DA00-496D-A0AB-58639F5700F8}" destId="{F73A6472-FE33-4FE5-A09C-CFF1DE0CC6C5}" srcOrd="2" destOrd="0" parTransId="{3259FB4D-BEB6-49DD-81A5-793F3BB802D0}" sibTransId="{4350F466-4C12-46B1-BA7F-9BCF3650FE26}"/>
    <dgm:cxn modelId="{213D111D-FA7C-4ED3-ABDE-27A1F60AFB48}" type="presOf" srcId="{20A52BCB-DA00-496D-A0AB-58639F5700F8}" destId="{5CF55300-5A72-493D-BBCE-8A2B5BB40ACC}" srcOrd="0" destOrd="0" presId="urn:microsoft.com/office/officeart/2005/8/layout/radial3"/>
    <dgm:cxn modelId="{5959C173-2F90-4EA1-BA4B-F12C690F0989}" type="presOf" srcId="{C21E736C-B2E4-491C-8D80-0AC17EE4E811}" destId="{2A8BB43B-D56D-4FD4-971E-A20DDCB78BE4}" srcOrd="0" destOrd="0" presId="urn:microsoft.com/office/officeart/2005/8/layout/radial3"/>
    <dgm:cxn modelId="{44F10631-8942-4FBF-91E3-A28080F29AFB}" srcId="{20A52BCB-DA00-496D-A0AB-58639F5700F8}" destId="{6C423078-0B67-4419-B813-C663ABFFE696}" srcOrd="3" destOrd="0" parTransId="{2180CEC3-744B-4C4C-8C6C-ECEDCBF49170}" sibTransId="{72F4290F-AA87-4CE5-8080-BCCF79457C1E}"/>
    <dgm:cxn modelId="{7B390036-7F59-470E-964D-60F0F8D6EC22}" srcId="{20A52BCB-DA00-496D-A0AB-58639F5700F8}" destId="{C21E736C-B2E4-491C-8D80-0AC17EE4E811}" srcOrd="0" destOrd="0" parTransId="{5412D1A9-488C-46CD-81A2-3EFC5B65308C}" sibTransId="{6C1C39A4-D57F-40FA-84E2-FF2240383CD0}"/>
    <dgm:cxn modelId="{AE40EDB3-8E1B-4C96-BD57-4C0CFCE01166}" srcId="{20A52BCB-DA00-496D-A0AB-58639F5700F8}" destId="{8B95C4B9-085B-4EA1-A2C3-EBD465F6957C}" srcOrd="1" destOrd="0" parTransId="{9D3A88C3-4014-4AF0-9149-8E16D2D995ED}" sibTransId="{0E8D9540-97D1-4605-AB1F-2658F57F442F}"/>
    <dgm:cxn modelId="{61E0C88C-615C-4555-9F19-BCD0FF0D9643}" srcId="{B58C6E3D-7351-4480-8C86-E0E458ECAC10}" destId="{20A52BCB-DA00-496D-A0AB-58639F5700F8}" srcOrd="0" destOrd="0" parTransId="{C3CC3335-84E9-45F5-AC98-089290BFF894}" sibTransId="{594E6CA5-CCBC-4D23-9578-729EC94D67D9}"/>
    <dgm:cxn modelId="{C5732B75-C875-476D-ADA4-86D845432542}" type="presOf" srcId="{B58C6E3D-7351-4480-8C86-E0E458ECAC10}" destId="{25E10922-3068-46AB-9157-6914F153EC2D}" srcOrd="0" destOrd="0" presId="urn:microsoft.com/office/officeart/2005/8/layout/radial3"/>
    <dgm:cxn modelId="{29AA3A67-4B5B-44B4-86A3-D9797B37D32E}" type="presOf" srcId="{8B95C4B9-085B-4EA1-A2C3-EBD465F6957C}" destId="{EF325A77-741C-4FED-B352-096F996D557D}" srcOrd="0" destOrd="0" presId="urn:microsoft.com/office/officeart/2005/8/layout/radial3"/>
    <dgm:cxn modelId="{A231EFE8-DC3D-49E4-BC3B-1E7A0BF7F9AB}" type="presParOf" srcId="{25E10922-3068-46AB-9157-6914F153EC2D}" destId="{37135469-07D0-4534-8B2D-A4745FC063CA}" srcOrd="0" destOrd="0" presId="urn:microsoft.com/office/officeart/2005/8/layout/radial3"/>
    <dgm:cxn modelId="{7DB694AF-CD16-42EA-A7B9-B8B775FF1F44}" type="presParOf" srcId="{37135469-07D0-4534-8B2D-A4745FC063CA}" destId="{5CF55300-5A72-493D-BBCE-8A2B5BB40ACC}" srcOrd="0" destOrd="0" presId="urn:microsoft.com/office/officeart/2005/8/layout/radial3"/>
    <dgm:cxn modelId="{5E486123-E385-4998-8B0C-36AABB757254}" type="presParOf" srcId="{37135469-07D0-4534-8B2D-A4745FC063CA}" destId="{2A8BB43B-D56D-4FD4-971E-A20DDCB78BE4}" srcOrd="1" destOrd="0" presId="urn:microsoft.com/office/officeart/2005/8/layout/radial3"/>
    <dgm:cxn modelId="{921D4AD9-9EDE-42EE-A972-7716E7FC2D4D}" type="presParOf" srcId="{37135469-07D0-4534-8B2D-A4745FC063CA}" destId="{EF325A77-741C-4FED-B352-096F996D557D}" srcOrd="2" destOrd="0" presId="urn:microsoft.com/office/officeart/2005/8/layout/radial3"/>
    <dgm:cxn modelId="{D8D2FFB0-2398-4ABA-837D-06329518BB67}" type="presParOf" srcId="{37135469-07D0-4534-8B2D-A4745FC063CA}" destId="{713943F0-46BD-491B-87A0-E78D9D38A4EA}" srcOrd="3" destOrd="0" presId="urn:microsoft.com/office/officeart/2005/8/layout/radial3"/>
    <dgm:cxn modelId="{1EC95076-F12D-422A-95E6-28D5254087A8}" type="presParOf" srcId="{37135469-07D0-4534-8B2D-A4745FC063CA}" destId="{B506B577-CD53-4256-90C8-CC6872D57E61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F55300-5A72-493D-BBCE-8A2B5BB40ACC}">
      <dsp:nvSpPr>
        <dsp:cNvPr id="0" name=""/>
        <dsp:cNvSpPr/>
      </dsp:nvSpPr>
      <dsp:spPr>
        <a:xfrm>
          <a:off x="1920875" y="904875"/>
          <a:ext cx="2254249" cy="22542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500" kern="1200" dirty="0" smtClean="0"/>
            <a:t> </a:t>
          </a:r>
          <a:endParaRPr lang="en-GB" sz="6500" kern="1200" dirty="0"/>
        </a:p>
      </dsp:txBody>
      <dsp:txXfrm>
        <a:off x="2251002" y="1235002"/>
        <a:ext cx="1593995" cy="1593995"/>
      </dsp:txXfrm>
    </dsp:sp>
    <dsp:sp modelId="{2A8BB43B-D56D-4FD4-971E-A20DDCB78BE4}">
      <dsp:nvSpPr>
        <dsp:cNvPr id="0" name=""/>
        <dsp:cNvSpPr/>
      </dsp:nvSpPr>
      <dsp:spPr>
        <a:xfrm>
          <a:off x="2484437" y="402"/>
          <a:ext cx="1127124" cy="11271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800" kern="1200" dirty="0" smtClean="0"/>
            <a:t> </a:t>
          </a:r>
          <a:endParaRPr lang="en-GB" sz="4800" kern="1200" dirty="0"/>
        </a:p>
      </dsp:txBody>
      <dsp:txXfrm>
        <a:off x="2649500" y="165465"/>
        <a:ext cx="796998" cy="796998"/>
      </dsp:txXfrm>
    </dsp:sp>
    <dsp:sp modelId="{EF325A77-741C-4FED-B352-096F996D557D}">
      <dsp:nvSpPr>
        <dsp:cNvPr id="0" name=""/>
        <dsp:cNvSpPr/>
      </dsp:nvSpPr>
      <dsp:spPr>
        <a:xfrm>
          <a:off x="3952472" y="1468437"/>
          <a:ext cx="1127124" cy="11271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800" kern="1200" dirty="0" smtClean="0"/>
            <a:t> </a:t>
          </a:r>
          <a:endParaRPr lang="en-GB" sz="4800" kern="1200" dirty="0"/>
        </a:p>
      </dsp:txBody>
      <dsp:txXfrm>
        <a:off x="4117535" y="1633500"/>
        <a:ext cx="796998" cy="796998"/>
      </dsp:txXfrm>
    </dsp:sp>
    <dsp:sp modelId="{713943F0-46BD-491B-87A0-E78D9D38A4EA}">
      <dsp:nvSpPr>
        <dsp:cNvPr id="0" name=""/>
        <dsp:cNvSpPr/>
      </dsp:nvSpPr>
      <dsp:spPr>
        <a:xfrm>
          <a:off x="2484437" y="2936472"/>
          <a:ext cx="1127124" cy="11271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800" kern="1200" dirty="0" smtClean="0"/>
            <a:t> </a:t>
          </a:r>
          <a:endParaRPr lang="en-GB" sz="4800" kern="1200" dirty="0"/>
        </a:p>
      </dsp:txBody>
      <dsp:txXfrm>
        <a:off x="2649500" y="3101535"/>
        <a:ext cx="796998" cy="796998"/>
      </dsp:txXfrm>
    </dsp:sp>
    <dsp:sp modelId="{B506B577-CD53-4256-90C8-CC6872D57E61}">
      <dsp:nvSpPr>
        <dsp:cNvPr id="0" name=""/>
        <dsp:cNvSpPr/>
      </dsp:nvSpPr>
      <dsp:spPr>
        <a:xfrm>
          <a:off x="1016402" y="1468437"/>
          <a:ext cx="1127124" cy="11271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800" kern="1200" dirty="0" smtClean="0"/>
            <a:t> </a:t>
          </a:r>
          <a:endParaRPr lang="en-GB" sz="4800" kern="1200" dirty="0"/>
        </a:p>
      </dsp:txBody>
      <dsp:txXfrm>
        <a:off x="1181465" y="1633500"/>
        <a:ext cx="796998" cy="7969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04DB7-5525-4EA9-A1B6-B685741F153F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115D4-4D91-467F-8BA1-55B87E4BC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18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115D4-4D91-467F-8BA1-55B87E4BC4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681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115D4-4D91-467F-8BA1-55B87E4BC44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5008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115D4-4D91-467F-8BA1-55B87E4BC44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858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115D4-4D91-467F-8BA1-55B87E4BC4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313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115D4-4D91-467F-8BA1-55B87E4BC4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646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115D4-4D91-467F-8BA1-55B87E4BC4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646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115D4-4D91-467F-8BA1-55B87E4BC4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646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115D4-4D91-467F-8BA1-55B87E4BC44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2367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115D4-4D91-467F-8BA1-55B87E4BC44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883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115D4-4D91-467F-8BA1-55B87E4BC44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381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115D4-4D91-467F-8BA1-55B87E4BC44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381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2FD67CE-DEBE-4791-AD9D-88914006A46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E644172-CB9D-466E-AAF4-2E0D716EDF2A}" type="datetimeFigureOut">
              <a:rPr lang="en-GB" smtClean="0"/>
              <a:t>09/11/2018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543800" cy="1213991"/>
          </a:xfrm>
        </p:spPr>
        <p:txBody>
          <a:bodyPr/>
          <a:lstStyle/>
          <a:p>
            <a:r>
              <a:rPr lang="en-GB" dirty="0" smtClean="0"/>
              <a:t>Reaching the Fringe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22820315"/>
              </p:ext>
            </p:extLst>
          </p:nvPr>
        </p:nvGraphicFramePr>
        <p:xfrm>
          <a:off x="1259632" y="22048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78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08912" cy="1143000"/>
          </a:xfrm>
        </p:spPr>
        <p:txBody>
          <a:bodyPr/>
          <a:lstStyle/>
          <a:p>
            <a:r>
              <a:rPr lang="en-GB" sz="4100" dirty="0" smtClean="0"/>
              <a:t>Fringe members are an opportunity</a:t>
            </a:r>
            <a:r>
              <a:rPr lang="en-GB" sz="4100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800600"/>
          </a:xfrm>
        </p:spPr>
        <p:txBody>
          <a:bodyPr>
            <a:normAutofit/>
          </a:bodyPr>
          <a:lstStyle/>
          <a:p>
            <a:r>
              <a:rPr lang="en-GB" sz="3200" b="1" dirty="0"/>
              <a:t>A </a:t>
            </a:r>
            <a:r>
              <a:rPr lang="en-GB" sz="3200" b="1" dirty="0" smtClean="0"/>
              <a:t>biblical reason </a:t>
            </a:r>
            <a:r>
              <a:rPr lang="en-GB" sz="3200" b="1" dirty="0"/>
              <a:t>to reach them </a:t>
            </a:r>
            <a:r>
              <a:rPr lang="en-GB" sz="3200" dirty="0"/>
              <a:t>– God is patient and we don’t know who are his</a:t>
            </a:r>
            <a:r>
              <a:rPr lang="en-GB" sz="3200" dirty="0" smtClean="0"/>
              <a:t>.</a:t>
            </a:r>
          </a:p>
          <a:p>
            <a:r>
              <a:rPr lang="en-GB" sz="3200" b="1" dirty="0" smtClean="0"/>
              <a:t>We have their contact details </a:t>
            </a:r>
            <a:r>
              <a:rPr lang="en-GB" sz="3200" dirty="0" smtClean="0"/>
              <a:t>– and a reason to visit.</a:t>
            </a:r>
          </a:p>
          <a:p>
            <a:r>
              <a:rPr lang="en-GB" sz="3200" b="1" dirty="0" smtClean="0"/>
              <a:t>There is </a:t>
            </a:r>
            <a:r>
              <a:rPr lang="en-GB" sz="3200" b="1" dirty="0"/>
              <a:t>a</a:t>
            </a:r>
            <a:r>
              <a:rPr lang="en-GB" sz="3200" b="1" dirty="0" smtClean="0"/>
              <a:t> connection to the congregation </a:t>
            </a:r>
            <a:r>
              <a:rPr lang="en-GB" sz="3200" dirty="0" smtClean="0"/>
              <a:t>– a starting point for a conversation.</a:t>
            </a:r>
          </a:p>
          <a:p>
            <a:r>
              <a:rPr lang="en-GB" sz="3200" b="1" dirty="0" smtClean="0"/>
              <a:t>They are more likely to read what we leave with them </a:t>
            </a:r>
            <a:r>
              <a:rPr lang="en-GB" sz="3200" dirty="0" smtClean="0"/>
              <a:t>– for example, the congregational magazine.</a:t>
            </a:r>
            <a:endParaRPr lang="en-GB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3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Discover the reason…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GB" sz="3600" dirty="0" smtClean="0"/>
              <a:t>Have they:</a:t>
            </a:r>
          </a:p>
          <a:p>
            <a:r>
              <a:rPr lang="en-GB" sz="3600" dirty="0" smtClean="0"/>
              <a:t>Been hurt or put off church?</a:t>
            </a:r>
          </a:p>
          <a:p>
            <a:r>
              <a:rPr lang="en-GB" sz="3600" dirty="0" smtClean="0"/>
              <a:t>Got out of the way of attending?</a:t>
            </a:r>
          </a:p>
          <a:p>
            <a:r>
              <a:rPr lang="en-GB" sz="3600" dirty="0" smtClean="0"/>
              <a:t>No spiritual interest?</a:t>
            </a:r>
          </a:p>
          <a:p>
            <a:r>
              <a:rPr lang="en-GB" sz="3600" dirty="0" smtClean="0"/>
              <a:t>Some good reason for not attending?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59142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08912" cy="1143000"/>
          </a:xfrm>
        </p:spPr>
        <p:txBody>
          <a:bodyPr/>
          <a:lstStyle/>
          <a:p>
            <a:r>
              <a:rPr lang="en-GB" sz="4000" dirty="0" smtClean="0"/>
              <a:t>Think of some ideas to reach the fringe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Example: ‘Back to Church Sunday’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8629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are the fringe?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787208" cy="5060032"/>
          </a:xfrm>
        </p:spPr>
        <p:txBody>
          <a:bodyPr>
            <a:normAutofit fontScale="92500"/>
          </a:bodyPr>
          <a:lstStyle/>
          <a:p>
            <a:r>
              <a:rPr lang="en-GB" sz="3200" b="1" dirty="0" smtClean="0"/>
              <a:t>‘Insurance policy’ </a:t>
            </a:r>
            <a:r>
              <a:rPr lang="en-GB" sz="3200" b="1" dirty="0" smtClean="0"/>
              <a:t>members </a:t>
            </a:r>
            <a:r>
              <a:rPr lang="en-GB" sz="2800" dirty="0" smtClean="0"/>
              <a:t>– pay in but rarely if ever attend.</a:t>
            </a:r>
          </a:p>
          <a:p>
            <a:r>
              <a:rPr lang="en-GB" sz="3200" b="1" dirty="0" smtClean="0"/>
              <a:t>Lapsed members </a:t>
            </a:r>
            <a:r>
              <a:rPr lang="en-GB" sz="2800" dirty="0" smtClean="0"/>
              <a:t>– don’t pay in but have some prior connection.</a:t>
            </a:r>
          </a:p>
          <a:p>
            <a:r>
              <a:rPr lang="en-GB" sz="3200" b="1" dirty="0" smtClean="0"/>
              <a:t>Involved fringe </a:t>
            </a:r>
            <a:r>
              <a:rPr lang="en-GB" sz="2800" dirty="0" smtClean="0"/>
              <a:t>– not members or Sunday attenders but go to an organisation, e.g. Parents &amp; Toddlers</a:t>
            </a:r>
          </a:p>
          <a:p>
            <a:r>
              <a:rPr lang="en-GB" sz="3200" b="1" dirty="0" smtClean="0"/>
              <a:t>Parental fringe </a:t>
            </a:r>
            <a:r>
              <a:rPr lang="en-GB" sz="2800" dirty="0" smtClean="0"/>
              <a:t>– not members but children attend holiday Bible club or uniformed organisations</a:t>
            </a:r>
          </a:p>
          <a:p>
            <a:r>
              <a:rPr lang="en-GB" sz="3200" b="1" dirty="0" smtClean="0"/>
              <a:t>Crisis fringe </a:t>
            </a:r>
            <a:r>
              <a:rPr lang="en-GB" sz="2800" dirty="0" smtClean="0"/>
              <a:t>– not members but come into contact (often through the minister) because of a crisis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0375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/>
          <a:lstStyle/>
          <a:p>
            <a:r>
              <a:rPr lang="en-GB" sz="4000" dirty="0" smtClean="0"/>
              <a:t>Working out your fringe membership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n-GB" sz="3200" dirty="0" smtClean="0"/>
              <a:t>What is your overall membership?</a:t>
            </a:r>
          </a:p>
          <a:p>
            <a:pPr marL="571500" indent="-457200">
              <a:buFont typeface="+mj-lt"/>
              <a:buAutoNum type="arabicPeriod"/>
            </a:pPr>
            <a:r>
              <a:rPr lang="en-GB" sz="3200" dirty="0" smtClean="0"/>
              <a:t>How many attend on a Sunday?</a:t>
            </a:r>
          </a:p>
          <a:p>
            <a:pPr marL="571500" indent="-457200">
              <a:buFont typeface="+mj-lt"/>
              <a:buAutoNum type="arabicPeriod"/>
            </a:pPr>
            <a:r>
              <a:rPr lang="en-GB" sz="3200" dirty="0" smtClean="0"/>
              <a:t>Use the answers to the first two questions to work out the size of your fringe membership.</a:t>
            </a:r>
          </a:p>
          <a:p>
            <a:pPr marL="571500" indent="-457200">
              <a:buFont typeface="+mj-lt"/>
              <a:buAutoNum type="arabicPeriod"/>
            </a:pPr>
            <a:r>
              <a:rPr lang="en-GB" sz="3200" dirty="0" smtClean="0"/>
              <a:t>For elders who have districts – what proportion of people in your district don’t attend or rarely attend?</a:t>
            </a:r>
          </a:p>
        </p:txBody>
      </p:sp>
    </p:spTree>
    <p:extLst>
      <p:ext uri="{BB962C8B-B14F-4D97-AF65-F5344CB8AC3E}">
        <p14:creationId xmlns:p14="http://schemas.microsoft.com/office/powerpoint/2010/main" val="3140753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7848872" cy="1143000"/>
          </a:xfrm>
        </p:spPr>
        <p:txBody>
          <a:bodyPr/>
          <a:lstStyle/>
          <a:p>
            <a:r>
              <a:rPr lang="en-GB" sz="3600" dirty="0" smtClean="0"/>
              <a:t>Working out the non-member fringe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n-GB" sz="3200" dirty="0" smtClean="0"/>
              <a:t>What percentage of children who attend organisations or events like holiday Bible club do not attend church?</a:t>
            </a:r>
          </a:p>
          <a:p>
            <a:pPr marL="571500" indent="-457200">
              <a:buFont typeface="+mj-lt"/>
              <a:buAutoNum type="arabicPeriod"/>
            </a:pPr>
            <a:r>
              <a:rPr lang="en-GB" sz="3200" dirty="0" smtClean="0"/>
              <a:t>What percentage of adults who attend organisations that meet in the church building don’t attend church?</a:t>
            </a:r>
          </a:p>
        </p:txBody>
      </p:sp>
    </p:spTree>
    <p:extLst>
      <p:ext uri="{BB962C8B-B14F-4D97-AF65-F5344CB8AC3E}">
        <p14:creationId xmlns:p14="http://schemas.microsoft.com/office/powerpoint/2010/main" val="162313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/>
          <a:lstStyle/>
          <a:p>
            <a:r>
              <a:rPr lang="en-GB" sz="3600" dirty="0" smtClean="0"/>
              <a:t>Working out the ‘fringe beyond the fringe’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7620000" cy="5256584"/>
          </a:xfrm>
        </p:spPr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n-GB" sz="3200" dirty="0" smtClean="0"/>
              <a:t>What proportion of members live near the church?</a:t>
            </a:r>
          </a:p>
          <a:p>
            <a:pPr marL="628650" indent="-514350">
              <a:buFont typeface="+mj-lt"/>
              <a:buAutoNum type="arabicPeriod" startAt="2"/>
            </a:pPr>
            <a:r>
              <a:rPr lang="en-GB" sz="3200" dirty="0" smtClean="0"/>
              <a:t>What does the census data say about people in the local area – population and those who identify as Protestant? </a:t>
            </a:r>
          </a:p>
          <a:p>
            <a:pPr marL="628650" indent="-514350">
              <a:buFont typeface="+mj-lt"/>
              <a:buAutoNum type="arabicPeriod" startAt="2"/>
            </a:pPr>
            <a:r>
              <a:rPr lang="en-GB" sz="3200" dirty="0" smtClean="0"/>
              <a:t>What size are other congregations in the local area?</a:t>
            </a:r>
          </a:p>
        </p:txBody>
      </p:sp>
    </p:spTree>
    <p:extLst>
      <p:ext uri="{BB962C8B-B14F-4D97-AF65-F5344CB8AC3E}">
        <p14:creationId xmlns:p14="http://schemas.microsoft.com/office/powerpoint/2010/main" val="3216421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992888" cy="1575048"/>
          </a:xfrm>
        </p:spPr>
        <p:txBody>
          <a:bodyPr/>
          <a:lstStyle/>
          <a:p>
            <a:r>
              <a:rPr lang="en-GB" sz="3200" dirty="0" smtClean="0">
                <a:solidFill>
                  <a:schemeClr val="tx1"/>
                </a:solidFill>
                <a:latin typeface="+mn-lt"/>
              </a:rPr>
              <a:t>What groups don’t fall into the category of ‘fringe’? </a:t>
            </a:r>
            <a:r>
              <a:rPr lang="en-GB" sz="3200" dirty="0">
                <a:solidFill>
                  <a:schemeClr val="tx1"/>
                </a:solidFill>
                <a:latin typeface="+mn-lt"/>
              </a:rPr>
              <a:t>H</a:t>
            </a:r>
            <a:r>
              <a:rPr lang="en-GB" sz="3200" dirty="0" smtClean="0">
                <a:solidFill>
                  <a:schemeClr val="tx1"/>
                </a:solidFill>
                <a:latin typeface="+mn-lt"/>
              </a:rPr>
              <a:t>ave you thought about how to reach them?</a:t>
            </a:r>
            <a:endParaRPr lang="en-GB" sz="32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151062" y="1988840"/>
            <a:ext cx="6120680" cy="4391961"/>
            <a:chOff x="683294" y="1269287"/>
            <a:chExt cx="7337091" cy="5327536"/>
          </a:xfrm>
        </p:grpSpPr>
        <p:sp>
          <p:nvSpPr>
            <p:cNvPr id="7" name="Freeform 6"/>
            <p:cNvSpPr/>
            <p:nvPr/>
          </p:nvSpPr>
          <p:spPr>
            <a:xfrm>
              <a:off x="2754944" y="1269287"/>
              <a:ext cx="2871725" cy="1477851"/>
            </a:xfrm>
            <a:custGeom>
              <a:avLst/>
              <a:gdLst>
                <a:gd name="connsiteX0" fmla="*/ 0 w 2088233"/>
                <a:gd name="connsiteY0" fmla="*/ 738926 h 1477851"/>
                <a:gd name="connsiteX1" fmla="*/ 1044117 w 2088233"/>
                <a:gd name="connsiteY1" fmla="*/ 0 h 1477851"/>
                <a:gd name="connsiteX2" fmla="*/ 2088234 w 2088233"/>
                <a:gd name="connsiteY2" fmla="*/ 738926 h 1477851"/>
                <a:gd name="connsiteX3" fmla="*/ 1044117 w 2088233"/>
                <a:gd name="connsiteY3" fmla="*/ 1477852 h 1477851"/>
                <a:gd name="connsiteX4" fmla="*/ 0 w 2088233"/>
                <a:gd name="connsiteY4" fmla="*/ 738926 h 14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88233" h="1477851">
                  <a:moveTo>
                    <a:pt x="0" y="738926"/>
                  </a:moveTo>
                  <a:cubicBezTo>
                    <a:pt x="0" y="330828"/>
                    <a:pt x="467467" y="0"/>
                    <a:pt x="1044117" y="0"/>
                  </a:cubicBezTo>
                  <a:cubicBezTo>
                    <a:pt x="1620767" y="0"/>
                    <a:pt x="2088234" y="330828"/>
                    <a:pt x="2088234" y="738926"/>
                  </a:cubicBezTo>
                  <a:cubicBezTo>
                    <a:pt x="2088234" y="1147024"/>
                    <a:pt x="1620767" y="1477852"/>
                    <a:pt x="1044117" y="1477852"/>
                  </a:cubicBezTo>
                  <a:cubicBezTo>
                    <a:pt x="467467" y="1477852"/>
                    <a:pt x="0" y="1147024"/>
                    <a:pt x="0" y="73892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33755" tIns="244366" rIns="333755" bIns="244366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200" b="1" kern="1200" dirty="0" smtClean="0"/>
                <a:t>Outreach opportunity 1</a:t>
              </a:r>
              <a:endParaRPr lang="en-GB" sz="2200" b="1" kern="1200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5192934" y="3194130"/>
              <a:ext cx="2827451" cy="1477851"/>
            </a:xfrm>
            <a:custGeom>
              <a:avLst/>
              <a:gdLst>
                <a:gd name="connsiteX0" fmla="*/ 0 w 2270999"/>
                <a:gd name="connsiteY0" fmla="*/ 738926 h 1477851"/>
                <a:gd name="connsiteX1" fmla="*/ 1135500 w 2270999"/>
                <a:gd name="connsiteY1" fmla="*/ 0 h 1477851"/>
                <a:gd name="connsiteX2" fmla="*/ 2271000 w 2270999"/>
                <a:gd name="connsiteY2" fmla="*/ 738926 h 1477851"/>
                <a:gd name="connsiteX3" fmla="*/ 1135500 w 2270999"/>
                <a:gd name="connsiteY3" fmla="*/ 1477852 h 1477851"/>
                <a:gd name="connsiteX4" fmla="*/ 0 w 2270999"/>
                <a:gd name="connsiteY4" fmla="*/ 738926 h 14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0999" h="1477851">
                  <a:moveTo>
                    <a:pt x="0" y="738926"/>
                  </a:moveTo>
                  <a:cubicBezTo>
                    <a:pt x="0" y="330828"/>
                    <a:pt x="508381" y="0"/>
                    <a:pt x="1135500" y="0"/>
                  </a:cubicBezTo>
                  <a:cubicBezTo>
                    <a:pt x="1762619" y="0"/>
                    <a:pt x="2271000" y="330828"/>
                    <a:pt x="2271000" y="738926"/>
                  </a:cubicBezTo>
                  <a:cubicBezTo>
                    <a:pt x="2271000" y="1147024"/>
                    <a:pt x="1762619" y="1477852"/>
                    <a:pt x="1135500" y="1477852"/>
                  </a:cubicBezTo>
                  <a:cubicBezTo>
                    <a:pt x="508381" y="1477852"/>
                    <a:pt x="0" y="1147024"/>
                    <a:pt x="0" y="73892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60520" tIns="244366" rIns="360520" bIns="244366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200" b="1" kern="1200" dirty="0" smtClean="0"/>
                <a:t>Outreach opportunity 2</a:t>
              </a:r>
              <a:endParaRPr lang="en-GB" sz="2200" b="1" kern="1200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2754944" y="5118972"/>
              <a:ext cx="2871725" cy="1477851"/>
            </a:xfrm>
            <a:custGeom>
              <a:avLst/>
              <a:gdLst>
                <a:gd name="connsiteX0" fmla="*/ 0 w 2142500"/>
                <a:gd name="connsiteY0" fmla="*/ 738926 h 1477851"/>
                <a:gd name="connsiteX1" fmla="*/ 1071250 w 2142500"/>
                <a:gd name="connsiteY1" fmla="*/ 0 h 1477851"/>
                <a:gd name="connsiteX2" fmla="*/ 2142500 w 2142500"/>
                <a:gd name="connsiteY2" fmla="*/ 738926 h 1477851"/>
                <a:gd name="connsiteX3" fmla="*/ 1071250 w 2142500"/>
                <a:gd name="connsiteY3" fmla="*/ 1477852 h 1477851"/>
                <a:gd name="connsiteX4" fmla="*/ 0 w 2142500"/>
                <a:gd name="connsiteY4" fmla="*/ 738926 h 14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2500" h="1477851">
                  <a:moveTo>
                    <a:pt x="0" y="738926"/>
                  </a:moveTo>
                  <a:cubicBezTo>
                    <a:pt x="0" y="330828"/>
                    <a:pt x="479615" y="0"/>
                    <a:pt x="1071250" y="0"/>
                  </a:cubicBezTo>
                  <a:cubicBezTo>
                    <a:pt x="1662885" y="0"/>
                    <a:pt x="2142500" y="330828"/>
                    <a:pt x="2142500" y="738926"/>
                  </a:cubicBezTo>
                  <a:cubicBezTo>
                    <a:pt x="2142500" y="1147024"/>
                    <a:pt x="1662885" y="1477852"/>
                    <a:pt x="1071250" y="1477852"/>
                  </a:cubicBezTo>
                  <a:cubicBezTo>
                    <a:pt x="479615" y="1477852"/>
                    <a:pt x="0" y="1147024"/>
                    <a:pt x="0" y="73892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41702" tIns="244366" rIns="341702" bIns="244366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200" b="1" kern="1200" dirty="0" smtClean="0"/>
                <a:t>Outreach opportunity 3</a:t>
              </a:r>
              <a:endParaRPr lang="en-GB" sz="2200" b="1" kern="1200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683294" y="3194130"/>
              <a:ext cx="2421407" cy="1477851"/>
            </a:xfrm>
            <a:custGeom>
              <a:avLst/>
              <a:gdLst>
                <a:gd name="connsiteX0" fmla="*/ 0 w 2162451"/>
                <a:gd name="connsiteY0" fmla="*/ 738926 h 1477851"/>
                <a:gd name="connsiteX1" fmla="*/ 1081226 w 2162451"/>
                <a:gd name="connsiteY1" fmla="*/ 0 h 1477851"/>
                <a:gd name="connsiteX2" fmla="*/ 2162452 w 2162451"/>
                <a:gd name="connsiteY2" fmla="*/ 738926 h 1477851"/>
                <a:gd name="connsiteX3" fmla="*/ 1081226 w 2162451"/>
                <a:gd name="connsiteY3" fmla="*/ 1477852 h 1477851"/>
                <a:gd name="connsiteX4" fmla="*/ 0 w 2162451"/>
                <a:gd name="connsiteY4" fmla="*/ 738926 h 14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2451" h="1477851">
                  <a:moveTo>
                    <a:pt x="0" y="738926"/>
                  </a:moveTo>
                  <a:cubicBezTo>
                    <a:pt x="0" y="330828"/>
                    <a:pt x="484081" y="0"/>
                    <a:pt x="1081226" y="0"/>
                  </a:cubicBezTo>
                  <a:cubicBezTo>
                    <a:pt x="1678371" y="0"/>
                    <a:pt x="2162452" y="330828"/>
                    <a:pt x="2162452" y="738926"/>
                  </a:cubicBezTo>
                  <a:cubicBezTo>
                    <a:pt x="2162452" y="1147024"/>
                    <a:pt x="1678371" y="1477852"/>
                    <a:pt x="1081226" y="1477852"/>
                  </a:cubicBezTo>
                  <a:cubicBezTo>
                    <a:pt x="484081" y="1477852"/>
                    <a:pt x="0" y="1147024"/>
                    <a:pt x="0" y="73892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44624" tIns="244366" rIns="344624" bIns="244366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200" b="1" kern="1200" dirty="0" smtClean="0"/>
                <a:t>Fringe</a:t>
              </a:r>
              <a:endParaRPr lang="en-GB" sz="2200" b="1" kern="1200" dirty="0"/>
            </a:p>
          </p:txBody>
        </p:sp>
        <p:sp>
          <p:nvSpPr>
            <p:cNvPr id="6" name="Freeform 5"/>
            <p:cNvSpPr/>
            <p:nvPr/>
          </p:nvSpPr>
          <p:spPr>
            <a:xfrm>
              <a:off x="2670966" y="2455204"/>
              <a:ext cx="2955703" cy="2955702"/>
            </a:xfrm>
            <a:custGeom>
              <a:avLst/>
              <a:gdLst>
                <a:gd name="connsiteX0" fmla="*/ 0 w 2955703"/>
                <a:gd name="connsiteY0" fmla="*/ 1477852 h 2955703"/>
                <a:gd name="connsiteX1" fmla="*/ 1477852 w 2955703"/>
                <a:gd name="connsiteY1" fmla="*/ 0 h 2955703"/>
                <a:gd name="connsiteX2" fmla="*/ 2955704 w 2955703"/>
                <a:gd name="connsiteY2" fmla="*/ 1477852 h 2955703"/>
                <a:gd name="connsiteX3" fmla="*/ 1477852 w 2955703"/>
                <a:gd name="connsiteY3" fmla="*/ 2955704 h 2955703"/>
                <a:gd name="connsiteX4" fmla="*/ 0 w 2955703"/>
                <a:gd name="connsiteY4" fmla="*/ 1477852 h 2955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5703" h="2955703">
                  <a:moveTo>
                    <a:pt x="0" y="1477852"/>
                  </a:moveTo>
                  <a:cubicBezTo>
                    <a:pt x="0" y="661657"/>
                    <a:pt x="661657" y="0"/>
                    <a:pt x="1477852" y="0"/>
                  </a:cubicBezTo>
                  <a:cubicBezTo>
                    <a:pt x="2294047" y="0"/>
                    <a:pt x="2955704" y="661657"/>
                    <a:pt x="2955704" y="1477852"/>
                  </a:cubicBezTo>
                  <a:cubicBezTo>
                    <a:pt x="2955704" y="2294047"/>
                    <a:pt x="2294047" y="2955704"/>
                    <a:pt x="1477852" y="2955704"/>
                  </a:cubicBezTo>
                  <a:cubicBezTo>
                    <a:pt x="661657" y="2955704"/>
                    <a:pt x="0" y="2294047"/>
                    <a:pt x="0" y="1477852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500163" tIns="500163" rIns="500163" bIns="500163" numCol="1" spcCol="1270" anchor="ctr" anchorCtr="0">
              <a:noAutofit/>
            </a:bodyPr>
            <a:lstStyle/>
            <a:p>
              <a:pPr lvl="0" algn="ctr" defTabSz="2355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600" b="1" kern="1200" dirty="0" smtClean="0"/>
                <a:t>Church</a:t>
              </a:r>
              <a:endParaRPr lang="en-GB" sz="36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4698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Adjusting our expectations…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7848872" cy="48006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GB" sz="3600" dirty="0" smtClean="0"/>
              <a:t>We used to think that:</a:t>
            </a:r>
          </a:p>
          <a:p>
            <a:r>
              <a:rPr lang="en-GB" sz="3600" dirty="0" smtClean="0"/>
              <a:t>Younger people will return to church when they have children.</a:t>
            </a:r>
          </a:p>
          <a:p>
            <a:r>
              <a:rPr lang="en-GB" sz="3600" dirty="0" smtClean="0"/>
              <a:t>People will turn to God when a crisis comes.</a:t>
            </a:r>
          </a:p>
          <a:p>
            <a:r>
              <a:rPr lang="en-GB" sz="3600" dirty="0" smtClean="0"/>
              <a:t>When people have spiritual needs they will look to the church.</a:t>
            </a:r>
          </a:p>
          <a:p>
            <a:pPr marL="114300" indent="0">
              <a:buNone/>
            </a:pPr>
            <a:r>
              <a:rPr lang="en-GB" sz="3600" dirty="0" smtClean="0"/>
              <a:t>But this is no longer the world we live in.</a:t>
            </a:r>
            <a:endParaRPr lang="en-GB" sz="3600" dirty="0"/>
          </a:p>
          <a:p>
            <a:pPr marL="114300" indent="0">
              <a:buNone/>
            </a:pPr>
            <a:endParaRPr lang="en-GB" dirty="0" smtClean="0"/>
          </a:p>
          <a:p>
            <a:pPr marL="114300" indent="0">
              <a:buNone/>
            </a:pPr>
            <a:endParaRPr lang="en-GB" dirty="0" smtClean="0"/>
          </a:p>
          <a:p>
            <a:pPr marL="11430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07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biblical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400600"/>
          </a:xfrm>
        </p:spPr>
        <p:txBody>
          <a:bodyPr>
            <a:normAutofit/>
          </a:bodyPr>
          <a:lstStyle/>
          <a:p>
            <a:pPr marL="857250" indent="-742950">
              <a:buFont typeface="+mj-lt"/>
              <a:buAutoNum type="arabicPeriod"/>
            </a:pPr>
            <a:r>
              <a:rPr lang="en-GB" sz="4000" dirty="0" smtClean="0"/>
              <a:t>Seeking the lost (Luke 15:1-7)</a:t>
            </a:r>
          </a:p>
          <a:p>
            <a:pPr marL="857250" indent="-742950">
              <a:buFont typeface="+mj-lt"/>
              <a:buAutoNum type="arabicPeriod"/>
            </a:pPr>
            <a:r>
              <a:rPr lang="en-GB" sz="4000" dirty="0" smtClean="0"/>
              <a:t>Welcoming back the prodigal (Luke 15:11-24)</a:t>
            </a:r>
          </a:p>
          <a:p>
            <a:pPr marL="857250" indent="-742950">
              <a:buFont typeface="+mj-lt"/>
              <a:buAutoNum type="arabicPeriod"/>
            </a:pPr>
            <a:r>
              <a:rPr lang="en-GB" sz="4000" dirty="0" smtClean="0"/>
              <a:t>Knowing when to persevere (Psalm 126:5-6)</a:t>
            </a:r>
          </a:p>
          <a:p>
            <a:pPr marL="857250" indent="-742950">
              <a:buFont typeface="+mj-lt"/>
              <a:buAutoNum type="arabicPeriod"/>
            </a:pPr>
            <a:r>
              <a:rPr lang="en-GB" sz="4000" dirty="0" smtClean="0"/>
              <a:t>…but also knowing when to take a step back (Matthew 7:6)</a:t>
            </a:r>
          </a:p>
        </p:txBody>
      </p:sp>
    </p:spTree>
    <p:extLst>
      <p:ext uri="{BB962C8B-B14F-4D97-AF65-F5344CB8AC3E}">
        <p14:creationId xmlns:p14="http://schemas.microsoft.com/office/powerpoint/2010/main" val="191033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/>
          <a:lstStyle/>
          <a:p>
            <a:r>
              <a:rPr lang="en-GB" sz="4300" dirty="0" smtClean="0"/>
              <a:t>Fringe members can be a problem…</a:t>
            </a:r>
            <a:endParaRPr lang="en-GB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400600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A diluted church </a:t>
            </a:r>
            <a:r>
              <a:rPr lang="en-GB" sz="3200" dirty="0" smtClean="0"/>
              <a:t>– extra pastoral burden with little contribution to church life.</a:t>
            </a:r>
          </a:p>
          <a:p>
            <a:r>
              <a:rPr lang="en-GB" sz="3200" b="1" dirty="0" smtClean="0"/>
              <a:t>Distorted statistics </a:t>
            </a:r>
            <a:r>
              <a:rPr lang="en-GB" sz="3200" dirty="0" smtClean="0"/>
              <a:t>– not really true members of the church.</a:t>
            </a:r>
          </a:p>
          <a:p>
            <a:r>
              <a:rPr lang="en-GB" sz="3200" b="1" dirty="0" smtClean="0"/>
              <a:t>False expectations </a:t>
            </a:r>
            <a:r>
              <a:rPr lang="en-GB" sz="3200" dirty="0" smtClean="0"/>
              <a:t>– wanting ‘hatch, match and dispatch’ services.</a:t>
            </a:r>
          </a:p>
          <a:p>
            <a:r>
              <a:rPr lang="en-GB" sz="3200" b="1" dirty="0" smtClean="0"/>
              <a:t>Spiritual delusion </a:t>
            </a:r>
            <a:r>
              <a:rPr lang="en-GB" sz="3200" dirty="0" smtClean="0"/>
              <a:t>– may wrongly assume that ‘paying in’, having a visit or attending rarely means they are OK with God.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6505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1544</TotalTime>
  <Words>559</Words>
  <Application>Microsoft Office PowerPoint</Application>
  <PresentationFormat>On-screen Show (4:3)</PresentationFormat>
  <Paragraphs>71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Adjacency</vt:lpstr>
      <vt:lpstr>Reaching the Fringe</vt:lpstr>
      <vt:lpstr>Who are the fringe?</vt:lpstr>
      <vt:lpstr>Working out your fringe membership</vt:lpstr>
      <vt:lpstr>Working out the non-member fringe</vt:lpstr>
      <vt:lpstr>Working out the ‘fringe beyond the fringe’</vt:lpstr>
      <vt:lpstr>What groups don’t fall into the category of ‘fringe’? Have you thought about how to reach them?</vt:lpstr>
      <vt:lpstr>Adjusting our expectations…</vt:lpstr>
      <vt:lpstr>A biblical approach</vt:lpstr>
      <vt:lpstr>Fringe members can be a problem…</vt:lpstr>
      <vt:lpstr>Fringe members are an opportunity…</vt:lpstr>
      <vt:lpstr>Discover the reason…</vt:lpstr>
      <vt:lpstr>Think of some ideas to reach the fringe</vt:lpstr>
    </vt:vector>
  </TitlesOfParts>
  <Company>Presbyterian Church In Ireland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Reaching the Fringe</dc:title>
  <dc:creator>Tom Finnegan</dc:creator>
  <cp:lastModifiedBy>Tom Finnegan</cp:lastModifiedBy>
  <cp:revision>199</cp:revision>
  <dcterms:created xsi:type="dcterms:W3CDTF">2016-08-11T09:25:33Z</dcterms:created>
  <dcterms:modified xsi:type="dcterms:W3CDTF">2018-11-09T11:46:17Z</dcterms:modified>
</cp:coreProperties>
</file>