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2713"/>
    <a:srgbClr val="336699"/>
    <a:srgbClr val="0099CC"/>
    <a:srgbClr val="3C77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065" y="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0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2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3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5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7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6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8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4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2F99D-1BAC-D54F-B069-4B4DC1DF3D3E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6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9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8203" y="1740447"/>
            <a:ext cx="832749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/>
            <a:r>
              <a:rPr lang="en-GB" sz="3000" b="1" i="1" dirty="0"/>
              <a:t>And we boast in </a:t>
            </a:r>
            <a:r>
              <a:rPr lang="en-GB" sz="3000" b="1" i="1" dirty="0">
                <a:solidFill>
                  <a:srgbClr val="E62713"/>
                </a:solidFill>
              </a:rPr>
              <a:t>the hope of the glory of God</a:t>
            </a:r>
            <a:r>
              <a:rPr lang="en-GB" sz="3000" b="1" i="1" dirty="0"/>
              <a:t>. Not only so, but we also glory in our sufferings,</a:t>
            </a:r>
            <a:r>
              <a:rPr lang="en-GB" sz="3000" b="1" i="1" dirty="0">
                <a:solidFill>
                  <a:srgbClr val="FF0000"/>
                </a:solidFill>
              </a:rPr>
              <a:t> </a:t>
            </a:r>
            <a:r>
              <a:rPr lang="en-GB" sz="3000" b="1" i="1" dirty="0"/>
              <a:t>because we know that </a:t>
            </a:r>
            <a:r>
              <a:rPr lang="en-GB" sz="3000" b="1" i="1" dirty="0">
                <a:solidFill>
                  <a:srgbClr val="E62713"/>
                </a:solidFill>
              </a:rPr>
              <a:t>suffering produces perseverance; perseverance, character; and character, hope</a:t>
            </a:r>
            <a:r>
              <a:rPr lang="en-GB" sz="3000" b="1" i="1" dirty="0"/>
              <a:t>. And hope does not put us to shame, because </a:t>
            </a:r>
            <a:r>
              <a:rPr lang="en-GB" sz="3000" b="1" i="1" dirty="0">
                <a:solidFill>
                  <a:srgbClr val="E62713"/>
                </a:solidFill>
              </a:rPr>
              <a:t>God’s love has been poured out into our hearts</a:t>
            </a:r>
            <a:r>
              <a:rPr lang="en-GB" sz="3000" b="1" i="1" dirty="0"/>
              <a:t> through </a:t>
            </a:r>
            <a:r>
              <a:rPr lang="en-GB" sz="3000" b="1" i="1" dirty="0">
                <a:solidFill>
                  <a:srgbClr val="E62713"/>
                </a:solidFill>
              </a:rPr>
              <a:t>the Holy Spirit, who has been given to us</a:t>
            </a:r>
            <a:r>
              <a:rPr lang="en-GB" sz="3000" b="1" i="1" dirty="0" smtClean="0"/>
              <a:t>.</a:t>
            </a:r>
          </a:p>
          <a:p>
            <a:pPr marL="457200"/>
            <a:r>
              <a:rPr lang="en-GB" sz="2400" b="1" dirty="0" smtClean="0"/>
              <a:t>Romans 5:2-5</a:t>
            </a:r>
            <a:endParaRPr lang="en-GB" sz="2400" dirty="0"/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3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88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1146" y="2028545"/>
            <a:ext cx="79289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/>
            <a:r>
              <a:rPr lang="en-GB" sz="4000" b="1" dirty="0">
                <a:solidFill>
                  <a:srgbClr val="E62713"/>
                </a:solidFill>
              </a:rPr>
              <a:t>Pray that the hope of the glory of God would be experienced in our life together </a:t>
            </a:r>
            <a:r>
              <a:rPr lang="en-US" sz="4000" b="1" dirty="0">
                <a:solidFill>
                  <a:srgbClr val="E62713"/>
                </a:solidFill>
              </a:rPr>
              <a:t>–</a:t>
            </a:r>
            <a:r>
              <a:rPr lang="en-GB" sz="4000" b="1" dirty="0">
                <a:solidFill>
                  <a:srgbClr val="E62713"/>
                </a:solidFill>
              </a:rPr>
              <a:t> </a:t>
            </a:r>
            <a:r>
              <a:rPr lang="en-GB" sz="4000" dirty="0"/>
              <a:t>Ask God to give us a hope-filled outlook that comes from a focus on the glory of who he is.</a:t>
            </a:r>
            <a:endParaRPr lang="en-GB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08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88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02290" y="2028545"/>
            <a:ext cx="737783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E62713"/>
                </a:solidFill>
              </a:rPr>
              <a:t>Pray for hope in seasons of suffering </a:t>
            </a:r>
            <a:r>
              <a:rPr lang="en-US" sz="4000" b="1" dirty="0">
                <a:solidFill>
                  <a:srgbClr val="E62713"/>
                </a:solidFill>
              </a:rPr>
              <a:t>–</a:t>
            </a:r>
            <a:r>
              <a:rPr lang="en-GB" sz="4000" b="1" dirty="0">
                <a:solidFill>
                  <a:srgbClr val="E62713"/>
                </a:solidFill>
              </a:rPr>
              <a:t> </a:t>
            </a:r>
            <a:r>
              <a:rPr lang="en-GB" sz="4000" dirty="0"/>
              <a:t>Ask God to strengthen those who are suffering to keep going and growing as they find their hope in him</a:t>
            </a:r>
            <a:r>
              <a:rPr lang="en-GB" sz="4000" dirty="0" smtClean="0"/>
              <a:t>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8705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88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02291" y="2028545"/>
            <a:ext cx="72525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E62713"/>
                </a:solidFill>
              </a:rPr>
              <a:t>Pray for the love that flows from hope </a:t>
            </a:r>
            <a:r>
              <a:rPr lang="en-US" sz="4000" b="1" dirty="0">
                <a:solidFill>
                  <a:srgbClr val="E62713"/>
                </a:solidFill>
              </a:rPr>
              <a:t>–</a:t>
            </a:r>
            <a:r>
              <a:rPr lang="en-GB" sz="4000" b="1" dirty="0">
                <a:solidFill>
                  <a:srgbClr val="FF0000"/>
                </a:solidFill>
              </a:rPr>
              <a:t> </a:t>
            </a:r>
            <a:r>
              <a:rPr lang="en-GB" sz="4000" dirty="0"/>
              <a:t>Ask God to help us keep on lovingly investing in others, never giving up hope that God will work in their lives.</a:t>
            </a:r>
          </a:p>
        </p:txBody>
      </p:sp>
    </p:spTree>
    <p:extLst>
      <p:ext uri="{BB962C8B-B14F-4D97-AF65-F5344CB8AC3E}">
        <p14:creationId xmlns:p14="http://schemas.microsoft.com/office/powerpoint/2010/main" val="211591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88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02291" y="2028545"/>
            <a:ext cx="72525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E62713"/>
                </a:solidFill>
              </a:rPr>
              <a:t>Pray for a greater awareness of the gift of the Holy Spirit </a:t>
            </a:r>
            <a:r>
              <a:rPr lang="en-US" sz="4000" b="1" dirty="0">
                <a:solidFill>
                  <a:srgbClr val="E62713"/>
                </a:solidFill>
              </a:rPr>
              <a:t>–</a:t>
            </a:r>
            <a:r>
              <a:rPr lang="en-GB" sz="4000" b="1" dirty="0">
                <a:solidFill>
                  <a:srgbClr val="E62713"/>
                </a:solidFill>
              </a:rPr>
              <a:t> </a:t>
            </a:r>
            <a:r>
              <a:rPr lang="en-GB" sz="4000" dirty="0"/>
              <a:t>Ask that God would help us to know the strength of his Spirit, building our resilience and maturing confidence in him.</a:t>
            </a:r>
          </a:p>
        </p:txBody>
      </p:sp>
    </p:spTree>
    <p:extLst>
      <p:ext uri="{BB962C8B-B14F-4D97-AF65-F5344CB8AC3E}">
        <p14:creationId xmlns:p14="http://schemas.microsoft.com/office/powerpoint/2010/main" val="12317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210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McCormick</dc:creator>
  <cp:lastModifiedBy>Lois Gibson</cp:lastModifiedBy>
  <cp:revision>19</cp:revision>
  <dcterms:created xsi:type="dcterms:W3CDTF">2018-08-21T15:24:24Z</dcterms:created>
  <dcterms:modified xsi:type="dcterms:W3CDTF">2018-08-28T11:53:00Z</dcterms:modified>
</cp:coreProperties>
</file>