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6"/>
  </p:notesMasterIdLst>
  <p:sldIdLst>
    <p:sldId id="256" r:id="rId2"/>
    <p:sldId id="257" r:id="rId3"/>
    <p:sldId id="258" r:id="rId4"/>
    <p:sldId id="259" r:id="rId5"/>
  </p:sldIdLst>
  <p:sldSz cx="18288000" cy="10287000"/>
  <p:notesSz cx="6858000" cy="9144000"/>
  <p:embeddedFontLst>
    <p:embeddedFont>
      <p:font typeface="Calibri" panose="020F0502020204030204" pitchFamily="34" charset="0"/>
      <p:regular r:id="rId7"/>
      <p:bold r:id="rId8"/>
      <p:italic r:id="rId9"/>
      <p:boldItalic r:id="rId10"/>
    </p:embeddedFont>
    <p:embeddedFont>
      <p:font typeface="Canva Sans" panose="020B0604020202020204" charset="0"/>
      <p:regular r:id="rId11"/>
    </p:embeddedFont>
    <p:embeddedFont>
      <p:font typeface="Canva Sans Bold" panose="020B0604020202020204" charset="0"/>
      <p:regular r:id="rId12"/>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varScale="1">
        <p:scale>
          <a:sx n="69" d="100"/>
          <a:sy n="69" d="100"/>
        </p:scale>
        <p:origin x="756" y="8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font" Target="fonts/font2.fntdata"/><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font" Target="fonts/font1.fntdata"/><Relationship Id="rId12" Type="http://schemas.openxmlformats.org/officeDocument/2006/relationships/font" Target="fonts/font6.fntdata"/><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notesMaster" Target="notesMasters/notesMaster1.xml"/><Relationship Id="rId11" Type="http://schemas.openxmlformats.org/officeDocument/2006/relationships/font" Target="fonts/font5.fntdata"/><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font" Target="fonts/font4.fntdata"/><Relationship Id="rId4" Type="http://schemas.openxmlformats.org/officeDocument/2006/relationships/slide" Target="slides/slide3.xml"/><Relationship Id="rId9" Type="http://schemas.openxmlformats.org/officeDocument/2006/relationships/font" Target="fonts/font3.fntdata"/><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5829FAA-EC04-4387-AA29-1FE5DEFC9060}" type="datetimeFigureOut">
              <a:rPr lang="en-GB" smtClean="0"/>
              <a:t>09/06/2026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894EF6D-CCB7-4F97-AAFE-7A0F6C7C0A3D}" type="slidenum">
              <a:rPr lang="en-GB" smtClean="0"/>
              <a:t>‹#›</a:t>
            </a:fld>
            <a:endParaRPr lang="en-GB"/>
          </a:p>
        </p:txBody>
      </p:sp>
    </p:spTree>
    <p:extLst>
      <p:ext uri="{BB962C8B-B14F-4D97-AF65-F5344CB8AC3E}">
        <p14:creationId xmlns:p14="http://schemas.microsoft.com/office/powerpoint/2010/main" val="146345118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894EF6D-CCB7-4F97-AAFE-7A0F6C7C0A3D}" type="slidenum">
              <a:rPr lang="en-GB" smtClean="0"/>
              <a:t>4</a:t>
            </a:fld>
            <a:endParaRPr lang="en-GB"/>
          </a:p>
        </p:txBody>
      </p:sp>
    </p:spTree>
    <p:extLst>
      <p:ext uri="{BB962C8B-B14F-4D97-AF65-F5344CB8AC3E}">
        <p14:creationId xmlns:p14="http://schemas.microsoft.com/office/powerpoint/2010/main" val="289747113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6/9/2026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6/9/2026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6/9/2026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6/9/2026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6/9/2026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6/9/2026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6/9/2026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6/9/2026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6/9/2026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6/9/2026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6/9/2026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6/9/2026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EFC7A2"/>
        </a:solidFill>
        <a:effectLst/>
      </p:bgPr>
    </p:bg>
    <p:spTree>
      <p:nvGrpSpPr>
        <p:cNvPr id="1" name=""/>
        <p:cNvGrpSpPr/>
        <p:nvPr/>
      </p:nvGrpSpPr>
      <p:grpSpPr>
        <a:xfrm>
          <a:off x="0" y="0"/>
          <a:ext cx="0" cy="0"/>
          <a:chOff x="0" y="0"/>
          <a:chExt cx="0" cy="0"/>
        </a:xfrm>
      </p:grpSpPr>
      <p:sp>
        <p:nvSpPr>
          <p:cNvPr id="2" name="Freeform 2"/>
          <p:cNvSpPr/>
          <p:nvPr/>
        </p:nvSpPr>
        <p:spPr>
          <a:xfrm>
            <a:off x="5690743" y="3089895"/>
            <a:ext cx="6906515" cy="7382139"/>
          </a:xfrm>
          <a:custGeom>
            <a:avLst/>
            <a:gdLst/>
            <a:ahLst/>
            <a:cxnLst/>
            <a:rect l="l" t="t" r="r" b="b"/>
            <a:pathLst>
              <a:path w="6906515" h="7382139">
                <a:moveTo>
                  <a:pt x="0" y="0"/>
                </a:moveTo>
                <a:lnTo>
                  <a:pt x="6906514" y="0"/>
                </a:lnTo>
                <a:lnTo>
                  <a:pt x="6906514" y="7382139"/>
                </a:lnTo>
                <a:lnTo>
                  <a:pt x="0" y="7382139"/>
                </a:lnTo>
                <a:lnTo>
                  <a:pt x="0" y="0"/>
                </a:lnTo>
                <a:close/>
              </a:path>
            </a:pathLst>
          </a:custGeom>
          <a:blipFill>
            <a:blip r:embed="rId2"/>
            <a:stretch>
              <a:fillRect l="-18754" r="-38817"/>
            </a:stretch>
          </a:blipFill>
        </p:spPr>
      </p:sp>
      <p:sp>
        <p:nvSpPr>
          <p:cNvPr id="3" name="Freeform 3"/>
          <p:cNvSpPr/>
          <p:nvPr/>
        </p:nvSpPr>
        <p:spPr>
          <a:xfrm>
            <a:off x="6077348" y="299944"/>
            <a:ext cx="6133304" cy="1977229"/>
          </a:xfrm>
          <a:custGeom>
            <a:avLst/>
            <a:gdLst/>
            <a:ahLst/>
            <a:cxnLst/>
            <a:rect l="l" t="t" r="r" b="b"/>
            <a:pathLst>
              <a:path w="6133304" h="1977229">
                <a:moveTo>
                  <a:pt x="0" y="0"/>
                </a:moveTo>
                <a:lnTo>
                  <a:pt x="6133304" y="0"/>
                </a:lnTo>
                <a:lnTo>
                  <a:pt x="6133304" y="1977229"/>
                </a:lnTo>
                <a:lnTo>
                  <a:pt x="0" y="1977229"/>
                </a:lnTo>
                <a:lnTo>
                  <a:pt x="0" y="0"/>
                </a:lnTo>
                <a:close/>
              </a:path>
            </a:pathLst>
          </a:custGeom>
          <a:blipFill>
            <a:blip r:embed="rId3"/>
            <a:stretch>
              <a:fillRect l="-4236" r="-4735"/>
            </a:stretch>
          </a:blipFill>
        </p:spPr>
      </p:sp>
      <p:sp>
        <p:nvSpPr>
          <p:cNvPr id="4" name="TextBox 4"/>
          <p:cNvSpPr txBox="1"/>
          <p:nvPr/>
        </p:nvSpPr>
        <p:spPr>
          <a:xfrm>
            <a:off x="2581653" y="1929113"/>
            <a:ext cx="13648947" cy="1160782"/>
          </a:xfrm>
          <a:prstGeom prst="rect">
            <a:avLst/>
          </a:prstGeom>
        </p:spPr>
        <p:txBody>
          <a:bodyPr wrap="square" lIns="0" tIns="0" rIns="0" bIns="0" rtlCol="0" anchor="t">
            <a:spAutoFit/>
          </a:bodyPr>
          <a:lstStyle/>
          <a:p>
            <a:pPr algn="ctr">
              <a:lnSpc>
                <a:spcPts val="9519"/>
              </a:lnSpc>
              <a:spcBef>
                <a:spcPct val="0"/>
              </a:spcBef>
            </a:pPr>
            <a:r>
              <a:rPr lang="en-US" sz="6799" dirty="0">
                <a:solidFill>
                  <a:srgbClr val="A8546F"/>
                </a:solidFill>
                <a:latin typeface="Canva Sans"/>
                <a:ea typeface="Canva Sans"/>
                <a:cs typeface="Canva Sans"/>
                <a:sym typeface="Canva Sans"/>
              </a:rPr>
              <a:t>FOR YOU AND YOUR CHILDREN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D66386"/>
        </a:solidFill>
        <a:effectLst/>
      </p:bgPr>
    </p:bg>
    <p:spTree>
      <p:nvGrpSpPr>
        <p:cNvPr id="1" name=""/>
        <p:cNvGrpSpPr/>
        <p:nvPr/>
      </p:nvGrpSpPr>
      <p:grpSpPr>
        <a:xfrm>
          <a:off x="0" y="0"/>
          <a:ext cx="0" cy="0"/>
          <a:chOff x="0" y="0"/>
          <a:chExt cx="0" cy="0"/>
        </a:xfrm>
      </p:grpSpPr>
      <p:grpSp>
        <p:nvGrpSpPr>
          <p:cNvPr id="2" name="Group 2"/>
          <p:cNvGrpSpPr/>
          <p:nvPr/>
        </p:nvGrpSpPr>
        <p:grpSpPr>
          <a:xfrm>
            <a:off x="-323297" y="6924717"/>
            <a:ext cx="2183923" cy="3907931"/>
            <a:chOff x="0" y="0"/>
            <a:chExt cx="2911897" cy="5210574"/>
          </a:xfrm>
        </p:grpSpPr>
        <p:sp>
          <p:nvSpPr>
            <p:cNvPr id="3" name="Freeform 3"/>
            <p:cNvSpPr/>
            <p:nvPr/>
          </p:nvSpPr>
          <p:spPr>
            <a:xfrm>
              <a:off x="20082" y="0"/>
              <a:ext cx="2891815" cy="2891815"/>
            </a:xfrm>
            <a:custGeom>
              <a:avLst/>
              <a:gdLst/>
              <a:ahLst/>
              <a:cxnLst/>
              <a:rect l="l" t="t" r="r" b="b"/>
              <a:pathLst>
                <a:path w="2891815" h="2891815">
                  <a:moveTo>
                    <a:pt x="0" y="0"/>
                  </a:moveTo>
                  <a:lnTo>
                    <a:pt x="2891815" y="0"/>
                  </a:lnTo>
                  <a:lnTo>
                    <a:pt x="2891815" y="2891815"/>
                  </a:lnTo>
                  <a:lnTo>
                    <a:pt x="0" y="2891815"/>
                  </a:lnTo>
                  <a:lnTo>
                    <a:pt x="0" y="0"/>
                  </a:lnTo>
                  <a:close/>
                </a:path>
              </a:pathLst>
            </a:custGeom>
            <a:blipFill>
              <a:blip r:embed="rId2"/>
              <a:stretch>
                <a:fillRect/>
              </a:stretch>
            </a:blipFill>
          </p:spPr>
        </p:sp>
        <p:sp>
          <p:nvSpPr>
            <p:cNvPr id="4" name="Freeform 4"/>
            <p:cNvSpPr/>
            <p:nvPr/>
          </p:nvSpPr>
          <p:spPr>
            <a:xfrm>
              <a:off x="0" y="1304513"/>
              <a:ext cx="2652470" cy="2652470"/>
            </a:xfrm>
            <a:custGeom>
              <a:avLst/>
              <a:gdLst/>
              <a:ahLst/>
              <a:cxnLst/>
              <a:rect l="l" t="t" r="r" b="b"/>
              <a:pathLst>
                <a:path w="2652470" h="2652470">
                  <a:moveTo>
                    <a:pt x="0" y="0"/>
                  </a:moveTo>
                  <a:lnTo>
                    <a:pt x="2652470" y="0"/>
                  </a:lnTo>
                  <a:lnTo>
                    <a:pt x="2652470" y="2652471"/>
                  </a:lnTo>
                  <a:lnTo>
                    <a:pt x="0" y="2652471"/>
                  </a:lnTo>
                  <a:lnTo>
                    <a:pt x="0" y="0"/>
                  </a:lnTo>
                  <a:close/>
                </a:path>
              </a:pathLst>
            </a:custGeom>
            <a:blipFill>
              <a:blip r:embed="rId3"/>
              <a:stretch>
                <a:fillRect/>
              </a:stretch>
            </a:blipFill>
          </p:spPr>
        </p:sp>
        <p:sp>
          <p:nvSpPr>
            <p:cNvPr id="5" name="Freeform 5"/>
            <p:cNvSpPr/>
            <p:nvPr/>
          </p:nvSpPr>
          <p:spPr>
            <a:xfrm>
              <a:off x="77865" y="2534735"/>
              <a:ext cx="2675839" cy="2675839"/>
            </a:xfrm>
            <a:custGeom>
              <a:avLst/>
              <a:gdLst/>
              <a:ahLst/>
              <a:cxnLst/>
              <a:rect l="l" t="t" r="r" b="b"/>
              <a:pathLst>
                <a:path w="2675839" h="2675839">
                  <a:moveTo>
                    <a:pt x="0" y="0"/>
                  </a:moveTo>
                  <a:lnTo>
                    <a:pt x="2675839" y="0"/>
                  </a:lnTo>
                  <a:lnTo>
                    <a:pt x="2675839" y="2675839"/>
                  </a:lnTo>
                  <a:lnTo>
                    <a:pt x="0" y="2675839"/>
                  </a:lnTo>
                  <a:lnTo>
                    <a:pt x="0" y="0"/>
                  </a:lnTo>
                  <a:close/>
                </a:path>
              </a:pathLst>
            </a:custGeom>
            <a:blipFill>
              <a:blip r:embed="rId4"/>
              <a:stretch>
                <a:fillRect/>
              </a:stretch>
            </a:blipFill>
          </p:spPr>
        </p:sp>
      </p:grpSp>
      <p:sp>
        <p:nvSpPr>
          <p:cNvPr id="6" name="Freeform 6"/>
          <p:cNvSpPr/>
          <p:nvPr/>
        </p:nvSpPr>
        <p:spPr>
          <a:xfrm>
            <a:off x="863530" y="8532739"/>
            <a:ext cx="2177622" cy="2177622"/>
          </a:xfrm>
          <a:custGeom>
            <a:avLst/>
            <a:gdLst/>
            <a:ahLst/>
            <a:cxnLst/>
            <a:rect l="l" t="t" r="r" b="b"/>
            <a:pathLst>
              <a:path w="2177622" h="2177622">
                <a:moveTo>
                  <a:pt x="0" y="0"/>
                </a:moveTo>
                <a:lnTo>
                  <a:pt x="2177622" y="0"/>
                </a:lnTo>
                <a:lnTo>
                  <a:pt x="2177622" y="2177622"/>
                </a:lnTo>
                <a:lnTo>
                  <a:pt x="0" y="2177622"/>
                </a:lnTo>
                <a:lnTo>
                  <a:pt x="0" y="0"/>
                </a:lnTo>
                <a:close/>
              </a:path>
            </a:pathLst>
          </a:custGeom>
          <a:blipFill>
            <a:blip r:embed="rId5"/>
            <a:stretch>
              <a:fillRect/>
            </a:stretch>
          </a:blipFill>
        </p:spPr>
      </p:sp>
      <p:sp>
        <p:nvSpPr>
          <p:cNvPr id="7" name="TextBox 7"/>
          <p:cNvSpPr txBox="1"/>
          <p:nvPr/>
        </p:nvSpPr>
        <p:spPr>
          <a:xfrm>
            <a:off x="1666056" y="1014067"/>
            <a:ext cx="4863131" cy="920116"/>
          </a:xfrm>
          <a:prstGeom prst="rect">
            <a:avLst/>
          </a:prstGeom>
        </p:spPr>
        <p:txBody>
          <a:bodyPr wrap="square" lIns="0" tIns="0" rIns="0" bIns="0" rtlCol="0" anchor="t">
            <a:spAutoFit/>
          </a:bodyPr>
          <a:lstStyle/>
          <a:p>
            <a:pPr algn="ctr">
              <a:lnSpc>
                <a:spcPts val="7559"/>
              </a:lnSpc>
              <a:spcBef>
                <a:spcPct val="0"/>
              </a:spcBef>
            </a:pPr>
            <a:r>
              <a:rPr lang="en-US" sz="5399" dirty="0">
                <a:solidFill>
                  <a:srgbClr val="FFFFFF"/>
                </a:solidFill>
                <a:latin typeface="Canva Sans"/>
                <a:ea typeface="Canva Sans"/>
                <a:cs typeface="Canva Sans"/>
                <a:sym typeface="Canva Sans"/>
              </a:rPr>
              <a:t>Monica’s story</a:t>
            </a:r>
          </a:p>
        </p:txBody>
      </p:sp>
      <p:sp>
        <p:nvSpPr>
          <p:cNvPr id="8" name="TextBox 8"/>
          <p:cNvSpPr txBox="1"/>
          <p:nvPr/>
        </p:nvSpPr>
        <p:spPr>
          <a:xfrm>
            <a:off x="1690068" y="2543981"/>
            <a:ext cx="15964562" cy="6159500"/>
          </a:xfrm>
          <a:prstGeom prst="rect">
            <a:avLst/>
          </a:prstGeom>
        </p:spPr>
        <p:txBody>
          <a:bodyPr lIns="0" tIns="0" rIns="0" bIns="0" rtlCol="0" anchor="t">
            <a:spAutoFit/>
          </a:bodyPr>
          <a:lstStyle/>
          <a:p>
            <a:pPr algn="l">
              <a:lnSpc>
                <a:spcPts val="4899"/>
              </a:lnSpc>
            </a:pPr>
            <a:r>
              <a:rPr lang="en-US" sz="3499" dirty="0">
                <a:solidFill>
                  <a:srgbClr val="FFFFFF"/>
                </a:solidFill>
                <a:latin typeface="Canva Sans"/>
                <a:ea typeface="Canva Sans"/>
                <a:cs typeface="Canva Sans"/>
                <a:sym typeface="Canva Sans"/>
              </a:rPr>
              <a:t>Monica’s son was a wild and rebellious teenager who caused his mother much heartache, yet she prayed faithfully for him, especially for his salvation, often with many tears. At one point in her life she felt there was only one reason to live any longer and that was to see her wayward son become a Christian. When he gave her the slip and moved far from home, she tracked him down and moved to be near him so she could be a good influence on him. He continued in his immorality. </a:t>
            </a:r>
          </a:p>
          <a:p>
            <a:pPr algn="ctr">
              <a:lnSpc>
                <a:spcPts val="4899"/>
              </a:lnSpc>
            </a:pPr>
            <a:endParaRPr lang="en-US" sz="3499" dirty="0">
              <a:solidFill>
                <a:srgbClr val="FFFFFF"/>
              </a:solidFill>
              <a:latin typeface="Canva Sans"/>
              <a:ea typeface="Canva Sans"/>
              <a:cs typeface="Canva Sans"/>
              <a:sym typeface="Canva Sans"/>
            </a:endParaRPr>
          </a:p>
          <a:p>
            <a:pPr algn="l">
              <a:lnSpc>
                <a:spcPts val="4899"/>
              </a:lnSpc>
            </a:pPr>
            <a:r>
              <a:rPr lang="en-US" sz="3499" dirty="0">
                <a:solidFill>
                  <a:srgbClr val="FFFFFF"/>
                </a:solidFill>
                <a:latin typeface="Canva Sans"/>
                <a:ea typeface="Canva Sans"/>
                <a:cs typeface="Canva Sans"/>
                <a:sym typeface="Canva Sans"/>
              </a:rPr>
              <a:t>Monica’s prayers were eventually answered when her son trusted Christ </a:t>
            </a:r>
          </a:p>
          <a:p>
            <a:pPr algn="l">
              <a:lnSpc>
                <a:spcPts val="4899"/>
              </a:lnSpc>
              <a:spcBef>
                <a:spcPct val="0"/>
              </a:spcBef>
            </a:pPr>
            <a:r>
              <a:rPr lang="en-US" sz="3499" dirty="0">
                <a:solidFill>
                  <a:srgbClr val="FFFFFF"/>
                </a:solidFill>
                <a:latin typeface="Canva Sans"/>
                <a:ea typeface="Canva Sans"/>
                <a:cs typeface="Canva Sans"/>
                <a:sym typeface="Canva Sans"/>
              </a:rPr>
              <a:t>at the age of 32. She died a year later.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D66386"/>
        </a:solidFill>
        <a:effectLst/>
      </p:bgPr>
    </p:bg>
    <p:spTree>
      <p:nvGrpSpPr>
        <p:cNvPr id="1" name=""/>
        <p:cNvGrpSpPr/>
        <p:nvPr/>
      </p:nvGrpSpPr>
      <p:grpSpPr>
        <a:xfrm>
          <a:off x="0" y="0"/>
          <a:ext cx="0" cy="0"/>
          <a:chOff x="0" y="0"/>
          <a:chExt cx="0" cy="0"/>
        </a:xfrm>
      </p:grpSpPr>
      <p:grpSp>
        <p:nvGrpSpPr>
          <p:cNvPr id="2" name="Group 2"/>
          <p:cNvGrpSpPr/>
          <p:nvPr/>
        </p:nvGrpSpPr>
        <p:grpSpPr>
          <a:xfrm>
            <a:off x="-323297" y="6924717"/>
            <a:ext cx="2183923" cy="3907931"/>
            <a:chOff x="0" y="0"/>
            <a:chExt cx="2911897" cy="5210574"/>
          </a:xfrm>
        </p:grpSpPr>
        <p:sp>
          <p:nvSpPr>
            <p:cNvPr id="3" name="Freeform 3"/>
            <p:cNvSpPr/>
            <p:nvPr/>
          </p:nvSpPr>
          <p:spPr>
            <a:xfrm>
              <a:off x="20082" y="0"/>
              <a:ext cx="2891815" cy="2891815"/>
            </a:xfrm>
            <a:custGeom>
              <a:avLst/>
              <a:gdLst/>
              <a:ahLst/>
              <a:cxnLst/>
              <a:rect l="l" t="t" r="r" b="b"/>
              <a:pathLst>
                <a:path w="2891815" h="2891815">
                  <a:moveTo>
                    <a:pt x="0" y="0"/>
                  </a:moveTo>
                  <a:lnTo>
                    <a:pt x="2891815" y="0"/>
                  </a:lnTo>
                  <a:lnTo>
                    <a:pt x="2891815" y="2891815"/>
                  </a:lnTo>
                  <a:lnTo>
                    <a:pt x="0" y="2891815"/>
                  </a:lnTo>
                  <a:lnTo>
                    <a:pt x="0" y="0"/>
                  </a:lnTo>
                  <a:close/>
                </a:path>
              </a:pathLst>
            </a:custGeom>
            <a:blipFill>
              <a:blip r:embed="rId2"/>
              <a:stretch>
                <a:fillRect/>
              </a:stretch>
            </a:blipFill>
          </p:spPr>
        </p:sp>
        <p:sp>
          <p:nvSpPr>
            <p:cNvPr id="4" name="Freeform 4"/>
            <p:cNvSpPr/>
            <p:nvPr/>
          </p:nvSpPr>
          <p:spPr>
            <a:xfrm>
              <a:off x="0" y="1304513"/>
              <a:ext cx="2652470" cy="2652470"/>
            </a:xfrm>
            <a:custGeom>
              <a:avLst/>
              <a:gdLst/>
              <a:ahLst/>
              <a:cxnLst/>
              <a:rect l="l" t="t" r="r" b="b"/>
              <a:pathLst>
                <a:path w="2652470" h="2652470">
                  <a:moveTo>
                    <a:pt x="0" y="0"/>
                  </a:moveTo>
                  <a:lnTo>
                    <a:pt x="2652470" y="0"/>
                  </a:lnTo>
                  <a:lnTo>
                    <a:pt x="2652470" y="2652471"/>
                  </a:lnTo>
                  <a:lnTo>
                    <a:pt x="0" y="2652471"/>
                  </a:lnTo>
                  <a:lnTo>
                    <a:pt x="0" y="0"/>
                  </a:lnTo>
                  <a:close/>
                </a:path>
              </a:pathLst>
            </a:custGeom>
            <a:blipFill>
              <a:blip r:embed="rId3"/>
              <a:stretch>
                <a:fillRect/>
              </a:stretch>
            </a:blipFill>
          </p:spPr>
        </p:sp>
        <p:sp>
          <p:nvSpPr>
            <p:cNvPr id="5" name="Freeform 5"/>
            <p:cNvSpPr/>
            <p:nvPr/>
          </p:nvSpPr>
          <p:spPr>
            <a:xfrm>
              <a:off x="77865" y="2534735"/>
              <a:ext cx="2675839" cy="2675839"/>
            </a:xfrm>
            <a:custGeom>
              <a:avLst/>
              <a:gdLst/>
              <a:ahLst/>
              <a:cxnLst/>
              <a:rect l="l" t="t" r="r" b="b"/>
              <a:pathLst>
                <a:path w="2675839" h="2675839">
                  <a:moveTo>
                    <a:pt x="0" y="0"/>
                  </a:moveTo>
                  <a:lnTo>
                    <a:pt x="2675839" y="0"/>
                  </a:lnTo>
                  <a:lnTo>
                    <a:pt x="2675839" y="2675839"/>
                  </a:lnTo>
                  <a:lnTo>
                    <a:pt x="0" y="2675839"/>
                  </a:lnTo>
                  <a:lnTo>
                    <a:pt x="0" y="0"/>
                  </a:lnTo>
                  <a:close/>
                </a:path>
              </a:pathLst>
            </a:custGeom>
            <a:blipFill>
              <a:blip r:embed="rId4"/>
              <a:stretch>
                <a:fillRect/>
              </a:stretch>
            </a:blipFill>
          </p:spPr>
        </p:sp>
      </p:grpSp>
      <p:sp>
        <p:nvSpPr>
          <p:cNvPr id="6" name="Freeform 6"/>
          <p:cNvSpPr/>
          <p:nvPr/>
        </p:nvSpPr>
        <p:spPr>
          <a:xfrm>
            <a:off x="863530" y="8532739"/>
            <a:ext cx="2177622" cy="2177622"/>
          </a:xfrm>
          <a:custGeom>
            <a:avLst/>
            <a:gdLst/>
            <a:ahLst/>
            <a:cxnLst/>
            <a:rect l="l" t="t" r="r" b="b"/>
            <a:pathLst>
              <a:path w="2177622" h="2177622">
                <a:moveTo>
                  <a:pt x="0" y="0"/>
                </a:moveTo>
                <a:lnTo>
                  <a:pt x="2177622" y="0"/>
                </a:lnTo>
                <a:lnTo>
                  <a:pt x="2177622" y="2177622"/>
                </a:lnTo>
                <a:lnTo>
                  <a:pt x="0" y="2177622"/>
                </a:lnTo>
                <a:lnTo>
                  <a:pt x="0" y="0"/>
                </a:lnTo>
                <a:close/>
              </a:path>
            </a:pathLst>
          </a:custGeom>
          <a:blipFill>
            <a:blip r:embed="rId5"/>
            <a:stretch>
              <a:fillRect/>
            </a:stretch>
          </a:blipFill>
        </p:spPr>
      </p:sp>
      <p:sp>
        <p:nvSpPr>
          <p:cNvPr id="7" name="TextBox 7"/>
          <p:cNvSpPr txBox="1"/>
          <p:nvPr/>
        </p:nvSpPr>
        <p:spPr>
          <a:xfrm>
            <a:off x="1135700" y="2482256"/>
            <a:ext cx="16230600" cy="4442460"/>
          </a:xfrm>
          <a:prstGeom prst="rect">
            <a:avLst/>
          </a:prstGeom>
        </p:spPr>
        <p:txBody>
          <a:bodyPr lIns="0" tIns="0" rIns="0" bIns="0" rtlCol="0" anchor="t">
            <a:spAutoFit/>
          </a:bodyPr>
          <a:lstStyle/>
          <a:p>
            <a:pPr algn="l">
              <a:lnSpc>
                <a:spcPts val="5039"/>
              </a:lnSpc>
              <a:spcBef>
                <a:spcPct val="0"/>
              </a:spcBef>
            </a:pPr>
            <a:r>
              <a:rPr lang="en-US" sz="3599">
                <a:solidFill>
                  <a:srgbClr val="FFFFFF"/>
                </a:solidFill>
                <a:latin typeface="Canva Sans"/>
                <a:ea typeface="Canva Sans"/>
                <a:cs typeface="Canva Sans"/>
                <a:sym typeface="Canva Sans"/>
              </a:rPr>
              <a:t>Does Monica’s heartbreak over her son sound familiar? Perhaps you are a parent, a grandparent or a youth leader who longs to see a young person you know turn from a life filled with sin and trust Christ. Would you believe Monica’s son was born in 354 AD and died in 430? Does anyone know who he was? His name was Augustine. He became bishop of Hippo in modern Algeria (the country where he was born) and one of the great theologians of the church. He is still referred to and quoted today.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EFC7A2"/>
        </a:solidFill>
        <a:effectLst/>
      </p:bgPr>
    </p:bg>
    <p:spTree>
      <p:nvGrpSpPr>
        <p:cNvPr id="1" name=""/>
        <p:cNvGrpSpPr/>
        <p:nvPr/>
      </p:nvGrpSpPr>
      <p:grpSpPr>
        <a:xfrm>
          <a:off x="0" y="0"/>
          <a:ext cx="0" cy="0"/>
          <a:chOff x="0" y="0"/>
          <a:chExt cx="0" cy="0"/>
        </a:xfrm>
      </p:grpSpPr>
      <p:graphicFrame>
        <p:nvGraphicFramePr>
          <p:cNvPr id="2" name="Table 2"/>
          <p:cNvGraphicFramePr>
            <a:graphicFrameLocks noGrp="1"/>
          </p:cNvGraphicFramePr>
          <p:nvPr>
            <p:extLst>
              <p:ext uri="{D42A27DB-BD31-4B8C-83A1-F6EECF244321}">
                <p14:modId xmlns:p14="http://schemas.microsoft.com/office/powerpoint/2010/main" val="3118417256"/>
              </p:ext>
            </p:extLst>
          </p:nvPr>
        </p:nvGraphicFramePr>
        <p:xfrm>
          <a:off x="2365633" y="2628900"/>
          <a:ext cx="14351594" cy="6508223"/>
        </p:xfrm>
        <a:graphic>
          <a:graphicData uri="http://schemas.openxmlformats.org/drawingml/2006/table">
            <a:tbl>
              <a:tblPr/>
              <a:tblGrid>
                <a:gridCol w="2846551">
                  <a:extLst>
                    <a:ext uri="{9D8B030D-6E8A-4147-A177-3AD203B41FA5}">
                      <a16:colId xmlns:a16="http://schemas.microsoft.com/office/drawing/2014/main" val="20001"/>
                    </a:ext>
                  </a:extLst>
                </a:gridCol>
                <a:gridCol w="4462161">
                  <a:extLst>
                    <a:ext uri="{9D8B030D-6E8A-4147-A177-3AD203B41FA5}">
                      <a16:colId xmlns:a16="http://schemas.microsoft.com/office/drawing/2014/main" val="20002"/>
                    </a:ext>
                  </a:extLst>
                </a:gridCol>
                <a:gridCol w="3521441">
                  <a:extLst>
                    <a:ext uri="{9D8B030D-6E8A-4147-A177-3AD203B41FA5}">
                      <a16:colId xmlns:a16="http://schemas.microsoft.com/office/drawing/2014/main" val="20003"/>
                    </a:ext>
                  </a:extLst>
                </a:gridCol>
                <a:gridCol w="3521441">
                  <a:extLst>
                    <a:ext uri="{9D8B030D-6E8A-4147-A177-3AD203B41FA5}">
                      <a16:colId xmlns:a16="http://schemas.microsoft.com/office/drawing/2014/main" val="1641173553"/>
                    </a:ext>
                  </a:extLst>
                </a:gridCol>
              </a:tblGrid>
              <a:tr h="1025389">
                <a:tc>
                  <a:txBody>
                    <a:bodyPr/>
                    <a:lstStyle/>
                    <a:p>
                      <a:pPr algn="ctr">
                        <a:lnSpc>
                          <a:spcPts val="2520"/>
                        </a:lnSpc>
                        <a:defRPr/>
                      </a:pPr>
                      <a:endParaRPr lang="en-US" sz="1100" dirty="0"/>
                    </a:p>
                  </a:txBody>
                  <a:tcPr marL="190500" marR="190500" marT="190500" marB="190500" anchor="ctr">
                    <a:lnL w="38100" cap="flat" cmpd="sng" algn="ctr">
                      <a:solidFill>
                        <a:srgbClr val="78B4A2"/>
                      </a:solidFill>
                      <a:prstDash val="solid"/>
                      <a:round/>
                      <a:headEnd type="none" w="med" len="med"/>
                      <a:tailEnd type="none" w="med" len="med"/>
                    </a:lnL>
                    <a:lnR w="38100" cap="flat" cmpd="sng" algn="ctr">
                      <a:solidFill>
                        <a:srgbClr val="78B4A2"/>
                      </a:solidFill>
                      <a:prstDash val="solid"/>
                      <a:round/>
                      <a:headEnd type="none" w="med" len="med"/>
                      <a:tailEnd type="none" w="med" len="med"/>
                    </a:lnR>
                    <a:lnT w="38100" cap="flat" cmpd="sng" algn="ctr">
                      <a:solidFill>
                        <a:srgbClr val="78B4A2"/>
                      </a:solidFill>
                      <a:prstDash val="solid"/>
                      <a:round/>
                      <a:headEnd type="none" w="med" len="med"/>
                      <a:tailEnd type="none" w="med" len="med"/>
                    </a:lnT>
                    <a:lnB w="38100" cap="flat" cmpd="sng" algn="ctr">
                      <a:solidFill>
                        <a:srgbClr val="78B4A2"/>
                      </a:solidFill>
                      <a:prstDash val="solid"/>
                      <a:round/>
                      <a:headEnd type="none" w="med" len="med"/>
                      <a:tailEnd type="none" w="med" len="med"/>
                    </a:lnB>
                    <a:solidFill>
                      <a:srgbClr val="FFFFFF"/>
                    </a:solidFill>
                  </a:tcPr>
                </a:tc>
                <a:tc>
                  <a:txBody>
                    <a:bodyPr/>
                    <a:lstStyle/>
                    <a:p>
                      <a:pPr algn="ctr">
                        <a:lnSpc>
                          <a:spcPts val="2520"/>
                        </a:lnSpc>
                        <a:defRPr/>
                      </a:pPr>
                      <a:r>
                        <a:rPr lang="en-US" sz="1800" b="1" dirty="0">
                          <a:solidFill>
                            <a:srgbClr val="6C978B"/>
                          </a:solidFill>
                          <a:latin typeface="Canva Sans Bold"/>
                          <a:ea typeface="Canva Sans Bold"/>
                          <a:cs typeface="Canva Sans Bold"/>
                          <a:sym typeface="Canva Sans Bold"/>
                        </a:rPr>
                        <a:t>Manasseh</a:t>
                      </a:r>
                      <a:endParaRPr lang="en-US" sz="1100" dirty="0"/>
                    </a:p>
                  </a:txBody>
                  <a:tcPr marL="190500" marR="190500" marT="190500" marB="190500" anchor="ctr">
                    <a:lnL w="38100" cap="flat" cmpd="sng" algn="ctr">
                      <a:solidFill>
                        <a:srgbClr val="78B4A2"/>
                      </a:solidFill>
                      <a:prstDash val="solid"/>
                      <a:round/>
                      <a:headEnd type="none" w="med" len="med"/>
                      <a:tailEnd type="none" w="med" len="med"/>
                    </a:lnL>
                    <a:lnR w="38100" cap="flat" cmpd="sng" algn="ctr">
                      <a:solidFill>
                        <a:srgbClr val="78B4A2"/>
                      </a:solidFill>
                      <a:prstDash val="solid"/>
                      <a:round/>
                      <a:headEnd type="none" w="med" len="med"/>
                      <a:tailEnd type="none" w="med" len="med"/>
                    </a:lnR>
                    <a:lnT w="38100" cap="flat" cmpd="sng" algn="ctr">
                      <a:solidFill>
                        <a:srgbClr val="78B4A2"/>
                      </a:solidFill>
                      <a:prstDash val="solid"/>
                      <a:round/>
                      <a:headEnd type="none" w="med" len="med"/>
                      <a:tailEnd type="none" w="med" len="med"/>
                    </a:lnT>
                    <a:lnB w="38100" cap="flat" cmpd="sng" algn="ctr">
                      <a:solidFill>
                        <a:srgbClr val="78B4A2"/>
                      </a:solidFill>
                      <a:prstDash val="solid"/>
                      <a:round/>
                      <a:headEnd type="none" w="med" len="med"/>
                      <a:tailEnd type="none" w="med" len="med"/>
                    </a:lnB>
                    <a:solidFill>
                      <a:srgbClr val="FAF5E0"/>
                    </a:solidFill>
                  </a:tcPr>
                </a:tc>
                <a:tc>
                  <a:txBody>
                    <a:bodyPr/>
                    <a:lstStyle/>
                    <a:p>
                      <a:pPr algn="ctr">
                        <a:lnSpc>
                          <a:spcPts val="2520"/>
                        </a:lnSpc>
                        <a:defRPr/>
                      </a:pPr>
                      <a:r>
                        <a:rPr lang="en-US" sz="1800" b="1" dirty="0">
                          <a:solidFill>
                            <a:srgbClr val="D66386"/>
                          </a:solidFill>
                          <a:latin typeface="Canva Sans Bold"/>
                          <a:ea typeface="Canva Sans Bold"/>
                          <a:cs typeface="Canva Sans Bold"/>
                          <a:sym typeface="Canva Sans Bold"/>
                        </a:rPr>
                        <a:t>Timothy </a:t>
                      </a:r>
                      <a:endParaRPr lang="en-US" sz="1100" dirty="0"/>
                    </a:p>
                  </a:txBody>
                  <a:tcPr marL="190500" marR="190500" marT="190500" marB="190500" anchor="ctr">
                    <a:lnL w="38100" cap="flat" cmpd="sng" algn="ctr">
                      <a:solidFill>
                        <a:srgbClr val="78B4A2"/>
                      </a:solidFill>
                      <a:prstDash val="solid"/>
                      <a:round/>
                      <a:headEnd type="none" w="med" len="med"/>
                      <a:tailEnd type="none" w="med" len="med"/>
                    </a:lnL>
                    <a:lnR w="38100" cap="flat" cmpd="sng" algn="ctr">
                      <a:solidFill>
                        <a:srgbClr val="78B4A2"/>
                      </a:solidFill>
                      <a:prstDash val="solid"/>
                      <a:round/>
                      <a:headEnd type="none" w="med" len="med"/>
                      <a:tailEnd type="none" w="med" len="med"/>
                    </a:lnR>
                    <a:lnT w="38100" cap="flat" cmpd="sng" algn="ctr">
                      <a:solidFill>
                        <a:srgbClr val="78B4A2"/>
                      </a:solidFill>
                      <a:prstDash val="solid"/>
                      <a:round/>
                      <a:headEnd type="none" w="med" len="med"/>
                      <a:tailEnd type="none" w="med" len="med"/>
                    </a:lnT>
                    <a:lnB w="38100" cap="flat" cmpd="sng" algn="ctr">
                      <a:solidFill>
                        <a:srgbClr val="78B4A2"/>
                      </a:solidFill>
                      <a:prstDash val="solid"/>
                      <a:round/>
                      <a:headEnd type="none" w="med" len="med"/>
                      <a:tailEnd type="none" w="med" len="med"/>
                    </a:lnB>
                    <a:solidFill>
                      <a:srgbClr val="F7D1C6"/>
                    </a:solidFill>
                  </a:tcPr>
                </a:tc>
                <a:tc>
                  <a:txBody>
                    <a:bodyPr/>
                    <a:lstStyle/>
                    <a:p>
                      <a:pPr algn="ctr">
                        <a:lnSpc>
                          <a:spcPts val="2520"/>
                        </a:lnSpc>
                        <a:defRPr/>
                      </a:pPr>
                      <a:r>
                        <a:rPr lang="en-US" sz="1800" b="1" dirty="0">
                          <a:solidFill>
                            <a:srgbClr val="DA7A55"/>
                          </a:solidFill>
                          <a:latin typeface="Canva Sans Bold"/>
                          <a:ea typeface="Canva Sans Bold"/>
                          <a:cs typeface="Canva Sans Bold"/>
                          <a:sym typeface="Canva Sans Bold"/>
                        </a:rPr>
                        <a:t>Augustine</a:t>
                      </a:r>
                      <a:endParaRPr lang="en-US" sz="1100" dirty="0"/>
                    </a:p>
                  </a:txBody>
                  <a:tcPr marL="190500" marR="190500" marT="190500" marB="190500" anchor="ctr">
                    <a:lnL w="38100" cap="flat" cmpd="sng" algn="ctr">
                      <a:solidFill>
                        <a:srgbClr val="78B4A2"/>
                      </a:solidFill>
                      <a:prstDash val="solid"/>
                      <a:round/>
                      <a:headEnd type="none" w="med" len="med"/>
                      <a:tailEnd type="none" w="med" len="med"/>
                    </a:lnL>
                    <a:lnR w="38100" cap="flat" cmpd="sng" algn="ctr">
                      <a:solidFill>
                        <a:srgbClr val="78B4A2"/>
                      </a:solidFill>
                      <a:prstDash val="solid"/>
                      <a:round/>
                      <a:headEnd type="none" w="med" len="med"/>
                      <a:tailEnd type="none" w="med" len="med"/>
                    </a:lnR>
                    <a:lnT w="38100" cap="flat" cmpd="sng" algn="ctr">
                      <a:solidFill>
                        <a:srgbClr val="78B4A2"/>
                      </a:solidFill>
                      <a:prstDash val="solid"/>
                      <a:round/>
                      <a:headEnd type="none" w="med" len="med"/>
                      <a:tailEnd type="none" w="med" len="med"/>
                    </a:lnT>
                    <a:lnB w="38100" cap="flat" cmpd="sng" algn="ctr">
                      <a:solidFill>
                        <a:srgbClr val="78B4A2"/>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10000"/>
                  </a:ext>
                </a:extLst>
              </a:tr>
              <a:tr h="1025389">
                <a:tc>
                  <a:txBody>
                    <a:bodyPr/>
                    <a:lstStyle/>
                    <a:p>
                      <a:pPr algn="l">
                        <a:lnSpc>
                          <a:spcPts val="2520"/>
                        </a:lnSpc>
                        <a:defRPr/>
                      </a:pPr>
                      <a:r>
                        <a:rPr lang="en-US" sz="1800" b="1" dirty="0">
                          <a:solidFill>
                            <a:srgbClr val="A8546F"/>
                          </a:solidFill>
                          <a:latin typeface="Canva Sans Bold"/>
                          <a:ea typeface="Canva Sans Bold"/>
                          <a:cs typeface="Canva Sans Bold"/>
                          <a:sym typeface="Canva Sans Bold"/>
                        </a:rPr>
                        <a:t>Praying parent</a:t>
                      </a:r>
                      <a:endParaRPr lang="en-US" sz="1100" dirty="0"/>
                    </a:p>
                  </a:txBody>
                  <a:tcPr marL="190500" marR="190500" marT="190500" marB="190500" anchor="ctr">
                    <a:lnL w="38100" cap="flat" cmpd="sng" algn="ctr">
                      <a:solidFill>
                        <a:srgbClr val="78B4A2"/>
                      </a:solidFill>
                      <a:prstDash val="solid"/>
                      <a:round/>
                      <a:headEnd type="none" w="med" len="med"/>
                      <a:tailEnd type="none" w="med" len="med"/>
                    </a:lnL>
                    <a:lnR w="38100" cap="flat" cmpd="sng" algn="ctr">
                      <a:solidFill>
                        <a:srgbClr val="78B4A2"/>
                      </a:solidFill>
                      <a:prstDash val="solid"/>
                      <a:round/>
                      <a:headEnd type="none" w="med" len="med"/>
                      <a:tailEnd type="none" w="med" len="med"/>
                    </a:lnR>
                    <a:lnT w="38100" cap="flat" cmpd="sng" algn="ctr">
                      <a:solidFill>
                        <a:srgbClr val="78B4A2"/>
                      </a:solidFill>
                      <a:prstDash val="solid"/>
                      <a:round/>
                      <a:headEnd type="none" w="med" len="med"/>
                      <a:tailEnd type="none" w="med" len="med"/>
                    </a:lnT>
                    <a:lnB w="38100" cap="flat" cmpd="sng" algn="ctr">
                      <a:solidFill>
                        <a:srgbClr val="78B4A2"/>
                      </a:solidFill>
                      <a:prstDash val="solid"/>
                      <a:round/>
                      <a:headEnd type="none" w="med" len="med"/>
                      <a:tailEnd type="none" w="med" len="med"/>
                    </a:lnB>
                    <a:solidFill>
                      <a:srgbClr val="FFFFFF"/>
                    </a:solidFill>
                  </a:tcPr>
                </a:tc>
                <a:tc>
                  <a:txBody>
                    <a:bodyPr/>
                    <a:lstStyle/>
                    <a:p>
                      <a:pPr algn="l">
                        <a:lnSpc>
                          <a:spcPts val="2520"/>
                        </a:lnSpc>
                        <a:defRPr/>
                      </a:pPr>
                      <a:r>
                        <a:rPr lang="en-US" sz="1800">
                          <a:solidFill>
                            <a:srgbClr val="A8546F"/>
                          </a:solidFill>
                          <a:latin typeface="Canva Sans"/>
                          <a:ea typeface="Canva Sans"/>
                          <a:cs typeface="Canva Sans"/>
                          <a:sym typeface="Canva Sans"/>
                        </a:rPr>
                        <a:t>Hezekiah</a:t>
                      </a:r>
                      <a:endParaRPr lang="en-US" sz="1100"/>
                    </a:p>
                  </a:txBody>
                  <a:tcPr marL="190500" marR="190500" marT="190500" marB="190500" anchor="ctr">
                    <a:lnL w="38100" cap="flat" cmpd="sng" algn="ctr">
                      <a:solidFill>
                        <a:srgbClr val="78B4A2"/>
                      </a:solidFill>
                      <a:prstDash val="solid"/>
                      <a:round/>
                      <a:headEnd type="none" w="med" len="med"/>
                      <a:tailEnd type="none" w="med" len="med"/>
                    </a:lnL>
                    <a:lnR w="38100" cap="flat" cmpd="sng" algn="ctr">
                      <a:solidFill>
                        <a:srgbClr val="78B4A2"/>
                      </a:solidFill>
                      <a:prstDash val="solid"/>
                      <a:round/>
                      <a:headEnd type="none" w="med" len="med"/>
                      <a:tailEnd type="none" w="med" len="med"/>
                    </a:lnR>
                    <a:lnT w="38100" cap="flat" cmpd="sng" algn="ctr">
                      <a:solidFill>
                        <a:srgbClr val="78B4A2"/>
                      </a:solidFill>
                      <a:prstDash val="solid"/>
                      <a:round/>
                      <a:headEnd type="none" w="med" len="med"/>
                      <a:tailEnd type="none" w="med" len="med"/>
                    </a:lnT>
                    <a:lnB w="38100" cap="flat" cmpd="sng" algn="ctr">
                      <a:solidFill>
                        <a:srgbClr val="78B4A2"/>
                      </a:solidFill>
                      <a:prstDash val="solid"/>
                      <a:round/>
                      <a:headEnd type="none" w="med" len="med"/>
                      <a:tailEnd type="none" w="med" len="med"/>
                    </a:lnB>
                    <a:solidFill>
                      <a:srgbClr val="FAF5E0"/>
                    </a:solidFill>
                  </a:tcPr>
                </a:tc>
                <a:tc>
                  <a:txBody>
                    <a:bodyPr/>
                    <a:lstStyle/>
                    <a:p>
                      <a:pPr algn="l">
                        <a:lnSpc>
                          <a:spcPts val="2520"/>
                        </a:lnSpc>
                        <a:defRPr/>
                      </a:pPr>
                      <a:r>
                        <a:rPr lang="en-US" sz="1800">
                          <a:solidFill>
                            <a:srgbClr val="A8546F"/>
                          </a:solidFill>
                          <a:latin typeface="Canva Sans"/>
                          <a:ea typeface="Canva Sans"/>
                          <a:cs typeface="Canva Sans"/>
                          <a:sym typeface="Canva Sans"/>
                        </a:rPr>
                        <a:t>Eunice</a:t>
                      </a:r>
                      <a:endParaRPr lang="en-US" sz="1100"/>
                    </a:p>
                  </a:txBody>
                  <a:tcPr marL="190500" marR="190500" marT="190500" marB="190500" anchor="ctr">
                    <a:lnL w="38100" cap="flat" cmpd="sng" algn="ctr">
                      <a:solidFill>
                        <a:srgbClr val="78B4A2"/>
                      </a:solidFill>
                      <a:prstDash val="solid"/>
                      <a:round/>
                      <a:headEnd type="none" w="med" len="med"/>
                      <a:tailEnd type="none" w="med" len="med"/>
                    </a:lnL>
                    <a:lnR w="38100" cap="flat" cmpd="sng" algn="ctr">
                      <a:solidFill>
                        <a:srgbClr val="78B4A2"/>
                      </a:solidFill>
                      <a:prstDash val="solid"/>
                      <a:round/>
                      <a:headEnd type="none" w="med" len="med"/>
                      <a:tailEnd type="none" w="med" len="med"/>
                    </a:lnR>
                    <a:lnT w="38100" cap="flat" cmpd="sng" algn="ctr">
                      <a:solidFill>
                        <a:srgbClr val="78B4A2"/>
                      </a:solidFill>
                      <a:prstDash val="solid"/>
                      <a:round/>
                      <a:headEnd type="none" w="med" len="med"/>
                      <a:tailEnd type="none" w="med" len="med"/>
                    </a:lnT>
                    <a:lnB w="38100" cap="flat" cmpd="sng" algn="ctr">
                      <a:solidFill>
                        <a:srgbClr val="78B4A2"/>
                      </a:solidFill>
                      <a:prstDash val="solid"/>
                      <a:round/>
                      <a:headEnd type="none" w="med" len="med"/>
                      <a:tailEnd type="none" w="med" len="med"/>
                    </a:lnB>
                    <a:solidFill>
                      <a:srgbClr val="F7D1C6"/>
                    </a:solidFill>
                  </a:tcPr>
                </a:tc>
                <a:tc>
                  <a:txBody>
                    <a:bodyPr/>
                    <a:lstStyle/>
                    <a:p>
                      <a:pPr algn="l">
                        <a:lnSpc>
                          <a:spcPts val="2520"/>
                        </a:lnSpc>
                        <a:defRPr/>
                      </a:pPr>
                      <a:r>
                        <a:rPr lang="en-US" sz="1800" dirty="0">
                          <a:solidFill>
                            <a:srgbClr val="A8546F"/>
                          </a:solidFill>
                          <a:latin typeface="Canva Sans"/>
                          <a:ea typeface="Canva Sans"/>
                          <a:cs typeface="Canva Sans"/>
                          <a:sym typeface="Canva Sans"/>
                        </a:rPr>
                        <a:t>Monica</a:t>
                      </a:r>
                      <a:endParaRPr lang="en-US" sz="1100" dirty="0"/>
                    </a:p>
                  </a:txBody>
                  <a:tcPr marL="190500" marR="190500" marT="190500" marB="190500" anchor="ctr">
                    <a:lnL w="38100" cap="flat" cmpd="sng" algn="ctr">
                      <a:solidFill>
                        <a:srgbClr val="78B4A2"/>
                      </a:solidFill>
                      <a:prstDash val="solid"/>
                      <a:round/>
                      <a:headEnd type="none" w="med" len="med"/>
                      <a:tailEnd type="none" w="med" len="med"/>
                    </a:lnL>
                    <a:lnR w="38100" cap="flat" cmpd="sng" algn="ctr">
                      <a:solidFill>
                        <a:srgbClr val="78B4A2"/>
                      </a:solidFill>
                      <a:prstDash val="solid"/>
                      <a:round/>
                      <a:headEnd type="none" w="med" len="med"/>
                      <a:tailEnd type="none" w="med" len="med"/>
                    </a:lnR>
                    <a:lnT w="38100" cap="flat" cmpd="sng" algn="ctr">
                      <a:solidFill>
                        <a:srgbClr val="78B4A2"/>
                      </a:solidFill>
                      <a:prstDash val="solid"/>
                      <a:round/>
                      <a:headEnd type="none" w="med" len="med"/>
                      <a:tailEnd type="none" w="med" len="med"/>
                    </a:lnT>
                    <a:lnB w="38100" cap="flat" cmpd="sng" algn="ctr">
                      <a:solidFill>
                        <a:srgbClr val="78B4A2"/>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10001"/>
                  </a:ext>
                </a:extLst>
              </a:tr>
              <a:tr h="1025389">
                <a:tc>
                  <a:txBody>
                    <a:bodyPr/>
                    <a:lstStyle/>
                    <a:p>
                      <a:pPr algn="l">
                        <a:lnSpc>
                          <a:spcPts val="2520"/>
                        </a:lnSpc>
                        <a:defRPr/>
                      </a:pPr>
                      <a:r>
                        <a:rPr lang="en-US" sz="1800" b="1" dirty="0">
                          <a:solidFill>
                            <a:srgbClr val="A8546F"/>
                          </a:solidFill>
                          <a:latin typeface="Canva Sans Bold"/>
                          <a:ea typeface="Canva Sans Bold"/>
                          <a:cs typeface="Canva Sans Bold"/>
                          <a:sym typeface="Canva Sans Bold"/>
                        </a:rPr>
                        <a:t>Praying Grandparent</a:t>
                      </a:r>
                      <a:endParaRPr lang="en-US" sz="1100" dirty="0"/>
                    </a:p>
                  </a:txBody>
                  <a:tcPr marL="190500" marR="190500" marT="190500" marB="190500" anchor="ctr">
                    <a:lnL w="38100" cap="flat" cmpd="sng" algn="ctr">
                      <a:solidFill>
                        <a:srgbClr val="78B4A2"/>
                      </a:solidFill>
                      <a:prstDash val="solid"/>
                      <a:round/>
                      <a:headEnd type="none" w="med" len="med"/>
                      <a:tailEnd type="none" w="med" len="med"/>
                    </a:lnL>
                    <a:lnR w="38100" cap="flat" cmpd="sng" algn="ctr">
                      <a:solidFill>
                        <a:srgbClr val="78B4A2"/>
                      </a:solidFill>
                      <a:prstDash val="solid"/>
                      <a:round/>
                      <a:headEnd type="none" w="med" len="med"/>
                      <a:tailEnd type="none" w="med" len="med"/>
                    </a:lnR>
                    <a:lnT w="38100" cap="flat" cmpd="sng" algn="ctr">
                      <a:solidFill>
                        <a:srgbClr val="78B4A2"/>
                      </a:solidFill>
                      <a:prstDash val="solid"/>
                      <a:round/>
                      <a:headEnd type="none" w="med" len="med"/>
                      <a:tailEnd type="none" w="med" len="med"/>
                    </a:lnT>
                    <a:lnB w="38100" cap="flat" cmpd="sng" algn="ctr">
                      <a:solidFill>
                        <a:srgbClr val="78B4A2"/>
                      </a:solidFill>
                      <a:prstDash val="solid"/>
                      <a:round/>
                      <a:headEnd type="none" w="med" len="med"/>
                      <a:tailEnd type="none" w="med" len="med"/>
                    </a:lnB>
                    <a:solidFill>
                      <a:srgbClr val="FFFFFF"/>
                    </a:solidFill>
                  </a:tcPr>
                </a:tc>
                <a:tc>
                  <a:txBody>
                    <a:bodyPr/>
                    <a:lstStyle/>
                    <a:p>
                      <a:pPr algn="l">
                        <a:lnSpc>
                          <a:spcPts val="2520"/>
                        </a:lnSpc>
                        <a:defRPr/>
                      </a:pPr>
                      <a:r>
                        <a:rPr lang="en-US" sz="1800">
                          <a:solidFill>
                            <a:srgbClr val="A8546F"/>
                          </a:solidFill>
                          <a:latin typeface="Canva Sans"/>
                          <a:ea typeface="Canva Sans"/>
                          <a:cs typeface="Canva Sans"/>
                          <a:sym typeface="Canva Sans"/>
                        </a:rPr>
                        <a:t>Abijah (maybe)</a:t>
                      </a:r>
                      <a:endParaRPr lang="en-US" sz="1100"/>
                    </a:p>
                  </a:txBody>
                  <a:tcPr marL="190500" marR="190500" marT="190500" marB="190500" anchor="ctr">
                    <a:lnL w="38100" cap="flat" cmpd="sng" algn="ctr">
                      <a:solidFill>
                        <a:srgbClr val="78B4A2"/>
                      </a:solidFill>
                      <a:prstDash val="solid"/>
                      <a:round/>
                      <a:headEnd type="none" w="med" len="med"/>
                      <a:tailEnd type="none" w="med" len="med"/>
                    </a:lnL>
                    <a:lnR w="38100" cap="flat" cmpd="sng" algn="ctr">
                      <a:solidFill>
                        <a:srgbClr val="78B4A2"/>
                      </a:solidFill>
                      <a:prstDash val="solid"/>
                      <a:round/>
                      <a:headEnd type="none" w="med" len="med"/>
                      <a:tailEnd type="none" w="med" len="med"/>
                    </a:lnR>
                    <a:lnT w="38100" cap="flat" cmpd="sng" algn="ctr">
                      <a:solidFill>
                        <a:srgbClr val="78B4A2"/>
                      </a:solidFill>
                      <a:prstDash val="solid"/>
                      <a:round/>
                      <a:headEnd type="none" w="med" len="med"/>
                      <a:tailEnd type="none" w="med" len="med"/>
                    </a:lnT>
                    <a:lnB w="38100" cap="flat" cmpd="sng" algn="ctr">
                      <a:solidFill>
                        <a:srgbClr val="78B4A2"/>
                      </a:solidFill>
                      <a:prstDash val="solid"/>
                      <a:round/>
                      <a:headEnd type="none" w="med" len="med"/>
                      <a:tailEnd type="none" w="med" len="med"/>
                    </a:lnB>
                    <a:solidFill>
                      <a:srgbClr val="FAF5E0"/>
                    </a:solidFill>
                  </a:tcPr>
                </a:tc>
                <a:tc>
                  <a:txBody>
                    <a:bodyPr/>
                    <a:lstStyle/>
                    <a:p>
                      <a:pPr algn="l">
                        <a:lnSpc>
                          <a:spcPts val="2520"/>
                        </a:lnSpc>
                        <a:defRPr/>
                      </a:pPr>
                      <a:r>
                        <a:rPr lang="en-US" sz="1800">
                          <a:solidFill>
                            <a:srgbClr val="A8546F"/>
                          </a:solidFill>
                          <a:latin typeface="Canva Sans"/>
                          <a:ea typeface="Canva Sans"/>
                          <a:cs typeface="Canva Sans"/>
                          <a:sym typeface="Canva Sans"/>
                        </a:rPr>
                        <a:t>Lois</a:t>
                      </a:r>
                      <a:endParaRPr lang="en-US" sz="1100"/>
                    </a:p>
                  </a:txBody>
                  <a:tcPr marL="190500" marR="190500" marT="190500" marB="190500" anchor="ctr">
                    <a:lnL w="38100" cap="flat" cmpd="sng" algn="ctr">
                      <a:solidFill>
                        <a:srgbClr val="78B4A2"/>
                      </a:solidFill>
                      <a:prstDash val="solid"/>
                      <a:round/>
                      <a:headEnd type="none" w="med" len="med"/>
                      <a:tailEnd type="none" w="med" len="med"/>
                    </a:lnL>
                    <a:lnR w="38100" cap="flat" cmpd="sng" algn="ctr">
                      <a:solidFill>
                        <a:srgbClr val="78B4A2"/>
                      </a:solidFill>
                      <a:prstDash val="solid"/>
                      <a:round/>
                      <a:headEnd type="none" w="med" len="med"/>
                      <a:tailEnd type="none" w="med" len="med"/>
                    </a:lnR>
                    <a:lnT w="38100" cap="flat" cmpd="sng" algn="ctr">
                      <a:solidFill>
                        <a:srgbClr val="78B4A2"/>
                      </a:solidFill>
                      <a:prstDash val="solid"/>
                      <a:round/>
                      <a:headEnd type="none" w="med" len="med"/>
                      <a:tailEnd type="none" w="med" len="med"/>
                    </a:lnT>
                    <a:lnB w="38100" cap="flat" cmpd="sng" algn="ctr">
                      <a:solidFill>
                        <a:srgbClr val="78B4A2"/>
                      </a:solidFill>
                      <a:prstDash val="solid"/>
                      <a:round/>
                      <a:headEnd type="none" w="med" len="med"/>
                      <a:tailEnd type="none" w="med" len="med"/>
                    </a:lnB>
                    <a:solidFill>
                      <a:srgbClr val="F7D1C6"/>
                    </a:solidFill>
                  </a:tcPr>
                </a:tc>
                <a:tc>
                  <a:txBody>
                    <a:bodyPr/>
                    <a:lstStyle/>
                    <a:p>
                      <a:pPr algn="l">
                        <a:lnSpc>
                          <a:spcPts val="2520"/>
                        </a:lnSpc>
                        <a:defRPr/>
                      </a:pPr>
                      <a:endParaRPr lang="en-US" sz="1100" dirty="0"/>
                    </a:p>
                  </a:txBody>
                  <a:tcPr marL="190500" marR="190500" marT="190500" marB="190500" anchor="ctr">
                    <a:lnL w="38100" cap="flat" cmpd="sng" algn="ctr">
                      <a:solidFill>
                        <a:srgbClr val="78B4A2"/>
                      </a:solidFill>
                      <a:prstDash val="solid"/>
                      <a:round/>
                      <a:headEnd type="none" w="med" len="med"/>
                      <a:tailEnd type="none" w="med" len="med"/>
                    </a:lnL>
                    <a:lnR w="38100" cap="flat" cmpd="sng" algn="ctr">
                      <a:solidFill>
                        <a:srgbClr val="78B4A2"/>
                      </a:solidFill>
                      <a:prstDash val="solid"/>
                      <a:round/>
                      <a:headEnd type="none" w="med" len="med"/>
                      <a:tailEnd type="none" w="med" len="med"/>
                    </a:lnR>
                    <a:lnT w="38100" cap="flat" cmpd="sng" algn="ctr">
                      <a:solidFill>
                        <a:srgbClr val="78B4A2"/>
                      </a:solidFill>
                      <a:prstDash val="solid"/>
                      <a:round/>
                      <a:headEnd type="none" w="med" len="med"/>
                      <a:tailEnd type="none" w="med" len="med"/>
                    </a:lnT>
                    <a:lnB w="38100" cap="flat" cmpd="sng" algn="ctr">
                      <a:solidFill>
                        <a:srgbClr val="78B4A2"/>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10002"/>
                  </a:ext>
                </a:extLst>
              </a:tr>
              <a:tr h="1092471">
                <a:tc>
                  <a:txBody>
                    <a:bodyPr/>
                    <a:lstStyle/>
                    <a:p>
                      <a:pPr algn="l">
                        <a:lnSpc>
                          <a:spcPts val="2520"/>
                        </a:lnSpc>
                        <a:defRPr/>
                      </a:pPr>
                      <a:r>
                        <a:rPr lang="en-US" sz="1800" b="1" dirty="0">
                          <a:solidFill>
                            <a:srgbClr val="A8546F"/>
                          </a:solidFill>
                          <a:latin typeface="Canva Sans Bold"/>
                          <a:ea typeface="Canva Sans Bold"/>
                          <a:cs typeface="Canva Sans Bold"/>
                          <a:sym typeface="Canva Sans Bold"/>
                        </a:rPr>
                        <a:t>Converted</a:t>
                      </a:r>
                      <a:endParaRPr lang="en-US" sz="1100" dirty="0"/>
                    </a:p>
                  </a:txBody>
                  <a:tcPr marL="190500" marR="190500" marT="190500" marB="190500" anchor="ctr">
                    <a:lnL w="38100" cap="flat" cmpd="sng" algn="ctr">
                      <a:solidFill>
                        <a:srgbClr val="78B4A2"/>
                      </a:solidFill>
                      <a:prstDash val="solid"/>
                      <a:round/>
                      <a:headEnd type="none" w="med" len="med"/>
                      <a:tailEnd type="none" w="med" len="med"/>
                    </a:lnL>
                    <a:lnR w="38100" cap="flat" cmpd="sng" algn="ctr">
                      <a:solidFill>
                        <a:srgbClr val="78B4A2"/>
                      </a:solidFill>
                      <a:prstDash val="solid"/>
                      <a:round/>
                      <a:headEnd type="none" w="med" len="med"/>
                      <a:tailEnd type="none" w="med" len="med"/>
                    </a:lnR>
                    <a:lnT w="38100" cap="flat" cmpd="sng" algn="ctr">
                      <a:solidFill>
                        <a:srgbClr val="78B4A2"/>
                      </a:solidFill>
                      <a:prstDash val="solid"/>
                      <a:round/>
                      <a:headEnd type="none" w="med" len="med"/>
                      <a:tailEnd type="none" w="med" len="med"/>
                    </a:lnT>
                    <a:lnB w="38100" cap="flat" cmpd="sng" algn="ctr">
                      <a:solidFill>
                        <a:srgbClr val="78B4A2"/>
                      </a:solidFill>
                      <a:prstDash val="solid"/>
                      <a:round/>
                      <a:headEnd type="none" w="med" len="med"/>
                      <a:tailEnd type="none" w="med" len="med"/>
                    </a:lnB>
                    <a:solidFill>
                      <a:srgbClr val="FFFFFF"/>
                    </a:solidFill>
                  </a:tcPr>
                </a:tc>
                <a:tc>
                  <a:txBody>
                    <a:bodyPr/>
                    <a:lstStyle/>
                    <a:p>
                      <a:pPr algn="l">
                        <a:lnSpc>
                          <a:spcPts val="2520"/>
                        </a:lnSpc>
                        <a:defRPr/>
                      </a:pPr>
                      <a:r>
                        <a:rPr lang="en-US" sz="1800">
                          <a:solidFill>
                            <a:srgbClr val="A8546F"/>
                          </a:solidFill>
                          <a:latin typeface="Canva Sans"/>
                          <a:ea typeface="Canva Sans"/>
                          <a:cs typeface="Canva Sans"/>
                          <a:sym typeface="Canva Sans"/>
                        </a:rPr>
                        <a:t>As an adult. </a:t>
                      </a:r>
                      <a:endParaRPr lang="en-US" sz="1100"/>
                    </a:p>
                    <a:p>
                      <a:pPr algn="l">
                        <a:lnSpc>
                          <a:spcPts val="2520"/>
                        </a:lnSpc>
                      </a:pPr>
                      <a:r>
                        <a:rPr lang="en-US" sz="1800">
                          <a:solidFill>
                            <a:srgbClr val="A8546F"/>
                          </a:solidFill>
                          <a:latin typeface="Canva Sans"/>
                          <a:ea typeface="Canva Sans"/>
                          <a:cs typeface="Canva Sans"/>
                          <a:sym typeface="Canva Sans"/>
                        </a:rPr>
                        <a:t>After death of parent</a:t>
                      </a:r>
                    </a:p>
                  </a:txBody>
                  <a:tcPr marL="190500" marR="190500" marT="190500" marB="190500" anchor="ctr">
                    <a:lnL w="38100" cap="flat" cmpd="sng" algn="ctr">
                      <a:solidFill>
                        <a:srgbClr val="78B4A2"/>
                      </a:solidFill>
                      <a:prstDash val="solid"/>
                      <a:round/>
                      <a:headEnd type="none" w="med" len="med"/>
                      <a:tailEnd type="none" w="med" len="med"/>
                    </a:lnL>
                    <a:lnR w="38100" cap="flat" cmpd="sng" algn="ctr">
                      <a:solidFill>
                        <a:srgbClr val="78B4A2"/>
                      </a:solidFill>
                      <a:prstDash val="solid"/>
                      <a:round/>
                      <a:headEnd type="none" w="med" len="med"/>
                      <a:tailEnd type="none" w="med" len="med"/>
                    </a:lnR>
                    <a:lnT w="38100" cap="flat" cmpd="sng" algn="ctr">
                      <a:solidFill>
                        <a:srgbClr val="78B4A2"/>
                      </a:solidFill>
                      <a:prstDash val="solid"/>
                      <a:round/>
                      <a:headEnd type="none" w="med" len="med"/>
                      <a:tailEnd type="none" w="med" len="med"/>
                    </a:lnT>
                    <a:lnB w="38100" cap="flat" cmpd="sng" algn="ctr">
                      <a:solidFill>
                        <a:srgbClr val="78B4A2"/>
                      </a:solidFill>
                      <a:prstDash val="solid"/>
                      <a:round/>
                      <a:headEnd type="none" w="med" len="med"/>
                      <a:tailEnd type="none" w="med" len="med"/>
                    </a:lnB>
                    <a:solidFill>
                      <a:srgbClr val="FAF5E0"/>
                    </a:solidFill>
                  </a:tcPr>
                </a:tc>
                <a:tc>
                  <a:txBody>
                    <a:bodyPr/>
                    <a:lstStyle/>
                    <a:p>
                      <a:pPr algn="l">
                        <a:lnSpc>
                          <a:spcPts val="2520"/>
                        </a:lnSpc>
                        <a:defRPr/>
                      </a:pPr>
                      <a:r>
                        <a:rPr lang="en-US" sz="1800">
                          <a:solidFill>
                            <a:srgbClr val="A8546F"/>
                          </a:solidFill>
                          <a:latin typeface="Canva Sans"/>
                          <a:ea typeface="Canva Sans"/>
                          <a:cs typeface="Canva Sans"/>
                          <a:sym typeface="Canva Sans"/>
                        </a:rPr>
                        <a:t>As a young child</a:t>
                      </a:r>
                      <a:endParaRPr lang="en-US" sz="1100"/>
                    </a:p>
                  </a:txBody>
                  <a:tcPr marL="190500" marR="190500" marT="190500" marB="190500" anchor="ctr">
                    <a:lnL w="38100" cap="flat" cmpd="sng" algn="ctr">
                      <a:solidFill>
                        <a:srgbClr val="78B4A2"/>
                      </a:solidFill>
                      <a:prstDash val="solid"/>
                      <a:round/>
                      <a:headEnd type="none" w="med" len="med"/>
                      <a:tailEnd type="none" w="med" len="med"/>
                    </a:lnL>
                    <a:lnR w="38100" cap="flat" cmpd="sng" algn="ctr">
                      <a:solidFill>
                        <a:srgbClr val="78B4A2"/>
                      </a:solidFill>
                      <a:prstDash val="solid"/>
                      <a:round/>
                      <a:headEnd type="none" w="med" len="med"/>
                      <a:tailEnd type="none" w="med" len="med"/>
                    </a:lnR>
                    <a:lnT w="38100" cap="flat" cmpd="sng" algn="ctr">
                      <a:solidFill>
                        <a:srgbClr val="78B4A2"/>
                      </a:solidFill>
                      <a:prstDash val="solid"/>
                      <a:round/>
                      <a:headEnd type="none" w="med" len="med"/>
                      <a:tailEnd type="none" w="med" len="med"/>
                    </a:lnT>
                    <a:lnB w="38100" cap="flat" cmpd="sng" algn="ctr">
                      <a:solidFill>
                        <a:srgbClr val="78B4A2"/>
                      </a:solidFill>
                      <a:prstDash val="solid"/>
                      <a:round/>
                      <a:headEnd type="none" w="med" len="med"/>
                      <a:tailEnd type="none" w="med" len="med"/>
                    </a:lnB>
                    <a:solidFill>
                      <a:srgbClr val="F7D1C6"/>
                    </a:solidFill>
                  </a:tcPr>
                </a:tc>
                <a:tc>
                  <a:txBody>
                    <a:bodyPr/>
                    <a:lstStyle/>
                    <a:p>
                      <a:pPr algn="l">
                        <a:lnSpc>
                          <a:spcPts val="2520"/>
                        </a:lnSpc>
                        <a:defRPr/>
                      </a:pPr>
                      <a:r>
                        <a:rPr lang="en-US" sz="1800" dirty="0">
                          <a:solidFill>
                            <a:srgbClr val="A8546F"/>
                          </a:solidFill>
                          <a:latin typeface="Canva Sans"/>
                          <a:ea typeface="Canva Sans"/>
                          <a:cs typeface="Canva Sans"/>
                          <a:sym typeface="Canva Sans"/>
                        </a:rPr>
                        <a:t>As a young adult.</a:t>
                      </a:r>
                      <a:endParaRPr lang="en-US" sz="1100" dirty="0"/>
                    </a:p>
                    <a:p>
                      <a:pPr algn="l">
                        <a:lnSpc>
                          <a:spcPts val="2520"/>
                        </a:lnSpc>
                      </a:pPr>
                      <a:r>
                        <a:rPr lang="en-US" sz="1800" dirty="0">
                          <a:solidFill>
                            <a:srgbClr val="A8546F"/>
                          </a:solidFill>
                          <a:latin typeface="Canva Sans"/>
                          <a:ea typeface="Canva Sans"/>
                          <a:cs typeface="Canva Sans"/>
                          <a:sym typeface="Canva Sans"/>
                        </a:rPr>
                        <a:t>Before death of parent </a:t>
                      </a:r>
                    </a:p>
                  </a:txBody>
                  <a:tcPr marL="190500" marR="190500" marT="190500" marB="190500" anchor="ctr">
                    <a:lnL w="38100" cap="flat" cmpd="sng" algn="ctr">
                      <a:solidFill>
                        <a:srgbClr val="78B4A2"/>
                      </a:solidFill>
                      <a:prstDash val="solid"/>
                      <a:round/>
                      <a:headEnd type="none" w="med" len="med"/>
                      <a:tailEnd type="none" w="med" len="med"/>
                    </a:lnL>
                    <a:lnR w="38100" cap="flat" cmpd="sng" algn="ctr">
                      <a:solidFill>
                        <a:srgbClr val="78B4A2"/>
                      </a:solidFill>
                      <a:prstDash val="solid"/>
                      <a:round/>
                      <a:headEnd type="none" w="med" len="med"/>
                      <a:tailEnd type="none" w="med" len="med"/>
                    </a:lnR>
                    <a:lnT w="38100" cap="flat" cmpd="sng" algn="ctr">
                      <a:solidFill>
                        <a:srgbClr val="78B4A2"/>
                      </a:solidFill>
                      <a:prstDash val="solid"/>
                      <a:round/>
                      <a:headEnd type="none" w="med" len="med"/>
                      <a:tailEnd type="none" w="med" len="med"/>
                    </a:lnT>
                    <a:lnB w="38100" cap="flat" cmpd="sng" algn="ctr">
                      <a:solidFill>
                        <a:srgbClr val="78B4A2"/>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10003"/>
                  </a:ext>
                </a:extLst>
              </a:tr>
              <a:tr h="1025389">
                <a:tc>
                  <a:txBody>
                    <a:bodyPr/>
                    <a:lstStyle/>
                    <a:p>
                      <a:pPr algn="l">
                        <a:lnSpc>
                          <a:spcPts val="2520"/>
                        </a:lnSpc>
                        <a:defRPr/>
                      </a:pPr>
                      <a:r>
                        <a:rPr lang="en-US" sz="1800" b="1" dirty="0">
                          <a:solidFill>
                            <a:srgbClr val="A8546F"/>
                          </a:solidFill>
                          <a:latin typeface="Canva Sans Bold"/>
                          <a:ea typeface="Canva Sans Bold"/>
                          <a:cs typeface="Canva Sans Bold"/>
                          <a:sym typeface="Canva Sans Bold"/>
                        </a:rPr>
                        <a:t>Life before conversion</a:t>
                      </a:r>
                      <a:endParaRPr lang="en-US" sz="1100" dirty="0"/>
                    </a:p>
                  </a:txBody>
                  <a:tcPr marL="190500" marR="190500" marT="190500" marB="190500" anchor="ctr">
                    <a:lnL w="38100" cap="flat" cmpd="sng" algn="ctr">
                      <a:solidFill>
                        <a:srgbClr val="78B4A2"/>
                      </a:solidFill>
                      <a:prstDash val="solid"/>
                      <a:round/>
                      <a:headEnd type="none" w="med" len="med"/>
                      <a:tailEnd type="none" w="med" len="med"/>
                    </a:lnL>
                    <a:lnR w="38100" cap="flat" cmpd="sng" algn="ctr">
                      <a:solidFill>
                        <a:srgbClr val="78B4A2"/>
                      </a:solidFill>
                      <a:prstDash val="solid"/>
                      <a:round/>
                      <a:headEnd type="none" w="med" len="med"/>
                      <a:tailEnd type="none" w="med" len="med"/>
                    </a:lnR>
                    <a:lnT w="38100" cap="flat" cmpd="sng" algn="ctr">
                      <a:solidFill>
                        <a:srgbClr val="78B4A2"/>
                      </a:solidFill>
                      <a:prstDash val="solid"/>
                      <a:round/>
                      <a:headEnd type="none" w="med" len="med"/>
                      <a:tailEnd type="none" w="med" len="med"/>
                    </a:lnT>
                    <a:lnB w="38100" cap="flat" cmpd="sng" algn="ctr">
                      <a:solidFill>
                        <a:srgbClr val="78B4A2"/>
                      </a:solidFill>
                      <a:prstDash val="solid"/>
                      <a:round/>
                      <a:headEnd type="none" w="med" len="med"/>
                      <a:tailEnd type="none" w="med" len="med"/>
                    </a:lnB>
                    <a:solidFill>
                      <a:srgbClr val="FFFFFF"/>
                    </a:solidFill>
                  </a:tcPr>
                </a:tc>
                <a:tc>
                  <a:txBody>
                    <a:bodyPr/>
                    <a:lstStyle/>
                    <a:p>
                      <a:pPr algn="l">
                        <a:lnSpc>
                          <a:spcPts val="2520"/>
                        </a:lnSpc>
                        <a:defRPr/>
                      </a:pPr>
                      <a:r>
                        <a:rPr lang="en-US" sz="1800">
                          <a:solidFill>
                            <a:srgbClr val="A8546F"/>
                          </a:solidFill>
                          <a:latin typeface="Canva Sans"/>
                          <a:ea typeface="Canva Sans"/>
                          <a:cs typeface="Canva Sans"/>
                          <a:sym typeface="Canva Sans"/>
                        </a:rPr>
                        <a:t>Extremely wicked </a:t>
                      </a:r>
                      <a:endParaRPr lang="en-US" sz="1100"/>
                    </a:p>
                  </a:txBody>
                  <a:tcPr marL="190500" marR="190500" marT="190500" marB="190500" anchor="ctr">
                    <a:lnL w="38100" cap="flat" cmpd="sng" algn="ctr">
                      <a:solidFill>
                        <a:srgbClr val="78B4A2"/>
                      </a:solidFill>
                      <a:prstDash val="solid"/>
                      <a:round/>
                      <a:headEnd type="none" w="med" len="med"/>
                      <a:tailEnd type="none" w="med" len="med"/>
                    </a:lnL>
                    <a:lnR w="38100" cap="flat" cmpd="sng" algn="ctr">
                      <a:solidFill>
                        <a:srgbClr val="78B4A2"/>
                      </a:solidFill>
                      <a:prstDash val="solid"/>
                      <a:round/>
                      <a:headEnd type="none" w="med" len="med"/>
                      <a:tailEnd type="none" w="med" len="med"/>
                    </a:lnR>
                    <a:lnT w="38100" cap="flat" cmpd="sng" algn="ctr">
                      <a:solidFill>
                        <a:srgbClr val="78B4A2"/>
                      </a:solidFill>
                      <a:prstDash val="solid"/>
                      <a:round/>
                      <a:headEnd type="none" w="med" len="med"/>
                      <a:tailEnd type="none" w="med" len="med"/>
                    </a:lnT>
                    <a:lnB w="38100" cap="flat" cmpd="sng" algn="ctr">
                      <a:solidFill>
                        <a:srgbClr val="78B4A2"/>
                      </a:solidFill>
                      <a:prstDash val="solid"/>
                      <a:round/>
                      <a:headEnd type="none" w="med" len="med"/>
                      <a:tailEnd type="none" w="med" len="med"/>
                    </a:lnB>
                    <a:solidFill>
                      <a:srgbClr val="FAF5E0"/>
                    </a:solidFill>
                  </a:tcPr>
                </a:tc>
                <a:tc>
                  <a:txBody>
                    <a:bodyPr/>
                    <a:lstStyle/>
                    <a:p>
                      <a:pPr algn="l">
                        <a:lnSpc>
                          <a:spcPts val="2520"/>
                        </a:lnSpc>
                        <a:defRPr/>
                      </a:pPr>
                      <a:r>
                        <a:rPr lang="en-US" sz="1800">
                          <a:solidFill>
                            <a:srgbClr val="A8546F"/>
                          </a:solidFill>
                          <a:latin typeface="Canva Sans"/>
                          <a:ea typeface="Canva Sans"/>
                          <a:cs typeface="Canva Sans"/>
                          <a:sym typeface="Canva Sans"/>
                        </a:rPr>
                        <a:t>Good </a:t>
                      </a:r>
                      <a:endParaRPr lang="en-US" sz="1100"/>
                    </a:p>
                  </a:txBody>
                  <a:tcPr marL="190500" marR="190500" marT="190500" marB="190500" anchor="ctr">
                    <a:lnL w="38100" cap="flat" cmpd="sng" algn="ctr">
                      <a:solidFill>
                        <a:srgbClr val="78B4A2"/>
                      </a:solidFill>
                      <a:prstDash val="solid"/>
                      <a:round/>
                      <a:headEnd type="none" w="med" len="med"/>
                      <a:tailEnd type="none" w="med" len="med"/>
                    </a:lnL>
                    <a:lnR w="38100" cap="flat" cmpd="sng" algn="ctr">
                      <a:solidFill>
                        <a:srgbClr val="78B4A2"/>
                      </a:solidFill>
                      <a:prstDash val="solid"/>
                      <a:round/>
                      <a:headEnd type="none" w="med" len="med"/>
                      <a:tailEnd type="none" w="med" len="med"/>
                    </a:lnR>
                    <a:lnT w="38100" cap="flat" cmpd="sng" algn="ctr">
                      <a:solidFill>
                        <a:srgbClr val="78B4A2"/>
                      </a:solidFill>
                      <a:prstDash val="solid"/>
                      <a:round/>
                      <a:headEnd type="none" w="med" len="med"/>
                      <a:tailEnd type="none" w="med" len="med"/>
                    </a:lnT>
                    <a:lnB w="38100" cap="flat" cmpd="sng" algn="ctr">
                      <a:solidFill>
                        <a:srgbClr val="78B4A2"/>
                      </a:solidFill>
                      <a:prstDash val="solid"/>
                      <a:round/>
                      <a:headEnd type="none" w="med" len="med"/>
                      <a:tailEnd type="none" w="med" len="med"/>
                    </a:lnB>
                    <a:solidFill>
                      <a:srgbClr val="F7D1C6"/>
                    </a:solidFill>
                  </a:tcPr>
                </a:tc>
                <a:tc>
                  <a:txBody>
                    <a:bodyPr/>
                    <a:lstStyle/>
                    <a:p>
                      <a:pPr algn="l">
                        <a:lnSpc>
                          <a:spcPts val="2520"/>
                        </a:lnSpc>
                        <a:defRPr/>
                      </a:pPr>
                      <a:r>
                        <a:rPr lang="en-US" sz="1800" dirty="0">
                          <a:solidFill>
                            <a:srgbClr val="A8546F"/>
                          </a:solidFill>
                          <a:latin typeface="Canva Sans"/>
                          <a:ea typeface="Canva Sans"/>
                          <a:cs typeface="Canva Sans"/>
                          <a:sym typeface="Canva Sans"/>
                        </a:rPr>
                        <a:t>Wild and rebellious</a:t>
                      </a:r>
                      <a:endParaRPr lang="en-US" sz="1100" dirty="0"/>
                    </a:p>
                  </a:txBody>
                  <a:tcPr marL="190500" marR="190500" marT="190500" marB="190500" anchor="ctr">
                    <a:lnL w="38100" cap="flat" cmpd="sng" algn="ctr">
                      <a:solidFill>
                        <a:srgbClr val="78B4A2"/>
                      </a:solidFill>
                      <a:prstDash val="solid"/>
                      <a:round/>
                      <a:headEnd type="none" w="med" len="med"/>
                      <a:tailEnd type="none" w="med" len="med"/>
                    </a:lnL>
                    <a:lnR w="38100" cap="flat" cmpd="sng" algn="ctr">
                      <a:solidFill>
                        <a:srgbClr val="78B4A2"/>
                      </a:solidFill>
                      <a:prstDash val="solid"/>
                      <a:round/>
                      <a:headEnd type="none" w="med" len="med"/>
                      <a:tailEnd type="none" w="med" len="med"/>
                    </a:lnR>
                    <a:lnT w="38100" cap="flat" cmpd="sng" algn="ctr">
                      <a:solidFill>
                        <a:srgbClr val="78B4A2"/>
                      </a:solidFill>
                      <a:prstDash val="solid"/>
                      <a:round/>
                      <a:headEnd type="none" w="med" len="med"/>
                      <a:tailEnd type="none" w="med" len="med"/>
                    </a:lnT>
                    <a:lnB w="38100" cap="flat" cmpd="sng" algn="ctr">
                      <a:solidFill>
                        <a:srgbClr val="78B4A2"/>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10004"/>
                  </a:ext>
                </a:extLst>
              </a:tr>
              <a:tr h="1092471">
                <a:tc>
                  <a:txBody>
                    <a:bodyPr/>
                    <a:lstStyle/>
                    <a:p>
                      <a:pPr algn="l">
                        <a:lnSpc>
                          <a:spcPts val="2520"/>
                        </a:lnSpc>
                        <a:defRPr/>
                      </a:pPr>
                      <a:r>
                        <a:rPr lang="en-US" sz="1800" b="1" dirty="0">
                          <a:solidFill>
                            <a:srgbClr val="A8546F"/>
                          </a:solidFill>
                          <a:latin typeface="Canva Sans Bold"/>
                          <a:ea typeface="Canva Sans Bold"/>
                          <a:cs typeface="Canva Sans Bold"/>
                          <a:sym typeface="Canva Sans Bold"/>
                        </a:rPr>
                        <a:t>Impact after conversion </a:t>
                      </a:r>
                      <a:endParaRPr lang="en-US" sz="1100" dirty="0"/>
                    </a:p>
                  </a:txBody>
                  <a:tcPr marL="190500" marR="190500" marT="190500" marB="190500" anchor="ctr">
                    <a:lnL w="38100" cap="flat" cmpd="sng" algn="ctr">
                      <a:solidFill>
                        <a:srgbClr val="78B4A2"/>
                      </a:solidFill>
                      <a:prstDash val="solid"/>
                      <a:round/>
                      <a:headEnd type="none" w="med" len="med"/>
                      <a:tailEnd type="none" w="med" len="med"/>
                    </a:lnL>
                    <a:lnR w="38100" cap="flat" cmpd="sng" algn="ctr">
                      <a:solidFill>
                        <a:srgbClr val="78B4A2"/>
                      </a:solidFill>
                      <a:prstDash val="solid"/>
                      <a:round/>
                      <a:headEnd type="none" w="med" len="med"/>
                      <a:tailEnd type="none" w="med" len="med"/>
                    </a:lnR>
                    <a:lnT w="38100" cap="flat" cmpd="sng" algn="ctr">
                      <a:solidFill>
                        <a:srgbClr val="78B4A2"/>
                      </a:solidFill>
                      <a:prstDash val="solid"/>
                      <a:round/>
                      <a:headEnd type="none" w="med" len="med"/>
                      <a:tailEnd type="none" w="med" len="med"/>
                    </a:lnT>
                    <a:lnB w="38100" cap="flat" cmpd="sng" algn="ctr">
                      <a:solidFill>
                        <a:srgbClr val="78B4A2"/>
                      </a:solidFill>
                      <a:prstDash val="solid"/>
                      <a:round/>
                      <a:headEnd type="none" w="med" len="med"/>
                      <a:tailEnd type="none" w="med" len="med"/>
                    </a:lnB>
                    <a:solidFill>
                      <a:srgbClr val="FFFFFF"/>
                    </a:solidFill>
                  </a:tcPr>
                </a:tc>
                <a:tc>
                  <a:txBody>
                    <a:bodyPr/>
                    <a:lstStyle/>
                    <a:p>
                      <a:pPr algn="l">
                        <a:lnSpc>
                          <a:spcPts val="2520"/>
                        </a:lnSpc>
                        <a:defRPr/>
                      </a:pPr>
                      <a:r>
                        <a:rPr lang="en-US" sz="1800" dirty="0">
                          <a:solidFill>
                            <a:srgbClr val="A8546F"/>
                          </a:solidFill>
                          <a:latin typeface="Canva Sans"/>
                          <a:ea typeface="Canva Sans"/>
                          <a:cs typeface="Canva Sans"/>
                          <a:sym typeface="Canva Sans"/>
                        </a:rPr>
                        <a:t>Changed worship in the land of Judah </a:t>
                      </a:r>
                      <a:endParaRPr lang="en-US" sz="1100" dirty="0"/>
                    </a:p>
                  </a:txBody>
                  <a:tcPr marL="190500" marR="190500" marT="190500" marB="190500" anchor="ctr">
                    <a:lnL w="38100" cap="flat" cmpd="sng" algn="ctr">
                      <a:solidFill>
                        <a:srgbClr val="78B4A2"/>
                      </a:solidFill>
                      <a:prstDash val="solid"/>
                      <a:round/>
                      <a:headEnd type="none" w="med" len="med"/>
                      <a:tailEnd type="none" w="med" len="med"/>
                    </a:lnL>
                    <a:lnR w="38100" cap="flat" cmpd="sng" algn="ctr">
                      <a:solidFill>
                        <a:srgbClr val="78B4A2"/>
                      </a:solidFill>
                      <a:prstDash val="solid"/>
                      <a:round/>
                      <a:headEnd type="none" w="med" len="med"/>
                      <a:tailEnd type="none" w="med" len="med"/>
                    </a:lnR>
                    <a:lnT w="38100" cap="flat" cmpd="sng" algn="ctr">
                      <a:solidFill>
                        <a:srgbClr val="78B4A2"/>
                      </a:solidFill>
                      <a:prstDash val="solid"/>
                      <a:round/>
                      <a:headEnd type="none" w="med" len="med"/>
                      <a:tailEnd type="none" w="med" len="med"/>
                    </a:lnT>
                    <a:lnB w="38100" cap="flat" cmpd="sng" algn="ctr">
                      <a:solidFill>
                        <a:srgbClr val="78B4A2"/>
                      </a:solidFill>
                      <a:prstDash val="solid"/>
                      <a:round/>
                      <a:headEnd type="none" w="med" len="med"/>
                      <a:tailEnd type="none" w="med" len="med"/>
                    </a:lnB>
                    <a:solidFill>
                      <a:srgbClr val="FAF5E0"/>
                    </a:solidFill>
                  </a:tcPr>
                </a:tc>
                <a:tc>
                  <a:txBody>
                    <a:bodyPr/>
                    <a:lstStyle/>
                    <a:p>
                      <a:pPr algn="l">
                        <a:lnSpc>
                          <a:spcPts val="2520"/>
                        </a:lnSpc>
                        <a:defRPr/>
                      </a:pPr>
                      <a:r>
                        <a:rPr lang="en-US" sz="1800" dirty="0">
                          <a:solidFill>
                            <a:srgbClr val="A8546F"/>
                          </a:solidFill>
                          <a:latin typeface="Canva Sans"/>
                          <a:ea typeface="Canva Sans"/>
                          <a:cs typeface="Canva Sans"/>
                          <a:sym typeface="Canva Sans"/>
                        </a:rPr>
                        <a:t>Travelled with and without Paul. Established and built up churches. </a:t>
                      </a:r>
                      <a:endParaRPr lang="en-US" sz="1100" dirty="0"/>
                    </a:p>
                  </a:txBody>
                  <a:tcPr marL="190500" marR="190500" marT="190500" marB="190500" anchor="ctr">
                    <a:lnL w="38100" cap="flat" cmpd="sng" algn="ctr">
                      <a:solidFill>
                        <a:srgbClr val="78B4A2"/>
                      </a:solidFill>
                      <a:prstDash val="solid"/>
                      <a:round/>
                      <a:headEnd type="none" w="med" len="med"/>
                      <a:tailEnd type="none" w="med" len="med"/>
                    </a:lnL>
                    <a:lnR w="38100" cap="flat" cmpd="sng" algn="ctr">
                      <a:solidFill>
                        <a:srgbClr val="78B4A2"/>
                      </a:solidFill>
                      <a:prstDash val="solid"/>
                      <a:round/>
                      <a:headEnd type="none" w="med" len="med"/>
                      <a:tailEnd type="none" w="med" len="med"/>
                    </a:lnR>
                    <a:lnT w="38100" cap="flat" cmpd="sng" algn="ctr">
                      <a:solidFill>
                        <a:srgbClr val="78B4A2"/>
                      </a:solidFill>
                      <a:prstDash val="solid"/>
                      <a:round/>
                      <a:headEnd type="none" w="med" len="med"/>
                      <a:tailEnd type="none" w="med" len="med"/>
                    </a:lnT>
                    <a:lnB w="38100" cap="flat" cmpd="sng" algn="ctr">
                      <a:solidFill>
                        <a:srgbClr val="78B4A2"/>
                      </a:solidFill>
                      <a:prstDash val="solid"/>
                      <a:round/>
                      <a:headEnd type="none" w="med" len="med"/>
                      <a:tailEnd type="none" w="med" len="med"/>
                    </a:lnB>
                    <a:solidFill>
                      <a:srgbClr val="F7D1C6"/>
                    </a:solidFill>
                  </a:tcPr>
                </a:tc>
                <a:tc>
                  <a:txBody>
                    <a:bodyPr/>
                    <a:lstStyle/>
                    <a:p>
                      <a:pPr algn="l">
                        <a:lnSpc>
                          <a:spcPts val="2520"/>
                        </a:lnSpc>
                        <a:defRPr/>
                      </a:pPr>
                      <a:r>
                        <a:rPr lang="en-US" sz="1800" dirty="0">
                          <a:solidFill>
                            <a:srgbClr val="A8546F"/>
                          </a:solidFill>
                          <a:latin typeface="Canva Sans"/>
                          <a:ea typeface="Canva Sans"/>
                          <a:cs typeface="Canva Sans"/>
                          <a:sym typeface="Canva Sans"/>
                        </a:rPr>
                        <a:t>Became well known theologian. Still quoted today</a:t>
                      </a:r>
                      <a:endParaRPr lang="en-US" sz="1100" dirty="0"/>
                    </a:p>
                  </a:txBody>
                  <a:tcPr marL="190500" marR="190500" marT="190500" marB="190500" anchor="ctr">
                    <a:lnL w="38100" cap="flat" cmpd="sng" algn="ctr">
                      <a:solidFill>
                        <a:srgbClr val="78B4A2"/>
                      </a:solidFill>
                      <a:prstDash val="solid"/>
                      <a:round/>
                      <a:headEnd type="none" w="med" len="med"/>
                      <a:tailEnd type="none" w="med" len="med"/>
                    </a:lnL>
                    <a:lnR w="38100" cap="flat" cmpd="sng" algn="ctr">
                      <a:solidFill>
                        <a:srgbClr val="78B4A2"/>
                      </a:solidFill>
                      <a:prstDash val="solid"/>
                      <a:round/>
                      <a:headEnd type="none" w="med" len="med"/>
                      <a:tailEnd type="none" w="med" len="med"/>
                    </a:lnR>
                    <a:lnT w="38100" cap="flat" cmpd="sng" algn="ctr">
                      <a:solidFill>
                        <a:srgbClr val="78B4A2"/>
                      </a:solidFill>
                      <a:prstDash val="solid"/>
                      <a:round/>
                      <a:headEnd type="none" w="med" len="med"/>
                      <a:tailEnd type="none" w="med" len="med"/>
                    </a:lnT>
                    <a:lnB w="38100" cap="flat" cmpd="sng" algn="ctr">
                      <a:solidFill>
                        <a:srgbClr val="78B4A2"/>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10005"/>
                  </a:ext>
                </a:extLst>
              </a:tr>
            </a:tbl>
          </a:graphicData>
        </a:graphic>
      </p:graphicFrame>
      <p:sp>
        <p:nvSpPr>
          <p:cNvPr id="3" name="TextBox 3"/>
          <p:cNvSpPr txBox="1"/>
          <p:nvPr/>
        </p:nvSpPr>
        <p:spPr>
          <a:xfrm>
            <a:off x="1498006" y="952500"/>
            <a:ext cx="16086848" cy="752476"/>
          </a:xfrm>
          <a:prstGeom prst="rect">
            <a:avLst/>
          </a:prstGeom>
        </p:spPr>
        <p:txBody>
          <a:bodyPr lIns="0" tIns="0" rIns="0" bIns="0" rtlCol="0" anchor="t">
            <a:spAutoFit/>
          </a:bodyPr>
          <a:lstStyle/>
          <a:p>
            <a:pPr algn="l">
              <a:lnSpc>
                <a:spcPts val="6299"/>
              </a:lnSpc>
              <a:spcBef>
                <a:spcPct val="0"/>
              </a:spcBef>
            </a:pPr>
            <a:r>
              <a:rPr lang="en-US" sz="4499">
                <a:solidFill>
                  <a:srgbClr val="A8546F"/>
                </a:solidFill>
                <a:latin typeface="Canva Sans"/>
                <a:ea typeface="Canva Sans"/>
                <a:cs typeface="Canva Sans"/>
                <a:sym typeface="Canva Sans"/>
              </a:rPr>
              <a:t>2 Chronicles 29: 1-2; 32:33 - 33:6; 33:10-13; 2 Timothy 1:1-7</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TotalTime>
  <Words>323</Words>
  <Application>Microsoft Office PowerPoint</Application>
  <PresentationFormat>Custom</PresentationFormat>
  <Paragraphs>33</Paragraphs>
  <Slides>4</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vt:i4>
      </vt:variant>
    </vt:vector>
  </HeadingPairs>
  <TitlesOfParts>
    <vt:vector size="9" baseType="lpstr">
      <vt:lpstr>Canva Sans Bold</vt:lpstr>
      <vt:lpstr>Calibri</vt:lpstr>
      <vt:lpstr>Canva Sans</vt:lpstr>
      <vt:lpstr>Arial</vt:lpstr>
      <vt:lpstr>Office Theme</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G2G - For you and your children</dc:title>
  <cp:lastModifiedBy>Shannon Steed</cp:lastModifiedBy>
  <cp:revision>3</cp:revision>
  <dcterms:created xsi:type="dcterms:W3CDTF">2006-08-16T00:00:00Z</dcterms:created>
  <dcterms:modified xsi:type="dcterms:W3CDTF">2026-06-09T12:16:35Z</dcterms:modified>
  <dc:identifier>DAHHkuoskYU</dc:identifier>
</cp:coreProperties>
</file>