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8288000" cy="10287000"/>
  <p:notesSz cx="6858000" cy="9144000"/>
  <p:embeddedFontLst>
    <p:embeddedFont>
      <p:font typeface="Calibri" panose="020F0502020204030204" pitchFamily="34" charset="0"/>
      <p:regular r:id="rId23"/>
      <p:bold r:id="rId24"/>
      <p:italic r:id="rId25"/>
      <p:boldItalic r:id="rId26"/>
    </p:embeddedFont>
    <p:embeddedFont>
      <p:font typeface="Canva Sans" panose="020B0604020202020204" charset="0"/>
      <p:regular r:id="rId27"/>
    </p:embeddedFont>
    <p:embeddedFont>
      <p:font typeface="Canva Sans Bold" panose="020B0604020202020204" charset="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5" d="100"/>
          <a:sy n="45" d="100"/>
        </p:scale>
        <p:origin x="882"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5.fntdata"/><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EAD8F"/>
        </a:solidFill>
        <a:effectLst/>
      </p:bgPr>
    </p:bg>
    <p:spTree>
      <p:nvGrpSpPr>
        <p:cNvPr id="1" name=""/>
        <p:cNvGrpSpPr/>
        <p:nvPr/>
      </p:nvGrpSpPr>
      <p:grpSpPr>
        <a:xfrm>
          <a:off x="0" y="0"/>
          <a:ext cx="0" cy="0"/>
          <a:chOff x="0" y="0"/>
          <a:chExt cx="0" cy="0"/>
        </a:xfrm>
      </p:grpSpPr>
      <p:sp>
        <p:nvSpPr>
          <p:cNvPr id="2" name="Freeform 2"/>
          <p:cNvSpPr/>
          <p:nvPr/>
        </p:nvSpPr>
        <p:spPr>
          <a:xfrm>
            <a:off x="6077348" y="-151902"/>
            <a:ext cx="6133304" cy="1977229"/>
          </a:xfrm>
          <a:custGeom>
            <a:avLst/>
            <a:gdLst/>
            <a:ahLst/>
            <a:cxnLst/>
            <a:rect l="l" t="t" r="r" b="b"/>
            <a:pathLst>
              <a:path w="6133304" h="1977229">
                <a:moveTo>
                  <a:pt x="0" y="0"/>
                </a:moveTo>
                <a:lnTo>
                  <a:pt x="6133304" y="0"/>
                </a:lnTo>
                <a:lnTo>
                  <a:pt x="6133304" y="1977229"/>
                </a:lnTo>
                <a:lnTo>
                  <a:pt x="0" y="1977229"/>
                </a:lnTo>
                <a:lnTo>
                  <a:pt x="0" y="0"/>
                </a:lnTo>
                <a:close/>
              </a:path>
            </a:pathLst>
          </a:custGeom>
          <a:blipFill>
            <a:blip r:embed="rId2"/>
            <a:stretch>
              <a:fillRect l="-4236" r="-4735"/>
            </a:stretch>
          </a:blipFill>
        </p:spPr>
      </p:sp>
      <p:sp>
        <p:nvSpPr>
          <p:cNvPr id="3" name="Freeform 3"/>
          <p:cNvSpPr/>
          <p:nvPr/>
        </p:nvSpPr>
        <p:spPr>
          <a:xfrm>
            <a:off x="5494879" y="4548417"/>
            <a:ext cx="7298241" cy="5056298"/>
          </a:xfrm>
          <a:custGeom>
            <a:avLst/>
            <a:gdLst/>
            <a:ahLst/>
            <a:cxnLst/>
            <a:rect l="l" t="t" r="r" b="b"/>
            <a:pathLst>
              <a:path w="7298241" h="5056298">
                <a:moveTo>
                  <a:pt x="0" y="0"/>
                </a:moveTo>
                <a:lnTo>
                  <a:pt x="7298242" y="0"/>
                </a:lnTo>
                <a:lnTo>
                  <a:pt x="7298242" y="5056298"/>
                </a:lnTo>
                <a:lnTo>
                  <a:pt x="0" y="5056298"/>
                </a:lnTo>
                <a:lnTo>
                  <a:pt x="0" y="0"/>
                </a:lnTo>
                <a:close/>
              </a:path>
            </a:pathLst>
          </a:custGeom>
          <a:blipFill>
            <a:blip r:embed="rId3"/>
            <a:stretch>
              <a:fillRect l="-3901" t="-40917" r="-1300" b="-16046"/>
            </a:stretch>
          </a:blipFill>
        </p:spPr>
      </p:sp>
      <p:sp>
        <p:nvSpPr>
          <p:cNvPr id="4" name="TextBox 4"/>
          <p:cNvSpPr txBox="1"/>
          <p:nvPr/>
        </p:nvSpPr>
        <p:spPr>
          <a:xfrm>
            <a:off x="2581653" y="1176036"/>
            <a:ext cx="13124695" cy="2360932"/>
          </a:xfrm>
          <a:prstGeom prst="rect">
            <a:avLst/>
          </a:prstGeom>
        </p:spPr>
        <p:txBody>
          <a:bodyPr lIns="0" tIns="0" rIns="0" bIns="0" rtlCol="0" anchor="t">
            <a:spAutoFit/>
          </a:bodyPr>
          <a:lstStyle/>
          <a:p>
            <a:pPr algn="ctr">
              <a:lnSpc>
                <a:spcPts val="9519"/>
              </a:lnSpc>
            </a:pPr>
            <a:r>
              <a:rPr lang="en-US" sz="6799">
                <a:solidFill>
                  <a:srgbClr val="FAF5E0"/>
                </a:solidFill>
                <a:latin typeface="Canva Sans"/>
                <a:ea typeface="Canva Sans"/>
                <a:cs typeface="Canva Sans"/>
                <a:sym typeface="Canva Sans"/>
              </a:rPr>
              <a:t>Rahab’s part in God’s plan</a:t>
            </a:r>
          </a:p>
          <a:p>
            <a:pPr algn="ctr">
              <a:lnSpc>
                <a:spcPts val="9519"/>
              </a:lnSpc>
              <a:spcBef>
                <a:spcPct val="0"/>
              </a:spcBef>
            </a:pPr>
            <a:r>
              <a:rPr lang="en-US" sz="6799">
                <a:solidFill>
                  <a:srgbClr val="FAF5E0"/>
                </a:solidFill>
                <a:latin typeface="Canva Sans"/>
                <a:ea typeface="Canva Sans"/>
                <a:cs typeface="Canva Sans"/>
                <a:sym typeface="Canva Sans"/>
              </a:rPr>
              <a:t>SKELETONS IN THE CUPBOARD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7080C"/>
        </a:solidFill>
        <a:effectLst/>
      </p:bgPr>
    </p:bg>
    <p:spTree>
      <p:nvGrpSpPr>
        <p:cNvPr id="1" name=""/>
        <p:cNvGrpSpPr/>
        <p:nvPr/>
      </p:nvGrpSpPr>
      <p:grpSpPr>
        <a:xfrm>
          <a:off x="0" y="0"/>
          <a:ext cx="0" cy="0"/>
          <a:chOff x="0" y="0"/>
          <a:chExt cx="0" cy="0"/>
        </a:xfrm>
      </p:grpSpPr>
      <p:sp>
        <p:nvSpPr>
          <p:cNvPr id="2" name="Freeform 2" descr="A screenshot of a cell phone  AI-generated content may be incorrect."/>
          <p:cNvSpPr/>
          <p:nvPr/>
        </p:nvSpPr>
        <p:spPr>
          <a:xfrm>
            <a:off x="2603697" y="471423"/>
            <a:ext cx="13080606" cy="7202716"/>
          </a:xfrm>
          <a:custGeom>
            <a:avLst/>
            <a:gdLst/>
            <a:ahLst/>
            <a:cxnLst/>
            <a:rect l="l" t="t" r="r" b="b"/>
            <a:pathLst>
              <a:path w="13080606" h="7202716">
                <a:moveTo>
                  <a:pt x="0" y="0"/>
                </a:moveTo>
                <a:lnTo>
                  <a:pt x="13080606" y="0"/>
                </a:lnTo>
                <a:lnTo>
                  <a:pt x="13080606" y="7202716"/>
                </a:lnTo>
                <a:lnTo>
                  <a:pt x="0" y="7202716"/>
                </a:lnTo>
                <a:lnTo>
                  <a:pt x="0" y="0"/>
                </a:lnTo>
                <a:close/>
              </a:path>
            </a:pathLst>
          </a:custGeom>
          <a:blipFill>
            <a:blip r:embed="rId2"/>
            <a:stretch>
              <a:fillRect b="-98259"/>
            </a:stretch>
          </a:blipFill>
          <a:ln w="38100" cap="sq">
            <a:solidFill>
              <a:srgbClr val="FEFEFE"/>
            </a:solidFill>
            <a:prstDash val="solid"/>
            <a:miter/>
          </a:ln>
        </p:spPr>
      </p:sp>
      <p:sp>
        <p:nvSpPr>
          <p:cNvPr id="3" name="TextBox 3"/>
          <p:cNvSpPr txBox="1"/>
          <p:nvPr/>
        </p:nvSpPr>
        <p:spPr>
          <a:xfrm>
            <a:off x="6233691" y="7740578"/>
            <a:ext cx="5820617" cy="962661"/>
          </a:xfrm>
          <a:prstGeom prst="rect">
            <a:avLst/>
          </a:prstGeom>
        </p:spPr>
        <p:txBody>
          <a:bodyPr lIns="0" tIns="0" rIns="0" bIns="0" rtlCol="0" anchor="t">
            <a:spAutoFit/>
          </a:bodyPr>
          <a:lstStyle/>
          <a:p>
            <a:pPr algn="ctr">
              <a:lnSpc>
                <a:spcPts val="7839"/>
              </a:lnSpc>
              <a:spcBef>
                <a:spcPct val="0"/>
              </a:spcBef>
            </a:pPr>
            <a:r>
              <a:rPr lang="en-US" sz="5599">
                <a:solidFill>
                  <a:srgbClr val="FEFEFE"/>
                </a:solidFill>
                <a:latin typeface="Canva Sans"/>
                <a:ea typeface="Canva Sans"/>
                <a:cs typeface="Canva Sans"/>
                <a:sym typeface="Canva Sans"/>
              </a:rPr>
              <a:t>Knee / Hip / Skull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7080C"/>
        </a:solidFill>
        <a:effectLst/>
      </p:bgPr>
    </p:bg>
    <p:spTree>
      <p:nvGrpSpPr>
        <p:cNvPr id="1" name=""/>
        <p:cNvGrpSpPr/>
        <p:nvPr/>
      </p:nvGrpSpPr>
      <p:grpSpPr>
        <a:xfrm>
          <a:off x="0" y="0"/>
          <a:ext cx="0" cy="0"/>
          <a:chOff x="0" y="0"/>
          <a:chExt cx="0" cy="0"/>
        </a:xfrm>
      </p:grpSpPr>
      <p:sp>
        <p:nvSpPr>
          <p:cNvPr id="2" name="Freeform 2" descr="A screenshot of a cell phone  AI-generated content may be incorrect."/>
          <p:cNvSpPr/>
          <p:nvPr/>
        </p:nvSpPr>
        <p:spPr>
          <a:xfrm>
            <a:off x="2603697" y="471423"/>
            <a:ext cx="13080606" cy="7202716"/>
          </a:xfrm>
          <a:custGeom>
            <a:avLst/>
            <a:gdLst/>
            <a:ahLst/>
            <a:cxnLst/>
            <a:rect l="l" t="t" r="r" b="b"/>
            <a:pathLst>
              <a:path w="13080606" h="7202716">
                <a:moveTo>
                  <a:pt x="0" y="0"/>
                </a:moveTo>
                <a:lnTo>
                  <a:pt x="13080606" y="0"/>
                </a:lnTo>
                <a:lnTo>
                  <a:pt x="13080606" y="7202716"/>
                </a:lnTo>
                <a:lnTo>
                  <a:pt x="0" y="7202716"/>
                </a:lnTo>
                <a:lnTo>
                  <a:pt x="0" y="0"/>
                </a:lnTo>
                <a:close/>
              </a:path>
            </a:pathLst>
          </a:custGeom>
          <a:blipFill>
            <a:blip r:embed="rId2"/>
            <a:stretch>
              <a:fillRect b="-98259"/>
            </a:stretch>
          </a:blipFill>
          <a:ln w="38100" cap="sq">
            <a:solidFill>
              <a:srgbClr val="FEFEFE"/>
            </a:solidFill>
            <a:prstDash val="solid"/>
            <a:miter/>
          </a:ln>
        </p:spPr>
      </p:sp>
      <p:sp>
        <p:nvSpPr>
          <p:cNvPr id="3" name="TextBox 3"/>
          <p:cNvSpPr txBox="1"/>
          <p:nvPr/>
        </p:nvSpPr>
        <p:spPr>
          <a:xfrm>
            <a:off x="6798499" y="7891435"/>
            <a:ext cx="4691002" cy="962661"/>
          </a:xfrm>
          <a:prstGeom prst="rect">
            <a:avLst/>
          </a:prstGeom>
        </p:spPr>
        <p:txBody>
          <a:bodyPr lIns="0" tIns="0" rIns="0" bIns="0" rtlCol="0" anchor="t">
            <a:spAutoFit/>
          </a:bodyPr>
          <a:lstStyle/>
          <a:p>
            <a:pPr algn="ctr">
              <a:lnSpc>
                <a:spcPts val="7839"/>
              </a:lnSpc>
              <a:spcBef>
                <a:spcPct val="0"/>
              </a:spcBef>
            </a:pPr>
            <a:r>
              <a:rPr lang="en-US" sz="5599" b="1">
                <a:solidFill>
                  <a:srgbClr val="FEFEFE"/>
                </a:solidFill>
                <a:latin typeface="Canva Sans Bold"/>
                <a:ea typeface="Canva Sans Bold"/>
                <a:cs typeface="Canva Sans Bold"/>
                <a:sym typeface="Canva Sans Bold"/>
              </a:rPr>
              <a:t>Answer: Skull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7080C"/>
        </a:solidFill>
        <a:effectLst/>
      </p:bgPr>
    </p:bg>
    <p:spTree>
      <p:nvGrpSpPr>
        <p:cNvPr id="1" name=""/>
        <p:cNvGrpSpPr/>
        <p:nvPr/>
      </p:nvGrpSpPr>
      <p:grpSpPr>
        <a:xfrm>
          <a:off x="0" y="0"/>
          <a:ext cx="0" cy="0"/>
          <a:chOff x="0" y="0"/>
          <a:chExt cx="0" cy="0"/>
        </a:xfrm>
      </p:grpSpPr>
      <p:sp>
        <p:nvSpPr>
          <p:cNvPr id="2" name="TextBox 2"/>
          <p:cNvSpPr txBox="1"/>
          <p:nvPr/>
        </p:nvSpPr>
        <p:spPr>
          <a:xfrm>
            <a:off x="5834561" y="8069715"/>
            <a:ext cx="6618878" cy="962661"/>
          </a:xfrm>
          <a:prstGeom prst="rect">
            <a:avLst/>
          </a:prstGeom>
        </p:spPr>
        <p:txBody>
          <a:bodyPr lIns="0" tIns="0" rIns="0" bIns="0" rtlCol="0" anchor="t">
            <a:spAutoFit/>
          </a:bodyPr>
          <a:lstStyle/>
          <a:p>
            <a:pPr algn="ctr">
              <a:lnSpc>
                <a:spcPts val="7839"/>
              </a:lnSpc>
              <a:spcBef>
                <a:spcPct val="0"/>
              </a:spcBef>
            </a:pPr>
            <a:r>
              <a:rPr lang="en-US" sz="5599">
                <a:solidFill>
                  <a:srgbClr val="FEFEFE"/>
                </a:solidFill>
                <a:latin typeface="Canva Sans"/>
                <a:ea typeface="Canva Sans"/>
                <a:cs typeface="Canva Sans"/>
                <a:sym typeface="Canva Sans"/>
              </a:rPr>
              <a:t>Arm / Leg / Ribcage</a:t>
            </a:r>
          </a:p>
        </p:txBody>
      </p:sp>
      <p:sp>
        <p:nvSpPr>
          <p:cNvPr id="3" name="Freeform 3" descr="A x-ray of a hand  AI-generated content may be incorrect."/>
          <p:cNvSpPr/>
          <p:nvPr/>
        </p:nvSpPr>
        <p:spPr>
          <a:xfrm>
            <a:off x="2729006" y="249135"/>
            <a:ext cx="12829989" cy="7823658"/>
          </a:xfrm>
          <a:custGeom>
            <a:avLst/>
            <a:gdLst/>
            <a:ahLst/>
            <a:cxnLst/>
            <a:rect l="l" t="t" r="r" b="b"/>
            <a:pathLst>
              <a:path w="12829989" h="7823658">
                <a:moveTo>
                  <a:pt x="0" y="0"/>
                </a:moveTo>
                <a:lnTo>
                  <a:pt x="12829988" y="0"/>
                </a:lnTo>
                <a:lnTo>
                  <a:pt x="12829988" y="7823658"/>
                </a:lnTo>
                <a:lnTo>
                  <a:pt x="0" y="7823658"/>
                </a:lnTo>
                <a:lnTo>
                  <a:pt x="0" y="0"/>
                </a:lnTo>
                <a:close/>
              </a:path>
            </a:pathLst>
          </a:custGeom>
          <a:blipFill>
            <a:blip r:embed="rId2"/>
            <a:stretch>
              <a:fillRect r="-7943" b="-90628"/>
            </a:stretch>
          </a:blipFill>
          <a:ln w="38100" cap="sq">
            <a:solidFill>
              <a:srgbClr val="FEFEFE"/>
            </a:solidFill>
            <a:prstDash val="solid"/>
            <a:miter/>
          </a:ln>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7080C"/>
        </a:solidFill>
        <a:effectLst/>
      </p:bgPr>
    </p:bg>
    <p:spTree>
      <p:nvGrpSpPr>
        <p:cNvPr id="1" name=""/>
        <p:cNvGrpSpPr/>
        <p:nvPr/>
      </p:nvGrpSpPr>
      <p:grpSpPr>
        <a:xfrm>
          <a:off x="0" y="0"/>
          <a:ext cx="0" cy="0"/>
          <a:chOff x="0" y="0"/>
          <a:chExt cx="0" cy="0"/>
        </a:xfrm>
      </p:grpSpPr>
      <p:sp>
        <p:nvSpPr>
          <p:cNvPr id="2" name="Freeform 2" descr="A x-ray of a hand  AI-generated content may be incorrect."/>
          <p:cNvSpPr/>
          <p:nvPr/>
        </p:nvSpPr>
        <p:spPr>
          <a:xfrm>
            <a:off x="2729006" y="249135"/>
            <a:ext cx="12829989" cy="7823658"/>
          </a:xfrm>
          <a:custGeom>
            <a:avLst/>
            <a:gdLst/>
            <a:ahLst/>
            <a:cxnLst/>
            <a:rect l="l" t="t" r="r" b="b"/>
            <a:pathLst>
              <a:path w="12829989" h="7823658">
                <a:moveTo>
                  <a:pt x="0" y="0"/>
                </a:moveTo>
                <a:lnTo>
                  <a:pt x="12829988" y="0"/>
                </a:lnTo>
                <a:lnTo>
                  <a:pt x="12829988" y="7823658"/>
                </a:lnTo>
                <a:lnTo>
                  <a:pt x="0" y="7823658"/>
                </a:lnTo>
                <a:lnTo>
                  <a:pt x="0" y="0"/>
                </a:lnTo>
                <a:close/>
              </a:path>
            </a:pathLst>
          </a:custGeom>
          <a:blipFill>
            <a:blip r:embed="rId2"/>
            <a:stretch>
              <a:fillRect r="-7943" b="-90628"/>
            </a:stretch>
          </a:blipFill>
          <a:ln w="38100" cap="sq">
            <a:solidFill>
              <a:srgbClr val="FEFEFE"/>
            </a:solidFill>
            <a:prstDash val="solid"/>
            <a:miter/>
          </a:ln>
        </p:spPr>
      </p:sp>
      <p:sp>
        <p:nvSpPr>
          <p:cNvPr id="3" name="TextBox 3"/>
          <p:cNvSpPr txBox="1"/>
          <p:nvPr/>
        </p:nvSpPr>
        <p:spPr>
          <a:xfrm>
            <a:off x="6798499" y="8295639"/>
            <a:ext cx="4691002" cy="962661"/>
          </a:xfrm>
          <a:prstGeom prst="rect">
            <a:avLst/>
          </a:prstGeom>
        </p:spPr>
        <p:txBody>
          <a:bodyPr lIns="0" tIns="0" rIns="0" bIns="0" rtlCol="0" anchor="t">
            <a:spAutoFit/>
          </a:bodyPr>
          <a:lstStyle/>
          <a:p>
            <a:pPr algn="ctr">
              <a:lnSpc>
                <a:spcPts val="7839"/>
              </a:lnSpc>
              <a:spcBef>
                <a:spcPct val="0"/>
              </a:spcBef>
            </a:pPr>
            <a:r>
              <a:rPr lang="en-US" sz="5599" b="1">
                <a:solidFill>
                  <a:srgbClr val="FEFEFE"/>
                </a:solidFill>
                <a:latin typeface="Canva Sans Bold"/>
                <a:ea typeface="Canva Sans Bold"/>
                <a:cs typeface="Canva Sans Bold"/>
                <a:sym typeface="Canva Sans Bold"/>
              </a:rPr>
              <a:t>Answer: Arm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7080C"/>
        </a:solidFill>
        <a:effectLst/>
      </p:bgPr>
    </p:bg>
    <p:spTree>
      <p:nvGrpSpPr>
        <p:cNvPr id="1" name=""/>
        <p:cNvGrpSpPr/>
        <p:nvPr/>
      </p:nvGrpSpPr>
      <p:grpSpPr>
        <a:xfrm>
          <a:off x="0" y="0"/>
          <a:ext cx="0" cy="0"/>
          <a:chOff x="0" y="0"/>
          <a:chExt cx="0" cy="0"/>
        </a:xfrm>
      </p:grpSpPr>
      <p:sp>
        <p:nvSpPr>
          <p:cNvPr id="2" name="TextBox 2"/>
          <p:cNvSpPr txBox="1"/>
          <p:nvPr/>
        </p:nvSpPr>
        <p:spPr>
          <a:xfrm>
            <a:off x="5834561" y="8069715"/>
            <a:ext cx="7281586" cy="962661"/>
          </a:xfrm>
          <a:prstGeom prst="rect">
            <a:avLst/>
          </a:prstGeom>
        </p:spPr>
        <p:txBody>
          <a:bodyPr lIns="0" tIns="0" rIns="0" bIns="0" rtlCol="0" anchor="t">
            <a:spAutoFit/>
          </a:bodyPr>
          <a:lstStyle/>
          <a:p>
            <a:pPr algn="ctr">
              <a:lnSpc>
                <a:spcPts val="7839"/>
              </a:lnSpc>
              <a:spcBef>
                <a:spcPct val="0"/>
              </a:spcBef>
            </a:pPr>
            <a:r>
              <a:rPr lang="en-US" sz="5599">
                <a:solidFill>
                  <a:srgbClr val="FEFEFE"/>
                </a:solidFill>
                <a:latin typeface="Canva Sans"/>
                <a:ea typeface="Canva Sans"/>
                <a:cs typeface="Canva Sans"/>
                <a:sym typeface="Canva Sans"/>
              </a:rPr>
              <a:t>Knee / Hip / Shoulder</a:t>
            </a:r>
          </a:p>
        </p:txBody>
      </p:sp>
      <p:sp>
        <p:nvSpPr>
          <p:cNvPr id="3" name="Freeform 3" descr="A screenshot of a cellphone  AI-generated content may be incorrect."/>
          <p:cNvSpPr/>
          <p:nvPr/>
        </p:nvSpPr>
        <p:spPr>
          <a:xfrm>
            <a:off x="3100654" y="339504"/>
            <a:ext cx="12086691" cy="7486989"/>
          </a:xfrm>
          <a:custGeom>
            <a:avLst/>
            <a:gdLst/>
            <a:ahLst/>
            <a:cxnLst/>
            <a:rect l="l" t="t" r="r" b="b"/>
            <a:pathLst>
              <a:path w="12086691" h="7486989">
                <a:moveTo>
                  <a:pt x="0" y="0"/>
                </a:moveTo>
                <a:lnTo>
                  <a:pt x="12086692" y="0"/>
                </a:lnTo>
                <a:lnTo>
                  <a:pt x="12086692" y="7486989"/>
                </a:lnTo>
                <a:lnTo>
                  <a:pt x="0" y="7486989"/>
                </a:lnTo>
                <a:lnTo>
                  <a:pt x="0" y="0"/>
                </a:lnTo>
                <a:close/>
              </a:path>
            </a:pathLst>
          </a:custGeom>
          <a:blipFill>
            <a:blip r:embed="rId2"/>
            <a:stretch>
              <a:fillRect b="-98282"/>
            </a:stretch>
          </a:blipFill>
          <a:ln w="38100" cap="sq">
            <a:solidFill>
              <a:srgbClr val="FEFEFE"/>
            </a:solidFill>
            <a:prstDash val="solid"/>
            <a:miter/>
          </a:ln>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7080C"/>
        </a:solidFill>
        <a:effectLst/>
      </p:bgPr>
    </p:bg>
    <p:spTree>
      <p:nvGrpSpPr>
        <p:cNvPr id="1" name=""/>
        <p:cNvGrpSpPr/>
        <p:nvPr/>
      </p:nvGrpSpPr>
      <p:grpSpPr>
        <a:xfrm>
          <a:off x="0" y="0"/>
          <a:ext cx="0" cy="0"/>
          <a:chOff x="0" y="0"/>
          <a:chExt cx="0" cy="0"/>
        </a:xfrm>
      </p:grpSpPr>
      <p:sp>
        <p:nvSpPr>
          <p:cNvPr id="2" name="Freeform 2" descr="A screenshot of a cellphone  AI-generated content may be incorrect."/>
          <p:cNvSpPr/>
          <p:nvPr/>
        </p:nvSpPr>
        <p:spPr>
          <a:xfrm>
            <a:off x="3100654" y="339504"/>
            <a:ext cx="12086691" cy="7486989"/>
          </a:xfrm>
          <a:custGeom>
            <a:avLst/>
            <a:gdLst/>
            <a:ahLst/>
            <a:cxnLst/>
            <a:rect l="l" t="t" r="r" b="b"/>
            <a:pathLst>
              <a:path w="12086691" h="7486989">
                <a:moveTo>
                  <a:pt x="0" y="0"/>
                </a:moveTo>
                <a:lnTo>
                  <a:pt x="12086692" y="0"/>
                </a:lnTo>
                <a:lnTo>
                  <a:pt x="12086692" y="7486989"/>
                </a:lnTo>
                <a:lnTo>
                  <a:pt x="0" y="7486989"/>
                </a:lnTo>
                <a:lnTo>
                  <a:pt x="0" y="0"/>
                </a:lnTo>
                <a:close/>
              </a:path>
            </a:pathLst>
          </a:custGeom>
          <a:blipFill>
            <a:blip r:embed="rId2"/>
            <a:stretch>
              <a:fillRect b="-98282"/>
            </a:stretch>
          </a:blipFill>
          <a:ln w="38100" cap="sq">
            <a:solidFill>
              <a:srgbClr val="FEFEFE"/>
            </a:solidFill>
            <a:prstDash val="solid"/>
            <a:miter/>
          </a:ln>
        </p:spPr>
      </p:sp>
      <p:sp>
        <p:nvSpPr>
          <p:cNvPr id="3" name="TextBox 3"/>
          <p:cNvSpPr txBox="1"/>
          <p:nvPr/>
        </p:nvSpPr>
        <p:spPr>
          <a:xfrm>
            <a:off x="6798499" y="8129962"/>
            <a:ext cx="4691002" cy="962661"/>
          </a:xfrm>
          <a:prstGeom prst="rect">
            <a:avLst/>
          </a:prstGeom>
        </p:spPr>
        <p:txBody>
          <a:bodyPr lIns="0" tIns="0" rIns="0" bIns="0" rtlCol="0" anchor="t">
            <a:spAutoFit/>
          </a:bodyPr>
          <a:lstStyle/>
          <a:p>
            <a:pPr algn="ctr">
              <a:lnSpc>
                <a:spcPts val="7839"/>
              </a:lnSpc>
              <a:spcBef>
                <a:spcPct val="0"/>
              </a:spcBef>
            </a:pPr>
            <a:r>
              <a:rPr lang="en-US" sz="5599" b="1">
                <a:solidFill>
                  <a:srgbClr val="FEFEFE"/>
                </a:solidFill>
                <a:latin typeface="Canva Sans Bold"/>
                <a:ea typeface="Canva Sans Bold"/>
                <a:cs typeface="Canva Sans Bold"/>
                <a:sym typeface="Canva Sans Bold"/>
              </a:rPr>
              <a:t>Answer: Hip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7080C"/>
        </a:solidFill>
        <a:effectLst/>
      </p:bgPr>
    </p:bg>
    <p:spTree>
      <p:nvGrpSpPr>
        <p:cNvPr id="1" name=""/>
        <p:cNvGrpSpPr/>
        <p:nvPr/>
      </p:nvGrpSpPr>
      <p:grpSpPr>
        <a:xfrm>
          <a:off x="0" y="0"/>
          <a:ext cx="0" cy="0"/>
          <a:chOff x="0" y="0"/>
          <a:chExt cx="0" cy="0"/>
        </a:xfrm>
      </p:grpSpPr>
      <p:sp>
        <p:nvSpPr>
          <p:cNvPr id="2" name="TextBox 2"/>
          <p:cNvSpPr txBox="1"/>
          <p:nvPr/>
        </p:nvSpPr>
        <p:spPr>
          <a:xfrm>
            <a:off x="5834561" y="8069715"/>
            <a:ext cx="7537632" cy="962661"/>
          </a:xfrm>
          <a:prstGeom prst="rect">
            <a:avLst/>
          </a:prstGeom>
        </p:spPr>
        <p:txBody>
          <a:bodyPr lIns="0" tIns="0" rIns="0" bIns="0" rtlCol="0" anchor="t">
            <a:spAutoFit/>
          </a:bodyPr>
          <a:lstStyle/>
          <a:p>
            <a:pPr algn="ctr">
              <a:lnSpc>
                <a:spcPts val="7839"/>
              </a:lnSpc>
              <a:spcBef>
                <a:spcPct val="0"/>
              </a:spcBef>
            </a:pPr>
            <a:r>
              <a:rPr lang="en-US" sz="5599">
                <a:solidFill>
                  <a:srgbClr val="FEFEFE"/>
                </a:solidFill>
                <a:latin typeface="Canva Sans"/>
                <a:ea typeface="Canva Sans"/>
                <a:cs typeface="Canva Sans"/>
                <a:sym typeface="Canva Sans"/>
              </a:rPr>
              <a:t>Foot / Hand / Ribcage</a:t>
            </a:r>
          </a:p>
        </p:txBody>
      </p:sp>
      <p:sp>
        <p:nvSpPr>
          <p:cNvPr id="3" name="Freeform 3" descr="A screenshot of a x-ray of a human hand  AI-generated content may be incorrect."/>
          <p:cNvSpPr/>
          <p:nvPr/>
        </p:nvSpPr>
        <p:spPr>
          <a:xfrm>
            <a:off x="3155056" y="595550"/>
            <a:ext cx="11977888" cy="7215785"/>
          </a:xfrm>
          <a:custGeom>
            <a:avLst/>
            <a:gdLst/>
            <a:ahLst/>
            <a:cxnLst/>
            <a:rect l="l" t="t" r="r" b="b"/>
            <a:pathLst>
              <a:path w="11977888" h="7215785">
                <a:moveTo>
                  <a:pt x="0" y="0"/>
                </a:moveTo>
                <a:lnTo>
                  <a:pt x="11977888" y="0"/>
                </a:lnTo>
                <a:lnTo>
                  <a:pt x="11977888" y="7215786"/>
                </a:lnTo>
                <a:lnTo>
                  <a:pt x="0" y="7215786"/>
                </a:lnTo>
                <a:lnTo>
                  <a:pt x="0" y="0"/>
                </a:lnTo>
                <a:close/>
              </a:path>
            </a:pathLst>
          </a:custGeom>
          <a:blipFill>
            <a:blip r:embed="rId2"/>
            <a:stretch>
              <a:fillRect b="-95034"/>
            </a:stretch>
          </a:blipFill>
          <a:ln w="38100" cap="sq">
            <a:solidFill>
              <a:srgbClr val="FEFEFE"/>
            </a:solidFill>
            <a:prstDash val="solid"/>
            <a:miter/>
          </a:ln>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7080C"/>
        </a:solidFill>
        <a:effectLst/>
      </p:bgPr>
    </p:bg>
    <p:spTree>
      <p:nvGrpSpPr>
        <p:cNvPr id="1" name=""/>
        <p:cNvGrpSpPr/>
        <p:nvPr/>
      </p:nvGrpSpPr>
      <p:grpSpPr>
        <a:xfrm>
          <a:off x="0" y="0"/>
          <a:ext cx="0" cy="0"/>
          <a:chOff x="0" y="0"/>
          <a:chExt cx="0" cy="0"/>
        </a:xfrm>
      </p:grpSpPr>
      <p:sp>
        <p:nvSpPr>
          <p:cNvPr id="2" name="Freeform 2" descr="A screenshot of a x-ray of a human hand  AI-generated content may be incorrect."/>
          <p:cNvSpPr/>
          <p:nvPr/>
        </p:nvSpPr>
        <p:spPr>
          <a:xfrm>
            <a:off x="3155056" y="595550"/>
            <a:ext cx="11977888" cy="7215785"/>
          </a:xfrm>
          <a:custGeom>
            <a:avLst/>
            <a:gdLst/>
            <a:ahLst/>
            <a:cxnLst/>
            <a:rect l="l" t="t" r="r" b="b"/>
            <a:pathLst>
              <a:path w="11977888" h="7215785">
                <a:moveTo>
                  <a:pt x="0" y="0"/>
                </a:moveTo>
                <a:lnTo>
                  <a:pt x="11977888" y="0"/>
                </a:lnTo>
                <a:lnTo>
                  <a:pt x="11977888" y="7215786"/>
                </a:lnTo>
                <a:lnTo>
                  <a:pt x="0" y="7215786"/>
                </a:lnTo>
                <a:lnTo>
                  <a:pt x="0" y="0"/>
                </a:lnTo>
                <a:close/>
              </a:path>
            </a:pathLst>
          </a:custGeom>
          <a:blipFill>
            <a:blip r:embed="rId2"/>
            <a:stretch>
              <a:fillRect b="-95034"/>
            </a:stretch>
          </a:blipFill>
          <a:ln w="38100" cap="sq">
            <a:solidFill>
              <a:srgbClr val="FEFEFE"/>
            </a:solidFill>
            <a:prstDash val="solid"/>
            <a:miter/>
          </a:ln>
        </p:spPr>
      </p:sp>
      <p:sp>
        <p:nvSpPr>
          <p:cNvPr id="3" name="TextBox 3"/>
          <p:cNvSpPr txBox="1"/>
          <p:nvPr/>
        </p:nvSpPr>
        <p:spPr>
          <a:xfrm>
            <a:off x="6798499" y="8129962"/>
            <a:ext cx="4856679" cy="962661"/>
          </a:xfrm>
          <a:prstGeom prst="rect">
            <a:avLst/>
          </a:prstGeom>
        </p:spPr>
        <p:txBody>
          <a:bodyPr lIns="0" tIns="0" rIns="0" bIns="0" rtlCol="0" anchor="t">
            <a:spAutoFit/>
          </a:bodyPr>
          <a:lstStyle/>
          <a:p>
            <a:pPr algn="ctr">
              <a:lnSpc>
                <a:spcPts val="7839"/>
              </a:lnSpc>
              <a:spcBef>
                <a:spcPct val="0"/>
              </a:spcBef>
            </a:pPr>
            <a:r>
              <a:rPr lang="en-US" sz="5599" b="1">
                <a:solidFill>
                  <a:srgbClr val="FEFEFE"/>
                </a:solidFill>
                <a:latin typeface="Canva Sans Bold"/>
                <a:ea typeface="Canva Sans Bold"/>
                <a:cs typeface="Canva Sans Bold"/>
                <a:sym typeface="Canva Sans Bold"/>
              </a:rPr>
              <a:t>Answer: Hand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7080C"/>
        </a:solidFill>
        <a:effectLst/>
      </p:bgPr>
    </p:bg>
    <p:spTree>
      <p:nvGrpSpPr>
        <p:cNvPr id="1" name=""/>
        <p:cNvGrpSpPr/>
        <p:nvPr/>
      </p:nvGrpSpPr>
      <p:grpSpPr>
        <a:xfrm>
          <a:off x="0" y="0"/>
          <a:ext cx="0" cy="0"/>
          <a:chOff x="0" y="0"/>
          <a:chExt cx="0" cy="0"/>
        </a:xfrm>
      </p:grpSpPr>
      <p:sp>
        <p:nvSpPr>
          <p:cNvPr id="2" name="TextBox 2"/>
          <p:cNvSpPr txBox="1"/>
          <p:nvPr/>
        </p:nvSpPr>
        <p:spPr>
          <a:xfrm>
            <a:off x="5759253" y="8295639"/>
            <a:ext cx="7703309" cy="962661"/>
          </a:xfrm>
          <a:prstGeom prst="rect">
            <a:avLst/>
          </a:prstGeom>
        </p:spPr>
        <p:txBody>
          <a:bodyPr lIns="0" tIns="0" rIns="0" bIns="0" rtlCol="0" anchor="t">
            <a:spAutoFit/>
          </a:bodyPr>
          <a:lstStyle/>
          <a:p>
            <a:pPr algn="ctr">
              <a:lnSpc>
                <a:spcPts val="7839"/>
              </a:lnSpc>
              <a:spcBef>
                <a:spcPct val="0"/>
              </a:spcBef>
            </a:pPr>
            <a:r>
              <a:rPr lang="en-US" sz="5599">
                <a:solidFill>
                  <a:srgbClr val="FEFEFE"/>
                </a:solidFill>
                <a:latin typeface="Canva Sans"/>
                <a:ea typeface="Canva Sans"/>
                <a:cs typeface="Canva Sans"/>
                <a:sym typeface="Canva Sans"/>
              </a:rPr>
              <a:t>Feet / Hands / Ribcage</a:t>
            </a:r>
          </a:p>
        </p:txBody>
      </p:sp>
      <p:sp>
        <p:nvSpPr>
          <p:cNvPr id="3" name="Freeform 3" descr="A screenshot of a cell phone  AI-generated content may be incorrect."/>
          <p:cNvSpPr/>
          <p:nvPr/>
        </p:nvSpPr>
        <p:spPr>
          <a:xfrm>
            <a:off x="2552812" y="670858"/>
            <a:ext cx="13182376" cy="7372495"/>
          </a:xfrm>
          <a:custGeom>
            <a:avLst/>
            <a:gdLst/>
            <a:ahLst/>
            <a:cxnLst/>
            <a:rect l="l" t="t" r="r" b="b"/>
            <a:pathLst>
              <a:path w="13182376" h="7372495">
                <a:moveTo>
                  <a:pt x="0" y="0"/>
                </a:moveTo>
                <a:lnTo>
                  <a:pt x="13182376" y="0"/>
                </a:lnTo>
                <a:lnTo>
                  <a:pt x="13182376" y="7372495"/>
                </a:lnTo>
                <a:lnTo>
                  <a:pt x="0" y="7372495"/>
                </a:lnTo>
                <a:lnTo>
                  <a:pt x="0" y="0"/>
                </a:lnTo>
                <a:close/>
              </a:path>
            </a:pathLst>
          </a:custGeom>
          <a:blipFill>
            <a:blip r:embed="rId2"/>
            <a:stretch>
              <a:fillRect b="-86337"/>
            </a:stretch>
          </a:blipFill>
          <a:ln w="38100" cap="sq">
            <a:solidFill>
              <a:srgbClr val="FEFEFE"/>
            </a:solidFill>
            <a:prstDash val="solid"/>
            <a:miter/>
          </a:ln>
        </p:spPr>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7080C"/>
        </a:solidFill>
        <a:effectLst/>
      </p:bgPr>
    </p:bg>
    <p:spTree>
      <p:nvGrpSpPr>
        <p:cNvPr id="1" name=""/>
        <p:cNvGrpSpPr/>
        <p:nvPr/>
      </p:nvGrpSpPr>
      <p:grpSpPr>
        <a:xfrm>
          <a:off x="0" y="0"/>
          <a:ext cx="0" cy="0"/>
          <a:chOff x="0" y="0"/>
          <a:chExt cx="0" cy="0"/>
        </a:xfrm>
      </p:grpSpPr>
      <p:sp>
        <p:nvSpPr>
          <p:cNvPr id="2" name="Freeform 2" descr="A screenshot of a cell phone  AI-generated content may be incorrect."/>
          <p:cNvSpPr/>
          <p:nvPr/>
        </p:nvSpPr>
        <p:spPr>
          <a:xfrm>
            <a:off x="2552812" y="670858"/>
            <a:ext cx="13182376" cy="7372495"/>
          </a:xfrm>
          <a:custGeom>
            <a:avLst/>
            <a:gdLst/>
            <a:ahLst/>
            <a:cxnLst/>
            <a:rect l="l" t="t" r="r" b="b"/>
            <a:pathLst>
              <a:path w="13182376" h="7372495">
                <a:moveTo>
                  <a:pt x="0" y="0"/>
                </a:moveTo>
                <a:lnTo>
                  <a:pt x="13182376" y="0"/>
                </a:lnTo>
                <a:lnTo>
                  <a:pt x="13182376" y="7372495"/>
                </a:lnTo>
                <a:lnTo>
                  <a:pt x="0" y="7372495"/>
                </a:lnTo>
                <a:lnTo>
                  <a:pt x="0" y="0"/>
                </a:lnTo>
                <a:close/>
              </a:path>
            </a:pathLst>
          </a:custGeom>
          <a:blipFill>
            <a:blip r:embed="rId2"/>
            <a:stretch>
              <a:fillRect b="-86337"/>
            </a:stretch>
          </a:blipFill>
          <a:ln w="38100" cap="sq">
            <a:solidFill>
              <a:srgbClr val="FEFEFE"/>
            </a:solidFill>
            <a:prstDash val="solid"/>
            <a:miter/>
          </a:ln>
        </p:spPr>
      </p:sp>
      <p:sp>
        <p:nvSpPr>
          <p:cNvPr id="3" name="TextBox 3"/>
          <p:cNvSpPr txBox="1"/>
          <p:nvPr/>
        </p:nvSpPr>
        <p:spPr>
          <a:xfrm>
            <a:off x="6715661" y="8295639"/>
            <a:ext cx="4856679" cy="962661"/>
          </a:xfrm>
          <a:prstGeom prst="rect">
            <a:avLst/>
          </a:prstGeom>
        </p:spPr>
        <p:txBody>
          <a:bodyPr lIns="0" tIns="0" rIns="0" bIns="0" rtlCol="0" anchor="t">
            <a:spAutoFit/>
          </a:bodyPr>
          <a:lstStyle/>
          <a:p>
            <a:pPr algn="ctr">
              <a:lnSpc>
                <a:spcPts val="7839"/>
              </a:lnSpc>
              <a:spcBef>
                <a:spcPct val="0"/>
              </a:spcBef>
            </a:pPr>
            <a:r>
              <a:rPr lang="en-US" sz="5599" b="1">
                <a:solidFill>
                  <a:srgbClr val="FEFEFE"/>
                </a:solidFill>
                <a:latin typeface="Canva Sans Bold"/>
                <a:ea typeface="Canva Sans Bold"/>
                <a:cs typeface="Canva Sans Bold"/>
                <a:sym typeface="Canva Sans Bold"/>
              </a:rPr>
              <a:t>Answer: Feet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FDBD5"/>
        </a:solidFill>
        <a:effectLst/>
      </p:bgPr>
    </p:bg>
    <p:spTree>
      <p:nvGrpSpPr>
        <p:cNvPr id="1" name=""/>
        <p:cNvGrpSpPr/>
        <p:nvPr/>
      </p:nvGrpSpPr>
      <p:grpSpPr>
        <a:xfrm>
          <a:off x="0" y="0"/>
          <a:ext cx="0" cy="0"/>
          <a:chOff x="0" y="0"/>
          <a:chExt cx="0" cy="0"/>
        </a:xfrm>
      </p:grpSpPr>
      <p:sp>
        <p:nvSpPr>
          <p:cNvPr id="2" name="TextBox 2"/>
          <p:cNvSpPr txBox="1"/>
          <p:nvPr/>
        </p:nvSpPr>
        <p:spPr>
          <a:xfrm>
            <a:off x="751292" y="453707"/>
            <a:ext cx="3439708" cy="1035687"/>
          </a:xfrm>
          <a:prstGeom prst="rect">
            <a:avLst/>
          </a:prstGeom>
        </p:spPr>
        <p:txBody>
          <a:bodyPr wrap="square" lIns="0" tIns="0" rIns="0" bIns="0" rtlCol="0" anchor="t">
            <a:spAutoFit/>
          </a:bodyPr>
          <a:lstStyle/>
          <a:p>
            <a:pPr algn="ctr">
              <a:lnSpc>
                <a:spcPts val="8539"/>
              </a:lnSpc>
              <a:spcBef>
                <a:spcPct val="0"/>
              </a:spcBef>
            </a:pPr>
            <a:r>
              <a:rPr lang="en-US" sz="6099" dirty="0">
                <a:solidFill>
                  <a:srgbClr val="4F6191"/>
                </a:solidFill>
                <a:latin typeface="Canva Sans"/>
                <a:ea typeface="Canva Sans"/>
                <a:cs typeface="Canva Sans"/>
                <a:sym typeface="Canva Sans"/>
              </a:rPr>
              <a:t>Joshua 2</a:t>
            </a:r>
          </a:p>
        </p:txBody>
      </p:sp>
      <p:sp>
        <p:nvSpPr>
          <p:cNvPr id="3" name="TextBox 3"/>
          <p:cNvSpPr txBox="1"/>
          <p:nvPr/>
        </p:nvSpPr>
        <p:spPr>
          <a:xfrm>
            <a:off x="751292" y="2204392"/>
            <a:ext cx="16785416" cy="6827521"/>
          </a:xfrm>
          <a:prstGeom prst="rect">
            <a:avLst/>
          </a:prstGeom>
        </p:spPr>
        <p:txBody>
          <a:bodyPr lIns="0" tIns="0" rIns="0" bIns="0" rtlCol="0" anchor="t">
            <a:spAutoFit/>
          </a:bodyPr>
          <a:lstStyle/>
          <a:p>
            <a:pPr algn="l">
              <a:lnSpc>
                <a:spcPts val="5879"/>
              </a:lnSpc>
            </a:pPr>
            <a:r>
              <a:rPr lang="en-US" sz="4199" baseline="30000" dirty="0">
                <a:solidFill>
                  <a:srgbClr val="4F6191"/>
                </a:solidFill>
                <a:latin typeface="Canva Sans"/>
                <a:ea typeface="Canva Sans"/>
                <a:cs typeface="Canva Sans"/>
                <a:sym typeface="Canva Sans"/>
              </a:rPr>
              <a:t>1</a:t>
            </a:r>
            <a:r>
              <a:rPr lang="en-US" sz="4199" dirty="0">
                <a:solidFill>
                  <a:srgbClr val="4F6191"/>
                </a:solidFill>
                <a:latin typeface="Canva Sans"/>
                <a:ea typeface="Canva Sans"/>
                <a:cs typeface="Canva Sans"/>
                <a:sym typeface="Canva Sans"/>
              </a:rPr>
              <a:t> Then Joshua son of Nun secretly sent two spies from Shittim. “Go, look over the land,” he said, “especially Jericho.” So they went and entered the house of a prostitute named Rahab and stayed there.</a:t>
            </a:r>
          </a:p>
          <a:p>
            <a:pPr algn="l">
              <a:lnSpc>
                <a:spcPts val="5879"/>
              </a:lnSpc>
              <a:spcBef>
                <a:spcPct val="0"/>
              </a:spcBef>
            </a:pPr>
            <a:r>
              <a:rPr lang="en-US" sz="4199" baseline="30000" dirty="0">
                <a:solidFill>
                  <a:srgbClr val="4F6191"/>
                </a:solidFill>
                <a:latin typeface="Canva Sans"/>
                <a:ea typeface="Canva Sans"/>
                <a:cs typeface="Canva Sans"/>
                <a:sym typeface="Canva Sans"/>
              </a:rPr>
              <a:t>2</a:t>
            </a:r>
            <a:r>
              <a:rPr lang="en-US" sz="4199" dirty="0">
                <a:solidFill>
                  <a:srgbClr val="4F6191"/>
                </a:solidFill>
                <a:latin typeface="Canva Sans"/>
                <a:ea typeface="Canva Sans"/>
                <a:cs typeface="Canva Sans"/>
                <a:sym typeface="Canva Sans"/>
              </a:rPr>
              <a:t> The king of Jericho was told, “Look, some of the Israelites have come here tonight to spy out the land.” </a:t>
            </a:r>
            <a:r>
              <a:rPr lang="en-US" sz="4199" baseline="30000" dirty="0">
                <a:solidFill>
                  <a:srgbClr val="4F6191"/>
                </a:solidFill>
                <a:latin typeface="Canva Sans"/>
                <a:ea typeface="Canva Sans"/>
                <a:cs typeface="Canva Sans"/>
                <a:sym typeface="Canva Sans"/>
              </a:rPr>
              <a:t>3</a:t>
            </a:r>
            <a:r>
              <a:rPr lang="en-US" sz="4199" dirty="0">
                <a:solidFill>
                  <a:srgbClr val="4F6191"/>
                </a:solidFill>
                <a:latin typeface="Canva Sans"/>
                <a:ea typeface="Canva Sans"/>
                <a:cs typeface="Canva Sans"/>
                <a:sym typeface="Canva Sans"/>
              </a:rPr>
              <a:t> So the king of Jericho sent this message to Rahab: “Bring out the men who came to you and entered your house, because they have come to spy out the whole land.”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7080C"/>
        </a:solidFill>
        <a:effectLst/>
      </p:bgPr>
    </p:bg>
    <p:spTree>
      <p:nvGrpSpPr>
        <p:cNvPr id="1" name=""/>
        <p:cNvGrpSpPr/>
        <p:nvPr/>
      </p:nvGrpSpPr>
      <p:grpSpPr>
        <a:xfrm>
          <a:off x="0" y="0"/>
          <a:ext cx="0" cy="0"/>
          <a:chOff x="0" y="0"/>
          <a:chExt cx="0" cy="0"/>
        </a:xfrm>
      </p:grpSpPr>
      <p:sp>
        <p:nvSpPr>
          <p:cNvPr id="2" name="TextBox 2"/>
          <p:cNvSpPr txBox="1"/>
          <p:nvPr/>
        </p:nvSpPr>
        <p:spPr>
          <a:xfrm>
            <a:off x="5525799" y="8295639"/>
            <a:ext cx="7236401" cy="962661"/>
          </a:xfrm>
          <a:prstGeom prst="rect">
            <a:avLst/>
          </a:prstGeom>
        </p:spPr>
        <p:txBody>
          <a:bodyPr lIns="0" tIns="0" rIns="0" bIns="0" rtlCol="0" anchor="t">
            <a:spAutoFit/>
          </a:bodyPr>
          <a:lstStyle/>
          <a:p>
            <a:pPr algn="ctr">
              <a:lnSpc>
                <a:spcPts val="7839"/>
              </a:lnSpc>
              <a:spcBef>
                <a:spcPct val="0"/>
              </a:spcBef>
            </a:pPr>
            <a:r>
              <a:rPr lang="en-US" sz="5599">
                <a:solidFill>
                  <a:srgbClr val="FEFEFE"/>
                </a:solidFill>
                <a:latin typeface="Canva Sans"/>
                <a:ea typeface="Canva Sans"/>
                <a:cs typeface="Canva Sans"/>
                <a:sym typeface="Canva Sans"/>
              </a:rPr>
              <a:t>Foot / Shoulder / Hip</a:t>
            </a:r>
          </a:p>
        </p:txBody>
      </p:sp>
      <p:sp>
        <p:nvSpPr>
          <p:cNvPr id="3" name="Freeform 3" descr="A screenshot of a x-ray of a shoulder  AI-generated content may be incorrect."/>
          <p:cNvSpPr/>
          <p:nvPr/>
        </p:nvSpPr>
        <p:spPr>
          <a:xfrm>
            <a:off x="3052645" y="1028700"/>
            <a:ext cx="12182709" cy="6874926"/>
          </a:xfrm>
          <a:custGeom>
            <a:avLst/>
            <a:gdLst/>
            <a:ahLst/>
            <a:cxnLst/>
            <a:rect l="l" t="t" r="r" b="b"/>
            <a:pathLst>
              <a:path w="12182709" h="6874926">
                <a:moveTo>
                  <a:pt x="0" y="0"/>
                </a:moveTo>
                <a:lnTo>
                  <a:pt x="12182710" y="0"/>
                </a:lnTo>
                <a:lnTo>
                  <a:pt x="12182710" y="6874926"/>
                </a:lnTo>
                <a:lnTo>
                  <a:pt x="0" y="6874926"/>
                </a:lnTo>
                <a:lnTo>
                  <a:pt x="0" y="0"/>
                </a:lnTo>
                <a:close/>
              </a:path>
            </a:pathLst>
          </a:custGeom>
          <a:blipFill>
            <a:blip r:embed="rId2"/>
            <a:stretch>
              <a:fillRect b="-87663"/>
            </a:stretch>
          </a:blipFill>
          <a:ln w="38100" cap="sq">
            <a:solidFill>
              <a:srgbClr val="FEFEFE"/>
            </a:solidFill>
            <a:prstDash val="solid"/>
            <a:miter/>
          </a:ln>
        </p:spPr>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7080C"/>
        </a:solidFill>
        <a:effectLst/>
      </p:bgPr>
    </p:bg>
    <p:spTree>
      <p:nvGrpSpPr>
        <p:cNvPr id="1" name=""/>
        <p:cNvGrpSpPr/>
        <p:nvPr/>
      </p:nvGrpSpPr>
      <p:grpSpPr>
        <a:xfrm>
          <a:off x="0" y="0"/>
          <a:ext cx="0" cy="0"/>
          <a:chOff x="0" y="0"/>
          <a:chExt cx="0" cy="0"/>
        </a:xfrm>
      </p:grpSpPr>
      <p:sp>
        <p:nvSpPr>
          <p:cNvPr id="2" name="Freeform 2" descr="A screenshot of a x-ray of a shoulder  AI-generated content may be incorrect."/>
          <p:cNvSpPr/>
          <p:nvPr/>
        </p:nvSpPr>
        <p:spPr>
          <a:xfrm>
            <a:off x="3052645" y="1028700"/>
            <a:ext cx="12182709" cy="6874926"/>
          </a:xfrm>
          <a:custGeom>
            <a:avLst/>
            <a:gdLst/>
            <a:ahLst/>
            <a:cxnLst/>
            <a:rect l="l" t="t" r="r" b="b"/>
            <a:pathLst>
              <a:path w="12182709" h="6874926">
                <a:moveTo>
                  <a:pt x="0" y="0"/>
                </a:moveTo>
                <a:lnTo>
                  <a:pt x="12182710" y="0"/>
                </a:lnTo>
                <a:lnTo>
                  <a:pt x="12182710" y="6874926"/>
                </a:lnTo>
                <a:lnTo>
                  <a:pt x="0" y="6874926"/>
                </a:lnTo>
                <a:lnTo>
                  <a:pt x="0" y="0"/>
                </a:lnTo>
                <a:close/>
              </a:path>
            </a:pathLst>
          </a:custGeom>
          <a:blipFill>
            <a:blip r:embed="rId2"/>
            <a:stretch>
              <a:fillRect b="-87663"/>
            </a:stretch>
          </a:blipFill>
          <a:ln w="38100" cap="sq">
            <a:solidFill>
              <a:srgbClr val="FEFEFE"/>
            </a:solidFill>
            <a:prstDash val="solid"/>
            <a:miter/>
          </a:ln>
        </p:spPr>
      </p:sp>
      <p:sp>
        <p:nvSpPr>
          <p:cNvPr id="3" name="TextBox 3"/>
          <p:cNvSpPr txBox="1"/>
          <p:nvPr/>
        </p:nvSpPr>
        <p:spPr>
          <a:xfrm>
            <a:off x="6083076" y="8205269"/>
            <a:ext cx="6121848" cy="962661"/>
          </a:xfrm>
          <a:prstGeom prst="rect">
            <a:avLst/>
          </a:prstGeom>
        </p:spPr>
        <p:txBody>
          <a:bodyPr lIns="0" tIns="0" rIns="0" bIns="0" rtlCol="0" anchor="t">
            <a:spAutoFit/>
          </a:bodyPr>
          <a:lstStyle/>
          <a:p>
            <a:pPr algn="ctr">
              <a:lnSpc>
                <a:spcPts val="7839"/>
              </a:lnSpc>
              <a:spcBef>
                <a:spcPct val="0"/>
              </a:spcBef>
            </a:pPr>
            <a:r>
              <a:rPr lang="en-US" sz="5599" b="1">
                <a:solidFill>
                  <a:srgbClr val="FEFEFE"/>
                </a:solidFill>
                <a:latin typeface="Canva Sans Bold"/>
                <a:ea typeface="Canva Sans Bold"/>
                <a:cs typeface="Canva Sans Bold"/>
                <a:sym typeface="Canva Sans Bold"/>
              </a:rPr>
              <a:t>Answer: Shoulder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FDBD5"/>
        </a:solidFill>
        <a:effectLst/>
      </p:bgPr>
    </p:bg>
    <p:spTree>
      <p:nvGrpSpPr>
        <p:cNvPr id="1" name=""/>
        <p:cNvGrpSpPr/>
        <p:nvPr/>
      </p:nvGrpSpPr>
      <p:grpSpPr>
        <a:xfrm>
          <a:off x="0" y="0"/>
          <a:ext cx="0" cy="0"/>
          <a:chOff x="0" y="0"/>
          <a:chExt cx="0" cy="0"/>
        </a:xfrm>
      </p:grpSpPr>
      <p:sp>
        <p:nvSpPr>
          <p:cNvPr id="2" name="TextBox 2"/>
          <p:cNvSpPr txBox="1"/>
          <p:nvPr/>
        </p:nvSpPr>
        <p:spPr>
          <a:xfrm>
            <a:off x="751292" y="1605915"/>
            <a:ext cx="16785416" cy="6998971"/>
          </a:xfrm>
          <a:prstGeom prst="rect">
            <a:avLst/>
          </a:prstGeom>
        </p:spPr>
        <p:txBody>
          <a:bodyPr lIns="0" tIns="0" rIns="0" bIns="0" rtlCol="0" anchor="t">
            <a:spAutoFit/>
          </a:bodyPr>
          <a:lstStyle/>
          <a:p>
            <a:pPr algn="l">
              <a:lnSpc>
                <a:spcPts val="5879"/>
              </a:lnSpc>
              <a:spcBef>
                <a:spcPct val="0"/>
              </a:spcBef>
            </a:pPr>
            <a:r>
              <a:rPr lang="en-US" sz="4199" baseline="30000" dirty="0">
                <a:solidFill>
                  <a:srgbClr val="4F6191"/>
                </a:solidFill>
                <a:latin typeface="Canva Sans"/>
                <a:ea typeface="Canva Sans"/>
                <a:cs typeface="Canva Sans"/>
                <a:sym typeface="Canva Sans"/>
              </a:rPr>
              <a:t>4</a:t>
            </a:r>
            <a:r>
              <a:rPr lang="en-US" sz="4199" dirty="0">
                <a:solidFill>
                  <a:srgbClr val="4F6191"/>
                </a:solidFill>
                <a:latin typeface="Canva Sans"/>
                <a:ea typeface="Canva Sans"/>
                <a:cs typeface="Canva Sans"/>
                <a:sym typeface="Canva Sans"/>
              </a:rPr>
              <a:t> But the woman had taken the two men and hidden them. She said, “Yes, the men came to me, but I did not know where they had come from. </a:t>
            </a:r>
            <a:r>
              <a:rPr lang="en-US" sz="4199" baseline="30000" dirty="0">
                <a:solidFill>
                  <a:srgbClr val="4F6191"/>
                </a:solidFill>
                <a:latin typeface="Canva Sans"/>
                <a:ea typeface="Canva Sans"/>
                <a:cs typeface="Canva Sans"/>
                <a:sym typeface="Canva Sans"/>
              </a:rPr>
              <a:t>5 </a:t>
            </a:r>
            <a:r>
              <a:rPr lang="en-US" sz="4199" dirty="0">
                <a:solidFill>
                  <a:srgbClr val="4F6191"/>
                </a:solidFill>
                <a:latin typeface="Canva Sans"/>
                <a:ea typeface="Canva Sans"/>
                <a:cs typeface="Canva Sans"/>
                <a:sym typeface="Canva Sans"/>
              </a:rPr>
              <a:t>At dusk, when it was time to close the city gate, they left. I don’t know which way they went. Go after them quickly. You may catch up with them.” </a:t>
            </a:r>
            <a:r>
              <a:rPr lang="en-US" sz="4199" baseline="30000" dirty="0">
                <a:solidFill>
                  <a:srgbClr val="4F6191"/>
                </a:solidFill>
                <a:latin typeface="Canva Sans"/>
                <a:ea typeface="Canva Sans"/>
                <a:cs typeface="Canva Sans"/>
                <a:sym typeface="Canva Sans"/>
              </a:rPr>
              <a:t>6</a:t>
            </a:r>
            <a:r>
              <a:rPr lang="en-US" sz="4199" dirty="0">
                <a:solidFill>
                  <a:srgbClr val="4F6191"/>
                </a:solidFill>
                <a:latin typeface="Canva Sans"/>
                <a:ea typeface="Canva Sans"/>
                <a:cs typeface="Canva Sans"/>
                <a:sym typeface="Canva Sans"/>
              </a:rPr>
              <a:t>(But she had taken them up to the roof and hidden them under the stalks of flax she had laid out on the roof.) </a:t>
            </a:r>
            <a:r>
              <a:rPr lang="en-US" sz="4199" baseline="30000" dirty="0">
                <a:solidFill>
                  <a:srgbClr val="4F6191"/>
                </a:solidFill>
                <a:latin typeface="Canva Sans"/>
                <a:ea typeface="Canva Sans"/>
                <a:cs typeface="Canva Sans"/>
                <a:sym typeface="Canva Sans"/>
              </a:rPr>
              <a:t>7 </a:t>
            </a:r>
            <a:r>
              <a:rPr lang="en-US" sz="4199" dirty="0">
                <a:solidFill>
                  <a:srgbClr val="4F6191"/>
                </a:solidFill>
                <a:latin typeface="Canva Sans"/>
                <a:ea typeface="Canva Sans"/>
                <a:cs typeface="Canva Sans"/>
                <a:sym typeface="Canva Sans"/>
              </a:rPr>
              <a:t>So the men set out in pursuit of the spies on the road that leads to the fords of the Jordan, and as soon as the pursuers had gone out, the gate was shut.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FDBD5"/>
        </a:solidFill>
        <a:effectLst/>
      </p:bgPr>
    </p:bg>
    <p:spTree>
      <p:nvGrpSpPr>
        <p:cNvPr id="1" name=""/>
        <p:cNvGrpSpPr/>
        <p:nvPr/>
      </p:nvGrpSpPr>
      <p:grpSpPr>
        <a:xfrm>
          <a:off x="0" y="0"/>
          <a:ext cx="0" cy="0"/>
          <a:chOff x="0" y="0"/>
          <a:chExt cx="0" cy="0"/>
        </a:xfrm>
      </p:grpSpPr>
      <p:sp>
        <p:nvSpPr>
          <p:cNvPr id="2" name="TextBox 2"/>
          <p:cNvSpPr txBox="1"/>
          <p:nvPr/>
        </p:nvSpPr>
        <p:spPr>
          <a:xfrm>
            <a:off x="751292" y="1234440"/>
            <a:ext cx="16785416" cy="7741921"/>
          </a:xfrm>
          <a:prstGeom prst="rect">
            <a:avLst/>
          </a:prstGeom>
        </p:spPr>
        <p:txBody>
          <a:bodyPr lIns="0" tIns="0" rIns="0" bIns="0" rtlCol="0" anchor="t">
            <a:spAutoFit/>
          </a:bodyPr>
          <a:lstStyle/>
          <a:p>
            <a:pPr algn="l">
              <a:lnSpc>
                <a:spcPts val="5879"/>
              </a:lnSpc>
              <a:spcBef>
                <a:spcPct val="0"/>
              </a:spcBef>
            </a:pPr>
            <a:r>
              <a:rPr lang="en-US" sz="4199" baseline="30000" dirty="0">
                <a:solidFill>
                  <a:srgbClr val="4F6191"/>
                </a:solidFill>
                <a:latin typeface="Canva Sans"/>
                <a:ea typeface="Canva Sans"/>
                <a:cs typeface="Canva Sans"/>
                <a:sym typeface="Canva Sans"/>
              </a:rPr>
              <a:t>8</a:t>
            </a:r>
            <a:r>
              <a:rPr lang="en-US" sz="4199" dirty="0">
                <a:solidFill>
                  <a:srgbClr val="4F6191"/>
                </a:solidFill>
                <a:latin typeface="Canva Sans"/>
                <a:ea typeface="Canva Sans"/>
                <a:cs typeface="Canva Sans"/>
                <a:sym typeface="Canva Sans"/>
              </a:rPr>
              <a:t> Before the spies lay down for the night, she went up on the roof </a:t>
            </a:r>
            <a:r>
              <a:rPr lang="en-US" sz="4199" baseline="30000" dirty="0">
                <a:solidFill>
                  <a:srgbClr val="4F6191"/>
                </a:solidFill>
                <a:latin typeface="Canva Sans"/>
                <a:ea typeface="Canva Sans"/>
                <a:cs typeface="Canva Sans"/>
                <a:sym typeface="Canva Sans"/>
              </a:rPr>
              <a:t>9</a:t>
            </a:r>
            <a:r>
              <a:rPr lang="en-US" sz="4199" dirty="0">
                <a:solidFill>
                  <a:srgbClr val="4F6191"/>
                </a:solidFill>
                <a:latin typeface="Canva Sans"/>
                <a:ea typeface="Canva Sans"/>
                <a:cs typeface="Canva Sans"/>
                <a:sym typeface="Canva Sans"/>
              </a:rPr>
              <a:t> and said to them, “I know that the Lord has given you this land and that a great fear of you has fallen on us, so that all who live in this country are melting in fear because of you. </a:t>
            </a:r>
            <a:r>
              <a:rPr lang="en-US" sz="4199" baseline="30000" dirty="0">
                <a:solidFill>
                  <a:srgbClr val="4F6191"/>
                </a:solidFill>
                <a:latin typeface="Canva Sans"/>
                <a:ea typeface="Canva Sans"/>
                <a:cs typeface="Canva Sans"/>
                <a:sym typeface="Canva Sans"/>
              </a:rPr>
              <a:t>10</a:t>
            </a:r>
            <a:r>
              <a:rPr lang="en-US" sz="4199" dirty="0">
                <a:solidFill>
                  <a:srgbClr val="4F6191"/>
                </a:solidFill>
                <a:latin typeface="Canva Sans"/>
                <a:ea typeface="Canva Sans"/>
                <a:cs typeface="Canva Sans"/>
                <a:sym typeface="Canva Sans"/>
              </a:rPr>
              <a:t> We have heard how the Lord dried up the water of the Red Sea for you when you came out of Egypt, and what you did to </a:t>
            </a:r>
            <a:r>
              <a:rPr lang="en-US" sz="4199" dirty="0" err="1">
                <a:solidFill>
                  <a:srgbClr val="4F6191"/>
                </a:solidFill>
                <a:latin typeface="Canva Sans"/>
                <a:ea typeface="Canva Sans"/>
                <a:cs typeface="Canva Sans"/>
                <a:sym typeface="Canva Sans"/>
              </a:rPr>
              <a:t>Sihon</a:t>
            </a:r>
            <a:r>
              <a:rPr lang="en-US" sz="4199" dirty="0">
                <a:solidFill>
                  <a:srgbClr val="4F6191"/>
                </a:solidFill>
                <a:latin typeface="Canva Sans"/>
                <a:ea typeface="Canva Sans"/>
                <a:cs typeface="Canva Sans"/>
                <a:sym typeface="Canva Sans"/>
              </a:rPr>
              <a:t> and </a:t>
            </a:r>
            <a:r>
              <a:rPr lang="en-US" sz="4199" dirty="0" err="1">
                <a:solidFill>
                  <a:srgbClr val="4F6191"/>
                </a:solidFill>
                <a:latin typeface="Canva Sans"/>
                <a:ea typeface="Canva Sans"/>
                <a:cs typeface="Canva Sans"/>
                <a:sym typeface="Canva Sans"/>
              </a:rPr>
              <a:t>Og</a:t>
            </a:r>
            <a:r>
              <a:rPr lang="en-US" sz="4199" dirty="0">
                <a:solidFill>
                  <a:srgbClr val="4F6191"/>
                </a:solidFill>
                <a:latin typeface="Canva Sans"/>
                <a:ea typeface="Canva Sans"/>
                <a:cs typeface="Canva Sans"/>
                <a:sym typeface="Canva Sans"/>
              </a:rPr>
              <a:t>, the two kings of the Amorites east of the Jordan, whom you completely destroyed. </a:t>
            </a:r>
            <a:r>
              <a:rPr lang="en-US" sz="4199" baseline="30000" dirty="0">
                <a:solidFill>
                  <a:srgbClr val="4F6191"/>
                </a:solidFill>
                <a:latin typeface="Canva Sans"/>
                <a:ea typeface="Canva Sans"/>
                <a:cs typeface="Canva Sans"/>
                <a:sym typeface="Canva Sans"/>
              </a:rPr>
              <a:t>11</a:t>
            </a:r>
            <a:r>
              <a:rPr lang="en-US" sz="4199" dirty="0">
                <a:solidFill>
                  <a:srgbClr val="4F6191"/>
                </a:solidFill>
                <a:latin typeface="Canva Sans"/>
                <a:ea typeface="Canva Sans"/>
                <a:cs typeface="Canva Sans"/>
                <a:sym typeface="Canva Sans"/>
              </a:rPr>
              <a:t> When we heard of it, our hearts melted in fear and everyone’s courage failed because of you, for the Lord your God is God in heaven above and on the earth below.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FDBD5"/>
        </a:solidFill>
        <a:effectLst/>
      </p:bgPr>
    </p:bg>
    <p:spTree>
      <p:nvGrpSpPr>
        <p:cNvPr id="1" name=""/>
        <p:cNvGrpSpPr/>
        <p:nvPr/>
      </p:nvGrpSpPr>
      <p:grpSpPr>
        <a:xfrm>
          <a:off x="0" y="0"/>
          <a:ext cx="0" cy="0"/>
          <a:chOff x="0" y="0"/>
          <a:chExt cx="0" cy="0"/>
        </a:xfrm>
      </p:grpSpPr>
      <p:sp>
        <p:nvSpPr>
          <p:cNvPr id="2" name="TextBox 2"/>
          <p:cNvSpPr txBox="1"/>
          <p:nvPr/>
        </p:nvSpPr>
        <p:spPr>
          <a:xfrm>
            <a:off x="751292" y="2020252"/>
            <a:ext cx="16785416" cy="6759415"/>
          </a:xfrm>
          <a:prstGeom prst="rect">
            <a:avLst/>
          </a:prstGeom>
        </p:spPr>
        <p:txBody>
          <a:bodyPr lIns="0" tIns="0" rIns="0" bIns="0" rtlCol="0" anchor="t">
            <a:spAutoFit/>
          </a:bodyPr>
          <a:lstStyle/>
          <a:p>
            <a:pPr algn="l">
              <a:lnSpc>
                <a:spcPts val="5879"/>
              </a:lnSpc>
            </a:pPr>
            <a:r>
              <a:rPr lang="en-US" sz="4199" baseline="30000" dirty="0">
                <a:solidFill>
                  <a:srgbClr val="4F6191"/>
                </a:solidFill>
                <a:latin typeface="Canva Sans"/>
                <a:ea typeface="Canva Sans"/>
                <a:cs typeface="Canva Sans"/>
                <a:sym typeface="Canva Sans"/>
              </a:rPr>
              <a:t>12</a:t>
            </a:r>
            <a:r>
              <a:rPr lang="en-US" sz="4199" dirty="0">
                <a:solidFill>
                  <a:srgbClr val="4F6191"/>
                </a:solidFill>
                <a:latin typeface="Canva Sans"/>
                <a:ea typeface="Canva Sans"/>
                <a:cs typeface="Canva Sans"/>
                <a:sym typeface="Canva Sans"/>
              </a:rPr>
              <a:t> “Now then, please swear to me by the Lord that you will show kindness to my family, because I have shown kindness to you. Give me a sure sign </a:t>
            </a:r>
          </a:p>
          <a:p>
            <a:pPr algn="l">
              <a:lnSpc>
                <a:spcPts val="5879"/>
              </a:lnSpc>
            </a:pPr>
            <a:r>
              <a:rPr lang="en-US" sz="4199" baseline="30000" dirty="0">
                <a:solidFill>
                  <a:srgbClr val="4F6191"/>
                </a:solidFill>
                <a:latin typeface="Canva Sans"/>
                <a:ea typeface="Canva Sans"/>
                <a:cs typeface="Canva Sans"/>
                <a:sym typeface="Canva Sans"/>
              </a:rPr>
              <a:t>13</a:t>
            </a:r>
            <a:r>
              <a:rPr lang="en-US" sz="4199" dirty="0">
                <a:solidFill>
                  <a:srgbClr val="4F6191"/>
                </a:solidFill>
                <a:latin typeface="Canva Sans"/>
                <a:ea typeface="Canva Sans"/>
                <a:cs typeface="Canva Sans"/>
                <a:sym typeface="Canva Sans"/>
              </a:rPr>
              <a:t> that you will spare the lives of my father and mother, my brothers and sisters, and all who belong to them - and that you will save us from death.”</a:t>
            </a:r>
          </a:p>
          <a:p>
            <a:pPr algn="l">
              <a:lnSpc>
                <a:spcPts val="5879"/>
              </a:lnSpc>
              <a:spcBef>
                <a:spcPct val="0"/>
              </a:spcBef>
            </a:pPr>
            <a:r>
              <a:rPr lang="en-US" sz="4199" baseline="30000" dirty="0">
                <a:solidFill>
                  <a:srgbClr val="4F6191"/>
                </a:solidFill>
                <a:latin typeface="Canva Sans"/>
                <a:ea typeface="Canva Sans"/>
                <a:cs typeface="Canva Sans"/>
                <a:sym typeface="Canva Sans"/>
              </a:rPr>
              <a:t>14</a:t>
            </a:r>
            <a:r>
              <a:rPr lang="en-US" sz="4199" dirty="0">
                <a:solidFill>
                  <a:srgbClr val="4F6191"/>
                </a:solidFill>
                <a:latin typeface="Canva Sans"/>
                <a:ea typeface="Canva Sans"/>
                <a:cs typeface="Canva Sans"/>
                <a:sym typeface="Canva Sans"/>
              </a:rPr>
              <a:t> “Our lives for your lives!” the men assured her. “If you don’t tell what we are doing, we will treat you kindly and faithfully when the Lord gives us the land.”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FDBD5"/>
        </a:solidFill>
        <a:effectLst/>
      </p:bgPr>
    </p:bg>
    <p:spTree>
      <p:nvGrpSpPr>
        <p:cNvPr id="1" name=""/>
        <p:cNvGrpSpPr/>
        <p:nvPr/>
      </p:nvGrpSpPr>
      <p:grpSpPr>
        <a:xfrm>
          <a:off x="0" y="0"/>
          <a:ext cx="0" cy="0"/>
          <a:chOff x="0" y="0"/>
          <a:chExt cx="0" cy="0"/>
        </a:xfrm>
      </p:grpSpPr>
      <p:sp>
        <p:nvSpPr>
          <p:cNvPr id="2" name="TextBox 2"/>
          <p:cNvSpPr txBox="1"/>
          <p:nvPr/>
        </p:nvSpPr>
        <p:spPr>
          <a:xfrm>
            <a:off x="751292" y="3549015"/>
            <a:ext cx="16785416" cy="3732945"/>
          </a:xfrm>
          <a:prstGeom prst="rect">
            <a:avLst/>
          </a:prstGeom>
        </p:spPr>
        <p:txBody>
          <a:bodyPr lIns="0" tIns="0" rIns="0" bIns="0" rtlCol="0" anchor="t">
            <a:spAutoFit/>
          </a:bodyPr>
          <a:lstStyle/>
          <a:p>
            <a:pPr algn="l">
              <a:lnSpc>
                <a:spcPts val="5879"/>
              </a:lnSpc>
              <a:spcBef>
                <a:spcPct val="0"/>
              </a:spcBef>
            </a:pPr>
            <a:r>
              <a:rPr lang="en-US" sz="4199" baseline="30000" dirty="0">
                <a:solidFill>
                  <a:srgbClr val="4F6191"/>
                </a:solidFill>
                <a:latin typeface="Canva Sans"/>
                <a:ea typeface="Canva Sans"/>
                <a:cs typeface="Canva Sans"/>
                <a:sym typeface="Canva Sans"/>
              </a:rPr>
              <a:t>15</a:t>
            </a:r>
            <a:r>
              <a:rPr lang="en-US" sz="4199" dirty="0">
                <a:solidFill>
                  <a:srgbClr val="4F6191"/>
                </a:solidFill>
                <a:latin typeface="Canva Sans"/>
                <a:ea typeface="Canva Sans"/>
                <a:cs typeface="Canva Sans"/>
                <a:sym typeface="Canva Sans"/>
              </a:rPr>
              <a:t> So she let them down by a rope through the window, for the house she lived in was part of the city wall. </a:t>
            </a:r>
          </a:p>
          <a:p>
            <a:pPr algn="l">
              <a:lnSpc>
                <a:spcPts val="5879"/>
              </a:lnSpc>
              <a:spcBef>
                <a:spcPct val="0"/>
              </a:spcBef>
            </a:pPr>
            <a:r>
              <a:rPr lang="en-US" sz="4199" baseline="30000" dirty="0">
                <a:solidFill>
                  <a:srgbClr val="4F6191"/>
                </a:solidFill>
                <a:latin typeface="Canva Sans"/>
                <a:ea typeface="Canva Sans"/>
                <a:cs typeface="Canva Sans"/>
                <a:sym typeface="Canva Sans"/>
              </a:rPr>
              <a:t>16</a:t>
            </a:r>
            <a:r>
              <a:rPr lang="en-US" sz="4199" dirty="0">
                <a:solidFill>
                  <a:srgbClr val="4F6191"/>
                </a:solidFill>
                <a:latin typeface="Canva Sans"/>
                <a:ea typeface="Canva Sans"/>
                <a:cs typeface="Canva Sans"/>
                <a:sym typeface="Canva Sans"/>
              </a:rPr>
              <a:t> She said to them, “Go to the hills so the pursuers will not find you. Hide yourselves there three days until they return, and then go on your 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FDBD5"/>
        </a:solidFill>
        <a:effectLst/>
      </p:bgPr>
    </p:bg>
    <p:spTree>
      <p:nvGrpSpPr>
        <p:cNvPr id="1" name=""/>
        <p:cNvGrpSpPr/>
        <p:nvPr/>
      </p:nvGrpSpPr>
      <p:grpSpPr>
        <a:xfrm>
          <a:off x="0" y="0"/>
          <a:ext cx="0" cy="0"/>
          <a:chOff x="0" y="0"/>
          <a:chExt cx="0" cy="0"/>
        </a:xfrm>
      </p:grpSpPr>
      <p:sp>
        <p:nvSpPr>
          <p:cNvPr id="2" name="TextBox 2"/>
          <p:cNvSpPr txBox="1"/>
          <p:nvPr/>
        </p:nvSpPr>
        <p:spPr>
          <a:xfrm>
            <a:off x="751292" y="1234440"/>
            <a:ext cx="16785416" cy="7741921"/>
          </a:xfrm>
          <a:prstGeom prst="rect">
            <a:avLst/>
          </a:prstGeom>
        </p:spPr>
        <p:txBody>
          <a:bodyPr lIns="0" tIns="0" rIns="0" bIns="0" rtlCol="0" anchor="t">
            <a:spAutoFit/>
          </a:bodyPr>
          <a:lstStyle/>
          <a:p>
            <a:pPr algn="l">
              <a:lnSpc>
                <a:spcPts val="5879"/>
              </a:lnSpc>
              <a:spcBef>
                <a:spcPct val="0"/>
              </a:spcBef>
            </a:pPr>
            <a:r>
              <a:rPr lang="en-US" sz="4199" baseline="30000" dirty="0">
                <a:solidFill>
                  <a:srgbClr val="4F6191"/>
                </a:solidFill>
                <a:latin typeface="Canva Sans"/>
                <a:ea typeface="Canva Sans"/>
                <a:cs typeface="Canva Sans"/>
                <a:sym typeface="Canva Sans"/>
              </a:rPr>
              <a:t>17</a:t>
            </a:r>
            <a:r>
              <a:rPr lang="en-US" sz="4199" dirty="0">
                <a:solidFill>
                  <a:srgbClr val="4F6191"/>
                </a:solidFill>
                <a:latin typeface="Canva Sans"/>
                <a:ea typeface="Canva Sans"/>
                <a:cs typeface="Canva Sans"/>
                <a:sym typeface="Canva Sans"/>
              </a:rPr>
              <a:t> Now the men had said to her, “This oath you made us swear will not be binding on us </a:t>
            </a:r>
            <a:r>
              <a:rPr lang="en-US" sz="4199" baseline="30000" dirty="0">
                <a:solidFill>
                  <a:srgbClr val="4F6191"/>
                </a:solidFill>
                <a:latin typeface="Canva Sans"/>
                <a:ea typeface="Canva Sans"/>
                <a:cs typeface="Canva Sans"/>
                <a:sym typeface="Canva Sans"/>
              </a:rPr>
              <a:t>18</a:t>
            </a:r>
            <a:r>
              <a:rPr lang="en-US" sz="4199" dirty="0">
                <a:solidFill>
                  <a:srgbClr val="4F6191"/>
                </a:solidFill>
                <a:latin typeface="Canva Sans"/>
                <a:ea typeface="Canva Sans"/>
                <a:cs typeface="Canva Sans"/>
                <a:sym typeface="Canva Sans"/>
              </a:rPr>
              <a:t> unless, when we enter the land, you have tied this scarlet cord in the window through which you let us down, and unless you have brought your father and mother, your brothers and all your family into your house. </a:t>
            </a:r>
          </a:p>
          <a:p>
            <a:pPr algn="l">
              <a:lnSpc>
                <a:spcPts val="5879"/>
              </a:lnSpc>
              <a:spcBef>
                <a:spcPct val="0"/>
              </a:spcBef>
            </a:pPr>
            <a:r>
              <a:rPr lang="en-US" sz="4199" baseline="30000" dirty="0">
                <a:solidFill>
                  <a:srgbClr val="4F6191"/>
                </a:solidFill>
                <a:latin typeface="Canva Sans"/>
                <a:ea typeface="Canva Sans"/>
                <a:cs typeface="Canva Sans"/>
                <a:sym typeface="Canva Sans"/>
              </a:rPr>
              <a:t>19</a:t>
            </a:r>
            <a:r>
              <a:rPr lang="en-US" sz="4199" dirty="0">
                <a:solidFill>
                  <a:srgbClr val="4F6191"/>
                </a:solidFill>
                <a:latin typeface="Canva Sans"/>
                <a:ea typeface="Canva Sans"/>
                <a:cs typeface="Canva Sans"/>
                <a:sym typeface="Canva Sans"/>
              </a:rPr>
              <a:t> If any of them go outside your house into the street, their blood will be on their own heads; we will not be responsible. As for those who are in the house with you, their blood will be on our head if a hand is laid on them. </a:t>
            </a:r>
            <a:r>
              <a:rPr lang="en-US" sz="4199" baseline="30000" dirty="0">
                <a:solidFill>
                  <a:srgbClr val="4F6191"/>
                </a:solidFill>
                <a:latin typeface="Canva Sans"/>
                <a:ea typeface="Canva Sans"/>
                <a:cs typeface="Canva Sans"/>
                <a:sym typeface="Canva Sans"/>
              </a:rPr>
              <a:t>20</a:t>
            </a:r>
            <a:r>
              <a:rPr lang="en-US" sz="4199" dirty="0">
                <a:solidFill>
                  <a:srgbClr val="4F6191"/>
                </a:solidFill>
                <a:latin typeface="Canva Sans"/>
                <a:ea typeface="Canva Sans"/>
                <a:cs typeface="Canva Sans"/>
                <a:sym typeface="Canva Sans"/>
              </a:rPr>
              <a:t> But if you tell what we are doing, we will be released from the oath you made us swear.”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FDBD5"/>
        </a:solidFill>
        <a:effectLst/>
      </p:bgPr>
    </p:bg>
    <p:spTree>
      <p:nvGrpSpPr>
        <p:cNvPr id="1" name=""/>
        <p:cNvGrpSpPr/>
        <p:nvPr/>
      </p:nvGrpSpPr>
      <p:grpSpPr>
        <a:xfrm>
          <a:off x="0" y="0"/>
          <a:ext cx="0" cy="0"/>
          <a:chOff x="0" y="0"/>
          <a:chExt cx="0" cy="0"/>
        </a:xfrm>
      </p:grpSpPr>
      <p:sp>
        <p:nvSpPr>
          <p:cNvPr id="2" name="TextBox 2"/>
          <p:cNvSpPr txBox="1"/>
          <p:nvPr/>
        </p:nvSpPr>
        <p:spPr>
          <a:xfrm>
            <a:off x="751292" y="952500"/>
            <a:ext cx="16785416" cy="8484871"/>
          </a:xfrm>
          <a:prstGeom prst="rect">
            <a:avLst/>
          </a:prstGeom>
        </p:spPr>
        <p:txBody>
          <a:bodyPr lIns="0" tIns="0" rIns="0" bIns="0" rtlCol="0" anchor="t">
            <a:spAutoFit/>
          </a:bodyPr>
          <a:lstStyle/>
          <a:p>
            <a:pPr algn="l">
              <a:lnSpc>
                <a:spcPts val="5879"/>
              </a:lnSpc>
            </a:pPr>
            <a:r>
              <a:rPr lang="en-US" sz="4199">
                <a:solidFill>
                  <a:srgbClr val="4F6191"/>
                </a:solidFill>
                <a:latin typeface="Canva Sans"/>
                <a:ea typeface="Canva Sans"/>
                <a:cs typeface="Canva Sans"/>
                <a:sym typeface="Canva Sans"/>
              </a:rPr>
              <a:t>21 “Agreed,” she replied. “Let it be as you say.”</a:t>
            </a:r>
          </a:p>
          <a:p>
            <a:pPr algn="l">
              <a:lnSpc>
                <a:spcPts val="5879"/>
              </a:lnSpc>
            </a:pPr>
            <a:r>
              <a:rPr lang="en-US" sz="4199">
                <a:solidFill>
                  <a:srgbClr val="4F6191"/>
                </a:solidFill>
                <a:latin typeface="Canva Sans"/>
                <a:ea typeface="Canva Sans"/>
                <a:cs typeface="Canva Sans"/>
                <a:sym typeface="Canva Sans"/>
              </a:rPr>
              <a:t>So she sent them away, and they departed. And she tied the scarlet cord in the window.</a:t>
            </a:r>
          </a:p>
          <a:p>
            <a:pPr algn="l">
              <a:lnSpc>
                <a:spcPts val="5879"/>
              </a:lnSpc>
              <a:spcBef>
                <a:spcPct val="0"/>
              </a:spcBef>
            </a:pPr>
            <a:r>
              <a:rPr lang="en-US" sz="4199">
                <a:solidFill>
                  <a:srgbClr val="4F6191"/>
                </a:solidFill>
                <a:latin typeface="Canva Sans"/>
                <a:ea typeface="Canva Sans"/>
                <a:cs typeface="Canva Sans"/>
                <a:sym typeface="Canva Sans"/>
              </a:rPr>
              <a:t>22 When they left, they went into the hills and stayed there three days, until the pursuers had searched all along the road and returned without finding them. 23 Then the two men started back. They went down out of the hills, forded the river and came to Joshua son of Nun and told him everything that had happened to them. 24 They said to Joshua, “The Lord has surely given the whole land into our hands; all the people are melting in fear because of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EAD8F"/>
        </a:solidFill>
        <a:effectLst/>
      </p:bgPr>
    </p:bg>
    <p:spTree>
      <p:nvGrpSpPr>
        <p:cNvPr id="1" name=""/>
        <p:cNvGrpSpPr/>
        <p:nvPr/>
      </p:nvGrpSpPr>
      <p:grpSpPr>
        <a:xfrm>
          <a:off x="0" y="0"/>
          <a:ext cx="0" cy="0"/>
          <a:chOff x="0" y="0"/>
          <a:chExt cx="0" cy="0"/>
        </a:xfrm>
      </p:grpSpPr>
      <p:sp>
        <p:nvSpPr>
          <p:cNvPr id="2" name="TextBox 2"/>
          <p:cNvSpPr txBox="1"/>
          <p:nvPr/>
        </p:nvSpPr>
        <p:spPr>
          <a:xfrm>
            <a:off x="6798692" y="3009900"/>
            <a:ext cx="4690616" cy="962661"/>
          </a:xfrm>
          <a:prstGeom prst="rect">
            <a:avLst/>
          </a:prstGeom>
        </p:spPr>
        <p:txBody>
          <a:bodyPr wrap="square" lIns="0" tIns="0" rIns="0" bIns="0" rtlCol="0" anchor="t">
            <a:spAutoFit/>
          </a:bodyPr>
          <a:lstStyle/>
          <a:p>
            <a:pPr algn="ctr">
              <a:lnSpc>
                <a:spcPts val="7839"/>
              </a:lnSpc>
              <a:spcBef>
                <a:spcPct val="0"/>
              </a:spcBef>
            </a:pPr>
            <a:r>
              <a:rPr lang="en-US" sz="5599" dirty="0">
                <a:solidFill>
                  <a:srgbClr val="FAF5E0"/>
                </a:solidFill>
                <a:latin typeface="Canva Sans"/>
                <a:ea typeface="Canva Sans"/>
                <a:cs typeface="Canva Sans"/>
                <a:sym typeface="Canva Sans"/>
              </a:rPr>
              <a:t>ICEBREAKER</a:t>
            </a:r>
          </a:p>
        </p:txBody>
      </p:sp>
      <p:sp>
        <p:nvSpPr>
          <p:cNvPr id="3" name="TextBox 3"/>
          <p:cNvSpPr txBox="1"/>
          <p:nvPr/>
        </p:nvSpPr>
        <p:spPr>
          <a:xfrm>
            <a:off x="2332754" y="4696630"/>
            <a:ext cx="13622493" cy="1953261"/>
          </a:xfrm>
          <a:prstGeom prst="rect">
            <a:avLst/>
          </a:prstGeom>
        </p:spPr>
        <p:txBody>
          <a:bodyPr lIns="0" tIns="0" rIns="0" bIns="0" rtlCol="0" anchor="t">
            <a:spAutoFit/>
          </a:bodyPr>
          <a:lstStyle/>
          <a:p>
            <a:pPr algn="ctr">
              <a:lnSpc>
                <a:spcPts val="7839"/>
              </a:lnSpc>
            </a:pPr>
            <a:r>
              <a:rPr lang="en-US" sz="5599">
                <a:solidFill>
                  <a:srgbClr val="FAF5E0"/>
                </a:solidFill>
                <a:latin typeface="Canva Sans"/>
                <a:ea typeface="Canva Sans"/>
                <a:cs typeface="Canva Sans"/>
                <a:sym typeface="Canva Sans"/>
              </a:rPr>
              <a:t>Skeleton ID: Hiding in Plain Sight </a:t>
            </a:r>
          </a:p>
          <a:p>
            <a:pPr algn="ctr">
              <a:lnSpc>
                <a:spcPts val="7839"/>
              </a:lnSpc>
              <a:spcBef>
                <a:spcPct val="0"/>
              </a:spcBef>
            </a:pPr>
            <a:r>
              <a:rPr lang="en-US" sz="5599">
                <a:solidFill>
                  <a:srgbClr val="FAF5E0"/>
                </a:solidFill>
                <a:latin typeface="Canva Sans"/>
                <a:ea typeface="Canva Sans"/>
                <a:cs typeface="Canva Sans"/>
                <a:sym typeface="Canva Sans"/>
              </a:rPr>
              <a:t>What do you see?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904</Words>
  <Application>Microsoft Office PowerPoint</Application>
  <PresentationFormat>Custom</PresentationFormat>
  <Paragraphs>32</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Calibri</vt:lpstr>
      <vt:lpstr>Canva Sans Bold</vt:lpstr>
      <vt:lpstr>Canva Sans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G2G - Skeletons in the cupboard </dc:title>
  <cp:lastModifiedBy>Shannon Steed</cp:lastModifiedBy>
  <cp:revision>3</cp:revision>
  <dcterms:created xsi:type="dcterms:W3CDTF">2006-08-16T00:00:00Z</dcterms:created>
  <dcterms:modified xsi:type="dcterms:W3CDTF">2026-06-15T10:46:47Z</dcterms:modified>
  <dc:identifier>DAHIDzWtrk8</dc:identifier>
</cp:coreProperties>
</file>