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9" r:id="rId2"/>
    <p:sldId id="260"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2F71"/>
    <a:srgbClr val="243847"/>
    <a:srgbClr val="E8E8E8"/>
    <a:srgbClr val="2E4558"/>
    <a:srgbClr val="FF7434"/>
    <a:srgbClr val="00769E"/>
    <a:srgbClr val="35BCEE"/>
    <a:srgbClr val="FF6172"/>
    <a:srgbClr val="85D6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31"/>
    <p:restoredTop sz="93154"/>
  </p:normalViewPr>
  <p:slideViewPr>
    <p:cSldViewPr snapToGrid="0">
      <p:cViewPr>
        <p:scale>
          <a:sx n="138" d="100"/>
          <a:sy n="138" d="100"/>
        </p:scale>
        <p:origin x="-2408" y="1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92685-FBA3-7049-ABA3-2AF2623CB9FC}"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9FCE4-F401-DF4C-8525-A66E5F4158CA}" type="slidenum">
              <a:rPr lang="en-US" smtClean="0"/>
              <a:t>‹#›</a:t>
            </a:fld>
            <a:endParaRPr lang="en-US"/>
          </a:p>
        </p:txBody>
      </p:sp>
    </p:spTree>
    <p:extLst>
      <p:ext uri="{BB962C8B-B14F-4D97-AF65-F5344CB8AC3E}">
        <p14:creationId xmlns:p14="http://schemas.microsoft.com/office/powerpoint/2010/main" val="2282725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C9FCE4-F401-DF4C-8525-A66E5F4158CA}" type="slidenum">
              <a:rPr lang="en-US" smtClean="0"/>
              <a:t>2</a:t>
            </a:fld>
            <a:endParaRPr lang="en-US"/>
          </a:p>
        </p:txBody>
      </p:sp>
    </p:spTree>
    <p:extLst>
      <p:ext uri="{BB962C8B-B14F-4D97-AF65-F5344CB8AC3E}">
        <p14:creationId xmlns:p14="http://schemas.microsoft.com/office/powerpoint/2010/main" val="2348628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B2099-FF75-2C64-F405-5C2AB9F78E7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280F28C-AF1A-9359-416D-FE28248378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85A6376-4641-2C2E-E972-D6F5963D0C5F}"/>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A4AC6C5A-DF3D-878D-5596-0270C3004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FF1F4-A2C4-A02B-63E1-5DAB9D6F46FF}"/>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295194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F03AC-F8F7-C44A-C650-B26F6315CB1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CE8AE2F-DA04-656F-6601-A54DFF5990B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738B3A-50C4-CE10-2806-7670AF135881}"/>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F7B17428-E804-2922-E48E-A9B4F90BA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53FD6C-19D7-7059-17EB-85E80B5E4DFF}"/>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45748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269A15-0E2C-3571-0AF4-3B618018331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68B8131-964C-C7B9-A080-3FBB050DBCC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F0DF3E-8804-4E85-FBED-9EFF11408D0F}"/>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35B433FA-9180-9379-DC21-E5F8CB6A58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10165D-97EF-A50A-2F09-ABB8ED8AE844}"/>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960446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2EFC2-11A7-2B4B-9857-E0191E2BA7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097794C-9789-1F6E-3973-7FD05881457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42767C-2010-1089-C19E-915D6A13047B}"/>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B93E7080-5658-6B4B-FFC4-77A9E0682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19FD84-C3A0-51DD-567E-732FBFEA4E33}"/>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952739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6C47B-0FA2-61CB-2CCE-B79C6F2CFF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000F166-EB50-910D-26F5-2AA7B59F00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A41227F-C35B-E4B5-283E-16C4F3C51C6A}"/>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DBCD3006-37CF-EF0E-771F-5C9A6B5EF8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2AED3-EA4A-2025-27D9-BC913C6536BB}"/>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20605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3CFEE-6EF9-7EFD-8807-032C30900D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37119D-0277-23FF-8AEE-F471934DB02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01ED9D9-F4CA-B9FC-E2DB-1FCABA6B417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F5D645E-B6D8-0675-86C8-247E80EDDEC7}"/>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6" name="Footer Placeholder 5">
            <a:extLst>
              <a:ext uri="{FF2B5EF4-FFF2-40B4-BE49-F238E27FC236}">
                <a16:creationId xmlns:a16="http://schemas.microsoft.com/office/drawing/2014/main" id="{065EFE6D-6618-5EB4-1E0F-E6A67204AD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CB9935-F855-1BDF-FD0E-18E8DAF48C07}"/>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6990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7922-10E5-DE1B-5973-E8BEE818827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3DC40D6-D7AC-2775-83FD-0743D54A85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FEFF3C3-54EB-38DA-1267-E991043F45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08E34F1-B23D-4420-3698-550459A64A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30C06B-D6E3-2DA2-75A6-F51CF43B40C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A4890FA-B597-472A-D6DE-32B6C79FD6AF}"/>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8" name="Footer Placeholder 7">
            <a:extLst>
              <a:ext uri="{FF2B5EF4-FFF2-40B4-BE49-F238E27FC236}">
                <a16:creationId xmlns:a16="http://schemas.microsoft.com/office/drawing/2014/main" id="{8430826B-91C2-969D-A6D8-891F8E5C0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EA772B-B177-347F-5A6E-6CD714D3BB16}"/>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411328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69B6C-1A4B-2227-4D44-E9696D8DFF9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EB4B0FA-5DF5-3181-0751-9949727B7E6E}"/>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4" name="Footer Placeholder 3">
            <a:extLst>
              <a:ext uri="{FF2B5EF4-FFF2-40B4-BE49-F238E27FC236}">
                <a16:creationId xmlns:a16="http://schemas.microsoft.com/office/drawing/2014/main" id="{A0FAB01B-63BE-CD10-61D7-4F0011A7C6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AF089E-8445-9D28-B0E8-67078E669C62}"/>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014070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95B58-DD90-0608-F7BD-195E88ECA0D4}"/>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3" name="Footer Placeholder 2">
            <a:extLst>
              <a:ext uri="{FF2B5EF4-FFF2-40B4-BE49-F238E27FC236}">
                <a16:creationId xmlns:a16="http://schemas.microsoft.com/office/drawing/2014/main" id="{46DFE4FA-F877-8443-681F-A6467C8A63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7FB6FA-8AEC-3F74-DCE4-CA4727C7F032}"/>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268620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51DC-80C2-0F3B-666E-EDAC08D143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1B087F6-C933-898F-1455-707828E8F7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39F3D79-1B7C-018A-1105-8CABD2429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EF4EE5-FD9D-784A-8EFA-8FAE50829B3F}"/>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6" name="Footer Placeholder 5">
            <a:extLst>
              <a:ext uri="{FF2B5EF4-FFF2-40B4-BE49-F238E27FC236}">
                <a16:creationId xmlns:a16="http://schemas.microsoft.com/office/drawing/2014/main" id="{40AC6049-2B82-76A8-C478-C5B15D555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B48A58-BD2E-D361-BF0E-CBA9A798F910}"/>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2257064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07333-58FD-18E6-A3C5-00D2602BD9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121E992-6EEC-9980-3E86-2669FE254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F304D8-456B-FD88-BD02-3A4A89427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590160-9BA1-E2AB-F631-0937F4537F1D}"/>
              </a:ext>
            </a:extLst>
          </p:cNvPr>
          <p:cNvSpPr>
            <a:spLocks noGrp="1"/>
          </p:cNvSpPr>
          <p:nvPr>
            <p:ph type="dt" sz="half" idx="10"/>
          </p:nvPr>
        </p:nvSpPr>
        <p:spPr/>
        <p:txBody>
          <a:bodyPr/>
          <a:lstStyle/>
          <a:p>
            <a:fld id="{C5964DF4-5969-EB4E-A4FB-E15C6B6AF217}" type="datetimeFigureOut">
              <a:rPr lang="en-US" smtClean="0"/>
              <a:t>8/5/26</a:t>
            </a:fld>
            <a:endParaRPr lang="en-US"/>
          </a:p>
        </p:txBody>
      </p:sp>
      <p:sp>
        <p:nvSpPr>
          <p:cNvPr id="6" name="Footer Placeholder 5">
            <a:extLst>
              <a:ext uri="{FF2B5EF4-FFF2-40B4-BE49-F238E27FC236}">
                <a16:creationId xmlns:a16="http://schemas.microsoft.com/office/drawing/2014/main" id="{B511E740-2981-D042-2865-A35A121F4C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21BC05-4998-1C86-7505-0CCC1AF1A086}"/>
              </a:ext>
            </a:extLst>
          </p:cNvPr>
          <p:cNvSpPr>
            <a:spLocks noGrp="1"/>
          </p:cNvSpPr>
          <p:nvPr>
            <p:ph type="sldNum" sz="quarter" idx="12"/>
          </p:nvPr>
        </p:nvSpPr>
        <p:spPr/>
        <p:txBody>
          <a:bodyPr/>
          <a:lstStyle/>
          <a:p>
            <a:fld id="{C948F976-0A76-674C-B55B-0923503882AB}" type="slidenum">
              <a:rPr lang="en-US" smtClean="0"/>
              <a:t>‹#›</a:t>
            </a:fld>
            <a:endParaRPr lang="en-US"/>
          </a:p>
        </p:txBody>
      </p:sp>
    </p:spTree>
    <p:extLst>
      <p:ext uri="{BB962C8B-B14F-4D97-AF65-F5344CB8AC3E}">
        <p14:creationId xmlns:p14="http://schemas.microsoft.com/office/powerpoint/2010/main" val="1454496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2886B1-3A7B-2E15-96BF-56ADFE48AD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E317CA2-25D9-DCC8-8E43-8A32DA806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EA0CDA-8EBA-F569-F18D-4DFEF04CE4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64DF4-5969-EB4E-A4FB-E15C6B6AF217}" type="datetimeFigureOut">
              <a:rPr lang="en-US" smtClean="0"/>
              <a:t>8/5/26</a:t>
            </a:fld>
            <a:endParaRPr lang="en-US"/>
          </a:p>
        </p:txBody>
      </p:sp>
      <p:sp>
        <p:nvSpPr>
          <p:cNvPr id="5" name="Footer Placeholder 4">
            <a:extLst>
              <a:ext uri="{FF2B5EF4-FFF2-40B4-BE49-F238E27FC236}">
                <a16:creationId xmlns:a16="http://schemas.microsoft.com/office/drawing/2014/main" id="{DA3AEF7C-E5B2-6AB1-A17B-9D974B4FF1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4D83A1-FBFC-5E33-D84D-1D68685E37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48F976-0A76-674C-B55B-0923503882AB}" type="slidenum">
              <a:rPr lang="en-US" smtClean="0"/>
              <a:t>‹#›</a:t>
            </a:fld>
            <a:endParaRPr lang="en-US"/>
          </a:p>
        </p:txBody>
      </p:sp>
    </p:spTree>
    <p:extLst>
      <p:ext uri="{BB962C8B-B14F-4D97-AF65-F5344CB8AC3E}">
        <p14:creationId xmlns:p14="http://schemas.microsoft.com/office/powerpoint/2010/main" val="3143988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s/_rels/slide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emf"/><Relationship Id="rId7"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11" Type="http://schemas.openxmlformats.org/officeDocument/2006/relationships/image" Target="../media/image1.png"/><Relationship Id="rId5" Type="http://schemas.openxmlformats.org/officeDocument/2006/relationships/image" Target="../media/image5.emf"/><Relationship Id="rId10" Type="http://schemas.openxmlformats.org/officeDocument/2006/relationships/image" Target="../media/image4.png"/><Relationship Id="rId4" Type="http://schemas.openxmlformats.org/officeDocument/2006/relationships/image" Target="../media/image3.emf"/><Relationship Id="rId9"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50F3588-5C4A-9C8F-BB54-59CFDEC8104F}"/>
              </a:ext>
            </a:extLst>
          </p:cNvPr>
          <p:cNvSpPr>
            <a:spLocks noGrp="1" noRot="1" noMove="1" noResize="1" noEditPoints="1" noAdjustHandles="1" noChangeArrowheads="1" noChangeShapeType="1"/>
          </p:cNvSpPr>
          <p:nvPr/>
        </p:nvSpPr>
        <p:spPr>
          <a:xfrm>
            <a:off x="-1" y="0"/>
            <a:ext cx="13597601" cy="6858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7FA6C4E-8350-59D7-F10C-BAF29F8AA070}"/>
              </a:ext>
            </a:extLst>
          </p:cNvPr>
          <p:cNvPicPr>
            <a:picLocks noChangeAspect="1"/>
          </p:cNvPicPr>
          <p:nvPr/>
        </p:nvPicPr>
        <p:blipFill>
          <a:blip r:embed="rId2"/>
          <a:srcRect/>
          <a:stretch/>
        </p:blipFill>
        <p:spPr>
          <a:xfrm>
            <a:off x="5617277" y="2974157"/>
            <a:ext cx="6218583" cy="894045"/>
          </a:xfrm>
          <a:prstGeom prst="rect">
            <a:avLst/>
          </a:prstGeom>
        </p:spPr>
      </p:pic>
      <p:sp>
        <p:nvSpPr>
          <p:cNvPr id="127" name="Rectangle 126">
            <a:extLst>
              <a:ext uri="{FF2B5EF4-FFF2-40B4-BE49-F238E27FC236}">
                <a16:creationId xmlns:a16="http://schemas.microsoft.com/office/drawing/2014/main" id="{4F08F25A-06D1-8F51-BD4E-EBA5D95A5016}"/>
              </a:ext>
            </a:extLst>
          </p:cNvPr>
          <p:cNvSpPr/>
          <p:nvPr/>
        </p:nvSpPr>
        <p:spPr>
          <a:xfrm>
            <a:off x="-199505" y="5034397"/>
            <a:ext cx="12455681" cy="20064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737AED74-9AF8-FD1B-1FA7-2E364CE59F2E}"/>
              </a:ext>
            </a:extLst>
          </p:cNvPr>
          <p:cNvPicPr>
            <a:picLocks noChangeAspect="1"/>
          </p:cNvPicPr>
          <p:nvPr/>
        </p:nvPicPr>
        <p:blipFill>
          <a:blip r:embed="rId3"/>
          <a:stretch>
            <a:fillRect/>
          </a:stretch>
        </p:blipFill>
        <p:spPr>
          <a:xfrm>
            <a:off x="-3959575" y="1016001"/>
            <a:ext cx="16215751" cy="5878974"/>
          </a:xfrm>
          <a:prstGeom prst="rect">
            <a:avLst/>
          </a:prstGeom>
        </p:spPr>
      </p:pic>
      <p:pic>
        <p:nvPicPr>
          <p:cNvPr id="80" name="Picture 79">
            <a:extLst>
              <a:ext uri="{FF2B5EF4-FFF2-40B4-BE49-F238E27FC236}">
                <a16:creationId xmlns:a16="http://schemas.microsoft.com/office/drawing/2014/main" id="{5D850F6B-2A7E-23FA-23AE-343EA7135BDC}"/>
              </a:ext>
            </a:extLst>
          </p:cNvPr>
          <p:cNvPicPr>
            <a:picLocks noChangeAspect="1"/>
          </p:cNvPicPr>
          <p:nvPr/>
        </p:nvPicPr>
        <p:blipFill>
          <a:blip r:embed="rId4"/>
          <a:stretch>
            <a:fillRect/>
          </a:stretch>
        </p:blipFill>
        <p:spPr>
          <a:xfrm>
            <a:off x="10737791" y="484749"/>
            <a:ext cx="990600" cy="330200"/>
          </a:xfrm>
          <a:prstGeom prst="rect">
            <a:avLst/>
          </a:prstGeom>
        </p:spPr>
      </p:pic>
      <p:sp>
        <p:nvSpPr>
          <p:cNvPr id="16" name="TextBox 15">
            <a:extLst>
              <a:ext uri="{FF2B5EF4-FFF2-40B4-BE49-F238E27FC236}">
                <a16:creationId xmlns:a16="http://schemas.microsoft.com/office/drawing/2014/main" id="{80EA083C-60D2-352B-916F-EAF979CE6602}"/>
              </a:ext>
            </a:extLst>
          </p:cNvPr>
          <p:cNvSpPr txBox="1"/>
          <p:nvPr/>
        </p:nvSpPr>
        <p:spPr>
          <a:xfrm>
            <a:off x="10274183" y="6597573"/>
            <a:ext cx="1917817" cy="215444"/>
          </a:xfrm>
          <a:prstGeom prst="rect">
            <a:avLst/>
          </a:prstGeom>
          <a:noFill/>
        </p:spPr>
        <p:txBody>
          <a:bodyPr wrap="square" rtlCol="0">
            <a:spAutoFit/>
          </a:bodyPr>
          <a:lstStyle/>
          <a:p>
            <a:r>
              <a:rPr lang="en-GB" sz="800" dirty="0">
                <a:solidFill>
                  <a:schemeClr val="bg1"/>
                </a:solidFill>
                <a:effectLst/>
                <a:latin typeface="Helvetica Neue Light" panose="02000403000000020004" pitchFamily="2" charset="0"/>
              </a:rPr>
              <a:t>© </a:t>
            </a:r>
            <a:r>
              <a:rPr lang="en-GB" sz="800" dirty="0" err="1">
                <a:solidFill>
                  <a:schemeClr val="bg1"/>
                </a:solidFill>
                <a:effectLst/>
                <a:latin typeface="Helvetica Neue Light" panose="02000403000000020004" pitchFamily="2" charset="0"/>
              </a:rPr>
              <a:t>Ineqe</a:t>
            </a:r>
            <a:r>
              <a:rPr lang="en-GB" sz="800" dirty="0">
                <a:solidFill>
                  <a:schemeClr val="bg1"/>
                </a:solidFill>
                <a:effectLst/>
                <a:latin typeface="Helvetica Neue Light" panose="02000403000000020004" pitchFamily="2" charset="0"/>
              </a:rPr>
              <a:t> Group </a:t>
            </a:r>
            <a:r>
              <a:rPr lang="en-GB" sz="800">
                <a:solidFill>
                  <a:schemeClr val="bg1"/>
                </a:solidFill>
                <a:effectLst/>
                <a:latin typeface="Helvetica Neue Light" panose="02000403000000020004" pitchFamily="2" charset="0"/>
              </a:rPr>
              <a:t>Ltd 2026</a:t>
            </a:r>
            <a:endParaRPr lang="en-GB" sz="800" dirty="0">
              <a:solidFill>
                <a:schemeClr val="bg1"/>
              </a:solidFill>
              <a:effectLst/>
              <a:latin typeface="Helvetica Neue Light" panose="02000403000000020004" pitchFamily="2" charset="0"/>
            </a:endParaRPr>
          </a:p>
        </p:txBody>
      </p:sp>
      <p:grpSp>
        <p:nvGrpSpPr>
          <p:cNvPr id="2" name="Group 1">
            <a:extLst>
              <a:ext uri="{FF2B5EF4-FFF2-40B4-BE49-F238E27FC236}">
                <a16:creationId xmlns:a16="http://schemas.microsoft.com/office/drawing/2014/main" id="{EB4221EE-2DC1-9173-4A81-BD7CD0EF4E1A}"/>
              </a:ext>
            </a:extLst>
          </p:cNvPr>
          <p:cNvGrpSpPr/>
          <p:nvPr/>
        </p:nvGrpSpPr>
        <p:grpSpPr>
          <a:xfrm>
            <a:off x="-194207" y="7212587"/>
            <a:ext cx="3556969" cy="1836624"/>
            <a:chOff x="-194207" y="5034398"/>
            <a:chExt cx="3556969" cy="1836624"/>
          </a:xfrm>
        </p:grpSpPr>
        <p:sp>
          <p:nvSpPr>
            <p:cNvPr id="3" name="Rectangle 2">
              <a:extLst>
                <a:ext uri="{FF2B5EF4-FFF2-40B4-BE49-F238E27FC236}">
                  <a16:creationId xmlns:a16="http://schemas.microsoft.com/office/drawing/2014/main" id="{AAEF0FAF-9B81-6647-5DD6-F82E137FA4B9}"/>
                </a:ext>
              </a:extLst>
            </p:cNvPr>
            <p:cNvSpPr/>
            <p:nvPr/>
          </p:nvSpPr>
          <p:spPr>
            <a:xfrm>
              <a:off x="-194207" y="5034398"/>
              <a:ext cx="3556969" cy="183662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a:extLst>
                <a:ext uri="{FF2B5EF4-FFF2-40B4-BE49-F238E27FC236}">
                  <a16:creationId xmlns:a16="http://schemas.microsoft.com/office/drawing/2014/main" id="{FBA75066-7560-77DC-2D11-3F4C0760B63C}"/>
                </a:ext>
              </a:extLst>
            </p:cNvPr>
            <p:cNvSpPr/>
            <p:nvPr/>
          </p:nvSpPr>
          <p:spPr>
            <a:xfrm>
              <a:off x="204070" y="5217239"/>
              <a:ext cx="2977900" cy="1291740"/>
            </a:xfrm>
            <a:prstGeom prst="roundRect">
              <a:avLst>
                <a:gd name="adj" fmla="val 555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E04E465-1F7E-928B-7B95-570490097D22}"/>
                </a:ext>
              </a:extLst>
            </p:cNvPr>
            <p:cNvPicPr>
              <a:picLocks noChangeAspect="1"/>
            </p:cNvPicPr>
            <p:nvPr/>
          </p:nvPicPr>
          <p:blipFill>
            <a:blip r:embed="rId5"/>
            <a:srcRect/>
            <a:stretch/>
          </p:blipFill>
          <p:spPr>
            <a:xfrm>
              <a:off x="317833" y="5341819"/>
              <a:ext cx="1056979" cy="1056979"/>
            </a:xfrm>
            <a:prstGeom prst="rect">
              <a:avLst/>
            </a:prstGeom>
          </p:spPr>
        </p:pic>
        <p:sp>
          <p:nvSpPr>
            <p:cNvPr id="6" name="TextBox 5">
              <a:extLst>
                <a:ext uri="{FF2B5EF4-FFF2-40B4-BE49-F238E27FC236}">
                  <a16:creationId xmlns:a16="http://schemas.microsoft.com/office/drawing/2014/main" id="{A7A35B35-8690-98DB-1355-A82B461EF113}"/>
                </a:ext>
              </a:extLst>
            </p:cNvPr>
            <p:cNvSpPr txBox="1"/>
            <p:nvPr/>
          </p:nvSpPr>
          <p:spPr>
            <a:xfrm>
              <a:off x="1417830" y="5383135"/>
              <a:ext cx="1714646" cy="646331"/>
            </a:xfrm>
            <a:prstGeom prst="rect">
              <a:avLst/>
            </a:prstGeom>
            <a:noFill/>
          </p:spPr>
          <p:txBody>
            <a:bodyPr wrap="square" rtlCol="0">
              <a:spAutoFit/>
            </a:bodyPr>
            <a:lstStyle/>
            <a:p>
              <a:r>
                <a:rPr lang="en-GB" sz="1200" b="1" dirty="0">
                  <a:solidFill>
                    <a:srgbClr val="24323F"/>
                  </a:solidFill>
                  <a:latin typeface="Helvetica Neue" panose="02000503000000020004" pitchFamily="2" charset="0"/>
                </a:rPr>
                <a:t>Access the webpage by scanning the QR code</a:t>
              </a:r>
              <a:endParaRPr lang="en-GB" sz="1200" dirty="0">
                <a:solidFill>
                  <a:srgbClr val="24323F"/>
                </a:solidFill>
                <a:effectLst/>
                <a:latin typeface="Helvetica Neue" panose="02000503000000020004" pitchFamily="2" charset="0"/>
              </a:endParaRPr>
            </a:p>
          </p:txBody>
        </p:sp>
        <p:sp>
          <p:nvSpPr>
            <p:cNvPr id="14" name="TextBox 13">
              <a:extLst>
                <a:ext uri="{FF2B5EF4-FFF2-40B4-BE49-F238E27FC236}">
                  <a16:creationId xmlns:a16="http://schemas.microsoft.com/office/drawing/2014/main" id="{06E0241C-B191-027E-8A58-FC0BE2E660C5}"/>
                </a:ext>
              </a:extLst>
            </p:cNvPr>
            <p:cNvSpPr txBox="1"/>
            <p:nvPr/>
          </p:nvSpPr>
          <p:spPr>
            <a:xfrm>
              <a:off x="1410432" y="6032633"/>
              <a:ext cx="1691096" cy="338554"/>
            </a:xfrm>
            <a:prstGeom prst="rect">
              <a:avLst/>
            </a:prstGeom>
            <a:noFill/>
          </p:spPr>
          <p:txBody>
            <a:bodyPr wrap="square" rtlCol="0">
              <a:spAutoFit/>
            </a:bodyPr>
            <a:lstStyle/>
            <a:p>
              <a:r>
                <a:rPr lang="en-GB" sz="800" b="1" dirty="0" err="1">
                  <a:solidFill>
                    <a:srgbClr val="243847"/>
                  </a:solidFill>
                  <a:latin typeface="Helvetica Neue" panose="02000503000000020004" pitchFamily="2" charset="0"/>
                </a:rPr>
                <a:t>ineqe.com</a:t>
              </a:r>
              <a:r>
                <a:rPr lang="en-GB" sz="800" b="1" dirty="0">
                  <a:solidFill>
                    <a:srgbClr val="243847"/>
                  </a:solidFill>
                  <a:latin typeface="Helvetica Neue" panose="02000503000000020004" pitchFamily="2" charset="0"/>
                </a:rPr>
                <a:t>/presbyterian-church-in-</a:t>
              </a:r>
              <a:r>
                <a:rPr lang="en-GB" sz="800" b="1" dirty="0" err="1">
                  <a:solidFill>
                    <a:srgbClr val="243847"/>
                  </a:solidFill>
                  <a:latin typeface="Helvetica Neue" panose="02000503000000020004" pitchFamily="2" charset="0"/>
                </a:rPr>
                <a:t>ireland</a:t>
              </a:r>
              <a:endParaRPr lang="en-GB" sz="800" dirty="0">
                <a:solidFill>
                  <a:srgbClr val="243847"/>
                </a:solidFill>
                <a:effectLst/>
                <a:latin typeface="Helvetica Neue" panose="02000503000000020004" pitchFamily="2" charset="0"/>
              </a:endParaRPr>
            </a:p>
          </p:txBody>
        </p:sp>
      </p:grpSp>
      <p:grpSp>
        <p:nvGrpSpPr>
          <p:cNvPr id="188" name="Group 187">
            <a:extLst>
              <a:ext uri="{FF2B5EF4-FFF2-40B4-BE49-F238E27FC236}">
                <a16:creationId xmlns:a16="http://schemas.microsoft.com/office/drawing/2014/main" id="{DDF4F229-BEC4-6844-ED0C-91C4356AF508}"/>
              </a:ext>
            </a:extLst>
          </p:cNvPr>
          <p:cNvGrpSpPr/>
          <p:nvPr/>
        </p:nvGrpSpPr>
        <p:grpSpPr>
          <a:xfrm>
            <a:off x="12455680" y="5839"/>
            <a:ext cx="8893411" cy="6873399"/>
            <a:chOff x="3362765" y="0"/>
            <a:chExt cx="8893411" cy="6873399"/>
          </a:xfrm>
        </p:grpSpPr>
        <p:grpSp>
          <p:nvGrpSpPr>
            <p:cNvPr id="189" name="Group 188">
              <a:extLst>
                <a:ext uri="{FF2B5EF4-FFF2-40B4-BE49-F238E27FC236}">
                  <a16:creationId xmlns:a16="http://schemas.microsoft.com/office/drawing/2014/main" id="{2A4F1140-6870-6523-ECCD-B5805D0F1A20}"/>
                </a:ext>
              </a:extLst>
            </p:cNvPr>
            <p:cNvGrpSpPr/>
            <p:nvPr/>
          </p:nvGrpSpPr>
          <p:grpSpPr>
            <a:xfrm>
              <a:off x="3362765" y="0"/>
              <a:ext cx="8893411" cy="6873399"/>
              <a:chOff x="3362765" y="0"/>
              <a:chExt cx="8893411" cy="6873399"/>
            </a:xfrm>
          </p:grpSpPr>
          <p:grpSp>
            <p:nvGrpSpPr>
              <p:cNvPr id="193" name="Group 192">
                <a:extLst>
                  <a:ext uri="{FF2B5EF4-FFF2-40B4-BE49-F238E27FC236}">
                    <a16:creationId xmlns:a16="http://schemas.microsoft.com/office/drawing/2014/main" id="{17FA7EC1-0704-1433-5C1B-8D425289BF05}"/>
                  </a:ext>
                </a:extLst>
              </p:cNvPr>
              <p:cNvGrpSpPr/>
              <p:nvPr/>
            </p:nvGrpSpPr>
            <p:grpSpPr>
              <a:xfrm>
                <a:off x="3362765" y="0"/>
                <a:ext cx="8893411" cy="6873399"/>
                <a:chOff x="3362765" y="0"/>
                <a:chExt cx="8893411" cy="6873399"/>
              </a:xfrm>
            </p:grpSpPr>
            <p:grpSp>
              <p:nvGrpSpPr>
                <p:cNvPr id="196" name="Group 195">
                  <a:extLst>
                    <a:ext uri="{FF2B5EF4-FFF2-40B4-BE49-F238E27FC236}">
                      <a16:creationId xmlns:a16="http://schemas.microsoft.com/office/drawing/2014/main" id="{12B6FE62-77A5-D671-9C31-66C9BC4BC492}"/>
                    </a:ext>
                  </a:extLst>
                </p:cNvPr>
                <p:cNvGrpSpPr/>
                <p:nvPr/>
              </p:nvGrpSpPr>
              <p:grpSpPr>
                <a:xfrm>
                  <a:off x="3362765" y="0"/>
                  <a:ext cx="8893411" cy="6873399"/>
                  <a:chOff x="3362765" y="0"/>
                  <a:chExt cx="8893411" cy="6873399"/>
                </a:xfrm>
              </p:grpSpPr>
              <p:grpSp>
                <p:nvGrpSpPr>
                  <p:cNvPr id="198" name="Group 197">
                    <a:extLst>
                      <a:ext uri="{FF2B5EF4-FFF2-40B4-BE49-F238E27FC236}">
                        <a16:creationId xmlns:a16="http://schemas.microsoft.com/office/drawing/2014/main" id="{4969C5B7-DB4D-383D-0936-C18114E59A9C}"/>
                      </a:ext>
                    </a:extLst>
                  </p:cNvPr>
                  <p:cNvGrpSpPr/>
                  <p:nvPr/>
                </p:nvGrpSpPr>
                <p:grpSpPr>
                  <a:xfrm>
                    <a:off x="3362765" y="0"/>
                    <a:ext cx="8893411" cy="6873399"/>
                    <a:chOff x="3362765" y="0"/>
                    <a:chExt cx="8893411" cy="6873399"/>
                  </a:xfrm>
                </p:grpSpPr>
                <p:sp>
                  <p:nvSpPr>
                    <p:cNvPr id="200" name="Rectangle 199">
                      <a:extLst>
                        <a:ext uri="{FF2B5EF4-FFF2-40B4-BE49-F238E27FC236}">
                          <a16:creationId xmlns:a16="http://schemas.microsoft.com/office/drawing/2014/main" id="{9D877A32-291B-3FA9-A130-3A72D8161B3A}"/>
                        </a:ext>
                      </a:extLst>
                    </p:cNvPr>
                    <p:cNvSpPr/>
                    <p:nvPr/>
                  </p:nvSpPr>
                  <p:spPr>
                    <a:xfrm>
                      <a:off x="3362765" y="0"/>
                      <a:ext cx="8829231" cy="5052033"/>
                    </a:xfrm>
                    <a:prstGeom prst="rect">
                      <a:avLst/>
                    </a:prstGeom>
                    <a:solidFill>
                      <a:srgbClr val="2E4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Rectangle 200">
                      <a:extLst>
                        <a:ext uri="{FF2B5EF4-FFF2-40B4-BE49-F238E27FC236}">
                          <a16:creationId xmlns:a16="http://schemas.microsoft.com/office/drawing/2014/main" id="{02E0593C-2E0B-24ED-E8F8-E716E8927289}"/>
                        </a:ext>
                      </a:extLst>
                    </p:cNvPr>
                    <p:cNvSpPr/>
                    <p:nvPr/>
                  </p:nvSpPr>
                  <p:spPr>
                    <a:xfrm>
                      <a:off x="3362766" y="5036776"/>
                      <a:ext cx="8829233" cy="1834247"/>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2" name="Group 201">
                      <a:extLst>
                        <a:ext uri="{FF2B5EF4-FFF2-40B4-BE49-F238E27FC236}">
                          <a16:creationId xmlns:a16="http://schemas.microsoft.com/office/drawing/2014/main" id="{D4638FB8-5E11-EE7A-6714-BA466FFEE3AC}"/>
                        </a:ext>
                      </a:extLst>
                    </p:cNvPr>
                    <p:cNvGrpSpPr/>
                    <p:nvPr/>
                  </p:nvGrpSpPr>
                  <p:grpSpPr>
                    <a:xfrm>
                      <a:off x="3806831" y="2697351"/>
                      <a:ext cx="4852509" cy="1637210"/>
                      <a:chOff x="3806831" y="2697351"/>
                      <a:chExt cx="4852509" cy="1637210"/>
                    </a:xfrm>
                  </p:grpSpPr>
                  <p:sp>
                    <p:nvSpPr>
                      <p:cNvPr id="231" name="TextBox 230">
                        <a:extLst>
                          <a:ext uri="{FF2B5EF4-FFF2-40B4-BE49-F238E27FC236}">
                            <a16:creationId xmlns:a16="http://schemas.microsoft.com/office/drawing/2014/main" id="{AAE1BD0F-9201-8261-C37F-A4D27AA662BC}"/>
                          </a:ext>
                        </a:extLst>
                      </p:cNvPr>
                      <p:cNvSpPr txBox="1"/>
                      <p:nvPr/>
                    </p:nvSpPr>
                    <p:spPr>
                      <a:xfrm>
                        <a:off x="3806831" y="2697351"/>
                        <a:ext cx="3126896" cy="494623"/>
                      </a:xfrm>
                      <a:prstGeom prst="rect">
                        <a:avLst/>
                      </a:prstGeom>
                      <a:noFill/>
                    </p:spPr>
                    <p:txBody>
                      <a:bodyPr wrap="square" rtlCol="0">
                        <a:spAutoFit/>
                      </a:bodyPr>
                      <a:lstStyle/>
                      <a:p>
                        <a:pPr>
                          <a:lnSpc>
                            <a:spcPct val="150000"/>
                          </a:lnSpc>
                        </a:pPr>
                        <a:r>
                          <a:rPr lang="en-GB" sz="2000" b="1" dirty="0">
                            <a:solidFill>
                              <a:schemeClr val="bg1"/>
                            </a:solidFill>
                            <a:effectLst/>
                            <a:latin typeface="Helvetica Neue" panose="02000503000000020004" pitchFamily="2" charset="0"/>
                          </a:rPr>
                          <a:t>Tell us your views!</a:t>
                        </a:r>
                      </a:p>
                    </p:txBody>
                  </p:sp>
                  <p:sp>
                    <p:nvSpPr>
                      <p:cNvPr id="232" name="TextBox 231">
                        <a:extLst>
                          <a:ext uri="{FF2B5EF4-FFF2-40B4-BE49-F238E27FC236}">
                            <a16:creationId xmlns:a16="http://schemas.microsoft.com/office/drawing/2014/main" id="{38B81E00-B2C7-2B9A-9C81-EC24BF51F0A7}"/>
                          </a:ext>
                        </a:extLst>
                      </p:cNvPr>
                      <p:cNvSpPr txBox="1"/>
                      <p:nvPr/>
                    </p:nvSpPr>
                    <p:spPr>
                      <a:xfrm>
                        <a:off x="3806831" y="3318898"/>
                        <a:ext cx="4852509" cy="1015663"/>
                      </a:xfrm>
                      <a:prstGeom prst="rect">
                        <a:avLst/>
                      </a:prstGeom>
                      <a:noFill/>
                    </p:spPr>
                    <p:txBody>
                      <a:bodyPr wrap="square" rtlCol="0">
                        <a:spAutoFit/>
                      </a:bodyPr>
                      <a:lstStyle/>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Your participation is critically important and you can help by taking part in an anonymous and confidential survey.</a:t>
                        </a:r>
                      </a:p>
                      <a:p>
                        <a:endPar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en-GB"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We encourage you to be open and honest. We will only share information if what you tell us indicates a serious risk of harm.</a:t>
                        </a:r>
                      </a:p>
                    </p:txBody>
                  </p:sp>
                </p:grpSp>
                <p:sp>
                  <p:nvSpPr>
                    <p:cNvPr id="203" name="Rectangle 202">
                      <a:extLst>
                        <a:ext uri="{FF2B5EF4-FFF2-40B4-BE49-F238E27FC236}">
                          <a16:creationId xmlns:a16="http://schemas.microsoft.com/office/drawing/2014/main" id="{BF4E052D-527A-5D17-3312-816984244E91}"/>
                        </a:ext>
                      </a:extLst>
                    </p:cNvPr>
                    <p:cNvSpPr/>
                    <p:nvPr/>
                  </p:nvSpPr>
                  <p:spPr>
                    <a:xfrm>
                      <a:off x="8758989" y="0"/>
                      <a:ext cx="3433010" cy="5034397"/>
                    </a:xfrm>
                    <a:prstGeom prst="rect">
                      <a:avLst/>
                    </a:prstGeom>
                    <a:solidFill>
                      <a:srgbClr val="2438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4" name="Picture 203">
                      <a:extLst>
                        <a:ext uri="{FF2B5EF4-FFF2-40B4-BE49-F238E27FC236}">
                          <a16:creationId xmlns:a16="http://schemas.microsoft.com/office/drawing/2014/main" id="{A29AD0B5-60F2-F6DA-FD1B-13994655F832}"/>
                        </a:ext>
                      </a:extLst>
                    </p:cNvPr>
                    <p:cNvPicPr>
                      <a:picLocks noChangeAspect="1"/>
                    </p:cNvPicPr>
                    <p:nvPr/>
                  </p:nvPicPr>
                  <p:blipFill>
                    <a:blip r:embed="rId6"/>
                    <a:stretch>
                      <a:fillRect/>
                    </a:stretch>
                  </p:blipFill>
                  <p:spPr>
                    <a:xfrm>
                      <a:off x="9016875" y="286984"/>
                      <a:ext cx="622300" cy="457200"/>
                    </a:xfrm>
                    <a:prstGeom prst="rect">
                      <a:avLst/>
                    </a:prstGeom>
                  </p:spPr>
                </p:pic>
                <p:grpSp>
                  <p:nvGrpSpPr>
                    <p:cNvPr id="205" name="Group 204">
                      <a:extLst>
                        <a:ext uri="{FF2B5EF4-FFF2-40B4-BE49-F238E27FC236}">
                          <a16:creationId xmlns:a16="http://schemas.microsoft.com/office/drawing/2014/main" id="{D9481492-84DC-B008-E325-4E940184AF69}"/>
                        </a:ext>
                      </a:extLst>
                    </p:cNvPr>
                    <p:cNvGrpSpPr/>
                    <p:nvPr/>
                  </p:nvGrpSpPr>
                  <p:grpSpPr>
                    <a:xfrm>
                      <a:off x="8964642" y="2369010"/>
                      <a:ext cx="2998758" cy="422549"/>
                      <a:chOff x="8964642" y="2369010"/>
                      <a:chExt cx="2998758" cy="422549"/>
                    </a:xfrm>
                  </p:grpSpPr>
                  <p:sp>
                    <p:nvSpPr>
                      <p:cNvPr id="229" name="Rounded Rectangle 228">
                        <a:extLst>
                          <a:ext uri="{FF2B5EF4-FFF2-40B4-BE49-F238E27FC236}">
                            <a16:creationId xmlns:a16="http://schemas.microsoft.com/office/drawing/2014/main" id="{71D10C86-10FC-B165-5EB1-AC38BE4F9FC9}"/>
                          </a:ext>
                        </a:extLst>
                      </p:cNvPr>
                      <p:cNvSpPr/>
                      <p:nvPr/>
                    </p:nvSpPr>
                    <p:spPr>
                      <a:xfrm>
                        <a:off x="8964642" y="2369010"/>
                        <a:ext cx="2976342" cy="4225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TextBox 229">
                        <a:extLst>
                          <a:ext uri="{FF2B5EF4-FFF2-40B4-BE49-F238E27FC236}">
                            <a16:creationId xmlns:a16="http://schemas.microsoft.com/office/drawing/2014/main" id="{CF520443-3E85-C89B-B876-E755EA0AF22C}"/>
                          </a:ext>
                        </a:extLst>
                      </p:cNvPr>
                      <p:cNvSpPr txBox="1"/>
                      <p:nvPr/>
                    </p:nvSpPr>
                    <p:spPr>
                      <a:xfrm>
                        <a:off x="8980962" y="2462907"/>
                        <a:ext cx="2982438" cy="253916"/>
                      </a:xfrm>
                      <a:prstGeom prst="rect">
                        <a:avLst/>
                      </a:prstGeom>
                      <a:noFill/>
                    </p:spPr>
                    <p:txBody>
                      <a:bodyPr wrap="square" rtlCol="0">
                        <a:spAutoFit/>
                      </a:bodyPr>
                      <a:lstStyle/>
                      <a:p>
                        <a:pPr algn="ctr"/>
                        <a:r>
                          <a:rPr lang="en-GB" sz="1050" b="1" dirty="0" err="1">
                            <a:solidFill>
                              <a:srgbClr val="2E4558"/>
                            </a:solidFill>
                            <a:latin typeface="Helvetica Neue" panose="02000503000000020004" pitchFamily="2" charset="0"/>
                          </a:rPr>
                          <a:t>ineqe.com</a:t>
                        </a:r>
                        <a:r>
                          <a:rPr lang="en-GB" sz="1050" b="1" dirty="0">
                            <a:solidFill>
                              <a:srgbClr val="2E4558"/>
                            </a:solidFill>
                            <a:latin typeface="Helvetica Neue" panose="02000503000000020004" pitchFamily="2" charset="0"/>
                          </a:rPr>
                          <a:t>/presbyterian-church-in-</a:t>
                        </a:r>
                        <a:r>
                          <a:rPr lang="en-GB" sz="1050" b="1" dirty="0" err="1">
                            <a:solidFill>
                              <a:srgbClr val="2E4558"/>
                            </a:solidFill>
                            <a:latin typeface="Helvetica Neue" panose="02000503000000020004" pitchFamily="2" charset="0"/>
                          </a:rPr>
                          <a:t>ireland</a:t>
                        </a:r>
                        <a:endParaRPr lang="en-GB" sz="1050" dirty="0">
                          <a:solidFill>
                            <a:srgbClr val="2E4558"/>
                          </a:solidFill>
                          <a:effectLst/>
                          <a:latin typeface="Helvetica Neue" panose="02000503000000020004" pitchFamily="2" charset="0"/>
                        </a:endParaRPr>
                      </a:p>
                    </p:txBody>
                  </p:sp>
                </p:grpSp>
                <p:grpSp>
                  <p:nvGrpSpPr>
                    <p:cNvPr id="206" name="Group 205">
                      <a:extLst>
                        <a:ext uri="{FF2B5EF4-FFF2-40B4-BE49-F238E27FC236}">
                          <a16:creationId xmlns:a16="http://schemas.microsoft.com/office/drawing/2014/main" id="{FCB3DB3B-E0C3-6569-80A7-7C9B5C905E64}"/>
                        </a:ext>
                      </a:extLst>
                    </p:cNvPr>
                    <p:cNvGrpSpPr/>
                    <p:nvPr/>
                  </p:nvGrpSpPr>
                  <p:grpSpPr>
                    <a:xfrm>
                      <a:off x="8956769" y="710812"/>
                      <a:ext cx="3126896" cy="1530685"/>
                      <a:chOff x="8956769" y="710812"/>
                      <a:chExt cx="3126896" cy="1530685"/>
                    </a:xfrm>
                  </p:grpSpPr>
                  <p:sp>
                    <p:nvSpPr>
                      <p:cNvPr id="227" name="TextBox 226">
                        <a:extLst>
                          <a:ext uri="{FF2B5EF4-FFF2-40B4-BE49-F238E27FC236}">
                            <a16:creationId xmlns:a16="http://schemas.microsoft.com/office/drawing/2014/main" id="{93BAAFF6-E000-462D-FBE0-C0DE0ACC84AD}"/>
                          </a:ext>
                        </a:extLst>
                      </p:cNvPr>
                      <p:cNvSpPr txBox="1"/>
                      <p:nvPr/>
                    </p:nvSpPr>
                    <p:spPr>
                      <a:xfrm>
                        <a:off x="8956769" y="1225834"/>
                        <a:ext cx="2920692" cy="1015663"/>
                      </a:xfrm>
                      <a:prstGeom prst="rect">
                        <a:avLst/>
                      </a:prstGeom>
                      <a:noFill/>
                    </p:spPr>
                    <p:txBody>
                      <a:bodyPr wrap="square" rtlCol="0">
                        <a:spAutoFit/>
                      </a:bodyPr>
                      <a:lstStyle/>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If you have any information, concerns or worries about something that happened in or is related to the Presbyterian Church in Ireland, you can contact us via this webpage.</a:t>
                        </a:r>
                      </a:p>
                    </p:txBody>
                  </p:sp>
                  <p:sp>
                    <p:nvSpPr>
                      <p:cNvPr id="228" name="TextBox 227">
                        <a:extLst>
                          <a:ext uri="{FF2B5EF4-FFF2-40B4-BE49-F238E27FC236}">
                            <a16:creationId xmlns:a16="http://schemas.microsoft.com/office/drawing/2014/main" id="{45D3F355-E226-2FEC-90C1-A72BEA518F62}"/>
                          </a:ext>
                        </a:extLst>
                      </p:cNvPr>
                      <p:cNvSpPr txBox="1"/>
                      <p:nvPr/>
                    </p:nvSpPr>
                    <p:spPr>
                      <a:xfrm>
                        <a:off x="8956769" y="710812"/>
                        <a:ext cx="3126896" cy="494623"/>
                      </a:xfrm>
                      <a:prstGeom prst="rect">
                        <a:avLst/>
                      </a:prstGeom>
                      <a:noFill/>
                    </p:spPr>
                    <p:txBody>
                      <a:bodyPr wrap="square" rtlCol="0">
                        <a:spAutoFit/>
                      </a:bodyPr>
                      <a:lstStyle/>
                      <a:p>
                        <a:pPr>
                          <a:lnSpc>
                            <a:spcPct val="150000"/>
                          </a:lnSpc>
                        </a:pPr>
                        <a:r>
                          <a:rPr lang="en-GB" sz="2000" b="1" dirty="0">
                            <a:solidFill>
                              <a:schemeClr val="bg1"/>
                            </a:solidFill>
                            <a:effectLst/>
                            <a:latin typeface="Helvetica Neue" panose="02000503000000020004" pitchFamily="2" charset="0"/>
                          </a:rPr>
                          <a:t>You can help us</a:t>
                        </a:r>
                      </a:p>
                    </p:txBody>
                  </p:sp>
                </p:grpSp>
                <p:grpSp>
                  <p:nvGrpSpPr>
                    <p:cNvPr id="207" name="Group 206">
                      <a:extLst>
                        <a:ext uri="{FF2B5EF4-FFF2-40B4-BE49-F238E27FC236}">
                          <a16:creationId xmlns:a16="http://schemas.microsoft.com/office/drawing/2014/main" id="{8E0B602E-D3B6-AC80-C825-A181DF055DCB}"/>
                        </a:ext>
                      </a:extLst>
                    </p:cNvPr>
                    <p:cNvGrpSpPr/>
                    <p:nvPr/>
                  </p:nvGrpSpPr>
                  <p:grpSpPr>
                    <a:xfrm>
                      <a:off x="8941252" y="2895687"/>
                      <a:ext cx="2999732" cy="1941489"/>
                      <a:chOff x="8941252" y="2895687"/>
                      <a:chExt cx="2999732" cy="1941489"/>
                    </a:xfrm>
                  </p:grpSpPr>
                  <p:sp>
                    <p:nvSpPr>
                      <p:cNvPr id="223" name="Rounded Rectangle 222">
                        <a:extLst>
                          <a:ext uri="{FF2B5EF4-FFF2-40B4-BE49-F238E27FC236}">
                            <a16:creationId xmlns:a16="http://schemas.microsoft.com/office/drawing/2014/main" id="{42FFFB07-5B45-F6FD-C174-2053CACD85D4}"/>
                          </a:ext>
                        </a:extLst>
                      </p:cNvPr>
                      <p:cNvSpPr/>
                      <p:nvPr/>
                    </p:nvSpPr>
                    <p:spPr>
                      <a:xfrm>
                        <a:off x="8941252" y="3423162"/>
                        <a:ext cx="2999732" cy="1414014"/>
                      </a:xfrm>
                      <a:prstGeom prst="roundRect">
                        <a:avLst>
                          <a:gd name="adj" fmla="val 5934"/>
                        </a:avLst>
                      </a:prstGeom>
                      <a:solidFill>
                        <a:srgbClr val="2E4558"/>
                      </a:solidFill>
                      <a:ln>
                        <a:solidFill>
                          <a:srgbClr val="E8E8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35BCEE"/>
                          </a:solidFill>
                        </a:endParaRPr>
                      </a:p>
                    </p:txBody>
                  </p:sp>
                  <p:sp>
                    <p:nvSpPr>
                      <p:cNvPr id="224" name="TextBox 223">
                        <a:extLst>
                          <a:ext uri="{FF2B5EF4-FFF2-40B4-BE49-F238E27FC236}">
                            <a16:creationId xmlns:a16="http://schemas.microsoft.com/office/drawing/2014/main" id="{F5C66E01-6F08-94AC-B847-C3898CA96571}"/>
                          </a:ext>
                        </a:extLst>
                      </p:cNvPr>
                      <p:cNvSpPr txBox="1"/>
                      <p:nvPr/>
                    </p:nvSpPr>
                    <p:spPr>
                      <a:xfrm>
                        <a:off x="9076524" y="3533052"/>
                        <a:ext cx="2788237" cy="1200329"/>
                      </a:xfrm>
                      <a:prstGeom prst="rect">
                        <a:avLst/>
                      </a:prstGeom>
                      <a:noFill/>
                    </p:spPr>
                    <p:txBody>
                      <a:bodyPr wrap="square" rtlCol="0">
                        <a:spAutoFit/>
                      </a:bodyPr>
                      <a:lstStyle/>
                      <a:p>
                        <a:r>
                          <a:rPr lang="en-GB" sz="1200" dirty="0">
                            <a:solidFill>
                              <a:schemeClr val="bg1">
                                <a:lumMod val="95000"/>
                              </a:schemeClr>
                            </a:solidFill>
                            <a:effectLst/>
                            <a:latin typeface="Helvetica Neue" panose="02000503000000020004" pitchFamily="2" charset="0"/>
                          </a:rPr>
                          <a:t>Don’t forget - If you or someone you know is in immediate danger, it is important that you quickly get the right help –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call the</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police</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on</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999 </a:t>
                        </a:r>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or if you are calling from the Republic of Ireland phone 112</a:t>
                        </a:r>
                        <a:endParaRPr lang="en-GB" sz="1200" b="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5" name="Rounded Rectangle 224">
                        <a:extLst>
                          <a:ext uri="{FF2B5EF4-FFF2-40B4-BE49-F238E27FC236}">
                            <a16:creationId xmlns:a16="http://schemas.microsoft.com/office/drawing/2014/main" id="{AC1C5FC6-0CF5-E8B6-5E6F-EC1C25C59CC9}"/>
                          </a:ext>
                        </a:extLst>
                      </p:cNvPr>
                      <p:cNvSpPr/>
                      <p:nvPr/>
                    </p:nvSpPr>
                    <p:spPr>
                      <a:xfrm>
                        <a:off x="8964640" y="2895687"/>
                        <a:ext cx="2976343" cy="366406"/>
                      </a:xfrm>
                      <a:prstGeom prst="roundRect">
                        <a:avLst>
                          <a:gd name="adj" fmla="val 17053"/>
                        </a:avLst>
                      </a:prstGeom>
                      <a:solidFill>
                        <a:srgbClr val="D62F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35BCEE"/>
                          </a:solidFill>
                        </a:endParaRPr>
                      </a:p>
                    </p:txBody>
                  </p:sp>
                  <p:sp>
                    <p:nvSpPr>
                      <p:cNvPr id="226" name="TextBox 225">
                        <a:extLst>
                          <a:ext uri="{FF2B5EF4-FFF2-40B4-BE49-F238E27FC236}">
                            <a16:creationId xmlns:a16="http://schemas.microsoft.com/office/drawing/2014/main" id="{16C3DE04-92B2-0294-8972-91E883CDB65F}"/>
                          </a:ext>
                        </a:extLst>
                      </p:cNvPr>
                      <p:cNvSpPr txBox="1"/>
                      <p:nvPr/>
                    </p:nvSpPr>
                    <p:spPr>
                      <a:xfrm>
                        <a:off x="8964640" y="2940390"/>
                        <a:ext cx="2976343" cy="276999"/>
                      </a:xfrm>
                      <a:prstGeom prst="rect">
                        <a:avLst/>
                      </a:prstGeom>
                      <a:noFill/>
                    </p:spPr>
                    <p:txBody>
                      <a:bodyPr wrap="square" rtlCol="0">
                        <a:spAutoFit/>
                      </a:bodyPr>
                      <a:lstStyle/>
                      <a:p>
                        <a:pPr algn="ctr"/>
                        <a:r>
                          <a:rPr lang="en-GB" sz="1200" dirty="0">
                            <a:solidFill>
                              <a:schemeClr val="bg1"/>
                            </a:solidFill>
                            <a:effectLst/>
                            <a:latin typeface="Helvetica Neue" panose="02000503000000020004" pitchFamily="2" charset="0"/>
                          </a:rPr>
                          <a:t>Closing date is </a:t>
                        </a:r>
                        <a:r>
                          <a:rPr lang="en-GB" sz="1200" b="1" dirty="0">
                            <a:solidFill>
                              <a:schemeClr val="bg1"/>
                            </a:solidFill>
                            <a:effectLst/>
                            <a:latin typeface="Helvetica Neue" panose="02000503000000020004" pitchFamily="2" charset="0"/>
                          </a:rPr>
                          <a:t>21</a:t>
                        </a:r>
                        <a:r>
                          <a:rPr lang="en-GB" sz="1200" b="1" baseline="30000" dirty="0">
                            <a:solidFill>
                              <a:schemeClr val="bg1"/>
                            </a:solidFill>
                            <a:latin typeface="Helvetica Neue" panose="02000503000000020004" pitchFamily="2" charset="0"/>
                          </a:rPr>
                          <a:t>st </a:t>
                        </a:r>
                        <a:r>
                          <a:rPr lang="en-GB" sz="1200" b="1" dirty="0">
                            <a:solidFill>
                              <a:schemeClr val="bg1"/>
                            </a:solidFill>
                            <a:effectLst/>
                            <a:latin typeface="Helvetica Neue" panose="02000503000000020004" pitchFamily="2" charset="0"/>
                          </a:rPr>
                          <a:t>September 2026</a:t>
                        </a:r>
                        <a:endParaRPr lang="en-GB" sz="1200" dirty="0">
                          <a:solidFill>
                            <a:schemeClr val="bg1"/>
                          </a:solidFill>
                          <a:effectLst/>
                          <a:latin typeface="Helvetica Neue" panose="02000503000000020004" pitchFamily="2" charset="0"/>
                        </a:endParaRPr>
                      </a:p>
                    </p:txBody>
                  </p:sp>
                </p:grpSp>
                <p:sp>
                  <p:nvSpPr>
                    <p:cNvPr id="208" name="Rectangle 207">
                      <a:extLst>
                        <a:ext uri="{FF2B5EF4-FFF2-40B4-BE49-F238E27FC236}">
                          <a16:creationId xmlns:a16="http://schemas.microsoft.com/office/drawing/2014/main" id="{7A2A5F74-32EF-0FB9-C2F2-B278D369E273}"/>
                        </a:ext>
                      </a:extLst>
                    </p:cNvPr>
                    <p:cNvSpPr/>
                    <p:nvPr/>
                  </p:nvSpPr>
                  <p:spPr>
                    <a:xfrm>
                      <a:off x="3362765" y="6508980"/>
                      <a:ext cx="8829235" cy="3644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9" name="Group 208">
                      <a:extLst>
                        <a:ext uri="{FF2B5EF4-FFF2-40B4-BE49-F238E27FC236}">
                          <a16:creationId xmlns:a16="http://schemas.microsoft.com/office/drawing/2014/main" id="{D0487427-32AA-07D0-BCCE-215E9ECB78CC}"/>
                        </a:ext>
                      </a:extLst>
                    </p:cNvPr>
                    <p:cNvGrpSpPr/>
                    <p:nvPr/>
                  </p:nvGrpSpPr>
                  <p:grpSpPr>
                    <a:xfrm>
                      <a:off x="3733755" y="5094128"/>
                      <a:ext cx="8522421" cy="1281654"/>
                      <a:chOff x="3733755" y="5094128"/>
                      <a:chExt cx="8522421" cy="1281654"/>
                    </a:xfrm>
                  </p:grpSpPr>
                  <p:sp>
                    <p:nvSpPr>
                      <p:cNvPr id="211" name="TextBox 210">
                        <a:extLst>
                          <a:ext uri="{FF2B5EF4-FFF2-40B4-BE49-F238E27FC236}">
                            <a16:creationId xmlns:a16="http://schemas.microsoft.com/office/drawing/2014/main" id="{A58C0B90-667B-89E2-4F9B-7DB232AFB30B}"/>
                          </a:ext>
                        </a:extLst>
                      </p:cNvPr>
                      <p:cNvSpPr txBox="1"/>
                      <p:nvPr/>
                    </p:nvSpPr>
                    <p:spPr>
                      <a:xfrm>
                        <a:off x="3733755" y="5094128"/>
                        <a:ext cx="194829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NSPCC Helpline</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- 080 8800 5000 </a:t>
                        </a:r>
                      </a:p>
                      <a:p>
                        <a:r>
                          <a:rPr lang="en-GB" sz="1000" dirty="0">
                            <a:solidFill>
                              <a:srgbClr val="24323F"/>
                            </a:solidFill>
                            <a:effectLst/>
                            <a:latin typeface="Helvetica Neue" panose="02000503000000020004" pitchFamily="2" charset="0"/>
                          </a:rPr>
                          <a:t>    Email - </a:t>
                        </a:r>
                        <a:r>
                          <a:rPr lang="en-GB" sz="1000" dirty="0" err="1">
                            <a:solidFill>
                              <a:srgbClr val="24323F"/>
                            </a:solidFill>
                            <a:effectLst/>
                            <a:latin typeface="Helvetica Neue" panose="02000503000000020004" pitchFamily="2" charset="0"/>
                          </a:rPr>
                          <a:t>help@NSPCC.org.uk</a:t>
                        </a:r>
                        <a:endParaRPr lang="en-GB" sz="1000" dirty="0">
                          <a:solidFill>
                            <a:srgbClr val="24323F"/>
                          </a:solidFill>
                          <a:effectLst/>
                          <a:latin typeface="Helvetica Neue" panose="02000503000000020004" pitchFamily="2" charset="0"/>
                        </a:endParaRPr>
                      </a:p>
                    </p:txBody>
                  </p:sp>
                  <p:pic>
                    <p:nvPicPr>
                      <p:cNvPr id="212" name="Picture 211">
                        <a:extLst>
                          <a:ext uri="{FF2B5EF4-FFF2-40B4-BE49-F238E27FC236}">
                            <a16:creationId xmlns:a16="http://schemas.microsoft.com/office/drawing/2014/main" id="{716D477E-4FB9-CDEE-3656-C831364DC552}"/>
                          </a:ext>
                        </a:extLst>
                      </p:cNvPr>
                      <p:cNvPicPr>
                        <a:picLocks noChangeAspect="1"/>
                      </p:cNvPicPr>
                      <p:nvPr/>
                    </p:nvPicPr>
                    <p:blipFill>
                      <a:blip r:embed="rId7"/>
                      <a:stretch>
                        <a:fillRect/>
                      </a:stretch>
                    </p:blipFill>
                    <p:spPr>
                      <a:xfrm>
                        <a:off x="3810240" y="5400144"/>
                        <a:ext cx="76632" cy="87374"/>
                      </a:xfrm>
                      <a:prstGeom prst="rect">
                        <a:avLst/>
                      </a:prstGeom>
                    </p:spPr>
                  </p:pic>
                  <p:pic>
                    <p:nvPicPr>
                      <p:cNvPr id="213" name="Picture 212">
                        <a:extLst>
                          <a:ext uri="{FF2B5EF4-FFF2-40B4-BE49-F238E27FC236}">
                            <a16:creationId xmlns:a16="http://schemas.microsoft.com/office/drawing/2014/main" id="{C1E6C75B-A5B7-64DB-EBF3-99C2B285D544}"/>
                          </a:ext>
                        </a:extLst>
                      </p:cNvPr>
                      <p:cNvPicPr>
                        <a:picLocks noChangeAspect="1"/>
                      </p:cNvPicPr>
                      <p:nvPr/>
                    </p:nvPicPr>
                    <p:blipFill>
                      <a:blip r:embed="rId8"/>
                      <a:stretch>
                        <a:fillRect/>
                      </a:stretch>
                    </p:blipFill>
                    <p:spPr>
                      <a:xfrm>
                        <a:off x="10045521" y="5557174"/>
                        <a:ext cx="73016" cy="98240"/>
                      </a:xfrm>
                      <a:prstGeom prst="rect">
                        <a:avLst/>
                      </a:prstGeom>
                    </p:spPr>
                  </p:pic>
                  <p:sp>
                    <p:nvSpPr>
                      <p:cNvPr id="214" name="TextBox 213">
                        <a:extLst>
                          <a:ext uri="{FF2B5EF4-FFF2-40B4-BE49-F238E27FC236}">
                            <a16:creationId xmlns:a16="http://schemas.microsoft.com/office/drawing/2014/main" id="{4E2A1E02-41EB-12B0-EE22-B4B27E02AFED}"/>
                          </a:ext>
                        </a:extLst>
                      </p:cNvPr>
                      <p:cNvSpPr txBox="1"/>
                      <p:nvPr/>
                    </p:nvSpPr>
                    <p:spPr>
                      <a:xfrm>
                        <a:off x="6684474" y="5094128"/>
                        <a:ext cx="228937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ISPCC</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01 522 4300</a:t>
                        </a:r>
                      </a:p>
                      <a:p>
                        <a:r>
                          <a:rPr lang="en-GB" sz="1000" dirty="0">
                            <a:solidFill>
                              <a:srgbClr val="24323F"/>
                            </a:solidFill>
                            <a:effectLst/>
                            <a:latin typeface="Helvetica Neue" panose="02000503000000020004" pitchFamily="2" charset="0"/>
                          </a:rPr>
                          <a:t>    Email – </a:t>
                        </a:r>
                        <a:r>
                          <a:rPr lang="en-GB" sz="1000" dirty="0" err="1">
                            <a:solidFill>
                              <a:srgbClr val="24323F"/>
                            </a:solidFill>
                            <a:effectLst/>
                            <a:latin typeface="Helvetica Neue" panose="02000503000000020004" pitchFamily="2" charset="0"/>
                          </a:rPr>
                          <a:t>parentingsupport@ispcc.ie</a:t>
                        </a:r>
                        <a:endParaRPr lang="en-GB" sz="1000" dirty="0">
                          <a:solidFill>
                            <a:srgbClr val="24323F"/>
                          </a:solidFill>
                          <a:effectLst/>
                          <a:latin typeface="Helvetica Neue" panose="02000503000000020004" pitchFamily="2" charset="0"/>
                        </a:endParaRPr>
                      </a:p>
                    </p:txBody>
                  </p:sp>
                  <p:pic>
                    <p:nvPicPr>
                      <p:cNvPr id="215" name="Picture 214">
                        <a:extLst>
                          <a:ext uri="{FF2B5EF4-FFF2-40B4-BE49-F238E27FC236}">
                            <a16:creationId xmlns:a16="http://schemas.microsoft.com/office/drawing/2014/main" id="{7891A410-D4AC-1A8A-2575-AD52466E4E11}"/>
                          </a:ext>
                        </a:extLst>
                      </p:cNvPr>
                      <p:cNvPicPr>
                        <a:picLocks noChangeAspect="1"/>
                      </p:cNvPicPr>
                      <p:nvPr/>
                    </p:nvPicPr>
                    <p:blipFill>
                      <a:blip r:embed="rId7"/>
                      <a:stretch>
                        <a:fillRect/>
                      </a:stretch>
                    </p:blipFill>
                    <p:spPr>
                      <a:xfrm>
                        <a:off x="6754795" y="5400144"/>
                        <a:ext cx="76632" cy="87374"/>
                      </a:xfrm>
                      <a:prstGeom prst="rect">
                        <a:avLst/>
                      </a:prstGeom>
                    </p:spPr>
                  </p:pic>
                  <p:sp>
                    <p:nvSpPr>
                      <p:cNvPr id="216" name="TextBox 215">
                        <a:extLst>
                          <a:ext uri="{FF2B5EF4-FFF2-40B4-BE49-F238E27FC236}">
                            <a16:creationId xmlns:a16="http://schemas.microsoft.com/office/drawing/2014/main" id="{5A106424-BBD7-A36C-EC7C-6BECE52D411D}"/>
                          </a:ext>
                        </a:extLst>
                      </p:cNvPr>
                      <p:cNvSpPr txBox="1"/>
                      <p:nvPr/>
                    </p:nvSpPr>
                    <p:spPr>
                      <a:xfrm>
                        <a:off x="9966800" y="5094128"/>
                        <a:ext cx="2289376" cy="630942"/>
                      </a:xfrm>
                      <a:prstGeom prst="rect">
                        <a:avLst/>
                      </a:prstGeom>
                      <a:noFill/>
                    </p:spPr>
                    <p:txBody>
                      <a:bodyPr wrap="square" rtlCol="0">
                        <a:spAutoFit/>
                      </a:bodyPr>
                      <a:lstStyle/>
                      <a:p>
                        <a:pPr>
                          <a:lnSpc>
                            <a:spcPct val="150000"/>
                          </a:lnSpc>
                        </a:pPr>
                        <a:r>
                          <a:rPr lang="en-GB" sz="1000" b="1" dirty="0">
                            <a:solidFill>
                              <a:srgbClr val="24323F"/>
                            </a:solidFill>
                            <a:latin typeface="Helvetica Neue" panose="02000503000000020004" pitchFamily="2" charset="0"/>
                          </a:rPr>
                          <a:t>Childline UK</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0800 1111</a:t>
                        </a:r>
                      </a:p>
                      <a:p>
                        <a:r>
                          <a:rPr lang="en-GB" sz="1000" dirty="0">
                            <a:solidFill>
                              <a:srgbClr val="24323F"/>
                            </a:solidFill>
                            <a:effectLst/>
                            <a:latin typeface="Helvetica Neue" panose="02000503000000020004" pitchFamily="2" charset="0"/>
                          </a:rPr>
                          <a:t>    Web – </a:t>
                        </a:r>
                        <a:r>
                          <a:rPr lang="en-GB" sz="1000" dirty="0" err="1">
                            <a:solidFill>
                              <a:srgbClr val="24323F"/>
                            </a:solidFill>
                            <a:effectLst/>
                            <a:latin typeface="Helvetica Neue" panose="02000503000000020004" pitchFamily="2" charset="0"/>
                          </a:rPr>
                          <a:t>childline.org.uk</a:t>
                        </a:r>
                        <a:endParaRPr lang="en-GB" sz="1000" dirty="0">
                          <a:solidFill>
                            <a:srgbClr val="24323F"/>
                          </a:solidFill>
                          <a:effectLst/>
                          <a:latin typeface="Helvetica Neue" panose="02000503000000020004" pitchFamily="2" charset="0"/>
                        </a:endParaRPr>
                      </a:p>
                    </p:txBody>
                  </p:sp>
                  <p:pic>
                    <p:nvPicPr>
                      <p:cNvPr id="217" name="Picture 216">
                        <a:extLst>
                          <a:ext uri="{FF2B5EF4-FFF2-40B4-BE49-F238E27FC236}">
                            <a16:creationId xmlns:a16="http://schemas.microsoft.com/office/drawing/2014/main" id="{DDE46985-3F7E-17A4-C3F5-065CCBECA1A0}"/>
                          </a:ext>
                        </a:extLst>
                      </p:cNvPr>
                      <p:cNvPicPr>
                        <a:picLocks noChangeAspect="1"/>
                      </p:cNvPicPr>
                      <p:nvPr/>
                    </p:nvPicPr>
                    <p:blipFill>
                      <a:blip r:embed="rId7"/>
                      <a:stretch>
                        <a:fillRect/>
                      </a:stretch>
                    </p:blipFill>
                    <p:spPr>
                      <a:xfrm>
                        <a:off x="10063901" y="5400144"/>
                        <a:ext cx="76632" cy="87374"/>
                      </a:xfrm>
                      <a:prstGeom prst="rect">
                        <a:avLst/>
                      </a:prstGeom>
                    </p:spPr>
                  </p:pic>
                  <p:sp>
                    <p:nvSpPr>
                      <p:cNvPr id="218" name="TextBox 217">
                        <a:extLst>
                          <a:ext uri="{FF2B5EF4-FFF2-40B4-BE49-F238E27FC236}">
                            <a16:creationId xmlns:a16="http://schemas.microsoft.com/office/drawing/2014/main" id="{CC99E9B2-E439-F932-3D0B-F1649F7E4310}"/>
                          </a:ext>
                        </a:extLst>
                      </p:cNvPr>
                      <p:cNvSpPr txBox="1"/>
                      <p:nvPr/>
                    </p:nvSpPr>
                    <p:spPr>
                      <a:xfrm>
                        <a:off x="3733755" y="5744840"/>
                        <a:ext cx="2528500"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Childline ROI</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1800 66 66 66</a:t>
                        </a:r>
                      </a:p>
                      <a:p>
                        <a:r>
                          <a:rPr lang="en-GB" sz="1000" dirty="0">
                            <a:solidFill>
                              <a:srgbClr val="24323F"/>
                            </a:solidFill>
                            <a:effectLst/>
                            <a:latin typeface="Helvetica Neue" panose="02000503000000020004" pitchFamily="2" charset="0"/>
                          </a:rPr>
                          <a:t>    Web </a:t>
                        </a:r>
                        <a:r>
                          <a:rPr lang="en-GB" sz="1000" dirty="0">
                            <a:solidFill>
                              <a:srgbClr val="24323F"/>
                            </a:solidFill>
                            <a:latin typeface="Helvetica Neue" panose="02000503000000020004" pitchFamily="2" charset="0"/>
                          </a:rPr>
                          <a:t>– </a:t>
                        </a:r>
                        <a:r>
                          <a:rPr lang="en-GB" sz="1000" dirty="0" err="1">
                            <a:solidFill>
                              <a:srgbClr val="24323F"/>
                            </a:solidFill>
                            <a:latin typeface="Helvetica Neue" panose="02000503000000020004" pitchFamily="2" charset="0"/>
                          </a:rPr>
                          <a:t>ispcc.ie</a:t>
                        </a:r>
                        <a:r>
                          <a:rPr lang="en-GB" sz="1000" dirty="0">
                            <a:solidFill>
                              <a:srgbClr val="24323F"/>
                            </a:solidFill>
                            <a:latin typeface="Helvetica Neue" panose="02000503000000020004" pitchFamily="2" charset="0"/>
                          </a:rPr>
                          <a:t>/</a:t>
                        </a:r>
                        <a:r>
                          <a:rPr lang="en-GB" sz="1000" dirty="0" err="1">
                            <a:solidFill>
                              <a:srgbClr val="24323F"/>
                            </a:solidFill>
                            <a:latin typeface="Helvetica Neue" panose="02000503000000020004" pitchFamily="2" charset="0"/>
                          </a:rPr>
                          <a:t>childline</a:t>
                        </a:r>
                        <a:r>
                          <a:rPr lang="en-GB" sz="1000" dirty="0">
                            <a:solidFill>
                              <a:srgbClr val="24323F"/>
                            </a:solidFill>
                            <a:latin typeface="Helvetica Neue" panose="02000503000000020004" pitchFamily="2" charset="0"/>
                          </a:rPr>
                          <a:t>/</a:t>
                        </a:r>
                        <a:endParaRPr lang="en-GB" sz="1000" dirty="0">
                          <a:solidFill>
                            <a:srgbClr val="24323F"/>
                          </a:solidFill>
                          <a:effectLst/>
                          <a:latin typeface="Helvetica Neue" panose="02000503000000020004" pitchFamily="2" charset="0"/>
                        </a:endParaRPr>
                      </a:p>
                    </p:txBody>
                  </p:sp>
                  <p:pic>
                    <p:nvPicPr>
                      <p:cNvPr id="219" name="Picture 218">
                        <a:extLst>
                          <a:ext uri="{FF2B5EF4-FFF2-40B4-BE49-F238E27FC236}">
                            <a16:creationId xmlns:a16="http://schemas.microsoft.com/office/drawing/2014/main" id="{756E7A8F-7DFF-8153-FC62-73EB7464A33D}"/>
                          </a:ext>
                        </a:extLst>
                      </p:cNvPr>
                      <p:cNvPicPr>
                        <a:picLocks noChangeAspect="1"/>
                      </p:cNvPicPr>
                      <p:nvPr/>
                    </p:nvPicPr>
                    <p:blipFill>
                      <a:blip r:embed="rId7"/>
                      <a:stretch>
                        <a:fillRect/>
                      </a:stretch>
                    </p:blipFill>
                    <p:spPr>
                      <a:xfrm>
                        <a:off x="3810240" y="6050856"/>
                        <a:ext cx="76632" cy="87374"/>
                      </a:xfrm>
                      <a:prstGeom prst="rect">
                        <a:avLst/>
                      </a:prstGeom>
                    </p:spPr>
                  </p:pic>
                  <p:sp>
                    <p:nvSpPr>
                      <p:cNvPr id="220" name="TextBox 219">
                        <a:extLst>
                          <a:ext uri="{FF2B5EF4-FFF2-40B4-BE49-F238E27FC236}">
                            <a16:creationId xmlns:a16="http://schemas.microsoft.com/office/drawing/2014/main" id="{1AACFBB7-DBE5-B129-8641-F3E2C421B464}"/>
                          </a:ext>
                        </a:extLst>
                      </p:cNvPr>
                      <p:cNvSpPr txBox="1"/>
                      <p:nvPr/>
                    </p:nvSpPr>
                    <p:spPr>
                      <a:xfrm>
                        <a:off x="6684474" y="5744840"/>
                        <a:ext cx="388003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Samaritans UK and ROI</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Call 116 123</a:t>
                        </a:r>
                      </a:p>
                      <a:p>
                        <a:r>
                          <a:rPr lang="en-GB" sz="1000" dirty="0">
                            <a:solidFill>
                              <a:srgbClr val="24323F"/>
                            </a:solidFill>
                            <a:effectLst/>
                            <a:latin typeface="Helvetica Neue" panose="02000503000000020004" pitchFamily="2" charset="0"/>
                          </a:rPr>
                          <a:t>    Visit in person to your </a:t>
                        </a:r>
                        <a:r>
                          <a:rPr lang="en-GB" sz="1000" b="1" dirty="0">
                            <a:solidFill>
                              <a:schemeClr val="accent1">
                                <a:lumMod val="75000"/>
                              </a:schemeClr>
                            </a:solidFill>
                            <a:effectLst/>
                            <a:latin typeface="Helvetica Neue" panose="02000503000000020004" pitchFamily="2" charset="0"/>
                          </a:rPr>
                          <a:t>local branch </a:t>
                        </a:r>
                        <a:r>
                          <a:rPr lang="en-GB" sz="1000" dirty="0">
                            <a:solidFill>
                              <a:srgbClr val="24323F"/>
                            </a:solidFill>
                            <a:effectLst/>
                            <a:latin typeface="Helvetica Neue" panose="02000503000000020004" pitchFamily="2" charset="0"/>
                          </a:rPr>
                          <a:t>during their opening hours</a:t>
                        </a:r>
                      </a:p>
                    </p:txBody>
                  </p:sp>
                  <p:pic>
                    <p:nvPicPr>
                      <p:cNvPr id="221" name="Picture 220">
                        <a:extLst>
                          <a:ext uri="{FF2B5EF4-FFF2-40B4-BE49-F238E27FC236}">
                            <a16:creationId xmlns:a16="http://schemas.microsoft.com/office/drawing/2014/main" id="{B59A8B35-8E64-B137-AF2F-CB968AC29DC0}"/>
                          </a:ext>
                        </a:extLst>
                      </p:cNvPr>
                      <p:cNvPicPr>
                        <a:picLocks noChangeAspect="1"/>
                      </p:cNvPicPr>
                      <p:nvPr/>
                    </p:nvPicPr>
                    <p:blipFill>
                      <a:blip r:embed="rId7"/>
                      <a:stretch>
                        <a:fillRect/>
                      </a:stretch>
                    </p:blipFill>
                    <p:spPr>
                      <a:xfrm>
                        <a:off x="6754795" y="6050856"/>
                        <a:ext cx="76632" cy="87374"/>
                      </a:xfrm>
                      <a:prstGeom prst="rect">
                        <a:avLst/>
                      </a:prstGeom>
                    </p:spPr>
                  </p:pic>
                  <p:pic>
                    <p:nvPicPr>
                      <p:cNvPr id="222" name="Picture 221">
                        <a:extLst>
                          <a:ext uri="{FF2B5EF4-FFF2-40B4-BE49-F238E27FC236}">
                            <a16:creationId xmlns:a16="http://schemas.microsoft.com/office/drawing/2014/main" id="{B5EB50E8-0748-D938-8187-A2ED8C0EA30E}"/>
                          </a:ext>
                        </a:extLst>
                      </p:cNvPr>
                      <p:cNvPicPr>
                        <a:picLocks noChangeAspect="1"/>
                      </p:cNvPicPr>
                      <p:nvPr/>
                    </p:nvPicPr>
                    <p:blipFill>
                      <a:blip r:embed="rId8"/>
                      <a:stretch>
                        <a:fillRect/>
                      </a:stretch>
                    </p:blipFill>
                    <p:spPr>
                      <a:xfrm>
                        <a:off x="3802083" y="6207886"/>
                        <a:ext cx="73016" cy="98240"/>
                      </a:xfrm>
                      <a:prstGeom prst="rect">
                        <a:avLst/>
                      </a:prstGeom>
                    </p:spPr>
                  </p:pic>
                </p:grpSp>
                <p:cxnSp>
                  <p:nvCxnSpPr>
                    <p:cNvPr id="210" name="Straight Connector 209">
                      <a:extLst>
                        <a:ext uri="{FF2B5EF4-FFF2-40B4-BE49-F238E27FC236}">
                          <a16:creationId xmlns:a16="http://schemas.microsoft.com/office/drawing/2014/main" id="{8B62D735-5FD2-A371-6BA4-0FB327532F8E}"/>
                        </a:ext>
                      </a:extLst>
                    </p:cNvPr>
                    <p:cNvCxnSpPr>
                      <a:cxnSpLocks/>
                    </p:cNvCxnSpPr>
                    <p:nvPr/>
                  </p:nvCxnSpPr>
                  <p:spPr>
                    <a:xfrm>
                      <a:off x="3872588" y="2667627"/>
                      <a:ext cx="1707330" cy="0"/>
                    </a:xfrm>
                    <a:prstGeom prst="line">
                      <a:avLst/>
                    </a:prstGeom>
                    <a:ln>
                      <a:solidFill>
                        <a:schemeClr val="bg1">
                          <a:lumMod val="95000"/>
                        </a:schemeClr>
                      </a:solidFill>
                    </a:ln>
                  </p:spPr>
                  <p:style>
                    <a:lnRef idx="3">
                      <a:schemeClr val="dk1"/>
                    </a:lnRef>
                    <a:fillRef idx="0">
                      <a:schemeClr val="dk1"/>
                    </a:fillRef>
                    <a:effectRef idx="2">
                      <a:schemeClr val="dk1"/>
                    </a:effectRef>
                    <a:fontRef idx="minor">
                      <a:schemeClr val="tx1"/>
                    </a:fontRef>
                  </p:style>
                </p:cxnSp>
              </p:grpSp>
              <p:sp>
                <p:nvSpPr>
                  <p:cNvPr id="199" name="TextBox 198">
                    <a:extLst>
                      <a:ext uri="{FF2B5EF4-FFF2-40B4-BE49-F238E27FC236}">
                        <a16:creationId xmlns:a16="http://schemas.microsoft.com/office/drawing/2014/main" id="{D200B56E-85BB-D84F-E8FF-75DC274CC1B5}"/>
                      </a:ext>
                    </a:extLst>
                  </p:cNvPr>
                  <p:cNvSpPr txBox="1"/>
                  <p:nvPr/>
                </p:nvSpPr>
                <p:spPr>
                  <a:xfrm>
                    <a:off x="3842299" y="441277"/>
                    <a:ext cx="4852509" cy="2123658"/>
                  </a:xfrm>
                  <a:prstGeom prst="rect">
                    <a:avLst/>
                  </a:prstGeom>
                  <a:noFill/>
                </p:spPr>
                <p:txBody>
                  <a:bodyPr wrap="square" rtlCol="0">
                    <a:spAutoFit/>
                  </a:bodyPr>
                  <a:lstStyle/>
                  <a:p>
                    <a:r>
                      <a:rPr lang="en-GB" sz="1200" b="1" dirty="0">
                        <a:solidFill>
                          <a:schemeClr val="bg1"/>
                        </a:solidFill>
                        <a:effectLst/>
                        <a:latin typeface="Helvetica Neue" panose="02000503000000020004" pitchFamily="2" charset="0"/>
                      </a:rPr>
                      <a:t>The INEQE Safeguarding Group is an independent</a:t>
                    </a:r>
                    <a:r>
                      <a:rPr lang="en-GB" sz="1200" b="1" dirty="0">
                        <a:solidFill>
                          <a:schemeClr val="bg1"/>
                        </a:solidFill>
                        <a:latin typeface="Helvetica Neue" panose="02000503000000020004" pitchFamily="2" charset="0"/>
                      </a:rPr>
                      <a:t> </a:t>
                    </a:r>
                    <a:r>
                      <a:rPr lang="en-GB" sz="1200" b="1" dirty="0">
                        <a:solidFill>
                          <a:schemeClr val="bg1"/>
                        </a:solidFill>
                        <a:effectLst/>
                        <a:latin typeface="Helvetica Neue" panose="02000503000000020004" pitchFamily="2" charset="0"/>
                      </a:rPr>
                      <a:t>company </a:t>
                    </a:r>
                  </a:p>
                  <a:p>
                    <a:r>
                      <a:rPr lang="en-GB" sz="1200" b="1" dirty="0">
                        <a:solidFill>
                          <a:schemeClr val="bg1"/>
                        </a:solidFill>
                        <a:effectLst/>
                        <a:latin typeface="Helvetica Neue" panose="02000503000000020004" pitchFamily="2" charset="0"/>
                      </a:rPr>
                      <a:t>of safeguarding professionals.</a:t>
                    </a:r>
                    <a:br>
                      <a:rPr lang="en-GB" sz="1200" b="1" dirty="0">
                        <a:solidFill>
                          <a:schemeClr val="bg1"/>
                        </a:solidFill>
                        <a:effectLst/>
                        <a:latin typeface="Helvetica Neue" panose="02000503000000020004" pitchFamily="2" charset="0"/>
                      </a:rPr>
                    </a:br>
                    <a:endParaRPr lang="en-GB" sz="1200" dirty="0">
                      <a:solidFill>
                        <a:schemeClr val="bg1"/>
                      </a:solidFill>
                      <a:effectLst/>
                      <a:latin typeface="Helvetica Neue" panose="02000503000000020004" pitchFamily="2" charset="0"/>
                    </a:endParaRPr>
                  </a:p>
                  <a:p>
                    <a:r>
                      <a:rPr lang="en-GB"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We have been asked to carry out an independent safeguarding review to ensure the Presbyterian Church in Ireland is doing all they can to create an environment where everyone feels safe, valued and respected.</a:t>
                    </a:r>
                  </a:p>
                  <a:p>
                    <a:endParaRPr lang="en-GB" sz="1200" dirty="0"/>
                  </a:p>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Listening to and learning from individuals involved in the life and work of the Presbyterian Church in Ireland is an important part of the Review. </a:t>
                    </a:r>
                    <a:endParaRPr lang="en-GB" sz="1200" b="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97" name="TextBox 196">
                  <a:extLst>
                    <a:ext uri="{FF2B5EF4-FFF2-40B4-BE49-F238E27FC236}">
                      <a16:creationId xmlns:a16="http://schemas.microsoft.com/office/drawing/2014/main" id="{D5C84198-27A6-6A89-DDDD-CF7E72AF7CF3}"/>
                    </a:ext>
                  </a:extLst>
                </p:cNvPr>
                <p:cNvSpPr txBox="1"/>
                <p:nvPr/>
              </p:nvSpPr>
              <p:spPr>
                <a:xfrm>
                  <a:off x="10274183" y="6597573"/>
                  <a:ext cx="1917817" cy="215444"/>
                </a:xfrm>
                <a:prstGeom prst="rect">
                  <a:avLst/>
                </a:prstGeom>
                <a:noFill/>
              </p:spPr>
              <p:txBody>
                <a:bodyPr wrap="square" rtlCol="0">
                  <a:spAutoFit/>
                </a:bodyPr>
                <a:lstStyle/>
                <a:p>
                  <a:r>
                    <a:rPr lang="en-GB" sz="800" dirty="0">
                      <a:solidFill>
                        <a:schemeClr val="bg1">
                          <a:lumMod val="65000"/>
                        </a:schemeClr>
                      </a:solidFill>
                      <a:effectLst/>
                      <a:latin typeface="Helvetica Neue Light" panose="02000403000000020004" pitchFamily="2" charset="0"/>
                    </a:rPr>
                    <a:t>© </a:t>
                  </a:r>
                  <a:r>
                    <a:rPr lang="en-GB" sz="800" dirty="0" err="1">
                      <a:solidFill>
                        <a:schemeClr val="bg1">
                          <a:lumMod val="65000"/>
                        </a:schemeClr>
                      </a:solidFill>
                      <a:effectLst/>
                      <a:latin typeface="Helvetica Neue Light" panose="02000403000000020004" pitchFamily="2" charset="0"/>
                    </a:rPr>
                    <a:t>Ineqe</a:t>
                  </a:r>
                  <a:r>
                    <a:rPr lang="en-GB" sz="800" dirty="0">
                      <a:solidFill>
                        <a:schemeClr val="bg1">
                          <a:lumMod val="65000"/>
                        </a:schemeClr>
                      </a:solidFill>
                      <a:effectLst/>
                      <a:latin typeface="Helvetica Neue Light" panose="02000403000000020004" pitchFamily="2" charset="0"/>
                    </a:rPr>
                    <a:t> Group Ltd 2026</a:t>
                  </a:r>
                </a:p>
              </p:txBody>
            </p:sp>
          </p:grpSp>
          <p:pic>
            <p:nvPicPr>
              <p:cNvPr id="194" name="Picture 193">
                <a:extLst>
                  <a:ext uri="{FF2B5EF4-FFF2-40B4-BE49-F238E27FC236}">
                    <a16:creationId xmlns:a16="http://schemas.microsoft.com/office/drawing/2014/main" id="{D3E4DEEC-8E1F-4C9C-D9DC-379605FB9DA6}"/>
                  </a:ext>
                </a:extLst>
              </p:cNvPr>
              <p:cNvPicPr>
                <a:picLocks noChangeAspect="1"/>
              </p:cNvPicPr>
              <p:nvPr/>
            </p:nvPicPr>
            <p:blipFill>
              <a:blip r:embed="rId9"/>
              <a:stretch>
                <a:fillRect/>
              </a:stretch>
            </p:blipFill>
            <p:spPr>
              <a:xfrm>
                <a:off x="3810240" y="5582984"/>
                <a:ext cx="76632" cy="53464"/>
              </a:xfrm>
              <a:prstGeom prst="rect">
                <a:avLst/>
              </a:prstGeom>
            </p:spPr>
          </p:pic>
          <p:pic>
            <p:nvPicPr>
              <p:cNvPr id="195" name="Picture 194">
                <a:extLst>
                  <a:ext uri="{FF2B5EF4-FFF2-40B4-BE49-F238E27FC236}">
                    <a16:creationId xmlns:a16="http://schemas.microsoft.com/office/drawing/2014/main" id="{A5B69775-4EC3-10B9-A145-D211C57E8A24}"/>
                  </a:ext>
                </a:extLst>
              </p:cNvPr>
              <p:cNvPicPr>
                <a:picLocks noChangeAspect="1"/>
              </p:cNvPicPr>
              <p:nvPr/>
            </p:nvPicPr>
            <p:blipFill>
              <a:blip r:embed="rId9"/>
              <a:stretch>
                <a:fillRect/>
              </a:stretch>
            </p:blipFill>
            <p:spPr>
              <a:xfrm>
                <a:off x="6754795" y="5582984"/>
                <a:ext cx="76632" cy="53464"/>
              </a:xfrm>
              <a:prstGeom prst="rect">
                <a:avLst/>
              </a:prstGeom>
            </p:spPr>
          </p:pic>
        </p:grpSp>
        <p:sp>
          <p:nvSpPr>
            <p:cNvPr id="190" name="Rounded Rectangle 189">
              <a:extLst>
                <a:ext uri="{FF2B5EF4-FFF2-40B4-BE49-F238E27FC236}">
                  <a16:creationId xmlns:a16="http://schemas.microsoft.com/office/drawing/2014/main" id="{140F11E2-F0D6-A919-9F6C-802675A270BF}"/>
                </a:ext>
              </a:extLst>
            </p:cNvPr>
            <p:cNvSpPr/>
            <p:nvPr/>
          </p:nvSpPr>
          <p:spPr>
            <a:xfrm>
              <a:off x="3886872" y="4482546"/>
              <a:ext cx="3520970" cy="354629"/>
            </a:xfrm>
            <a:prstGeom prst="roundRect">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1" name="Picture 190">
              <a:extLst>
                <a:ext uri="{FF2B5EF4-FFF2-40B4-BE49-F238E27FC236}">
                  <a16:creationId xmlns:a16="http://schemas.microsoft.com/office/drawing/2014/main" id="{F4FF031E-54C8-66A9-29D7-F8C6CF2D2319}"/>
                </a:ext>
              </a:extLst>
            </p:cNvPr>
            <p:cNvPicPr>
              <a:picLocks noChangeAspect="1"/>
            </p:cNvPicPr>
            <p:nvPr/>
          </p:nvPicPr>
          <p:blipFill>
            <a:blip r:embed="rId10"/>
            <a:stretch>
              <a:fillRect/>
            </a:stretch>
          </p:blipFill>
          <p:spPr>
            <a:xfrm>
              <a:off x="4038752" y="4561476"/>
              <a:ext cx="67919" cy="194542"/>
            </a:xfrm>
            <a:prstGeom prst="rect">
              <a:avLst/>
            </a:prstGeom>
          </p:spPr>
        </p:pic>
        <p:sp>
          <p:nvSpPr>
            <p:cNvPr id="192" name="TextBox 191">
              <a:extLst>
                <a:ext uri="{FF2B5EF4-FFF2-40B4-BE49-F238E27FC236}">
                  <a16:creationId xmlns:a16="http://schemas.microsoft.com/office/drawing/2014/main" id="{77A82BEB-B5BF-D8B2-0450-CB27DA90FC2F}"/>
                </a:ext>
              </a:extLst>
            </p:cNvPr>
            <p:cNvSpPr txBox="1"/>
            <p:nvPr/>
          </p:nvSpPr>
          <p:spPr>
            <a:xfrm>
              <a:off x="4130933" y="4519091"/>
              <a:ext cx="3204559" cy="261610"/>
            </a:xfrm>
            <a:prstGeom prst="rect">
              <a:avLst/>
            </a:prstGeom>
            <a:noFill/>
          </p:spPr>
          <p:txBody>
            <a:bodyPr wrap="square" rtlCol="0">
              <a:spAutoFit/>
            </a:bodyPr>
            <a:lstStyle/>
            <a:p>
              <a:pPr algn="ctr"/>
              <a:r>
                <a:rPr lang="en-GB" sz="1100" b="1" dirty="0" err="1">
                  <a:solidFill>
                    <a:schemeClr val="bg1">
                      <a:lumMod val="95000"/>
                    </a:schemeClr>
                  </a:solidFill>
                  <a:latin typeface="Helvetica Neue" panose="02000503000000020004" pitchFamily="2" charset="0"/>
                </a:rPr>
                <a:t>ineqe.com</a:t>
              </a:r>
              <a:r>
                <a:rPr lang="en-GB" sz="1100" b="1" dirty="0">
                  <a:solidFill>
                    <a:schemeClr val="bg1">
                      <a:lumMod val="95000"/>
                    </a:schemeClr>
                  </a:solidFill>
                  <a:latin typeface="Helvetica Neue" panose="02000503000000020004" pitchFamily="2" charset="0"/>
                </a:rPr>
                <a:t>/presbyterian-church-in-</a:t>
              </a:r>
              <a:r>
                <a:rPr lang="en-GB" sz="1100" b="1" dirty="0" err="1">
                  <a:solidFill>
                    <a:schemeClr val="bg1">
                      <a:lumMod val="95000"/>
                    </a:schemeClr>
                  </a:solidFill>
                  <a:latin typeface="Helvetica Neue" panose="02000503000000020004" pitchFamily="2" charset="0"/>
                </a:rPr>
                <a:t>ireland</a:t>
              </a:r>
              <a:endParaRPr lang="en-GB" sz="1100" dirty="0">
                <a:solidFill>
                  <a:schemeClr val="bg1">
                    <a:lumMod val="95000"/>
                  </a:schemeClr>
                </a:solidFill>
                <a:effectLst/>
                <a:latin typeface="Helvetica Neue" panose="02000503000000020004" pitchFamily="2" charset="0"/>
              </a:endParaRPr>
            </a:p>
          </p:txBody>
        </p:sp>
      </p:grpSp>
    </p:spTree>
    <p:extLst>
      <p:ext uri="{BB962C8B-B14F-4D97-AF65-F5344CB8AC3E}">
        <p14:creationId xmlns:p14="http://schemas.microsoft.com/office/powerpoint/2010/main" val="15997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50F3588-5C4A-9C8F-BB54-59CFDEC8104F}"/>
              </a:ext>
            </a:extLst>
          </p:cNvPr>
          <p:cNvSpPr/>
          <p:nvPr/>
        </p:nvSpPr>
        <p:spPr>
          <a:xfrm>
            <a:off x="0" y="0"/>
            <a:ext cx="4812780" cy="6858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ectangle 98">
            <a:extLst>
              <a:ext uri="{FF2B5EF4-FFF2-40B4-BE49-F238E27FC236}">
                <a16:creationId xmlns:a16="http://schemas.microsoft.com/office/drawing/2014/main" id="{606F9120-3C01-9BC4-8818-D614692F98B0}"/>
              </a:ext>
            </a:extLst>
          </p:cNvPr>
          <p:cNvSpPr/>
          <p:nvPr/>
        </p:nvSpPr>
        <p:spPr>
          <a:xfrm>
            <a:off x="0" y="5034397"/>
            <a:ext cx="12256176" cy="20064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737AED74-9AF8-FD1B-1FA7-2E364CE59F2E}"/>
              </a:ext>
            </a:extLst>
          </p:cNvPr>
          <p:cNvPicPr>
            <a:picLocks noChangeAspect="1"/>
          </p:cNvPicPr>
          <p:nvPr/>
        </p:nvPicPr>
        <p:blipFill>
          <a:blip r:embed="rId3"/>
          <a:stretch>
            <a:fillRect/>
          </a:stretch>
        </p:blipFill>
        <p:spPr>
          <a:xfrm>
            <a:off x="-2568235" y="1624140"/>
            <a:ext cx="8148153" cy="2954090"/>
          </a:xfrm>
          <a:prstGeom prst="rect">
            <a:avLst/>
          </a:prstGeom>
        </p:spPr>
      </p:pic>
      <p:pic>
        <p:nvPicPr>
          <p:cNvPr id="80" name="Picture 79">
            <a:extLst>
              <a:ext uri="{FF2B5EF4-FFF2-40B4-BE49-F238E27FC236}">
                <a16:creationId xmlns:a16="http://schemas.microsoft.com/office/drawing/2014/main" id="{5D850F6B-2A7E-23FA-23AE-343EA7135BDC}"/>
              </a:ext>
            </a:extLst>
          </p:cNvPr>
          <p:cNvPicPr>
            <a:picLocks noChangeAspect="1"/>
          </p:cNvPicPr>
          <p:nvPr/>
        </p:nvPicPr>
        <p:blipFill>
          <a:blip r:embed="rId4"/>
          <a:stretch>
            <a:fillRect/>
          </a:stretch>
        </p:blipFill>
        <p:spPr>
          <a:xfrm>
            <a:off x="347827" y="484749"/>
            <a:ext cx="990600" cy="330200"/>
          </a:xfrm>
          <a:prstGeom prst="rect">
            <a:avLst/>
          </a:prstGeom>
        </p:spPr>
      </p:pic>
      <p:grpSp>
        <p:nvGrpSpPr>
          <p:cNvPr id="98" name="Group 97">
            <a:extLst>
              <a:ext uri="{FF2B5EF4-FFF2-40B4-BE49-F238E27FC236}">
                <a16:creationId xmlns:a16="http://schemas.microsoft.com/office/drawing/2014/main" id="{4C569989-398C-3334-255B-1958885ED731}"/>
              </a:ext>
            </a:extLst>
          </p:cNvPr>
          <p:cNvGrpSpPr/>
          <p:nvPr/>
        </p:nvGrpSpPr>
        <p:grpSpPr>
          <a:xfrm>
            <a:off x="3362765" y="5839"/>
            <a:ext cx="8893411" cy="6873399"/>
            <a:chOff x="3362765" y="0"/>
            <a:chExt cx="8893411" cy="6873399"/>
          </a:xfrm>
        </p:grpSpPr>
        <p:grpSp>
          <p:nvGrpSpPr>
            <p:cNvPr id="96" name="Group 95">
              <a:extLst>
                <a:ext uri="{FF2B5EF4-FFF2-40B4-BE49-F238E27FC236}">
                  <a16:creationId xmlns:a16="http://schemas.microsoft.com/office/drawing/2014/main" id="{269A3882-662D-FA85-3A99-F2504385203A}"/>
                </a:ext>
              </a:extLst>
            </p:cNvPr>
            <p:cNvGrpSpPr/>
            <p:nvPr/>
          </p:nvGrpSpPr>
          <p:grpSpPr>
            <a:xfrm>
              <a:off x="3362765" y="0"/>
              <a:ext cx="8893411" cy="6873399"/>
              <a:chOff x="3362765" y="0"/>
              <a:chExt cx="8893411" cy="6873399"/>
            </a:xfrm>
          </p:grpSpPr>
          <p:grpSp>
            <p:nvGrpSpPr>
              <p:cNvPr id="95" name="Group 94">
                <a:extLst>
                  <a:ext uri="{FF2B5EF4-FFF2-40B4-BE49-F238E27FC236}">
                    <a16:creationId xmlns:a16="http://schemas.microsoft.com/office/drawing/2014/main" id="{E0B08F75-EF86-CF40-173D-36050D8B7001}"/>
                  </a:ext>
                </a:extLst>
              </p:cNvPr>
              <p:cNvGrpSpPr/>
              <p:nvPr/>
            </p:nvGrpSpPr>
            <p:grpSpPr>
              <a:xfrm>
                <a:off x="3362765" y="0"/>
                <a:ext cx="8893411" cy="6873399"/>
                <a:chOff x="3362765" y="0"/>
                <a:chExt cx="8893411" cy="6873399"/>
              </a:xfrm>
            </p:grpSpPr>
            <p:grpSp>
              <p:nvGrpSpPr>
                <p:cNvPr id="13" name="Group 12">
                  <a:extLst>
                    <a:ext uri="{FF2B5EF4-FFF2-40B4-BE49-F238E27FC236}">
                      <a16:creationId xmlns:a16="http://schemas.microsoft.com/office/drawing/2014/main" id="{4D6DFD9F-4414-13A5-A340-BE900588AE68}"/>
                    </a:ext>
                  </a:extLst>
                </p:cNvPr>
                <p:cNvGrpSpPr/>
                <p:nvPr/>
              </p:nvGrpSpPr>
              <p:grpSpPr>
                <a:xfrm>
                  <a:off x="3362765" y="0"/>
                  <a:ext cx="8893411" cy="6873399"/>
                  <a:chOff x="3362765" y="0"/>
                  <a:chExt cx="8893411" cy="6873399"/>
                </a:xfrm>
              </p:grpSpPr>
              <p:grpSp>
                <p:nvGrpSpPr>
                  <p:cNvPr id="18" name="Group 17">
                    <a:extLst>
                      <a:ext uri="{FF2B5EF4-FFF2-40B4-BE49-F238E27FC236}">
                        <a16:creationId xmlns:a16="http://schemas.microsoft.com/office/drawing/2014/main" id="{DE6503A7-7296-ABBC-D722-3C137CDF2C77}"/>
                      </a:ext>
                    </a:extLst>
                  </p:cNvPr>
                  <p:cNvGrpSpPr/>
                  <p:nvPr/>
                </p:nvGrpSpPr>
                <p:grpSpPr>
                  <a:xfrm>
                    <a:off x="3362765" y="0"/>
                    <a:ext cx="8893411" cy="6873399"/>
                    <a:chOff x="3362765" y="0"/>
                    <a:chExt cx="8893411" cy="6873399"/>
                  </a:xfrm>
                </p:grpSpPr>
                <p:sp>
                  <p:nvSpPr>
                    <p:cNvPr id="8" name="Rectangle 7">
                      <a:extLst>
                        <a:ext uri="{FF2B5EF4-FFF2-40B4-BE49-F238E27FC236}">
                          <a16:creationId xmlns:a16="http://schemas.microsoft.com/office/drawing/2014/main" id="{CD903863-0CDC-5318-D36F-0A5F7A6B0287}"/>
                        </a:ext>
                      </a:extLst>
                    </p:cNvPr>
                    <p:cNvSpPr/>
                    <p:nvPr/>
                  </p:nvSpPr>
                  <p:spPr>
                    <a:xfrm>
                      <a:off x="3362765" y="0"/>
                      <a:ext cx="8829231" cy="5052033"/>
                    </a:xfrm>
                    <a:prstGeom prst="rect">
                      <a:avLst/>
                    </a:prstGeom>
                    <a:solidFill>
                      <a:srgbClr val="2E4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C261A05-8DE8-30E2-D761-19358B2E4E33}"/>
                        </a:ext>
                      </a:extLst>
                    </p:cNvPr>
                    <p:cNvSpPr/>
                    <p:nvPr/>
                  </p:nvSpPr>
                  <p:spPr>
                    <a:xfrm>
                      <a:off x="3362766" y="5036776"/>
                      <a:ext cx="8829233" cy="1834247"/>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CE56CC20-481C-2268-DDC1-604F377CEEA3}"/>
                        </a:ext>
                      </a:extLst>
                    </p:cNvPr>
                    <p:cNvGrpSpPr/>
                    <p:nvPr/>
                  </p:nvGrpSpPr>
                  <p:grpSpPr>
                    <a:xfrm>
                      <a:off x="3806831" y="2697351"/>
                      <a:ext cx="4852509" cy="1637210"/>
                      <a:chOff x="3806831" y="2697351"/>
                      <a:chExt cx="4852509" cy="1637210"/>
                    </a:xfrm>
                  </p:grpSpPr>
                  <p:sp>
                    <p:nvSpPr>
                      <p:cNvPr id="54" name="TextBox 53">
                        <a:extLst>
                          <a:ext uri="{FF2B5EF4-FFF2-40B4-BE49-F238E27FC236}">
                            <a16:creationId xmlns:a16="http://schemas.microsoft.com/office/drawing/2014/main" id="{5AE50A92-1686-C615-0B74-534947257708}"/>
                          </a:ext>
                        </a:extLst>
                      </p:cNvPr>
                      <p:cNvSpPr txBox="1"/>
                      <p:nvPr/>
                    </p:nvSpPr>
                    <p:spPr>
                      <a:xfrm>
                        <a:off x="3806831" y="2697351"/>
                        <a:ext cx="3126896" cy="494623"/>
                      </a:xfrm>
                      <a:prstGeom prst="rect">
                        <a:avLst/>
                      </a:prstGeom>
                      <a:noFill/>
                    </p:spPr>
                    <p:txBody>
                      <a:bodyPr wrap="square" rtlCol="0">
                        <a:spAutoFit/>
                      </a:bodyPr>
                      <a:lstStyle/>
                      <a:p>
                        <a:pPr>
                          <a:lnSpc>
                            <a:spcPct val="150000"/>
                          </a:lnSpc>
                        </a:pPr>
                        <a:r>
                          <a:rPr lang="en-GB" sz="2000" b="1" dirty="0">
                            <a:solidFill>
                              <a:schemeClr val="bg1"/>
                            </a:solidFill>
                            <a:effectLst/>
                            <a:latin typeface="Helvetica Neue" panose="02000503000000020004" pitchFamily="2" charset="0"/>
                          </a:rPr>
                          <a:t>Tell us your views!</a:t>
                        </a:r>
                      </a:p>
                    </p:txBody>
                  </p:sp>
                  <p:sp>
                    <p:nvSpPr>
                      <p:cNvPr id="69" name="TextBox 68">
                        <a:extLst>
                          <a:ext uri="{FF2B5EF4-FFF2-40B4-BE49-F238E27FC236}">
                            <a16:creationId xmlns:a16="http://schemas.microsoft.com/office/drawing/2014/main" id="{DEB10ED0-09CC-E36A-575C-4BD63BFDDF45}"/>
                          </a:ext>
                        </a:extLst>
                      </p:cNvPr>
                      <p:cNvSpPr txBox="1"/>
                      <p:nvPr/>
                    </p:nvSpPr>
                    <p:spPr>
                      <a:xfrm>
                        <a:off x="3806831" y="3318898"/>
                        <a:ext cx="4852509" cy="1015663"/>
                      </a:xfrm>
                      <a:prstGeom prst="rect">
                        <a:avLst/>
                      </a:prstGeom>
                      <a:noFill/>
                    </p:spPr>
                    <p:txBody>
                      <a:bodyPr wrap="square" rtlCol="0">
                        <a:spAutoFit/>
                      </a:bodyPr>
                      <a:lstStyle/>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Your participation is critically important and you can help by taking part in an anonymous and confidential survey.</a:t>
                        </a:r>
                      </a:p>
                      <a:p>
                        <a:endPar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en-GB"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We encourage you to be open and honest. We will only share information if what you tell us indicates a serious risk of harm.</a:t>
                        </a:r>
                      </a:p>
                    </p:txBody>
                  </p:sp>
                </p:grpSp>
                <p:sp>
                  <p:nvSpPr>
                    <p:cNvPr id="70" name="Rectangle 69">
                      <a:extLst>
                        <a:ext uri="{FF2B5EF4-FFF2-40B4-BE49-F238E27FC236}">
                          <a16:creationId xmlns:a16="http://schemas.microsoft.com/office/drawing/2014/main" id="{008E1C50-B931-EDB4-479A-424BE61F0345}"/>
                        </a:ext>
                      </a:extLst>
                    </p:cNvPr>
                    <p:cNvSpPr/>
                    <p:nvPr/>
                  </p:nvSpPr>
                  <p:spPr>
                    <a:xfrm>
                      <a:off x="8758989" y="0"/>
                      <a:ext cx="3433010" cy="5034397"/>
                    </a:xfrm>
                    <a:prstGeom prst="rect">
                      <a:avLst/>
                    </a:prstGeom>
                    <a:solidFill>
                      <a:srgbClr val="2438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2" name="Picture 51">
                      <a:extLst>
                        <a:ext uri="{FF2B5EF4-FFF2-40B4-BE49-F238E27FC236}">
                          <a16:creationId xmlns:a16="http://schemas.microsoft.com/office/drawing/2014/main" id="{6A6D2F9D-4B24-D9E8-981A-0598C15F720F}"/>
                        </a:ext>
                      </a:extLst>
                    </p:cNvPr>
                    <p:cNvPicPr>
                      <a:picLocks noChangeAspect="1"/>
                    </p:cNvPicPr>
                    <p:nvPr/>
                  </p:nvPicPr>
                  <p:blipFill>
                    <a:blip r:embed="rId5"/>
                    <a:stretch>
                      <a:fillRect/>
                    </a:stretch>
                  </p:blipFill>
                  <p:spPr>
                    <a:xfrm>
                      <a:off x="9016875" y="286984"/>
                      <a:ext cx="622300" cy="457200"/>
                    </a:xfrm>
                    <a:prstGeom prst="rect">
                      <a:avLst/>
                    </a:prstGeom>
                  </p:spPr>
                </p:pic>
                <p:grpSp>
                  <p:nvGrpSpPr>
                    <p:cNvPr id="2" name="Group 1">
                      <a:extLst>
                        <a:ext uri="{FF2B5EF4-FFF2-40B4-BE49-F238E27FC236}">
                          <a16:creationId xmlns:a16="http://schemas.microsoft.com/office/drawing/2014/main" id="{3A4E458A-E1E4-5287-0CDA-55CC326CB5CB}"/>
                        </a:ext>
                      </a:extLst>
                    </p:cNvPr>
                    <p:cNvGrpSpPr/>
                    <p:nvPr/>
                  </p:nvGrpSpPr>
                  <p:grpSpPr>
                    <a:xfrm>
                      <a:off x="8964642" y="2369010"/>
                      <a:ext cx="2998758" cy="422549"/>
                      <a:chOff x="8964642" y="2369010"/>
                      <a:chExt cx="2998758" cy="422549"/>
                    </a:xfrm>
                  </p:grpSpPr>
                  <p:sp>
                    <p:nvSpPr>
                      <p:cNvPr id="50" name="Rounded Rectangle 49">
                        <a:extLst>
                          <a:ext uri="{FF2B5EF4-FFF2-40B4-BE49-F238E27FC236}">
                            <a16:creationId xmlns:a16="http://schemas.microsoft.com/office/drawing/2014/main" id="{6A2868C9-6EDA-0EA8-2246-92FF7FE6F7DE}"/>
                          </a:ext>
                        </a:extLst>
                      </p:cNvPr>
                      <p:cNvSpPr/>
                      <p:nvPr/>
                    </p:nvSpPr>
                    <p:spPr>
                      <a:xfrm>
                        <a:off x="8964642" y="2369010"/>
                        <a:ext cx="2976342" cy="4225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9D5649C4-8E0A-979D-42A6-83B135A5087B}"/>
                          </a:ext>
                        </a:extLst>
                      </p:cNvPr>
                      <p:cNvSpPr txBox="1"/>
                      <p:nvPr/>
                    </p:nvSpPr>
                    <p:spPr>
                      <a:xfrm>
                        <a:off x="8980962" y="2462907"/>
                        <a:ext cx="2982438" cy="253916"/>
                      </a:xfrm>
                      <a:prstGeom prst="rect">
                        <a:avLst/>
                      </a:prstGeom>
                      <a:noFill/>
                    </p:spPr>
                    <p:txBody>
                      <a:bodyPr wrap="square" rtlCol="0">
                        <a:spAutoFit/>
                      </a:bodyPr>
                      <a:lstStyle/>
                      <a:p>
                        <a:pPr algn="ctr"/>
                        <a:r>
                          <a:rPr lang="en-GB" sz="1050" b="1" dirty="0" err="1">
                            <a:solidFill>
                              <a:srgbClr val="2E4558"/>
                            </a:solidFill>
                            <a:latin typeface="Helvetica Neue" panose="02000503000000020004" pitchFamily="2" charset="0"/>
                          </a:rPr>
                          <a:t>ineqe.com</a:t>
                        </a:r>
                        <a:r>
                          <a:rPr lang="en-GB" sz="1050" b="1" dirty="0">
                            <a:solidFill>
                              <a:srgbClr val="2E4558"/>
                            </a:solidFill>
                            <a:latin typeface="Helvetica Neue" panose="02000503000000020004" pitchFamily="2" charset="0"/>
                          </a:rPr>
                          <a:t>/presbyterian-church-in-</a:t>
                        </a:r>
                        <a:r>
                          <a:rPr lang="en-GB" sz="1050" b="1" dirty="0" err="1">
                            <a:solidFill>
                              <a:srgbClr val="2E4558"/>
                            </a:solidFill>
                            <a:latin typeface="Helvetica Neue" panose="02000503000000020004" pitchFamily="2" charset="0"/>
                          </a:rPr>
                          <a:t>ireland</a:t>
                        </a:r>
                        <a:endParaRPr lang="en-GB" sz="1050" dirty="0">
                          <a:solidFill>
                            <a:srgbClr val="2E4558"/>
                          </a:solidFill>
                          <a:effectLst/>
                          <a:latin typeface="Helvetica Neue" panose="02000503000000020004" pitchFamily="2" charset="0"/>
                        </a:endParaRPr>
                      </a:p>
                    </p:txBody>
                  </p:sp>
                </p:grpSp>
                <p:grpSp>
                  <p:nvGrpSpPr>
                    <p:cNvPr id="5" name="Group 4">
                      <a:extLst>
                        <a:ext uri="{FF2B5EF4-FFF2-40B4-BE49-F238E27FC236}">
                          <a16:creationId xmlns:a16="http://schemas.microsoft.com/office/drawing/2014/main" id="{F3517D51-72AB-9AF3-0E1A-93A47FC076C9}"/>
                        </a:ext>
                      </a:extLst>
                    </p:cNvPr>
                    <p:cNvGrpSpPr/>
                    <p:nvPr/>
                  </p:nvGrpSpPr>
                  <p:grpSpPr>
                    <a:xfrm>
                      <a:off x="8956769" y="710812"/>
                      <a:ext cx="3126896" cy="1530685"/>
                      <a:chOff x="8956769" y="710812"/>
                      <a:chExt cx="3126896" cy="1530685"/>
                    </a:xfrm>
                  </p:grpSpPr>
                  <p:sp>
                    <p:nvSpPr>
                      <p:cNvPr id="55" name="TextBox 54">
                        <a:extLst>
                          <a:ext uri="{FF2B5EF4-FFF2-40B4-BE49-F238E27FC236}">
                            <a16:creationId xmlns:a16="http://schemas.microsoft.com/office/drawing/2014/main" id="{E155521F-C606-2FBF-57AD-246750ED3593}"/>
                          </a:ext>
                        </a:extLst>
                      </p:cNvPr>
                      <p:cNvSpPr txBox="1"/>
                      <p:nvPr/>
                    </p:nvSpPr>
                    <p:spPr>
                      <a:xfrm>
                        <a:off x="8956769" y="1225834"/>
                        <a:ext cx="2920692" cy="1015663"/>
                      </a:xfrm>
                      <a:prstGeom prst="rect">
                        <a:avLst/>
                      </a:prstGeom>
                      <a:noFill/>
                    </p:spPr>
                    <p:txBody>
                      <a:bodyPr wrap="square" rtlCol="0">
                        <a:spAutoFit/>
                      </a:bodyPr>
                      <a:lstStyle/>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If you have any information, concerns or worries about something that happened in or is related to the Presbyterian Church in Ireland, you can contact us via this webpage.</a:t>
                        </a:r>
                      </a:p>
                    </p:txBody>
                  </p:sp>
                  <p:sp>
                    <p:nvSpPr>
                      <p:cNvPr id="71" name="TextBox 70">
                        <a:extLst>
                          <a:ext uri="{FF2B5EF4-FFF2-40B4-BE49-F238E27FC236}">
                            <a16:creationId xmlns:a16="http://schemas.microsoft.com/office/drawing/2014/main" id="{630752FA-45F7-FD3B-6DC9-09A7E98A47E9}"/>
                          </a:ext>
                        </a:extLst>
                      </p:cNvPr>
                      <p:cNvSpPr txBox="1"/>
                      <p:nvPr/>
                    </p:nvSpPr>
                    <p:spPr>
                      <a:xfrm>
                        <a:off x="8956769" y="710812"/>
                        <a:ext cx="3126896" cy="494623"/>
                      </a:xfrm>
                      <a:prstGeom prst="rect">
                        <a:avLst/>
                      </a:prstGeom>
                      <a:noFill/>
                    </p:spPr>
                    <p:txBody>
                      <a:bodyPr wrap="square" rtlCol="0">
                        <a:spAutoFit/>
                      </a:bodyPr>
                      <a:lstStyle/>
                      <a:p>
                        <a:pPr>
                          <a:lnSpc>
                            <a:spcPct val="150000"/>
                          </a:lnSpc>
                        </a:pPr>
                        <a:r>
                          <a:rPr lang="en-GB" sz="2000" b="1" dirty="0">
                            <a:solidFill>
                              <a:schemeClr val="bg1"/>
                            </a:solidFill>
                            <a:effectLst/>
                            <a:latin typeface="Helvetica Neue" panose="02000503000000020004" pitchFamily="2" charset="0"/>
                          </a:rPr>
                          <a:t>You can help us</a:t>
                        </a:r>
                      </a:p>
                    </p:txBody>
                  </p:sp>
                </p:grpSp>
                <p:grpSp>
                  <p:nvGrpSpPr>
                    <p:cNvPr id="3" name="Group 2">
                      <a:extLst>
                        <a:ext uri="{FF2B5EF4-FFF2-40B4-BE49-F238E27FC236}">
                          <a16:creationId xmlns:a16="http://schemas.microsoft.com/office/drawing/2014/main" id="{5090D05D-10CF-CFC7-71EB-972827CF0DDC}"/>
                        </a:ext>
                      </a:extLst>
                    </p:cNvPr>
                    <p:cNvGrpSpPr/>
                    <p:nvPr/>
                  </p:nvGrpSpPr>
                  <p:grpSpPr>
                    <a:xfrm>
                      <a:off x="8941252" y="2895687"/>
                      <a:ext cx="2999732" cy="1941489"/>
                      <a:chOff x="8941252" y="2895687"/>
                      <a:chExt cx="2999732" cy="1941489"/>
                    </a:xfrm>
                  </p:grpSpPr>
                  <p:sp>
                    <p:nvSpPr>
                      <p:cNvPr id="72" name="Rounded Rectangle 71">
                        <a:extLst>
                          <a:ext uri="{FF2B5EF4-FFF2-40B4-BE49-F238E27FC236}">
                            <a16:creationId xmlns:a16="http://schemas.microsoft.com/office/drawing/2014/main" id="{F27659E5-59D5-B8E2-FFEA-649C8D7BDE93}"/>
                          </a:ext>
                        </a:extLst>
                      </p:cNvPr>
                      <p:cNvSpPr/>
                      <p:nvPr/>
                    </p:nvSpPr>
                    <p:spPr>
                      <a:xfrm>
                        <a:off x="8941252" y="3423162"/>
                        <a:ext cx="2999732" cy="1414014"/>
                      </a:xfrm>
                      <a:prstGeom prst="roundRect">
                        <a:avLst>
                          <a:gd name="adj" fmla="val 5934"/>
                        </a:avLst>
                      </a:prstGeom>
                      <a:solidFill>
                        <a:srgbClr val="2E4558"/>
                      </a:solidFill>
                      <a:ln>
                        <a:solidFill>
                          <a:srgbClr val="E8E8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35BCEE"/>
                          </a:solidFill>
                        </a:endParaRPr>
                      </a:p>
                    </p:txBody>
                  </p:sp>
                  <p:sp>
                    <p:nvSpPr>
                      <p:cNvPr id="73" name="TextBox 72">
                        <a:extLst>
                          <a:ext uri="{FF2B5EF4-FFF2-40B4-BE49-F238E27FC236}">
                            <a16:creationId xmlns:a16="http://schemas.microsoft.com/office/drawing/2014/main" id="{E3E4B198-61F9-00B2-B701-384AB1A71FA1}"/>
                          </a:ext>
                        </a:extLst>
                      </p:cNvPr>
                      <p:cNvSpPr txBox="1"/>
                      <p:nvPr/>
                    </p:nvSpPr>
                    <p:spPr>
                      <a:xfrm>
                        <a:off x="9076524" y="3533052"/>
                        <a:ext cx="2788237" cy="1200329"/>
                      </a:xfrm>
                      <a:prstGeom prst="rect">
                        <a:avLst/>
                      </a:prstGeom>
                      <a:noFill/>
                    </p:spPr>
                    <p:txBody>
                      <a:bodyPr wrap="square" rtlCol="0">
                        <a:spAutoFit/>
                      </a:bodyPr>
                      <a:lstStyle/>
                      <a:p>
                        <a:r>
                          <a:rPr lang="en-GB" sz="1200" dirty="0">
                            <a:solidFill>
                              <a:schemeClr val="bg1">
                                <a:lumMod val="95000"/>
                              </a:schemeClr>
                            </a:solidFill>
                            <a:effectLst/>
                            <a:latin typeface="Helvetica Neue" panose="02000503000000020004" pitchFamily="2" charset="0"/>
                          </a:rPr>
                          <a:t>Don’t forget - If you or someone you know is in immediate danger, it is important that you quickly get the right help –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call the</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police</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on</a:t>
                        </a:r>
                        <a:r>
                          <a:rPr lang="en-GB" sz="1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GB" sz="1200" b="1" dirty="0">
                            <a:solidFill>
                              <a:schemeClr val="bg1">
                                <a:lumMod val="95000"/>
                              </a:schemeClr>
                            </a:solidFill>
                            <a:effectLst/>
                            <a:latin typeface="Helvetica Neue" panose="02000503000000020004" pitchFamily="2" charset="0"/>
                            <a:ea typeface="Helvetica Neue" panose="02000503000000020004" pitchFamily="2" charset="0"/>
                            <a:cs typeface="Helvetica Neue" panose="02000503000000020004" pitchFamily="2" charset="0"/>
                          </a:rPr>
                          <a:t>999 </a:t>
                        </a:r>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or if you are calling from the Republic of Ireland phone 112</a:t>
                        </a:r>
                        <a:endParaRPr lang="en-GB" sz="1200" b="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Rounded Rectangle 9">
                        <a:extLst>
                          <a:ext uri="{FF2B5EF4-FFF2-40B4-BE49-F238E27FC236}">
                            <a16:creationId xmlns:a16="http://schemas.microsoft.com/office/drawing/2014/main" id="{D18AFB3F-2877-23E1-D75F-D51F12D63938}"/>
                          </a:ext>
                        </a:extLst>
                      </p:cNvPr>
                      <p:cNvSpPr/>
                      <p:nvPr/>
                    </p:nvSpPr>
                    <p:spPr>
                      <a:xfrm>
                        <a:off x="8964640" y="2895687"/>
                        <a:ext cx="2976343" cy="366406"/>
                      </a:xfrm>
                      <a:prstGeom prst="roundRect">
                        <a:avLst>
                          <a:gd name="adj" fmla="val 17053"/>
                        </a:avLst>
                      </a:prstGeom>
                      <a:solidFill>
                        <a:srgbClr val="D62F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35BCEE"/>
                          </a:solidFill>
                        </a:endParaRPr>
                      </a:p>
                    </p:txBody>
                  </p:sp>
                  <p:sp>
                    <p:nvSpPr>
                      <p:cNvPr id="14" name="TextBox 13">
                        <a:extLst>
                          <a:ext uri="{FF2B5EF4-FFF2-40B4-BE49-F238E27FC236}">
                            <a16:creationId xmlns:a16="http://schemas.microsoft.com/office/drawing/2014/main" id="{AD7B570D-D18D-2370-1C07-6AC5378E0447}"/>
                          </a:ext>
                        </a:extLst>
                      </p:cNvPr>
                      <p:cNvSpPr txBox="1"/>
                      <p:nvPr/>
                    </p:nvSpPr>
                    <p:spPr>
                      <a:xfrm>
                        <a:off x="8964640" y="2940390"/>
                        <a:ext cx="2976343" cy="276999"/>
                      </a:xfrm>
                      <a:prstGeom prst="rect">
                        <a:avLst/>
                      </a:prstGeom>
                      <a:noFill/>
                    </p:spPr>
                    <p:txBody>
                      <a:bodyPr wrap="square" rtlCol="0">
                        <a:spAutoFit/>
                      </a:bodyPr>
                      <a:lstStyle/>
                      <a:p>
                        <a:pPr algn="ctr"/>
                        <a:r>
                          <a:rPr lang="en-GB" sz="1200" dirty="0">
                            <a:solidFill>
                              <a:schemeClr val="bg1"/>
                            </a:solidFill>
                            <a:effectLst/>
                            <a:latin typeface="Helvetica Neue" panose="02000503000000020004" pitchFamily="2" charset="0"/>
                          </a:rPr>
                          <a:t>Closing date is </a:t>
                        </a:r>
                        <a:r>
                          <a:rPr lang="en-GB" sz="1200" b="1" dirty="0">
                            <a:solidFill>
                              <a:schemeClr val="bg1"/>
                            </a:solidFill>
                            <a:effectLst/>
                            <a:latin typeface="Helvetica Neue" panose="02000503000000020004" pitchFamily="2" charset="0"/>
                          </a:rPr>
                          <a:t>21</a:t>
                        </a:r>
                        <a:r>
                          <a:rPr lang="en-GB" sz="1200" b="1" baseline="30000" dirty="0">
                            <a:solidFill>
                              <a:schemeClr val="bg1"/>
                            </a:solidFill>
                            <a:latin typeface="Helvetica Neue" panose="02000503000000020004" pitchFamily="2" charset="0"/>
                          </a:rPr>
                          <a:t>st </a:t>
                        </a:r>
                        <a:r>
                          <a:rPr lang="en-GB" sz="1200" b="1" dirty="0">
                            <a:solidFill>
                              <a:schemeClr val="bg1"/>
                            </a:solidFill>
                            <a:effectLst/>
                            <a:latin typeface="Helvetica Neue" panose="02000503000000020004" pitchFamily="2" charset="0"/>
                          </a:rPr>
                          <a:t>September 2026</a:t>
                        </a:r>
                        <a:endParaRPr lang="en-GB" sz="1200" dirty="0">
                          <a:solidFill>
                            <a:schemeClr val="bg1"/>
                          </a:solidFill>
                          <a:effectLst/>
                          <a:latin typeface="Helvetica Neue" panose="02000503000000020004" pitchFamily="2" charset="0"/>
                        </a:endParaRPr>
                      </a:p>
                    </p:txBody>
                  </p:sp>
                </p:grpSp>
                <p:sp>
                  <p:nvSpPr>
                    <p:cNvPr id="32" name="Rectangle 31">
                      <a:extLst>
                        <a:ext uri="{FF2B5EF4-FFF2-40B4-BE49-F238E27FC236}">
                          <a16:creationId xmlns:a16="http://schemas.microsoft.com/office/drawing/2014/main" id="{CA3B8FAF-347F-0367-1907-25E69D0B10A3}"/>
                        </a:ext>
                      </a:extLst>
                    </p:cNvPr>
                    <p:cNvSpPr/>
                    <p:nvPr/>
                  </p:nvSpPr>
                  <p:spPr>
                    <a:xfrm>
                      <a:off x="3362765" y="6508980"/>
                      <a:ext cx="8829235" cy="3644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5FB672C6-E0D2-ADCB-3442-02C40D391519}"/>
                        </a:ext>
                      </a:extLst>
                    </p:cNvPr>
                    <p:cNvGrpSpPr/>
                    <p:nvPr/>
                  </p:nvGrpSpPr>
                  <p:grpSpPr>
                    <a:xfrm>
                      <a:off x="3733755" y="5094128"/>
                      <a:ext cx="8522421" cy="1281654"/>
                      <a:chOff x="3733755" y="5094128"/>
                      <a:chExt cx="8522421" cy="1281654"/>
                    </a:xfrm>
                  </p:grpSpPr>
                  <p:sp>
                    <p:nvSpPr>
                      <p:cNvPr id="28" name="TextBox 27">
                        <a:extLst>
                          <a:ext uri="{FF2B5EF4-FFF2-40B4-BE49-F238E27FC236}">
                            <a16:creationId xmlns:a16="http://schemas.microsoft.com/office/drawing/2014/main" id="{1A3795ED-1409-F071-5984-CDFD632C0DFC}"/>
                          </a:ext>
                        </a:extLst>
                      </p:cNvPr>
                      <p:cNvSpPr txBox="1"/>
                      <p:nvPr/>
                    </p:nvSpPr>
                    <p:spPr>
                      <a:xfrm>
                        <a:off x="3733755" y="5094128"/>
                        <a:ext cx="194829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NSPCC Helpline</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- 080 8800 5000 </a:t>
                        </a:r>
                      </a:p>
                      <a:p>
                        <a:r>
                          <a:rPr lang="en-GB" sz="1000" dirty="0">
                            <a:solidFill>
                              <a:srgbClr val="24323F"/>
                            </a:solidFill>
                            <a:effectLst/>
                            <a:latin typeface="Helvetica Neue" panose="02000503000000020004" pitchFamily="2" charset="0"/>
                          </a:rPr>
                          <a:t>    Email - </a:t>
                        </a:r>
                        <a:r>
                          <a:rPr lang="en-GB" sz="1000" dirty="0" err="1">
                            <a:solidFill>
                              <a:srgbClr val="24323F"/>
                            </a:solidFill>
                            <a:effectLst/>
                            <a:latin typeface="Helvetica Neue" panose="02000503000000020004" pitchFamily="2" charset="0"/>
                          </a:rPr>
                          <a:t>help@NSPCC.org.uk</a:t>
                        </a:r>
                        <a:endParaRPr lang="en-GB" sz="1000" dirty="0">
                          <a:solidFill>
                            <a:srgbClr val="24323F"/>
                          </a:solidFill>
                          <a:effectLst/>
                          <a:latin typeface="Helvetica Neue" panose="02000503000000020004" pitchFamily="2" charset="0"/>
                        </a:endParaRPr>
                      </a:p>
                    </p:txBody>
                  </p:sp>
                  <p:pic>
                    <p:nvPicPr>
                      <p:cNvPr id="38" name="Picture 37">
                        <a:extLst>
                          <a:ext uri="{FF2B5EF4-FFF2-40B4-BE49-F238E27FC236}">
                            <a16:creationId xmlns:a16="http://schemas.microsoft.com/office/drawing/2014/main" id="{609B5F7E-0A55-B421-ABCF-C91E1A286CAA}"/>
                          </a:ext>
                        </a:extLst>
                      </p:cNvPr>
                      <p:cNvPicPr>
                        <a:picLocks noChangeAspect="1"/>
                      </p:cNvPicPr>
                      <p:nvPr/>
                    </p:nvPicPr>
                    <p:blipFill>
                      <a:blip r:embed="rId6"/>
                      <a:stretch>
                        <a:fillRect/>
                      </a:stretch>
                    </p:blipFill>
                    <p:spPr>
                      <a:xfrm>
                        <a:off x="3810240" y="5400144"/>
                        <a:ext cx="76632" cy="87374"/>
                      </a:xfrm>
                      <a:prstGeom prst="rect">
                        <a:avLst/>
                      </a:prstGeom>
                    </p:spPr>
                  </p:pic>
                  <p:pic>
                    <p:nvPicPr>
                      <p:cNvPr id="139" name="Picture 138">
                        <a:extLst>
                          <a:ext uri="{FF2B5EF4-FFF2-40B4-BE49-F238E27FC236}">
                            <a16:creationId xmlns:a16="http://schemas.microsoft.com/office/drawing/2014/main" id="{B72C9A45-3E47-077E-4227-10EB7DC2450D}"/>
                          </a:ext>
                        </a:extLst>
                      </p:cNvPr>
                      <p:cNvPicPr>
                        <a:picLocks noChangeAspect="1"/>
                      </p:cNvPicPr>
                      <p:nvPr/>
                    </p:nvPicPr>
                    <p:blipFill>
                      <a:blip r:embed="rId7"/>
                      <a:stretch>
                        <a:fillRect/>
                      </a:stretch>
                    </p:blipFill>
                    <p:spPr>
                      <a:xfrm>
                        <a:off x="10045521" y="5557174"/>
                        <a:ext cx="73016" cy="98240"/>
                      </a:xfrm>
                      <a:prstGeom prst="rect">
                        <a:avLst/>
                      </a:prstGeom>
                    </p:spPr>
                  </p:pic>
                  <p:sp>
                    <p:nvSpPr>
                      <p:cNvPr id="4" name="TextBox 3">
                        <a:extLst>
                          <a:ext uri="{FF2B5EF4-FFF2-40B4-BE49-F238E27FC236}">
                            <a16:creationId xmlns:a16="http://schemas.microsoft.com/office/drawing/2014/main" id="{BC8FDDE3-C865-00CE-AE24-7C92A2E53490}"/>
                          </a:ext>
                        </a:extLst>
                      </p:cNvPr>
                      <p:cNvSpPr txBox="1"/>
                      <p:nvPr/>
                    </p:nvSpPr>
                    <p:spPr>
                      <a:xfrm>
                        <a:off x="6684474" y="5094128"/>
                        <a:ext cx="228937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ISPCC</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01 522 4300</a:t>
                        </a:r>
                      </a:p>
                      <a:p>
                        <a:r>
                          <a:rPr lang="en-GB" sz="1000" dirty="0">
                            <a:solidFill>
                              <a:srgbClr val="24323F"/>
                            </a:solidFill>
                            <a:effectLst/>
                            <a:latin typeface="Helvetica Neue" panose="02000503000000020004" pitchFamily="2" charset="0"/>
                          </a:rPr>
                          <a:t>    Email – </a:t>
                        </a:r>
                        <a:r>
                          <a:rPr lang="en-GB" sz="1000" dirty="0" err="1">
                            <a:solidFill>
                              <a:srgbClr val="24323F"/>
                            </a:solidFill>
                            <a:effectLst/>
                            <a:latin typeface="Helvetica Neue" panose="02000503000000020004" pitchFamily="2" charset="0"/>
                          </a:rPr>
                          <a:t>parentingsupport@ispcc.ie</a:t>
                        </a:r>
                        <a:endParaRPr lang="en-GB" sz="1000" dirty="0">
                          <a:solidFill>
                            <a:srgbClr val="24323F"/>
                          </a:solidFill>
                          <a:effectLst/>
                          <a:latin typeface="Helvetica Neue" panose="02000503000000020004" pitchFamily="2" charset="0"/>
                        </a:endParaRPr>
                      </a:p>
                    </p:txBody>
                  </p:sp>
                  <p:pic>
                    <p:nvPicPr>
                      <p:cNvPr id="20" name="Picture 19">
                        <a:extLst>
                          <a:ext uri="{FF2B5EF4-FFF2-40B4-BE49-F238E27FC236}">
                            <a16:creationId xmlns:a16="http://schemas.microsoft.com/office/drawing/2014/main" id="{2F030D5F-4F61-5E39-35BF-2477D7088130}"/>
                          </a:ext>
                        </a:extLst>
                      </p:cNvPr>
                      <p:cNvPicPr>
                        <a:picLocks noChangeAspect="1"/>
                      </p:cNvPicPr>
                      <p:nvPr/>
                    </p:nvPicPr>
                    <p:blipFill>
                      <a:blip r:embed="rId6"/>
                      <a:stretch>
                        <a:fillRect/>
                      </a:stretch>
                    </p:blipFill>
                    <p:spPr>
                      <a:xfrm>
                        <a:off x="6754795" y="5400144"/>
                        <a:ext cx="76632" cy="87374"/>
                      </a:xfrm>
                      <a:prstGeom prst="rect">
                        <a:avLst/>
                      </a:prstGeom>
                    </p:spPr>
                  </p:pic>
                  <p:sp>
                    <p:nvSpPr>
                      <p:cNvPr id="23" name="TextBox 22">
                        <a:extLst>
                          <a:ext uri="{FF2B5EF4-FFF2-40B4-BE49-F238E27FC236}">
                            <a16:creationId xmlns:a16="http://schemas.microsoft.com/office/drawing/2014/main" id="{6093F17B-3393-8A58-662C-A897AAE873F1}"/>
                          </a:ext>
                        </a:extLst>
                      </p:cNvPr>
                      <p:cNvSpPr txBox="1"/>
                      <p:nvPr/>
                    </p:nvSpPr>
                    <p:spPr>
                      <a:xfrm>
                        <a:off x="9966800" y="5094128"/>
                        <a:ext cx="2289376" cy="630942"/>
                      </a:xfrm>
                      <a:prstGeom prst="rect">
                        <a:avLst/>
                      </a:prstGeom>
                      <a:noFill/>
                    </p:spPr>
                    <p:txBody>
                      <a:bodyPr wrap="square" rtlCol="0">
                        <a:spAutoFit/>
                      </a:bodyPr>
                      <a:lstStyle/>
                      <a:p>
                        <a:pPr>
                          <a:lnSpc>
                            <a:spcPct val="150000"/>
                          </a:lnSpc>
                        </a:pPr>
                        <a:r>
                          <a:rPr lang="en-GB" sz="1000" b="1" dirty="0">
                            <a:solidFill>
                              <a:srgbClr val="24323F"/>
                            </a:solidFill>
                            <a:latin typeface="Helvetica Neue" panose="02000503000000020004" pitchFamily="2" charset="0"/>
                          </a:rPr>
                          <a:t>Childline UK</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0800 1111</a:t>
                        </a:r>
                      </a:p>
                      <a:p>
                        <a:r>
                          <a:rPr lang="en-GB" sz="1000" dirty="0">
                            <a:solidFill>
                              <a:srgbClr val="24323F"/>
                            </a:solidFill>
                            <a:effectLst/>
                            <a:latin typeface="Helvetica Neue" panose="02000503000000020004" pitchFamily="2" charset="0"/>
                          </a:rPr>
                          <a:t>    Web – </a:t>
                        </a:r>
                        <a:r>
                          <a:rPr lang="en-GB" sz="1000" dirty="0" err="1">
                            <a:solidFill>
                              <a:srgbClr val="24323F"/>
                            </a:solidFill>
                            <a:effectLst/>
                            <a:latin typeface="Helvetica Neue" panose="02000503000000020004" pitchFamily="2" charset="0"/>
                          </a:rPr>
                          <a:t>childline.org.uk</a:t>
                        </a:r>
                        <a:endParaRPr lang="en-GB" sz="1000" dirty="0">
                          <a:solidFill>
                            <a:srgbClr val="24323F"/>
                          </a:solidFill>
                          <a:effectLst/>
                          <a:latin typeface="Helvetica Neue" panose="02000503000000020004" pitchFamily="2" charset="0"/>
                        </a:endParaRPr>
                      </a:p>
                    </p:txBody>
                  </p:sp>
                  <p:pic>
                    <p:nvPicPr>
                      <p:cNvPr id="24" name="Picture 23">
                        <a:extLst>
                          <a:ext uri="{FF2B5EF4-FFF2-40B4-BE49-F238E27FC236}">
                            <a16:creationId xmlns:a16="http://schemas.microsoft.com/office/drawing/2014/main" id="{DC1FFC00-B1F8-E940-D116-646E61DDA0CC}"/>
                          </a:ext>
                        </a:extLst>
                      </p:cNvPr>
                      <p:cNvPicPr>
                        <a:picLocks noChangeAspect="1"/>
                      </p:cNvPicPr>
                      <p:nvPr/>
                    </p:nvPicPr>
                    <p:blipFill>
                      <a:blip r:embed="rId6"/>
                      <a:stretch>
                        <a:fillRect/>
                      </a:stretch>
                    </p:blipFill>
                    <p:spPr>
                      <a:xfrm>
                        <a:off x="10063901" y="5400144"/>
                        <a:ext cx="76632" cy="87374"/>
                      </a:xfrm>
                      <a:prstGeom prst="rect">
                        <a:avLst/>
                      </a:prstGeom>
                    </p:spPr>
                  </p:pic>
                  <p:sp>
                    <p:nvSpPr>
                      <p:cNvPr id="30" name="TextBox 29">
                        <a:extLst>
                          <a:ext uri="{FF2B5EF4-FFF2-40B4-BE49-F238E27FC236}">
                            <a16:creationId xmlns:a16="http://schemas.microsoft.com/office/drawing/2014/main" id="{F2904490-8B9A-7A13-FC6B-989355AC83E8}"/>
                          </a:ext>
                        </a:extLst>
                      </p:cNvPr>
                      <p:cNvSpPr txBox="1"/>
                      <p:nvPr/>
                    </p:nvSpPr>
                    <p:spPr>
                      <a:xfrm>
                        <a:off x="3733755" y="5744840"/>
                        <a:ext cx="2528500"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Childline ROI</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1800 66 66 66</a:t>
                        </a:r>
                      </a:p>
                      <a:p>
                        <a:r>
                          <a:rPr lang="en-GB" sz="1000" dirty="0">
                            <a:solidFill>
                              <a:srgbClr val="24323F"/>
                            </a:solidFill>
                            <a:effectLst/>
                            <a:latin typeface="Helvetica Neue" panose="02000503000000020004" pitchFamily="2" charset="0"/>
                          </a:rPr>
                          <a:t>    Web </a:t>
                        </a:r>
                        <a:r>
                          <a:rPr lang="en-GB" sz="1000" dirty="0">
                            <a:solidFill>
                              <a:srgbClr val="24323F"/>
                            </a:solidFill>
                            <a:latin typeface="Helvetica Neue" panose="02000503000000020004" pitchFamily="2" charset="0"/>
                          </a:rPr>
                          <a:t>– </a:t>
                        </a:r>
                        <a:r>
                          <a:rPr lang="en-GB" sz="1000" dirty="0" err="1">
                            <a:solidFill>
                              <a:srgbClr val="24323F"/>
                            </a:solidFill>
                            <a:latin typeface="Helvetica Neue" panose="02000503000000020004" pitchFamily="2" charset="0"/>
                          </a:rPr>
                          <a:t>ispcc.ie</a:t>
                        </a:r>
                        <a:r>
                          <a:rPr lang="en-GB" sz="1000" dirty="0">
                            <a:solidFill>
                              <a:srgbClr val="24323F"/>
                            </a:solidFill>
                            <a:latin typeface="Helvetica Neue" panose="02000503000000020004" pitchFamily="2" charset="0"/>
                          </a:rPr>
                          <a:t>/</a:t>
                        </a:r>
                        <a:r>
                          <a:rPr lang="en-GB" sz="1000" dirty="0" err="1">
                            <a:solidFill>
                              <a:srgbClr val="24323F"/>
                            </a:solidFill>
                            <a:latin typeface="Helvetica Neue" panose="02000503000000020004" pitchFamily="2" charset="0"/>
                          </a:rPr>
                          <a:t>childline</a:t>
                        </a:r>
                        <a:r>
                          <a:rPr lang="en-GB" sz="1000" dirty="0">
                            <a:solidFill>
                              <a:srgbClr val="24323F"/>
                            </a:solidFill>
                            <a:latin typeface="Helvetica Neue" panose="02000503000000020004" pitchFamily="2" charset="0"/>
                          </a:rPr>
                          <a:t>/</a:t>
                        </a:r>
                        <a:endParaRPr lang="en-GB" sz="1000" dirty="0">
                          <a:solidFill>
                            <a:srgbClr val="24323F"/>
                          </a:solidFill>
                          <a:effectLst/>
                          <a:latin typeface="Helvetica Neue" panose="02000503000000020004" pitchFamily="2" charset="0"/>
                        </a:endParaRPr>
                      </a:p>
                    </p:txBody>
                  </p:sp>
                  <p:pic>
                    <p:nvPicPr>
                      <p:cNvPr id="33" name="Picture 32">
                        <a:extLst>
                          <a:ext uri="{FF2B5EF4-FFF2-40B4-BE49-F238E27FC236}">
                            <a16:creationId xmlns:a16="http://schemas.microsoft.com/office/drawing/2014/main" id="{CDA73EB1-A2B7-A3F1-6EAB-4B257FC10466}"/>
                          </a:ext>
                        </a:extLst>
                      </p:cNvPr>
                      <p:cNvPicPr>
                        <a:picLocks noChangeAspect="1"/>
                      </p:cNvPicPr>
                      <p:nvPr/>
                    </p:nvPicPr>
                    <p:blipFill>
                      <a:blip r:embed="rId6"/>
                      <a:stretch>
                        <a:fillRect/>
                      </a:stretch>
                    </p:blipFill>
                    <p:spPr>
                      <a:xfrm>
                        <a:off x="3810240" y="6050856"/>
                        <a:ext cx="76632" cy="87374"/>
                      </a:xfrm>
                      <a:prstGeom prst="rect">
                        <a:avLst/>
                      </a:prstGeom>
                    </p:spPr>
                  </p:pic>
                  <p:sp>
                    <p:nvSpPr>
                      <p:cNvPr id="34" name="TextBox 33">
                        <a:extLst>
                          <a:ext uri="{FF2B5EF4-FFF2-40B4-BE49-F238E27FC236}">
                            <a16:creationId xmlns:a16="http://schemas.microsoft.com/office/drawing/2014/main" id="{45F5A2B6-2B91-5A4E-DE86-EA295239A0BD}"/>
                          </a:ext>
                        </a:extLst>
                      </p:cNvPr>
                      <p:cNvSpPr txBox="1"/>
                      <p:nvPr/>
                    </p:nvSpPr>
                    <p:spPr>
                      <a:xfrm>
                        <a:off x="6684474" y="5744840"/>
                        <a:ext cx="3880036" cy="630942"/>
                      </a:xfrm>
                      <a:prstGeom prst="rect">
                        <a:avLst/>
                      </a:prstGeom>
                      <a:noFill/>
                    </p:spPr>
                    <p:txBody>
                      <a:bodyPr wrap="square" rtlCol="0">
                        <a:spAutoFit/>
                      </a:bodyPr>
                      <a:lstStyle/>
                      <a:p>
                        <a:pPr>
                          <a:lnSpc>
                            <a:spcPct val="150000"/>
                          </a:lnSpc>
                        </a:pPr>
                        <a:r>
                          <a:rPr lang="en-GB" sz="1000" b="1" dirty="0">
                            <a:solidFill>
                              <a:srgbClr val="24323F"/>
                            </a:solidFill>
                            <a:effectLst/>
                            <a:latin typeface="Helvetica Neue" panose="02000503000000020004" pitchFamily="2" charset="0"/>
                          </a:rPr>
                          <a:t>Samaritans UK and ROI</a:t>
                        </a:r>
                        <a:endParaRPr lang="en-GB" sz="1000" dirty="0">
                          <a:solidFill>
                            <a:srgbClr val="24323F"/>
                          </a:solidFill>
                          <a:effectLst/>
                          <a:latin typeface="Helvetica Neue" panose="02000503000000020004" pitchFamily="2" charset="0"/>
                        </a:endParaRPr>
                      </a:p>
                      <a:p>
                        <a:r>
                          <a:rPr lang="en-GB" sz="1000" dirty="0">
                            <a:solidFill>
                              <a:srgbClr val="24323F"/>
                            </a:solidFill>
                            <a:effectLst/>
                            <a:latin typeface="Helvetica Neue" panose="02000503000000020004" pitchFamily="2" charset="0"/>
                          </a:rPr>
                          <a:t>    Helpline – Call 116 123</a:t>
                        </a:r>
                      </a:p>
                      <a:p>
                        <a:r>
                          <a:rPr lang="en-GB" sz="1000" dirty="0">
                            <a:solidFill>
                              <a:srgbClr val="24323F"/>
                            </a:solidFill>
                            <a:effectLst/>
                            <a:latin typeface="Helvetica Neue" panose="02000503000000020004" pitchFamily="2" charset="0"/>
                          </a:rPr>
                          <a:t>    Visit in person to your </a:t>
                        </a:r>
                        <a:r>
                          <a:rPr lang="en-GB" sz="1000" b="1" dirty="0">
                            <a:solidFill>
                              <a:schemeClr val="accent1">
                                <a:lumMod val="75000"/>
                              </a:schemeClr>
                            </a:solidFill>
                            <a:effectLst/>
                            <a:latin typeface="Helvetica Neue" panose="02000503000000020004" pitchFamily="2" charset="0"/>
                          </a:rPr>
                          <a:t>local branch </a:t>
                        </a:r>
                        <a:r>
                          <a:rPr lang="en-GB" sz="1000" dirty="0">
                            <a:solidFill>
                              <a:srgbClr val="24323F"/>
                            </a:solidFill>
                            <a:effectLst/>
                            <a:latin typeface="Helvetica Neue" panose="02000503000000020004" pitchFamily="2" charset="0"/>
                          </a:rPr>
                          <a:t>during their opening hours</a:t>
                        </a:r>
                      </a:p>
                    </p:txBody>
                  </p:sp>
                  <p:pic>
                    <p:nvPicPr>
                      <p:cNvPr id="35" name="Picture 34">
                        <a:extLst>
                          <a:ext uri="{FF2B5EF4-FFF2-40B4-BE49-F238E27FC236}">
                            <a16:creationId xmlns:a16="http://schemas.microsoft.com/office/drawing/2014/main" id="{D4F72716-E23E-1063-02A8-9CA52414D678}"/>
                          </a:ext>
                        </a:extLst>
                      </p:cNvPr>
                      <p:cNvPicPr>
                        <a:picLocks noChangeAspect="1"/>
                      </p:cNvPicPr>
                      <p:nvPr/>
                    </p:nvPicPr>
                    <p:blipFill>
                      <a:blip r:embed="rId6"/>
                      <a:stretch>
                        <a:fillRect/>
                      </a:stretch>
                    </p:blipFill>
                    <p:spPr>
                      <a:xfrm>
                        <a:off x="6754795" y="6050856"/>
                        <a:ext cx="76632" cy="87374"/>
                      </a:xfrm>
                      <a:prstGeom prst="rect">
                        <a:avLst/>
                      </a:prstGeom>
                    </p:spPr>
                  </p:pic>
                  <p:pic>
                    <p:nvPicPr>
                      <p:cNvPr id="39" name="Picture 38">
                        <a:extLst>
                          <a:ext uri="{FF2B5EF4-FFF2-40B4-BE49-F238E27FC236}">
                            <a16:creationId xmlns:a16="http://schemas.microsoft.com/office/drawing/2014/main" id="{6FBA355C-3DC4-381C-BE7A-DA0967AC6624}"/>
                          </a:ext>
                        </a:extLst>
                      </p:cNvPr>
                      <p:cNvPicPr>
                        <a:picLocks noChangeAspect="1"/>
                      </p:cNvPicPr>
                      <p:nvPr/>
                    </p:nvPicPr>
                    <p:blipFill>
                      <a:blip r:embed="rId7"/>
                      <a:stretch>
                        <a:fillRect/>
                      </a:stretch>
                    </p:blipFill>
                    <p:spPr>
                      <a:xfrm>
                        <a:off x="3802083" y="6207886"/>
                        <a:ext cx="73016" cy="98240"/>
                      </a:xfrm>
                      <a:prstGeom prst="rect">
                        <a:avLst/>
                      </a:prstGeom>
                    </p:spPr>
                  </p:pic>
                </p:grpSp>
                <p:cxnSp>
                  <p:nvCxnSpPr>
                    <p:cNvPr id="36" name="Straight Connector 35">
                      <a:extLst>
                        <a:ext uri="{FF2B5EF4-FFF2-40B4-BE49-F238E27FC236}">
                          <a16:creationId xmlns:a16="http://schemas.microsoft.com/office/drawing/2014/main" id="{A36D52E7-D9CD-39BD-042B-515FD016FC61}"/>
                        </a:ext>
                      </a:extLst>
                    </p:cNvPr>
                    <p:cNvCxnSpPr>
                      <a:cxnSpLocks/>
                    </p:cNvCxnSpPr>
                    <p:nvPr/>
                  </p:nvCxnSpPr>
                  <p:spPr>
                    <a:xfrm>
                      <a:off x="3872588" y="2667627"/>
                      <a:ext cx="1707330" cy="0"/>
                    </a:xfrm>
                    <a:prstGeom prst="line">
                      <a:avLst/>
                    </a:prstGeom>
                    <a:ln>
                      <a:solidFill>
                        <a:schemeClr val="bg1">
                          <a:lumMod val="95000"/>
                        </a:schemeClr>
                      </a:solidFill>
                    </a:ln>
                  </p:spPr>
                  <p:style>
                    <a:lnRef idx="3">
                      <a:schemeClr val="dk1"/>
                    </a:lnRef>
                    <a:fillRef idx="0">
                      <a:schemeClr val="dk1"/>
                    </a:fillRef>
                    <a:effectRef idx="2">
                      <a:schemeClr val="dk1"/>
                    </a:effectRef>
                    <a:fontRef idx="minor">
                      <a:schemeClr val="tx1"/>
                    </a:fontRef>
                  </p:style>
                </p:cxnSp>
              </p:grpSp>
              <p:sp>
                <p:nvSpPr>
                  <p:cNvPr id="26" name="TextBox 25">
                    <a:extLst>
                      <a:ext uri="{FF2B5EF4-FFF2-40B4-BE49-F238E27FC236}">
                        <a16:creationId xmlns:a16="http://schemas.microsoft.com/office/drawing/2014/main" id="{55C5F169-9D67-9319-80CF-47499A379BEF}"/>
                      </a:ext>
                    </a:extLst>
                  </p:cNvPr>
                  <p:cNvSpPr txBox="1"/>
                  <p:nvPr/>
                </p:nvSpPr>
                <p:spPr>
                  <a:xfrm>
                    <a:off x="3842299" y="441277"/>
                    <a:ext cx="4852509" cy="2123658"/>
                  </a:xfrm>
                  <a:prstGeom prst="rect">
                    <a:avLst/>
                  </a:prstGeom>
                  <a:noFill/>
                </p:spPr>
                <p:txBody>
                  <a:bodyPr wrap="square" rtlCol="0">
                    <a:spAutoFit/>
                  </a:bodyPr>
                  <a:lstStyle/>
                  <a:p>
                    <a:r>
                      <a:rPr lang="en-GB" sz="1200" b="1" dirty="0">
                        <a:solidFill>
                          <a:schemeClr val="bg1"/>
                        </a:solidFill>
                        <a:effectLst/>
                        <a:latin typeface="Helvetica Neue" panose="02000503000000020004" pitchFamily="2" charset="0"/>
                      </a:rPr>
                      <a:t>The INEQE Safeguarding Group is an independent</a:t>
                    </a:r>
                    <a:r>
                      <a:rPr lang="en-GB" sz="1200" b="1" dirty="0">
                        <a:solidFill>
                          <a:schemeClr val="bg1"/>
                        </a:solidFill>
                        <a:latin typeface="Helvetica Neue" panose="02000503000000020004" pitchFamily="2" charset="0"/>
                      </a:rPr>
                      <a:t> </a:t>
                    </a:r>
                    <a:r>
                      <a:rPr lang="en-GB" sz="1200" b="1" dirty="0">
                        <a:solidFill>
                          <a:schemeClr val="bg1"/>
                        </a:solidFill>
                        <a:effectLst/>
                        <a:latin typeface="Helvetica Neue" panose="02000503000000020004" pitchFamily="2" charset="0"/>
                      </a:rPr>
                      <a:t>company </a:t>
                    </a:r>
                  </a:p>
                  <a:p>
                    <a:r>
                      <a:rPr lang="en-GB" sz="1200" b="1" dirty="0">
                        <a:solidFill>
                          <a:schemeClr val="bg1"/>
                        </a:solidFill>
                        <a:effectLst/>
                        <a:latin typeface="Helvetica Neue" panose="02000503000000020004" pitchFamily="2" charset="0"/>
                      </a:rPr>
                      <a:t>of safeguarding professionals.</a:t>
                    </a:r>
                    <a:br>
                      <a:rPr lang="en-GB" sz="1200" b="1" dirty="0">
                        <a:solidFill>
                          <a:schemeClr val="bg1"/>
                        </a:solidFill>
                        <a:effectLst/>
                        <a:latin typeface="Helvetica Neue" panose="02000503000000020004" pitchFamily="2" charset="0"/>
                      </a:rPr>
                    </a:br>
                    <a:endParaRPr lang="en-GB" sz="1200" dirty="0">
                      <a:solidFill>
                        <a:schemeClr val="bg1"/>
                      </a:solidFill>
                      <a:effectLst/>
                      <a:latin typeface="Helvetica Neue" panose="02000503000000020004" pitchFamily="2" charset="0"/>
                    </a:endParaRPr>
                  </a:p>
                  <a:p>
                    <a:r>
                      <a:rPr lang="en-GB"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We have been asked to carry out an independent safeguarding review to ensure the Presbyterian Church in Ireland is doing all they can to create an environment where everyone feels safe, valued and respected.</a:t>
                    </a:r>
                  </a:p>
                  <a:p>
                    <a:endParaRPr lang="en-GB" sz="1200" dirty="0"/>
                  </a:p>
                  <a:p>
                    <a:r>
                      <a:rPr lang="en-GB" sz="1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Listening to and learning from individuals involved in the life and work of the Presbyterian Church in Ireland is an important part of the Review. </a:t>
                    </a:r>
                    <a:endParaRPr lang="en-GB" sz="1200" b="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6" name="TextBox 15">
                  <a:extLst>
                    <a:ext uri="{FF2B5EF4-FFF2-40B4-BE49-F238E27FC236}">
                      <a16:creationId xmlns:a16="http://schemas.microsoft.com/office/drawing/2014/main" id="{80EA083C-60D2-352B-916F-EAF979CE6602}"/>
                    </a:ext>
                  </a:extLst>
                </p:cNvPr>
                <p:cNvSpPr txBox="1"/>
                <p:nvPr/>
              </p:nvSpPr>
              <p:spPr>
                <a:xfrm>
                  <a:off x="10274183" y="6597573"/>
                  <a:ext cx="1917817" cy="215444"/>
                </a:xfrm>
                <a:prstGeom prst="rect">
                  <a:avLst/>
                </a:prstGeom>
                <a:noFill/>
              </p:spPr>
              <p:txBody>
                <a:bodyPr wrap="square" rtlCol="0">
                  <a:spAutoFit/>
                </a:bodyPr>
                <a:lstStyle/>
                <a:p>
                  <a:r>
                    <a:rPr lang="en-GB" sz="800" dirty="0">
                      <a:solidFill>
                        <a:schemeClr val="bg1">
                          <a:lumMod val="65000"/>
                        </a:schemeClr>
                      </a:solidFill>
                      <a:effectLst/>
                      <a:latin typeface="Helvetica Neue Light" panose="02000403000000020004" pitchFamily="2" charset="0"/>
                    </a:rPr>
                    <a:t>© </a:t>
                  </a:r>
                  <a:r>
                    <a:rPr lang="en-GB" sz="800" dirty="0" err="1">
                      <a:solidFill>
                        <a:schemeClr val="bg1">
                          <a:lumMod val="65000"/>
                        </a:schemeClr>
                      </a:solidFill>
                      <a:effectLst/>
                      <a:latin typeface="Helvetica Neue Light" panose="02000403000000020004" pitchFamily="2" charset="0"/>
                    </a:rPr>
                    <a:t>Ineqe</a:t>
                  </a:r>
                  <a:r>
                    <a:rPr lang="en-GB" sz="800" dirty="0">
                      <a:solidFill>
                        <a:schemeClr val="bg1">
                          <a:lumMod val="65000"/>
                        </a:schemeClr>
                      </a:solidFill>
                      <a:effectLst/>
                      <a:latin typeface="Helvetica Neue Light" panose="02000403000000020004" pitchFamily="2" charset="0"/>
                    </a:rPr>
                    <a:t> Group Ltd 2026</a:t>
                  </a:r>
                </a:p>
              </p:txBody>
            </p:sp>
          </p:grpSp>
          <p:pic>
            <p:nvPicPr>
              <p:cNvPr id="86" name="Picture 85">
                <a:extLst>
                  <a:ext uri="{FF2B5EF4-FFF2-40B4-BE49-F238E27FC236}">
                    <a16:creationId xmlns:a16="http://schemas.microsoft.com/office/drawing/2014/main" id="{4646F003-F97C-BBB9-2C95-71901616E975}"/>
                  </a:ext>
                </a:extLst>
              </p:cNvPr>
              <p:cNvPicPr>
                <a:picLocks noChangeAspect="1"/>
              </p:cNvPicPr>
              <p:nvPr/>
            </p:nvPicPr>
            <p:blipFill>
              <a:blip r:embed="rId8"/>
              <a:stretch>
                <a:fillRect/>
              </a:stretch>
            </p:blipFill>
            <p:spPr>
              <a:xfrm>
                <a:off x="3810240" y="5582984"/>
                <a:ext cx="76632" cy="53464"/>
              </a:xfrm>
              <a:prstGeom prst="rect">
                <a:avLst/>
              </a:prstGeom>
            </p:spPr>
          </p:pic>
          <p:pic>
            <p:nvPicPr>
              <p:cNvPr id="21" name="Picture 20">
                <a:extLst>
                  <a:ext uri="{FF2B5EF4-FFF2-40B4-BE49-F238E27FC236}">
                    <a16:creationId xmlns:a16="http://schemas.microsoft.com/office/drawing/2014/main" id="{C03D2A6A-F69D-5C5C-88FC-0B1EF904F7B5}"/>
                  </a:ext>
                </a:extLst>
              </p:cNvPr>
              <p:cNvPicPr>
                <a:picLocks noChangeAspect="1"/>
              </p:cNvPicPr>
              <p:nvPr/>
            </p:nvPicPr>
            <p:blipFill>
              <a:blip r:embed="rId8"/>
              <a:stretch>
                <a:fillRect/>
              </a:stretch>
            </p:blipFill>
            <p:spPr>
              <a:xfrm>
                <a:off x="6754795" y="5582984"/>
                <a:ext cx="76632" cy="53464"/>
              </a:xfrm>
              <a:prstGeom prst="rect">
                <a:avLst/>
              </a:prstGeom>
            </p:spPr>
          </p:pic>
        </p:grpSp>
        <p:sp>
          <p:nvSpPr>
            <p:cNvPr id="11" name="Rounded Rectangle 10">
              <a:extLst>
                <a:ext uri="{FF2B5EF4-FFF2-40B4-BE49-F238E27FC236}">
                  <a16:creationId xmlns:a16="http://schemas.microsoft.com/office/drawing/2014/main" id="{B4ADBD86-797F-EBF8-30D5-FE75FDD3F6D6}"/>
                </a:ext>
              </a:extLst>
            </p:cNvPr>
            <p:cNvSpPr/>
            <p:nvPr/>
          </p:nvSpPr>
          <p:spPr>
            <a:xfrm>
              <a:off x="3886872" y="4482546"/>
              <a:ext cx="3520970" cy="354629"/>
            </a:xfrm>
            <a:prstGeom prst="roundRect">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C401C61-CD2C-1A4A-B80F-FB12027F09B5}"/>
                </a:ext>
              </a:extLst>
            </p:cNvPr>
            <p:cNvPicPr>
              <a:picLocks noChangeAspect="1"/>
            </p:cNvPicPr>
            <p:nvPr/>
          </p:nvPicPr>
          <p:blipFill>
            <a:blip r:embed="rId9"/>
            <a:stretch>
              <a:fillRect/>
            </a:stretch>
          </p:blipFill>
          <p:spPr>
            <a:xfrm>
              <a:off x="4038752" y="4561476"/>
              <a:ext cx="67919" cy="194542"/>
            </a:xfrm>
            <a:prstGeom prst="rect">
              <a:avLst/>
            </a:prstGeom>
          </p:spPr>
        </p:pic>
        <p:sp>
          <p:nvSpPr>
            <p:cNvPr id="19" name="TextBox 18">
              <a:extLst>
                <a:ext uri="{FF2B5EF4-FFF2-40B4-BE49-F238E27FC236}">
                  <a16:creationId xmlns:a16="http://schemas.microsoft.com/office/drawing/2014/main" id="{49BDEA73-F89F-3ADF-A897-0912994473C1}"/>
                </a:ext>
              </a:extLst>
            </p:cNvPr>
            <p:cNvSpPr txBox="1"/>
            <p:nvPr/>
          </p:nvSpPr>
          <p:spPr>
            <a:xfrm>
              <a:off x="4130933" y="4519091"/>
              <a:ext cx="3204559" cy="261610"/>
            </a:xfrm>
            <a:prstGeom prst="rect">
              <a:avLst/>
            </a:prstGeom>
            <a:noFill/>
          </p:spPr>
          <p:txBody>
            <a:bodyPr wrap="square" rtlCol="0">
              <a:spAutoFit/>
            </a:bodyPr>
            <a:lstStyle/>
            <a:p>
              <a:pPr algn="ctr"/>
              <a:r>
                <a:rPr lang="en-GB" sz="1100" b="1" dirty="0" err="1">
                  <a:solidFill>
                    <a:schemeClr val="bg1">
                      <a:lumMod val="95000"/>
                    </a:schemeClr>
                  </a:solidFill>
                  <a:latin typeface="Helvetica Neue" panose="02000503000000020004" pitchFamily="2" charset="0"/>
                </a:rPr>
                <a:t>ineqe.com</a:t>
              </a:r>
              <a:r>
                <a:rPr lang="en-GB" sz="1100" b="1" dirty="0">
                  <a:solidFill>
                    <a:schemeClr val="bg1">
                      <a:lumMod val="95000"/>
                    </a:schemeClr>
                  </a:solidFill>
                  <a:latin typeface="Helvetica Neue" panose="02000503000000020004" pitchFamily="2" charset="0"/>
                </a:rPr>
                <a:t>/presbyterian-church-in-</a:t>
              </a:r>
              <a:r>
                <a:rPr lang="en-GB" sz="1100" b="1" dirty="0" err="1">
                  <a:solidFill>
                    <a:schemeClr val="bg1">
                      <a:lumMod val="95000"/>
                    </a:schemeClr>
                  </a:solidFill>
                  <a:latin typeface="Helvetica Neue" panose="02000503000000020004" pitchFamily="2" charset="0"/>
                </a:rPr>
                <a:t>ireland</a:t>
              </a:r>
              <a:endParaRPr lang="en-GB" sz="1100" dirty="0">
                <a:solidFill>
                  <a:schemeClr val="bg1">
                    <a:lumMod val="95000"/>
                  </a:schemeClr>
                </a:solidFill>
                <a:effectLst/>
                <a:latin typeface="Helvetica Neue" panose="02000503000000020004" pitchFamily="2" charset="0"/>
              </a:endParaRPr>
            </a:p>
          </p:txBody>
        </p:sp>
      </p:grpSp>
      <p:grpSp>
        <p:nvGrpSpPr>
          <p:cNvPr id="97" name="Group 96">
            <a:extLst>
              <a:ext uri="{FF2B5EF4-FFF2-40B4-BE49-F238E27FC236}">
                <a16:creationId xmlns:a16="http://schemas.microsoft.com/office/drawing/2014/main" id="{F0C5B236-7B11-54F8-B54A-D388B03E8946}"/>
              </a:ext>
            </a:extLst>
          </p:cNvPr>
          <p:cNvGrpSpPr/>
          <p:nvPr/>
        </p:nvGrpSpPr>
        <p:grpSpPr>
          <a:xfrm>
            <a:off x="-194207" y="5042614"/>
            <a:ext cx="3556969" cy="1836624"/>
            <a:chOff x="-194207" y="5034398"/>
            <a:chExt cx="3556969" cy="1836624"/>
          </a:xfrm>
        </p:grpSpPr>
        <p:sp>
          <p:nvSpPr>
            <p:cNvPr id="27" name="Rectangle 26">
              <a:extLst>
                <a:ext uri="{FF2B5EF4-FFF2-40B4-BE49-F238E27FC236}">
                  <a16:creationId xmlns:a16="http://schemas.microsoft.com/office/drawing/2014/main" id="{EE67CA90-3F49-68DD-42E0-AC8B0BCB88E5}"/>
                </a:ext>
              </a:extLst>
            </p:cNvPr>
            <p:cNvSpPr/>
            <p:nvPr/>
          </p:nvSpPr>
          <p:spPr>
            <a:xfrm>
              <a:off x="-194207" y="5034398"/>
              <a:ext cx="3556969" cy="183662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ounded Rectangle 91">
              <a:extLst>
                <a:ext uri="{FF2B5EF4-FFF2-40B4-BE49-F238E27FC236}">
                  <a16:creationId xmlns:a16="http://schemas.microsoft.com/office/drawing/2014/main" id="{D56B8CAE-73BC-4F87-918E-B6581BE122F4}"/>
                </a:ext>
              </a:extLst>
            </p:cNvPr>
            <p:cNvSpPr/>
            <p:nvPr/>
          </p:nvSpPr>
          <p:spPr>
            <a:xfrm>
              <a:off x="204070" y="5217239"/>
              <a:ext cx="2977900" cy="1291740"/>
            </a:xfrm>
            <a:prstGeom prst="roundRect">
              <a:avLst>
                <a:gd name="adj" fmla="val 555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0" name="Picture 89">
              <a:extLst>
                <a:ext uri="{FF2B5EF4-FFF2-40B4-BE49-F238E27FC236}">
                  <a16:creationId xmlns:a16="http://schemas.microsoft.com/office/drawing/2014/main" id="{E58259F9-1A71-5E0F-820F-BC2F8332EBAE}"/>
                </a:ext>
              </a:extLst>
            </p:cNvPr>
            <p:cNvPicPr>
              <a:picLocks noChangeAspect="1"/>
            </p:cNvPicPr>
            <p:nvPr/>
          </p:nvPicPr>
          <p:blipFill>
            <a:blip r:embed="rId10"/>
            <a:srcRect/>
            <a:stretch/>
          </p:blipFill>
          <p:spPr>
            <a:xfrm>
              <a:off x="317833" y="5341819"/>
              <a:ext cx="1056979" cy="1056979"/>
            </a:xfrm>
            <a:prstGeom prst="rect">
              <a:avLst/>
            </a:prstGeom>
          </p:spPr>
        </p:pic>
        <p:sp>
          <p:nvSpPr>
            <p:cNvPr id="94" name="TextBox 93">
              <a:extLst>
                <a:ext uri="{FF2B5EF4-FFF2-40B4-BE49-F238E27FC236}">
                  <a16:creationId xmlns:a16="http://schemas.microsoft.com/office/drawing/2014/main" id="{C468D50F-6826-8428-C64E-7C427151FE7C}"/>
                </a:ext>
              </a:extLst>
            </p:cNvPr>
            <p:cNvSpPr txBox="1"/>
            <p:nvPr/>
          </p:nvSpPr>
          <p:spPr>
            <a:xfrm>
              <a:off x="1417830" y="5383135"/>
              <a:ext cx="1714646" cy="646331"/>
            </a:xfrm>
            <a:prstGeom prst="rect">
              <a:avLst/>
            </a:prstGeom>
            <a:noFill/>
          </p:spPr>
          <p:txBody>
            <a:bodyPr wrap="square" rtlCol="0">
              <a:spAutoFit/>
            </a:bodyPr>
            <a:lstStyle/>
            <a:p>
              <a:r>
                <a:rPr lang="en-GB" sz="1200" b="1" dirty="0">
                  <a:solidFill>
                    <a:srgbClr val="24323F"/>
                  </a:solidFill>
                  <a:latin typeface="Helvetica Neue" panose="02000503000000020004" pitchFamily="2" charset="0"/>
                </a:rPr>
                <a:t>Access the webpage by scanning the QR code</a:t>
              </a:r>
              <a:endParaRPr lang="en-GB" sz="1200" dirty="0">
                <a:solidFill>
                  <a:srgbClr val="24323F"/>
                </a:solidFill>
                <a:effectLst/>
                <a:latin typeface="Helvetica Neue" panose="02000503000000020004" pitchFamily="2" charset="0"/>
              </a:endParaRPr>
            </a:p>
          </p:txBody>
        </p:sp>
        <p:sp>
          <p:nvSpPr>
            <p:cNvPr id="140" name="TextBox 139">
              <a:extLst>
                <a:ext uri="{FF2B5EF4-FFF2-40B4-BE49-F238E27FC236}">
                  <a16:creationId xmlns:a16="http://schemas.microsoft.com/office/drawing/2014/main" id="{A90C45B3-FBA7-501C-0499-8144FC907BA5}"/>
                </a:ext>
              </a:extLst>
            </p:cNvPr>
            <p:cNvSpPr txBox="1"/>
            <p:nvPr/>
          </p:nvSpPr>
          <p:spPr>
            <a:xfrm>
              <a:off x="1410432" y="6032633"/>
              <a:ext cx="1691096" cy="338554"/>
            </a:xfrm>
            <a:prstGeom prst="rect">
              <a:avLst/>
            </a:prstGeom>
            <a:noFill/>
          </p:spPr>
          <p:txBody>
            <a:bodyPr wrap="square" rtlCol="0">
              <a:spAutoFit/>
            </a:bodyPr>
            <a:lstStyle/>
            <a:p>
              <a:r>
                <a:rPr lang="en-GB" sz="800" b="1" dirty="0" err="1">
                  <a:solidFill>
                    <a:srgbClr val="243847"/>
                  </a:solidFill>
                  <a:latin typeface="Helvetica Neue" panose="02000503000000020004" pitchFamily="2" charset="0"/>
                </a:rPr>
                <a:t>ineqe.com</a:t>
              </a:r>
              <a:r>
                <a:rPr lang="en-GB" sz="800" b="1" dirty="0">
                  <a:solidFill>
                    <a:srgbClr val="243847"/>
                  </a:solidFill>
                  <a:latin typeface="Helvetica Neue" panose="02000503000000020004" pitchFamily="2" charset="0"/>
                </a:rPr>
                <a:t>/presbyterian-church-in-</a:t>
              </a:r>
              <a:r>
                <a:rPr lang="en-GB" sz="800" b="1" dirty="0" err="1">
                  <a:solidFill>
                    <a:srgbClr val="243847"/>
                  </a:solidFill>
                  <a:latin typeface="Helvetica Neue" panose="02000503000000020004" pitchFamily="2" charset="0"/>
                </a:rPr>
                <a:t>ireland</a:t>
              </a:r>
              <a:endParaRPr lang="en-GB" sz="800" dirty="0">
                <a:solidFill>
                  <a:srgbClr val="243847"/>
                </a:solidFill>
                <a:effectLst/>
                <a:latin typeface="Helvetica Neue" panose="02000503000000020004" pitchFamily="2" charset="0"/>
              </a:endParaRPr>
            </a:p>
          </p:txBody>
        </p:sp>
      </p:grpSp>
      <p:pic>
        <p:nvPicPr>
          <p:cNvPr id="7" name="Picture 6">
            <a:extLst>
              <a:ext uri="{FF2B5EF4-FFF2-40B4-BE49-F238E27FC236}">
                <a16:creationId xmlns:a16="http://schemas.microsoft.com/office/drawing/2014/main" id="{FDB8CEC4-F76D-C02E-8AE2-0DC761F535CA}"/>
              </a:ext>
            </a:extLst>
          </p:cNvPr>
          <p:cNvPicPr>
            <a:picLocks noChangeAspect="1"/>
          </p:cNvPicPr>
          <p:nvPr/>
        </p:nvPicPr>
        <p:blipFill>
          <a:blip r:embed="rId11"/>
          <a:srcRect/>
          <a:stretch/>
        </p:blipFill>
        <p:spPr>
          <a:xfrm>
            <a:off x="314539" y="1217557"/>
            <a:ext cx="2700754" cy="388287"/>
          </a:xfrm>
          <a:prstGeom prst="rect">
            <a:avLst/>
          </a:prstGeom>
        </p:spPr>
      </p:pic>
    </p:spTree>
    <p:extLst>
      <p:ext uri="{BB962C8B-B14F-4D97-AF65-F5344CB8AC3E}">
        <p14:creationId xmlns:p14="http://schemas.microsoft.com/office/powerpoint/2010/main" val="734854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12520</TotalTime>
  <Words>656</Words>
  <Application>Microsoft Macintosh PowerPoint</Application>
  <PresentationFormat>Widescreen</PresentationFormat>
  <Paragraphs>68</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Helvetica Neue</vt:lpstr>
      <vt:lpstr>Helvetica Neue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Logue</dc:creator>
  <cp:lastModifiedBy>Nathan Logue</cp:lastModifiedBy>
  <cp:revision>61</cp:revision>
  <dcterms:created xsi:type="dcterms:W3CDTF">2023-10-03T08:43:44Z</dcterms:created>
  <dcterms:modified xsi:type="dcterms:W3CDTF">2026-08-05T09:21:21Z</dcterms:modified>
</cp:coreProperties>
</file>