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8" r:id="rId6"/>
    <p:sldId id="257" r:id="rId7"/>
    <p:sldId id="262" r:id="rId8"/>
    <p:sldId id="269" r:id="rId9"/>
    <p:sldId id="260" r:id="rId10"/>
    <p:sldId id="259" r:id="rId11"/>
    <p:sldId id="263" r:id="rId12"/>
    <p:sldId id="266" r:id="rId13"/>
    <p:sldId id="261" r:id="rId14"/>
    <p:sldId id="264" r:id="rId15"/>
    <p:sldId id="265" r:id="rId16"/>
    <p:sldId id="270" r:id="rId17"/>
    <p:sldId id="267" r:id="rId18"/>
    <p:sldId id="268" r:id="rId19"/>
  </p:sldIdLst>
  <p:sldSz cx="9144000" cy="6858000" type="screen4x3"/>
  <p:notesSz cx="6867525" cy="9994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8">
          <p15:clr>
            <a:srgbClr val="A4A3A4"/>
          </p15:clr>
        </p15:guide>
        <p15:guide id="2" pos="216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1416"/>
    <a:srgbClr val="04314C"/>
    <a:srgbClr val="459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76" autoAdjust="0"/>
    <p:restoredTop sz="94660"/>
  </p:normalViewPr>
  <p:slideViewPr>
    <p:cSldViewPr>
      <p:cViewPr varScale="1">
        <p:scale>
          <a:sx n="70" d="100"/>
          <a:sy n="70" d="100"/>
        </p:scale>
        <p:origin x="976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3148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0008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12381A15-447F-4DD4-BE92-B6C845C6DFBC}" type="datetimeFigureOut">
              <a:rPr lang="en-GB" smtClean="0"/>
              <a:t>24/07/2020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0008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6774B565-FA1E-4D79-963C-08C1D370763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023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0008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7642051B-1B52-401F-AE1C-323DF4C20EDD}" type="datetimeFigureOut">
              <a:rPr lang="en-GB" smtClean="0"/>
              <a:t>24/07/2020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4997450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0" tIns="48175" rIns="96350" bIns="4817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753" y="4747578"/>
            <a:ext cx="5494020" cy="4497705"/>
          </a:xfrm>
          <a:prstGeom prst="rect">
            <a:avLst/>
          </a:prstGeom>
        </p:spPr>
        <p:txBody>
          <a:bodyPr vert="horz" lIns="96350" tIns="48175" rIns="96350" bIns="4817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0008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712D3970-3CF0-432F-B2B8-46278E180B3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38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70176"/>
            <a:ext cx="6400800" cy="127099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941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253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934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064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260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163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214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587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44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170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024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244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F1416"/>
                </a:solidFill>
              </a:defRPr>
            </a:lvl1pPr>
          </a:lstStyle>
          <a:p>
            <a:fld id="{1327C452-0D12-48F3-BB65-BBA3E6350F2C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31" name="Group 30"/>
          <p:cNvGrpSpPr/>
          <p:nvPr/>
        </p:nvGrpSpPr>
        <p:grpSpPr>
          <a:xfrm>
            <a:off x="467544" y="6309320"/>
            <a:ext cx="1908720" cy="400110"/>
            <a:chOff x="3671392" y="6341258"/>
            <a:chExt cx="1908720" cy="400110"/>
          </a:xfrm>
        </p:grpSpPr>
        <p:pic>
          <p:nvPicPr>
            <p:cNvPr id="2049" name="Picture 3" descr="Logo-small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392" y="6381328"/>
              <a:ext cx="360040" cy="315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3995936" y="6341258"/>
              <a:ext cx="158417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800" b="1" i="0" u="none" strike="noStrike" cap="none" normalizeH="0" baseline="0" dirty="0">
                  <a:ln>
                    <a:noFill/>
                  </a:ln>
                  <a:solidFill>
                    <a:srgbClr val="7F1416"/>
                  </a:solidFill>
                  <a:effectLst/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Global Shelter Cluster</a:t>
              </a:r>
              <a:endParaRPr kumimoji="0" lang="en-GB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600" b="0" i="0" u="none" strike="noStrike" cap="none" normalizeH="0" baseline="0" dirty="0">
                  <a:ln>
                    <a:noFill/>
                  </a:ln>
                  <a:solidFill>
                    <a:srgbClr val="7F1416"/>
                  </a:solidFill>
                  <a:effectLst/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ShelterCluster.org</a:t>
              </a:r>
              <a:endParaRPr kumimoji="0" lang="en-GB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600" b="0" i="0" u="none" strike="noStrike" cap="none" normalizeH="0" baseline="0" dirty="0">
                  <a:ln>
                    <a:noFill/>
                  </a:ln>
                  <a:solidFill>
                    <a:srgbClr val="595959"/>
                  </a:solidFill>
                  <a:effectLst/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Coordinating Humanitarian Shelter</a:t>
              </a:r>
              <a:endPara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0" y="6741368"/>
            <a:ext cx="1836000" cy="116632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36000" y="6741368"/>
            <a:ext cx="1836000" cy="116632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72000" y="6741368"/>
            <a:ext cx="1836000" cy="116632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08000" y="6741368"/>
            <a:ext cx="1836000" cy="116632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26256" y="6741368"/>
            <a:ext cx="1836000" cy="116632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10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4314C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F141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heltercluster.org/promoting-safer-building-working-group/protocol-informing-choice-better-shelter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microsoft.com/office/2007/relationships/hdphoto" Target="../media/hdphoto2.wdp"/><Relationship Id="rId4" Type="http://schemas.openxmlformats.org/officeDocument/2006/relationships/image" Target="../media/image9.pn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Informing Choice for Safer Building: </a:t>
            </a:r>
            <a:br>
              <a:rPr lang="en-GB" dirty="0"/>
            </a:br>
            <a:r>
              <a:rPr lang="en-GB" dirty="0">
                <a:solidFill>
                  <a:srgbClr val="7F1416"/>
                </a:solidFill>
              </a:rPr>
              <a:t/>
            </a:r>
            <a:br>
              <a:rPr lang="en-GB" dirty="0">
                <a:solidFill>
                  <a:srgbClr val="7F1416"/>
                </a:solidFill>
              </a:rPr>
            </a:br>
            <a:r>
              <a:rPr lang="en-GB" dirty="0">
                <a:solidFill>
                  <a:srgbClr val="7F1416"/>
                </a:solidFill>
              </a:rPr>
              <a:t>A Protocol for Developing &amp; Disseminating Shelter and Settlement related Information, Education, Communication (IEC)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9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A019DC-11FA-492F-A637-5D19F3743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94778"/>
            <a:ext cx="8291264" cy="1866070"/>
          </a:xfrm>
        </p:spPr>
        <p:txBody>
          <a:bodyPr>
            <a:normAutofit fontScale="90000"/>
          </a:bodyPr>
          <a:lstStyle/>
          <a:p>
            <a:r>
              <a:rPr lang="en-GB" dirty="0"/>
              <a:t>Step 4: 	Analysing Engagement pathways</a:t>
            </a:r>
            <a:br>
              <a:rPr lang="en-GB" dirty="0"/>
            </a:br>
            <a:r>
              <a:rPr lang="en-GB" b="0" dirty="0"/>
              <a:t>(communication media analysis)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1533601-DA77-4306-B36D-BEC0D29D8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10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161F3F1-4D08-4624-B391-E4BD4B5731B0}"/>
              </a:ext>
            </a:extLst>
          </p:cNvPr>
          <p:cNvSpPr txBox="1"/>
          <p:nvPr/>
        </p:nvSpPr>
        <p:spPr>
          <a:xfrm>
            <a:off x="241366" y="2140708"/>
            <a:ext cx="3970593" cy="169277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400" dirty="0">
                <a:latin typeface="Verdana" panose="020B0604030504040204" pitchFamily="34" charset="0"/>
                <a:ea typeface="Verdana" panose="020B0604030504040204" pitchFamily="34" charset="0"/>
              </a:rPr>
              <a:t>“HOW”</a:t>
            </a:r>
          </a:p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What type of communication works best for each of the different target groups?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E618BE5-C6E5-40B5-B6CD-EB75CCA7176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7709" y="2054226"/>
            <a:ext cx="4081227" cy="31749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0602723-722B-45E0-B166-E25C47A89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808" y="4191693"/>
            <a:ext cx="3505802" cy="24715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5DAD358-227C-495C-8427-0276F29687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432" y="3928931"/>
            <a:ext cx="3089725" cy="163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99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B97D00-9335-453F-AA2D-6ADAEC8EC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44624"/>
            <a:ext cx="9001000" cy="1440160"/>
          </a:xfrm>
        </p:spPr>
        <p:txBody>
          <a:bodyPr>
            <a:normAutofit/>
          </a:bodyPr>
          <a:lstStyle/>
          <a:p>
            <a:r>
              <a:rPr lang="en-GB" sz="3000" dirty="0"/>
              <a:t>Step 5: 	Developing Detailed Messaging </a:t>
            </a:r>
            <a:br>
              <a:rPr lang="en-GB" sz="3000" dirty="0"/>
            </a:br>
            <a:r>
              <a:rPr lang="en-GB" sz="1800" dirty="0"/>
              <a:t>for different Audiences/Stakeholders and Engagement Pathways</a:t>
            </a:r>
            <a:r>
              <a:rPr lang="en-GB" sz="3000" dirty="0"/>
              <a:t/>
            </a:r>
            <a:br>
              <a:rPr lang="en-GB" sz="3000" dirty="0"/>
            </a:br>
            <a:endParaRPr lang="en-GB" sz="3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C0BDB53-7D88-4D16-A027-38FDF6EF1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11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550838A-705F-42DE-B17C-D1DFE72CA3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974"/>
          <a:stretch/>
        </p:blipFill>
        <p:spPr>
          <a:xfrm>
            <a:off x="3275856" y="2085407"/>
            <a:ext cx="5622745" cy="41601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30469AF-E7E8-4412-83A9-720F4D07293B}"/>
              </a:ext>
            </a:extLst>
          </p:cNvPr>
          <p:cNvSpPr txBox="1"/>
          <p:nvPr/>
        </p:nvSpPr>
        <p:spPr>
          <a:xfrm>
            <a:off x="272099" y="1196752"/>
            <a:ext cx="8653202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dirty="0">
                <a:latin typeface="Verdana" panose="020B0604030504040204" pitchFamily="34" charset="0"/>
                <a:ea typeface="Verdana" panose="020B0604030504040204" pitchFamily="34" charset="0"/>
              </a:rPr>
              <a:t>Bring the “What”, “Who”, “How” together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D52690D-B9F2-4494-ABC0-9BE9D537C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13" y="3476187"/>
            <a:ext cx="2846930" cy="276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4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308EE7-C46A-43E4-8859-684B85EF9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Step 6: 	Defining Roll-Out Strategy </a:t>
            </a:r>
            <a:r>
              <a:rPr lang="en-GB" b="0" dirty="0"/>
              <a:t>and confirming IEC objectives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DC85FD61-5E8E-402D-8EEC-2C41316E3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12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C366022-9E94-4E26-A05A-A27A1EC7371C}"/>
              </a:ext>
            </a:extLst>
          </p:cNvPr>
          <p:cNvSpPr txBox="1"/>
          <p:nvPr/>
        </p:nvSpPr>
        <p:spPr>
          <a:xfrm>
            <a:off x="251520" y="1484784"/>
            <a:ext cx="8833028" cy="76944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400" dirty="0">
                <a:latin typeface="Verdana" panose="020B0604030504040204" pitchFamily="34" charset="0"/>
                <a:ea typeface="Verdana" panose="020B0604030504040204" pitchFamily="34" charset="0"/>
              </a:rPr>
              <a:t>“</a:t>
            </a:r>
            <a:r>
              <a:rPr lang="en-GB" sz="4400" dirty="0" err="1">
                <a:latin typeface="Verdana" panose="020B0604030504040204" pitchFamily="34" charset="0"/>
                <a:ea typeface="Verdana" panose="020B0604030504040204" pitchFamily="34" charset="0"/>
              </a:rPr>
              <a:t>WHEN”</a:t>
            </a:r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what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 messages need to be communicated when?</a:t>
            </a:r>
            <a:endParaRPr lang="en-GB" sz="4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CBD02D0-2830-4664-9F46-FF62AC241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907" y="2321371"/>
            <a:ext cx="4786507" cy="25053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AFFEE6E-5EE1-4146-A09A-025E5D681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76" y="3789040"/>
            <a:ext cx="3844387" cy="241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554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835D2FFE-5135-463C-90E7-24BB8C6E5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13</a:t>
            </a:fld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1576912D-654D-40F7-A8A7-CA04DB23CC66}"/>
              </a:ext>
            </a:extLst>
          </p:cNvPr>
          <p:cNvGrpSpPr/>
          <p:nvPr/>
        </p:nvGrpSpPr>
        <p:grpSpPr>
          <a:xfrm>
            <a:off x="11832" y="1844824"/>
            <a:ext cx="12967980" cy="4277638"/>
            <a:chOff x="-1621793" y="1953689"/>
            <a:chExt cx="12236663" cy="3886200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B3B59BD0-A0D8-4EA7-844A-08BA19527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621793" y="1953689"/>
              <a:ext cx="12024837" cy="3886200"/>
            </a:xfrm>
            <a:prstGeom prst="rect">
              <a:avLst/>
            </a:prstGeom>
          </p:spPr>
        </p:pic>
        <p:sp>
          <p:nvSpPr>
            <p:cNvPr id="5" name="Rectangular Callout 2">
              <a:extLst>
                <a:ext uri="{FF2B5EF4-FFF2-40B4-BE49-F238E27FC236}">
                  <a16:creationId xmlns="" xmlns:a16="http://schemas.microsoft.com/office/drawing/2014/main" id="{E58D66D6-1457-471B-ACF2-03356EA0AC2B}"/>
                </a:ext>
              </a:extLst>
            </p:cNvPr>
            <p:cNvSpPr/>
            <p:nvPr/>
          </p:nvSpPr>
          <p:spPr>
            <a:xfrm>
              <a:off x="4370664" y="2718033"/>
              <a:ext cx="234892" cy="184558"/>
            </a:xfrm>
            <a:prstGeom prst="wedgeRectCallout">
              <a:avLst>
                <a:gd name="adj1" fmla="val -144396"/>
                <a:gd name="adj2" fmla="val 131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ular Callout 5">
              <a:extLst>
                <a:ext uri="{FF2B5EF4-FFF2-40B4-BE49-F238E27FC236}">
                  <a16:creationId xmlns="" xmlns:a16="http://schemas.microsoft.com/office/drawing/2014/main" id="{C09B632F-6CD8-4388-8D0E-A77EC955EE2E}"/>
                </a:ext>
              </a:extLst>
            </p:cNvPr>
            <p:cNvSpPr/>
            <p:nvPr/>
          </p:nvSpPr>
          <p:spPr>
            <a:xfrm>
              <a:off x="4992847" y="2902591"/>
              <a:ext cx="234892" cy="184558"/>
            </a:xfrm>
            <a:prstGeom prst="wedgeRectCallout">
              <a:avLst>
                <a:gd name="adj1" fmla="val -144396"/>
                <a:gd name="adj2" fmla="val 131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ular Callout 6">
              <a:extLst>
                <a:ext uri="{FF2B5EF4-FFF2-40B4-BE49-F238E27FC236}">
                  <a16:creationId xmlns="" xmlns:a16="http://schemas.microsoft.com/office/drawing/2014/main" id="{309080E6-A087-4BEA-9741-97F856B534E5}"/>
                </a:ext>
              </a:extLst>
            </p:cNvPr>
            <p:cNvSpPr/>
            <p:nvPr/>
          </p:nvSpPr>
          <p:spPr>
            <a:xfrm>
              <a:off x="9229288" y="4757956"/>
              <a:ext cx="234892" cy="184558"/>
            </a:xfrm>
            <a:prstGeom prst="wedgeRectCallout">
              <a:avLst>
                <a:gd name="adj1" fmla="val -144396"/>
                <a:gd name="adj2" fmla="val 131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ular Callout 7">
              <a:extLst>
                <a:ext uri="{FF2B5EF4-FFF2-40B4-BE49-F238E27FC236}">
                  <a16:creationId xmlns="" xmlns:a16="http://schemas.microsoft.com/office/drawing/2014/main" id="{441C877F-592E-4391-9BBA-71B0BE0BB2A7}"/>
                </a:ext>
              </a:extLst>
            </p:cNvPr>
            <p:cNvSpPr/>
            <p:nvPr/>
          </p:nvSpPr>
          <p:spPr>
            <a:xfrm>
              <a:off x="10379978" y="5338194"/>
              <a:ext cx="234892" cy="184558"/>
            </a:xfrm>
            <a:prstGeom prst="wedgeRectCallout">
              <a:avLst>
                <a:gd name="adj1" fmla="val -144396"/>
                <a:gd name="adj2" fmla="val 131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5463595-601F-4F27-99DF-0CED01852D12}"/>
              </a:ext>
            </a:extLst>
          </p:cNvPr>
          <p:cNvSpPr/>
          <p:nvPr/>
        </p:nvSpPr>
        <p:spPr>
          <a:xfrm>
            <a:off x="-36512" y="1140887"/>
            <a:ext cx="85231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dk1"/>
                </a:solidFill>
              </a:rPr>
              <a:t>Example of communications timeline– Post Crisis.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674843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5C6F49-253C-4470-85E7-142D17F54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Step 7: 	Defining M&amp;E Framework and process of revision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6BE05451-8DE6-4C97-B76F-8894E3EBC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14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BE0B1E0-B46D-4673-B715-723BFFD20B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839" y="1589822"/>
            <a:ext cx="4079113" cy="3343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E9968BD-FD28-4AE7-A34C-38A81F89A2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92"/>
          <a:stretch/>
        </p:blipFill>
        <p:spPr>
          <a:xfrm>
            <a:off x="3563888" y="2723585"/>
            <a:ext cx="5362396" cy="363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39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BE4A54D3-0DEA-4E94-B553-807BE92CC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79821" y="6149525"/>
            <a:ext cx="2133600" cy="365125"/>
          </a:xfrm>
        </p:spPr>
        <p:txBody>
          <a:bodyPr/>
          <a:lstStyle/>
          <a:p>
            <a:fld id="{1327C452-0D12-48F3-BB65-BBA3E6350F2C}" type="slidenum">
              <a:rPr lang="en-GB" smtClean="0"/>
              <a:t>15</a:t>
            </a:fld>
            <a:endParaRPr lang="en-GB" dirty="0"/>
          </a:p>
        </p:txBody>
      </p:sp>
      <p:sp>
        <p:nvSpPr>
          <p:cNvPr id="35" name="Arc 34">
            <a:extLst>
              <a:ext uri="{FF2B5EF4-FFF2-40B4-BE49-F238E27FC236}">
                <a16:creationId xmlns="" xmlns:a16="http://schemas.microsoft.com/office/drawing/2014/main" id="{056DF3A4-28BC-4490-8E1D-0851D02C1D3D}"/>
              </a:ext>
            </a:extLst>
          </p:cNvPr>
          <p:cNvSpPr/>
          <p:nvPr/>
        </p:nvSpPr>
        <p:spPr>
          <a:xfrm rot="11322524">
            <a:off x="2102712" y="729966"/>
            <a:ext cx="2160117" cy="2409778"/>
          </a:xfrm>
          <a:custGeom>
            <a:avLst/>
            <a:gdLst>
              <a:gd name="connsiteX0" fmla="*/ 1080058 w 2160117"/>
              <a:gd name="connsiteY0" fmla="*/ 0 h 2409778"/>
              <a:gd name="connsiteX1" fmla="*/ 2152328 w 2160117"/>
              <a:gd name="connsiteY1" fmla="*/ 1060444 h 2409778"/>
              <a:gd name="connsiteX2" fmla="*/ 1396198 w 2160117"/>
              <a:gd name="connsiteY2" fmla="*/ 2357007 h 2409778"/>
              <a:gd name="connsiteX3" fmla="*/ 1080059 w 2160117"/>
              <a:gd name="connsiteY3" fmla="*/ 1204889 h 2409778"/>
              <a:gd name="connsiteX4" fmla="*/ 1080058 w 2160117"/>
              <a:gd name="connsiteY4" fmla="*/ 0 h 2409778"/>
              <a:gd name="connsiteX0" fmla="*/ 1080058 w 2160117"/>
              <a:gd name="connsiteY0" fmla="*/ 0 h 2409778"/>
              <a:gd name="connsiteX1" fmla="*/ 2152328 w 2160117"/>
              <a:gd name="connsiteY1" fmla="*/ 1060444 h 2409778"/>
              <a:gd name="connsiteX2" fmla="*/ 1396198 w 2160117"/>
              <a:gd name="connsiteY2" fmla="*/ 2357007 h 2409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60117" h="2409778" stroke="0" extrusionOk="0">
                <a:moveTo>
                  <a:pt x="1080058" y="0"/>
                </a:moveTo>
                <a:cubicBezTo>
                  <a:pt x="1610962" y="30516"/>
                  <a:pt x="2041585" y="538251"/>
                  <a:pt x="2152328" y="1060444"/>
                </a:cubicBezTo>
                <a:cubicBezTo>
                  <a:pt x="2186575" y="1656430"/>
                  <a:pt x="1965318" y="2237648"/>
                  <a:pt x="1396198" y="2357007"/>
                </a:cubicBezTo>
                <a:cubicBezTo>
                  <a:pt x="1297348" y="2119773"/>
                  <a:pt x="1211586" y="1514104"/>
                  <a:pt x="1080059" y="1204889"/>
                </a:cubicBezTo>
                <a:cubicBezTo>
                  <a:pt x="1081666" y="824801"/>
                  <a:pt x="1062930" y="429950"/>
                  <a:pt x="1080058" y="0"/>
                </a:cubicBezTo>
                <a:close/>
              </a:path>
              <a:path w="2160117" h="2409778" fill="none" extrusionOk="0">
                <a:moveTo>
                  <a:pt x="1080058" y="0"/>
                </a:moveTo>
                <a:cubicBezTo>
                  <a:pt x="1610218" y="-47112"/>
                  <a:pt x="2156069" y="512402"/>
                  <a:pt x="2152328" y="1060444"/>
                </a:cubicBezTo>
                <a:cubicBezTo>
                  <a:pt x="2111681" y="1657166"/>
                  <a:pt x="1891403" y="2170337"/>
                  <a:pt x="1396198" y="2357007"/>
                </a:cubicBezTo>
              </a:path>
              <a:path w="2160117" h="2409778" fill="none" stroke="0" extrusionOk="0">
                <a:moveTo>
                  <a:pt x="1080058" y="0"/>
                </a:moveTo>
                <a:cubicBezTo>
                  <a:pt x="1631097" y="7891"/>
                  <a:pt x="2068665" y="443711"/>
                  <a:pt x="2152328" y="1060444"/>
                </a:cubicBezTo>
                <a:cubicBezTo>
                  <a:pt x="2214999" y="1541823"/>
                  <a:pt x="1890451" y="2203454"/>
                  <a:pt x="1396198" y="2357007"/>
                </a:cubicBezTo>
              </a:path>
            </a:pathLst>
          </a:custGeom>
          <a:ln w="38100">
            <a:solidFill>
              <a:srgbClr val="7F1416"/>
            </a:solidFill>
            <a:extLst>
              <a:ext uri="{C807C97D-BFC1-408E-A445-0C87EB9F89A2}">
                <ask:lineSketchStyleProps xmlns="" xmlns:ask="http://schemas.microsoft.com/office/drawing/2018/sketchyshapes" sd="2686447622">
                  <a:prstGeom prst="arc">
                    <a:avLst>
                      <a:gd name="adj1" fmla="val 16200000"/>
                      <a:gd name="adj2" fmla="val 447934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>
            <a:extLst>
              <a:ext uri="{FF2B5EF4-FFF2-40B4-BE49-F238E27FC236}">
                <a16:creationId xmlns="" xmlns:a16="http://schemas.microsoft.com/office/drawing/2014/main" id="{A9ED0275-E1FA-4059-A9AE-435BB670C152}"/>
              </a:ext>
            </a:extLst>
          </p:cNvPr>
          <p:cNvSpPr/>
          <p:nvPr/>
        </p:nvSpPr>
        <p:spPr>
          <a:xfrm rot="11322524">
            <a:off x="2090235" y="1211463"/>
            <a:ext cx="2211406" cy="2570694"/>
          </a:xfrm>
          <a:custGeom>
            <a:avLst/>
            <a:gdLst>
              <a:gd name="connsiteX0" fmla="*/ 1105703 w 2211406"/>
              <a:gd name="connsiteY0" fmla="*/ 0 h 2570694"/>
              <a:gd name="connsiteX1" fmla="*/ 2204056 w 2211406"/>
              <a:gd name="connsiteY1" fmla="*/ 1137388 h 2570694"/>
              <a:gd name="connsiteX2" fmla="*/ 1441720 w 2211406"/>
              <a:gd name="connsiteY2" fmla="*/ 2509904 h 2570694"/>
              <a:gd name="connsiteX3" fmla="*/ 1105703 w 2211406"/>
              <a:gd name="connsiteY3" fmla="*/ 1285347 h 2570694"/>
              <a:gd name="connsiteX4" fmla="*/ 1105703 w 2211406"/>
              <a:gd name="connsiteY4" fmla="*/ 0 h 2570694"/>
              <a:gd name="connsiteX0" fmla="*/ 1105703 w 2211406"/>
              <a:gd name="connsiteY0" fmla="*/ 0 h 2570694"/>
              <a:gd name="connsiteX1" fmla="*/ 2204056 w 2211406"/>
              <a:gd name="connsiteY1" fmla="*/ 1137388 h 2570694"/>
              <a:gd name="connsiteX2" fmla="*/ 1441720 w 2211406"/>
              <a:gd name="connsiteY2" fmla="*/ 2509904 h 2570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1406" h="2570694" stroke="0" extrusionOk="0">
                <a:moveTo>
                  <a:pt x="1105703" y="0"/>
                </a:moveTo>
                <a:cubicBezTo>
                  <a:pt x="1630589" y="71849"/>
                  <a:pt x="2112067" y="539289"/>
                  <a:pt x="2204056" y="1137388"/>
                </a:cubicBezTo>
                <a:cubicBezTo>
                  <a:pt x="2213568" y="1777757"/>
                  <a:pt x="1970904" y="2342163"/>
                  <a:pt x="1441720" y="2509904"/>
                </a:cubicBezTo>
                <a:cubicBezTo>
                  <a:pt x="1390069" y="2189423"/>
                  <a:pt x="1189829" y="1651114"/>
                  <a:pt x="1105703" y="1285347"/>
                </a:cubicBezTo>
                <a:cubicBezTo>
                  <a:pt x="1150049" y="715199"/>
                  <a:pt x="1108361" y="454753"/>
                  <a:pt x="1105703" y="0"/>
                </a:cubicBezTo>
                <a:close/>
              </a:path>
              <a:path w="2211406" h="2570694" fill="none" extrusionOk="0">
                <a:moveTo>
                  <a:pt x="1105703" y="0"/>
                </a:moveTo>
                <a:cubicBezTo>
                  <a:pt x="1630584" y="-105865"/>
                  <a:pt x="2173248" y="516995"/>
                  <a:pt x="2204056" y="1137388"/>
                </a:cubicBezTo>
                <a:cubicBezTo>
                  <a:pt x="2232235" y="1753391"/>
                  <a:pt x="1916235" y="2231891"/>
                  <a:pt x="1441720" y="2509904"/>
                </a:cubicBezTo>
              </a:path>
              <a:path w="2211406" h="2570694" fill="none" stroke="0" extrusionOk="0">
                <a:moveTo>
                  <a:pt x="1105703" y="0"/>
                </a:moveTo>
                <a:cubicBezTo>
                  <a:pt x="1684349" y="29434"/>
                  <a:pt x="2121984" y="477989"/>
                  <a:pt x="2204056" y="1137388"/>
                </a:cubicBezTo>
                <a:cubicBezTo>
                  <a:pt x="2264874" y="1660048"/>
                  <a:pt x="1930407" y="2366293"/>
                  <a:pt x="1441720" y="2509904"/>
                </a:cubicBezTo>
              </a:path>
            </a:pathLst>
          </a:custGeom>
          <a:ln w="38100">
            <a:solidFill>
              <a:srgbClr val="7F1416"/>
            </a:solidFill>
            <a:extLst>
              <a:ext uri="{C807C97D-BFC1-408E-A445-0C87EB9F89A2}">
                <ask:lineSketchStyleProps xmlns="" xmlns:ask="http://schemas.microsoft.com/office/drawing/2018/sketchyshapes" sd="2686447622">
                  <a:prstGeom prst="arc">
                    <a:avLst>
                      <a:gd name="adj1" fmla="val 16200000"/>
                      <a:gd name="adj2" fmla="val 447934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c 36">
            <a:extLst>
              <a:ext uri="{FF2B5EF4-FFF2-40B4-BE49-F238E27FC236}">
                <a16:creationId xmlns="" xmlns:a16="http://schemas.microsoft.com/office/drawing/2014/main" id="{A72E4A16-E1D8-4272-8D26-57A7BBE0899D}"/>
              </a:ext>
            </a:extLst>
          </p:cNvPr>
          <p:cNvSpPr/>
          <p:nvPr/>
        </p:nvSpPr>
        <p:spPr>
          <a:xfrm rot="11322524">
            <a:off x="1961167" y="1614220"/>
            <a:ext cx="2148341" cy="1516866"/>
          </a:xfrm>
          <a:custGeom>
            <a:avLst/>
            <a:gdLst>
              <a:gd name="connsiteX0" fmla="*/ 1064400 w 2148341"/>
              <a:gd name="connsiteY0" fmla="*/ 31 h 1516866"/>
              <a:gd name="connsiteX1" fmla="*/ 2127465 w 2148341"/>
              <a:gd name="connsiteY1" fmla="*/ 609630 h 1516866"/>
              <a:gd name="connsiteX2" fmla="*/ 1278485 w 2148341"/>
              <a:gd name="connsiteY2" fmla="*/ 1503020 h 1516866"/>
              <a:gd name="connsiteX3" fmla="*/ 1074171 w 2148341"/>
              <a:gd name="connsiteY3" fmla="*/ 758433 h 1516866"/>
              <a:gd name="connsiteX4" fmla="*/ 1064400 w 2148341"/>
              <a:gd name="connsiteY4" fmla="*/ 31 h 1516866"/>
              <a:gd name="connsiteX0" fmla="*/ 1064400 w 2148341"/>
              <a:gd name="connsiteY0" fmla="*/ 31 h 1516866"/>
              <a:gd name="connsiteX1" fmla="*/ 2127465 w 2148341"/>
              <a:gd name="connsiteY1" fmla="*/ 609630 h 1516866"/>
              <a:gd name="connsiteX2" fmla="*/ 1278485 w 2148341"/>
              <a:gd name="connsiteY2" fmla="*/ 1503020 h 1516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48341" h="1516866" stroke="0" extrusionOk="0">
                <a:moveTo>
                  <a:pt x="1064400" y="31"/>
                </a:moveTo>
                <a:cubicBezTo>
                  <a:pt x="1577582" y="1588"/>
                  <a:pt x="2004361" y="292831"/>
                  <a:pt x="2127465" y="609630"/>
                </a:cubicBezTo>
                <a:cubicBezTo>
                  <a:pt x="2152700" y="1075378"/>
                  <a:pt x="1888502" y="1441759"/>
                  <a:pt x="1278485" y="1503020"/>
                </a:cubicBezTo>
                <a:cubicBezTo>
                  <a:pt x="1179338" y="1150975"/>
                  <a:pt x="1059696" y="922226"/>
                  <a:pt x="1074171" y="758433"/>
                </a:cubicBezTo>
                <a:cubicBezTo>
                  <a:pt x="1048087" y="660377"/>
                  <a:pt x="1066265" y="314289"/>
                  <a:pt x="1064400" y="31"/>
                </a:cubicBezTo>
                <a:close/>
              </a:path>
              <a:path w="2148341" h="1516866" fill="none" extrusionOk="0">
                <a:moveTo>
                  <a:pt x="1064400" y="31"/>
                </a:moveTo>
                <a:cubicBezTo>
                  <a:pt x="1568589" y="-36510"/>
                  <a:pt x="2075731" y="293399"/>
                  <a:pt x="2127465" y="609630"/>
                </a:cubicBezTo>
                <a:cubicBezTo>
                  <a:pt x="2155695" y="1036954"/>
                  <a:pt x="1848909" y="1377675"/>
                  <a:pt x="1278485" y="1503020"/>
                </a:cubicBezTo>
              </a:path>
              <a:path w="2148341" h="1516866" fill="none" stroke="0" extrusionOk="0">
                <a:moveTo>
                  <a:pt x="1064400" y="31"/>
                </a:moveTo>
                <a:cubicBezTo>
                  <a:pt x="1614247" y="55139"/>
                  <a:pt x="2001730" y="236975"/>
                  <a:pt x="2127465" y="609630"/>
                </a:cubicBezTo>
                <a:cubicBezTo>
                  <a:pt x="2244348" y="995304"/>
                  <a:pt x="1838963" y="1493239"/>
                  <a:pt x="1278485" y="1503020"/>
                </a:cubicBezTo>
              </a:path>
            </a:pathLst>
          </a:custGeom>
          <a:ln w="38100">
            <a:solidFill>
              <a:srgbClr val="7F1416"/>
            </a:solidFill>
            <a:extLst>
              <a:ext uri="{C807C97D-BFC1-408E-A445-0C87EB9F89A2}">
                <ask:lineSketchStyleProps xmlns="" xmlns:ask="http://schemas.microsoft.com/office/drawing/2018/sketchyshapes" sd="2686447622">
                  <a:prstGeom prst="arc">
                    <a:avLst>
                      <a:gd name="adj1" fmla="val 16155712"/>
                      <a:gd name="adj2" fmla="val 447934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Arc 37">
            <a:extLst>
              <a:ext uri="{FF2B5EF4-FFF2-40B4-BE49-F238E27FC236}">
                <a16:creationId xmlns="" xmlns:a16="http://schemas.microsoft.com/office/drawing/2014/main" id="{819B72E4-8A0A-416A-B8CE-20307911FD66}"/>
              </a:ext>
            </a:extLst>
          </p:cNvPr>
          <p:cNvSpPr/>
          <p:nvPr/>
        </p:nvSpPr>
        <p:spPr>
          <a:xfrm rot="11249364">
            <a:off x="2211508" y="1724911"/>
            <a:ext cx="1932947" cy="2267211"/>
          </a:xfrm>
          <a:custGeom>
            <a:avLst/>
            <a:gdLst>
              <a:gd name="connsiteX0" fmla="*/ 966473 w 1932947"/>
              <a:gd name="connsiteY0" fmla="*/ 0 h 2267211"/>
              <a:gd name="connsiteX1" fmla="*/ 1926635 w 1932947"/>
              <a:gd name="connsiteY1" fmla="*/ 1004263 h 2267211"/>
              <a:gd name="connsiteX2" fmla="*/ 1262575 w 1932947"/>
              <a:gd name="connsiteY2" fmla="*/ 2212699 h 2267211"/>
              <a:gd name="connsiteX3" fmla="*/ 966474 w 1932947"/>
              <a:gd name="connsiteY3" fmla="*/ 1133606 h 2267211"/>
              <a:gd name="connsiteX4" fmla="*/ 966473 w 1932947"/>
              <a:gd name="connsiteY4" fmla="*/ 0 h 2267211"/>
              <a:gd name="connsiteX0" fmla="*/ 966473 w 1932947"/>
              <a:gd name="connsiteY0" fmla="*/ 0 h 2267211"/>
              <a:gd name="connsiteX1" fmla="*/ 1926635 w 1932947"/>
              <a:gd name="connsiteY1" fmla="*/ 1004263 h 2267211"/>
              <a:gd name="connsiteX2" fmla="*/ 1262575 w 1932947"/>
              <a:gd name="connsiteY2" fmla="*/ 2212699 h 2267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2947" h="2267211" stroke="0" extrusionOk="0">
                <a:moveTo>
                  <a:pt x="966473" y="0"/>
                </a:moveTo>
                <a:cubicBezTo>
                  <a:pt x="1407453" y="98572"/>
                  <a:pt x="1847016" y="475261"/>
                  <a:pt x="1926635" y="1004263"/>
                </a:cubicBezTo>
                <a:cubicBezTo>
                  <a:pt x="1942546" y="1562556"/>
                  <a:pt x="1720240" y="2061301"/>
                  <a:pt x="1262575" y="2212699"/>
                </a:cubicBezTo>
                <a:cubicBezTo>
                  <a:pt x="1195598" y="2111732"/>
                  <a:pt x="1087162" y="1558677"/>
                  <a:pt x="966474" y="1133606"/>
                </a:cubicBezTo>
                <a:cubicBezTo>
                  <a:pt x="968248" y="779517"/>
                  <a:pt x="928670" y="440375"/>
                  <a:pt x="966473" y="0"/>
                </a:cubicBezTo>
                <a:close/>
              </a:path>
              <a:path w="1932947" h="2267211" fill="none" extrusionOk="0">
                <a:moveTo>
                  <a:pt x="966473" y="0"/>
                </a:moveTo>
                <a:cubicBezTo>
                  <a:pt x="1442289" y="-44292"/>
                  <a:pt x="1940436" y="489616"/>
                  <a:pt x="1926635" y="1004263"/>
                </a:cubicBezTo>
                <a:cubicBezTo>
                  <a:pt x="1931039" y="1549308"/>
                  <a:pt x="1691421" y="2016409"/>
                  <a:pt x="1262575" y="2212699"/>
                </a:cubicBezTo>
              </a:path>
              <a:path w="1932947" h="2267211" fill="none" stroke="0" extrusionOk="0">
                <a:moveTo>
                  <a:pt x="966473" y="0"/>
                </a:moveTo>
                <a:cubicBezTo>
                  <a:pt x="1500364" y="73111"/>
                  <a:pt x="1778890" y="373632"/>
                  <a:pt x="1926635" y="1004263"/>
                </a:cubicBezTo>
                <a:cubicBezTo>
                  <a:pt x="1979192" y="1496796"/>
                  <a:pt x="1673587" y="2126524"/>
                  <a:pt x="1262575" y="2212699"/>
                </a:cubicBezTo>
              </a:path>
            </a:pathLst>
          </a:custGeom>
          <a:ln w="38100">
            <a:solidFill>
              <a:srgbClr val="7F1416"/>
            </a:solidFill>
            <a:extLst>
              <a:ext uri="{C807C97D-BFC1-408E-A445-0C87EB9F89A2}">
                <ask:lineSketchStyleProps xmlns="" xmlns:ask="http://schemas.microsoft.com/office/drawing/2018/sketchyshapes" sd="2686447622">
                  <a:prstGeom prst="arc">
                    <a:avLst>
                      <a:gd name="adj1" fmla="val 16200000"/>
                      <a:gd name="adj2" fmla="val 447934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Arc 38">
            <a:extLst>
              <a:ext uri="{FF2B5EF4-FFF2-40B4-BE49-F238E27FC236}">
                <a16:creationId xmlns="" xmlns:a16="http://schemas.microsoft.com/office/drawing/2014/main" id="{0D1AA86A-2B21-47E0-8610-265F38AAAB0B}"/>
              </a:ext>
            </a:extLst>
          </p:cNvPr>
          <p:cNvSpPr/>
          <p:nvPr/>
        </p:nvSpPr>
        <p:spPr>
          <a:xfrm rot="11322524">
            <a:off x="2171960" y="3727544"/>
            <a:ext cx="1933713" cy="1604437"/>
          </a:xfrm>
          <a:custGeom>
            <a:avLst/>
            <a:gdLst>
              <a:gd name="connsiteX0" fmla="*/ 966856 w 1933713"/>
              <a:gd name="connsiteY0" fmla="*/ 0 h 1604437"/>
              <a:gd name="connsiteX1" fmla="*/ 1914954 w 1933713"/>
              <a:gd name="connsiteY1" fmla="*/ 644960 h 1604437"/>
              <a:gd name="connsiteX2" fmla="*/ 1230167 w 1933713"/>
              <a:gd name="connsiteY2" fmla="*/ 1574116 h 1604437"/>
              <a:gd name="connsiteX3" fmla="*/ 966857 w 1933713"/>
              <a:gd name="connsiteY3" fmla="*/ 802219 h 1604437"/>
              <a:gd name="connsiteX4" fmla="*/ 966856 w 1933713"/>
              <a:gd name="connsiteY4" fmla="*/ 0 h 1604437"/>
              <a:gd name="connsiteX0" fmla="*/ 966856 w 1933713"/>
              <a:gd name="connsiteY0" fmla="*/ 0 h 1604437"/>
              <a:gd name="connsiteX1" fmla="*/ 1914954 w 1933713"/>
              <a:gd name="connsiteY1" fmla="*/ 644960 h 1604437"/>
              <a:gd name="connsiteX2" fmla="*/ 1230167 w 1933713"/>
              <a:gd name="connsiteY2" fmla="*/ 1574116 h 1604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3713" h="1604437" stroke="0" extrusionOk="0">
                <a:moveTo>
                  <a:pt x="966856" y="0"/>
                </a:moveTo>
                <a:cubicBezTo>
                  <a:pt x="1425090" y="5271"/>
                  <a:pt x="1802402" y="310675"/>
                  <a:pt x="1914954" y="644960"/>
                </a:cubicBezTo>
                <a:cubicBezTo>
                  <a:pt x="1981948" y="1074028"/>
                  <a:pt x="1763517" y="1495883"/>
                  <a:pt x="1230167" y="1574116"/>
                </a:cubicBezTo>
                <a:cubicBezTo>
                  <a:pt x="1141509" y="1339589"/>
                  <a:pt x="1100243" y="1076751"/>
                  <a:pt x="966857" y="802219"/>
                </a:cubicBezTo>
                <a:cubicBezTo>
                  <a:pt x="969622" y="571886"/>
                  <a:pt x="951206" y="293283"/>
                  <a:pt x="966856" y="0"/>
                </a:cubicBezTo>
                <a:close/>
              </a:path>
              <a:path w="1933713" h="1604437" fill="none" extrusionOk="0">
                <a:moveTo>
                  <a:pt x="966856" y="0"/>
                </a:moveTo>
                <a:cubicBezTo>
                  <a:pt x="1405856" y="-63489"/>
                  <a:pt x="1871643" y="308766"/>
                  <a:pt x="1914954" y="644960"/>
                </a:cubicBezTo>
                <a:cubicBezTo>
                  <a:pt x="1950845" y="1066021"/>
                  <a:pt x="1695180" y="1396107"/>
                  <a:pt x="1230167" y="1574116"/>
                </a:cubicBezTo>
              </a:path>
              <a:path w="1933713" h="1604437" fill="none" stroke="0" extrusionOk="0">
                <a:moveTo>
                  <a:pt x="966856" y="0"/>
                </a:moveTo>
                <a:cubicBezTo>
                  <a:pt x="1449667" y="37416"/>
                  <a:pt x="1792542" y="249550"/>
                  <a:pt x="1914954" y="644960"/>
                </a:cubicBezTo>
                <a:cubicBezTo>
                  <a:pt x="2013846" y="1017834"/>
                  <a:pt x="1712449" y="1469341"/>
                  <a:pt x="1230167" y="1574116"/>
                </a:cubicBezTo>
              </a:path>
            </a:pathLst>
          </a:custGeom>
          <a:ln w="38100">
            <a:solidFill>
              <a:srgbClr val="7F1416"/>
            </a:solidFill>
            <a:extLst>
              <a:ext uri="{C807C97D-BFC1-408E-A445-0C87EB9F89A2}">
                <ask:lineSketchStyleProps xmlns="" xmlns:ask="http://schemas.microsoft.com/office/drawing/2018/sketchyshapes" sd="2686447622">
                  <a:prstGeom prst="arc">
                    <a:avLst>
                      <a:gd name="adj1" fmla="val 16200000"/>
                      <a:gd name="adj2" fmla="val 426986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Arc 39">
            <a:extLst>
              <a:ext uri="{FF2B5EF4-FFF2-40B4-BE49-F238E27FC236}">
                <a16:creationId xmlns="" xmlns:a16="http://schemas.microsoft.com/office/drawing/2014/main" id="{3B03D36D-2B44-4122-B997-F307348EE44D}"/>
              </a:ext>
            </a:extLst>
          </p:cNvPr>
          <p:cNvSpPr/>
          <p:nvPr/>
        </p:nvSpPr>
        <p:spPr>
          <a:xfrm rot="11322524">
            <a:off x="2119551" y="3637572"/>
            <a:ext cx="1939934" cy="1018587"/>
          </a:xfrm>
          <a:custGeom>
            <a:avLst/>
            <a:gdLst>
              <a:gd name="connsiteX0" fmla="*/ 963406 w 1939934"/>
              <a:gd name="connsiteY0" fmla="*/ 12 h 1018587"/>
              <a:gd name="connsiteX1" fmla="*/ 1906623 w 1939934"/>
              <a:gd name="connsiteY1" fmla="*/ 376969 h 1018587"/>
              <a:gd name="connsiteX2" fmla="*/ 1108289 w 1939934"/>
              <a:gd name="connsiteY2" fmla="*/ 1013383 h 1018587"/>
              <a:gd name="connsiteX3" fmla="*/ 969967 w 1939934"/>
              <a:gd name="connsiteY3" fmla="*/ 509294 h 1018587"/>
              <a:gd name="connsiteX4" fmla="*/ 963406 w 1939934"/>
              <a:gd name="connsiteY4" fmla="*/ 12 h 1018587"/>
              <a:gd name="connsiteX0" fmla="*/ 963406 w 1939934"/>
              <a:gd name="connsiteY0" fmla="*/ 12 h 1018587"/>
              <a:gd name="connsiteX1" fmla="*/ 1906623 w 1939934"/>
              <a:gd name="connsiteY1" fmla="*/ 376969 h 1018587"/>
              <a:gd name="connsiteX2" fmla="*/ 1108289 w 1939934"/>
              <a:gd name="connsiteY2" fmla="*/ 1013383 h 1018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9934" h="1018587" stroke="0" extrusionOk="0">
                <a:moveTo>
                  <a:pt x="963406" y="12"/>
                </a:moveTo>
                <a:cubicBezTo>
                  <a:pt x="1391404" y="24151"/>
                  <a:pt x="1779185" y="176877"/>
                  <a:pt x="1906623" y="376969"/>
                </a:cubicBezTo>
                <a:cubicBezTo>
                  <a:pt x="1980219" y="716910"/>
                  <a:pt x="1742711" y="1013745"/>
                  <a:pt x="1108289" y="1013383"/>
                </a:cubicBezTo>
                <a:cubicBezTo>
                  <a:pt x="1109181" y="839250"/>
                  <a:pt x="1061268" y="719051"/>
                  <a:pt x="969967" y="509294"/>
                </a:cubicBezTo>
                <a:cubicBezTo>
                  <a:pt x="997597" y="317568"/>
                  <a:pt x="976623" y="124193"/>
                  <a:pt x="963406" y="12"/>
                </a:cubicBezTo>
                <a:close/>
              </a:path>
              <a:path w="1939934" h="1018587" fill="none" extrusionOk="0">
                <a:moveTo>
                  <a:pt x="963406" y="12"/>
                </a:moveTo>
                <a:cubicBezTo>
                  <a:pt x="1399611" y="-15646"/>
                  <a:pt x="1822491" y="178470"/>
                  <a:pt x="1906623" y="376969"/>
                </a:cubicBezTo>
                <a:cubicBezTo>
                  <a:pt x="2036951" y="675353"/>
                  <a:pt x="1659603" y="893665"/>
                  <a:pt x="1108289" y="1013383"/>
                </a:cubicBezTo>
              </a:path>
              <a:path w="1939934" h="1018587" fill="none" stroke="0" extrusionOk="0">
                <a:moveTo>
                  <a:pt x="963406" y="12"/>
                </a:moveTo>
                <a:cubicBezTo>
                  <a:pt x="1423614" y="31148"/>
                  <a:pt x="1751795" y="127730"/>
                  <a:pt x="1906623" y="376969"/>
                </a:cubicBezTo>
                <a:cubicBezTo>
                  <a:pt x="2057722" y="626818"/>
                  <a:pt x="1679799" y="981854"/>
                  <a:pt x="1108289" y="1013383"/>
                </a:cubicBezTo>
              </a:path>
            </a:pathLst>
          </a:custGeom>
          <a:ln w="38100">
            <a:solidFill>
              <a:srgbClr val="7F1416"/>
            </a:solidFill>
            <a:extLst>
              <a:ext uri="{C807C97D-BFC1-408E-A445-0C87EB9F89A2}">
                <ask:lineSketchStyleProps xmlns="" xmlns:ask="http://schemas.microsoft.com/office/drawing/2018/sketchyshapes" sd="2686447622">
                  <a:prstGeom prst="arc">
                    <a:avLst>
                      <a:gd name="adj1" fmla="val 16155712"/>
                      <a:gd name="adj2" fmla="val 447934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Arc 40">
            <a:extLst>
              <a:ext uri="{FF2B5EF4-FFF2-40B4-BE49-F238E27FC236}">
                <a16:creationId xmlns="" xmlns:a16="http://schemas.microsoft.com/office/drawing/2014/main" id="{535090A0-A9C6-4574-8DB5-C2C956DAFAFF}"/>
              </a:ext>
            </a:extLst>
          </p:cNvPr>
          <p:cNvSpPr/>
          <p:nvPr/>
        </p:nvSpPr>
        <p:spPr>
          <a:xfrm rot="11322524">
            <a:off x="2036289" y="4295861"/>
            <a:ext cx="2110667" cy="1019351"/>
          </a:xfrm>
          <a:custGeom>
            <a:avLst/>
            <a:gdLst>
              <a:gd name="connsiteX0" fmla="*/ 1048767 w 2110667"/>
              <a:gd name="connsiteY0" fmla="*/ 10 h 1019351"/>
              <a:gd name="connsiteX1" fmla="*/ 2068221 w 2110667"/>
              <a:gd name="connsiteY1" fmla="*/ 366582 h 1019351"/>
              <a:gd name="connsiteX2" fmla="*/ 1193976 w 2110667"/>
              <a:gd name="connsiteY2" fmla="*/ 1014935 h 1019351"/>
              <a:gd name="connsiteX3" fmla="*/ 1055334 w 2110667"/>
              <a:gd name="connsiteY3" fmla="*/ 509676 h 1019351"/>
              <a:gd name="connsiteX4" fmla="*/ 1048767 w 2110667"/>
              <a:gd name="connsiteY4" fmla="*/ 10 h 1019351"/>
              <a:gd name="connsiteX0" fmla="*/ 1048767 w 2110667"/>
              <a:gd name="connsiteY0" fmla="*/ 10 h 1019351"/>
              <a:gd name="connsiteX1" fmla="*/ 2068221 w 2110667"/>
              <a:gd name="connsiteY1" fmla="*/ 366582 h 1019351"/>
              <a:gd name="connsiteX2" fmla="*/ 1193976 w 2110667"/>
              <a:gd name="connsiteY2" fmla="*/ 1014935 h 1019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0667" h="1019351" stroke="0" extrusionOk="0">
                <a:moveTo>
                  <a:pt x="1048767" y="10"/>
                </a:moveTo>
                <a:cubicBezTo>
                  <a:pt x="1516728" y="4871"/>
                  <a:pt x="1913686" y="189008"/>
                  <a:pt x="2068221" y="366582"/>
                </a:cubicBezTo>
                <a:cubicBezTo>
                  <a:pt x="2204327" y="692860"/>
                  <a:pt x="1905293" y="1026273"/>
                  <a:pt x="1193976" y="1014935"/>
                </a:cubicBezTo>
                <a:cubicBezTo>
                  <a:pt x="1135956" y="816988"/>
                  <a:pt x="1055245" y="618490"/>
                  <a:pt x="1055334" y="509676"/>
                </a:cubicBezTo>
                <a:cubicBezTo>
                  <a:pt x="1057171" y="418532"/>
                  <a:pt x="1061786" y="62043"/>
                  <a:pt x="1048767" y="10"/>
                </a:cubicBezTo>
                <a:close/>
              </a:path>
              <a:path w="2110667" h="1019351" fill="none" extrusionOk="0">
                <a:moveTo>
                  <a:pt x="1048767" y="10"/>
                </a:moveTo>
                <a:cubicBezTo>
                  <a:pt x="1510269" y="-29368"/>
                  <a:pt x="1955310" y="164168"/>
                  <a:pt x="2068221" y="366582"/>
                </a:cubicBezTo>
                <a:cubicBezTo>
                  <a:pt x="2155717" y="682156"/>
                  <a:pt x="1809239" y="892657"/>
                  <a:pt x="1193976" y="1014935"/>
                </a:cubicBezTo>
              </a:path>
              <a:path w="2110667" h="1019351" fill="none" stroke="0" extrusionOk="0">
                <a:moveTo>
                  <a:pt x="1048767" y="10"/>
                </a:moveTo>
                <a:cubicBezTo>
                  <a:pt x="1541950" y="36238"/>
                  <a:pt x="1901944" y="126552"/>
                  <a:pt x="2068221" y="366582"/>
                </a:cubicBezTo>
                <a:cubicBezTo>
                  <a:pt x="2249802" y="602932"/>
                  <a:pt x="1828586" y="993012"/>
                  <a:pt x="1193976" y="1014935"/>
                </a:cubicBezTo>
              </a:path>
            </a:pathLst>
          </a:custGeom>
          <a:ln w="38100">
            <a:solidFill>
              <a:srgbClr val="7F1416"/>
            </a:solidFill>
            <a:extLst>
              <a:ext uri="{C807C97D-BFC1-408E-A445-0C87EB9F89A2}">
                <ask:lineSketchStyleProps xmlns="" xmlns:ask="http://schemas.microsoft.com/office/drawing/2018/sketchyshapes" sd="2686447622">
                  <a:prstGeom prst="arc">
                    <a:avLst>
                      <a:gd name="adj1" fmla="val 16155712"/>
                      <a:gd name="adj2" fmla="val 447934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Arc 41">
            <a:extLst>
              <a:ext uri="{FF2B5EF4-FFF2-40B4-BE49-F238E27FC236}">
                <a16:creationId xmlns="" xmlns:a16="http://schemas.microsoft.com/office/drawing/2014/main" id="{192F24DF-8A6A-4A04-A886-1CAC0F91AEDC}"/>
              </a:ext>
            </a:extLst>
          </p:cNvPr>
          <p:cNvSpPr/>
          <p:nvPr/>
        </p:nvSpPr>
        <p:spPr>
          <a:xfrm rot="11322524">
            <a:off x="2004438" y="5268317"/>
            <a:ext cx="2072198" cy="908188"/>
          </a:xfrm>
          <a:custGeom>
            <a:avLst/>
            <a:gdLst>
              <a:gd name="connsiteX0" fmla="*/ 1030249 w 2072198"/>
              <a:gd name="connsiteY0" fmla="*/ 7 h 908188"/>
              <a:gd name="connsiteX1" fmla="*/ 2022232 w 2072198"/>
              <a:gd name="connsiteY1" fmla="*/ 314779 h 908188"/>
              <a:gd name="connsiteX2" fmla="*/ 1159811 w 2072198"/>
              <a:gd name="connsiteY2" fmla="*/ 904939 h 908188"/>
              <a:gd name="connsiteX3" fmla="*/ 1036099 w 2072198"/>
              <a:gd name="connsiteY3" fmla="*/ 454094 h 908188"/>
              <a:gd name="connsiteX4" fmla="*/ 1030249 w 2072198"/>
              <a:gd name="connsiteY4" fmla="*/ 7 h 908188"/>
              <a:gd name="connsiteX0" fmla="*/ 1030249 w 2072198"/>
              <a:gd name="connsiteY0" fmla="*/ 7 h 908188"/>
              <a:gd name="connsiteX1" fmla="*/ 2022232 w 2072198"/>
              <a:gd name="connsiteY1" fmla="*/ 314779 h 908188"/>
              <a:gd name="connsiteX2" fmla="*/ 1159811 w 2072198"/>
              <a:gd name="connsiteY2" fmla="*/ 904939 h 908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2198" h="908188" stroke="0" extrusionOk="0">
                <a:moveTo>
                  <a:pt x="1030249" y="7"/>
                </a:moveTo>
                <a:cubicBezTo>
                  <a:pt x="1461845" y="38831"/>
                  <a:pt x="1877203" y="137979"/>
                  <a:pt x="2022232" y="314779"/>
                </a:cubicBezTo>
                <a:cubicBezTo>
                  <a:pt x="2151354" y="627707"/>
                  <a:pt x="1856788" y="908253"/>
                  <a:pt x="1159811" y="904939"/>
                </a:cubicBezTo>
                <a:cubicBezTo>
                  <a:pt x="1123602" y="740466"/>
                  <a:pt x="1066862" y="503593"/>
                  <a:pt x="1036099" y="454094"/>
                </a:cubicBezTo>
                <a:cubicBezTo>
                  <a:pt x="1001004" y="328495"/>
                  <a:pt x="1065091" y="116291"/>
                  <a:pt x="1030249" y="7"/>
                </a:cubicBezTo>
                <a:close/>
              </a:path>
              <a:path w="2072198" h="908188" fill="none" extrusionOk="0">
                <a:moveTo>
                  <a:pt x="1030249" y="7"/>
                </a:moveTo>
                <a:cubicBezTo>
                  <a:pt x="1468173" y="-41622"/>
                  <a:pt x="1918574" y="155138"/>
                  <a:pt x="2022232" y="314779"/>
                </a:cubicBezTo>
                <a:cubicBezTo>
                  <a:pt x="2174142" y="594610"/>
                  <a:pt x="1801193" y="853467"/>
                  <a:pt x="1159811" y="904939"/>
                </a:cubicBezTo>
              </a:path>
              <a:path w="2072198" h="908188" fill="none" stroke="0" extrusionOk="0">
                <a:moveTo>
                  <a:pt x="1030249" y="7"/>
                </a:moveTo>
                <a:cubicBezTo>
                  <a:pt x="1490072" y="12416"/>
                  <a:pt x="1873955" y="120140"/>
                  <a:pt x="2022232" y="314779"/>
                </a:cubicBezTo>
                <a:cubicBezTo>
                  <a:pt x="2222092" y="487387"/>
                  <a:pt x="1780043" y="947550"/>
                  <a:pt x="1159811" y="904939"/>
                </a:cubicBezTo>
              </a:path>
            </a:pathLst>
          </a:custGeom>
          <a:ln w="38100">
            <a:solidFill>
              <a:srgbClr val="7F1416"/>
            </a:solidFill>
            <a:extLst>
              <a:ext uri="{C807C97D-BFC1-408E-A445-0C87EB9F89A2}">
                <ask:lineSketchStyleProps xmlns="" xmlns:ask="http://schemas.microsoft.com/office/drawing/2018/sketchyshapes" sd="2686447622">
                  <a:prstGeom prst="arc">
                    <a:avLst>
                      <a:gd name="adj1" fmla="val 16155712"/>
                      <a:gd name="adj2" fmla="val 447934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Arc 42">
            <a:extLst>
              <a:ext uri="{FF2B5EF4-FFF2-40B4-BE49-F238E27FC236}">
                <a16:creationId xmlns="" xmlns:a16="http://schemas.microsoft.com/office/drawing/2014/main" id="{3BBBE86F-F925-4DDE-9AA5-72D892806923}"/>
              </a:ext>
            </a:extLst>
          </p:cNvPr>
          <p:cNvSpPr/>
          <p:nvPr/>
        </p:nvSpPr>
        <p:spPr>
          <a:xfrm rot="11322524">
            <a:off x="2198286" y="4261977"/>
            <a:ext cx="1887372" cy="1812038"/>
          </a:xfrm>
          <a:custGeom>
            <a:avLst/>
            <a:gdLst>
              <a:gd name="connsiteX0" fmla="*/ 943686 w 1887372"/>
              <a:gd name="connsiteY0" fmla="*/ 0 h 1812038"/>
              <a:gd name="connsiteX1" fmla="*/ 1878218 w 1887372"/>
              <a:gd name="connsiteY1" fmla="*/ 780128 h 1812038"/>
              <a:gd name="connsiteX2" fmla="*/ 1184094 w 1887372"/>
              <a:gd name="connsiteY2" fmla="*/ 1782144 h 1812038"/>
              <a:gd name="connsiteX3" fmla="*/ 943686 w 1887372"/>
              <a:gd name="connsiteY3" fmla="*/ 906019 h 1812038"/>
              <a:gd name="connsiteX4" fmla="*/ 943686 w 1887372"/>
              <a:gd name="connsiteY4" fmla="*/ 0 h 1812038"/>
              <a:gd name="connsiteX0" fmla="*/ 943686 w 1887372"/>
              <a:gd name="connsiteY0" fmla="*/ 0 h 1812038"/>
              <a:gd name="connsiteX1" fmla="*/ 1878218 w 1887372"/>
              <a:gd name="connsiteY1" fmla="*/ 780128 h 1812038"/>
              <a:gd name="connsiteX2" fmla="*/ 1184094 w 1887372"/>
              <a:gd name="connsiteY2" fmla="*/ 1782144 h 1812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7372" h="1812038" stroke="0" extrusionOk="0">
                <a:moveTo>
                  <a:pt x="943686" y="0"/>
                </a:moveTo>
                <a:cubicBezTo>
                  <a:pt x="1406201" y="15745"/>
                  <a:pt x="1774311" y="403450"/>
                  <a:pt x="1878218" y="780128"/>
                </a:cubicBezTo>
                <a:cubicBezTo>
                  <a:pt x="1910955" y="1254305"/>
                  <a:pt x="1710937" y="1713413"/>
                  <a:pt x="1184094" y="1782144"/>
                </a:cubicBezTo>
                <a:cubicBezTo>
                  <a:pt x="1214085" y="1645200"/>
                  <a:pt x="992617" y="1233815"/>
                  <a:pt x="943686" y="906019"/>
                </a:cubicBezTo>
                <a:cubicBezTo>
                  <a:pt x="901936" y="648973"/>
                  <a:pt x="906873" y="239635"/>
                  <a:pt x="943686" y="0"/>
                </a:cubicBezTo>
                <a:close/>
              </a:path>
              <a:path w="1887372" h="1812038" fill="none" extrusionOk="0">
                <a:moveTo>
                  <a:pt x="943686" y="0"/>
                </a:moveTo>
                <a:cubicBezTo>
                  <a:pt x="1396678" y="-50786"/>
                  <a:pt x="1856632" y="368905"/>
                  <a:pt x="1878218" y="780128"/>
                </a:cubicBezTo>
                <a:cubicBezTo>
                  <a:pt x="1855253" y="1249672"/>
                  <a:pt x="1635830" y="1631997"/>
                  <a:pt x="1184094" y="1782144"/>
                </a:cubicBezTo>
              </a:path>
              <a:path w="1887372" h="1812038" fill="none" stroke="0" extrusionOk="0">
                <a:moveTo>
                  <a:pt x="943686" y="0"/>
                </a:moveTo>
                <a:cubicBezTo>
                  <a:pt x="1428453" y="24343"/>
                  <a:pt x="1803145" y="326602"/>
                  <a:pt x="1878218" y="780128"/>
                </a:cubicBezTo>
                <a:cubicBezTo>
                  <a:pt x="1944635" y="1195396"/>
                  <a:pt x="1639350" y="1685612"/>
                  <a:pt x="1184094" y="1782144"/>
                </a:cubicBezTo>
              </a:path>
            </a:pathLst>
          </a:custGeom>
          <a:ln w="38100">
            <a:solidFill>
              <a:srgbClr val="7F1416"/>
            </a:solidFill>
            <a:extLst>
              <a:ext uri="{C807C97D-BFC1-408E-A445-0C87EB9F89A2}">
                <ask:lineSketchStyleProps xmlns="" xmlns:ask="http://schemas.microsoft.com/office/drawing/2018/sketchyshapes" sd="2686447622">
                  <a:prstGeom prst="arc">
                    <a:avLst>
                      <a:gd name="adj1" fmla="val 16200000"/>
                      <a:gd name="adj2" fmla="val 447934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86A27EC-42D5-4F9B-A595-D5BE5F416B05}"/>
              </a:ext>
            </a:extLst>
          </p:cNvPr>
          <p:cNvGrpSpPr/>
          <p:nvPr/>
        </p:nvGrpSpPr>
        <p:grpSpPr>
          <a:xfrm>
            <a:off x="2977910" y="536119"/>
            <a:ext cx="5856290" cy="5945008"/>
            <a:chOff x="1535816" y="569906"/>
            <a:chExt cx="6998969" cy="5945008"/>
          </a:xfrm>
        </p:grpSpPr>
        <p:sp>
          <p:nvSpPr>
            <p:cNvPr id="9" name="Arrow: Right 8">
              <a:extLst>
                <a:ext uri="{FF2B5EF4-FFF2-40B4-BE49-F238E27FC236}">
                  <a16:creationId xmlns="" xmlns:a16="http://schemas.microsoft.com/office/drawing/2014/main" id="{5EB7CB8D-2755-4651-BF44-9610751F28D3}"/>
                </a:ext>
              </a:extLst>
            </p:cNvPr>
            <p:cNvSpPr/>
            <p:nvPr/>
          </p:nvSpPr>
          <p:spPr>
            <a:xfrm rot="5400000">
              <a:off x="4073898" y="5510722"/>
              <a:ext cx="248856" cy="263184"/>
            </a:xfrm>
            <a:prstGeom prst="rightArrow">
              <a:avLst>
                <a:gd name="adj1" fmla="val 10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120A33C9-05FA-4E00-A281-B336C2C63711}"/>
                </a:ext>
              </a:extLst>
            </p:cNvPr>
            <p:cNvSpPr txBox="1"/>
            <p:nvPr/>
          </p:nvSpPr>
          <p:spPr>
            <a:xfrm>
              <a:off x="1535816" y="1044633"/>
              <a:ext cx="6963452" cy="132343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sz="2000" dirty="0"/>
                <a:t>Step 1: 	</a:t>
              </a:r>
              <a:r>
                <a:rPr lang="en-GB" sz="2000" b="1" dirty="0"/>
                <a:t>Understanding the Context </a:t>
              </a:r>
              <a:r>
                <a:rPr lang="en-GB" sz="2000" dirty="0"/>
                <a:t>(KAP analysis, 	building practices, construction failure 	mechanisms, coping strategies, available 	materials, etc.</a:t>
              </a:r>
              <a:endParaRPr lang="en-GB" sz="2000" b="1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42AA4550-1F1A-49E7-AD86-A84CA775F98F}"/>
                </a:ext>
              </a:extLst>
            </p:cNvPr>
            <p:cNvSpPr txBox="1"/>
            <p:nvPr/>
          </p:nvSpPr>
          <p:spPr>
            <a:xfrm>
              <a:off x="1554925" y="4239437"/>
              <a:ext cx="6963452" cy="70788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sz="2000" dirty="0"/>
                <a:t>Step 5: 	</a:t>
              </a:r>
              <a:r>
                <a:rPr lang="en-GB" sz="2000" b="1" dirty="0"/>
                <a:t>Develop Detailed Messaging</a:t>
              </a:r>
              <a:r>
                <a:rPr lang="en-GB" sz="2000" dirty="0"/>
                <a:t> for Audience/ 	Stakeholders and Engagement Pathways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64110E2B-0789-453E-BD45-FBE9552FBCB8}"/>
                </a:ext>
              </a:extLst>
            </p:cNvPr>
            <p:cNvSpPr txBox="1"/>
            <p:nvPr/>
          </p:nvSpPr>
          <p:spPr>
            <a:xfrm>
              <a:off x="1544244" y="5029847"/>
              <a:ext cx="6955025" cy="70788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sz="2000" dirty="0"/>
                <a:t>Step 6: 	Define </a:t>
              </a:r>
              <a:r>
                <a:rPr lang="en-GB" sz="2000" b="1" dirty="0"/>
                <a:t>Roll-Out Strategy </a:t>
              </a:r>
              <a:r>
                <a:rPr lang="en-GB" sz="2000" dirty="0"/>
                <a:t>and confirm IEC objectives</a:t>
              </a:r>
              <a:endParaRPr lang="en-GB" sz="2000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30A407AA-7214-4418-B682-87E170616455}"/>
                </a:ext>
              </a:extLst>
            </p:cNvPr>
            <p:cNvSpPr txBox="1"/>
            <p:nvPr/>
          </p:nvSpPr>
          <p:spPr>
            <a:xfrm>
              <a:off x="1554925" y="5807028"/>
              <a:ext cx="6955026" cy="70788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sz="2000" dirty="0"/>
                <a:t>Step 7: 	Define </a:t>
              </a:r>
              <a:r>
                <a:rPr lang="en-GB" sz="2000" b="1" dirty="0"/>
                <a:t>Monitoring, Revision and Evaluation</a:t>
              </a:r>
            </a:p>
            <a:p>
              <a:r>
                <a:rPr lang="en-GB" sz="2000" b="1" dirty="0"/>
                <a:t>	</a:t>
              </a:r>
              <a:r>
                <a:rPr lang="en-GB" sz="2000" dirty="0"/>
                <a:t>Framework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F72A466C-10A9-4A80-B2F7-B70687F3ACDF}"/>
                </a:ext>
              </a:extLst>
            </p:cNvPr>
            <p:cNvSpPr txBox="1"/>
            <p:nvPr/>
          </p:nvSpPr>
          <p:spPr>
            <a:xfrm>
              <a:off x="1540030" y="2465463"/>
              <a:ext cx="6963452" cy="40011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sz="2000" dirty="0"/>
                <a:t>Step 2: 	Define IEC </a:t>
              </a:r>
              <a:r>
                <a:rPr lang="en-GB" sz="2000" b="1" dirty="0"/>
                <a:t>Preliminary Objectives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C2AB6EDC-FC97-48F6-B6F2-B223C643FE10}"/>
                </a:ext>
              </a:extLst>
            </p:cNvPr>
            <p:cNvSpPr txBox="1"/>
            <p:nvPr/>
          </p:nvSpPr>
          <p:spPr>
            <a:xfrm>
              <a:off x="1571333" y="2961338"/>
              <a:ext cx="6963452" cy="40011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sz="2000" dirty="0"/>
                <a:t>Step 3: 	Identifying </a:t>
              </a:r>
              <a:r>
                <a:rPr lang="en-GB" sz="2000" b="1" dirty="0"/>
                <a:t>Stakeholders &amp; Audiences</a:t>
              </a:r>
              <a:r>
                <a:rPr lang="en-GB" sz="2000" dirty="0"/>
                <a:t>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291792E8-136E-4775-BEE0-93CE46B834EB}"/>
                </a:ext>
              </a:extLst>
            </p:cNvPr>
            <p:cNvSpPr txBox="1"/>
            <p:nvPr/>
          </p:nvSpPr>
          <p:spPr>
            <a:xfrm>
              <a:off x="1547664" y="3449027"/>
              <a:ext cx="6963452" cy="70788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sz="2000" dirty="0"/>
                <a:t>Step 4: 	</a:t>
              </a:r>
              <a:r>
                <a:rPr lang="en-GB" sz="2000" b="1" dirty="0"/>
                <a:t>Engagement pathways analysis </a:t>
              </a:r>
              <a:r>
                <a:rPr lang="en-GB" sz="2000" dirty="0"/>
                <a:t>	</a:t>
              </a:r>
            </a:p>
            <a:p>
              <a:r>
                <a:rPr lang="en-GB" sz="2000" dirty="0"/>
                <a:t>	(communication media analysis)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3E7157D5-7DEA-45C8-BE03-E823F8C82667}"/>
                </a:ext>
              </a:extLst>
            </p:cNvPr>
            <p:cNvSpPr txBox="1"/>
            <p:nvPr/>
          </p:nvSpPr>
          <p:spPr>
            <a:xfrm>
              <a:off x="1554925" y="569906"/>
              <a:ext cx="6963452" cy="40011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sz="2000" dirty="0"/>
                <a:t>Step 0: 	</a:t>
              </a:r>
              <a:r>
                <a:rPr lang="en-GB" sz="2000" b="1" dirty="0"/>
                <a:t>Forming the Working Group</a:t>
              </a:r>
            </a:p>
          </p:txBody>
        </p:sp>
      </p:grpSp>
      <p:sp>
        <p:nvSpPr>
          <p:cNvPr id="44" name="Arc 43">
            <a:extLst>
              <a:ext uri="{FF2B5EF4-FFF2-40B4-BE49-F238E27FC236}">
                <a16:creationId xmlns="" xmlns:a16="http://schemas.microsoft.com/office/drawing/2014/main" id="{56F49120-1946-4613-8B8D-68273192CE8C}"/>
              </a:ext>
            </a:extLst>
          </p:cNvPr>
          <p:cNvSpPr/>
          <p:nvPr/>
        </p:nvSpPr>
        <p:spPr>
          <a:xfrm rot="11322524">
            <a:off x="1960772" y="2618809"/>
            <a:ext cx="2324666" cy="2059900"/>
          </a:xfrm>
          <a:custGeom>
            <a:avLst/>
            <a:gdLst>
              <a:gd name="connsiteX0" fmla="*/ 1162333 w 2324666"/>
              <a:gd name="connsiteY0" fmla="*/ 0 h 2059900"/>
              <a:gd name="connsiteX1" fmla="*/ 2311463 w 2324666"/>
              <a:gd name="connsiteY1" fmla="*/ 875151 h 2059900"/>
              <a:gd name="connsiteX2" fmla="*/ 1436949 w 2324666"/>
              <a:gd name="connsiteY2" fmla="*/ 2030741 h 2059900"/>
              <a:gd name="connsiteX3" fmla="*/ 1162333 w 2324666"/>
              <a:gd name="connsiteY3" fmla="*/ 1029950 h 2059900"/>
              <a:gd name="connsiteX4" fmla="*/ 1162333 w 2324666"/>
              <a:gd name="connsiteY4" fmla="*/ 0 h 2059900"/>
              <a:gd name="connsiteX0" fmla="*/ 1162333 w 2324666"/>
              <a:gd name="connsiteY0" fmla="*/ 0 h 2059900"/>
              <a:gd name="connsiteX1" fmla="*/ 2311463 w 2324666"/>
              <a:gd name="connsiteY1" fmla="*/ 875151 h 2059900"/>
              <a:gd name="connsiteX2" fmla="*/ 1436949 w 2324666"/>
              <a:gd name="connsiteY2" fmla="*/ 2030741 h 205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4666" h="2059900" stroke="0" extrusionOk="0">
                <a:moveTo>
                  <a:pt x="1162333" y="0"/>
                </a:moveTo>
                <a:cubicBezTo>
                  <a:pt x="1704491" y="63558"/>
                  <a:pt x="2220540" y="380286"/>
                  <a:pt x="2311463" y="875151"/>
                </a:cubicBezTo>
                <a:cubicBezTo>
                  <a:pt x="2304374" y="1459688"/>
                  <a:pt x="2053771" y="1928065"/>
                  <a:pt x="1436949" y="2030741"/>
                </a:cubicBezTo>
                <a:cubicBezTo>
                  <a:pt x="1424294" y="1878904"/>
                  <a:pt x="1225912" y="1493619"/>
                  <a:pt x="1162333" y="1029950"/>
                </a:cubicBezTo>
                <a:cubicBezTo>
                  <a:pt x="1164112" y="729138"/>
                  <a:pt x="1084249" y="143461"/>
                  <a:pt x="1162333" y="0"/>
                </a:cubicBezTo>
                <a:close/>
              </a:path>
              <a:path w="2324666" h="2059900" fill="none" extrusionOk="0">
                <a:moveTo>
                  <a:pt x="1162333" y="0"/>
                </a:moveTo>
                <a:cubicBezTo>
                  <a:pt x="1725159" y="-33757"/>
                  <a:pt x="2287393" y="423267"/>
                  <a:pt x="2311463" y="875151"/>
                </a:cubicBezTo>
                <a:cubicBezTo>
                  <a:pt x="2321915" y="1416357"/>
                  <a:pt x="1995318" y="1820013"/>
                  <a:pt x="1436949" y="2030741"/>
                </a:cubicBezTo>
              </a:path>
              <a:path w="2324666" h="2059900" fill="none" stroke="0" extrusionOk="0">
                <a:moveTo>
                  <a:pt x="1162333" y="0"/>
                </a:moveTo>
                <a:cubicBezTo>
                  <a:pt x="1766051" y="49963"/>
                  <a:pt x="2174155" y="339452"/>
                  <a:pt x="2311463" y="875151"/>
                </a:cubicBezTo>
                <a:cubicBezTo>
                  <a:pt x="2402001" y="1370888"/>
                  <a:pt x="1987813" y="2003922"/>
                  <a:pt x="1436949" y="2030741"/>
                </a:cubicBezTo>
              </a:path>
            </a:pathLst>
          </a:custGeom>
          <a:ln w="38100">
            <a:solidFill>
              <a:srgbClr val="7F1416"/>
            </a:solidFill>
            <a:extLst>
              <a:ext uri="{C807C97D-BFC1-408E-A445-0C87EB9F89A2}">
                <ask:lineSketchStyleProps xmlns="" xmlns:ask="http://schemas.microsoft.com/office/drawing/2018/sketchyshapes" sd="2686447622">
                  <a:prstGeom prst="arc">
                    <a:avLst>
                      <a:gd name="adj1" fmla="val 16200000"/>
                      <a:gd name="adj2" fmla="val 447934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uadroTexto 1"/>
          <p:cNvSpPr txBox="1"/>
          <p:nvPr/>
        </p:nvSpPr>
        <p:spPr>
          <a:xfrm rot="16200000">
            <a:off x="-1533620" y="3090406"/>
            <a:ext cx="5082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DOESN´T HAVE TO BE A CONTINUUM </a:t>
            </a:r>
            <a:r>
              <a:rPr lang="es-ES" dirty="0" smtClean="0"/>
              <a:t>– SOME STEPS CAN BE DONE IN PARALEL AND FEEDBACK OTHER STEPS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92559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F8D4F1-F996-49EE-A374-CABED5865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4BA0FE-BD18-40BB-AFAB-6DE209E1D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400" dirty="0"/>
              <a:t>In post-crisis contexts, humanitarian shelter programming should address the shelter needs with solutions that provide protection from weather and unwanted intrusion, healthy and dignified living conditions, a minimum of safety against natural hazards and are appropriate to the context and acceptable and feasible for people.</a:t>
            </a:r>
          </a:p>
          <a:p>
            <a:r>
              <a:rPr lang="en-GB" sz="2400" dirty="0"/>
              <a:t>How to know what solutions is most suitable and fits peoples needs? </a:t>
            </a:r>
          </a:p>
          <a:p>
            <a:r>
              <a:rPr lang="en-GB" sz="2400" dirty="0"/>
              <a:t>What locally used building practices can to be improved to ensure better safety and security?</a:t>
            </a:r>
          </a:p>
          <a:p>
            <a:r>
              <a:rPr lang="en-GB" sz="2400" dirty="0"/>
              <a:t>How can people best learn what improvements can make their shelter/house more resilient and also provide a healthier living environment.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>
                <a:sym typeface="Wingdings" panose="05000000000000000000" pitchFamily="2" charset="2"/>
              </a:rPr>
              <a:t> </a:t>
            </a:r>
            <a:r>
              <a:rPr lang="en-GB" sz="2400" dirty="0"/>
              <a:t>Global Shelter Cluster </a:t>
            </a:r>
            <a:r>
              <a:rPr lang="en-GB" sz="2400" b="1" dirty="0"/>
              <a:t>Working Group on Promoting Safer Building Practices</a:t>
            </a:r>
            <a:r>
              <a:rPr lang="en-GB" sz="2400" dirty="0"/>
              <a:t>, co-chaired by CARE and </a:t>
            </a:r>
            <a:r>
              <a:rPr lang="en-GB" sz="2400" dirty="0" err="1"/>
              <a:t>CRAterre</a:t>
            </a:r>
            <a:r>
              <a:rPr lang="en-GB" sz="2400" dirty="0"/>
              <a:t> has developed different tools to find answers to these questions.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884C664-C843-4A51-BF6D-3D7F2888D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022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9EAFA2-C85A-4BB0-BEDF-7978E706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Why a are technical  IEC so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67217B4-39B8-40C5-A3B2-4D9C122E3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GB" dirty="0">
              <a:solidFill>
                <a:srgbClr val="C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Shelter Clusters are expected to produce IEC materials to support shelter response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Coordinated messaging clearly is more effective.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With growing multipurpose cash programs, technical information and assistance is critical  how to ensure quality shelter outcomes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b="1" dirty="0">
                <a:solidFill>
                  <a:srgbClr val="7F1416"/>
                </a:solidFill>
              </a:rPr>
              <a:t>Support self recovery /Extend our Impact: </a:t>
            </a:r>
            <a:r>
              <a:rPr lang="en-GB" b="1" dirty="0">
                <a:sym typeface="Wingdings" panose="05000000000000000000" pitchFamily="2" charset="2"/>
              </a:rPr>
              <a:t>The large majority of people who self-recovery without humanitarian assistance will greatly benefit from technical information that helps them to make informed choices about how to build back safer.</a:t>
            </a:r>
            <a:endParaRPr lang="en-GB" b="1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6EFAEA2-3DEA-406A-AC8E-54FA93381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9756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34C6DF-1E88-49C9-8189-24D2F6C67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351"/>
          </a:xfrm>
        </p:spPr>
        <p:txBody>
          <a:bodyPr>
            <a:normAutofit fontScale="90000"/>
          </a:bodyPr>
          <a:lstStyle/>
          <a:p>
            <a:r>
              <a:rPr lang="en-GB" dirty="0"/>
              <a:t>What is this Protocol?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8FEB99A-0E42-4EFC-9B47-5CA5728DC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91264" cy="49272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dirty="0"/>
              <a:t>A process to identify the relevant messages as well as the best communications channels for disseminating them.</a:t>
            </a:r>
          </a:p>
          <a:p>
            <a:pPr marL="0" indent="0">
              <a:buNone/>
            </a:pPr>
            <a:r>
              <a:rPr lang="en-GB" sz="2800" dirty="0">
                <a:hlinkClick r:id="rId2"/>
              </a:rPr>
              <a:t>https://www.sheltercluster.org/promoting-safer-building-working-group/protocol-informing-choice-better-shelter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The protocol can be used to develop technical information in immediate emergency in post-disaster contexts, but also to develop relevant information for  preparedness and building  greater resilience.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0DFEA9A-D32A-41F6-AC5B-0F6EBA55F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9338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D0791AF7-A121-42E6-971D-2B7BDDA841ED}"/>
              </a:ext>
            </a:extLst>
          </p:cNvPr>
          <p:cNvGrpSpPr/>
          <p:nvPr/>
        </p:nvGrpSpPr>
        <p:grpSpPr>
          <a:xfrm>
            <a:off x="-180527" y="281494"/>
            <a:ext cx="9239883" cy="5955818"/>
            <a:chOff x="379532" y="727684"/>
            <a:chExt cx="10123485" cy="5765395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0DEEC205-EB45-4B23-AF4E-C1E6A36BD00A}"/>
                </a:ext>
              </a:extLst>
            </p:cNvPr>
            <p:cNvGrpSpPr/>
            <p:nvPr/>
          </p:nvGrpSpPr>
          <p:grpSpPr>
            <a:xfrm>
              <a:off x="379532" y="727684"/>
              <a:ext cx="10123485" cy="5765395"/>
              <a:chOff x="379532" y="727684"/>
              <a:chExt cx="10769114" cy="598716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="" xmlns:a16="http://schemas.microsoft.com/office/drawing/2014/main" id="{49FF2DDC-B2E4-4153-9272-219204EEEA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79532" y="727684"/>
                <a:ext cx="10769114" cy="5987161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="" xmlns:a16="http://schemas.microsoft.com/office/drawing/2014/main" id="{00D0BED6-A24C-4216-AACD-4217E34868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34508" y="2589054"/>
                <a:ext cx="7614138" cy="3187573"/>
              </a:xfrm>
              <a:prstGeom prst="rect">
                <a:avLst/>
              </a:prstGeom>
            </p:spPr>
          </p:pic>
        </p:grpSp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C4061E6E-CFE3-4A0B-87E8-A20E8816D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7536" y="2830696"/>
              <a:ext cx="237217" cy="23409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4DB94944-6212-4062-BDA4-0D75ECD2CD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79910" y="3162430"/>
              <a:ext cx="237217" cy="23409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FDC5F7AE-7DA2-421A-8FF3-2AE11611D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86034" y="3452713"/>
              <a:ext cx="237217" cy="23409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19E24CB1-5C38-46BC-AE16-86CCE5E726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91630" y="3818003"/>
              <a:ext cx="237217" cy="23409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CFB96F38-DA22-4FB6-994B-85C743D4A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95785" y="4147391"/>
              <a:ext cx="237217" cy="23409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3C95642E-DFAC-4839-B3FA-E342503DC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18679" y="4540503"/>
              <a:ext cx="237217" cy="23409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ED35E8B3-9AFB-4702-B852-5B6B004726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18679" y="4926075"/>
              <a:ext cx="237217" cy="23409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1A9F934B-4E1B-4138-AF91-8A9FDEC8C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27068" y="5297309"/>
              <a:ext cx="237217" cy="234096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9B71EA2-D628-4C3E-B434-9C9845210F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5776" y="2450910"/>
            <a:ext cx="4533358" cy="416347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1436A11-C564-4D47-BE55-FC2D261BD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5</a:t>
            </a:fld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2BF3055-EAB1-429A-AA91-3271E53789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9694" y="2718405"/>
            <a:ext cx="3239662" cy="3946095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A10B3D3F-B5F3-4574-BA51-F59E3BF726D9}"/>
              </a:ext>
            </a:extLst>
          </p:cNvPr>
          <p:cNvCxnSpPr>
            <a:cxnSpLocks/>
          </p:cNvCxnSpPr>
          <p:nvPr/>
        </p:nvCxnSpPr>
        <p:spPr>
          <a:xfrm>
            <a:off x="5361740" y="3284984"/>
            <a:ext cx="433579" cy="59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958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962DD2-EDB9-41C2-8136-5E4C3C35D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876" y="116632"/>
            <a:ext cx="8437924" cy="490066"/>
          </a:xfrm>
        </p:spPr>
        <p:txBody>
          <a:bodyPr>
            <a:normAutofit fontScale="90000"/>
          </a:bodyPr>
          <a:lstStyle/>
          <a:p>
            <a:r>
              <a:rPr lang="en-GB" dirty="0"/>
              <a:t>Step 0: 	Forming the Working Group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B513D96-A76D-4933-A3D1-B953FD5A0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DA33368-5103-4238-B994-ACC38C7B7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708920"/>
            <a:ext cx="5179256" cy="344256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1BB9C6A3-DFAE-4726-B16D-E593011D5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112" y="1196753"/>
            <a:ext cx="3312368" cy="512766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dirty="0"/>
              <a:t>Authorities</a:t>
            </a:r>
          </a:p>
          <a:p>
            <a:pPr>
              <a:buFontTx/>
              <a:buChar char="-"/>
            </a:pPr>
            <a:r>
              <a:rPr lang="en-GB" dirty="0"/>
              <a:t>Technical competencies</a:t>
            </a:r>
          </a:p>
          <a:p>
            <a:pPr>
              <a:buFontTx/>
              <a:buChar char="-"/>
            </a:pPr>
            <a:r>
              <a:rPr lang="en-GB" dirty="0"/>
              <a:t>Communication experts (CWC)</a:t>
            </a:r>
          </a:p>
          <a:p>
            <a:pPr>
              <a:buFontTx/>
              <a:buChar char="-"/>
            </a:pPr>
            <a:r>
              <a:rPr lang="en-GB" dirty="0"/>
              <a:t>Competencies on the local context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5AA2D30-37C5-4C52-9B65-137756480BE8}"/>
              </a:ext>
            </a:extLst>
          </p:cNvPr>
          <p:cNvSpPr/>
          <p:nvPr/>
        </p:nvSpPr>
        <p:spPr>
          <a:xfrm>
            <a:off x="248876" y="1196753"/>
            <a:ext cx="50432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Identify and include the most relevant stakeholders with relevant competencies:</a:t>
            </a:r>
          </a:p>
        </p:txBody>
      </p:sp>
    </p:spTree>
    <p:extLst>
      <p:ext uri="{BB962C8B-B14F-4D97-AF65-F5344CB8AC3E}">
        <p14:creationId xmlns:p14="http://schemas.microsoft.com/office/powerpoint/2010/main" val="2227609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1D2C8E-B998-44C3-9247-0A6C3CF17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0051"/>
          </a:xfrm>
        </p:spPr>
        <p:txBody>
          <a:bodyPr>
            <a:normAutofit fontScale="90000"/>
          </a:bodyPr>
          <a:lstStyle/>
          <a:p>
            <a:r>
              <a:rPr lang="en-GB" dirty="0"/>
              <a:t>Step 1: 	Understanding the Context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37A8367-E053-4494-B9CE-F9384A141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7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972848FA-AC7C-4B89-8B0F-7B9C55DF4E05}"/>
              </a:ext>
            </a:extLst>
          </p:cNvPr>
          <p:cNvGrpSpPr/>
          <p:nvPr/>
        </p:nvGrpSpPr>
        <p:grpSpPr>
          <a:xfrm>
            <a:off x="3753576" y="878538"/>
            <a:ext cx="3493838" cy="2786064"/>
            <a:chOff x="8267334" y="1701430"/>
            <a:chExt cx="3235570" cy="2426677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B0917B93-D4B8-4BDE-AE94-345D298BA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9399"/>
                      </a14:imgEffect>
                      <a14:imgEffect>
                        <a14:saturation sat="220000"/>
                      </a14:imgEffect>
                      <a14:imgEffect>
                        <a14:brightnessContrast bright="3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67334" y="1701430"/>
              <a:ext cx="3235570" cy="2426677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C2B3BE8D-573F-46AC-A0C5-A95C1E7FED59}"/>
                </a:ext>
              </a:extLst>
            </p:cNvPr>
            <p:cNvSpPr/>
            <p:nvPr/>
          </p:nvSpPr>
          <p:spPr>
            <a:xfrm>
              <a:off x="8483967" y="1828728"/>
              <a:ext cx="263258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b="1" dirty="0">
                  <a:solidFill>
                    <a:srgbClr val="FF0000"/>
                  </a:solidFill>
                </a:rPr>
                <a:t>How are people coping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DE6B934A-03AB-47F8-BCB1-4C5A4A3B1E14}"/>
              </a:ext>
            </a:extLst>
          </p:cNvPr>
          <p:cNvGrpSpPr/>
          <p:nvPr/>
        </p:nvGrpSpPr>
        <p:grpSpPr>
          <a:xfrm>
            <a:off x="22116" y="1177221"/>
            <a:ext cx="3678348" cy="2693804"/>
            <a:chOff x="461523" y="1442439"/>
            <a:chExt cx="2919046" cy="2084874"/>
          </a:xfrm>
        </p:grpSpPr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6E9EC305-720F-49FA-B73D-F731686E4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523" y="1442439"/>
              <a:ext cx="2919046" cy="1948539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2573F721-4E64-45C2-8A12-13B7E6F565EE}"/>
                </a:ext>
              </a:extLst>
            </p:cNvPr>
            <p:cNvSpPr/>
            <p:nvPr/>
          </p:nvSpPr>
          <p:spPr>
            <a:xfrm>
              <a:off x="461523" y="2819427"/>
              <a:ext cx="291904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b="1" dirty="0">
                  <a:solidFill>
                    <a:srgbClr val="FF0000"/>
                  </a:solidFill>
                </a:rPr>
                <a:t>What failure mechanisms can be seen on buildings?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3DB78C94-344A-4A59-9FB2-048400DFAE8A}"/>
              </a:ext>
            </a:extLst>
          </p:cNvPr>
          <p:cNvGrpSpPr/>
          <p:nvPr/>
        </p:nvGrpSpPr>
        <p:grpSpPr>
          <a:xfrm>
            <a:off x="107504" y="3789040"/>
            <a:ext cx="3096008" cy="2430037"/>
            <a:chOff x="521676" y="4649149"/>
            <a:chExt cx="2983132" cy="2172390"/>
          </a:xfrm>
        </p:grpSpPr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831E84A7-775F-4CC0-9904-7597F80817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1676" y="4649149"/>
              <a:ext cx="2983132" cy="217239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F40808FC-5231-4DAA-BAD6-ADA06C01D961}"/>
                </a:ext>
              </a:extLst>
            </p:cNvPr>
            <p:cNvSpPr/>
            <p:nvPr/>
          </p:nvSpPr>
          <p:spPr>
            <a:xfrm>
              <a:off x="521676" y="4812613"/>
              <a:ext cx="273465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What IEC already exists? </a:t>
              </a:r>
            </a:p>
            <a:p>
              <a:r>
                <a:rPr lang="en-GB" b="1" dirty="0">
                  <a:solidFill>
                    <a:srgbClr val="FF0000"/>
                  </a:solidFill>
                </a:rPr>
                <a:t>In what quality?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FD8688EC-46D2-47AB-83C6-8CE9C6BB461E}"/>
              </a:ext>
            </a:extLst>
          </p:cNvPr>
          <p:cNvGrpSpPr/>
          <p:nvPr/>
        </p:nvGrpSpPr>
        <p:grpSpPr>
          <a:xfrm>
            <a:off x="3347863" y="4132463"/>
            <a:ext cx="2975504" cy="2020923"/>
            <a:chOff x="5495453" y="4651856"/>
            <a:chExt cx="3126764" cy="2080719"/>
          </a:xfrm>
        </p:grpSpPr>
        <p:pic>
          <p:nvPicPr>
            <p:cNvPr id="19" name="Picture 2" descr="Image result for nepal hardware store">
              <a:extLst>
                <a:ext uri="{FF2B5EF4-FFF2-40B4-BE49-F238E27FC236}">
                  <a16:creationId xmlns="" xmlns:a16="http://schemas.microsoft.com/office/drawing/2014/main" id="{5E480F6E-7670-4631-B696-0F3B46D17F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5453" y="4651856"/>
              <a:ext cx="3126764" cy="208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8072D365-F255-4D67-8B1D-6DD06C31177F}"/>
                </a:ext>
              </a:extLst>
            </p:cNvPr>
            <p:cNvSpPr/>
            <p:nvPr/>
          </p:nvSpPr>
          <p:spPr>
            <a:xfrm>
              <a:off x="5568093" y="4682105"/>
              <a:ext cx="1934408" cy="1362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b="1" dirty="0">
                  <a:ln w="9525" cmpd="sng">
                    <a:gradFill flip="none" rotWithShape="1">
                      <a:gsLst>
                        <a:gs pos="0">
                          <a:schemeClr val="bg1"/>
                        </a:gs>
                        <a:gs pos="90000">
                          <a:schemeClr val="bg1">
                            <a:lumMod val="95000"/>
                          </a:schemeClr>
                        </a:gs>
                      </a:gsLst>
                      <a:lin ang="600000" scaled="0"/>
                      <a:tileRect/>
                    </a:gradFill>
                  </a:ln>
                  <a:solidFill>
                    <a:srgbClr val="FF0000"/>
                  </a:solidFill>
                </a:rPr>
                <a:t>What tools and materials are available locally?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443A2AA4-9413-4BF3-9036-47142C3ECF73}"/>
              </a:ext>
            </a:extLst>
          </p:cNvPr>
          <p:cNvGrpSpPr/>
          <p:nvPr/>
        </p:nvGrpSpPr>
        <p:grpSpPr>
          <a:xfrm>
            <a:off x="5482179" y="3619920"/>
            <a:ext cx="3461477" cy="2864546"/>
            <a:chOff x="8490398" y="1677130"/>
            <a:chExt cx="2710962" cy="2152725"/>
          </a:xfrm>
        </p:grpSpPr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D54C51C1-08BF-48F6-A193-091EFBFE1F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0340"/>
            <a:stretch/>
          </p:blipFill>
          <p:spPr>
            <a:xfrm>
              <a:off x="8490398" y="1677130"/>
              <a:ext cx="2710962" cy="211445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1D95558E-9CD7-4F95-9D8A-CB780BAD88F9}"/>
                </a:ext>
              </a:extLst>
            </p:cNvPr>
            <p:cNvSpPr/>
            <p:nvPr/>
          </p:nvSpPr>
          <p:spPr>
            <a:xfrm>
              <a:off x="8558763" y="3429745"/>
              <a:ext cx="257423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b="1" dirty="0">
                  <a:solidFill>
                    <a:srgbClr val="FF0000"/>
                  </a:solidFill>
                </a:rPr>
                <a:t>How do people build?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4382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8C2BEE-6665-4C31-B3B7-75F75D673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Step 2: 	Defining IEC Preliminary Objectives</a:t>
            </a:r>
            <a:br>
              <a:rPr lang="en-GB" dirty="0"/>
            </a:b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7BA8350C-3E8F-41CC-8118-48334591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8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98721C7-C2C1-4803-A169-7A4E0B7BBDFB}"/>
              </a:ext>
            </a:extLst>
          </p:cNvPr>
          <p:cNvSpPr txBox="1"/>
          <p:nvPr/>
        </p:nvSpPr>
        <p:spPr>
          <a:xfrm>
            <a:off x="133565" y="4772438"/>
            <a:ext cx="2246341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IEC: Information leaflets promoting raised floors or plinths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509F475-22AC-4FA0-82B4-89A779ADB756}"/>
              </a:ext>
            </a:extLst>
          </p:cNvPr>
          <p:cNvSpPr txBox="1"/>
          <p:nvPr/>
        </p:nvSpPr>
        <p:spPr>
          <a:xfrm>
            <a:off x="2555776" y="5783698"/>
            <a:ext cx="1421062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Distributions construction tools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BFDD414-62F8-4CD0-9BC8-C8322AC82164}"/>
              </a:ext>
            </a:extLst>
          </p:cNvPr>
          <p:cNvSpPr txBox="1"/>
          <p:nvPr/>
        </p:nvSpPr>
        <p:spPr>
          <a:xfrm>
            <a:off x="4062398" y="6029920"/>
            <a:ext cx="1421062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Cash for reconstruction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88BEE22-5340-4C06-B9A0-F018FD114E60}"/>
              </a:ext>
            </a:extLst>
          </p:cNvPr>
          <p:cNvSpPr txBox="1"/>
          <p:nvPr/>
        </p:nvSpPr>
        <p:spPr>
          <a:xfrm>
            <a:off x="421222" y="3480534"/>
            <a:ext cx="1865898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Households build a raised floor or plinth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60D6FEE-9917-4BB6-A85A-DF31AF538063}"/>
              </a:ext>
            </a:extLst>
          </p:cNvPr>
          <p:cNvSpPr txBox="1"/>
          <p:nvPr/>
        </p:nvSpPr>
        <p:spPr>
          <a:xfrm>
            <a:off x="2668570" y="3523262"/>
            <a:ext cx="1702797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/>
            </a:lvl1pPr>
          </a:lstStyle>
          <a:p>
            <a:r>
              <a:rPr lang="en-GB" b="0" dirty="0"/>
              <a:t>People use  cross bracing when constructing their house or roof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75A5383-7282-4295-876F-F4B60A5D06EA}"/>
              </a:ext>
            </a:extLst>
          </p:cNvPr>
          <p:cNvSpPr txBox="1"/>
          <p:nvPr/>
        </p:nvSpPr>
        <p:spPr>
          <a:xfrm>
            <a:off x="3594759" y="1358078"/>
            <a:ext cx="2356339" cy="16312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OBJECTIVE: House constructed  stronger and able to resist higher levels of flooding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589659C5-1DC3-4831-91DD-22F31AA7C996}"/>
              </a:ext>
            </a:extLst>
          </p:cNvPr>
          <p:cNvCxnSpPr>
            <a:cxnSpLocks/>
            <a:stCxn id="5" idx="0"/>
            <a:endCxn id="8" idx="2"/>
          </p:cNvCxnSpPr>
          <p:nvPr/>
        </p:nvCxnSpPr>
        <p:spPr>
          <a:xfrm flipV="1">
            <a:off x="1256736" y="4311531"/>
            <a:ext cx="97435" cy="460907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EB532787-EDA7-47F8-A4CD-2F187A229FC5}"/>
              </a:ext>
            </a:extLst>
          </p:cNvPr>
          <p:cNvCxnSpPr>
            <a:cxnSpLocks/>
            <a:stCxn id="6" idx="0"/>
            <a:endCxn id="8" idx="2"/>
          </p:cNvCxnSpPr>
          <p:nvPr/>
        </p:nvCxnSpPr>
        <p:spPr>
          <a:xfrm flipH="1" flipV="1">
            <a:off x="1354171" y="4311531"/>
            <a:ext cx="1912136" cy="1472167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55854A57-E3D6-4216-B966-0062DCBB3FB9}"/>
              </a:ext>
            </a:extLst>
          </p:cNvPr>
          <p:cNvCxnSpPr>
            <a:cxnSpLocks/>
            <a:stCxn id="7" idx="0"/>
            <a:endCxn id="9" idx="2"/>
          </p:cNvCxnSpPr>
          <p:nvPr/>
        </p:nvCxnSpPr>
        <p:spPr>
          <a:xfrm flipH="1" flipV="1">
            <a:off x="3519969" y="4600480"/>
            <a:ext cx="1252960" cy="1429440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0CC15E4F-6416-46A9-880A-A3F5580CDAE6}"/>
              </a:ext>
            </a:extLst>
          </p:cNvPr>
          <p:cNvCxnSpPr>
            <a:cxnSpLocks/>
            <a:stCxn id="8" idx="0"/>
            <a:endCxn id="10" idx="2"/>
          </p:cNvCxnSpPr>
          <p:nvPr/>
        </p:nvCxnSpPr>
        <p:spPr>
          <a:xfrm flipV="1">
            <a:off x="1354171" y="2989294"/>
            <a:ext cx="3418758" cy="491240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0042CE7B-48DA-4DA6-BA8B-9F69793F50AB}"/>
              </a:ext>
            </a:extLst>
          </p:cNvPr>
          <p:cNvCxnSpPr>
            <a:cxnSpLocks/>
            <a:stCxn id="9" idx="0"/>
            <a:endCxn id="10" idx="2"/>
          </p:cNvCxnSpPr>
          <p:nvPr/>
        </p:nvCxnSpPr>
        <p:spPr>
          <a:xfrm flipV="1">
            <a:off x="3519969" y="2989294"/>
            <a:ext cx="1252960" cy="533968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8DBAB242-67FD-46BC-A7BE-8346F69045AB}"/>
              </a:ext>
            </a:extLst>
          </p:cNvPr>
          <p:cNvCxnSpPr>
            <a:cxnSpLocks/>
            <a:stCxn id="19" idx="0"/>
            <a:endCxn id="150" idx="2"/>
          </p:cNvCxnSpPr>
          <p:nvPr/>
        </p:nvCxnSpPr>
        <p:spPr>
          <a:xfrm flipV="1">
            <a:off x="5758877" y="3046289"/>
            <a:ext cx="1724067" cy="539676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9555BFB8-4186-4119-B04D-F4DAC67545EA}"/>
              </a:ext>
            </a:extLst>
          </p:cNvPr>
          <p:cNvCxnSpPr>
            <a:cxnSpLocks/>
            <a:stCxn id="20" idx="0"/>
            <a:endCxn id="150" idx="2"/>
          </p:cNvCxnSpPr>
          <p:nvPr/>
        </p:nvCxnSpPr>
        <p:spPr>
          <a:xfrm flipH="1" flipV="1">
            <a:off x="7482944" y="3046289"/>
            <a:ext cx="404320" cy="315551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691DFD3-0F74-46C1-80BE-01C74C3B990C}"/>
              </a:ext>
            </a:extLst>
          </p:cNvPr>
          <p:cNvSpPr txBox="1"/>
          <p:nvPr/>
        </p:nvSpPr>
        <p:spPr>
          <a:xfrm>
            <a:off x="274019" y="1414361"/>
            <a:ext cx="3217861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400" dirty="0">
                <a:latin typeface="Verdana" panose="020B0604030504040204" pitchFamily="34" charset="0"/>
                <a:ea typeface="Verdana" panose="020B0604030504040204" pitchFamily="34" charset="0"/>
              </a:rPr>
              <a:t>“WHAT”</a:t>
            </a:r>
          </a:p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What is the information gap and how to fill it?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AC623257-2AF7-424A-BA3B-D6FFC7CE44D0}"/>
              </a:ext>
            </a:extLst>
          </p:cNvPr>
          <p:cNvSpPr/>
          <p:nvPr/>
        </p:nvSpPr>
        <p:spPr>
          <a:xfrm>
            <a:off x="4580708" y="3585965"/>
            <a:ext cx="235633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IEC</a:t>
            </a:r>
            <a:r>
              <a:rPr lang="en-GB" sz="2000" b="1" dirty="0">
                <a:solidFill>
                  <a:schemeClr val="dk1"/>
                </a:solidFill>
              </a:rPr>
              <a:t> on how to make a mud-block house more flood resistant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2E5C7464-D833-4B5A-8D46-E02C9015E989}"/>
              </a:ext>
            </a:extLst>
          </p:cNvPr>
          <p:cNvSpPr/>
          <p:nvPr/>
        </p:nvSpPr>
        <p:spPr>
          <a:xfrm>
            <a:off x="7127213" y="3361840"/>
            <a:ext cx="1520101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IEC: Radio broadcast to promote </a:t>
            </a:r>
          </a:p>
          <a:p>
            <a:pPr algn="ctr"/>
            <a:r>
              <a:rPr lang="en-GB" sz="2000" b="1" dirty="0"/>
              <a:t>flood-resistant  construction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C46B9E5-02F5-4370-9AF5-E8E4BFE8EB3A}"/>
              </a:ext>
            </a:extLst>
          </p:cNvPr>
          <p:cNvSpPr txBox="1"/>
          <p:nvPr/>
        </p:nvSpPr>
        <p:spPr>
          <a:xfrm>
            <a:off x="5652759" y="5487353"/>
            <a:ext cx="2874596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/>
            </a:lvl1pPr>
          </a:lstStyle>
          <a:p>
            <a:r>
              <a:rPr lang="en-GB" dirty="0"/>
              <a:t>IEC: Workshops to demonstrate cross bracing 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7985A58C-35C8-415B-B7DB-4375FBC8CFAF}"/>
              </a:ext>
            </a:extLst>
          </p:cNvPr>
          <p:cNvCxnSpPr>
            <a:cxnSpLocks/>
            <a:stCxn id="21" idx="0"/>
            <a:endCxn id="9" idx="2"/>
          </p:cNvCxnSpPr>
          <p:nvPr/>
        </p:nvCxnSpPr>
        <p:spPr>
          <a:xfrm flipH="1" flipV="1">
            <a:off x="3519969" y="4600480"/>
            <a:ext cx="3570088" cy="886873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="" xmlns:a16="http://schemas.microsoft.com/office/drawing/2014/main" id="{1F1E380D-DB5D-4AA4-8402-F7E54D8FA62D}"/>
              </a:ext>
            </a:extLst>
          </p:cNvPr>
          <p:cNvCxnSpPr>
            <a:cxnSpLocks/>
            <a:stCxn id="7" idx="0"/>
            <a:endCxn id="8" idx="2"/>
          </p:cNvCxnSpPr>
          <p:nvPr/>
        </p:nvCxnSpPr>
        <p:spPr>
          <a:xfrm flipH="1" flipV="1">
            <a:off x="1354171" y="4311531"/>
            <a:ext cx="3418758" cy="1718389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0" name="TextBox 149">
            <a:extLst>
              <a:ext uri="{FF2B5EF4-FFF2-40B4-BE49-F238E27FC236}">
                <a16:creationId xmlns="" xmlns:a16="http://schemas.microsoft.com/office/drawing/2014/main" id="{F26F7B1F-5C1A-4B1B-AFDC-429199372BD4}"/>
              </a:ext>
            </a:extLst>
          </p:cNvPr>
          <p:cNvSpPr txBox="1"/>
          <p:nvPr/>
        </p:nvSpPr>
        <p:spPr>
          <a:xfrm>
            <a:off x="6631545" y="1969071"/>
            <a:ext cx="1702797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/>
            </a:lvl1pPr>
          </a:lstStyle>
          <a:p>
            <a:r>
              <a:rPr lang="en-GB" b="0" dirty="0"/>
              <a:t>People use lime plaster or cement to stabilize mud walls</a:t>
            </a:r>
          </a:p>
        </p:txBody>
      </p:sp>
      <p:cxnSp>
        <p:nvCxnSpPr>
          <p:cNvPr id="162" name="Straight Arrow Connector 161">
            <a:extLst>
              <a:ext uri="{FF2B5EF4-FFF2-40B4-BE49-F238E27FC236}">
                <a16:creationId xmlns="" xmlns:a16="http://schemas.microsoft.com/office/drawing/2014/main" id="{5A167315-E37D-461F-97B1-58DA371A054C}"/>
              </a:ext>
            </a:extLst>
          </p:cNvPr>
          <p:cNvCxnSpPr>
            <a:cxnSpLocks/>
            <a:stCxn id="150" idx="1"/>
            <a:endCxn id="10" idx="3"/>
          </p:cNvCxnSpPr>
          <p:nvPr/>
        </p:nvCxnSpPr>
        <p:spPr>
          <a:xfrm flipH="1" flipV="1">
            <a:off x="5951098" y="2173686"/>
            <a:ext cx="680447" cy="333994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613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3A5428-2A1C-46AA-9F6A-1E90ABF90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Step 3: 	Identifying Stakeholders &amp; Audiences </a:t>
            </a:r>
            <a:br>
              <a:rPr lang="en-GB" dirty="0"/>
            </a:b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538AB81-C95C-4055-AFD1-F5AC044CF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9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FAEEE89-48E1-4E46-BE4E-D3E7544787D1}"/>
              </a:ext>
            </a:extLst>
          </p:cNvPr>
          <p:cNvSpPr txBox="1"/>
          <p:nvPr/>
        </p:nvSpPr>
        <p:spPr>
          <a:xfrm>
            <a:off x="264895" y="1405952"/>
            <a:ext cx="3443009" cy="169277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400" dirty="0">
                <a:latin typeface="Verdana" panose="020B0604030504040204" pitchFamily="34" charset="0"/>
                <a:ea typeface="Verdana" panose="020B0604030504040204" pitchFamily="34" charset="0"/>
              </a:rPr>
              <a:t>“WHO”</a:t>
            </a:r>
          </a:p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Who are the most relevant target groups for which messages?</a:t>
            </a:r>
          </a:p>
        </p:txBody>
      </p:sp>
      <p:pic>
        <p:nvPicPr>
          <p:cNvPr id="6" name="Picture 4" descr="Image result for hardware store philippines">
            <a:extLst>
              <a:ext uri="{FF2B5EF4-FFF2-40B4-BE49-F238E27FC236}">
                <a16:creationId xmlns="" xmlns:a16="http://schemas.microsoft.com/office/drawing/2014/main" id="{DDECB399-F6A6-4673-9E41-63BB5D756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6501" y="1405952"/>
            <a:ext cx="2642604" cy="169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CFF4B0D-00A1-4B8A-A4C8-78DB0C284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401" y="1857753"/>
            <a:ext cx="2622922" cy="12409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4B1A2C2-4813-4F2E-A666-D72169E283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3284984"/>
            <a:ext cx="5403427" cy="30394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02710DD-B0AE-4626-B1E2-546252E1D5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4453"/>
          <a:stretch/>
        </p:blipFill>
        <p:spPr>
          <a:xfrm>
            <a:off x="6080323" y="3284592"/>
            <a:ext cx="2286840" cy="23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58145"/>
      </p:ext>
    </p:extLst>
  </p:cSld>
  <p:clrMapOvr>
    <a:masterClrMapping/>
  </p:clrMapOvr>
</p:sld>
</file>

<file path=ppt/theme/theme1.xml><?xml version="1.0" encoding="utf-8"?>
<a:theme xmlns:a="http://schemas.openxmlformats.org/drawingml/2006/main" name="4. Shelter Cluster PowerPoint Template (2007 and later)">
  <a:themeElements>
    <a:clrScheme name="Shelter Cluster 3 Soft">
      <a:dk1>
        <a:sysClr val="windowText" lastClr="000000"/>
      </a:dk1>
      <a:lt1>
        <a:sysClr val="window" lastClr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ebsio_x0020_Document_x0020_Preview xmlns="96664bca-06c0-4657-b6f9-0a997f5ff9b9" xsi:nil="true"/>
    <TaxKeywordTaxHTField xmlns="96664bca-06c0-4657-b6f9-0a997f5ff9b9">
      <Terms xmlns="http://schemas.microsoft.com/office/infopath/2007/PartnerControls"/>
    </TaxKeywordTaxHTField>
    <ff39aabcbcfa4b29888983c5e6d736f9 xmlns="96664bca-06c0-4657-b6f9-0a997f5ff9b9">
      <Terms xmlns="http://schemas.microsoft.com/office/infopath/2007/PartnerControls"/>
    </ff39aabcbcfa4b29888983c5e6d736f9>
    <TaxCatchAll xmlns="96664bca-06c0-4657-b6f9-0a997f5ff9b9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1A5D493A4FFE498D319528BB467A34" ma:contentTypeVersion="5" ma:contentTypeDescription="Create a new document." ma:contentTypeScope="" ma:versionID="3df691442b703d6a64f853aca1799400">
  <xsd:schema xmlns:xsd="http://www.w3.org/2001/XMLSchema" xmlns:xs="http://www.w3.org/2001/XMLSchema" xmlns:p="http://schemas.microsoft.com/office/2006/metadata/properties" xmlns:ns2="96664bca-06c0-4657-b6f9-0a997f5ff9b9" targetNamespace="http://schemas.microsoft.com/office/2006/metadata/properties" ma:root="true" ma:fieldsID="a928d42e4db33c4b5a5a5ee8a32e6592" ns2:_="">
    <xsd:import namespace="96664bca-06c0-4657-b6f9-0a997f5ff9b9"/>
    <xsd:element name="properties">
      <xsd:complexType>
        <xsd:sequence>
          <xsd:element name="documentManagement">
            <xsd:complexType>
              <xsd:all>
                <xsd:element ref="ns2:Websio_x0020_Document_x0020_Preview" minOccurs="0"/>
                <xsd:element ref="ns2:ff39aabcbcfa4b29888983c5e6d736f9" minOccurs="0"/>
                <xsd:element ref="ns2:TaxCatchAll" minOccurs="0"/>
                <xsd:element ref="ns2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64bca-06c0-4657-b6f9-0a997f5ff9b9" elementFormDefault="qualified">
    <xsd:import namespace="http://schemas.microsoft.com/office/2006/documentManagement/types"/>
    <xsd:import namespace="http://schemas.microsoft.com/office/infopath/2007/PartnerControls"/>
    <xsd:element name="Websio_x0020_Document_x0020_Preview" ma:index="8" nillable="true" ma:displayName="Websio Document Preview" ma:hidden="true" ma:internalName="Websio_x0020_Document_x0020_Preview">
      <xsd:simpleType>
        <xsd:restriction base="dms:Text"/>
      </xsd:simpleType>
    </xsd:element>
    <xsd:element name="ff39aabcbcfa4b29888983c5e6d736f9" ma:index="10" nillable="true" ma:taxonomy="true" ma:internalName="ff39aabcbcfa4b29888983c5e6d736f9" ma:taxonomyFieldName="Communications" ma:displayName="Communications" ma:default="" ma:fieldId="{ff39aabc-bcfa-4b29-8889-83c5e6d736f9}" ma:taxonomyMulti="true" ma:sspId="31bb8de2-2522-46a2-961a-21ec87b7ce6b" ma:termSetId="2f8f2b4b-d4e1-4fa6-a1ae-b4e143ba8fb0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hidden="true" ma:list="{3a036ed0-d222-47b6-8583-8ea0c1662976}" ma:internalName="TaxCatchAll" ma:showField="CatchAllData" ma:web="96664bca-06c0-4657-b6f9-0a997f5ff9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3" nillable="true" ma:taxonomy="true" ma:internalName="TaxKeywordTaxHTField" ma:taxonomyFieldName="TaxKeyword" ma:displayName="Other Keywords" ma:fieldId="{23f27201-bee3-471e-b2e7-b64fd8b7ca38}" ma:taxonomyMulti="true" ma:sspId="31bb8de2-2522-46a2-961a-21ec87b7ce6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2021E4-FB18-41BB-82FD-DF26C4255F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3ECD35-7172-4F78-965D-C150E41533C7}">
  <ds:schemaRefs>
    <ds:schemaRef ds:uri="http://schemas.microsoft.com/office/2006/metadata/properties"/>
    <ds:schemaRef ds:uri="http://schemas.microsoft.com/office/infopath/2007/PartnerControls"/>
    <ds:schemaRef ds:uri="96664bca-06c0-4657-b6f9-0a997f5ff9b9"/>
  </ds:schemaRefs>
</ds:datastoreItem>
</file>

<file path=customXml/itemProps3.xml><?xml version="1.0" encoding="utf-8"?>
<ds:datastoreItem xmlns:ds="http://schemas.openxmlformats.org/officeDocument/2006/customXml" ds:itemID="{E8F7A4D0-F9F0-4DE7-A079-59164041DF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64bca-06c0-4657-b6f9-0a997f5ff9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4. Shelter Cluster PowerPoint Template (2007 and later)</Template>
  <TotalTime>4</TotalTime>
  <Words>568</Words>
  <Application>Microsoft Office PowerPoint</Application>
  <PresentationFormat>Presentación en pantalla (4:3)</PresentationFormat>
  <Paragraphs>87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Verdana</vt:lpstr>
      <vt:lpstr>Wingdings</vt:lpstr>
      <vt:lpstr>4. Shelter Cluster PowerPoint Template (2007 and later)</vt:lpstr>
      <vt:lpstr>Informing Choice for Safer Building:   A Protocol for Developing &amp; Disseminating Shelter and Settlement related Information, Education, Communication (IEC) Resources</vt:lpstr>
      <vt:lpstr>Background</vt:lpstr>
      <vt:lpstr>Why a are technical  IEC so important?</vt:lpstr>
      <vt:lpstr>What is this Protocol?</vt:lpstr>
      <vt:lpstr>Presentación de PowerPoint</vt:lpstr>
      <vt:lpstr>Step 0:  Forming the Working Group</vt:lpstr>
      <vt:lpstr>Step 1:  Understanding the Context </vt:lpstr>
      <vt:lpstr>Step 2:  Defining IEC Preliminary Objectives </vt:lpstr>
      <vt:lpstr>Step 3:  Identifying Stakeholders &amp; Audiences  </vt:lpstr>
      <vt:lpstr>Step 4:  Analysing Engagement pathways (communication media analysis) </vt:lpstr>
      <vt:lpstr>Step 5:  Developing Detailed Messaging  for different Audiences/Stakeholders and Engagement Pathways </vt:lpstr>
      <vt:lpstr>Step 6:  Defining Roll-Out Strategy and confirming IEC objectives </vt:lpstr>
      <vt:lpstr>Presentación de PowerPoint</vt:lpstr>
      <vt:lpstr>Step 7:  Defining M&amp;E Framework and process of revision</vt:lpstr>
      <vt:lpstr>Presentación de PowerPoint</vt:lpstr>
    </vt:vector>
  </TitlesOfParts>
  <Company>UNHCR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Shirin Narymbaeva</dc:creator>
  <cp:lastModifiedBy>Sonia Molina Metzger</cp:lastModifiedBy>
  <cp:revision>24</cp:revision>
  <cp:lastPrinted>2013-03-26T11:03:47Z</cp:lastPrinted>
  <dcterms:created xsi:type="dcterms:W3CDTF">2015-02-25T10:53:28Z</dcterms:created>
  <dcterms:modified xsi:type="dcterms:W3CDTF">2020-07-24T11:02:27Z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0x010100EA1A5D493A4FFE498D319528BB467A34</vt:lpwstr>
  </property>
  <property fmtid="{D5CDD505-2E9C-101B-9397-08002B2CF9AE}" pid="3" name="TaxKeyword">
    <vt:lpwstr/>
  </property>
</Properties>
</file>