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02" r:id="rId5"/>
    <p:sldId id="408" r:id="rId6"/>
    <p:sldId id="419" r:id="rId7"/>
    <p:sldId id="412" r:id="rId8"/>
    <p:sldId id="415" r:id="rId9"/>
    <p:sldId id="397" r:id="rId10"/>
    <p:sldId id="418" r:id="rId11"/>
    <p:sldId id="416" r:id="rId12"/>
    <p:sldId id="3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AA44C-0A4B-42D3-829D-345626758A97}" v="90" dt="2020-09-28T19:09:26.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4226"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Hurkmans" userId="703873e3-0bf4-4e87-ad28-48ccde555f54" providerId="ADAL" clId="{ACD97665-09DD-4F0A-A87C-0CACB6713EB9}"/>
    <pc:docChg chg="modSld">
      <pc:chgData name="Bo Hurkmans" userId="703873e3-0bf4-4e87-ad28-48ccde555f54" providerId="ADAL" clId="{ACD97665-09DD-4F0A-A87C-0CACB6713EB9}" dt="2020-09-29T09:48:50.129" v="6" actId="404"/>
      <pc:docMkLst>
        <pc:docMk/>
      </pc:docMkLst>
      <pc:sldChg chg="modNotesTx">
        <pc:chgData name="Bo Hurkmans" userId="703873e3-0bf4-4e87-ad28-48ccde555f54" providerId="ADAL" clId="{ACD97665-09DD-4F0A-A87C-0CACB6713EB9}" dt="2020-09-29T09:48:38.736" v="4" actId="404"/>
        <pc:sldMkLst>
          <pc:docMk/>
          <pc:sldMk cId="1949494795" sldId="408"/>
        </pc:sldMkLst>
      </pc:sldChg>
      <pc:sldChg chg="modNotesTx">
        <pc:chgData name="Bo Hurkmans" userId="703873e3-0bf4-4e87-ad28-48ccde555f54" providerId="ADAL" clId="{ACD97665-09DD-4F0A-A87C-0CACB6713EB9}" dt="2020-09-29T09:48:50.129" v="6" actId="404"/>
        <pc:sldMkLst>
          <pc:docMk/>
          <pc:sldMk cId="1636490647" sldId="4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86949309828906E-2"/>
          <c:y val="4.9932767690747101E-2"/>
          <c:w val="0.82373301613469196"/>
          <c:h val="0.8497777866737771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9.6762976835867206E-3"/>
                  <c:y val="0"/>
                </c:manualLayout>
              </c:layout>
              <c:tx>
                <c:rich>
                  <a:bodyPr/>
                  <a:lstStyle/>
                  <a:p>
                    <a:r>
                      <a:rPr lang="en-US" dirty="0"/>
                      <a:t>12,000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27-417F-9120-E37531C5570A}"/>
                </c:ext>
              </c:extLst>
            </c:dLbl>
            <c:dLbl>
              <c:idx val="1"/>
              <c:layout>
                <c:manualLayout>
                  <c:x val="-1.218540341183664E-2"/>
                  <c:y val="0"/>
                </c:manualLayout>
              </c:layout>
              <c:tx>
                <c:rich>
                  <a:bodyPr/>
                  <a:lstStyle/>
                  <a:p>
                    <a:r>
                      <a:rPr lang="en-US" dirty="0"/>
                      <a:t>14,000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27-417F-9120-E37531C5570A}"/>
                </c:ext>
              </c:extLst>
            </c:dLbl>
            <c:dLbl>
              <c:idx val="2"/>
              <c:layout>
                <c:manualLayout>
                  <c:x val="-0.15916644370927713"/>
                  <c:y val="-4.5393425173406252E-3"/>
                </c:manualLayout>
              </c:layout>
              <c:tx>
                <c:rich>
                  <a:bodyPr rot="0" spcFirstLastPara="1" vertOverflow="overflow" horzOverflow="overflow" vert="horz" wrap="none" lIns="38100" tIns="19050" rIns="38100" bIns="19050" anchor="ctr" anchorCtr="0">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57,000</a:t>
                    </a:r>
                  </a:p>
                </c:rich>
              </c:tx>
              <c:numFmt formatCode="#,##0" sourceLinked="0"/>
              <c:spPr>
                <a:noFill/>
                <a:ln>
                  <a:noFill/>
                </a:ln>
                <a:effectLst/>
              </c:spPr>
              <c:txPr>
                <a:bodyPr rot="0" spcFirstLastPara="1" vertOverflow="overflow" horzOverflow="overflow" vert="horz" wrap="none" lIns="38100" tIns="19050" rIns="38100" bIns="19050" anchor="ctr" anchorCtr="0">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G"/>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7327-417F-9120-E37531C5570A}"/>
                </c:ext>
              </c:extLst>
            </c:dLbl>
            <c:numFmt formatCode="#,##0" sourceLinked="0"/>
            <c:spPr>
              <a:noFill/>
              <a:ln>
                <a:noFill/>
              </a:ln>
              <a:effectLst/>
            </c:spPr>
            <c:txPr>
              <a:bodyPr rot="0" spcFirstLastPara="1" vertOverflow="overflow" horzOverflow="overflow" vert="horz" wrap="none" lIns="38100" tIns="19050" rIns="38100" bIns="19050" anchor="ctr" anchorCtr="0">
                <a:spAutoFit/>
              </a:bodyPr>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Sheet1!$A$2:$A$4</c:f>
              <c:strCache>
                <c:ptCount val="3"/>
                <c:pt idx="0">
                  <c:v>Level 3</c:v>
                </c:pt>
                <c:pt idx="1">
                  <c:v>Level 2</c:v>
                </c:pt>
                <c:pt idx="2">
                  <c:v>Level 1</c:v>
                </c:pt>
              </c:strCache>
            </c:strRef>
          </c:cat>
          <c:val>
            <c:numRef>
              <c:f>Sheet1!$B$2:$B$4</c:f>
              <c:numCache>
                <c:formatCode>General</c:formatCode>
                <c:ptCount val="3"/>
                <c:pt idx="0">
                  <c:v>11812</c:v>
                </c:pt>
                <c:pt idx="1">
                  <c:v>13770</c:v>
                </c:pt>
                <c:pt idx="2">
                  <c:v>56903</c:v>
                </c:pt>
              </c:numCache>
            </c:numRef>
          </c:val>
          <c:extLst>
            <c:ext xmlns:c16="http://schemas.microsoft.com/office/drawing/2014/chart" uri="{C3380CC4-5D6E-409C-BE32-E72D297353CC}">
              <c16:uniqueId val="{00000000-7327-417F-9120-E37531C5570A}"/>
            </c:ext>
          </c:extLst>
        </c:ser>
        <c:dLbls>
          <c:dLblPos val="outEnd"/>
          <c:showLegendKey val="0"/>
          <c:showVal val="1"/>
          <c:showCatName val="0"/>
          <c:showSerName val="0"/>
          <c:showPercent val="0"/>
          <c:showBubbleSize val="0"/>
        </c:dLbls>
        <c:gapWidth val="100"/>
        <c:axId val="238049648"/>
        <c:axId val="238050040"/>
      </c:barChart>
      <c:catAx>
        <c:axId val="238049648"/>
        <c:scaling>
          <c:orientation val="minMax"/>
        </c:scaling>
        <c:delete val="1"/>
        <c:axPos val="l"/>
        <c:numFmt formatCode="General" sourceLinked="1"/>
        <c:majorTickMark val="none"/>
        <c:minorTickMark val="none"/>
        <c:tickLblPos val="nextTo"/>
        <c:crossAx val="238050040"/>
        <c:crosses val="autoZero"/>
        <c:auto val="1"/>
        <c:lblAlgn val="ctr"/>
        <c:lblOffset val="100"/>
        <c:noMultiLvlLbl val="0"/>
      </c:catAx>
      <c:valAx>
        <c:axId val="238050040"/>
        <c:scaling>
          <c:orientation val="minMax"/>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G"/>
          </a:p>
        </c:txPr>
        <c:crossAx val="23804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01425-E056-4D68-8937-33B269EDE71B}" type="datetimeFigureOut">
              <a:rPr lang="en-UG" smtClean="0"/>
              <a:t>29/09/2020</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82808-4CC8-48C5-97AF-9EE292A5DAC2}" type="slidenum">
              <a:rPr lang="en-UG" smtClean="0"/>
              <a:t>‹#›</a:t>
            </a:fld>
            <a:endParaRPr lang="en-UG"/>
          </a:p>
        </p:txBody>
      </p:sp>
    </p:spTree>
    <p:extLst>
      <p:ext uri="{BB962C8B-B14F-4D97-AF65-F5344CB8AC3E}">
        <p14:creationId xmlns:p14="http://schemas.microsoft.com/office/powerpoint/2010/main" val="337779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August 4th, a warehouse at the Beirut Port exploded, causing widespread casualties and material damage. It is estimated that the explosions directly impacted around 300,000 individuals living in an estimated 77,000 apartments located across 10,000 buildings within three </a:t>
            </a:r>
            <a:r>
              <a:rPr lang="en-US" sz="1200" b="0" i="0" u="none" strike="noStrike" kern="1200" baseline="0" dirty="0" err="1">
                <a:solidFill>
                  <a:schemeClr val="tx1"/>
                </a:solidFill>
                <a:latin typeface="+mn-lt"/>
                <a:ea typeface="+mn-ea"/>
                <a:cs typeface="+mn-cs"/>
              </a:rPr>
              <a:t>kilometres</a:t>
            </a:r>
            <a:r>
              <a:rPr lang="en-US" sz="1200" b="0" i="0" u="none" strike="noStrike" kern="1200" baseline="0" dirty="0">
                <a:solidFill>
                  <a:schemeClr val="tx1"/>
                </a:solidFill>
                <a:latin typeface="+mn-lt"/>
                <a:ea typeface="+mn-ea"/>
                <a:cs typeface="+mn-cs"/>
              </a:rPr>
              <a:t> of the </a:t>
            </a:r>
            <a:r>
              <a:rPr lang="en-US" sz="1200" b="0" i="0" u="none" strike="noStrike" kern="1200" baseline="0" dirty="0" err="1">
                <a:solidFill>
                  <a:schemeClr val="tx1"/>
                </a:solidFill>
                <a:latin typeface="+mn-lt"/>
                <a:ea typeface="+mn-ea"/>
                <a:cs typeface="+mn-cs"/>
              </a:rPr>
              <a:t>epicentre</a:t>
            </a:r>
            <a:r>
              <a:rPr lang="en-US" sz="1200" b="0" i="0" u="none" strike="noStrike" kern="1200" baseline="0" dirty="0">
                <a:solidFill>
                  <a:schemeClr val="tx1"/>
                </a:solidFill>
                <a:latin typeface="+mn-lt"/>
                <a:ea typeface="+mn-ea"/>
                <a:cs typeface="+mn-cs"/>
              </a:rPr>
              <a:t>. This has led to the displacement of households to areas within and outside of the immediately impacted area. However, a majority of affected households continue to reside </a:t>
            </a:r>
            <a:r>
              <a:rPr lang="en-GB" sz="1200" b="0" i="0" u="none" strike="noStrike" kern="1200" baseline="0" dirty="0">
                <a:solidFill>
                  <a:schemeClr val="tx1"/>
                </a:solidFill>
                <a:latin typeface="+mn-lt"/>
                <a:ea typeface="+mn-ea"/>
                <a:cs typeface="+mn-cs"/>
              </a:rPr>
              <a:t>within their damaged buildings.</a:t>
            </a:r>
            <a:endParaRPr lang="en-UG" dirty="0"/>
          </a:p>
        </p:txBody>
      </p:sp>
      <p:sp>
        <p:nvSpPr>
          <p:cNvPr id="4" name="Slide Number Placeholder 3"/>
          <p:cNvSpPr>
            <a:spLocks noGrp="1"/>
          </p:cNvSpPr>
          <p:nvPr>
            <p:ph type="sldNum" sz="quarter" idx="5"/>
          </p:nvPr>
        </p:nvSpPr>
        <p:spPr/>
        <p:txBody>
          <a:bodyPr/>
          <a:lstStyle/>
          <a:p>
            <a:fld id="{F1D82808-4CC8-48C5-97AF-9EE292A5DAC2}" type="slidenum">
              <a:rPr lang="en-UG" smtClean="0"/>
              <a:t>1</a:t>
            </a:fld>
            <a:endParaRPr lang="en-UG"/>
          </a:p>
        </p:txBody>
      </p:sp>
    </p:spTree>
    <p:extLst>
      <p:ext uri="{BB962C8B-B14F-4D97-AF65-F5344CB8AC3E}">
        <p14:creationId xmlns:p14="http://schemas.microsoft.com/office/powerpoint/2010/main" val="282463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Arial" panose="020B0604020202020204" pitchFamily="34" charset="0"/>
                <a:cs typeface="Arial" panose="020B0604020202020204" pitchFamily="34" charset="0"/>
              </a:rPr>
              <a:t>A zone can be defined as a cluster of built-up plots separated by the road network within the cadasters.</a:t>
            </a:r>
            <a:endParaRPr lang="en-UG"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solidFill>
                  <a:srgbClr val="212121"/>
                </a:solidFill>
                <a:latin typeface="Arial" panose="020B0604020202020204" pitchFamily="34" charset="0"/>
                <a:cs typeface="Arial" panose="020B0604020202020204" pitchFamily="34" charset="0"/>
              </a:rPr>
              <a:t>There are around 15 cadasters in the 3 KM prioritized area compared to 139 zones</a:t>
            </a:r>
          </a:p>
          <a:p>
            <a:pPr marL="342900" indent="-342900">
              <a:buFont typeface="+mj-lt"/>
              <a:buAutoNum type="arabicPeriod"/>
            </a:pPr>
            <a:r>
              <a:rPr lang="en-US" sz="1200" dirty="0">
                <a:solidFill>
                  <a:srgbClr val="212121"/>
                </a:solidFill>
                <a:latin typeface="Arial" panose="020B0604020202020204" pitchFamily="34" charset="0"/>
                <a:cs typeface="Arial" panose="020B0604020202020204" pitchFamily="34" charset="0"/>
              </a:rPr>
              <a:t>Based on 17 September data:</a:t>
            </a:r>
          </a:p>
          <a:p>
            <a:pPr marL="971550" lvl="1" indent="-514350">
              <a:buFont typeface="Arial" panose="020B0604020202020204" pitchFamily="34" charset="0"/>
              <a:buChar char="•"/>
            </a:pPr>
            <a:r>
              <a:rPr lang="en-US" sz="1200" dirty="0">
                <a:solidFill>
                  <a:srgbClr val="212121"/>
                </a:solidFill>
                <a:latin typeface="Arial"/>
                <a:cs typeface="Arial"/>
              </a:rPr>
              <a:t>16,913 apartments assessed to date (16% of total in affected area)</a:t>
            </a:r>
          </a:p>
          <a:p>
            <a:pPr marL="971550" lvl="1" indent="-514350">
              <a:buFont typeface="Arial" panose="020B0604020202020204" pitchFamily="34" charset="0"/>
              <a:buChar char="•"/>
            </a:pPr>
            <a:r>
              <a:rPr lang="en-US" sz="1200" dirty="0">
                <a:solidFill>
                  <a:srgbClr val="212121"/>
                </a:solidFill>
                <a:latin typeface="Arial"/>
                <a:cs typeface="Arial"/>
              </a:rPr>
              <a:t>5,436 buildings assessed to date (41</a:t>
            </a:r>
            <a:r>
              <a:rPr lang="en-US" sz="1200" dirty="0">
                <a:latin typeface="Arial"/>
                <a:cs typeface="Arial"/>
              </a:rPr>
              <a:t>% of total in affected area)</a:t>
            </a:r>
          </a:p>
          <a:p>
            <a:pPr marL="971550" lvl="1" indent="-514350">
              <a:buFont typeface="Arial" panose="020B0604020202020204" pitchFamily="34" charset="0"/>
              <a:buChar char="•"/>
            </a:pPr>
            <a:r>
              <a:rPr lang="en-US" sz="1200" dirty="0">
                <a:latin typeface="Arial"/>
                <a:cs typeface="Arial"/>
              </a:rPr>
              <a:t>Currently more than 50% of the buildings have been assessed</a:t>
            </a:r>
          </a:p>
          <a:p>
            <a:pPr marL="514350" indent="-514350">
              <a:buFont typeface="+mj-lt"/>
              <a:buAutoNum type="arabicPeriod"/>
            </a:pPr>
            <a:r>
              <a:rPr lang="en-US" sz="1200" dirty="0">
                <a:latin typeface="Arial"/>
                <a:cs typeface="Arial"/>
              </a:rPr>
              <a:t>Online dashboard is being created in Power BI to make new results available faster</a:t>
            </a:r>
          </a:p>
          <a:p>
            <a:pPr marL="514350" indent="-514350">
              <a:buFont typeface="+mj-lt"/>
              <a:buAutoNum type="arabicPeriod"/>
            </a:pPr>
            <a:r>
              <a:rPr lang="en-US" sz="1200" dirty="0">
                <a:latin typeface="Arial"/>
                <a:cs typeface="Arial"/>
              </a:rPr>
              <a:t>Updating formulas in a spreadsheet with ~20,000 rows of data is slow and not fun </a:t>
            </a:r>
            <a:r>
              <a:rPr lang="en-US" sz="1200" dirty="0">
                <a:latin typeface="Arial"/>
                <a:cs typeface="Arial"/>
                <a:sym typeface="Wingdings" panose="05000000000000000000" pitchFamily="2" charset="2"/>
              </a:rPr>
              <a:t></a:t>
            </a:r>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endParaRPr lang="en-US" sz="1200" dirty="0">
              <a:latin typeface="Arial" panose="020B0604020202020204" pitchFamily="34" charset="0"/>
              <a:cs typeface="Arial" panose="020B0604020202020204" pitchFamily="34" charset="0"/>
            </a:endParaRPr>
          </a:p>
          <a:p>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0C8A38-4B58-48C4-B941-BF400D09B219}" type="slidenum">
              <a:rPr lang="x-none" smtClean="0"/>
              <a:t>2</a:t>
            </a:fld>
            <a:endParaRPr lang="x-none"/>
          </a:p>
        </p:txBody>
      </p:sp>
    </p:spTree>
    <p:extLst>
      <p:ext uri="{BB962C8B-B14F-4D97-AF65-F5344CB8AC3E}">
        <p14:creationId xmlns:p14="http://schemas.microsoft.com/office/powerpoint/2010/main" val="50529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Level 3 damage, the multiple choice question “damages observed” is used to determine where collapsed beams or columns have been recorded</a:t>
            </a:r>
            <a:endParaRPr lang="en-UG"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Level 2 damage, there should be collapsed / damaged balconies or fallen ceiling (also from damages observed question) in combination with door damage, window damage, and toilet damage (all separate questions)</a:t>
            </a:r>
            <a:endParaRPr lang="en-UG"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Level 1 damage, there should be at least one recording of door damage, window damage or toilet damage</a:t>
            </a:r>
            <a:endParaRPr lang="en-US" dirty="0"/>
          </a:p>
        </p:txBody>
      </p:sp>
      <p:sp>
        <p:nvSpPr>
          <p:cNvPr id="4" name="Slide Number Placeholder 3"/>
          <p:cNvSpPr>
            <a:spLocks noGrp="1"/>
          </p:cNvSpPr>
          <p:nvPr>
            <p:ph type="sldNum" sz="quarter" idx="5"/>
          </p:nvPr>
        </p:nvSpPr>
        <p:spPr/>
        <p:txBody>
          <a:bodyPr/>
          <a:lstStyle/>
          <a:p>
            <a:fld id="{470C8A38-4B58-48C4-B941-BF400D09B219}" type="slidenum">
              <a:rPr lang="x-none" smtClean="0"/>
              <a:t>3</a:t>
            </a:fld>
            <a:endParaRPr lang="x-none"/>
          </a:p>
        </p:txBody>
      </p:sp>
    </p:spTree>
    <p:extLst>
      <p:ext uri="{BB962C8B-B14F-4D97-AF65-F5344CB8AC3E}">
        <p14:creationId xmlns:p14="http://schemas.microsoft.com/office/powerpoint/2010/main" val="115102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Socio-economic </a:t>
            </a:r>
            <a:r>
              <a:rPr lang="en-US" sz="1200" dirty="0" err="1">
                <a:latin typeface="Arial" panose="020B0604020202020204" pitchFamily="34" charset="0"/>
                <a:cs typeface="Arial" panose="020B0604020202020204" pitchFamily="34" charset="0"/>
              </a:rPr>
              <a:t>categorisation</a:t>
            </a:r>
            <a:r>
              <a:rPr lang="en-US" sz="1200" dirty="0">
                <a:latin typeface="Arial" panose="020B0604020202020204" pitchFamily="34" charset="0"/>
                <a:cs typeface="Arial" panose="020B0604020202020204" pitchFamily="34" charset="0"/>
              </a:rPr>
              <a:t> of operational zones to guide targeting. Shelter agencies will ascertain the following parameters to determine HH vulnerability:</a:t>
            </a:r>
          </a:p>
          <a:p>
            <a:r>
              <a:rPr lang="en-US" sz="1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Ability to afford costs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HH socio-economic evaluation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Individual vulnerabilities: elderly person alone, female headed household, </a:t>
            </a:r>
            <a:r>
              <a:rPr lang="en-US" sz="1200" dirty="0" err="1">
                <a:latin typeface="Arial" panose="020B0604020202020204" pitchFamily="34" charset="0"/>
                <a:cs typeface="Arial" panose="020B0604020202020204" pitchFamily="34" charset="0"/>
              </a:rPr>
              <a:t>PwD</a:t>
            </a:r>
            <a:r>
              <a:rPr lang="en-US" sz="1200" dirty="0">
                <a:latin typeface="Arial" panose="020B0604020202020204" pitchFamily="34" charset="0"/>
                <a:cs typeface="Arial" panose="020B0604020202020204" pitchFamily="34" charset="0"/>
              </a:rPr>
              <a:t>, GBV, etc</a:t>
            </a:r>
            <a:r>
              <a:rPr lang="en-US" sz="1400" dirty="0">
                <a:latin typeface="Arial" panose="020B0604020202020204" pitchFamily="34" charset="0"/>
                <a:cs typeface="Arial" panose="020B0604020202020204" pitchFamily="34" charset="0"/>
              </a:rPr>
              <a:t>.</a:t>
            </a:r>
            <a:endParaRPr lang="en-US" sz="1200" dirty="0">
              <a:solidFill>
                <a:schemeClr val="accent1"/>
              </a:solidFill>
              <a:latin typeface="Arial" panose="020B0604020202020204" pitchFamily="34" charset="0"/>
              <a:cs typeface="Arial" panose="020B0604020202020204" pitchFamily="34" charset="0"/>
            </a:endParaRPr>
          </a:p>
          <a:p>
            <a:endParaRPr lang="en-US" sz="1200" dirty="0">
              <a:solidFill>
                <a:schemeClr val="accent1"/>
              </a:solidFill>
              <a:latin typeface="Arial" panose="020B0604020202020204" pitchFamily="34" charset="0"/>
              <a:cs typeface="Arial" panose="020B0604020202020204" pitchFamily="34" charset="0"/>
            </a:endParaRPr>
          </a:p>
          <a:p>
            <a:r>
              <a:rPr lang="en-US" sz="1200" dirty="0">
                <a:solidFill>
                  <a:schemeClr val="accent1"/>
                </a:solidFill>
                <a:latin typeface="Arial" panose="020B0604020202020204" pitchFamily="34" charset="0"/>
                <a:cs typeface="Arial" panose="020B0604020202020204" pitchFamily="34" charset="0"/>
              </a:rPr>
              <a:t>Municipality Building-level Rapid Damage Assessments in Beirut and </a:t>
            </a:r>
            <a:r>
              <a:rPr lang="en-US" sz="1200" dirty="0" err="1">
                <a:solidFill>
                  <a:schemeClr val="accent1"/>
                </a:solidFill>
                <a:latin typeface="Arial" panose="020B0604020202020204" pitchFamily="34" charset="0"/>
                <a:cs typeface="Arial" panose="020B0604020202020204" pitchFamily="34" charset="0"/>
              </a:rPr>
              <a:t>Bourj</a:t>
            </a:r>
            <a:r>
              <a:rPr lang="en-US" sz="1200" dirty="0">
                <a:solidFill>
                  <a:schemeClr val="accent1"/>
                </a:solidFill>
                <a:latin typeface="Arial" panose="020B0604020202020204" pitchFamily="34" charset="0"/>
                <a:cs typeface="Arial" panose="020B0604020202020204" pitchFamily="34" charset="0"/>
              </a:rPr>
              <a:t> Hammoud (UN-Habitat), to be released soon. Cross-checked data with damage assessment from the Order of Engineers and Architects.</a:t>
            </a:r>
            <a:endParaRPr lang="en-UG" b="1" dirty="0"/>
          </a:p>
        </p:txBody>
      </p:sp>
      <p:sp>
        <p:nvSpPr>
          <p:cNvPr id="4" name="Slide Number Placeholder 3"/>
          <p:cNvSpPr>
            <a:spLocks noGrp="1"/>
          </p:cNvSpPr>
          <p:nvPr>
            <p:ph type="sldNum" sz="quarter" idx="5"/>
          </p:nvPr>
        </p:nvSpPr>
        <p:spPr/>
        <p:txBody>
          <a:bodyPr/>
          <a:lstStyle/>
          <a:p>
            <a:fld id="{470C8A38-4B58-48C4-B941-BF400D09B219}" type="slidenum">
              <a:rPr lang="en-UG" smtClean="0"/>
              <a:t>4</a:t>
            </a:fld>
            <a:endParaRPr lang="en-UG"/>
          </a:p>
        </p:txBody>
      </p:sp>
    </p:spTree>
    <p:extLst>
      <p:ext uri="{BB962C8B-B14F-4D97-AF65-F5344CB8AC3E}">
        <p14:creationId xmlns:p14="http://schemas.microsoft.com/office/powerpoint/2010/main" val="415338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200" dirty="0">
                <a:solidFill>
                  <a:srgbClr val="212121"/>
                </a:solidFill>
                <a:latin typeface="Arial" panose="020B0604020202020204" pitchFamily="34" charset="0"/>
                <a:cs typeface="Arial" panose="020B0604020202020204" pitchFamily="34" charset="0"/>
              </a:rPr>
              <a:t>Coordination of partners by geographical area, capacity + activity over affected area </a:t>
            </a:r>
          </a:p>
          <a:p>
            <a:pPr marL="742950" lvl="1" indent="-285750">
              <a:buFont typeface="Arial" panose="020B0604020202020204" pitchFamily="34" charset="0"/>
              <a:buChar char="•"/>
            </a:pPr>
            <a:r>
              <a:rPr lang="en-US" sz="1200" dirty="0">
                <a:solidFill>
                  <a:srgbClr val="212121"/>
                </a:solidFill>
                <a:latin typeface="Arial" panose="020B0604020202020204" pitchFamily="34" charset="0"/>
                <a:cs typeface="Arial" panose="020B0604020202020204" pitchFamily="34" charset="0"/>
              </a:rPr>
              <a:t>Capacity assessment of partners</a:t>
            </a:r>
          </a:p>
          <a:p>
            <a:pPr marL="742950" lvl="1" indent="-285750">
              <a:buFont typeface="Arial" panose="020B0604020202020204" pitchFamily="34" charset="0"/>
              <a:buChar char="•"/>
            </a:pPr>
            <a:r>
              <a:rPr lang="en-US" sz="1200" dirty="0">
                <a:solidFill>
                  <a:srgbClr val="212121"/>
                </a:solidFill>
                <a:latin typeface="Arial" panose="020B0604020202020204" pitchFamily="34" charset="0"/>
                <a:cs typeface="Arial" panose="020B0604020202020204" pitchFamily="34" charset="0"/>
              </a:rPr>
              <a:t>Socio-economic categorization of operational zones</a:t>
            </a:r>
          </a:p>
          <a:p>
            <a:pPr marL="742950" lvl="1" indent="-285750">
              <a:buFont typeface="Arial" panose="020B0604020202020204" pitchFamily="34" charset="0"/>
              <a:buChar char="•"/>
            </a:pPr>
            <a:r>
              <a:rPr lang="en-US" sz="1200" dirty="0">
                <a:solidFill>
                  <a:srgbClr val="212121"/>
                </a:solidFill>
                <a:latin typeface="Arial" panose="020B0604020202020204" pitchFamily="34" charset="0"/>
                <a:cs typeface="Arial" panose="020B0604020202020204" pitchFamily="34" charset="0"/>
              </a:rPr>
              <a:t>Assignment of partners to zones for assessments, emergency distributions, repairs/rehabilitation</a:t>
            </a:r>
          </a:p>
        </p:txBody>
      </p:sp>
      <p:sp>
        <p:nvSpPr>
          <p:cNvPr id="4" name="Slide Number Placeholder 3"/>
          <p:cNvSpPr>
            <a:spLocks noGrp="1"/>
          </p:cNvSpPr>
          <p:nvPr>
            <p:ph type="sldNum" sz="quarter" idx="5"/>
          </p:nvPr>
        </p:nvSpPr>
        <p:spPr/>
        <p:txBody>
          <a:bodyPr/>
          <a:lstStyle/>
          <a:p>
            <a:fld id="{470C8A38-4B58-48C4-B941-BF400D09B219}" type="slidenum">
              <a:rPr lang="x-none" smtClean="0"/>
              <a:t>5</a:t>
            </a:fld>
            <a:endParaRPr lang="x-none"/>
          </a:p>
        </p:txBody>
      </p:sp>
    </p:spTree>
    <p:extLst>
      <p:ext uri="{BB962C8B-B14F-4D97-AF65-F5344CB8AC3E}">
        <p14:creationId xmlns:p14="http://schemas.microsoft.com/office/powerpoint/2010/main" val="222257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the first month of the response, weatherproofing kits were distributed as an immediate response. This happened alongside the data collection for the MSNA to avoid delays, it was therefore possible to track the distribution of kits at building level.</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yellow dots present the locations where shelter kits were distributed, with clear concentration in Achrafieh, worst hit area and in </a:t>
            </a:r>
            <a:r>
              <a:rPr lang="en-US" b="1" dirty="0" err="1"/>
              <a:t>Borj</a:t>
            </a:r>
            <a:r>
              <a:rPr lang="en-US" b="1" dirty="0"/>
              <a:t> Hammoud, which was also badly affected, though with increased vulnerability and reduced capacity of affected families to take immediate action on their own.</a:t>
            </a:r>
            <a:endParaRPr lang="en-UG" b="1" dirty="0"/>
          </a:p>
        </p:txBody>
      </p:sp>
      <p:sp>
        <p:nvSpPr>
          <p:cNvPr id="4" name="Slide Number Placeholder 3"/>
          <p:cNvSpPr>
            <a:spLocks noGrp="1"/>
          </p:cNvSpPr>
          <p:nvPr>
            <p:ph type="sldNum" sz="quarter" idx="5"/>
          </p:nvPr>
        </p:nvSpPr>
        <p:spPr/>
        <p:txBody>
          <a:bodyPr/>
          <a:lstStyle/>
          <a:p>
            <a:fld id="{470C8A38-4B58-48C4-B941-BF400D09B219}" type="slidenum">
              <a:rPr lang="x-none" smtClean="0"/>
              <a:t>6</a:t>
            </a:fld>
            <a:endParaRPr lang="x-none"/>
          </a:p>
        </p:txBody>
      </p:sp>
    </p:spTree>
    <p:extLst>
      <p:ext uri="{BB962C8B-B14F-4D97-AF65-F5344CB8AC3E}">
        <p14:creationId xmlns:p14="http://schemas.microsoft.com/office/powerpoint/2010/main" val="415338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dashboard contains information about the needs, response, gaps and partners in the Beirut Port Explosions Shelter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maps are based on MSNA data and show the percentage of apartments by damage level and zone as per the earlier mentioned calculations.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clear to see that majority of structural damage is in close proximity to the location of the explosion and lighter damage is further away.</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anyone has better icons to shelter damage in apartments, please do share, Shelter Centre is credited given the use of Shelter After Disaster icons </a:t>
            </a:r>
            <a:r>
              <a:rPr lang="en-US" sz="1200" kern="1200" dirty="0">
                <a:solidFill>
                  <a:schemeClr val="tx1"/>
                </a:solidFill>
                <a:effectLst/>
                <a:latin typeface="+mn-lt"/>
                <a:ea typeface="+mn-ea"/>
                <a:cs typeface="+mn-cs"/>
                <a:sym typeface="Wingdings" panose="05000000000000000000" pitchFamily="2" charset="2"/>
              </a:rPr>
              <a:t></a:t>
            </a:r>
            <a:endParaRPr lang="en-UG"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product is made in Illustrator, follows the OCHA dashboard template and will be updated twice a month. Next version will focus on response more.</a:t>
            </a:r>
            <a:endParaRPr lang="en-U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0C8A38-4B58-48C4-B941-BF400D09B219}" type="slidenum">
              <a:rPr lang="x-none" smtClean="0"/>
              <a:t>7</a:t>
            </a:fld>
            <a:endParaRPr lang="x-none"/>
          </a:p>
        </p:txBody>
      </p:sp>
    </p:spTree>
    <p:extLst>
      <p:ext uri="{BB962C8B-B14F-4D97-AF65-F5344CB8AC3E}">
        <p14:creationId xmlns:p14="http://schemas.microsoft.com/office/powerpoint/2010/main" val="159838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number of damaged apartments by level is based on MSNA data and used for a rough approximation of needs at zone level</a:t>
            </a:r>
            <a:endParaRPr lang="en-UG"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Technical assessments are used to establish the exact type of response needed per apartment, response type and damage level are not fixed</a:t>
            </a:r>
            <a:endParaRPr lang="en-UG"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Reporting by partners in ActivityInfo is at zone level and by response type, not by damage level</a:t>
            </a:r>
            <a:endParaRPr lang="en-UG"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Given the above, it will not be possible to match achievements reported through ActivityInfo with the needs by damage level</a:t>
            </a:r>
            <a:endParaRPr lang="en-UG"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only way around this will be to go one level higher in our analysis, we should still be able to directly compare estimated damaged apartments with the number of units repaired or rehabilitated.</a:t>
            </a:r>
            <a:endParaRPr lang="en-UG" sz="1200" kern="1200" dirty="0">
              <a:solidFill>
                <a:schemeClr val="tx1"/>
              </a:solidFill>
              <a:effectLst/>
              <a:latin typeface="+mn-lt"/>
              <a:ea typeface="+mn-ea"/>
              <a:cs typeface="+mn-cs"/>
            </a:endParaRPr>
          </a:p>
          <a:p>
            <a:endParaRPr lang="x-none" b="1" dirty="0"/>
          </a:p>
        </p:txBody>
      </p:sp>
      <p:sp>
        <p:nvSpPr>
          <p:cNvPr id="4" name="Slide Number Placeholder 3"/>
          <p:cNvSpPr>
            <a:spLocks noGrp="1"/>
          </p:cNvSpPr>
          <p:nvPr>
            <p:ph type="sldNum" sz="quarter" idx="5"/>
          </p:nvPr>
        </p:nvSpPr>
        <p:spPr/>
        <p:txBody>
          <a:bodyPr/>
          <a:lstStyle/>
          <a:p>
            <a:fld id="{470C8A38-4B58-48C4-B941-BF400D09B219}" type="slidenum">
              <a:rPr lang="x-none" smtClean="0"/>
              <a:t>8</a:t>
            </a:fld>
            <a:endParaRPr lang="x-none"/>
          </a:p>
        </p:txBody>
      </p:sp>
    </p:spTree>
    <p:extLst>
      <p:ext uri="{BB962C8B-B14F-4D97-AF65-F5344CB8AC3E}">
        <p14:creationId xmlns:p14="http://schemas.microsoft.com/office/powerpoint/2010/main" val="32413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70C8A38-4B58-48C4-B941-BF400D09B219}" type="slidenum">
              <a:rPr lang="en-UG" smtClean="0"/>
              <a:t>9</a:t>
            </a:fld>
            <a:endParaRPr lang="en-UG"/>
          </a:p>
        </p:txBody>
      </p:sp>
    </p:spTree>
    <p:extLst>
      <p:ext uri="{BB962C8B-B14F-4D97-AF65-F5344CB8AC3E}">
        <p14:creationId xmlns:p14="http://schemas.microsoft.com/office/powerpoint/2010/main" val="43827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F235-C74F-4532-A605-32EAAD478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62746-949B-4EA9-A3BE-6E30C94F9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41467D-D87E-4277-A83D-459100ACD310}"/>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5" name="Footer Placeholder 4">
            <a:extLst>
              <a:ext uri="{FF2B5EF4-FFF2-40B4-BE49-F238E27FC236}">
                <a16:creationId xmlns:a16="http://schemas.microsoft.com/office/drawing/2014/main" id="{32237D01-9D21-4FBE-B1EF-4880523D4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06C54-46A9-4B99-8B3B-B86AE48790A6}"/>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205276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B926-481D-4ED3-8439-E41DB99ED8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599DC-580E-4036-BD37-3947727D8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D312C-9773-4123-B7CC-5796211CE487}"/>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5" name="Footer Placeholder 4">
            <a:extLst>
              <a:ext uri="{FF2B5EF4-FFF2-40B4-BE49-F238E27FC236}">
                <a16:creationId xmlns:a16="http://schemas.microsoft.com/office/drawing/2014/main" id="{C4C3E55A-2486-4743-AD1B-EBB271201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CD51D-F647-40DF-8022-95861BA7ED97}"/>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326857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71837-F49D-4F5B-8CCC-1988F727C2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16C2A1-F165-47C2-B294-B3CFD08FE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9D9B1-1BD6-4D76-8711-66D523462C95}"/>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5" name="Footer Placeholder 4">
            <a:extLst>
              <a:ext uri="{FF2B5EF4-FFF2-40B4-BE49-F238E27FC236}">
                <a16:creationId xmlns:a16="http://schemas.microsoft.com/office/drawing/2014/main" id="{A90D248E-DF44-4E03-B1B5-5C3B473A1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27465-59E0-415A-811C-D444C8F21F07}"/>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198203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1C2C-AC00-4A2E-848A-DF13E7735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38BCE-59D2-4537-AC0B-C9F8B6EC3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C1018-C40D-4DB5-883B-C284EF8A978A}"/>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5" name="Footer Placeholder 4">
            <a:extLst>
              <a:ext uri="{FF2B5EF4-FFF2-40B4-BE49-F238E27FC236}">
                <a16:creationId xmlns:a16="http://schemas.microsoft.com/office/drawing/2014/main" id="{175DFEF3-137F-4B24-9713-EAA057C19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44962-860E-430B-BC34-080EE07EE2D0}"/>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180170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28C0-7071-4341-8F74-77EDA06CA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05BA5C-9648-49D7-BABB-3504120B8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E8C347-891C-4A0A-A9A2-2A194140BE33}"/>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5" name="Footer Placeholder 4">
            <a:extLst>
              <a:ext uri="{FF2B5EF4-FFF2-40B4-BE49-F238E27FC236}">
                <a16:creationId xmlns:a16="http://schemas.microsoft.com/office/drawing/2014/main" id="{2BEDF545-94C2-45F0-806C-2C52C746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1F3CB-6B9B-4D61-8649-5D47BA273820}"/>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173044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287-0DE9-4B5A-AFF4-15E03FF9EF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41F17-6E5E-4B13-8343-F5A817463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2CBC0-31DE-4653-B46F-E12607CFA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49989-24B8-4DD9-B504-B08F6B345FF4}"/>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6" name="Footer Placeholder 5">
            <a:extLst>
              <a:ext uri="{FF2B5EF4-FFF2-40B4-BE49-F238E27FC236}">
                <a16:creationId xmlns:a16="http://schemas.microsoft.com/office/drawing/2014/main" id="{BA89A7FE-BDAE-4E53-847F-18DE0400F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7D44F-45BE-4EC3-B558-1E8BE6B11D00}"/>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222058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A9EC-D146-4325-B883-B6376D4EF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1E592-2B6E-4D5D-9E69-E52F188FE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B60107-8D15-4424-A5DA-38F422BD8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1D3F5E-6FB1-47CC-A361-B02125A9C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1DD94D-76CF-425A-AE04-99D7A1873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388260-47F9-405A-A018-082D987D3085}"/>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8" name="Footer Placeholder 7">
            <a:extLst>
              <a:ext uri="{FF2B5EF4-FFF2-40B4-BE49-F238E27FC236}">
                <a16:creationId xmlns:a16="http://schemas.microsoft.com/office/drawing/2014/main" id="{01D144B9-269F-4F8B-816D-6D73A2A96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6DC11-2263-4D34-B7D5-AF87346C41C2}"/>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68162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E631-7E62-4D67-8891-FA9BE906C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4BC7B-7E5F-4854-B019-DB71D84CFC94}"/>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4" name="Footer Placeholder 3">
            <a:extLst>
              <a:ext uri="{FF2B5EF4-FFF2-40B4-BE49-F238E27FC236}">
                <a16:creationId xmlns:a16="http://schemas.microsoft.com/office/drawing/2014/main" id="{D1AF98F4-FF8A-4143-A51A-7C12C59620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D4A9CB-0894-4609-8427-D0028264A478}"/>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306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A430C-64F6-4F57-A469-37A7DBEBDA37}"/>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3" name="Footer Placeholder 2">
            <a:extLst>
              <a:ext uri="{FF2B5EF4-FFF2-40B4-BE49-F238E27FC236}">
                <a16:creationId xmlns:a16="http://schemas.microsoft.com/office/drawing/2014/main" id="{50761E29-45A4-4E0F-A7B9-DAFA57A4C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C9631-1201-42D8-B028-57D9F18782A7}"/>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77090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9B7-9D3F-4310-85DC-D7768F787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1ABAA-6587-4052-954B-44291307B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45101F-37AC-4717-98C5-94720CFE0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76FD0-DA5C-4571-B189-B68145C8BB10}"/>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6" name="Footer Placeholder 5">
            <a:extLst>
              <a:ext uri="{FF2B5EF4-FFF2-40B4-BE49-F238E27FC236}">
                <a16:creationId xmlns:a16="http://schemas.microsoft.com/office/drawing/2014/main" id="{03DA0107-ACF7-4668-9367-120AA8CE9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CC445-ADE6-4777-A14B-474A0DBF8B1B}"/>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326453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EEC6-54F6-4C72-ABBF-657EA466B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E9024-A206-406A-B7E9-5DC32C8B1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4CAF29-B974-4E85-B4E7-B188CF43D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6515A-184E-423E-8178-F13002EFEED8}"/>
              </a:ext>
            </a:extLst>
          </p:cNvPr>
          <p:cNvSpPr>
            <a:spLocks noGrp="1"/>
          </p:cNvSpPr>
          <p:nvPr>
            <p:ph type="dt" sz="half" idx="10"/>
          </p:nvPr>
        </p:nvSpPr>
        <p:spPr/>
        <p:txBody>
          <a:bodyPr/>
          <a:lstStyle/>
          <a:p>
            <a:fld id="{94626F2D-855B-4081-9E63-E022B8416F74}" type="datetimeFigureOut">
              <a:rPr lang="en-US" smtClean="0"/>
              <a:t>9/29/2020</a:t>
            </a:fld>
            <a:endParaRPr lang="en-US"/>
          </a:p>
        </p:txBody>
      </p:sp>
      <p:sp>
        <p:nvSpPr>
          <p:cNvPr id="6" name="Footer Placeholder 5">
            <a:extLst>
              <a:ext uri="{FF2B5EF4-FFF2-40B4-BE49-F238E27FC236}">
                <a16:creationId xmlns:a16="http://schemas.microsoft.com/office/drawing/2014/main" id="{97AB3C56-4E1C-4361-8761-CF52C29BB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30D8B-6F96-4F7E-8E4B-DEF7832454CF}"/>
              </a:ext>
            </a:extLst>
          </p:cNvPr>
          <p:cNvSpPr>
            <a:spLocks noGrp="1"/>
          </p:cNvSpPr>
          <p:nvPr>
            <p:ph type="sldNum" sz="quarter" idx="12"/>
          </p:nvPr>
        </p:nvSpPr>
        <p:spPr/>
        <p:txBody>
          <a:bodyPr/>
          <a:lstStyle/>
          <a:p>
            <a:fld id="{25B90C00-1B80-4354-9E5B-390B89A588F5}" type="slidenum">
              <a:rPr lang="en-US" smtClean="0"/>
              <a:t>‹#›</a:t>
            </a:fld>
            <a:endParaRPr lang="en-US"/>
          </a:p>
        </p:txBody>
      </p:sp>
    </p:spTree>
    <p:extLst>
      <p:ext uri="{BB962C8B-B14F-4D97-AF65-F5344CB8AC3E}">
        <p14:creationId xmlns:p14="http://schemas.microsoft.com/office/powerpoint/2010/main" val="186226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38F8A-954C-467A-B538-515C4AC51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E1751-BADB-4C3A-9A0D-E63C6BF15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344F1-15E4-406B-BA06-C2C46D44F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6F2D-855B-4081-9E63-E022B8416F74}" type="datetimeFigureOut">
              <a:rPr lang="en-US" smtClean="0"/>
              <a:t>9/29/2020</a:t>
            </a:fld>
            <a:endParaRPr lang="en-US"/>
          </a:p>
        </p:txBody>
      </p:sp>
      <p:sp>
        <p:nvSpPr>
          <p:cNvPr id="5" name="Footer Placeholder 4">
            <a:extLst>
              <a:ext uri="{FF2B5EF4-FFF2-40B4-BE49-F238E27FC236}">
                <a16:creationId xmlns:a16="http://schemas.microsoft.com/office/drawing/2014/main" id="{C3839D07-DEAA-4FF5-96BA-61A89FCC1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883E31-70E2-436F-B962-D3AAD27E8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90C00-1B80-4354-9E5B-390B89A588F5}" type="slidenum">
              <a:rPr lang="en-US" smtClean="0"/>
              <a:t>‹#›</a:t>
            </a:fld>
            <a:endParaRPr lang="en-US"/>
          </a:p>
        </p:txBody>
      </p:sp>
    </p:spTree>
    <p:extLst>
      <p:ext uri="{BB962C8B-B14F-4D97-AF65-F5344CB8AC3E}">
        <p14:creationId xmlns:p14="http://schemas.microsoft.com/office/powerpoint/2010/main" val="246425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humanitarianresponse.info/en/operations/lebanon/shelter"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hyperlink" Target="http://ialebanon.unhcr.org/#ContactH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340110-ED7F-4F83-B0AB-0C09355151E8}"/>
              </a:ext>
            </a:extLst>
          </p:cNvPr>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11071" b="13929"/>
          <a:stretch/>
        </p:blipFill>
        <p:spPr>
          <a:xfrm>
            <a:off x="9625" y="10827"/>
            <a:ext cx="12172752" cy="6847173"/>
          </a:xfrm>
          <a:prstGeom prst="rect">
            <a:avLst/>
          </a:prstGeom>
        </p:spPr>
      </p:pic>
      <p:sp>
        <p:nvSpPr>
          <p:cNvPr id="2" name="Title 1">
            <a:extLst>
              <a:ext uri="{FF2B5EF4-FFF2-40B4-BE49-F238E27FC236}">
                <a16:creationId xmlns:a16="http://schemas.microsoft.com/office/drawing/2014/main" id="{FF0BE3D2-26F6-4F5A-A34B-99A2BC9A1F90}"/>
              </a:ext>
            </a:extLst>
          </p:cNvPr>
          <p:cNvSpPr>
            <a:spLocks noGrp="1"/>
          </p:cNvSpPr>
          <p:nvPr>
            <p:ph type="ctrTitle"/>
          </p:nvPr>
        </p:nvSpPr>
        <p:spPr>
          <a:xfrm>
            <a:off x="1063869" y="4696222"/>
            <a:ext cx="8532540" cy="1803555"/>
          </a:xfrm>
        </p:spPr>
        <p:txBody>
          <a:bodyPr>
            <a:normAutofit fontScale="90000"/>
          </a:bodyPr>
          <a:lstStyle/>
          <a:p>
            <a:r>
              <a:rPr lang="en-GB" sz="5300" b="1" dirty="0">
                <a:solidFill>
                  <a:srgbClr val="FFFFFF"/>
                </a:solidFill>
                <a:latin typeface="Arial" panose="020B0604020202020204" pitchFamily="34" charset="0"/>
                <a:cs typeface="Arial" panose="020B0604020202020204" pitchFamily="34" charset="0"/>
              </a:rPr>
              <a:t>Beirut Port Explosions:</a:t>
            </a:r>
            <a:br>
              <a:rPr lang="en-GB" sz="5300" b="1" dirty="0">
                <a:solidFill>
                  <a:srgbClr val="FFFFFF"/>
                </a:solidFill>
                <a:latin typeface="Arial" panose="020B0604020202020204" pitchFamily="34" charset="0"/>
                <a:cs typeface="Arial" panose="020B0604020202020204" pitchFamily="34" charset="0"/>
              </a:rPr>
            </a:br>
            <a:r>
              <a:rPr lang="en-GB" sz="4400" dirty="0">
                <a:solidFill>
                  <a:srgbClr val="FFFFFF"/>
                </a:solidFill>
                <a:latin typeface="Arial" panose="020B0604020202020204" pitchFamily="34" charset="0"/>
                <a:cs typeface="Arial" panose="020B0604020202020204" pitchFamily="34" charset="0"/>
              </a:rPr>
              <a:t>Shelter Sector IM Overview</a:t>
            </a:r>
            <a:br>
              <a:rPr lang="en-GB" sz="4400" dirty="0">
                <a:solidFill>
                  <a:srgbClr val="FFFFFF"/>
                </a:solidFill>
                <a:latin typeface="Arial" panose="020B0604020202020204" pitchFamily="34" charset="0"/>
                <a:cs typeface="Arial" panose="020B0604020202020204" pitchFamily="34" charset="0"/>
              </a:rPr>
            </a:br>
            <a:r>
              <a:rPr lang="en-GB" sz="4400" dirty="0">
                <a:solidFill>
                  <a:srgbClr val="FFFFFF"/>
                </a:solidFill>
                <a:latin typeface="Arial" panose="020B0604020202020204" pitchFamily="34" charset="0"/>
                <a:cs typeface="Arial" panose="020B0604020202020204" pitchFamily="34" charset="0"/>
              </a:rPr>
              <a:t>29/9/20</a:t>
            </a:r>
            <a:endParaRPr lang="x-none" dirty="0">
              <a:solidFill>
                <a:srgbClr val="FFFFFF"/>
              </a:solidFill>
              <a:latin typeface="Arial" panose="020B0604020202020204" pitchFamily="34" charset="0"/>
              <a:cs typeface="Arial" panose="020B0604020202020204" pitchFamily="34" charset="0"/>
            </a:endParaRPr>
          </a:p>
        </p:txBody>
      </p:sp>
      <p:pic>
        <p:nvPicPr>
          <p:cNvPr id="7" name="Picture 6" descr="A picture containing drawing, plate&#10;&#10;Description automatically generated">
            <a:extLst>
              <a:ext uri="{FF2B5EF4-FFF2-40B4-BE49-F238E27FC236}">
                <a16:creationId xmlns:a16="http://schemas.microsoft.com/office/drawing/2014/main" id="{E763A983-03B9-411D-A101-D2FDDB9B6CB9}"/>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9596409" y="4338000"/>
            <a:ext cx="2520000" cy="2520000"/>
          </a:xfrm>
          <a:prstGeom prst="rect">
            <a:avLst/>
          </a:prstGeom>
        </p:spPr>
      </p:pic>
    </p:spTree>
    <p:extLst>
      <p:ext uri="{BB962C8B-B14F-4D97-AF65-F5344CB8AC3E}">
        <p14:creationId xmlns:p14="http://schemas.microsoft.com/office/powerpoint/2010/main" val="307263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5B04-1EBD-45B6-9D02-EAFBEC5BD848}"/>
              </a:ext>
            </a:extLst>
          </p:cNvPr>
          <p:cNvSpPr>
            <a:spLocks noGrp="1"/>
          </p:cNvSpPr>
          <p:nvPr>
            <p:ph type="title"/>
          </p:nvPr>
        </p:nvSpPr>
        <p:spPr>
          <a:xfrm>
            <a:off x="70338" y="139585"/>
            <a:ext cx="12036670" cy="577920"/>
          </a:xfrm>
          <a:solidFill>
            <a:schemeClr val="bg1"/>
          </a:solidFill>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Overview of needs</a:t>
            </a:r>
          </a:p>
        </p:txBody>
      </p:sp>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sp>
        <p:nvSpPr>
          <p:cNvPr id="6" name="TextBox 5">
            <a:extLst>
              <a:ext uri="{FF2B5EF4-FFF2-40B4-BE49-F238E27FC236}">
                <a16:creationId xmlns:a16="http://schemas.microsoft.com/office/drawing/2014/main" id="{81FC035C-8766-42BE-8652-E369A4F13578}"/>
              </a:ext>
            </a:extLst>
          </p:cNvPr>
          <p:cNvSpPr txBox="1"/>
          <p:nvPr/>
        </p:nvSpPr>
        <p:spPr>
          <a:xfrm>
            <a:off x="491916" y="822287"/>
            <a:ext cx="4713514" cy="4893647"/>
          </a:xfrm>
          <a:prstGeom prst="rect">
            <a:avLst/>
          </a:prstGeom>
          <a:noFill/>
        </p:spPr>
        <p:txBody>
          <a:bodyPr wrap="square" lIns="91440" tIns="45720" rIns="91440" bIns="45720" rtlCol="0" anchor="t">
            <a:spAutoFit/>
          </a:bodyPr>
          <a:lstStyle/>
          <a:p>
            <a:pPr marL="342900" indent="-342900">
              <a:buFont typeface="+mj-lt"/>
              <a:buAutoNum type="arabicPeriod"/>
            </a:pPr>
            <a:r>
              <a:rPr lang="en-GB" sz="2400" dirty="0">
                <a:latin typeface="Arial" panose="020B0604020202020204" pitchFamily="34" charset="0"/>
                <a:cs typeface="Arial" panose="020B0604020202020204" pitchFamily="34" charset="0"/>
              </a:rPr>
              <a:t>Level 3 admin boundaries are too large for operational purposes and hence </a:t>
            </a:r>
            <a:r>
              <a:rPr lang="en-US" sz="2400" dirty="0">
                <a:latin typeface="Arial" panose="020B0604020202020204" pitchFamily="34" charset="0"/>
                <a:cs typeface="Arial" panose="020B0604020202020204" pitchFamily="34" charset="0"/>
              </a:rPr>
              <a:t>were divided into 188 zones.</a:t>
            </a:r>
          </a:p>
          <a:p>
            <a:pPr marL="342900" indent="-342900">
              <a:buFont typeface="+mj-lt"/>
              <a:buAutoNum type="arabicPeriod"/>
            </a:pPr>
            <a:r>
              <a:rPr lang="en-US" sz="2400" dirty="0">
                <a:latin typeface="Arial" panose="020B0604020202020204" pitchFamily="34" charset="0"/>
                <a:cs typeface="Arial" panose="020B0604020202020204" pitchFamily="34" charset="0"/>
              </a:rPr>
              <a:t>The zones are used to facilitate assessments and coordination.</a:t>
            </a:r>
          </a:p>
          <a:p>
            <a:pPr marL="342900" indent="-342900">
              <a:buFont typeface="+mj-lt"/>
              <a:buAutoNum type="arabicPeriod"/>
            </a:pPr>
            <a:r>
              <a:rPr lang="en-US" sz="2400" dirty="0">
                <a:latin typeface="Arial" panose="020B0604020202020204" pitchFamily="34" charset="0"/>
                <a:cs typeface="Arial" panose="020B0604020202020204" pitchFamily="34" charset="0"/>
              </a:rPr>
              <a:t>MSNA started by LRC day after explosions, currently 19 partners are collecting data.</a:t>
            </a:r>
          </a:p>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The aim of MSNA is to visit all apartments in the 3KM prioritized area</a:t>
            </a:r>
          </a:p>
        </p:txBody>
      </p:sp>
      <p:pic>
        <p:nvPicPr>
          <p:cNvPr id="9" name="Picture 8" descr="A picture containing text, map&#10;&#10;Description automatically generated">
            <a:extLst>
              <a:ext uri="{FF2B5EF4-FFF2-40B4-BE49-F238E27FC236}">
                <a16:creationId xmlns:a16="http://schemas.microsoft.com/office/drawing/2014/main" id="{6F769ED2-994A-4341-8A83-EDB74DBF4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08" y="90032"/>
            <a:ext cx="6480000" cy="6048000"/>
          </a:xfrm>
          <a:prstGeom prst="rect">
            <a:avLst/>
          </a:prstGeom>
        </p:spPr>
      </p:pic>
      <p:pic>
        <p:nvPicPr>
          <p:cNvPr id="10" name="Picture 9">
            <a:extLst>
              <a:ext uri="{FF2B5EF4-FFF2-40B4-BE49-F238E27FC236}">
                <a16:creationId xmlns:a16="http://schemas.microsoft.com/office/drawing/2014/main" id="{06973D49-613F-4013-B232-905375165DC9}"/>
              </a:ext>
            </a:extLst>
          </p:cNvPr>
          <p:cNvPicPr>
            <a:picLocks noChangeAspect="1"/>
          </p:cNvPicPr>
          <p:nvPr/>
        </p:nvPicPr>
        <p:blipFill>
          <a:blip r:embed="rId5"/>
          <a:stretch>
            <a:fillRect/>
          </a:stretch>
        </p:blipFill>
        <p:spPr>
          <a:xfrm>
            <a:off x="5627008" y="5442707"/>
            <a:ext cx="2552700" cy="695325"/>
          </a:xfrm>
          <a:prstGeom prst="rect">
            <a:avLst/>
          </a:prstGeom>
        </p:spPr>
      </p:pic>
      <p:sp>
        <p:nvSpPr>
          <p:cNvPr id="2" name="Oval 1">
            <a:extLst>
              <a:ext uri="{FF2B5EF4-FFF2-40B4-BE49-F238E27FC236}">
                <a16:creationId xmlns:a16="http://schemas.microsoft.com/office/drawing/2014/main" id="{DC8F469F-BF59-406F-93E7-9CFF3E9B1DD8}"/>
              </a:ext>
            </a:extLst>
          </p:cNvPr>
          <p:cNvSpPr/>
          <p:nvPr/>
        </p:nvSpPr>
        <p:spPr>
          <a:xfrm>
            <a:off x="8521084" y="1102703"/>
            <a:ext cx="135236" cy="13523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3" name="Oval 2">
            <a:extLst>
              <a:ext uri="{FF2B5EF4-FFF2-40B4-BE49-F238E27FC236}">
                <a16:creationId xmlns:a16="http://schemas.microsoft.com/office/drawing/2014/main" id="{F01F0029-F497-42C9-9653-4AB55BBDE85C}"/>
              </a:ext>
            </a:extLst>
          </p:cNvPr>
          <p:cNvSpPr/>
          <p:nvPr/>
        </p:nvSpPr>
        <p:spPr>
          <a:xfrm>
            <a:off x="7363406" y="12643"/>
            <a:ext cx="2450592" cy="245059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1" name="Oval 10">
            <a:extLst>
              <a:ext uri="{FF2B5EF4-FFF2-40B4-BE49-F238E27FC236}">
                <a16:creationId xmlns:a16="http://schemas.microsoft.com/office/drawing/2014/main" id="{860A08D7-EC10-4436-912D-6E58601EA189}"/>
              </a:ext>
            </a:extLst>
          </p:cNvPr>
          <p:cNvSpPr/>
          <p:nvPr/>
        </p:nvSpPr>
        <p:spPr>
          <a:xfrm>
            <a:off x="6313046" y="-1037717"/>
            <a:ext cx="4551311" cy="455131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2" name="Oval 11">
            <a:extLst>
              <a:ext uri="{FF2B5EF4-FFF2-40B4-BE49-F238E27FC236}">
                <a16:creationId xmlns:a16="http://schemas.microsoft.com/office/drawing/2014/main" id="{9B524723-CF22-47B5-99E6-1A6FFC99D489}"/>
              </a:ext>
            </a:extLst>
          </p:cNvPr>
          <p:cNvSpPr/>
          <p:nvPr/>
        </p:nvSpPr>
        <p:spPr>
          <a:xfrm>
            <a:off x="5281084" y="-2002062"/>
            <a:ext cx="6480000" cy="6480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94949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5B04-1EBD-45B6-9D02-EAFBEC5BD848}"/>
              </a:ext>
            </a:extLst>
          </p:cNvPr>
          <p:cNvSpPr>
            <a:spLocks noGrp="1"/>
          </p:cNvSpPr>
          <p:nvPr>
            <p:ph type="title"/>
          </p:nvPr>
        </p:nvSpPr>
        <p:spPr>
          <a:xfrm>
            <a:off x="70338" y="139585"/>
            <a:ext cx="12036670" cy="577920"/>
          </a:xfrm>
          <a:noFill/>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Overview of needs</a:t>
            </a:r>
            <a:endParaRPr lang="x-none" i="1"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pic>
        <p:nvPicPr>
          <p:cNvPr id="2" name="Picture 1">
            <a:extLst>
              <a:ext uri="{FF2B5EF4-FFF2-40B4-BE49-F238E27FC236}">
                <a16:creationId xmlns:a16="http://schemas.microsoft.com/office/drawing/2014/main" id="{96213B43-EC93-475E-A411-838212BE6638}"/>
              </a:ext>
            </a:extLst>
          </p:cNvPr>
          <p:cNvPicPr>
            <a:picLocks noChangeAspect="1"/>
          </p:cNvPicPr>
          <p:nvPr/>
        </p:nvPicPr>
        <p:blipFill rotWithShape="1">
          <a:blip r:embed="rId4"/>
          <a:srcRect t="11261" r="46082"/>
          <a:stretch/>
        </p:blipFill>
        <p:spPr>
          <a:xfrm>
            <a:off x="279679" y="3192506"/>
            <a:ext cx="2721895" cy="2797764"/>
          </a:xfrm>
          <a:prstGeom prst="rect">
            <a:avLst/>
          </a:prstGeom>
        </p:spPr>
      </p:pic>
      <p:sp>
        <p:nvSpPr>
          <p:cNvPr id="10" name="TextBox 9">
            <a:extLst>
              <a:ext uri="{FF2B5EF4-FFF2-40B4-BE49-F238E27FC236}">
                <a16:creationId xmlns:a16="http://schemas.microsoft.com/office/drawing/2014/main" id="{1329ED44-8A76-4563-92DF-9503AFBF6F56}"/>
              </a:ext>
            </a:extLst>
          </p:cNvPr>
          <p:cNvSpPr txBox="1"/>
          <p:nvPr/>
        </p:nvSpPr>
        <p:spPr>
          <a:xfrm>
            <a:off x="910007" y="818318"/>
            <a:ext cx="4354285" cy="1231106"/>
          </a:xfrm>
          <a:prstGeom prst="rect">
            <a:avLst/>
          </a:prstGeom>
          <a:noFill/>
        </p:spPr>
        <p:txBody>
          <a:bodyPr wrap="square" rtlCol="0">
            <a:spAutoFit/>
          </a:bodyPr>
          <a:lstStyle/>
          <a:p>
            <a:pPr algn="ctr"/>
            <a:r>
              <a:rPr lang="en-US" sz="5400" b="1" dirty="0">
                <a:solidFill>
                  <a:schemeClr val="accent1"/>
                </a:solidFill>
                <a:latin typeface="Arial" panose="020B0604020202020204" pitchFamily="34" charset="0"/>
                <a:cs typeface="Arial" panose="020B0604020202020204" pitchFamily="34" charset="0"/>
              </a:rPr>
              <a:t>82K</a:t>
            </a:r>
          </a:p>
          <a:p>
            <a:pPr algn="ctr"/>
            <a:r>
              <a:rPr lang="en-US" dirty="0">
                <a:latin typeface="Arial" panose="020B0604020202020204" pitchFamily="34" charset="0"/>
                <a:cs typeface="Arial" panose="020B0604020202020204" pitchFamily="34" charset="0"/>
              </a:rPr>
              <a:t>Estimated damaged apartments</a:t>
            </a:r>
            <a:endParaRPr lang="x-none" sz="5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F182620-DD61-40E2-BFCB-A87163284509}"/>
              </a:ext>
            </a:extLst>
          </p:cNvPr>
          <p:cNvSpPr txBox="1"/>
          <p:nvPr/>
        </p:nvSpPr>
        <p:spPr>
          <a:xfrm>
            <a:off x="910006" y="1942513"/>
            <a:ext cx="4354285" cy="1231106"/>
          </a:xfrm>
          <a:prstGeom prst="rect">
            <a:avLst/>
          </a:prstGeom>
          <a:noFill/>
        </p:spPr>
        <p:txBody>
          <a:bodyPr wrap="square" rtlCol="0">
            <a:spAutoFit/>
          </a:bodyPr>
          <a:lstStyle/>
          <a:p>
            <a:pPr algn="ctr"/>
            <a:r>
              <a:rPr lang="en-US" sz="5400" b="1" dirty="0">
                <a:solidFill>
                  <a:schemeClr val="accent1"/>
                </a:solidFill>
                <a:latin typeface="Arial" panose="020B0604020202020204" pitchFamily="34" charset="0"/>
                <a:cs typeface="Arial" panose="020B0604020202020204" pitchFamily="34" charset="0"/>
              </a:rPr>
              <a:t>247K</a:t>
            </a:r>
          </a:p>
          <a:p>
            <a:pPr algn="ctr"/>
            <a:r>
              <a:rPr lang="en-US" dirty="0">
                <a:latin typeface="Arial" panose="020B0604020202020204" pitchFamily="34" charset="0"/>
                <a:cs typeface="Arial" panose="020B0604020202020204" pitchFamily="34" charset="0"/>
              </a:rPr>
              <a:t>Estimated affected individuals</a:t>
            </a:r>
            <a:endParaRPr lang="x-none" sz="54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BE152BA9-2D77-4629-8774-756D64B4BF55}"/>
              </a:ext>
            </a:extLst>
          </p:cNvPr>
          <p:cNvGraphicFramePr/>
          <p:nvPr>
            <p:extLst>
              <p:ext uri="{D42A27DB-BD31-4B8C-83A1-F6EECF244321}">
                <p14:modId xmlns:p14="http://schemas.microsoft.com/office/powerpoint/2010/main" val="4263540008"/>
              </p:ext>
            </p:extLst>
          </p:nvPr>
        </p:nvGraphicFramePr>
        <p:xfrm>
          <a:off x="3047738" y="3192507"/>
          <a:ext cx="3048262" cy="2997542"/>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822861C-557B-4702-863F-37A6C98575A9}"/>
              </a:ext>
            </a:extLst>
          </p:cNvPr>
          <p:cNvSpPr txBox="1"/>
          <p:nvPr/>
        </p:nvSpPr>
        <p:spPr>
          <a:xfrm>
            <a:off x="6927710" y="1098512"/>
            <a:ext cx="4713514" cy="4893647"/>
          </a:xfrm>
          <a:prstGeom prst="rect">
            <a:avLst/>
          </a:prstGeom>
          <a:noFill/>
        </p:spPr>
        <p:txBody>
          <a:bodyPr wrap="square" lIns="91440" tIns="45720" rIns="91440" bIns="45720" rtlCol="0" anchor="t">
            <a:spAutoFit/>
          </a:bodyPr>
          <a:lstStyle/>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Apartments in Level 1 have minor damages to property such as broken glass, doors, locks, collapse of false ceiling.</a:t>
            </a:r>
          </a:p>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Apartments in Level 2 have moderate damage to property, but no apparent structural damage.</a:t>
            </a:r>
          </a:p>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Apartments and buildings within level 3 have heavy damages of structural (load-bearing) and/or architectural elements.</a:t>
            </a:r>
          </a:p>
        </p:txBody>
      </p:sp>
    </p:spTree>
    <p:extLst>
      <p:ext uri="{BB962C8B-B14F-4D97-AF65-F5344CB8AC3E}">
        <p14:creationId xmlns:p14="http://schemas.microsoft.com/office/powerpoint/2010/main" val="55714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sp>
        <p:nvSpPr>
          <p:cNvPr id="10" name="Title 4">
            <a:extLst>
              <a:ext uri="{FF2B5EF4-FFF2-40B4-BE49-F238E27FC236}">
                <a16:creationId xmlns:a16="http://schemas.microsoft.com/office/drawing/2014/main" id="{55CDD666-2818-40F3-A9E5-9272B2F328FB}"/>
              </a:ext>
            </a:extLst>
          </p:cNvPr>
          <p:cNvSpPr txBox="1">
            <a:spLocks/>
          </p:cNvSpPr>
          <p:nvPr/>
        </p:nvSpPr>
        <p:spPr>
          <a:xfrm>
            <a:off x="70338" y="189280"/>
            <a:ext cx="12036670" cy="577920"/>
          </a:xfrm>
          <a:prstGeom prst="rect">
            <a:avLst/>
          </a:prstGeom>
          <a:solidFill>
            <a:schemeClr val="bg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G" dirty="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B42080E-4327-414A-ABF3-6AF402989E6B}"/>
              </a:ext>
            </a:extLst>
          </p:cNvPr>
          <p:cNvPicPr>
            <a:picLocks noChangeAspect="1"/>
          </p:cNvPicPr>
          <p:nvPr/>
        </p:nvPicPr>
        <p:blipFill rotWithShape="1">
          <a:blip r:embed="rId4"/>
          <a:srcRect l="28615" t="20908" r="44385" b="9721"/>
          <a:stretch/>
        </p:blipFill>
        <p:spPr>
          <a:xfrm>
            <a:off x="7884154" y="90032"/>
            <a:ext cx="4222854" cy="6100017"/>
          </a:xfrm>
          <a:prstGeom prst="rect">
            <a:avLst/>
          </a:prstGeom>
        </p:spPr>
      </p:pic>
      <p:sp>
        <p:nvSpPr>
          <p:cNvPr id="6" name="Title 4">
            <a:extLst>
              <a:ext uri="{FF2B5EF4-FFF2-40B4-BE49-F238E27FC236}">
                <a16:creationId xmlns:a16="http://schemas.microsoft.com/office/drawing/2014/main" id="{C22BB36F-D10C-4C31-9293-70A85E9A0781}"/>
              </a:ext>
            </a:extLst>
          </p:cNvPr>
          <p:cNvSpPr>
            <a:spLocks noGrp="1"/>
          </p:cNvSpPr>
          <p:nvPr>
            <p:ph type="title"/>
          </p:nvPr>
        </p:nvSpPr>
        <p:spPr>
          <a:xfrm>
            <a:off x="70338" y="139585"/>
            <a:ext cx="12036670" cy="577920"/>
          </a:xfrm>
          <a:noFill/>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Overview of needs</a:t>
            </a:r>
            <a:endParaRPr lang="x-none" dirty="0">
              <a:solidFill>
                <a:schemeClr val="accent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DA5CCBE-AB9F-4DA3-81D3-742129E2FAF8}"/>
              </a:ext>
            </a:extLst>
          </p:cNvPr>
          <p:cNvPicPr>
            <a:picLocks noChangeAspect="1"/>
          </p:cNvPicPr>
          <p:nvPr/>
        </p:nvPicPr>
        <p:blipFill>
          <a:blip r:embed="rId5"/>
          <a:stretch>
            <a:fillRect/>
          </a:stretch>
        </p:blipFill>
        <p:spPr>
          <a:xfrm>
            <a:off x="169213" y="717505"/>
            <a:ext cx="6596256" cy="5400000"/>
          </a:xfrm>
          <a:prstGeom prst="rect">
            <a:avLst/>
          </a:prstGeom>
        </p:spPr>
      </p:pic>
      <p:pic>
        <p:nvPicPr>
          <p:cNvPr id="9" name="Picture 8">
            <a:extLst>
              <a:ext uri="{FF2B5EF4-FFF2-40B4-BE49-F238E27FC236}">
                <a16:creationId xmlns:a16="http://schemas.microsoft.com/office/drawing/2014/main" id="{88FDC6EF-D904-4A28-B1FE-4C0ED53C2529}"/>
              </a:ext>
            </a:extLst>
          </p:cNvPr>
          <p:cNvPicPr>
            <a:picLocks noChangeAspect="1"/>
          </p:cNvPicPr>
          <p:nvPr/>
        </p:nvPicPr>
        <p:blipFill>
          <a:blip r:embed="rId6">
            <a:alphaModFix/>
          </a:blip>
          <a:stretch>
            <a:fillRect/>
          </a:stretch>
        </p:blipFill>
        <p:spPr>
          <a:xfrm>
            <a:off x="169213" y="4803262"/>
            <a:ext cx="1641028" cy="1314243"/>
          </a:xfrm>
          <a:prstGeom prst="rect">
            <a:avLst/>
          </a:prstGeom>
        </p:spPr>
      </p:pic>
    </p:spTree>
    <p:extLst>
      <p:ext uri="{BB962C8B-B14F-4D97-AF65-F5344CB8AC3E}">
        <p14:creationId xmlns:p14="http://schemas.microsoft.com/office/powerpoint/2010/main" val="400848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pic>
        <p:nvPicPr>
          <p:cNvPr id="2" name="Picture 1">
            <a:extLst>
              <a:ext uri="{FF2B5EF4-FFF2-40B4-BE49-F238E27FC236}">
                <a16:creationId xmlns:a16="http://schemas.microsoft.com/office/drawing/2014/main" id="{40857A81-EED9-40A0-972A-6A9FCE8BD8F5}"/>
              </a:ext>
            </a:extLst>
          </p:cNvPr>
          <p:cNvPicPr>
            <a:picLocks noChangeAspect="1"/>
          </p:cNvPicPr>
          <p:nvPr/>
        </p:nvPicPr>
        <p:blipFill>
          <a:blip r:embed="rId4"/>
          <a:stretch>
            <a:fillRect/>
          </a:stretch>
        </p:blipFill>
        <p:spPr>
          <a:xfrm>
            <a:off x="7814" y="790049"/>
            <a:ext cx="9534009" cy="5400000"/>
          </a:xfrm>
          <a:prstGeom prst="rect">
            <a:avLst/>
          </a:prstGeom>
        </p:spPr>
      </p:pic>
      <p:sp>
        <p:nvSpPr>
          <p:cNvPr id="8" name="Title 4">
            <a:extLst>
              <a:ext uri="{FF2B5EF4-FFF2-40B4-BE49-F238E27FC236}">
                <a16:creationId xmlns:a16="http://schemas.microsoft.com/office/drawing/2014/main" id="{A2E548AC-05CF-4277-9FF7-8C56F7FCD307}"/>
              </a:ext>
            </a:extLst>
          </p:cNvPr>
          <p:cNvSpPr txBox="1">
            <a:spLocks/>
          </p:cNvSpPr>
          <p:nvPr/>
        </p:nvSpPr>
        <p:spPr>
          <a:xfrm>
            <a:off x="7814" y="178141"/>
            <a:ext cx="12036670" cy="577920"/>
          </a:xfrm>
          <a:prstGeom prst="rect">
            <a:avLst/>
          </a:prstGeom>
          <a:solidFill>
            <a:schemeClr val="bg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latin typeface="Arial" panose="020B0604020202020204" pitchFamily="34" charset="0"/>
                <a:cs typeface="Arial" panose="020B0604020202020204" pitchFamily="34" charset="0"/>
              </a:rPr>
              <a:t>Coordination of response</a:t>
            </a:r>
            <a:endParaRPr lang="x-none" dirty="0">
              <a:solidFill>
                <a:schemeClr val="accent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EEA2738-A064-4069-90F2-17B0A18D4ACC}"/>
              </a:ext>
            </a:extLst>
          </p:cNvPr>
          <p:cNvPicPr>
            <a:picLocks noChangeAspect="1"/>
          </p:cNvPicPr>
          <p:nvPr/>
        </p:nvPicPr>
        <p:blipFill rotWithShape="1">
          <a:blip r:embed="rId5"/>
          <a:srcRect l="61800" r="20522"/>
          <a:stretch/>
        </p:blipFill>
        <p:spPr>
          <a:xfrm>
            <a:off x="9530672" y="3151651"/>
            <a:ext cx="2093002" cy="1828800"/>
          </a:xfrm>
          <a:prstGeom prst="rect">
            <a:avLst/>
          </a:prstGeom>
        </p:spPr>
      </p:pic>
      <p:pic>
        <p:nvPicPr>
          <p:cNvPr id="14" name="Picture 13">
            <a:extLst>
              <a:ext uri="{FF2B5EF4-FFF2-40B4-BE49-F238E27FC236}">
                <a16:creationId xmlns:a16="http://schemas.microsoft.com/office/drawing/2014/main" id="{2399E931-FA8E-4B57-AD36-79F7ADC84316}"/>
              </a:ext>
            </a:extLst>
          </p:cNvPr>
          <p:cNvPicPr>
            <a:picLocks noChangeAspect="1"/>
          </p:cNvPicPr>
          <p:nvPr/>
        </p:nvPicPr>
        <p:blipFill rotWithShape="1">
          <a:blip r:embed="rId5"/>
          <a:srcRect l="22186" t="24172" r="54889" b="-1212"/>
          <a:stretch/>
        </p:blipFill>
        <p:spPr>
          <a:xfrm>
            <a:off x="9541823" y="248044"/>
            <a:ext cx="2714217" cy="1408899"/>
          </a:xfrm>
          <a:prstGeom prst="rect">
            <a:avLst/>
          </a:prstGeom>
        </p:spPr>
      </p:pic>
      <p:pic>
        <p:nvPicPr>
          <p:cNvPr id="15" name="Picture 14">
            <a:extLst>
              <a:ext uri="{FF2B5EF4-FFF2-40B4-BE49-F238E27FC236}">
                <a16:creationId xmlns:a16="http://schemas.microsoft.com/office/drawing/2014/main" id="{A13562E7-247C-469F-951D-285880F71074}"/>
              </a:ext>
            </a:extLst>
          </p:cNvPr>
          <p:cNvPicPr>
            <a:picLocks noChangeAspect="1"/>
          </p:cNvPicPr>
          <p:nvPr/>
        </p:nvPicPr>
        <p:blipFill rotWithShape="1">
          <a:blip r:embed="rId5"/>
          <a:srcRect l="45764" r="38200" b="8235"/>
          <a:stretch/>
        </p:blipFill>
        <p:spPr>
          <a:xfrm>
            <a:off x="9534009" y="1574251"/>
            <a:ext cx="1898634" cy="1678204"/>
          </a:xfrm>
          <a:prstGeom prst="rect">
            <a:avLst/>
          </a:prstGeom>
        </p:spPr>
      </p:pic>
      <p:pic>
        <p:nvPicPr>
          <p:cNvPr id="16" name="Picture 15">
            <a:extLst>
              <a:ext uri="{FF2B5EF4-FFF2-40B4-BE49-F238E27FC236}">
                <a16:creationId xmlns:a16="http://schemas.microsoft.com/office/drawing/2014/main" id="{2F2588E3-56C6-4EE8-87B5-28C2A54FE088}"/>
              </a:ext>
            </a:extLst>
          </p:cNvPr>
          <p:cNvPicPr>
            <a:picLocks noChangeAspect="1"/>
          </p:cNvPicPr>
          <p:nvPr/>
        </p:nvPicPr>
        <p:blipFill rotWithShape="1">
          <a:blip r:embed="rId5"/>
          <a:srcRect l="79307" b="22961"/>
          <a:stretch/>
        </p:blipFill>
        <p:spPr>
          <a:xfrm>
            <a:off x="9541823" y="4747163"/>
            <a:ext cx="2449893" cy="1408898"/>
          </a:xfrm>
          <a:prstGeom prst="rect">
            <a:avLst/>
          </a:prstGeom>
        </p:spPr>
      </p:pic>
    </p:spTree>
    <p:extLst>
      <p:ext uri="{BB962C8B-B14F-4D97-AF65-F5344CB8AC3E}">
        <p14:creationId xmlns:p14="http://schemas.microsoft.com/office/powerpoint/2010/main" val="163649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5B04-1EBD-45B6-9D02-EAFBEC5BD848}"/>
              </a:ext>
            </a:extLst>
          </p:cNvPr>
          <p:cNvSpPr>
            <a:spLocks noGrp="1"/>
          </p:cNvSpPr>
          <p:nvPr>
            <p:ph type="title"/>
          </p:nvPr>
        </p:nvSpPr>
        <p:spPr>
          <a:xfrm>
            <a:off x="70338" y="189280"/>
            <a:ext cx="12036670" cy="577920"/>
          </a:xfrm>
          <a:solidFill>
            <a:schemeClr val="bg1"/>
          </a:solidFill>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Coordination of response</a:t>
            </a:r>
            <a:endParaRPr lang="x-none"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pic>
        <p:nvPicPr>
          <p:cNvPr id="3" name="Picture 2">
            <a:extLst>
              <a:ext uri="{FF2B5EF4-FFF2-40B4-BE49-F238E27FC236}">
                <a16:creationId xmlns:a16="http://schemas.microsoft.com/office/drawing/2014/main" id="{49C01082-8F92-49F4-8C4C-6CC91829BE36}"/>
              </a:ext>
            </a:extLst>
          </p:cNvPr>
          <p:cNvPicPr>
            <a:picLocks noChangeAspect="1"/>
          </p:cNvPicPr>
          <p:nvPr/>
        </p:nvPicPr>
        <p:blipFill>
          <a:blip r:embed="rId4"/>
          <a:stretch>
            <a:fillRect/>
          </a:stretch>
        </p:blipFill>
        <p:spPr>
          <a:xfrm>
            <a:off x="1361274" y="790049"/>
            <a:ext cx="9469452" cy="5400000"/>
          </a:xfrm>
          <a:prstGeom prst="rect">
            <a:avLst/>
          </a:prstGeom>
        </p:spPr>
      </p:pic>
      <p:sp>
        <p:nvSpPr>
          <p:cNvPr id="6" name="Rectangle 5">
            <a:extLst>
              <a:ext uri="{FF2B5EF4-FFF2-40B4-BE49-F238E27FC236}">
                <a16:creationId xmlns:a16="http://schemas.microsoft.com/office/drawing/2014/main" id="{F81764A5-C44A-48D6-BEC6-8038D77B4424}"/>
              </a:ext>
            </a:extLst>
          </p:cNvPr>
          <p:cNvSpPr/>
          <p:nvPr/>
        </p:nvSpPr>
        <p:spPr>
          <a:xfrm>
            <a:off x="1601691" y="811822"/>
            <a:ext cx="2730824" cy="53607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7,062 kits distributed </a:t>
            </a:r>
            <a:endParaRPr lang="x-non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83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5B04-1EBD-45B6-9D02-EAFBEC5BD848}"/>
              </a:ext>
            </a:extLst>
          </p:cNvPr>
          <p:cNvSpPr>
            <a:spLocks noGrp="1"/>
          </p:cNvSpPr>
          <p:nvPr>
            <p:ph type="title"/>
          </p:nvPr>
        </p:nvSpPr>
        <p:spPr>
          <a:xfrm>
            <a:off x="70338" y="189280"/>
            <a:ext cx="12036670" cy="577920"/>
          </a:xfrm>
          <a:solidFill>
            <a:schemeClr val="bg1"/>
          </a:solidFill>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Sector dashboard</a:t>
            </a:r>
            <a:endParaRPr lang="x-none"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pic>
        <p:nvPicPr>
          <p:cNvPr id="2" name="Picture 1">
            <a:extLst>
              <a:ext uri="{FF2B5EF4-FFF2-40B4-BE49-F238E27FC236}">
                <a16:creationId xmlns:a16="http://schemas.microsoft.com/office/drawing/2014/main" id="{6792D56C-AD6A-485D-827D-087A593D88A1}"/>
              </a:ext>
            </a:extLst>
          </p:cNvPr>
          <p:cNvPicPr>
            <a:picLocks noChangeAspect="1"/>
          </p:cNvPicPr>
          <p:nvPr/>
        </p:nvPicPr>
        <p:blipFill rotWithShape="1">
          <a:blip r:embed="rId4"/>
          <a:srcRect b="8034"/>
          <a:stretch/>
        </p:blipFill>
        <p:spPr>
          <a:xfrm>
            <a:off x="1956702" y="729000"/>
            <a:ext cx="8263941" cy="5400000"/>
          </a:xfrm>
          <a:prstGeom prst="rect">
            <a:avLst/>
          </a:prstGeom>
          <a:ln w="3175">
            <a:solidFill>
              <a:schemeClr val="tx1"/>
            </a:solidFill>
          </a:ln>
        </p:spPr>
      </p:pic>
    </p:spTree>
    <p:extLst>
      <p:ext uri="{BB962C8B-B14F-4D97-AF65-F5344CB8AC3E}">
        <p14:creationId xmlns:p14="http://schemas.microsoft.com/office/powerpoint/2010/main" val="125501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5B04-1EBD-45B6-9D02-EAFBEC5BD848}"/>
              </a:ext>
            </a:extLst>
          </p:cNvPr>
          <p:cNvSpPr>
            <a:spLocks noGrp="1"/>
          </p:cNvSpPr>
          <p:nvPr>
            <p:ph type="title"/>
          </p:nvPr>
        </p:nvSpPr>
        <p:spPr>
          <a:xfrm>
            <a:off x="70338" y="189280"/>
            <a:ext cx="12036670" cy="577920"/>
          </a:xfrm>
          <a:solidFill>
            <a:schemeClr val="bg1"/>
          </a:solidFill>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Challenges and next steps</a:t>
            </a:r>
            <a:endParaRPr lang="x-none"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3"/>
          <a:stretch>
            <a:fillRect/>
          </a:stretch>
        </p:blipFill>
        <p:spPr>
          <a:xfrm>
            <a:off x="0" y="6190049"/>
            <a:ext cx="12192000" cy="577919"/>
          </a:xfrm>
          <a:prstGeom prst="rect">
            <a:avLst/>
          </a:prstGeom>
        </p:spPr>
      </p:pic>
      <p:sp>
        <p:nvSpPr>
          <p:cNvPr id="7" name="TextBox 6">
            <a:extLst>
              <a:ext uri="{FF2B5EF4-FFF2-40B4-BE49-F238E27FC236}">
                <a16:creationId xmlns:a16="http://schemas.microsoft.com/office/drawing/2014/main" id="{76BE7D1A-CAE3-4B60-83C9-A5D19883B1F7}"/>
              </a:ext>
            </a:extLst>
          </p:cNvPr>
          <p:cNvSpPr txBox="1"/>
          <p:nvPr/>
        </p:nvSpPr>
        <p:spPr>
          <a:xfrm>
            <a:off x="296351" y="1166842"/>
            <a:ext cx="4713514" cy="4524315"/>
          </a:xfrm>
          <a:prstGeom prst="rect">
            <a:avLst/>
          </a:prstGeom>
          <a:noFill/>
        </p:spPr>
        <p:txBody>
          <a:bodyPr wrap="square" lIns="91440" tIns="45720" rIns="91440" bIns="45720" rtlCol="0" anchor="t">
            <a:spAutoFit/>
          </a:bodyPr>
          <a:lstStyle/>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Damage levels and activities do not always link up, this affects gap analysis level</a:t>
            </a:r>
          </a:p>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Align damage results of various assessments (LAF, UN-Habitat, MSNA etc.)</a:t>
            </a:r>
          </a:p>
          <a:p>
            <a:pPr marL="342900" indent="-342900">
              <a:buFont typeface="+mj-lt"/>
              <a:buAutoNum type="arabicPeriod"/>
            </a:pPr>
            <a:r>
              <a:rPr lang="en-US" sz="2400" dirty="0">
                <a:solidFill>
                  <a:srgbClr val="212121"/>
                </a:solidFill>
                <a:latin typeface="Arial" panose="020B0604020202020204" pitchFamily="34" charset="0"/>
                <a:cs typeface="Arial" panose="020B0604020202020204" pitchFamily="34" charset="0"/>
              </a:rPr>
              <a:t>Need to track assessments and interventions at apartment or at least building level</a:t>
            </a:r>
          </a:p>
          <a:p>
            <a:pPr marL="342900" indent="-342900">
              <a:buFont typeface="+mj-lt"/>
              <a:buAutoNum type="arabicPeriod"/>
            </a:pPr>
            <a:r>
              <a:rPr lang="en-US" sz="2400" dirty="0">
                <a:latin typeface="Arial" panose="020B0604020202020204" pitchFamily="34" charset="0"/>
                <a:cs typeface="Arial" panose="020B0604020202020204" pitchFamily="34" charset="0"/>
              </a:rPr>
              <a:t>Merging of coordination structure with different responses (LCRP, COVID-19)</a:t>
            </a:r>
          </a:p>
        </p:txBody>
      </p:sp>
      <p:graphicFrame>
        <p:nvGraphicFramePr>
          <p:cNvPr id="9" name="Table 8">
            <a:extLst>
              <a:ext uri="{FF2B5EF4-FFF2-40B4-BE49-F238E27FC236}">
                <a16:creationId xmlns:a16="http://schemas.microsoft.com/office/drawing/2014/main" id="{19C521D8-6AD2-4E24-98E7-A0EB2678C742}"/>
              </a:ext>
            </a:extLst>
          </p:cNvPr>
          <p:cNvGraphicFramePr>
            <a:graphicFrameLocks noGrp="1"/>
          </p:cNvGraphicFramePr>
          <p:nvPr>
            <p:extLst>
              <p:ext uri="{D42A27DB-BD31-4B8C-83A1-F6EECF244321}">
                <p14:modId xmlns:p14="http://schemas.microsoft.com/office/powerpoint/2010/main" val="4267296048"/>
              </p:ext>
            </p:extLst>
          </p:nvPr>
        </p:nvGraphicFramePr>
        <p:xfrm>
          <a:off x="6096000" y="1132311"/>
          <a:ext cx="4860683" cy="1510446"/>
        </p:xfrm>
        <a:graphic>
          <a:graphicData uri="http://schemas.openxmlformats.org/drawingml/2006/table">
            <a:tbl>
              <a:tblPr firstRow="1" firstCol="1" bandRow="1"/>
              <a:tblGrid>
                <a:gridCol w="1147243">
                  <a:extLst>
                    <a:ext uri="{9D8B030D-6E8A-4147-A177-3AD203B41FA5}">
                      <a16:colId xmlns:a16="http://schemas.microsoft.com/office/drawing/2014/main" val="1586297670"/>
                    </a:ext>
                  </a:extLst>
                </a:gridCol>
                <a:gridCol w="1574553">
                  <a:extLst>
                    <a:ext uri="{9D8B030D-6E8A-4147-A177-3AD203B41FA5}">
                      <a16:colId xmlns:a16="http://schemas.microsoft.com/office/drawing/2014/main" val="2462212391"/>
                    </a:ext>
                  </a:extLst>
                </a:gridCol>
                <a:gridCol w="2138887">
                  <a:extLst>
                    <a:ext uri="{9D8B030D-6E8A-4147-A177-3AD203B41FA5}">
                      <a16:colId xmlns:a16="http://schemas.microsoft.com/office/drawing/2014/main" val="1239487656"/>
                    </a:ext>
                  </a:extLst>
                </a:gridCol>
              </a:tblGrid>
              <a:tr h="340922">
                <a:tc>
                  <a:txBody>
                    <a:bodyPr/>
                    <a:lstStyle/>
                    <a:p>
                      <a:pPr>
                        <a:spcAft>
                          <a:spcPts val="0"/>
                        </a:spcAft>
                      </a:pPr>
                      <a:r>
                        <a:rPr lang="en-UG" sz="1600">
                          <a:effectLst/>
                          <a:latin typeface="Calibri" panose="020F0502020204030204" pitchFamily="34" charset="0"/>
                          <a:ea typeface="Calibri" panose="020F0502020204030204" pitchFamily="34" charset="0"/>
                        </a:rPr>
                        <a:t> </a:t>
                      </a: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G" sz="1600">
                          <a:solidFill>
                            <a:srgbClr val="000000"/>
                          </a:solidFill>
                          <a:effectLst/>
                          <a:latin typeface="Calibri" panose="020F0502020204030204" pitchFamily="34" charset="0"/>
                          <a:ea typeface="Calibri" panose="020F0502020204030204" pitchFamily="34" charset="0"/>
                        </a:rPr>
                        <a:t>Minor Works</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G" sz="1600">
                          <a:solidFill>
                            <a:srgbClr val="000000"/>
                          </a:solidFill>
                          <a:effectLst/>
                          <a:latin typeface="Calibri" panose="020F0502020204030204" pitchFamily="34" charset="0"/>
                          <a:ea typeface="Calibri" panose="020F0502020204030204" pitchFamily="34" charset="0"/>
                        </a:rPr>
                        <a:t>Rehabilitation Works</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3514324"/>
                  </a:ext>
                </a:extLst>
              </a:tr>
              <a:tr h="174278">
                <a:tc>
                  <a:txBody>
                    <a:bodyPr/>
                    <a:lstStyle/>
                    <a:p>
                      <a:pPr>
                        <a:spcAft>
                          <a:spcPts val="0"/>
                        </a:spcAft>
                      </a:pPr>
                      <a:r>
                        <a:rPr lang="en-UG" sz="1600">
                          <a:solidFill>
                            <a:srgbClr val="000000"/>
                          </a:solidFill>
                          <a:effectLst/>
                          <a:latin typeface="Calibri" panose="020F0502020204030204" pitchFamily="34" charset="0"/>
                          <a:ea typeface="Calibri" panose="020F0502020204030204" pitchFamily="34" charset="0"/>
                        </a:rPr>
                        <a:t>L1</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G" sz="1600">
                          <a:solidFill>
                            <a:srgbClr val="000000"/>
                          </a:solidFill>
                          <a:effectLst/>
                          <a:latin typeface="Calibri" panose="020F0502020204030204" pitchFamily="34" charset="0"/>
                          <a:ea typeface="Calibri" panose="020F0502020204030204" pitchFamily="34" charset="0"/>
                        </a:rPr>
                        <a:t>Yes</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G" sz="1600">
                          <a:solidFill>
                            <a:srgbClr val="000000"/>
                          </a:solidFill>
                          <a:effectLst/>
                          <a:latin typeface="Calibri" panose="020F0502020204030204" pitchFamily="34" charset="0"/>
                          <a:ea typeface="Calibri" panose="020F0502020204030204" pitchFamily="34" charset="0"/>
                        </a:rPr>
                        <a:t>No</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65460264"/>
                  </a:ext>
                </a:extLst>
              </a:tr>
              <a:tr h="174278">
                <a:tc>
                  <a:txBody>
                    <a:bodyPr/>
                    <a:lstStyle/>
                    <a:p>
                      <a:pPr>
                        <a:spcAft>
                          <a:spcPts val="0"/>
                        </a:spcAft>
                      </a:pPr>
                      <a:r>
                        <a:rPr lang="en-UG" sz="1600">
                          <a:solidFill>
                            <a:srgbClr val="000000"/>
                          </a:solidFill>
                          <a:effectLst/>
                          <a:latin typeface="Calibri" panose="020F0502020204030204" pitchFamily="34" charset="0"/>
                          <a:ea typeface="Calibri" panose="020F0502020204030204" pitchFamily="34" charset="0"/>
                        </a:rPr>
                        <a:t>L2</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G" sz="1600">
                          <a:solidFill>
                            <a:srgbClr val="000000"/>
                          </a:solidFill>
                          <a:effectLst/>
                          <a:latin typeface="Calibri" panose="020F0502020204030204" pitchFamily="34" charset="0"/>
                          <a:ea typeface="Calibri" panose="020F0502020204030204" pitchFamily="34" charset="0"/>
                        </a:rPr>
                        <a:t>Yes</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G" sz="1600">
                          <a:solidFill>
                            <a:srgbClr val="000000"/>
                          </a:solidFill>
                          <a:effectLst/>
                          <a:latin typeface="Calibri" panose="020F0502020204030204" pitchFamily="34" charset="0"/>
                          <a:ea typeface="Calibri" panose="020F0502020204030204" pitchFamily="34" charset="0"/>
                        </a:rPr>
                        <a:t>Yes</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64124935"/>
                  </a:ext>
                </a:extLst>
              </a:tr>
              <a:tr h="681844">
                <a:tc>
                  <a:txBody>
                    <a:bodyPr/>
                    <a:lstStyle/>
                    <a:p>
                      <a:pPr>
                        <a:spcAft>
                          <a:spcPts val="0"/>
                        </a:spcAft>
                      </a:pPr>
                      <a:r>
                        <a:rPr lang="en-UG" sz="1600">
                          <a:solidFill>
                            <a:srgbClr val="000000"/>
                          </a:solidFill>
                          <a:effectLst/>
                          <a:latin typeface="Calibri" panose="020F0502020204030204" pitchFamily="34" charset="0"/>
                          <a:ea typeface="Calibri" panose="020F0502020204030204" pitchFamily="34" charset="0"/>
                        </a:rPr>
                        <a:t>L3</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G" sz="1600">
                          <a:solidFill>
                            <a:srgbClr val="000000"/>
                          </a:solidFill>
                          <a:effectLst/>
                          <a:latin typeface="Calibri" panose="020F0502020204030204" pitchFamily="34" charset="0"/>
                          <a:ea typeface="Calibri" panose="020F0502020204030204" pitchFamily="34" charset="0"/>
                        </a:rPr>
                        <a:t>No</a:t>
                      </a:r>
                      <a:endParaRPr lang="en-UG" sz="160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G" sz="1600" dirty="0">
                          <a:solidFill>
                            <a:srgbClr val="000000"/>
                          </a:solidFill>
                          <a:effectLst/>
                          <a:latin typeface="Calibri" panose="020F0502020204030204" pitchFamily="34" charset="0"/>
                          <a:ea typeface="Calibri" panose="020F0502020204030204" pitchFamily="34" charset="0"/>
                        </a:rPr>
                        <a:t>Yes</a:t>
                      </a:r>
                      <a:endParaRPr lang="en-US" sz="1600" dirty="0">
                        <a:solidFill>
                          <a:srgbClr val="000000"/>
                        </a:solidFill>
                        <a:effectLst/>
                        <a:latin typeface="Calibri" panose="020F0502020204030204" pitchFamily="34" charset="0"/>
                        <a:ea typeface="Calibri" panose="020F0502020204030204" pitchFamily="34" charset="0"/>
                      </a:endParaRPr>
                    </a:p>
                    <a:p>
                      <a:pPr algn="ctr">
                        <a:spcAft>
                          <a:spcPts val="0"/>
                        </a:spcAft>
                      </a:pPr>
                      <a:r>
                        <a:rPr lang="en-UG" sz="1600" dirty="0">
                          <a:solidFill>
                            <a:srgbClr val="000000"/>
                          </a:solidFill>
                          <a:effectLst/>
                          <a:latin typeface="Calibri" panose="020F0502020204030204" pitchFamily="34" charset="0"/>
                          <a:ea typeface="Calibri" panose="020F0502020204030204" pitchFamily="34" charset="0"/>
                        </a:rPr>
                        <a:t>(</a:t>
                      </a:r>
                      <a:r>
                        <a:rPr lang="en-UG" sz="1600" dirty="0" err="1">
                          <a:solidFill>
                            <a:srgbClr val="000000"/>
                          </a:solidFill>
                          <a:effectLst/>
                          <a:latin typeface="Calibri" panose="020F0502020204030204" pitchFamily="34" charset="0"/>
                          <a:ea typeface="Calibri" panose="020F0502020204030204" pitchFamily="34" charset="0"/>
                        </a:rPr>
                        <a:t>exc</a:t>
                      </a:r>
                      <a:r>
                        <a:rPr lang="en-US" sz="1600" dirty="0">
                          <a:solidFill>
                            <a:srgbClr val="000000"/>
                          </a:solidFill>
                          <a:effectLst/>
                          <a:latin typeface="Calibri" panose="020F0502020204030204" pitchFamily="34" charset="0"/>
                          <a:ea typeface="Calibri" panose="020F0502020204030204" pitchFamily="34" charset="0"/>
                        </a:rPr>
                        <a:t>l.</a:t>
                      </a:r>
                      <a:r>
                        <a:rPr lang="en-UG" sz="1600" dirty="0">
                          <a:solidFill>
                            <a:srgbClr val="000000"/>
                          </a:solidFill>
                          <a:effectLst/>
                          <a:latin typeface="Calibri" panose="020F0502020204030204" pitchFamily="34" charset="0"/>
                          <a:ea typeface="Calibri" panose="020F0502020204030204" pitchFamily="34" charset="0"/>
                        </a:rPr>
                        <a:t> structural repairs)</a:t>
                      </a:r>
                      <a:endParaRPr lang="en-UG" sz="1600" dirty="0">
                        <a:effectLst/>
                        <a:latin typeface="Calibri" panose="020F0502020204030204" pitchFamily="34" charset="0"/>
                        <a:ea typeface="Calibri" panose="020F0502020204030204" pitchFamily="34" charset="0"/>
                      </a:endParaRPr>
                    </a:p>
                  </a:txBody>
                  <a:tcPr marL="66453" marR="66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48293984"/>
                  </a:ext>
                </a:extLst>
              </a:tr>
            </a:tbl>
          </a:graphicData>
        </a:graphic>
      </p:graphicFrame>
      <p:pic>
        <p:nvPicPr>
          <p:cNvPr id="10" name="Picture 9">
            <a:extLst>
              <a:ext uri="{FF2B5EF4-FFF2-40B4-BE49-F238E27FC236}">
                <a16:creationId xmlns:a16="http://schemas.microsoft.com/office/drawing/2014/main" id="{A909E8A0-7125-4A5A-8384-18732504CE9C}"/>
              </a:ext>
            </a:extLst>
          </p:cNvPr>
          <p:cNvPicPr>
            <a:picLocks noChangeAspect="1"/>
          </p:cNvPicPr>
          <p:nvPr/>
        </p:nvPicPr>
        <p:blipFill>
          <a:blip r:embed="rId4"/>
          <a:stretch>
            <a:fillRect/>
          </a:stretch>
        </p:blipFill>
        <p:spPr>
          <a:xfrm>
            <a:off x="6088673" y="3016381"/>
            <a:ext cx="5806976" cy="2700000"/>
          </a:xfrm>
          <a:prstGeom prst="rect">
            <a:avLst/>
          </a:prstGeom>
        </p:spPr>
      </p:pic>
    </p:spTree>
    <p:extLst>
      <p:ext uri="{BB962C8B-B14F-4D97-AF65-F5344CB8AC3E}">
        <p14:creationId xmlns:p14="http://schemas.microsoft.com/office/powerpoint/2010/main" val="163436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5B04-1EBD-45B6-9D02-EAFBEC5BD848}"/>
              </a:ext>
            </a:extLst>
          </p:cNvPr>
          <p:cNvSpPr>
            <a:spLocks noGrp="1"/>
          </p:cNvSpPr>
          <p:nvPr>
            <p:ph type="title"/>
          </p:nvPr>
        </p:nvSpPr>
        <p:spPr>
          <a:xfrm>
            <a:off x="77665" y="791309"/>
            <a:ext cx="12036670" cy="4338166"/>
          </a:xfrm>
          <a:solidFill>
            <a:schemeClr val="bg1"/>
          </a:solidFill>
        </p:spPr>
        <p:txBody>
          <a:bodyPr numCol="2">
            <a:normAutofit/>
          </a:bodyPr>
          <a:lstStyle/>
          <a:p>
            <a:pPr algn="ctr"/>
            <a:r>
              <a:rPr lang="en-US" sz="2800" dirty="0">
                <a:solidFill>
                  <a:schemeClr val="accent1"/>
                </a:solidFill>
                <a:latin typeface="Arial" panose="020B0604020202020204" pitchFamily="34" charset="0"/>
                <a:cs typeface="Arial" panose="020B0604020202020204" pitchFamily="34" charset="0"/>
              </a:rPr>
              <a:t>Please visit:</a:t>
            </a:r>
            <a:br>
              <a:rPr lang="en-US" sz="2800" dirty="0">
                <a:solidFill>
                  <a:schemeClr val="accent1"/>
                </a:solidFill>
                <a:latin typeface="Arial" panose="020B0604020202020204" pitchFamily="34" charset="0"/>
                <a:cs typeface="Arial" panose="020B0604020202020204" pitchFamily="34" charset="0"/>
              </a:rPr>
            </a:br>
            <a:br>
              <a:rPr lang="en-US" sz="4000" dirty="0">
                <a:solidFill>
                  <a:schemeClr val="accent1"/>
                </a:solidFill>
                <a:latin typeface="Arial" panose="020B0604020202020204" pitchFamily="34" charset="0"/>
                <a:cs typeface="Arial" panose="020B0604020202020204" pitchFamily="34" charset="0"/>
              </a:rPr>
            </a:br>
            <a:br>
              <a:rPr lang="en-US" sz="4000" dirty="0">
                <a:solidFill>
                  <a:schemeClr val="accent1"/>
                </a:solidFill>
                <a:latin typeface="Arial" panose="020B0604020202020204" pitchFamily="34" charset="0"/>
                <a:cs typeface="Arial" panose="020B0604020202020204" pitchFamily="34" charset="0"/>
              </a:rPr>
            </a:br>
            <a:r>
              <a:rPr lang="en-US" sz="3200" b="1" dirty="0">
                <a:solidFill>
                  <a:schemeClr val="accent1"/>
                </a:solidFill>
                <a:latin typeface="Arial" panose="020B0604020202020204" pitchFamily="34" charset="0"/>
                <a:cs typeface="Arial" panose="020B0604020202020204" pitchFamily="34" charset="0"/>
                <a:hlinkClick r:id="rId3"/>
              </a:rPr>
              <a:t>HumanitarianResponse.info</a:t>
            </a:r>
            <a:br>
              <a:rPr lang="en-US" sz="3200" b="1" dirty="0">
                <a:solidFill>
                  <a:schemeClr val="accent1"/>
                </a:solidFill>
                <a:latin typeface="Arial" panose="020B0604020202020204" pitchFamily="34" charset="0"/>
                <a:cs typeface="Arial" panose="020B0604020202020204" pitchFamily="34" charset="0"/>
                <a:hlinkClick r:id="rId3"/>
              </a:rPr>
            </a:br>
            <a:r>
              <a:rPr lang="en-US" sz="3200" dirty="0">
                <a:solidFill>
                  <a:schemeClr val="accent1"/>
                </a:solidFill>
                <a:latin typeface="Arial" panose="020B0604020202020204" pitchFamily="34" charset="0"/>
                <a:cs typeface="Arial" panose="020B0604020202020204" pitchFamily="34" charset="0"/>
                <a:hlinkClick r:id="rId3"/>
              </a:rPr>
              <a:t>/operations/</a:t>
            </a:r>
            <a:r>
              <a:rPr lang="en-US" sz="3200" dirty="0" err="1">
                <a:solidFill>
                  <a:schemeClr val="accent1"/>
                </a:solidFill>
                <a:latin typeface="Arial" panose="020B0604020202020204" pitchFamily="34" charset="0"/>
                <a:cs typeface="Arial" panose="020B0604020202020204" pitchFamily="34" charset="0"/>
                <a:hlinkClick r:id="rId3"/>
              </a:rPr>
              <a:t>lebanon</a:t>
            </a:r>
            <a:r>
              <a:rPr lang="en-US" sz="3200" dirty="0">
                <a:solidFill>
                  <a:schemeClr val="accent1"/>
                </a:solidFill>
                <a:latin typeface="Arial" panose="020B0604020202020204" pitchFamily="34" charset="0"/>
                <a:cs typeface="Arial" panose="020B0604020202020204" pitchFamily="34" charset="0"/>
                <a:hlinkClick r:id="rId3"/>
              </a:rPr>
              <a:t>/shelter</a:t>
            </a:r>
            <a:br>
              <a:rPr lang="en-US" sz="3600" dirty="0">
                <a:solidFill>
                  <a:schemeClr val="accent1"/>
                </a:solidFill>
                <a:latin typeface="Arial" panose="020B0604020202020204" pitchFamily="34" charset="0"/>
                <a:cs typeface="Arial" panose="020B0604020202020204" pitchFamily="34" charset="0"/>
              </a:rPr>
            </a:br>
            <a:br>
              <a:rPr lang="en-US" sz="3600" dirty="0">
                <a:solidFill>
                  <a:schemeClr val="accent1"/>
                </a:solidFill>
                <a:latin typeface="Arial" panose="020B0604020202020204" pitchFamily="34" charset="0"/>
                <a:cs typeface="Arial" panose="020B0604020202020204" pitchFamily="34" charset="0"/>
              </a:rPr>
            </a:br>
            <a:r>
              <a:rPr lang="en-US" sz="2200" dirty="0">
                <a:solidFill>
                  <a:schemeClr val="accent1"/>
                </a:solidFill>
                <a:latin typeface="Arial" panose="020B0604020202020204" pitchFamily="34" charset="0"/>
                <a:cs typeface="Arial" panose="020B0604020202020204" pitchFamily="34" charset="0"/>
              </a:rPr>
              <a:t>for all sector documents and infographics</a:t>
            </a:r>
            <a:br>
              <a:rPr lang="en-US" sz="2800" dirty="0">
                <a:solidFill>
                  <a:schemeClr val="accent1"/>
                </a:solidFill>
                <a:latin typeface="Arial" panose="020B0604020202020204" pitchFamily="34" charset="0"/>
                <a:cs typeface="Arial" panose="020B0604020202020204" pitchFamily="34" charset="0"/>
              </a:rPr>
            </a:br>
            <a:br>
              <a:rPr lang="en-US" sz="2800" dirty="0">
                <a:solidFill>
                  <a:schemeClr val="accent1"/>
                </a:solidFill>
                <a:latin typeface="Arial" panose="020B0604020202020204" pitchFamily="34" charset="0"/>
                <a:cs typeface="Arial" panose="020B0604020202020204" pitchFamily="34" charset="0"/>
              </a:rPr>
            </a:br>
            <a:br>
              <a:rPr lang="en-US" sz="2800" dirty="0">
                <a:solidFill>
                  <a:schemeClr val="accent1"/>
                </a:solidFill>
                <a:latin typeface="Arial" panose="020B0604020202020204" pitchFamily="34" charset="0"/>
                <a:cs typeface="Arial" panose="020B0604020202020204" pitchFamily="34" charset="0"/>
              </a:rPr>
            </a:br>
            <a:r>
              <a:rPr lang="en-US" sz="2800" dirty="0">
                <a:solidFill>
                  <a:schemeClr val="accent1"/>
                </a:solidFill>
                <a:latin typeface="Arial" panose="020B0604020202020204" pitchFamily="34" charset="0"/>
                <a:cs typeface="Arial" panose="020B0604020202020204" pitchFamily="34" charset="0"/>
              </a:rPr>
              <a:t>Please visit:</a:t>
            </a:r>
            <a:br>
              <a:rPr lang="en-US" sz="2800" dirty="0">
                <a:solidFill>
                  <a:schemeClr val="accent1"/>
                </a:solidFill>
                <a:latin typeface="Arial" panose="020B0604020202020204" pitchFamily="34" charset="0"/>
                <a:cs typeface="Arial" panose="020B0604020202020204" pitchFamily="34" charset="0"/>
              </a:rPr>
            </a:br>
            <a:br>
              <a:rPr lang="en-US" sz="2800" dirty="0">
                <a:solidFill>
                  <a:schemeClr val="accent1"/>
                </a:solidFill>
                <a:latin typeface="Arial" panose="020B0604020202020204" pitchFamily="34" charset="0"/>
                <a:cs typeface="Arial" panose="020B0604020202020204" pitchFamily="34" charset="0"/>
              </a:rPr>
            </a:br>
            <a:br>
              <a:rPr lang="en-US" sz="2800" dirty="0">
                <a:solidFill>
                  <a:schemeClr val="accent1"/>
                </a:solidFill>
                <a:latin typeface="Arial" panose="020B0604020202020204" pitchFamily="34" charset="0"/>
                <a:cs typeface="Arial" panose="020B0604020202020204" pitchFamily="34" charset="0"/>
              </a:rPr>
            </a:br>
            <a:br>
              <a:rPr lang="en-US" sz="2800" dirty="0">
                <a:solidFill>
                  <a:schemeClr val="accent1"/>
                </a:solidFill>
                <a:latin typeface="Arial" panose="020B0604020202020204" pitchFamily="34" charset="0"/>
                <a:cs typeface="Arial" panose="020B0604020202020204" pitchFamily="34" charset="0"/>
              </a:rPr>
            </a:br>
            <a:r>
              <a:rPr lang="en-US" sz="3200" b="1" dirty="0">
                <a:solidFill>
                  <a:schemeClr val="accent1"/>
                </a:solidFill>
                <a:latin typeface="Arial" panose="020B0604020202020204" pitchFamily="34" charset="0"/>
                <a:cs typeface="Arial" panose="020B0604020202020204" pitchFamily="34" charset="0"/>
                <a:hlinkClick r:id="rId4"/>
              </a:rPr>
              <a:t>IALebanon.UNHCR.org</a:t>
            </a:r>
            <a:br>
              <a:rPr lang="en-US" sz="3200" b="1" dirty="0">
                <a:solidFill>
                  <a:schemeClr val="accent1"/>
                </a:solidFill>
                <a:latin typeface="Arial" panose="020B0604020202020204" pitchFamily="34" charset="0"/>
                <a:cs typeface="Arial" panose="020B0604020202020204" pitchFamily="34" charset="0"/>
                <a:hlinkClick r:id="rId4"/>
              </a:rPr>
            </a:br>
            <a:r>
              <a:rPr lang="en-US" sz="3200" dirty="0">
                <a:solidFill>
                  <a:schemeClr val="accent1"/>
                </a:solidFill>
                <a:latin typeface="Arial" panose="020B0604020202020204" pitchFamily="34" charset="0"/>
                <a:cs typeface="Arial" panose="020B0604020202020204" pitchFamily="34" charset="0"/>
                <a:hlinkClick r:id="rId4"/>
              </a:rPr>
              <a:t>/#</a:t>
            </a:r>
            <a:r>
              <a:rPr lang="en-US" sz="3200" dirty="0" err="1">
                <a:solidFill>
                  <a:schemeClr val="accent1"/>
                </a:solidFill>
                <a:latin typeface="Arial" panose="020B0604020202020204" pitchFamily="34" charset="0"/>
                <a:cs typeface="Arial" panose="020B0604020202020204" pitchFamily="34" charset="0"/>
                <a:hlinkClick r:id="rId4"/>
              </a:rPr>
              <a:t>ContactHub</a:t>
            </a:r>
            <a:br>
              <a:rPr lang="en-US" sz="2800" dirty="0">
                <a:solidFill>
                  <a:schemeClr val="accent1"/>
                </a:solidFill>
                <a:latin typeface="Arial" panose="020B0604020202020204" pitchFamily="34" charset="0"/>
                <a:cs typeface="Arial" panose="020B0604020202020204" pitchFamily="34" charset="0"/>
              </a:rPr>
            </a:br>
            <a:br>
              <a:rPr lang="en-US" sz="2800" dirty="0">
                <a:solidFill>
                  <a:schemeClr val="accent1"/>
                </a:solidFill>
                <a:latin typeface="Arial" panose="020B0604020202020204" pitchFamily="34" charset="0"/>
                <a:cs typeface="Arial" panose="020B0604020202020204" pitchFamily="34" charset="0"/>
              </a:rPr>
            </a:br>
            <a:r>
              <a:rPr lang="en-US" sz="2200" dirty="0">
                <a:solidFill>
                  <a:schemeClr val="accent1"/>
                </a:solidFill>
                <a:latin typeface="Arial" panose="020B0604020202020204" pitchFamily="34" charset="0"/>
                <a:cs typeface="Arial" panose="020B0604020202020204" pitchFamily="34" charset="0"/>
              </a:rPr>
              <a:t>to sign-up to our mailing list</a:t>
            </a:r>
            <a:br>
              <a:rPr lang="en-US" sz="2200" dirty="0">
                <a:solidFill>
                  <a:schemeClr val="accent1"/>
                </a:solidFill>
                <a:latin typeface="Arial" panose="020B0604020202020204" pitchFamily="34" charset="0"/>
                <a:cs typeface="Arial" panose="020B0604020202020204" pitchFamily="34" charset="0"/>
              </a:rPr>
            </a:br>
            <a:br>
              <a:rPr lang="en-US" sz="2200" dirty="0">
                <a:solidFill>
                  <a:schemeClr val="accent1"/>
                </a:solidFill>
                <a:latin typeface="Arial" panose="020B0604020202020204" pitchFamily="34" charset="0"/>
                <a:cs typeface="Arial" panose="020B0604020202020204" pitchFamily="34" charset="0"/>
              </a:rPr>
            </a:br>
            <a:r>
              <a:rPr lang="en-US" sz="2200" i="1" dirty="0">
                <a:solidFill>
                  <a:schemeClr val="accent1"/>
                </a:solidFill>
                <a:latin typeface="Arial" panose="020B0604020202020204" pitchFamily="34" charset="0"/>
                <a:cs typeface="Arial" panose="020B0604020202020204" pitchFamily="34" charset="0"/>
              </a:rPr>
              <a:t>(choose “Beirut Port Explosions” as </a:t>
            </a:r>
            <a:br>
              <a:rPr lang="en-US" sz="2200" i="1" dirty="0">
                <a:solidFill>
                  <a:schemeClr val="accent1"/>
                </a:solidFill>
                <a:latin typeface="Arial" panose="020B0604020202020204" pitchFamily="34" charset="0"/>
                <a:cs typeface="Arial" panose="020B0604020202020204" pitchFamily="34" charset="0"/>
              </a:rPr>
            </a:br>
            <a:r>
              <a:rPr lang="en-US" sz="2200" i="1" dirty="0">
                <a:solidFill>
                  <a:schemeClr val="accent1"/>
                </a:solidFill>
                <a:latin typeface="Arial" panose="020B0604020202020204" pitchFamily="34" charset="0"/>
                <a:cs typeface="Arial" panose="020B0604020202020204" pitchFamily="34" charset="0"/>
              </a:rPr>
              <a:t>Area of Interest and “Shelter” as Sector)</a:t>
            </a:r>
            <a:endParaRPr lang="en-US" sz="4000" i="1"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EFD5C0-D7B0-45ED-A4F7-E34413E923B0}"/>
              </a:ext>
            </a:extLst>
          </p:cNvPr>
          <p:cNvPicPr>
            <a:picLocks noChangeAspect="1"/>
          </p:cNvPicPr>
          <p:nvPr/>
        </p:nvPicPr>
        <p:blipFill>
          <a:blip r:embed="rId5"/>
          <a:stretch>
            <a:fillRect/>
          </a:stretch>
        </p:blipFill>
        <p:spPr>
          <a:xfrm>
            <a:off x="0" y="6190049"/>
            <a:ext cx="12192000" cy="577919"/>
          </a:xfrm>
          <a:prstGeom prst="rect">
            <a:avLst/>
          </a:prstGeom>
        </p:spPr>
      </p:pic>
      <p:pic>
        <p:nvPicPr>
          <p:cNvPr id="2" name="Picture 1">
            <a:extLst>
              <a:ext uri="{FF2B5EF4-FFF2-40B4-BE49-F238E27FC236}">
                <a16:creationId xmlns:a16="http://schemas.microsoft.com/office/drawing/2014/main" id="{487CC5FF-BBEF-4714-AB81-1886D45ABEC2}"/>
              </a:ext>
            </a:extLst>
          </p:cNvPr>
          <p:cNvPicPr>
            <a:picLocks noChangeAspect="1"/>
          </p:cNvPicPr>
          <p:nvPr/>
        </p:nvPicPr>
        <p:blipFill>
          <a:blip r:embed="rId6"/>
          <a:stretch>
            <a:fillRect/>
          </a:stretch>
        </p:blipFill>
        <p:spPr>
          <a:xfrm>
            <a:off x="2216254" y="1343564"/>
            <a:ext cx="1800000" cy="752542"/>
          </a:xfrm>
          <a:prstGeom prst="rect">
            <a:avLst/>
          </a:prstGeom>
        </p:spPr>
      </p:pic>
      <p:pic>
        <p:nvPicPr>
          <p:cNvPr id="7" name="Picture 6">
            <a:extLst>
              <a:ext uri="{FF2B5EF4-FFF2-40B4-BE49-F238E27FC236}">
                <a16:creationId xmlns:a16="http://schemas.microsoft.com/office/drawing/2014/main" id="{B8EE1CBE-1695-4491-AFE3-1EB1F052C3DE}"/>
              </a:ext>
            </a:extLst>
          </p:cNvPr>
          <p:cNvPicPr>
            <a:picLocks noChangeAspect="1"/>
          </p:cNvPicPr>
          <p:nvPr/>
        </p:nvPicPr>
        <p:blipFill>
          <a:blip r:embed="rId7"/>
          <a:stretch>
            <a:fillRect/>
          </a:stretch>
        </p:blipFill>
        <p:spPr>
          <a:xfrm>
            <a:off x="8175746" y="1485430"/>
            <a:ext cx="1800000" cy="468810"/>
          </a:xfrm>
          <a:prstGeom prst="rect">
            <a:avLst/>
          </a:prstGeom>
        </p:spPr>
      </p:pic>
      <p:cxnSp>
        <p:nvCxnSpPr>
          <p:cNvPr id="9" name="Straight Connector 8">
            <a:extLst>
              <a:ext uri="{FF2B5EF4-FFF2-40B4-BE49-F238E27FC236}">
                <a16:creationId xmlns:a16="http://schemas.microsoft.com/office/drawing/2014/main" id="{6C37FCD5-3484-41FD-AEC4-D55172253091}"/>
              </a:ext>
            </a:extLst>
          </p:cNvPr>
          <p:cNvCxnSpPr/>
          <p:nvPr/>
        </p:nvCxnSpPr>
        <p:spPr>
          <a:xfrm>
            <a:off x="6377354" y="347626"/>
            <a:ext cx="0" cy="56094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05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7D25836F67646A98C66F1CDD61673" ma:contentTypeVersion="13" ma:contentTypeDescription="Create a new document." ma:contentTypeScope="" ma:versionID="9b5116f23093595a1bbb47971f927937">
  <xsd:schema xmlns:xsd="http://www.w3.org/2001/XMLSchema" xmlns:xs="http://www.w3.org/2001/XMLSchema" xmlns:p="http://schemas.microsoft.com/office/2006/metadata/properties" xmlns:ns3="6df68d03-0d94-44b1-a9a2-765e7690f201" xmlns:ns4="1d8ebf77-cd33-4f18-bb2b-d077fe339d9a" targetNamespace="http://schemas.microsoft.com/office/2006/metadata/properties" ma:root="true" ma:fieldsID="63292bb5cacf323892b370d657daded0" ns3:_="" ns4:_="">
    <xsd:import namespace="6df68d03-0d94-44b1-a9a2-765e7690f201"/>
    <xsd:import namespace="1d8ebf77-cd33-4f18-bb2b-d077fe339d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68d03-0d94-44b1-a9a2-765e7690f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ebf77-cd33-4f18-bb2b-d077fe339d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75CB2D-7ACF-44BC-A09F-84F5769EE465}">
  <ds:schemaRefs>
    <ds:schemaRef ds:uri="http://schemas.microsoft.com/sharepoint/v3/contenttype/forms"/>
  </ds:schemaRefs>
</ds:datastoreItem>
</file>

<file path=customXml/itemProps2.xml><?xml version="1.0" encoding="utf-8"?>
<ds:datastoreItem xmlns:ds="http://schemas.openxmlformats.org/officeDocument/2006/customXml" ds:itemID="{6A1EF96A-19D6-49DB-9B80-8AF13336D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68d03-0d94-44b1-a9a2-765e7690f201"/>
    <ds:schemaRef ds:uri="1d8ebf77-cd33-4f18-bb2b-d077fe339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E671A8-8FFC-42E6-825A-990F6D0AC40B}">
  <ds:schemaRefs>
    <ds:schemaRef ds:uri="http://purl.org/dc/terms/"/>
    <ds:schemaRef ds:uri="1d8ebf77-cd33-4f18-bb2b-d077fe339d9a"/>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6df68d03-0d94-44b1-a9a2-765e7690f20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2625</TotalTime>
  <Words>1051</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Beirut Port Explosions: Shelter Sector IM Overview 29/9/20</vt:lpstr>
      <vt:lpstr>Overview of needs</vt:lpstr>
      <vt:lpstr>Overview of needs</vt:lpstr>
      <vt:lpstr>Overview of needs</vt:lpstr>
      <vt:lpstr>PowerPoint Presentation</vt:lpstr>
      <vt:lpstr>Coordination of response</vt:lpstr>
      <vt:lpstr>Sector dashboard</vt:lpstr>
      <vt:lpstr>Challenges and next steps</vt:lpstr>
      <vt:lpstr>Please visit:   HumanitarianResponse.info /operations/lebanon/shelter  for all sector documents and infographics   Please visit:    IALebanon.UNHCR.org /#ContactHub  to sign-up to our mailing list  (choose “Beirut Port Explosions” as  Area of Interest and “Shelter” as Sector)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Beirut Port Blast Shelter Sector</dc:title>
  <dc:creator>Bo Hurkmans</dc:creator>
  <cp:lastModifiedBy>Bo Hurkmans</cp:lastModifiedBy>
  <cp:revision>7</cp:revision>
  <dcterms:created xsi:type="dcterms:W3CDTF">2020-09-10T18:24:01Z</dcterms:created>
  <dcterms:modified xsi:type="dcterms:W3CDTF">2020-09-29T09:48:59Z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0x010100C6B7D25836F67646A98C66F1CDD61673</vt:lpwstr>
  </property>
</Properties>
</file>