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notesMasterIdLst>
    <p:notesMasterId r:id="rId14"/>
  </p:notesMasterIdLst>
  <p:sldIdLst>
    <p:sldId id="323" r:id="rId2"/>
    <p:sldId id="324" r:id="rId3"/>
    <p:sldId id="321" r:id="rId4"/>
    <p:sldId id="322" r:id="rId5"/>
    <p:sldId id="325" r:id="rId6"/>
    <p:sldId id="326" r:id="rId7"/>
    <p:sldId id="320" r:id="rId8"/>
    <p:sldId id="313" r:id="rId9"/>
    <p:sldId id="314" r:id="rId10"/>
    <p:sldId id="315" r:id="rId11"/>
    <p:sldId id="316" r:id="rId12"/>
    <p:sldId id="318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A3A0"/>
    <a:srgbClr val="195A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5" autoAdjust="0"/>
    <p:restoredTop sz="78686" autoAdjust="0"/>
  </p:normalViewPr>
  <p:slideViewPr>
    <p:cSldViewPr snapToGrid="0">
      <p:cViewPr varScale="1">
        <p:scale>
          <a:sx n="70" d="100"/>
          <a:sy n="70" d="100"/>
        </p:scale>
        <p:origin x="1747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DFBADB-C18F-45BF-8CFC-603EB4DF3667}" type="datetimeFigureOut">
              <a:rPr lang="en-GB" smtClean="0"/>
              <a:t>03/10/2018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E28D2D-30A5-4BD9-90E7-76D9E9C588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6834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170A07-DD8E-4BF3-B9B3-94444F4AC539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6820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2E3CEA-E567-4BC1-9ABE-C3279DC7322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6393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2E3CEA-E567-4BC1-9ABE-C3279DC7322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3483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170A07-DD8E-4BF3-B9B3-94444F4AC539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5263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170A07-DD8E-4BF3-B9B3-94444F4AC53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4742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170A07-DD8E-4BF3-B9B3-94444F4AC539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2350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170A07-DD8E-4BF3-B9B3-94444F4AC539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7997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170A07-DD8E-4BF3-B9B3-94444F4AC53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517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170A07-DD8E-4BF3-B9B3-94444F4AC53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9400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2E3CEA-E567-4BC1-9ABE-C3279DC7322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5644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2E3CEA-E567-4BC1-9ABE-C3279DC7322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858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2E3CEA-E567-4BC1-9ABE-C3279DC7322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128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5A87DAEE-0247-434E-A109-FAEEA1DCEBCD}" type="datetimeFigureOut">
              <a:rPr lang="fr-CH" smtClean="0"/>
              <a:t>03.10.2018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BAD69-C9E6-4171-8149-05CC97FEF12D}" type="slidenum">
              <a:rPr lang="fr-CH" smtClean="0"/>
              <a:t>‹#›</a:t>
            </a:fld>
            <a:endParaRPr lang="fr-CH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3566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7DAEE-0247-434E-A109-FAEEA1DCEBCD}" type="datetimeFigureOut">
              <a:rPr lang="fr-CH" smtClean="0"/>
              <a:t>03.10.2018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BAD69-C9E6-4171-8149-05CC97FEF12D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886387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7DAEE-0247-434E-A109-FAEEA1DCEBCD}" type="datetimeFigureOut">
              <a:rPr lang="fr-CH" smtClean="0"/>
              <a:t>03.10.2018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BAD69-C9E6-4171-8149-05CC97FEF12D}" type="slidenum">
              <a:rPr lang="fr-CH" smtClean="0"/>
              <a:t>‹#›</a:t>
            </a:fld>
            <a:endParaRPr lang="fr-CH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1815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7DAEE-0247-434E-A109-FAEEA1DCEBCD}" type="datetimeFigureOut">
              <a:rPr lang="fr-CH" smtClean="0"/>
              <a:t>03.10.2018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BAD69-C9E6-4171-8149-05CC97FEF12D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574646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7DAEE-0247-434E-A109-FAEEA1DCEBCD}" type="datetimeFigureOut">
              <a:rPr lang="fr-CH" smtClean="0"/>
              <a:t>03.10.2018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BAD69-C9E6-4171-8149-05CC97FEF12D}" type="slidenum">
              <a:rPr lang="fr-CH" smtClean="0"/>
              <a:t>‹#›</a:t>
            </a:fld>
            <a:endParaRPr lang="fr-CH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1933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7DAEE-0247-434E-A109-FAEEA1DCEBCD}" type="datetimeFigureOut">
              <a:rPr lang="fr-CH" smtClean="0"/>
              <a:t>03.10.2018</a:t>
            </a:fld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BAD69-C9E6-4171-8149-05CC97FEF12D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63606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7DAEE-0247-434E-A109-FAEEA1DCEBCD}" type="datetimeFigureOut">
              <a:rPr lang="fr-CH" smtClean="0"/>
              <a:t>03.10.2018</a:t>
            </a:fld>
            <a:endParaRPr lang="fr-C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BAD69-C9E6-4171-8149-05CC97FEF12D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575704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7DAEE-0247-434E-A109-FAEEA1DCEBCD}" type="datetimeFigureOut">
              <a:rPr lang="fr-CH" smtClean="0"/>
              <a:t>03.10.2018</a:t>
            </a:fld>
            <a:endParaRPr lang="fr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BAD69-C9E6-4171-8149-05CC97FEF12D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066249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7DAEE-0247-434E-A109-FAEEA1DCEBCD}" type="datetimeFigureOut">
              <a:rPr lang="fr-CH" smtClean="0"/>
              <a:t>03.10.2018</a:t>
            </a:fld>
            <a:endParaRPr lang="fr-C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BAD69-C9E6-4171-8149-05CC97FEF12D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304885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7DAEE-0247-434E-A109-FAEEA1DCEBCD}" type="datetimeFigureOut">
              <a:rPr lang="fr-CH" smtClean="0"/>
              <a:t>03.10.2018</a:t>
            </a:fld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BAD69-C9E6-4171-8149-05CC97FEF12D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849522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7DAEE-0247-434E-A109-FAEEA1DCEBCD}" type="datetimeFigureOut">
              <a:rPr lang="fr-CH" smtClean="0"/>
              <a:t>03.10.2018</a:t>
            </a:fld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BAD69-C9E6-4171-8149-05CC97FEF12D}" type="slidenum">
              <a:rPr lang="fr-CH" smtClean="0"/>
              <a:t>‹#›</a:t>
            </a:fld>
            <a:endParaRPr lang="fr-CH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8773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5A87DAEE-0247-434E-A109-FAEEA1DCEBCD}" type="datetimeFigureOut">
              <a:rPr lang="fr-CH" smtClean="0"/>
              <a:t>03.10.2018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8BBAD69-C9E6-4171-8149-05CC97FEF12D}" type="slidenum">
              <a:rPr lang="fr-CH" smtClean="0"/>
              <a:t>‹#›</a:t>
            </a:fld>
            <a:endParaRPr lang="fr-CH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6123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839200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533401" y="983038"/>
            <a:ext cx="8153400" cy="5501524"/>
          </a:xfrm>
          <a:prstGeom prst="roundRect">
            <a:avLst>
              <a:gd name="adj" fmla="val 0"/>
            </a:avLst>
          </a:prstGeom>
          <a:solidFill>
            <a:schemeClr val="tx1">
              <a:lumMod val="95000"/>
              <a:lumOff val="5000"/>
              <a:alpha val="50000"/>
            </a:schemeClr>
          </a:solidFill>
          <a:ln w="28575"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500" dirty="0">
              <a:solidFill>
                <a:srgbClr val="FFFF00"/>
              </a:solidFill>
              <a:latin typeface="Gill Sans MT" pitchFamily="34" charset="0"/>
              <a:cs typeface="Arial" pitchFamily="34" charset="0"/>
            </a:endParaRPr>
          </a:p>
        </p:txBody>
      </p:sp>
      <p:sp>
        <p:nvSpPr>
          <p:cNvPr id="4099" name="Title 1"/>
          <p:cNvSpPr>
            <a:spLocks noGrp="1"/>
          </p:cNvSpPr>
          <p:nvPr>
            <p:ph type="title"/>
          </p:nvPr>
        </p:nvSpPr>
        <p:spPr>
          <a:xfrm>
            <a:off x="152400" y="1198176"/>
            <a:ext cx="8305800" cy="700924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4000" b="1" dirty="0" smtClean="0">
                <a:solidFill>
                  <a:schemeClr val="bg1"/>
                </a:solidFill>
                <a:latin typeface="Univers" pitchFamily="34" charset="0"/>
                <a:ea typeface="ＭＳ Ｐゴシック" pitchFamily="34" charset="-128"/>
                <a:cs typeface="Arial" pitchFamily="34" charset="0"/>
              </a:rPr>
              <a:t>CASH WORKING GROUP</a:t>
            </a:r>
          </a:p>
        </p:txBody>
      </p:sp>
      <p:sp>
        <p:nvSpPr>
          <p:cNvPr id="4100" name="Content Placeholder 2"/>
          <p:cNvSpPr>
            <a:spLocks noGrp="1"/>
          </p:cNvSpPr>
          <p:nvPr>
            <p:ph idx="1"/>
          </p:nvPr>
        </p:nvSpPr>
        <p:spPr>
          <a:xfrm>
            <a:off x="533401" y="2166257"/>
            <a:ext cx="8153400" cy="4005942"/>
          </a:xfrm>
        </p:spPr>
        <p:txBody>
          <a:bodyPr>
            <a:normAutofit/>
          </a:bodyPr>
          <a:lstStyle/>
          <a:p>
            <a:pPr marL="742950" indent="-742950">
              <a:lnSpc>
                <a:spcPct val="100000"/>
              </a:lnSpc>
              <a:buFont typeface="+mj-lt"/>
              <a:buAutoNum type="arabicPeriod"/>
            </a:pPr>
            <a:r>
              <a:rPr lang="en-US" sz="3600" dirty="0" smtClean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UPDATE </a:t>
            </a:r>
            <a:r>
              <a:rPr lang="en-US" sz="3600" dirty="0" smtClean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OF CWG ACTIVITIES</a:t>
            </a:r>
          </a:p>
          <a:p>
            <a:pPr marL="742950" indent="-742950">
              <a:lnSpc>
                <a:spcPct val="100000"/>
              </a:lnSpc>
              <a:buFont typeface="+mj-lt"/>
              <a:buAutoNum type="arabicPeriod"/>
            </a:pPr>
            <a:r>
              <a:rPr lang="en-US" sz="3600" dirty="0" smtClean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WEBSITE </a:t>
            </a:r>
            <a:r>
              <a:rPr lang="en-US" sz="3600" dirty="0" smtClean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IMPROVEMENTS – YOUR IDEAS</a:t>
            </a:r>
          </a:p>
          <a:p>
            <a:pPr marL="742950" indent="-742950">
              <a:lnSpc>
                <a:spcPct val="100000"/>
              </a:lnSpc>
              <a:buFont typeface="+mj-lt"/>
              <a:buAutoNum type="arabicPeriod"/>
            </a:pPr>
            <a:r>
              <a:rPr lang="en-US" sz="3600" dirty="0" smtClean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NATIONAL </a:t>
            </a:r>
            <a:r>
              <a:rPr lang="en-US" sz="3600" dirty="0" smtClean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LEVEL CASH WORKING GROUPS – ARE THEY WORKING FOR YOU?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7600" y="289676"/>
            <a:ext cx="1295400" cy="472324"/>
          </a:xfrm>
          <a:prstGeom prst="rect">
            <a:avLst/>
          </a:prstGeom>
        </p:spPr>
      </p:pic>
      <p:pic>
        <p:nvPicPr>
          <p:cNvPr id="10" name="Picture 9" descr="F:\GSC logo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38125"/>
            <a:ext cx="2804160" cy="6762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8819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435" y="80474"/>
            <a:ext cx="7290054" cy="1143000"/>
          </a:xfrm>
        </p:spPr>
        <p:txBody>
          <a:bodyPr/>
          <a:lstStyle/>
          <a:p>
            <a:r>
              <a:rPr lang="en-US" dirty="0"/>
              <a:t>CWG</a:t>
            </a:r>
            <a:r>
              <a:rPr lang="en-US" spc="-55" dirty="0"/>
              <a:t> </a:t>
            </a:r>
            <a:r>
              <a:rPr lang="en-US" spc="-10" dirty="0"/>
              <a:t>Leadership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/>
          </p:nvPr>
        </p:nvGraphicFramePr>
        <p:xfrm>
          <a:off x="748043" y="1052350"/>
          <a:ext cx="8001000" cy="55008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2375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3249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4447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22615">
                <a:tc>
                  <a:txBody>
                    <a:bodyPr/>
                    <a:lstStyle/>
                    <a:p>
                      <a:pPr marL="61594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lang="en-US" sz="1600" b="1" spc="-5" dirty="0">
                        <a:solidFill>
                          <a:srgbClr val="FFFFFF"/>
                        </a:solidFill>
                        <a:latin typeface="+mj-lt"/>
                        <a:cs typeface="Calibri"/>
                      </a:endParaRPr>
                    </a:p>
                    <a:p>
                      <a:pPr marL="61594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en-US" sz="1600" b="1" spc="-5" dirty="0">
                          <a:solidFill>
                            <a:srgbClr val="FFFFFF"/>
                          </a:solidFill>
                          <a:latin typeface="+mj-lt"/>
                          <a:cs typeface="Calibri"/>
                        </a:rPr>
                        <a:t>UN</a:t>
                      </a:r>
                      <a:endParaRPr sz="1600" dirty="0">
                        <a:latin typeface="+mj-lt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lang="en-US" sz="1600" b="1" spc="-5" dirty="0">
                        <a:solidFill>
                          <a:srgbClr val="FFFFFF"/>
                        </a:solidFill>
                        <a:latin typeface="+mj-lt"/>
                        <a:cs typeface="Calibri"/>
                      </a:endParaRPr>
                    </a:p>
                    <a:p>
                      <a:pPr marL="6223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en-US" sz="1600" b="1" spc="-5" dirty="0">
                          <a:solidFill>
                            <a:srgbClr val="FFFFFF"/>
                          </a:solidFill>
                          <a:latin typeface="+mj-lt"/>
                          <a:cs typeface="Calibri"/>
                        </a:rPr>
                        <a:t>UN</a:t>
                      </a:r>
                      <a:r>
                        <a:rPr lang="en-US" sz="1600" b="1" spc="-5" baseline="0" dirty="0">
                          <a:solidFill>
                            <a:srgbClr val="FFFFFF"/>
                          </a:solidFill>
                          <a:latin typeface="+mj-lt"/>
                          <a:cs typeface="Calibri"/>
                        </a:rPr>
                        <a:t> + Intl NGO</a:t>
                      </a:r>
                      <a:endParaRPr sz="1600" dirty="0">
                        <a:latin typeface="+mj-lt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lang="en-US" sz="1600" b="1" spc="-5" dirty="0">
                        <a:solidFill>
                          <a:srgbClr val="FFFFFF"/>
                        </a:solidFill>
                        <a:latin typeface="+mj-lt"/>
                        <a:cs typeface="Calibri"/>
                      </a:endParaRPr>
                    </a:p>
                    <a:p>
                      <a:pPr marL="6223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en-US" sz="1600" b="1" spc="-10" baseline="0" dirty="0">
                          <a:solidFill>
                            <a:srgbClr val="FFFFFF"/>
                          </a:solidFill>
                          <a:latin typeface="+mj-lt"/>
                          <a:cs typeface="Calibri"/>
                        </a:rPr>
                        <a:t>NGO</a:t>
                      </a:r>
                      <a:endParaRPr sz="1600" dirty="0">
                        <a:latin typeface="+mj-lt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878235">
                <a:tc>
                  <a:txBody>
                    <a:bodyPr/>
                    <a:lstStyle/>
                    <a:p>
                      <a:pPr marL="61594">
                        <a:lnSpc>
                          <a:spcPts val="1830"/>
                        </a:lnSpc>
                      </a:pPr>
                      <a:endParaRPr lang="en-US" sz="1600" dirty="0">
                        <a:latin typeface="Calibri" panose="020F0502020204030204" pitchFamily="34" charset="0"/>
                        <a:cs typeface="Calibri"/>
                      </a:endParaRPr>
                    </a:p>
                    <a:p>
                      <a:pPr marL="61594">
                        <a:lnSpc>
                          <a:spcPts val="1830"/>
                        </a:lnSpc>
                      </a:pPr>
                      <a:r>
                        <a:rPr lang="en-US" sz="1600" b="1" dirty="0">
                          <a:latin typeface="Calibri" panose="020F0502020204030204" pitchFamily="34" charset="0"/>
                          <a:cs typeface="Calibri"/>
                        </a:rPr>
                        <a:t>1. CAR:</a:t>
                      </a:r>
                      <a:r>
                        <a:rPr lang="en-US" sz="1600" b="0" dirty="0">
                          <a:latin typeface="Calibri" panose="020F0502020204030204" pitchFamily="34" charset="0"/>
                          <a:cs typeface="Calibri"/>
                        </a:rPr>
                        <a:t> OCHA (chair)</a:t>
                      </a:r>
                      <a:endParaRPr lang="en-US" sz="1600" b="0" baseline="0" dirty="0">
                        <a:latin typeface="Calibri" panose="020F0502020204030204" pitchFamily="34" charset="0"/>
                        <a:cs typeface="Calibri"/>
                      </a:endParaRPr>
                    </a:p>
                    <a:p>
                      <a:pPr marL="61594">
                        <a:lnSpc>
                          <a:spcPts val="1830"/>
                        </a:lnSpc>
                      </a:pPr>
                      <a:endParaRPr lang="en-US" sz="1600" b="1" dirty="0">
                        <a:latin typeface="Calibri" panose="020F0502020204030204" pitchFamily="34" charset="0"/>
                        <a:cs typeface="Calibri"/>
                      </a:endParaRPr>
                    </a:p>
                    <a:p>
                      <a:pPr marL="61594">
                        <a:lnSpc>
                          <a:spcPts val="1830"/>
                        </a:lnSpc>
                      </a:pPr>
                      <a:r>
                        <a:rPr lang="en-US" sz="1600" b="1" dirty="0">
                          <a:latin typeface="Calibri" panose="020F0502020204030204" pitchFamily="34" charset="0"/>
                          <a:cs typeface="Calibri"/>
                        </a:rPr>
                        <a:t>2. Myanmar:</a:t>
                      </a:r>
                      <a:r>
                        <a:rPr lang="en-US" sz="1600" b="0" dirty="0">
                          <a:latin typeface="Calibri" panose="020F0502020204030204" pitchFamily="34" charset="0"/>
                          <a:cs typeface="Calibri"/>
                        </a:rPr>
                        <a:t> WFP (chair)</a:t>
                      </a:r>
                    </a:p>
                    <a:p>
                      <a:pPr marL="61594">
                        <a:lnSpc>
                          <a:spcPts val="1830"/>
                        </a:lnSpc>
                      </a:pPr>
                      <a:endParaRPr lang="en-US" sz="1600" b="0" dirty="0">
                        <a:latin typeface="Calibri" panose="020F0502020204030204" pitchFamily="34" charset="0"/>
                        <a:cs typeface="Calibri"/>
                      </a:endParaRPr>
                    </a:p>
                    <a:p>
                      <a:pPr marL="61594">
                        <a:lnSpc>
                          <a:spcPts val="1830"/>
                        </a:lnSpc>
                      </a:pPr>
                      <a:r>
                        <a:rPr lang="en-US" sz="1600" b="1" dirty="0">
                          <a:latin typeface="Calibri" panose="020F0502020204030204" pitchFamily="34" charset="0"/>
                          <a:cs typeface="Calibri"/>
                        </a:rPr>
                        <a:t>3. Niger:</a:t>
                      </a:r>
                      <a:r>
                        <a:rPr lang="en-US" sz="1600" b="0" dirty="0">
                          <a:latin typeface="Calibri" panose="020F0502020204030204" pitchFamily="34" charset="0"/>
                          <a:cs typeface="Calibri"/>
                        </a:rPr>
                        <a:t> OCHA (chair)</a:t>
                      </a:r>
                    </a:p>
                    <a:p>
                      <a:pPr marL="61594">
                        <a:lnSpc>
                          <a:spcPts val="1830"/>
                        </a:lnSpc>
                      </a:pPr>
                      <a:endParaRPr lang="en-US" sz="1600" b="0" dirty="0">
                        <a:latin typeface="Calibri" panose="020F0502020204030204" pitchFamily="34" charset="0"/>
                        <a:cs typeface="Calibri"/>
                      </a:endParaRPr>
                    </a:p>
                    <a:p>
                      <a:pPr marL="61594">
                        <a:lnSpc>
                          <a:spcPts val="1830"/>
                        </a:lnSpc>
                      </a:pPr>
                      <a:r>
                        <a:rPr lang="en-US" sz="1600" b="1" dirty="0">
                          <a:latin typeface="Calibri" panose="020F0502020204030204" pitchFamily="34" charset="0"/>
                          <a:cs typeface="Calibri"/>
                        </a:rPr>
                        <a:t>4. Pakistan:</a:t>
                      </a:r>
                      <a:r>
                        <a:rPr lang="en-US" sz="1600" b="0" baseline="0" dirty="0">
                          <a:latin typeface="Calibri" panose="020F0502020204030204" pitchFamily="34" charset="0"/>
                          <a:cs typeface="Calibri"/>
                        </a:rPr>
                        <a:t> FAO (chair) + WFP (co-chair)</a:t>
                      </a:r>
                    </a:p>
                    <a:p>
                      <a:pPr marL="61594">
                        <a:lnSpc>
                          <a:spcPts val="1830"/>
                        </a:lnSpc>
                      </a:pPr>
                      <a:endParaRPr lang="en-US" sz="1600" b="0" baseline="0" dirty="0">
                        <a:latin typeface="Calibri" panose="020F0502020204030204" pitchFamily="34" charset="0"/>
                        <a:cs typeface="Calibri"/>
                      </a:endParaRPr>
                    </a:p>
                    <a:p>
                      <a:pPr marL="61594">
                        <a:lnSpc>
                          <a:spcPts val="1830"/>
                        </a:lnSpc>
                      </a:pPr>
                      <a:r>
                        <a:rPr lang="en-US" sz="1600" b="1" baseline="0" dirty="0">
                          <a:latin typeface="Calibri" panose="020F0502020204030204" pitchFamily="34" charset="0"/>
                          <a:cs typeface="Calibri"/>
                        </a:rPr>
                        <a:t>5. Sudan:</a:t>
                      </a:r>
                      <a:r>
                        <a:rPr lang="en-US" sz="1600" b="0" baseline="0" dirty="0">
                          <a:latin typeface="Calibri" panose="020F0502020204030204" pitchFamily="34" charset="0"/>
                          <a:cs typeface="Calibri"/>
                        </a:rPr>
                        <a:t> WFP + UNHCR</a:t>
                      </a:r>
                    </a:p>
                    <a:p>
                      <a:pPr marL="61594">
                        <a:lnSpc>
                          <a:spcPts val="1830"/>
                        </a:lnSpc>
                      </a:pPr>
                      <a:endParaRPr lang="en-US" sz="1600" b="0" baseline="0" dirty="0">
                        <a:latin typeface="Calibri" panose="020F0502020204030204" pitchFamily="34" charset="0"/>
                        <a:cs typeface="Calibri"/>
                      </a:endParaRPr>
                    </a:p>
                    <a:p>
                      <a:pPr marL="61594">
                        <a:lnSpc>
                          <a:spcPts val="1830"/>
                        </a:lnSpc>
                      </a:pPr>
                      <a:r>
                        <a:rPr lang="en-US" sz="1600" b="1" baseline="0" dirty="0">
                          <a:latin typeface="Calibri" panose="020F0502020204030204" pitchFamily="34" charset="0"/>
                          <a:cs typeface="Calibri"/>
                        </a:rPr>
                        <a:t>6. Lebanon*: </a:t>
                      </a:r>
                      <a:r>
                        <a:rPr lang="en-US" sz="1600" b="0" baseline="0" dirty="0">
                          <a:latin typeface="Calibri" panose="020F0502020204030204" pitchFamily="34" charset="0"/>
                          <a:cs typeface="Calibri"/>
                        </a:rPr>
                        <a:t>WFP Food Sec/ Basic Needs UNHCR</a:t>
                      </a:r>
                    </a:p>
                    <a:p>
                      <a:pPr marL="61594">
                        <a:lnSpc>
                          <a:spcPts val="1830"/>
                        </a:lnSpc>
                      </a:pPr>
                      <a:endParaRPr sz="1600" b="1" dirty="0">
                        <a:latin typeface="Calibri" panose="020F0502020204030204" pitchFamily="34" charset="0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ts val="1830"/>
                        </a:lnSpc>
                      </a:pPr>
                      <a:endParaRPr lang="en-US" sz="1600" dirty="0">
                        <a:latin typeface="Calibri" panose="020F0502020204030204" pitchFamily="34" charset="0"/>
                        <a:cs typeface="Calibri"/>
                      </a:endParaRPr>
                    </a:p>
                    <a:p>
                      <a:pPr marL="62230">
                        <a:lnSpc>
                          <a:spcPts val="1830"/>
                        </a:lnSpc>
                      </a:pPr>
                      <a:r>
                        <a:rPr lang="en-US" sz="1600" b="1" dirty="0">
                          <a:latin typeface="Calibri" panose="020F0502020204030204" pitchFamily="34" charset="0"/>
                          <a:cs typeface="Calibri"/>
                        </a:rPr>
                        <a:t>1. Afghanistan:</a:t>
                      </a:r>
                      <a:r>
                        <a:rPr lang="en-US" sz="1600" baseline="0" dirty="0">
                          <a:latin typeface="Calibri" panose="020F0502020204030204" pitchFamily="34" charset="0"/>
                          <a:cs typeface="Calibri"/>
                        </a:rPr>
                        <a:t> NRC (chair) + WFP</a:t>
                      </a:r>
                    </a:p>
                    <a:p>
                      <a:pPr marL="62230">
                        <a:lnSpc>
                          <a:spcPts val="1830"/>
                        </a:lnSpc>
                      </a:pPr>
                      <a:endParaRPr lang="en-US" sz="1600" baseline="0" dirty="0">
                        <a:latin typeface="Calibri" panose="020F0502020204030204" pitchFamily="34" charset="0"/>
                        <a:cs typeface="Calibri"/>
                      </a:endParaRPr>
                    </a:p>
                    <a:p>
                      <a:pPr marL="62230">
                        <a:lnSpc>
                          <a:spcPts val="1830"/>
                        </a:lnSpc>
                      </a:pPr>
                      <a:r>
                        <a:rPr lang="en-US" sz="1600" b="1" baseline="0" dirty="0">
                          <a:latin typeface="Calibri" panose="020F0502020204030204" pitchFamily="34" charset="0"/>
                          <a:cs typeface="Calibri"/>
                        </a:rPr>
                        <a:t>2. Cameroon:</a:t>
                      </a:r>
                      <a:r>
                        <a:rPr lang="en-US" sz="1600" baseline="0" dirty="0">
                          <a:latin typeface="Calibri" panose="020F0502020204030204" pitchFamily="34" charset="0"/>
                          <a:cs typeface="Calibri"/>
                        </a:rPr>
                        <a:t> WFP (chair) + IRC</a:t>
                      </a:r>
                    </a:p>
                    <a:p>
                      <a:pPr marL="62230">
                        <a:lnSpc>
                          <a:spcPts val="1830"/>
                        </a:lnSpc>
                      </a:pPr>
                      <a:endParaRPr lang="en-US" sz="1600" baseline="0" dirty="0">
                        <a:latin typeface="Calibri" panose="020F0502020204030204" pitchFamily="34" charset="0"/>
                        <a:cs typeface="Calibri"/>
                      </a:endParaRPr>
                    </a:p>
                    <a:p>
                      <a:pPr marL="62230">
                        <a:lnSpc>
                          <a:spcPts val="1830"/>
                        </a:lnSpc>
                      </a:pPr>
                      <a:r>
                        <a:rPr lang="en-US" sz="1600" b="1" baseline="0" dirty="0">
                          <a:latin typeface="Calibri" panose="020F0502020204030204" pitchFamily="34" charset="0"/>
                          <a:cs typeface="Calibri"/>
                        </a:rPr>
                        <a:t>3. Ethiopia: </a:t>
                      </a:r>
                      <a:r>
                        <a:rPr lang="en-US" sz="1600" b="0" baseline="0" dirty="0">
                          <a:latin typeface="Calibri" panose="020F0502020204030204" pitchFamily="34" charset="0"/>
                          <a:cs typeface="Calibri"/>
                        </a:rPr>
                        <a:t>WFP + Oxfam (co-leads) + OCHA</a:t>
                      </a:r>
                    </a:p>
                    <a:p>
                      <a:pPr marL="62230">
                        <a:lnSpc>
                          <a:spcPts val="1830"/>
                        </a:lnSpc>
                      </a:pPr>
                      <a:endParaRPr lang="en-US" sz="1600" b="0" baseline="0" dirty="0">
                        <a:latin typeface="Calibri" panose="020F0502020204030204" pitchFamily="34" charset="0"/>
                        <a:cs typeface="Calibri"/>
                      </a:endParaRPr>
                    </a:p>
                    <a:p>
                      <a:pPr marL="62230">
                        <a:lnSpc>
                          <a:spcPts val="1830"/>
                        </a:lnSpc>
                      </a:pPr>
                      <a:r>
                        <a:rPr lang="en-US" sz="1600" b="1" baseline="0" dirty="0">
                          <a:latin typeface="Calibri" panose="020F0502020204030204" pitchFamily="34" charset="0"/>
                          <a:cs typeface="Calibri"/>
                        </a:rPr>
                        <a:t>4. Iraq: </a:t>
                      </a:r>
                      <a:r>
                        <a:rPr lang="en-US" sz="1600" b="0" baseline="0" dirty="0">
                          <a:latin typeface="Calibri" panose="020F0502020204030204" pitchFamily="34" charset="0"/>
                          <a:cs typeface="Calibri"/>
                        </a:rPr>
                        <a:t>UNHCR (chair) + Mercy Corps</a:t>
                      </a:r>
                    </a:p>
                    <a:p>
                      <a:pPr marL="62230">
                        <a:lnSpc>
                          <a:spcPts val="1830"/>
                        </a:lnSpc>
                      </a:pPr>
                      <a:endParaRPr lang="en-US" sz="1600" b="0" baseline="0" dirty="0">
                        <a:latin typeface="Calibri" panose="020F0502020204030204" pitchFamily="34" charset="0"/>
                        <a:cs typeface="Calibri"/>
                      </a:endParaRPr>
                    </a:p>
                    <a:p>
                      <a:pPr marL="62230">
                        <a:lnSpc>
                          <a:spcPts val="1830"/>
                        </a:lnSpc>
                      </a:pPr>
                      <a:r>
                        <a:rPr lang="en-US" sz="1600" b="1" baseline="0" dirty="0">
                          <a:latin typeface="Calibri" panose="020F0502020204030204" pitchFamily="34" charset="0"/>
                          <a:cs typeface="Calibri"/>
                        </a:rPr>
                        <a:t>5. Libya:</a:t>
                      </a:r>
                      <a:r>
                        <a:rPr lang="en-US" sz="1600" b="0" baseline="0" dirty="0">
                          <a:latin typeface="Calibri" panose="020F0502020204030204" pitchFamily="34" charset="0"/>
                          <a:cs typeface="Calibri"/>
                        </a:rPr>
                        <a:t> UNHCR (chair) + Mercy Corps </a:t>
                      </a:r>
                    </a:p>
                    <a:p>
                      <a:pPr marL="62230">
                        <a:lnSpc>
                          <a:spcPts val="1830"/>
                        </a:lnSpc>
                      </a:pPr>
                      <a:endParaRPr lang="en-US" sz="1600" b="0" baseline="0" dirty="0">
                        <a:latin typeface="Calibri" panose="020F0502020204030204" pitchFamily="34" charset="0"/>
                        <a:cs typeface="Calibri"/>
                      </a:endParaRPr>
                    </a:p>
                    <a:p>
                      <a:pPr marL="62230">
                        <a:lnSpc>
                          <a:spcPts val="1830"/>
                        </a:lnSpc>
                      </a:pPr>
                      <a:r>
                        <a:rPr lang="en-US" sz="1600" b="1" baseline="0" dirty="0">
                          <a:latin typeface="Calibri" panose="020F0502020204030204" pitchFamily="34" charset="0"/>
                          <a:cs typeface="Calibri"/>
                        </a:rPr>
                        <a:t>6. Nigeria:</a:t>
                      </a:r>
                      <a:r>
                        <a:rPr lang="en-US" sz="1600" b="0" baseline="0" dirty="0">
                          <a:latin typeface="Calibri" panose="020F0502020204030204" pitchFamily="34" charset="0"/>
                          <a:cs typeface="Calibri"/>
                        </a:rPr>
                        <a:t> OCHA (chair) + INGO forum</a:t>
                      </a:r>
                    </a:p>
                    <a:p>
                      <a:pPr marL="62230">
                        <a:lnSpc>
                          <a:spcPts val="1830"/>
                        </a:lnSpc>
                      </a:pPr>
                      <a:endParaRPr lang="en-US" sz="1600" b="0" baseline="0" dirty="0">
                        <a:latin typeface="Calibri" panose="020F0502020204030204" pitchFamily="34" charset="0"/>
                        <a:cs typeface="Calibri"/>
                      </a:endParaRPr>
                    </a:p>
                    <a:p>
                      <a:pPr marL="62230">
                        <a:lnSpc>
                          <a:spcPts val="1830"/>
                        </a:lnSpc>
                      </a:pPr>
                      <a:r>
                        <a:rPr lang="en-US" sz="1600" b="1" baseline="0" dirty="0">
                          <a:latin typeface="Calibri" panose="020F0502020204030204" pitchFamily="34" charset="0"/>
                          <a:cs typeface="Calibri"/>
                        </a:rPr>
                        <a:t>7. South Sudan:</a:t>
                      </a:r>
                      <a:r>
                        <a:rPr lang="en-US" sz="1600" b="0" baseline="0" dirty="0">
                          <a:latin typeface="Calibri" panose="020F0502020204030204" pitchFamily="34" charset="0"/>
                          <a:cs typeface="Calibri"/>
                        </a:rPr>
                        <a:t> WFP (chair) + Dan Church Aid</a:t>
                      </a:r>
                    </a:p>
                    <a:p>
                      <a:pPr marL="62230">
                        <a:lnSpc>
                          <a:spcPts val="1830"/>
                        </a:lnSpc>
                      </a:pPr>
                      <a:endParaRPr lang="en-US" sz="1600" b="0" baseline="0" dirty="0">
                        <a:latin typeface="Calibri" panose="020F0502020204030204" pitchFamily="34" charset="0"/>
                        <a:cs typeface="Calibri"/>
                      </a:endParaRPr>
                    </a:p>
                    <a:p>
                      <a:pPr marL="62230">
                        <a:lnSpc>
                          <a:spcPts val="1830"/>
                        </a:lnSpc>
                      </a:pPr>
                      <a:r>
                        <a:rPr lang="en-US" sz="1600" b="1" baseline="0" dirty="0">
                          <a:latin typeface="Calibri" panose="020F0502020204030204" pitchFamily="34" charset="0"/>
                          <a:cs typeface="Calibri"/>
                        </a:rPr>
                        <a:t>8. Syria (Damascus):</a:t>
                      </a:r>
                      <a:r>
                        <a:rPr lang="en-US" sz="1600" b="0" baseline="0" dirty="0">
                          <a:latin typeface="Calibri" panose="020F0502020204030204" pitchFamily="34" charset="0"/>
                          <a:cs typeface="Calibri"/>
                        </a:rPr>
                        <a:t> UNRWA (chair) + pending nomination</a:t>
                      </a:r>
                    </a:p>
                    <a:p>
                      <a:pPr marL="62230">
                        <a:lnSpc>
                          <a:spcPts val="1830"/>
                        </a:lnSpc>
                      </a:pPr>
                      <a:endParaRPr lang="en-US" sz="1600" b="0" baseline="0" dirty="0">
                        <a:latin typeface="Calibri" panose="020F0502020204030204" pitchFamily="34" charset="0"/>
                        <a:cs typeface="Calibri"/>
                      </a:endParaRPr>
                    </a:p>
                    <a:p>
                      <a:pPr marL="62230">
                        <a:lnSpc>
                          <a:spcPts val="1830"/>
                        </a:lnSpc>
                      </a:pPr>
                      <a:r>
                        <a:rPr lang="en-US" sz="1600" b="1" baseline="0" dirty="0">
                          <a:latin typeface="Calibri" panose="020F0502020204030204" pitchFamily="34" charset="0"/>
                          <a:cs typeface="Calibri"/>
                        </a:rPr>
                        <a:t>9. Yemen: </a:t>
                      </a:r>
                      <a:r>
                        <a:rPr lang="en-US" sz="1600" b="0" baseline="0" dirty="0">
                          <a:latin typeface="Calibri" panose="020F0502020204030204" pitchFamily="34" charset="0"/>
                          <a:cs typeface="Calibri"/>
                        </a:rPr>
                        <a:t>Oxfam (chair) + OCHA</a:t>
                      </a:r>
                      <a:endParaRPr sz="1900" dirty="0">
                        <a:latin typeface="Calibri" panose="020F0502020204030204" pitchFamily="34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ts val="1830"/>
                        </a:lnSpc>
                      </a:pPr>
                      <a:endParaRPr lang="en-US" sz="1600" dirty="0">
                        <a:latin typeface="Calibri" panose="020F0502020204030204" pitchFamily="34" charset="0"/>
                        <a:cs typeface="Calibri"/>
                      </a:endParaRPr>
                    </a:p>
                    <a:p>
                      <a:pPr marL="62230">
                        <a:lnSpc>
                          <a:spcPts val="1830"/>
                        </a:lnSpc>
                      </a:pPr>
                      <a:r>
                        <a:rPr lang="en-US" sz="1600" b="1" dirty="0">
                          <a:latin typeface="Calibri" panose="020F0502020204030204" pitchFamily="34" charset="0"/>
                          <a:cs typeface="Calibri"/>
                        </a:rPr>
                        <a:t>1. Chad:</a:t>
                      </a:r>
                      <a:r>
                        <a:rPr lang="en-US" sz="1600" b="0" baseline="0" dirty="0">
                          <a:latin typeface="Calibri" panose="020F0502020204030204" pitchFamily="34" charset="0"/>
                          <a:cs typeface="Calibri"/>
                        </a:rPr>
                        <a:t> Oxfam (chair) + CRS </a:t>
                      </a:r>
                    </a:p>
                    <a:p>
                      <a:pPr marL="62230">
                        <a:lnSpc>
                          <a:spcPts val="1830"/>
                        </a:lnSpc>
                      </a:pPr>
                      <a:endParaRPr lang="en-US" sz="1600" b="0" baseline="0" dirty="0">
                        <a:latin typeface="Calibri" panose="020F0502020204030204" pitchFamily="34" charset="0"/>
                        <a:cs typeface="Calibri"/>
                      </a:endParaRPr>
                    </a:p>
                    <a:p>
                      <a:pPr marL="62230">
                        <a:lnSpc>
                          <a:spcPts val="1830"/>
                        </a:lnSpc>
                      </a:pPr>
                      <a:r>
                        <a:rPr lang="en-US" sz="1600" b="1" baseline="0" dirty="0">
                          <a:latin typeface="Calibri" panose="020F0502020204030204" pitchFamily="34" charset="0"/>
                          <a:cs typeface="Calibri"/>
                        </a:rPr>
                        <a:t>2. Ukraine:</a:t>
                      </a:r>
                      <a:r>
                        <a:rPr lang="en-US" sz="1600" b="0" baseline="0" dirty="0">
                          <a:latin typeface="Calibri" panose="020F0502020204030204" pitchFamily="34" charset="0"/>
                          <a:cs typeface="Calibri"/>
                        </a:rPr>
                        <a:t> Moving to I/NGO chair + OCHA</a:t>
                      </a:r>
                      <a:endParaRPr sz="1600" b="1" dirty="0">
                        <a:latin typeface="Calibri" panose="020F0502020204030204" pitchFamily="34" charset="0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99742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7290054" cy="1499616"/>
          </a:xfrm>
        </p:spPr>
        <p:txBody>
          <a:bodyPr/>
          <a:lstStyle/>
          <a:p>
            <a:r>
              <a:rPr lang="en-US" dirty="0"/>
              <a:t>CWG</a:t>
            </a:r>
            <a:r>
              <a:rPr lang="en-US" spc="-55" dirty="0"/>
              <a:t> </a:t>
            </a:r>
            <a:r>
              <a:rPr lang="en-US" spc="-10" dirty="0"/>
              <a:t>Leadership Contd.</a:t>
            </a:r>
            <a:endParaRPr lang="en-US" dirty="0"/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ph idx="1"/>
            <p:extLst/>
          </p:nvPr>
        </p:nvGraphicFramePr>
        <p:xfrm>
          <a:off x="609600" y="1295400"/>
          <a:ext cx="8077200" cy="517245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7830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90851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903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750937">
                <a:tc>
                  <a:txBody>
                    <a:bodyPr/>
                    <a:lstStyle/>
                    <a:p>
                      <a:pPr marL="61594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lang="en-US" sz="1600" b="1" spc="-5" dirty="0">
                        <a:solidFill>
                          <a:srgbClr val="FFFFFF"/>
                        </a:solidFill>
                        <a:latin typeface="+mj-lt"/>
                        <a:cs typeface="Calibri"/>
                      </a:endParaRPr>
                    </a:p>
                    <a:p>
                      <a:pPr marL="61594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en-US" sz="1600" b="1" spc="-5" baseline="0" dirty="0">
                          <a:solidFill>
                            <a:srgbClr val="FFFFFF"/>
                          </a:solidFill>
                          <a:latin typeface="+mj-lt"/>
                          <a:cs typeface="Calibri"/>
                        </a:rPr>
                        <a:t>Local </a:t>
                      </a:r>
                      <a:r>
                        <a:rPr lang="en-US" sz="1600" b="1" spc="-5" baseline="0" dirty="0" err="1">
                          <a:solidFill>
                            <a:srgbClr val="FFFFFF"/>
                          </a:solidFill>
                          <a:latin typeface="+mj-lt"/>
                          <a:cs typeface="Calibri"/>
                        </a:rPr>
                        <a:t>Govt</a:t>
                      </a:r>
                      <a:r>
                        <a:rPr lang="en-US" sz="1600" b="1" spc="-5" baseline="0" dirty="0">
                          <a:solidFill>
                            <a:srgbClr val="FFFFFF"/>
                          </a:solidFill>
                          <a:latin typeface="+mj-lt"/>
                          <a:cs typeface="Calibri"/>
                        </a:rPr>
                        <a:t> Involved in Leadership </a:t>
                      </a:r>
                      <a:endParaRPr sz="1600" dirty="0">
                        <a:latin typeface="+mj-lt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lang="en-US" sz="1600" b="1" spc="-5" dirty="0">
                        <a:solidFill>
                          <a:srgbClr val="FFFFFF"/>
                        </a:solidFill>
                        <a:latin typeface="+mj-lt"/>
                        <a:cs typeface="Calibri"/>
                      </a:endParaRPr>
                    </a:p>
                    <a:p>
                      <a:pPr marL="6223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en-US" sz="1600" b="1" spc="-5" dirty="0">
                          <a:solidFill>
                            <a:srgbClr val="FFFFFF"/>
                          </a:solidFill>
                          <a:latin typeface="+mj-lt"/>
                          <a:cs typeface="Calibri"/>
                        </a:rPr>
                        <a:t>UN</a:t>
                      </a:r>
                      <a:r>
                        <a:rPr lang="en-US" sz="1600" b="1" spc="-5" baseline="0" dirty="0">
                          <a:solidFill>
                            <a:srgbClr val="FFFFFF"/>
                          </a:solidFill>
                          <a:latin typeface="+mj-lt"/>
                          <a:cs typeface="Calibri"/>
                        </a:rPr>
                        <a:t> + Local NGO</a:t>
                      </a:r>
                      <a:endParaRPr sz="1600" dirty="0">
                        <a:latin typeface="+mj-lt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lang="en-US" sz="1600" b="1" spc="-5" dirty="0">
                        <a:solidFill>
                          <a:srgbClr val="FFFFFF"/>
                        </a:solidFill>
                        <a:latin typeface="+mj-lt"/>
                        <a:cs typeface="Calibri"/>
                      </a:endParaRPr>
                    </a:p>
                    <a:p>
                      <a:pPr marL="6223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en-US" sz="1600" b="1" spc="-5" baseline="0" dirty="0">
                          <a:solidFill>
                            <a:srgbClr val="FFFFFF"/>
                          </a:solidFill>
                          <a:latin typeface="+mj-lt"/>
                          <a:cs typeface="Calibri"/>
                        </a:rPr>
                        <a:t>Rotating</a:t>
                      </a:r>
                      <a:endParaRPr sz="1600" dirty="0">
                        <a:latin typeface="+mj-lt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421519">
                <a:tc>
                  <a:txBody>
                    <a:bodyPr/>
                    <a:lstStyle/>
                    <a:p>
                      <a:pPr marL="61594">
                        <a:lnSpc>
                          <a:spcPts val="1830"/>
                        </a:lnSpc>
                      </a:pPr>
                      <a:endParaRPr lang="en-US" sz="1600" dirty="0">
                        <a:latin typeface="+mn-lt"/>
                        <a:cs typeface="Calibri"/>
                      </a:endParaRPr>
                    </a:p>
                    <a:p>
                      <a:pPr marL="61594">
                        <a:lnSpc>
                          <a:spcPts val="1830"/>
                        </a:lnSpc>
                      </a:pPr>
                      <a:r>
                        <a:rPr lang="en-US" sz="1600" b="1" dirty="0">
                          <a:latin typeface="+mn-lt"/>
                          <a:cs typeface="Calibri"/>
                        </a:rPr>
                        <a:t>1. Burundi</a:t>
                      </a:r>
                      <a:r>
                        <a:rPr lang="en-US" sz="1600" dirty="0">
                          <a:latin typeface="+mn-lt"/>
                          <a:cs typeface="Calibri"/>
                        </a:rPr>
                        <a:t>:</a:t>
                      </a:r>
                      <a:r>
                        <a:rPr lang="en-US" sz="1600" baseline="0" dirty="0">
                          <a:latin typeface="+mn-lt"/>
                          <a:cs typeface="Calibri"/>
                        </a:rPr>
                        <a:t> Ministry for Human Rights &amp; Social Welfare (chair) + WFP</a:t>
                      </a:r>
                    </a:p>
                    <a:p>
                      <a:pPr marL="61594">
                        <a:lnSpc>
                          <a:spcPts val="1830"/>
                        </a:lnSpc>
                      </a:pPr>
                      <a:endParaRPr lang="en-US" sz="1600" baseline="0" dirty="0">
                        <a:latin typeface="+mn-lt"/>
                        <a:cs typeface="Calibri"/>
                      </a:endParaRPr>
                    </a:p>
                    <a:p>
                      <a:pPr marL="61594">
                        <a:lnSpc>
                          <a:spcPts val="1830"/>
                        </a:lnSpc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+mn-lt"/>
                          <a:cs typeface="Calibri"/>
                        </a:rPr>
                        <a:t>2. Colombia:</a:t>
                      </a:r>
                      <a:r>
                        <a:rPr lang="en-US" sz="1600" b="0" baseline="0" dirty="0">
                          <a:solidFill>
                            <a:srgbClr val="FF0000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lang="en-US" sz="1600" b="0" i="1" baseline="0" dirty="0">
                          <a:latin typeface="+mn-lt"/>
                          <a:cs typeface="Calibri"/>
                        </a:rPr>
                        <a:t>See</a:t>
                      </a:r>
                      <a:r>
                        <a:rPr lang="en-US" sz="1600" b="0" i="0" baseline="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lang="en-US" sz="1600" b="0" i="1" baseline="0" dirty="0">
                          <a:latin typeface="+mn-lt"/>
                          <a:cs typeface="Calibri"/>
                        </a:rPr>
                        <a:t>rotating </a:t>
                      </a:r>
                      <a:r>
                        <a:rPr lang="en-US" sz="1600" b="0" i="1" baseline="0" dirty="0">
                          <a:latin typeface="+mn-lt"/>
                          <a:cs typeface="Calibri"/>
                          <a:sym typeface="Wingdings" panose="05000000000000000000" pitchFamily="2" charset="2"/>
                        </a:rPr>
                        <a:t></a:t>
                      </a:r>
                      <a:endParaRPr lang="en-US" sz="1600" b="1" dirty="0">
                        <a:latin typeface="+mn-lt"/>
                        <a:cs typeface="Calibri"/>
                      </a:endParaRPr>
                    </a:p>
                    <a:p>
                      <a:pPr marL="61594">
                        <a:lnSpc>
                          <a:spcPts val="1830"/>
                        </a:lnSpc>
                      </a:pPr>
                      <a:endParaRPr lang="en-US" sz="1600" dirty="0">
                        <a:latin typeface="+mn-lt"/>
                        <a:cs typeface="Calibri"/>
                      </a:endParaRPr>
                    </a:p>
                    <a:p>
                      <a:pPr marL="61594">
                        <a:lnSpc>
                          <a:spcPts val="1830"/>
                        </a:lnSpc>
                      </a:pPr>
                      <a:r>
                        <a:rPr lang="en-US" sz="1600" b="1" dirty="0">
                          <a:latin typeface="+mn-lt"/>
                          <a:cs typeface="Calibri"/>
                        </a:rPr>
                        <a:t>3. Mali: </a:t>
                      </a:r>
                      <a:r>
                        <a:rPr lang="en-US" sz="1600" b="0" dirty="0">
                          <a:latin typeface="+mn-lt"/>
                          <a:cs typeface="Calibri"/>
                        </a:rPr>
                        <a:t>Oxfam</a:t>
                      </a:r>
                      <a:r>
                        <a:rPr lang="en-US" sz="1600" b="0" baseline="0" dirty="0">
                          <a:latin typeface="+mn-lt"/>
                          <a:cs typeface="Calibri"/>
                        </a:rPr>
                        <a:t> (chair) + Direction </a:t>
                      </a:r>
                      <a:r>
                        <a:rPr lang="en-US" sz="1600" b="0" baseline="0" dirty="0" err="1">
                          <a:latin typeface="+mn-lt"/>
                          <a:cs typeface="Calibri"/>
                        </a:rPr>
                        <a:t>Nationale</a:t>
                      </a:r>
                      <a:r>
                        <a:rPr lang="en-US" sz="1600" b="0" baseline="0" dirty="0">
                          <a:latin typeface="+mn-lt"/>
                          <a:cs typeface="Calibri"/>
                        </a:rPr>
                        <a:t> de la Protection </a:t>
                      </a:r>
                      <a:r>
                        <a:rPr lang="en-US" sz="1600" b="0" baseline="0" dirty="0" err="1">
                          <a:latin typeface="+mn-lt"/>
                          <a:cs typeface="Calibri"/>
                        </a:rPr>
                        <a:t>Sociale</a:t>
                      </a:r>
                      <a:r>
                        <a:rPr lang="en-US" sz="1600" b="0" baseline="0" dirty="0">
                          <a:latin typeface="+mn-lt"/>
                          <a:cs typeface="Calibri"/>
                        </a:rPr>
                        <a:t> et de </a:t>
                      </a:r>
                      <a:r>
                        <a:rPr lang="en-US" sz="1600" b="0" baseline="0" dirty="0" err="1">
                          <a:latin typeface="+mn-lt"/>
                          <a:cs typeface="Calibri"/>
                        </a:rPr>
                        <a:t>L’Economie</a:t>
                      </a:r>
                      <a:r>
                        <a:rPr lang="en-US" sz="1600" b="0" baseline="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lang="en-US" sz="1600" b="0" baseline="0" dirty="0" err="1">
                          <a:latin typeface="+mn-lt"/>
                          <a:cs typeface="Calibri"/>
                        </a:rPr>
                        <a:t>Solidaire</a:t>
                      </a:r>
                      <a:r>
                        <a:rPr lang="en-US" sz="1600" b="0" baseline="0" dirty="0">
                          <a:latin typeface="+mn-lt"/>
                          <a:cs typeface="Calibri"/>
                        </a:rPr>
                        <a:t>) + WFP</a:t>
                      </a:r>
                      <a:endParaRPr sz="16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ts val="1830"/>
                        </a:lnSpc>
                      </a:pPr>
                      <a:endParaRPr lang="en-US" sz="1600" b="1" dirty="0">
                        <a:latin typeface="+mn-lt"/>
                        <a:cs typeface="Calibri"/>
                      </a:endParaRPr>
                    </a:p>
                    <a:p>
                      <a:pPr marL="62230">
                        <a:lnSpc>
                          <a:spcPts val="1830"/>
                        </a:lnSpc>
                      </a:pPr>
                      <a:r>
                        <a:rPr lang="en-US" sz="1600" b="1" dirty="0">
                          <a:latin typeface="+mn-lt"/>
                          <a:cs typeface="Calibri"/>
                        </a:rPr>
                        <a:t>1. Somalia:</a:t>
                      </a:r>
                      <a:r>
                        <a:rPr lang="en-US" sz="1600" b="0" baseline="0" dirty="0">
                          <a:latin typeface="+mn-lt"/>
                          <a:cs typeface="Calibri"/>
                        </a:rPr>
                        <a:t> WFP (chair) + ADESO</a:t>
                      </a:r>
                    </a:p>
                    <a:p>
                      <a:pPr marL="62230">
                        <a:lnSpc>
                          <a:spcPts val="1830"/>
                        </a:lnSpc>
                      </a:pPr>
                      <a:endParaRPr sz="1600" b="1" dirty="0">
                        <a:latin typeface="+mn-lt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+mn-lt"/>
                          <a:cs typeface="Calibri"/>
                        </a:rPr>
                        <a:t>  2. Colombia:</a:t>
                      </a:r>
                      <a:r>
                        <a:rPr lang="en-US" sz="1600" b="0" baseline="0" dirty="0">
                          <a:solidFill>
                            <a:srgbClr val="FF0000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lang="en-US" sz="1600" b="0" i="1" baseline="0" dirty="0">
                          <a:latin typeface="+mn-lt"/>
                          <a:cs typeface="Calibri"/>
                        </a:rPr>
                        <a:t>See</a:t>
                      </a:r>
                      <a:r>
                        <a:rPr lang="en-US" sz="1600" b="0" i="0" baseline="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lang="en-US" sz="1600" b="0" i="1" baseline="0" dirty="0">
                          <a:latin typeface="+mn-lt"/>
                          <a:cs typeface="Calibri"/>
                        </a:rPr>
                        <a:t>rotating </a:t>
                      </a:r>
                      <a:r>
                        <a:rPr lang="en-US" sz="1600" b="0" i="1" baseline="0" dirty="0">
                          <a:latin typeface="+mn-lt"/>
                          <a:cs typeface="Calibri"/>
                          <a:sym typeface="Wingdings" panose="05000000000000000000" pitchFamily="2" charset="2"/>
                        </a:rPr>
                        <a:t></a:t>
                      </a:r>
                      <a:endParaRPr lang="en-US" sz="16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ts val="1830"/>
                        </a:lnSpc>
                      </a:pPr>
                      <a:endParaRPr lang="en-US" sz="1600" dirty="0">
                        <a:latin typeface="+mn-lt"/>
                        <a:cs typeface="Calibri"/>
                      </a:endParaRPr>
                    </a:p>
                    <a:p>
                      <a:pPr marL="62230">
                        <a:lnSpc>
                          <a:spcPts val="1830"/>
                        </a:lnSpc>
                      </a:pPr>
                      <a:r>
                        <a:rPr lang="en-US" sz="1600" b="1" dirty="0">
                          <a:latin typeface="+mn-lt"/>
                          <a:cs typeface="Calibri"/>
                        </a:rPr>
                        <a:t>1. Philippines:</a:t>
                      </a:r>
                      <a:r>
                        <a:rPr lang="en-US" sz="1600" dirty="0">
                          <a:latin typeface="+mn-lt"/>
                          <a:cs typeface="Calibri"/>
                        </a:rPr>
                        <a:t> 4</a:t>
                      </a:r>
                      <a:r>
                        <a:rPr lang="en-US" sz="1600" baseline="0" dirty="0">
                          <a:latin typeface="+mn-lt"/>
                          <a:cs typeface="Calibri"/>
                        </a:rPr>
                        <a:t> month rotation, all organizations</a:t>
                      </a:r>
                      <a:endParaRPr lang="en-US" sz="1600" dirty="0">
                        <a:latin typeface="+mn-lt"/>
                        <a:cs typeface="Calibri"/>
                      </a:endParaRPr>
                    </a:p>
                    <a:p>
                      <a:pPr marL="62230">
                        <a:lnSpc>
                          <a:spcPts val="1830"/>
                        </a:lnSpc>
                      </a:pPr>
                      <a:endParaRPr lang="en-US" sz="1600" dirty="0">
                        <a:latin typeface="+mn-lt"/>
                        <a:cs typeface="Calibri"/>
                      </a:endParaRPr>
                    </a:p>
                    <a:p>
                      <a:pPr marL="62230">
                        <a:lnSpc>
                          <a:spcPts val="1830"/>
                        </a:lnSpc>
                      </a:pPr>
                      <a:r>
                        <a:rPr lang="en-US" sz="1600" b="1" u="none" dirty="0">
                          <a:solidFill>
                            <a:srgbClr val="FF0000"/>
                          </a:solidFill>
                          <a:latin typeface="+mn-lt"/>
                          <a:cs typeface="Calibri"/>
                        </a:rPr>
                        <a:t>2. </a:t>
                      </a:r>
                      <a:r>
                        <a:rPr lang="en-US" sz="1600" b="1" u="sng" dirty="0">
                          <a:solidFill>
                            <a:srgbClr val="FF0000"/>
                          </a:solidFill>
                          <a:latin typeface="+mn-lt"/>
                          <a:cs typeface="Calibri"/>
                        </a:rPr>
                        <a:t>Colombia</a:t>
                      </a:r>
                      <a:r>
                        <a:rPr lang="en-US" sz="1600" b="0" u="none" dirty="0">
                          <a:solidFill>
                            <a:srgbClr val="FF0000"/>
                          </a:solidFill>
                          <a:latin typeface="+mn-lt"/>
                          <a:cs typeface="Calibri"/>
                        </a:rPr>
                        <a:t>:</a:t>
                      </a:r>
                      <a:r>
                        <a:rPr lang="en-US" sz="1600" b="0" baseline="0" dirty="0">
                          <a:solidFill>
                            <a:srgbClr val="FF0000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lang="en-US" sz="1600" b="0" baseline="0" dirty="0">
                          <a:latin typeface="+mn-lt"/>
                          <a:cs typeface="Calibri"/>
                        </a:rPr>
                        <a:t>Presidential Agency for Intl Cooperation (APC) + Colombian Red Cross + WFP</a:t>
                      </a:r>
                      <a:endParaRPr lang="en-US" sz="1600" b="1" dirty="0">
                        <a:latin typeface="+mn-lt"/>
                        <a:cs typeface="Calibri"/>
                      </a:endParaRPr>
                    </a:p>
                    <a:p>
                      <a:pPr marL="62230">
                        <a:lnSpc>
                          <a:spcPts val="1830"/>
                        </a:lnSpc>
                      </a:pPr>
                      <a:endParaRPr lang="en-US" sz="1600" dirty="0">
                        <a:latin typeface="+mn-lt"/>
                        <a:cs typeface="Calibri"/>
                      </a:endParaRPr>
                    </a:p>
                    <a:p>
                      <a:pPr marL="62230">
                        <a:lnSpc>
                          <a:spcPts val="1830"/>
                        </a:lnSpc>
                      </a:pPr>
                      <a:r>
                        <a:rPr lang="en-US" sz="1600" b="1" dirty="0">
                          <a:latin typeface="+mn-lt"/>
                          <a:cs typeface="Calibri"/>
                        </a:rPr>
                        <a:t>3. Turkey:</a:t>
                      </a:r>
                      <a:r>
                        <a:rPr lang="en-US" sz="1600" b="0" dirty="0">
                          <a:latin typeface="+mn-lt"/>
                          <a:cs typeface="Calibri"/>
                        </a:rPr>
                        <a:t> Rotating</a:t>
                      </a:r>
                      <a:r>
                        <a:rPr lang="en-US" sz="1600" b="0" baseline="0" dirty="0">
                          <a:latin typeface="+mn-lt"/>
                          <a:cs typeface="Calibri"/>
                        </a:rPr>
                        <a:t> amongst steering committee Intl NGOs as of Feb 2018</a:t>
                      </a:r>
                      <a:endParaRPr sz="16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13676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52400" y="215900"/>
            <a:ext cx="8839199" cy="641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7391" y="1904363"/>
            <a:ext cx="8245866" cy="4605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914400"/>
            <a:ext cx="8686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Title 1"/>
          <p:cNvSpPr>
            <a:spLocks noGrp="1"/>
          </p:cNvSpPr>
          <p:nvPr>
            <p:ph type="title"/>
          </p:nvPr>
        </p:nvSpPr>
        <p:spPr>
          <a:xfrm>
            <a:off x="397390" y="1066163"/>
            <a:ext cx="8365610" cy="760412"/>
          </a:xfrm>
        </p:spPr>
        <p:txBody>
          <a:bodyPr>
            <a:normAutofit fontScale="90000"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Discussion around SC engagement in National Level CWGS.</a:t>
            </a:r>
            <a:r>
              <a:rPr lang="en-GB" sz="2800" dirty="0"/>
              <a:t/>
            </a:r>
            <a:br>
              <a:rPr lang="en-GB" sz="2800" dirty="0"/>
            </a:br>
            <a:endParaRPr lang="en-US" sz="2800" b="1" dirty="0" smtClean="0">
              <a:solidFill>
                <a:schemeClr val="bg1"/>
              </a:solidFill>
              <a:latin typeface="Univers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100" name="Content Placeholder 2"/>
          <p:cNvSpPr>
            <a:spLocks noGrp="1"/>
          </p:cNvSpPr>
          <p:nvPr>
            <p:ph idx="1"/>
          </p:nvPr>
        </p:nvSpPr>
        <p:spPr>
          <a:xfrm>
            <a:off x="642257" y="2057400"/>
            <a:ext cx="7837713" cy="4278086"/>
          </a:xfrm>
        </p:spPr>
        <p:txBody>
          <a:bodyPr>
            <a:normAutofit fontScale="55000" lnSpcReduction="20000"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45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one exists in your country how does the SC and shelter sector participate and engage?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45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does the CWG support SC or shelter sector activities and needs?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45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yes how?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45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no why not?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45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could CWG’s better support the SC and facilitate the use of cash for shelter outcomes?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45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the CWG open and supportive of sector concerns, issues or capacity gaps?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45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Does the CWG offer opportunities for more coordinated response?</a:t>
            </a:r>
          </a:p>
          <a:p>
            <a:pPr marL="0" indent="0" algn="ctr" eaLnBrk="1" hangingPunct="1">
              <a:buNone/>
            </a:pPr>
            <a:endParaRPr lang="en-US" sz="2600" dirty="0" smtClean="0">
              <a:solidFill>
                <a:schemeClr val="bg1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1400" y="289676"/>
            <a:ext cx="1371600" cy="472324"/>
          </a:xfrm>
          <a:prstGeom prst="rect">
            <a:avLst/>
          </a:prstGeom>
        </p:spPr>
      </p:pic>
      <p:pic>
        <p:nvPicPr>
          <p:cNvPr id="9" name="Picture 8" descr="F:\GSC logo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390" y="227013"/>
            <a:ext cx="2804160" cy="6762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43570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839200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0" y="1051676"/>
            <a:ext cx="7696200" cy="4859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Title 1"/>
          <p:cNvSpPr>
            <a:spLocks noGrp="1"/>
          </p:cNvSpPr>
          <p:nvPr>
            <p:ph type="title"/>
          </p:nvPr>
        </p:nvSpPr>
        <p:spPr>
          <a:xfrm>
            <a:off x="152400" y="914400"/>
            <a:ext cx="8305800" cy="853034"/>
          </a:xfrm>
        </p:spPr>
        <p:txBody>
          <a:bodyPr/>
          <a:lstStyle/>
          <a:p>
            <a:pPr algn="ctr" eaLnBrk="1" hangingPunct="1"/>
            <a:r>
              <a:rPr lang="en-US" sz="3600" b="1" dirty="0" smtClean="0">
                <a:solidFill>
                  <a:schemeClr val="bg1"/>
                </a:solidFill>
                <a:latin typeface="Univers" pitchFamily="34" charset="0"/>
                <a:ea typeface="ＭＳ Ｐゴシック" pitchFamily="34" charset="-128"/>
                <a:cs typeface="Arial" pitchFamily="34" charset="0"/>
              </a:rPr>
              <a:t>Areas of Focus</a:t>
            </a:r>
          </a:p>
        </p:txBody>
      </p:sp>
      <p:sp>
        <p:nvSpPr>
          <p:cNvPr id="4100" name="Content Placeholder 2"/>
          <p:cNvSpPr>
            <a:spLocks noGrp="1"/>
          </p:cNvSpPr>
          <p:nvPr>
            <p:ph idx="1"/>
          </p:nvPr>
        </p:nvSpPr>
        <p:spPr>
          <a:xfrm>
            <a:off x="838200" y="1807122"/>
            <a:ext cx="7696200" cy="3724651"/>
          </a:xfrm>
        </p:spPr>
        <p:txBody>
          <a:bodyPr/>
          <a:lstStyle/>
          <a:p>
            <a:r>
              <a:rPr lang="en-US" sz="2800" dirty="0" smtClean="0">
                <a:solidFill>
                  <a:schemeClr val="bg1"/>
                </a:solidFill>
                <a:latin typeface="Univers" pitchFamily="34" charset="0"/>
                <a:ea typeface="ＭＳ Ｐゴシック" pitchFamily="34" charset="-128"/>
                <a:cs typeface="Arial" pitchFamily="34" charset="0"/>
              </a:rPr>
              <a:t>- Development of cash/shelter </a:t>
            </a:r>
            <a:r>
              <a:rPr lang="en-US" sz="2800" dirty="0">
                <a:solidFill>
                  <a:schemeClr val="bg1"/>
                </a:solidFill>
                <a:latin typeface="Univers" pitchFamily="34" charset="0"/>
                <a:ea typeface="ＭＳ Ｐゴシック" pitchFamily="34" charset="-128"/>
                <a:cs typeface="Arial" pitchFamily="34" charset="0"/>
              </a:rPr>
              <a:t>guidance </a:t>
            </a:r>
            <a:endParaRPr lang="en-US" sz="2800" dirty="0" smtClean="0">
              <a:solidFill>
                <a:schemeClr val="bg1"/>
              </a:solidFill>
              <a:latin typeface="Univers" pitchFamily="34" charset="0"/>
              <a:ea typeface="ＭＳ Ｐゴシック" pitchFamily="34" charset="-128"/>
              <a:cs typeface="Arial" pitchFamily="34" charset="0"/>
            </a:endParaRPr>
          </a:p>
          <a:p>
            <a:r>
              <a:rPr lang="en-US" sz="2800" dirty="0" smtClean="0">
                <a:solidFill>
                  <a:schemeClr val="bg1"/>
                </a:solidFill>
                <a:latin typeface="Univers" pitchFamily="34" charset="0"/>
                <a:ea typeface="ＭＳ Ｐゴシック" pitchFamily="34" charset="-128"/>
                <a:cs typeface="Arial" pitchFamily="34" charset="0"/>
              </a:rPr>
              <a:t>- Capacity building/development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Univers" pitchFamily="34" charset="0"/>
                <a:ea typeface="ＭＳ Ｐゴシック" pitchFamily="34" charset="-128"/>
                <a:cs typeface="Arial" pitchFamily="34" charset="0"/>
              </a:rPr>
              <a:t>- Market assessment – capacity/guidance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Univers" pitchFamily="34" charset="0"/>
                <a:ea typeface="ＭＳ Ｐゴシック" pitchFamily="34" charset="-128"/>
                <a:cs typeface="Arial" pitchFamily="34" charset="0"/>
              </a:rPr>
              <a:t>- Advocacy around shelter/cash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Univers" pitchFamily="34" charset="0"/>
                <a:ea typeface="ＭＳ Ｐゴシック" pitchFamily="34" charset="-128"/>
                <a:cs typeface="Arial" pitchFamily="34" charset="0"/>
              </a:rPr>
              <a:t>- Improving external </a:t>
            </a:r>
            <a:r>
              <a:rPr lang="en-US" sz="2800" dirty="0">
                <a:solidFill>
                  <a:schemeClr val="bg1"/>
                </a:solidFill>
                <a:latin typeface="Univers" pitchFamily="34" charset="0"/>
                <a:ea typeface="ＭＳ Ｐゴシック" pitchFamily="34" charset="-128"/>
                <a:cs typeface="Arial" pitchFamily="34" charset="0"/>
              </a:rPr>
              <a:t>understanding of the </a:t>
            </a:r>
            <a:r>
              <a:rPr lang="en-US" sz="2800" dirty="0" smtClean="0">
                <a:solidFill>
                  <a:schemeClr val="bg1"/>
                </a:solidFill>
                <a:latin typeface="Univers" pitchFamily="34" charset="0"/>
                <a:ea typeface="ＭＳ Ｐゴシック" pitchFamily="34" charset="-128"/>
                <a:cs typeface="Arial" pitchFamily="34" charset="0"/>
              </a:rPr>
              <a:t>  shelter sectors needs and issues around cash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1400" y="289676"/>
            <a:ext cx="1371600" cy="472324"/>
          </a:xfrm>
          <a:prstGeom prst="rect">
            <a:avLst/>
          </a:prstGeom>
        </p:spPr>
      </p:pic>
      <p:pic>
        <p:nvPicPr>
          <p:cNvPr id="9" name="Picture 8" descr="F:\GSC logo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38125"/>
            <a:ext cx="2804160" cy="6762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51075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839200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" y="899276"/>
            <a:ext cx="8001000" cy="5370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Title 1"/>
          <p:cNvSpPr>
            <a:spLocks noGrp="1"/>
          </p:cNvSpPr>
          <p:nvPr>
            <p:ph type="title"/>
          </p:nvPr>
        </p:nvSpPr>
        <p:spPr>
          <a:xfrm>
            <a:off x="251604" y="979374"/>
            <a:ext cx="8305800" cy="649288"/>
          </a:xfrm>
        </p:spPr>
        <p:txBody>
          <a:bodyPr/>
          <a:lstStyle/>
          <a:p>
            <a:pPr algn="ctr" eaLnBrk="1" hangingPunct="1"/>
            <a:r>
              <a:rPr lang="en-US" sz="3600" b="1" dirty="0" smtClean="0">
                <a:solidFill>
                  <a:schemeClr val="bg1"/>
                </a:solidFill>
                <a:latin typeface="Univers" pitchFamily="34" charset="0"/>
                <a:ea typeface="ＭＳ Ｐゴシック" pitchFamily="34" charset="-128"/>
                <a:cs typeface="Arial" pitchFamily="34" charset="0"/>
              </a:rPr>
              <a:t>What we are doing</a:t>
            </a:r>
          </a:p>
        </p:txBody>
      </p:sp>
      <p:sp>
        <p:nvSpPr>
          <p:cNvPr id="4100" name="Content Placeholder 2"/>
          <p:cNvSpPr>
            <a:spLocks noGrp="1"/>
          </p:cNvSpPr>
          <p:nvPr>
            <p:ph idx="1"/>
          </p:nvPr>
        </p:nvSpPr>
        <p:spPr>
          <a:xfrm>
            <a:off x="685800" y="1609349"/>
            <a:ext cx="7696200" cy="4410451"/>
          </a:xfrm>
        </p:spPr>
        <p:txBody>
          <a:bodyPr>
            <a:noAutofit/>
          </a:bodyPr>
          <a:lstStyle/>
          <a:p>
            <a:pPr eaLnBrk="1" hangingPunct="1"/>
            <a:r>
              <a:rPr lang="en-US" dirty="0" smtClean="0">
                <a:solidFill>
                  <a:schemeClr val="bg1"/>
                </a:solidFill>
                <a:latin typeface="Univers" pitchFamily="34" charset="0"/>
                <a:ea typeface="ＭＳ Ｐゴシック" pitchFamily="34" charset="-128"/>
                <a:cs typeface="Arial" pitchFamily="34" charset="0"/>
              </a:rPr>
              <a:t>Position and Advocacy papers, Literature review, sector specific reports and evaluations </a:t>
            </a:r>
          </a:p>
          <a:p>
            <a:pPr eaLnBrk="1" hangingPunct="1"/>
            <a:r>
              <a:rPr lang="en-US" dirty="0" smtClean="0">
                <a:solidFill>
                  <a:schemeClr val="bg1"/>
                </a:solidFill>
                <a:latin typeface="Univers" pitchFamily="34" charset="0"/>
                <a:ea typeface="ＭＳ Ｐゴシック" pitchFamily="34" charset="-128"/>
                <a:cs typeface="Arial" pitchFamily="34" charset="0"/>
              </a:rPr>
              <a:t>Involvement in a range of relevant discussions (CaLP, Grand Bargain </a:t>
            </a:r>
            <a:r>
              <a:rPr lang="en-US" dirty="0" err="1" smtClean="0">
                <a:solidFill>
                  <a:schemeClr val="bg1"/>
                </a:solidFill>
                <a:latin typeface="Univers" pitchFamily="34" charset="0"/>
                <a:ea typeface="ＭＳ Ｐゴシック" pitchFamily="34" charset="-128"/>
                <a:cs typeface="Arial" pitchFamily="34" charset="0"/>
              </a:rPr>
              <a:t>etc</a:t>
            </a:r>
            <a:r>
              <a:rPr lang="en-US" dirty="0" smtClean="0">
                <a:solidFill>
                  <a:schemeClr val="bg1"/>
                </a:solidFill>
                <a:latin typeface="Univers" pitchFamily="34" charset="0"/>
                <a:ea typeface="ＭＳ Ｐゴシック" pitchFamily="34" charset="-128"/>
                <a:cs typeface="Arial" pitchFamily="34" charset="0"/>
              </a:rPr>
              <a:t>)</a:t>
            </a:r>
          </a:p>
          <a:p>
            <a:pPr eaLnBrk="1" hangingPunct="1"/>
            <a:r>
              <a:rPr lang="en-US" dirty="0" smtClean="0">
                <a:solidFill>
                  <a:schemeClr val="bg1"/>
                </a:solidFill>
                <a:latin typeface="Univers" pitchFamily="34" charset="0"/>
                <a:ea typeface="ＭＳ Ｐゴシック" pitchFamily="34" charset="-128"/>
                <a:cs typeface="Arial" pitchFamily="34" charset="0"/>
              </a:rPr>
              <a:t>Technical contributions/evidence collection at agency and cluster levels</a:t>
            </a:r>
          </a:p>
          <a:p>
            <a:pPr eaLnBrk="1" hangingPunct="1"/>
            <a:r>
              <a:rPr lang="en-US" dirty="0" smtClean="0">
                <a:solidFill>
                  <a:schemeClr val="bg1"/>
                </a:solidFill>
                <a:latin typeface="Univers" pitchFamily="34" charset="0"/>
                <a:ea typeface="ＭＳ Ｐゴシック" pitchFamily="34" charset="-128"/>
                <a:cs typeface="Arial" pitchFamily="34" charset="0"/>
              </a:rPr>
              <a:t>‘Cash Champions’ supported by ECHO grant to the GSC</a:t>
            </a:r>
          </a:p>
          <a:p>
            <a:pPr eaLnBrk="1" hangingPunct="1"/>
            <a:r>
              <a:rPr lang="en-US" dirty="0" smtClean="0">
                <a:solidFill>
                  <a:schemeClr val="bg1"/>
                </a:solidFill>
                <a:latin typeface="Univers" pitchFamily="34" charset="0"/>
                <a:ea typeface="ＭＳ Ｐゴシック" pitchFamily="34" charset="-128"/>
                <a:cs typeface="Arial" pitchFamily="34" charset="0"/>
              </a:rPr>
              <a:t>Save = working on training package and construction </a:t>
            </a:r>
            <a:r>
              <a:rPr lang="en-US" dirty="0" err="1" smtClean="0">
                <a:solidFill>
                  <a:schemeClr val="bg1"/>
                </a:solidFill>
                <a:latin typeface="Univers" pitchFamily="34" charset="0"/>
                <a:ea typeface="ＭＳ Ｐゴシック" pitchFamily="34" charset="-128"/>
                <a:cs typeface="Arial" pitchFamily="34" charset="0"/>
              </a:rPr>
              <a:t>labour</a:t>
            </a:r>
            <a:r>
              <a:rPr lang="en-US" dirty="0" smtClean="0">
                <a:solidFill>
                  <a:schemeClr val="bg1"/>
                </a:solidFill>
                <a:latin typeface="Univers" pitchFamily="34" charset="0"/>
                <a:ea typeface="ＭＳ Ｐゴシック" pitchFamily="34" charset="-128"/>
                <a:cs typeface="Arial" pitchFamily="34" charset="0"/>
              </a:rPr>
              <a:t> market mapping tool/approach </a:t>
            </a:r>
          </a:p>
          <a:p>
            <a:pPr eaLnBrk="1" hangingPunct="1"/>
            <a:r>
              <a:rPr lang="en-US" dirty="0" smtClean="0">
                <a:solidFill>
                  <a:schemeClr val="bg1"/>
                </a:solidFill>
                <a:latin typeface="Univers" pitchFamily="34" charset="0"/>
                <a:ea typeface="ＭＳ Ｐゴシック" pitchFamily="34" charset="-128"/>
                <a:cs typeface="Arial" pitchFamily="34" charset="0"/>
              </a:rPr>
              <a:t>CRS = deployable markets expertise</a:t>
            </a:r>
          </a:p>
          <a:p>
            <a:pPr eaLnBrk="1" hangingPunct="1"/>
            <a:r>
              <a:rPr lang="en-US" dirty="0" smtClean="0">
                <a:solidFill>
                  <a:schemeClr val="bg1"/>
                </a:solidFill>
                <a:latin typeface="Univers" pitchFamily="34" charset="0"/>
                <a:ea typeface="ＭＳ Ｐゴシック" pitchFamily="34" charset="-128"/>
                <a:cs typeface="Arial" pitchFamily="34" charset="0"/>
              </a:rPr>
              <a:t>HFH = sector expertise to support global level policy/technical discussion and coordination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1400" y="289676"/>
            <a:ext cx="1371600" cy="472324"/>
          </a:xfrm>
          <a:prstGeom prst="rect">
            <a:avLst/>
          </a:prstGeom>
        </p:spPr>
      </p:pic>
      <p:pic>
        <p:nvPicPr>
          <p:cNvPr id="9" name="Picture 8" descr="F:\GSC logo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38125"/>
            <a:ext cx="2804160" cy="6762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51999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839200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533401" y="983038"/>
            <a:ext cx="8153400" cy="5501524"/>
          </a:xfrm>
          <a:prstGeom prst="roundRect">
            <a:avLst>
              <a:gd name="adj" fmla="val 0"/>
            </a:avLst>
          </a:prstGeom>
          <a:solidFill>
            <a:schemeClr val="tx1">
              <a:lumMod val="95000"/>
              <a:lumOff val="5000"/>
              <a:alpha val="50000"/>
            </a:schemeClr>
          </a:solidFill>
          <a:ln w="28575"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500" dirty="0">
              <a:solidFill>
                <a:srgbClr val="FFFF00"/>
              </a:solidFill>
              <a:latin typeface="Gill Sans MT" pitchFamily="34" charset="0"/>
              <a:cs typeface="Arial" pitchFamily="34" charset="0"/>
            </a:endParaRPr>
          </a:p>
        </p:txBody>
      </p:sp>
      <p:sp>
        <p:nvSpPr>
          <p:cNvPr id="4099" name="Title 1"/>
          <p:cNvSpPr>
            <a:spLocks noGrp="1"/>
          </p:cNvSpPr>
          <p:nvPr>
            <p:ph type="title"/>
          </p:nvPr>
        </p:nvSpPr>
        <p:spPr>
          <a:xfrm>
            <a:off x="152400" y="899276"/>
            <a:ext cx="8305800" cy="853324"/>
          </a:xfrm>
        </p:spPr>
        <p:txBody>
          <a:bodyPr/>
          <a:lstStyle/>
          <a:p>
            <a:pPr algn="ctr" eaLnBrk="1" hangingPunct="1"/>
            <a:r>
              <a:rPr lang="en-US" sz="3600" b="1" dirty="0" smtClean="0">
                <a:solidFill>
                  <a:schemeClr val="bg1"/>
                </a:solidFill>
                <a:latin typeface="Univers" pitchFamily="34" charset="0"/>
                <a:ea typeface="ＭＳ Ｐゴシック" pitchFamily="34" charset="-128"/>
                <a:cs typeface="Arial" pitchFamily="34" charset="0"/>
              </a:rPr>
              <a:t>CONTEXT IS EVERYTHING!</a:t>
            </a:r>
          </a:p>
        </p:txBody>
      </p:sp>
      <p:sp>
        <p:nvSpPr>
          <p:cNvPr id="4100" name="Content Placeholder 2"/>
          <p:cNvSpPr>
            <a:spLocks noGrp="1"/>
          </p:cNvSpPr>
          <p:nvPr>
            <p:ph idx="1"/>
          </p:nvPr>
        </p:nvSpPr>
        <p:spPr>
          <a:xfrm>
            <a:off x="533401" y="1684652"/>
            <a:ext cx="8153400" cy="4487547"/>
          </a:xfrm>
        </p:spPr>
        <p:txBody>
          <a:bodyPr>
            <a:normAutofit fontScale="92500" lnSpcReduction="10000"/>
          </a:bodyPr>
          <a:lstStyle/>
          <a:p>
            <a:pPr marL="0" indent="0" algn="ctr" eaLnBrk="1" hangingPunct="1">
              <a:buNone/>
            </a:pPr>
            <a:r>
              <a:rPr lang="en-US" sz="2200" b="1" dirty="0" smtClean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Understanding what the ‘right’ tools to use to meet a specific objective requires detailed analysis of all of the options and variables.</a:t>
            </a:r>
            <a:endParaRPr lang="en-US" sz="2200" b="1" dirty="0">
              <a:solidFill>
                <a:schemeClr val="bg1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marL="0" indent="0" algn="ctr" eaLnBrk="1" hangingPunct="1">
              <a:buNone/>
            </a:pPr>
            <a:r>
              <a:rPr lang="en-US" sz="2200" b="1" dirty="0" smtClean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Cash is a tool</a:t>
            </a:r>
          </a:p>
          <a:p>
            <a:pPr marL="0" indent="0" algn="ctr" eaLnBrk="1" hangingPunct="1">
              <a:buNone/>
            </a:pPr>
            <a:r>
              <a:rPr lang="en-US" sz="2200" b="1" dirty="0" smtClean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In kind material distribution is a tool</a:t>
            </a:r>
          </a:p>
          <a:p>
            <a:pPr marL="0" indent="0" algn="ctr" eaLnBrk="1" hangingPunct="1">
              <a:buNone/>
            </a:pPr>
            <a:r>
              <a:rPr lang="en-US" sz="2200" b="1" dirty="0" smtClean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Technical Advice is a tool</a:t>
            </a:r>
          </a:p>
          <a:p>
            <a:pPr marL="0" indent="0" algn="ctr" eaLnBrk="1" hangingPunct="1">
              <a:buNone/>
            </a:pPr>
            <a:r>
              <a:rPr lang="en-US" sz="2200" b="1" dirty="0" smtClean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Credit is a tool</a:t>
            </a:r>
          </a:p>
          <a:p>
            <a:pPr marL="0" indent="0" algn="ctr" eaLnBrk="1" hangingPunct="1">
              <a:buNone/>
            </a:pPr>
            <a:r>
              <a:rPr lang="en-US" sz="2200" b="1" dirty="0" smtClean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Markets dictate which of these ‘tools’ are available locally and which need to be provided</a:t>
            </a:r>
            <a:endParaRPr lang="en-US" sz="2200" b="1" dirty="0">
              <a:solidFill>
                <a:schemeClr val="bg1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marL="0" indent="0" algn="ctr" eaLnBrk="1" hangingPunct="1">
              <a:buNone/>
            </a:pP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But who decides what ‘tool’ will work best? </a:t>
            </a:r>
          </a:p>
          <a:p>
            <a:pPr marL="0" indent="0" algn="ctr" eaLnBrk="1" hangingPunct="1">
              <a:buNone/>
            </a:pPr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We think this should be the context and not donors or reform agendas…..</a:t>
            </a:r>
            <a:endParaRPr lang="en-US" sz="2800" dirty="0" smtClean="0">
              <a:solidFill>
                <a:schemeClr val="bg1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7600" y="289676"/>
            <a:ext cx="1295400" cy="472324"/>
          </a:xfrm>
          <a:prstGeom prst="rect">
            <a:avLst/>
          </a:prstGeom>
        </p:spPr>
      </p:pic>
      <p:pic>
        <p:nvPicPr>
          <p:cNvPr id="10" name="Picture 9" descr="F:\GSC logo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38125"/>
            <a:ext cx="2804160" cy="6762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8074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52400" y="215900"/>
            <a:ext cx="8839199" cy="641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190" y="1210700"/>
            <a:ext cx="8245866" cy="121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Title 1"/>
          <p:cNvSpPr>
            <a:spLocks noGrp="1"/>
          </p:cNvSpPr>
          <p:nvPr>
            <p:ph type="title"/>
          </p:nvPr>
        </p:nvSpPr>
        <p:spPr>
          <a:xfrm>
            <a:off x="397390" y="1066163"/>
            <a:ext cx="8365610" cy="760412"/>
          </a:xfrm>
        </p:spPr>
        <p:txBody>
          <a:bodyPr>
            <a:normAutofit fontScale="90000"/>
          </a:bodyPr>
          <a:lstStyle/>
          <a:p>
            <a:r>
              <a:rPr lang="en-GB" sz="2800" dirty="0"/>
              <a:t/>
            </a:r>
            <a:br>
              <a:rPr lang="en-GB" sz="2800" dirty="0"/>
            </a:br>
            <a:endParaRPr lang="en-US" sz="2800" b="1" dirty="0" smtClean="0">
              <a:solidFill>
                <a:schemeClr val="bg1"/>
              </a:solidFill>
              <a:latin typeface="Univers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100" name="Content Placeholder 2"/>
          <p:cNvSpPr>
            <a:spLocks noGrp="1"/>
          </p:cNvSpPr>
          <p:nvPr>
            <p:ph idx="1"/>
          </p:nvPr>
        </p:nvSpPr>
        <p:spPr>
          <a:xfrm>
            <a:off x="642257" y="1066164"/>
            <a:ext cx="7837713" cy="123072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en-GB" sz="2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GB" sz="2500" b="1" cap="all" spc="100" dirty="0" smtClean="0">
                <a:solidFill>
                  <a:prstClr val="whit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Shelter Cluster </a:t>
            </a:r>
            <a:r>
              <a:rPr lang="en-GB" sz="2500" b="1" cap="all" spc="100" dirty="0">
                <a:solidFill>
                  <a:prstClr val="whit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engagement in National Level </a:t>
            </a:r>
            <a:r>
              <a:rPr lang="en-GB" sz="2500" b="1" cap="all" spc="100" dirty="0" smtClean="0">
                <a:solidFill>
                  <a:prstClr val="whit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Cash Working Group's.</a:t>
            </a:r>
            <a:endParaRPr lang="en-GB" sz="2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1400" y="289676"/>
            <a:ext cx="1371600" cy="472324"/>
          </a:xfrm>
          <a:prstGeom prst="rect">
            <a:avLst/>
          </a:prstGeom>
        </p:spPr>
      </p:pic>
      <p:pic>
        <p:nvPicPr>
          <p:cNvPr id="9" name="Picture 8" descr="F:\GSC logo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390" y="227013"/>
            <a:ext cx="2804160" cy="6762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26253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52400" y="215900"/>
            <a:ext cx="8839199" cy="641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190" y="1210700"/>
            <a:ext cx="8245866" cy="5124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Title 1"/>
          <p:cNvSpPr>
            <a:spLocks noGrp="1"/>
          </p:cNvSpPr>
          <p:nvPr>
            <p:ph type="title"/>
          </p:nvPr>
        </p:nvSpPr>
        <p:spPr>
          <a:xfrm>
            <a:off x="397390" y="1066163"/>
            <a:ext cx="8365610" cy="760412"/>
          </a:xfrm>
        </p:spPr>
        <p:txBody>
          <a:bodyPr>
            <a:normAutofit fontScale="90000"/>
          </a:bodyPr>
          <a:lstStyle/>
          <a:p>
            <a:r>
              <a:rPr lang="en-GB" sz="2800" dirty="0"/>
              <a:t/>
            </a:r>
            <a:br>
              <a:rPr lang="en-GB" sz="2800" dirty="0"/>
            </a:br>
            <a:endParaRPr lang="en-US" sz="2800" b="1" dirty="0" smtClean="0">
              <a:solidFill>
                <a:schemeClr val="bg1"/>
              </a:solidFill>
              <a:latin typeface="Univers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100" name="Content Placeholder 2"/>
          <p:cNvSpPr>
            <a:spLocks noGrp="1"/>
          </p:cNvSpPr>
          <p:nvPr>
            <p:ph idx="1"/>
          </p:nvPr>
        </p:nvSpPr>
        <p:spPr>
          <a:xfrm>
            <a:off x="653142" y="1433652"/>
            <a:ext cx="7837713" cy="4586148"/>
          </a:xfrm>
        </p:spPr>
        <p:txBody>
          <a:bodyPr>
            <a:normAutofit/>
          </a:bodyPr>
          <a:lstStyle/>
          <a:p>
            <a:r>
              <a:rPr lang="en-GB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Significant </a:t>
            </a:r>
            <a:r>
              <a:rPr lang="en-GB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efforts made over the past year to improve the predictability and efficiency of national level CWGs. </a:t>
            </a:r>
            <a:endParaRPr lang="en-GB" sz="2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Includes </a:t>
            </a:r>
            <a:r>
              <a:rPr lang="en-GB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 on coordination </a:t>
            </a:r>
            <a:r>
              <a:rPr lang="en-GB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guidance, the </a:t>
            </a:r>
            <a:r>
              <a:rPr lang="en-GB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 </a:t>
            </a:r>
            <a:r>
              <a:rPr lang="en-GB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GB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 CWG </a:t>
            </a:r>
            <a:r>
              <a:rPr lang="en-GB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ToR</a:t>
            </a:r>
            <a:r>
              <a:rPr lang="en-GB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GB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Work </a:t>
            </a:r>
            <a:r>
              <a:rPr lang="en-GB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the cash champions deployments has highlighted that all SC’s we have engaged with expressed the national CWGs were unable to assist them with their specific issues. </a:t>
            </a:r>
          </a:p>
          <a:p>
            <a:r>
              <a:rPr lang="en-GB" sz="26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We </a:t>
            </a:r>
            <a:r>
              <a:rPr lang="en-GB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want to know why so that solutions can be identified or proposed to donors and relevant actors</a:t>
            </a:r>
          </a:p>
          <a:p>
            <a:pPr marL="0" indent="0" algn="ctr">
              <a:buNone/>
            </a:pPr>
            <a:endParaRPr lang="en-GB" sz="2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1400" y="289676"/>
            <a:ext cx="1371600" cy="472324"/>
          </a:xfrm>
          <a:prstGeom prst="rect">
            <a:avLst/>
          </a:prstGeom>
        </p:spPr>
      </p:pic>
      <p:pic>
        <p:nvPicPr>
          <p:cNvPr id="9" name="Picture 8" descr="F:\GSC logo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190" y="394510"/>
            <a:ext cx="2804160" cy="6762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2383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273" y="0"/>
            <a:ext cx="7290054" cy="1499616"/>
          </a:xfrm>
        </p:spPr>
        <p:txBody>
          <a:bodyPr/>
          <a:lstStyle/>
          <a:p>
            <a:r>
              <a:rPr lang="en-US" dirty="0"/>
              <a:t>Cash working groups globally 2017-2018</a:t>
            </a:r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/>
          </p:nvPr>
        </p:nvGraphicFramePr>
        <p:xfrm>
          <a:off x="685800" y="1219200"/>
          <a:ext cx="8001000" cy="551427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9536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8054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02508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61635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+mn-lt"/>
                        </a:rPr>
                        <a:t>Active Country</a:t>
                      </a:r>
                      <a:r>
                        <a:rPr lang="en-GB" sz="1600" baseline="0" dirty="0">
                          <a:effectLst/>
                          <a:latin typeface="+mn-lt"/>
                        </a:rPr>
                        <a:t> Based C</a:t>
                      </a:r>
                      <a:r>
                        <a:rPr lang="en-GB" sz="1600" dirty="0">
                          <a:effectLst/>
                          <a:latin typeface="+mn-lt"/>
                        </a:rPr>
                        <a:t>ash</a:t>
                      </a:r>
                      <a:r>
                        <a:rPr lang="en-GB" sz="1600" baseline="0" dirty="0">
                          <a:effectLst/>
                          <a:latin typeface="+mn-lt"/>
                        </a:rPr>
                        <a:t> W</a:t>
                      </a:r>
                      <a:r>
                        <a:rPr lang="en-GB" sz="1600" dirty="0">
                          <a:effectLst/>
                          <a:latin typeface="+mn-lt"/>
                        </a:rPr>
                        <a:t>orking Group</a:t>
                      </a:r>
                      <a:endParaRPr lang="en-GB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+mn-lt"/>
                        </a:rPr>
                        <a:t>Regional Cash</a:t>
                      </a:r>
                      <a:r>
                        <a:rPr lang="en-GB" sz="1600" baseline="0" dirty="0">
                          <a:effectLst/>
                          <a:latin typeface="+mn-lt"/>
                        </a:rPr>
                        <a:t> Working Groups</a:t>
                      </a:r>
                      <a:endParaRPr lang="en-GB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114486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Afghanistan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Bangladesh</a:t>
                      </a: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Burkina Faso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Burundi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GB" sz="1400" b="1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Cameroon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CAR </a:t>
                      </a: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fr-BE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Chad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fr-BE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Colombia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DRC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Ethiopia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Fiji 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Haiti</a:t>
                      </a: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Iraq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Jordan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Lebanon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fr-BE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Liberia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fr-BE" sz="140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Libya</a:t>
                      </a:r>
                      <a:endParaRPr lang="fr-BE" sz="14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fr-BE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Kenya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fr-BE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Madagascar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fr-BE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Mali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Mauritania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1435" marR="51435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22.  Myanmar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23.  Nepal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24.  Niger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25.  Nigeria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26.  Pakistan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27. oPt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28.  Philippines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fr-BE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29.</a:t>
                      </a:r>
                      <a:r>
                        <a:rPr lang="fr-BE" sz="1400" b="1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</a:t>
                      </a:r>
                      <a:r>
                        <a:rPr lang="fr-BE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Sierra Leone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30.  Somalia</a:t>
                      </a: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 startAt="31"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South Sudan </a:t>
                      </a: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 startAt="31"/>
                        <a:tabLst/>
                        <a:defRPr/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Sudan</a:t>
                      </a: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 startAt="31"/>
                        <a:tabLst/>
                        <a:defRPr/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Syria/Damascus</a:t>
                      </a: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 startAt="31"/>
                        <a:tabLst/>
                        <a:defRPr/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Tanzania </a:t>
                      </a: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 startAt="31"/>
                        <a:tabLst/>
                        <a:defRPr/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Turkey (Syria)/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Turkey</a:t>
                      </a:r>
                      <a:r>
                        <a:rPr lang="en-US" sz="1400" b="1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 (Refugees in Turkey)</a:t>
                      </a: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 startAt="31"/>
                        <a:tabLst/>
                        <a:defRPr/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Uganda</a:t>
                      </a:r>
                      <a:r>
                        <a:rPr lang="en-GB" sz="1400" b="1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 startAt="31"/>
                        <a:tabLst/>
                        <a:defRPr/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Ukraine</a:t>
                      </a: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 startAt="31"/>
                        <a:tabLst/>
                        <a:defRPr/>
                      </a:pPr>
                      <a:r>
                        <a:rPr lang="fr-BE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</a:t>
                      </a:r>
                      <a:r>
                        <a:rPr lang="fr-BE" sz="1400" b="1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Yemen</a:t>
                      </a:r>
                      <a:endParaRPr lang="fr-BE" sz="1400" b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 startAt="31"/>
                        <a:tabLst/>
                        <a:defRPr/>
                      </a:pPr>
                      <a:r>
                        <a:rPr lang="fr-BE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Pacific</a:t>
                      </a:r>
                      <a:r>
                        <a:rPr lang="fr-BE" sz="1400" b="1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fr-BE" sz="1400" b="1" baseline="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Regional</a:t>
                      </a:r>
                      <a:r>
                        <a:rPr lang="fr-BE" sz="1400" b="1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fr-BE" sz="1400" b="1" baseline="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Working</a:t>
                      </a:r>
                      <a:r>
                        <a:rPr lang="fr-BE" sz="1400" b="1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Group (</a:t>
                      </a:r>
                      <a:r>
                        <a:rPr lang="fr-BE" sz="1400" b="1" baseline="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under</a:t>
                      </a:r>
                      <a:r>
                        <a:rPr lang="fr-BE" sz="1400" b="1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PHT)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Kenya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Senegal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Thailand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Jordan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100" b="1" i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80653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49755" y="323850"/>
            <a:ext cx="7844485" cy="647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6535">
              <a:lnSpc>
                <a:spcPct val="100000"/>
              </a:lnSpc>
            </a:pPr>
            <a:r>
              <a:rPr sz="4000" spc="-15" dirty="0"/>
              <a:t>Links </a:t>
            </a:r>
            <a:r>
              <a:rPr sz="4000" spc="-5" dirty="0"/>
              <a:t>with </a:t>
            </a:r>
            <a:r>
              <a:rPr sz="4000" spc="-15" dirty="0"/>
              <a:t>coordination</a:t>
            </a:r>
            <a:r>
              <a:rPr sz="4000" spc="-35" dirty="0"/>
              <a:t> </a:t>
            </a:r>
            <a:r>
              <a:rPr sz="4000" spc="-15" dirty="0"/>
              <a:t>architecture</a:t>
            </a:r>
            <a:endParaRPr sz="4000" dirty="0"/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/>
          </p:nvPr>
        </p:nvGraphicFramePr>
        <p:xfrm>
          <a:off x="665796" y="971550"/>
          <a:ext cx="7716203" cy="558469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2265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8239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5111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857250">
                <a:tc>
                  <a:txBody>
                    <a:bodyPr/>
                    <a:lstStyle/>
                    <a:p>
                      <a:pPr marL="6223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en-US" sz="1600" b="1" spc="-5" baseline="0" dirty="0">
                          <a:solidFill>
                            <a:srgbClr val="FFFFFF"/>
                          </a:solidFill>
                          <a:latin typeface="+mn-lt"/>
                          <a:cs typeface="Calibri"/>
                        </a:rPr>
                        <a:t>Representation or engagement at a strategic level (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+mn-lt"/>
                          <a:cs typeface="Calibri"/>
                        </a:rPr>
                        <a:t>HCT</a:t>
                      </a:r>
                      <a:r>
                        <a:rPr lang="en-US" sz="1600" b="1" spc="-5" dirty="0">
                          <a:solidFill>
                            <a:srgbClr val="FFFFFF"/>
                          </a:solidFill>
                          <a:latin typeface="+mn-lt"/>
                          <a:cs typeface="Calibri"/>
                        </a:rPr>
                        <a:t>)</a:t>
                      </a:r>
                      <a:endParaRPr sz="16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6223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en-US" sz="1600" b="1" spc="-15" baseline="0" dirty="0">
                          <a:solidFill>
                            <a:srgbClr val="FFFFFF"/>
                          </a:solidFill>
                          <a:latin typeface="+mn-lt"/>
                          <a:cs typeface="Calibri"/>
                        </a:rPr>
                        <a:t>Seat at the ICCG / Linkage reflected in the CWG TOR</a:t>
                      </a:r>
                      <a:endParaRPr sz="16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6286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+mn-lt"/>
                          <a:cs typeface="Calibri"/>
                        </a:rPr>
                        <a:t>Ad-hoc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+mn-lt"/>
                          <a:cs typeface="Calibri"/>
                        </a:rPr>
                        <a:t>reporting</a:t>
                      </a:r>
                      <a:r>
                        <a:rPr sz="1600" b="1" spc="-30" dirty="0">
                          <a:solidFill>
                            <a:srgbClr val="FFFFFF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+mn-lt"/>
                          <a:cs typeface="Calibri"/>
                        </a:rPr>
                        <a:t>through</a:t>
                      </a:r>
                      <a:endParaRPr sz="1600" dirty="0">
                        <a:latin typeface="+mn-lt"/>
                        <a:cs typeface="Calibri"/>
                      </a:endParaRPr>
                    </a:p>
                    <a:p>
                      <a:pPr marL="62865" marR="462915" algn="ctr">
                        <a:lnSpc>
                          <a:spcPct val="114999"/>
                        </a:lnSpc>
                      </a:pPr>
                      <a:r>
                        <a:rPr sz="1600" b="1" spc="-15" dirty="0">
                          <a:solidFill>
                            <a:srgbClr val="FFFFFF"/>
                          </a:solidFill>
                          <a:latin typeface="+mn-lt"/>
                          <a:cs typeface="Calibri"/>
                        </a:rPr>
                        <a:t>attendees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+mn-lt"/>
                          <a:cs typeface="Calibri"/>
                        </a:rPr>
                        <a:t>with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+mn-lt"/>
                          <a:cs typeface="Calibri"/>
                        </a:rPr>
                        <a:t>an </a:t>
                      </a:r>
                      <a:r>
                        <a:rPr sz="1600" b="1" spc="-25" dirty="0">
                          <a:solidFill>
                            <a:srgbClr val="FFFFFF"/>
                          </a:solidFill>
                          <a:latin typeface="+mn-lt"/>
                          <a:cs typeface="Calibri"/>
                        </a:rPr>
                        <a:t>HCT/  </a:t>
                      </a:r>
                      <a:r>
                        <a:rPr sz="1600" b="1" spc="-15" dirty="0">
                          <a:solidFill>
                            <a:srgbClr val="FFFFFF"/>
                          </a:solidFill>
                          <a:latin typeface="+mn-lt"/>
                          <a:cs typeface="Calibri"/>
                        </a:rPr>
                        <a:t>Inter-Cluster</a:t>
                      </a:r>
                      <a:r>
                        <a:rPr sz="1600" b="1" spc="-20" dirty="0">
                          <a:solidFill>
                            <a:srgbClr val="FFFFFF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+mn-lt"/>
                          <a:cs typeface="Calibri"/>
                        </a:rPr>
                        <a:t>seat</a:t>
                      </a:r>
                      <a:endParaRPr sz="16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39964">
                <a:tc>
                  <a:txBody>
                    <a:bodyPr/>
                    <a:lstStyle/>
                    <a:p>
                      <a:pPr marL="62230" indent="0">
                        <a:lnSpc>
                          <a:spcPts val="1830"/>
                        </a:lnSpc>
                        <a:buNone/>
                      </a:pPr>
                      <a:r>
                        <a:rPr lang="en-US" sz="1600" dirty="0">
                          <a:latin typeface="+mn-lt"/>
                          <a:cs typeface="Calibri"/>
                        </a:rPr>
                        <a:t>1. Pakistan</a:t>
                      </a:r>
                    </a:p>
                    <a:p>
                      <a:pPr marL="62230" indent="0">
                        <a:lnSpc>
                          <a:spcPts val="1830"/>
                        </a:lnSpc>
                        <a:buNone/>
                      </a:pPr>
                      <a:r>
                        <a:rPr lang="en-US" sz="1600" dirty="0">
                          <a:latin typeface="+mn-lt"/>
                          <a:cs typeface="Calibri"/>
                        </a:rPr>
                        <a:t>2. Yemen</a:t>
                      </a:r>
                    </a:p>
                    <a:p>
                      <a:pPr marL="62230" indent="0">
                        <a:lnSpc>
                          <a:spcPts val="1830"/>
                        </a:lnSpc>
                        <a:buNone/>
                      </a:pPr>
                      <a:r>
                        <a:rPr lang="en-US" sz="1600" dirty="0">
                          <a:latin typeface="+mn-lt"/>
                          <a:cs typeface="Calibri"/>
                        </a:rPr>
                        <a:t>3. Lebanon*</a:t>
                      </a:r>
                      <a:endParaRPr sz="16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05130" indent="-342900">
                        <a:lnSpc>
                          <a:spcPts val="1830"/>
                        </a:lnSpc>
                        <a:buFont typeface="+mj-lt"/>
                        <a:buAutoNum type="arabicPeriod"/>
                      </a:pPr>
                      <a:r>
                        <a:rPr lang="en-US" sz="1600" dirty="0">
                          <a:latin typeface="+mn-lt"/>
                          <a:cs typeface="Calibri"/>
                        </a:rPr>
                        <a:t>Afghanistan</a:t>
                      </a:r>
                    </a:p>
                    <a:p>
                      <a:pPr marL="405130" indent="-342900">
                        <a:lnSpc>
                          <a:spcPts val="1830"/>
                        </a:lnSpc>
                        <a:buFont typeface="+mj-lt"/>
                        <a:buAutoNum type="arabicPeriod"/>
                      </a:pPr>
                      <a:r>
                        <a:rPr lang="en-US" sz="1600" dirty="0">
                          <a:latin typeface="+mn-lt"/>
                          <a:cs typeface="Calibri"/>
                        </a:rPr>
                        <a:t>Burundi</a:t>
                      </a:r>
                    </a:p>
                    <a:p>
                      <a:pPr marL="405130" indent="-342900">
                        <a:lnSpc>
                          <a:spcPts val="1830"/>
                        </a:lnSpc>
                        <a:buFont typeface="+mj-lt"/>
                        <a:buAutoNum type="arabicPeriod"/>
                      </a:pPr>
                      <a:r>
                        <a:rPr lang="en-US" sz="1600" dirty="0">
                          <a:latin typeface="+mn-lt"/>
                          <a:cs typeface="Calibri"/>
                        </a:rPr>
                        <a:t>Cameroon</a:t>
                      </a:r>
                    </a:p>
                    <a:p>
                      <a:pPr marL="405130" marR="0" lvl="0" indent="-342900" algn="l" defTabSz="914400" rtl="0" eaLnBrk="1" fontAlgn="auto" latinLnBrk="0" hangingPunct="1">
                        <a:lnSpc>
                          <a:spcPts val="18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1600" dirty="0">
                          <a:latin typeface="+mn-lt"/>
                          <a:cs typeface="Calibri"/>
                        </a:rPr>
                        <a:t>CAR</a:t>
                      </a:r>
                    </a:p>
                    <a:p>
                      <a:pPr marL="405130" indent="-342900">
                        <a:lnSpc>
                          <a:spcPts val="1830"/>
                        </a:lnSpc>
                        <a:buFont typeface="+mj-lt"/>
                        <a:buAutoNum type="arabicPeriod"/>
                      </a:pPr>
                      <a:r>
                        <a:rPr lang="en-US" sz="1600" dirty="0">
                          <a:latin typeface="+mn-lt"/>
                          <a:cs typeface="Calibri"/>
                        </a:rPr>
                        <a:t>Chad</a:t>
                      </a:r>
                    </a:p>
                    <a:p>
                      <a:pPr marL="405130" marR="0" lvl="0" indent="-342900" algn="l" defTabSz="914400" rtl="0" eaLnBrk="1" fontAlgn="auto" latinLnBrk="0" hangingPunct="1">
                        <a:lnSpc>
                          <a:spcPts val="18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1600" dirty="0">
                          <a:latin typeface="+mn-lt"/>
                          <a:cs typeface="Calibri"/>
                        </a:rPr>
                        <a:t>Colombia</a:t>
                      </a:r>
                    </a:p>
                    <a:p>
                      <a:pPr marL="405130" marR="0" lvl="0" indent="-342900" algn="l" defTabSz="914400" rtl="0" eaLnBrk="1" fontAlgn="auto" latinLnBrk="0" hangingPunct="1">
                        <a:lnSpc>
                          <a:spcPts val="18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1600" dirty="0">
                          <a:latin typeface="+mn-lt"/>
                          <a:cs typeface="Calibri"/>
                        </a:rPr>
                        <a:t>Ethiopia</a:t>
                      </a:r>
                      <a:endParaRPr lang="en-US" sz="1600" baseline="0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  <a:p>
                      <a:pPr marL="405130" indent="-342900">
                        <a:lnSpc>
                          <a:spcPts val="1830"/>
                        </a:lnSpc>
                        <a:buFont typeface="+mj-lt"/>
                        <a:buAutoNum type="arabicPeriod"/>
                      </a:pPr>
                      <a:r>
                        <a:rPr lang="en-US" sz="1600" dirty="0">
                          <a:latin typeface="+mn-lt"/>
                          <a:cs typeface="Calibri"/>
                        </a:rPr>
                        <a:t>Haiti</a:t>
                      </a:r>
                    </a:p>
                    <a:p>
                      <a:pPr marL="405130" indent="-342900">
                        <a:lnSpc>
                          <a:spcPts val="1830"/>
                        </a:lnSpc>
                        <a:buFont typeface="+mj-lt"/>
                        <a:buAutoNum type="arabicPeriod"/>
                      </a:pPr>
                      <a:r>
                        <a:rPr lang="en-US" sz="1600" dirty="0">
                          <a:latin typeface="+mn-lt"/>
                          <a:cs typeface="Calibri"/>
                        </a:rPr>
                        <a:t>Iraq**</a:t>
                      </a:r>
                      <a:endParaRPr lang="en-US" sz="1600" dirty="0">
                        <a:solidFill>
                          <a:srgbClr val="FF0000"/>
                        </a:solidFill>
                        <a:latin typeface="+mn-lt"/>
                        <a:cs typeface="Calibri"/>
                      </a:endParaRPr>
                    </a:p>
                    <a:p>
                      <a:pPr marL="405130" indent="-342900">
                        <a:lnSpc>
                          <a:spcPts val="1830"/>
                        </a:lnSpc>
                        <a:buFont typeface="+mj-lt"/>
                        <a:buAutoNum type="arabicPeriod"/>
                      </a:pPr>
                      <a:r>
                        <a:rPr lang="en-US" sz="1600" dirty="0">
                          <a:latin typeface="+mn-lt"/>
                          <a:cs typeface="Calibri"/>
                        </a:rPr>
                        <a:t>Libya</a:t>
                      </a:r>
                    </a:p>
                    <a:p>
                      <a:pPr marL="405130" indent="-342900">
                        <a:lnSpc>
                          <a:spcPts val="1830"/>
                        </a:lnSpc>
                        <a:buFont typeface="+mj-lt"/>
                        <a:buAutoNum type="arabicPeriod"/>
                      </a:pPr>
                      <a:r>
                        <a:rPr lang="en-US" sz="1600" dirty="0">
                          <a:latin typeface="+mn-lt"/>
                          <a:cs typeface="Calibri"/>
                        </a:rPr>
                        <a:t>Mali</a:t>
                      </a:r>
                    </a:p>
                    <a:p>
                      <a:pPr marL="405130" indent="-342900">
                        <a:lnSpc>
                          <a:spcPts val="1830"/>
                        </a:lnSpc>
                        <a:buFont typeface="+mj-lt"/>
                        <a:buAutoNum type="arabicPeriod"/>
                      </a:pPr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Myanmar</a:t>
                      </a:r>
                      <a:endParaRPr lang="en-US" sz="1600" dirty="0">
                        <a:latin typeface="+mn-lt"/>
                        <a:cs typeface="Calibri"/>
                      </a:endParaRPr>
                    </a:p>
                    <a:p>
                      <a:pPr marL="405130" indent="-342900">
                        <a:lnSpc>
                          <a:spcPts val="1830"/>
                        </a:lnSpc>
                        <a:buFont typeface="+mj-lt"/>
                        <a:buAutoNum type="arabicPeriod"/>
                      </a:pPr>
                      <a:r>
                        <a:rPr lang="en-US" sz="1600" dirty="0">
                          <a:latin typeface="+mn-lt"/>
                          <a:cs typeface="Calibri"/>
                        </a:rPr>
                        <a:t>Niger</a:t>
                      </a:r>
                    </a:p>
                    <a:p>
                      <a:pPr marL="405130" indent="-342900">
                        <a:lnSpc>
                          <a:spcPts val="1830"/>
                        </a:lnSpc>
                        <a:buFont typeface="+mj-lt"/>
                        <a:buAutoNum type="arabicPeriod"/>
                      </a:pPr>
                      <a:r>
                        <a:rPr lang="en-US" sz="1600" dirty="0">
                          <a:latin typeface="+mn-lt"/>
                          <a:cs typeface="Calibri"/>
                        </a:rPr>
                        <a:t>Nigeria</a:t>
                      </a:r>
                    </a:p>
                    <a:p>
                      <a:pPr marL="405130" indent="-342900">
                        <a:lnSpc>
                          <a:spcPts val="1830"/>
                        </a:lnSpc>
                        <a:buFont typeface="+mj-lt"/>
                        <a:buAutoNum type="arabicPeriod"/>
                      </a:pPr>
                      <a:r>
                        <a:rPr lang="en-US" sz="1600" dirty="0">
                          <a:latin typeface="+mn-lt"/>
                          <a:cs typeface="Calibri"/>
                        </a:rPr>
                        <a:t>Philippines</a:t>
                      </a:r>
                    </a:p>
                    <a:p>
                      <a:pPr marL="405130" indent="-342900">
                        <a:lnSpc>
                          <a:spcPts val="1830"/>
                        </a:lnSpc>
                        <a:buFont typeface="+mj-lt"/>
                        <a:buAutoNum type="arabicPeriod"/>
                      </a:pPr>
                      <a:r>
                        <a:rPr lang="en-US" sz="1600" dirty="0">
                          <a:latin typeface="+mn-lt"/>
                          <a:cs typeface="Calibri"/>
                        </a:rPr>
                        <a:t>S. Sudan</a:t>
                      </a:r>
                    </a:p>
                    <a:p>
                      <a:pPr marL="405130" indent="-342900">
                        <a:lnSpc>
                          <a:spcPts val="1830"/>
                        </a:lnSpc>
                        <a:buFont typeface="+mj-lt"/>
                        <a:buAutoNum type="arabicPeriod"/>
                      </a:pPr>
                      <a:r>
                        <a:rPr lang="en-US" sz="1600" dirty="0">
                          <a:latin typeface="+mn-lt"/>
                          <a:cs typeface="Calibri"/>
                        </a:rPr>
                        <a:t>Syria/Damascus</a:t>
                      </a:r>
                      <a:endParaRPr sz="1600" dirty="0">
                        <a:latin typeface="+mn-lt"/>
                        <a:cs typeface="Calibri"/>
                      </a:endParaRPr>
                    </a:p>
                    <a:p>
                      <a:pPr marL="405130" marR="1263015" indent="-342900">
                        <a:lnSpc>
                          <a:spcPct val="114999"/>
                        </a:lnSpc>
                        <a:buFont typeface="+mj-lt"/>
                        <a:buAutoNum type="arabicPeriod"/>
                      </a:pPr>
                      <a:r>
                        <a:rPr lang="en-US" sz="1600" dirty="0">
                          <a:latin typeface="+mn-lt"/>
                          <a:cs typeface="Calibri"/>
                        </a:rPr>
                        <a:t>Turkey</a:t>
                      </a:r>
                    </a:p>
                    <a:p>
                      <a:pPr marL="405130" marR="1263015" indent="-342900">
                        <a:lnSpc>
                          <a:spcPct val="114999"/>
                        </a:lnSpc>
                        <a:buFont typeface="+mj-lt"/>
                        <a:buAutoNum type="arabicPeriod"/>
                      </a:pPr>
                      <a:r>
                        <a:rPr lang="en-US" sz="1600" dirty="0">
                          <a:latin typeface="+mn-lt"/>
                          <a:cs typeface="Calibri"/>
                        </a:rPr>
                        <a:t>Lebanon*</a:t>
                      </a:r>
                    </a:p>
                    <a:p>
                      <a:pPr marL="405130" marR="1263015" lvl="0" indent="-342900" algn="l" defTabSz="914400" rtl="0" eaLnBrk="1" fontAlgn="auto" latinLnBrk="0" hangingPunct="1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Ukraine</a:t>
                      </a: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05765" marR="0" lvl="0" indent="-342900" defTabSz="914400" eaLnBrk="1" fontAlgn="auto" latinLnBrk="0" hangingPunct="1">
                        <a:lnSpc>
                          <a:spcPts val="18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1600" dirty="0">
                          <a:latin typeface="+mn-lt"/>
                          <a:cs typeface="Calibri"/>
                        </a:rPr>
                        <a:t>oPt</a:t>
                      </a:r>
                    </a:p>
                    <a:p>
                      <a:pPr marL="405765" marR="0" lvl="0" indent="-342900" defTabSz="914400" eaLnBrk="1" fontAlgn="auto" latinLnBrk="0" hangingPunct="1">
                        <a:lnSpc>
                          <a:spcPts val="18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1600" dirty="0">
                          <a:latin typeface="+mn-lt"/>
                          <a:cs typeface="Calibri"/>
                        </a:rPr>
                        <a:t>Somalia</a:t>
                      </a:r>
                    </a:p>
                    <a:p>
                      <a:pPr marL="405765" marR="0" lvl="0" indent="-342900" defTabSz="914400" eaLnBrk="1" fontAlgn="auto" latinLnBrk="0" hangingPunct="1">
                        <a:lnSpc>
                          <a:spcPts val="18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1600" dirty="0">
                          <a:latin typeface="+mn-lt"/>
                          <a:cs typeface="Calibri"/>
                        </a:rPr>
                        <a:t>Sudan</a:t>
                      </a:r>
                      <a:endParaRPr lang="en-US" sz="1600" dirty="0">
                        <a:solidFill>
                          <a:srgbClr val="FF0000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24753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8305" y="152400"/>
            <a:ext cx="7290054" cy="1499616"/>
          </a:xfrm>
        </p:spPr>
        <p:txBody>
          <a:bodyPr/>
          <a:lstStyle/>
          <a:p>
            <a:r>
              <a:rPr lang="en-US" spc="-5" dirty="0"/>
              <a:t>S</a:t>
            </a:r>
            <a:r>
              <a:rPr lang="en-US" spc="-10" dirty="0"/>
              <a:t>ectoral vs. Multi-Sectoral CWGs</a:t>
            </a:r>
            <a:endParaRPr lang="en-US" dirty="0"/>
          </a:p>
        </p:txBody>
      </p:sp>
      <p:graphicFrame>
        <p:nvGraphicFramePr>
          <p:cNvPr id="4" name="object 6"/>
          <p:cNvGraphicFramePr>
            <a:graphicFrameLocks noGrp="1"/>
          </p:cNvGraphicFramePr>
          <p:nvPr>
            <p:ph idx="1"/>
            <p:extLst/>
          </p:nvPr>
        </p:nvGraphicFramePr>
        <p:xfrm>
          <a:off x="878305" y="1371600"/>
          <a:ext cx="7198895" cy="4953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53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80622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35813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16295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62865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lang="en-US" sz="1800" b="1" spc="-10" dirty="0">
                        <a:solidFill>
                          <a:srgbClr val="FFFFFF"/>
                        </a:solidFill>
                        <a:latin typeface="+mj-lt"/>
                        <a:cs typeface="Calibri"/>
                      </a:endParaRPr>
                    </a:p>
                    <a:p>
                      <a:pPr marL="62865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+mj-lt"/>
                          <a:cs typeface="Calibri"/>
                        </a:rPr>
                        <a:t>Independent</a:t>
                      </a:r>
                      <a:r>
                        <a:rPr lang="en-US" sz="1800" b="1" spc="-10" dirty="0">
                          <a:solidFill>
                            <a:srgbClr val="FFFFFF"/>
                          </a:solidFill>
                          <a:latin typeface="+mj-lt"/>
                          <a:cs typeface="Calibri"/>
                        </a:rPr>
                        <a:t> /</a:t>
                      </a:r>
                      <a:r>
                        <a:rPr lang="en-US" sz="1800" b="1" spc="-10" baseline="0" dirty="0">
                          <a:solidFill>
                            <a:srgbClr val="FFFFFF"/>
                          </a:solidFill>
                          <a:latin typeface="+mj-lt"/>
                          <a:cs typeface="Calibri"/>
                        </a:rPr>
                        <a:t> </a:t>
                      </a:r>
                      <a:r>
                        <a:rPr lang="en-US" sz="1800" b="1" spc="-10" dirty="0">
                          <a:solidFill>
                            <a:srgbClr val="FFFFFF"/>
                          </a:solidFill>
                          <a:latin typeface="+mj-lt"/>
                          <a:cs typeface="Calibri"/>
                        </a:rPr>
                        <a:t>M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+mj-lt"/>
                          <a:cs typeface="Calibri"/>
                        </a:rPr>
                        <a:t>ulti</a:t>
                      </a:r>
                      <a:r>
                        <a:rPr lang="en-US" sz="1800" b="1" spc="-10" dirty="0">
                          <a:solidFill>
                            <a:srgbClr val="FFFFFF"/>
                          </a:solidFill>
                          <a:latin typeface="+mj-lt"/>
                          <a:cs typeface="Calibri"/>
                        </a:rPr>
                        <a:t>-S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+mj-lt"/>
                          <a:cs typeface="Calibri"/>
                        </a:rPr>
                        <a:t>ectoral</a:t>
                      </a:r>
                      <a:endParaRPr lang="en-US" sz="1800" b="1" spc="-10" dirty="0">
                        <a:solidFill>
                          <a:srgbClr val="FFFFFF"/>
                        </a:solidFill>
                        <a:latin typeface="+mj-lt"/>
                        <a:cs typeface="Calibri"/>
                      </a:endParaRPr>
                    </a:p>
                    <a:p>
                      <a:pPr marL="62865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+mj-lt"/>
                          <a:cs typeface="Calibri"/>
                        </a:rPr>
                        <a:t>(within  hu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+mj-lt"/>
                          <a:cs typeface="Calibri"/>
                        </a:rPr>
                        <a:t>man</a:t>
                      </a:r>
                      <a:r>
                        <a:rPr sz="1800" b="1" spc="5" dirty="0">
                          <a:solidFill>
                            <a:srgbClr val="FFFFFF"/>
                          </a:solidFill>
                          <a:latin typeface="+mj-lt"/>
                          <a:cs typeface="Calibri"/>
                        </a:rPr>
                        <a:t>i</a:t>
                      </a:r>
                      <a:r>
                        <a:rPr sz="1800" b="1" spc="-15" dirty="0">
                          <a:solidFill>
                            <a:srgbClr val="FFFFFF"/>
                          </a:solidFill>
                          <a:latin typeface="+mj-lt"/>
                          <a:cs typeface="Calibri"/>
                        </a:rPr>
                        <a:t>ta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+mj-lt"/>
                          <a:cs typeface="Calibri"/>
                        </a:rPr>
                        <a:t>rian 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+mj-lt"/>
                          <a:cs typeface="Calibri"/>
                        </a:rPr>
                        <a:t>architecture)</a:t>
                      </a:r>
                      <a:endParaRPr sz="1800" dirty="0">
                        <a:latin typeface="+mj-lt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>
                        <a:solidFill>
                          <a:srgbClr val="FFFFFF"/>
                        </a:solidFill>
                        <a:latin typeface="+mj-lt"/>
                        <a:cs typeface="Calibri"/>
                      </a:endParaRP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>
                        <a:solidFill>
                          <a:srgbClr val="FFFFFF"/>
                        </a:solidFill>
                        <a:latin typeface="+mj-lt"/>
                        <a:cs typeface="Calibri"/>
                      </a:endParaRP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latin typeface="+mj-lt"/>
                          <a:cs typeface="Calibri"/>
                        </a:rPr>
                        <a:t>Under</a:t>
                      </a:r>
                      <a:r>
                        <a:rPr lang="en-US" sz="1800" b="1" spc="-110" dirty="0">
                          <a:solidFill>
                            <a:srgbClr val="FFFFFF"/>
                          </a:solidFill>
                          <a:latin typeface="+mj-lt"/>
                          <a:cs typeface="Calibri"/>
                        </a:rPr>
                        <a:t> a</a:t>
                      </a:r>
                      <a:r>
                        <a:rPr lang="en-US" sz="1800" b="1" spc="-110" baseline="0" dirty="0">
                          <a:solidFill>
                            <a:srgbClr val="FFFFFF"/>
                          </a:solidFill>
                          <a:latin typeface="+mj-lt"/>
                          <a:cs typeface="Calibri"/>
                        </a:rPr>
                        <a:t> </a:t>
                      </a:r>
                      <a:r>
                        <a:rPr lang="en-US" sz="1800" b="1" spc="-10" baseline="0" dirty="0">
                          <a:solidFill>
                            <a:srgbClr val="FFFFFF"/>
                          </a:solidFill>
                          <a:latin typeface="+mj-lt"/>
                          <a:cs typeface="Calibri"/>
                        </a:rPr>
                        <a:t>C</a:t>
                      </a:r>
                      <a:r>
                        <a:rPr lang="en-US" sz="1800" b="1" spc="-10" dirty="0">
                          <a:solidFill>
                            <a:srgbClr val="FFFFFF"/>
                          </a:solidFill>
                          <a:latin typeface="+mj-lt"/>
                          <a:cs typeface="Calibri"/>
                        </a:rPr>
                        <a:t>luster/Sector</a:t>
                      </a:r>
                      <a:endParaRPr lang="en-US" sz="1800" dirty="0">
                        <a:latin typeface="+mj-lt"/>
                        <a:cs typeface="Calibri"/>
                      </a:endParaRPr>
                    </a:p>
                    <a:p>
                      <a:endParaRPr lang="en-US" dirty="0">
                        <a:latin typeface="+mj-lt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9004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0"/>
                    </a:solidFill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ts val="2075"/>
                        </a:lnSpc>
                        <a:buAutoNum type="arabicPeriod"/>
                      </a:pPr>
                      <a:r>
                        <a:rPr lang="en-US" sz="1600" dirty="0">
                          <a:latin typeface="+mn-lt"/>
                          <a:cs typeface="Calibri"/>
                        </a:rPr>
                        <a:t> Afghanistan          </a:t>
                      </a:r>
                      <a:r>
                        <a:rPr lang="en-US" sz="1600" baseline="0" dirty="0">
                          <a:latin typeface="+mn-lt"/>
                          <a:cs typeface="Calibri"/>
                        </a:rPr>
                        <a:t>   13. Myanmar</a:t>
                      </a:r>
                      <a:endParaRPr sz="1600" dirty="0">
                        <a:latin typeface="+mn-lt"/>
                        <a:cs typeface="Calibri"/>
                      </a:endParaRPr>
                    </a:p>
                    <a:p>
                      <a:pPr marL="6286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en-US" sz="1600" spc="-10" dirty="0">
                          <a:latin typeface="+mn-lt"/>
                          <a:cs typeface="Calibri"/>
                        </a:rPr>
                        <a:t>2. Burundi                    14. Niger</a:t>
                      </a:r>
                      <a:endParaRPr lang="en-US" sz="1600" spc="0" dirty="0">
                        <a:latin typeface="+mn-lt"/>
                        <a:cs typeface="Calibri"/>
                      </a:endParaRPr>
                    </a:p>
                    <a:p>
                      <a:pPr marL="6286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en-US" sz="1600" spc="0" dirty="0">
                          <a:latin typeface="+mn-lt"/>
                          <a:cs typeface="Calibri"/>
                        </a:rPr>
                        <a:t>3. Cameroon               15. Nigeria</a:t>
                      </a:r>
                    </a:p>
                    <a:p>
                      <a:pPr marL="6286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en-US" sz="1600" spc="0" dirty="0">
                          <a:latin typeface="+mn-lt"/>
                          <a:cs typeface="Calibri"/>
                        </a:rPr>
                        <a:t>4. CAR   </a:t>
                      </a:r>
                      <a:r>
                        <a:rPr lang="en-US" sz="1600" spc="0" baseline="0" dirty="0">
                          <a:latin typeface="+mn-lt"/>
                          <a:cs typeface="Calibri"/>
                        </a:rPr>
                        <a:t>                     16. Pakistan</a:t>
                      </a:r>
                      <a:endParaRPr lang="en-US" sz="1600" spc="0" dirty="0">
                        <a:latin typeface="+mn-lt"/>
                        <a:cs typeface="Calibri"/>
                      </a:endParaRPr>
                    </a:p>
                    <a:p>
                      <a:pPr marL="6286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en-US" sz="1600" spc="0" dirty="0">
                          <a:latin typeface="+mn-lt"/>
                          <a:cs typeface="Calibri"/>
                        </a:rPr>
                        <a:t>5. Chad                      17. Philippines</a:t>
                      </a:r>
                    </a:p>
                    <a:p>
                      <a:pPr marL="6286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en-US" sz="1600" spc="0" dirty="0">
                          <a:latin typeface="+mn-lt"/>
                          <a:cs typeface="Calibri"/>
                        </a:rPr>
                        <a:t>6. Colombia                18. Somalia</a:t>
                      </a:r>
                    </a:p>
                    <a:p>
                      <a:pPr marL="6286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en-US" sz="1600" spc="0" dirty="0">
                          <a:latin typeface="+mn-lt"/>
                          <a:cs typeface="Calibri"/>
                        </a:rPr>
                        <a:t>7. Ethiopia                  19. South</a:t>
                      </a:r>
                      <a:r>
                        <a:rPr lang="en-US" sz="1600" spc="0" baseline="0" dirty="0">
                          <a:latin typeface="+mn-lt"/>
                          <a:cs typeface="Calibri"/>
                        </a:rPr>
                        <a:t> Sudan</a:t>
                      </a:r>
                      <a:endParaRPr lang="en-US" sz="1600" spc="0" dirty="0">
                        <a:latin typeface="+mn-lt"/>
                        <a:cs typeface="Calibri"/>
                      </a:endParaRPr>
                    </a:p>
                    <a:p>
                      <a:pPr marL="6286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en-US" sz="1600" spc="0" dirty="0">
                          <a:latin typeface="+mn-lt"/>
                          <a:cs typeface="Calibri"/>
                        </a:rPr>
                        <a:t>8. Haiti                       20. Sudan</a:t>
                      </a:r>
                    </a:p>
                    <a:p>
                      <a:pPr marL="6286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en-US" sz="1600" spc="0" dirty="0">
                          <a:latin typeface="+mn-lt"/>
                          <a:cs typeface="Calibri"/>
                        </a:rPr>
                        <a:t>9. Iraq                        21. Turkey</a:t>
                      </a:r>
                    </a:p>
                    <a:p>
                      <a:pPr marL="6286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en-US" sz="1600" spc="0" dirty="0">
                          <a:latin typeface="+mn-lt"/>
                          <a:cs typeface="Calibri"/>
                        </a:rPr>
                        <a:t>10. Lebanon                22. Ukraine</a:t>
                      </a:r>
                    </a:p>
                    <a:p>
                      <a:pPr marL="6286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en-US" sz="1600" spc="0" dirty="0">
                          <a:latin typeface="+mn-lt"/>
                          <a:cs typeface="Calibri"/>
                        </a:rPr>
                        <a:t>11. Libya                     23. Yemen</a:t>
                      </a:r>
                    </a:p>
                    <a:p>
                      <a:pPr marL="6286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en-US" sz="1600" dirty="0">
                          <a:latin typeface="+mn-lt"/>
                          <a:cs typeface="Calibri"/>
                        </a:rPr>
                        <a:t>12. Mali</a:t>
                      </a:r>
                      <a:endParaRPr sz="16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+mn-lt"/>
                        </a:rPr>
                        <a:t>1. oPt – Food</a:t>
                      </a:r>
                      <a:r>
                        <a:rPr lang="en-US" sz="1600" baseline="0" dirty="0">
                          <a:latin typeface="+mn-lt"/>
                        </a:rPr>
                        <a:t> Security</a:t>
                      </a:r>
                      <a:endParaRPr lang="en-US" sz="1600" dirty="0">
                        <a:latin typeface="+mn-lt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+mn-lt"/>
                        </a:rPr>
                        <a:t>2. Syria/Damascus – Food</a:t>
                      </a:r>
                      <a:r>
                        <a:rPr lang="en-US" sz="1600" baseline="0" dirty="0">
                          <a:latin typeface="+mn-lt"/>
                        </a:rPr>
                        <a:t> Security</a:t>
                      </a:r>
                    </a:p>
                    <a:p>
                      <a:r>
                        <a:rPr lang="en-US" sz="1600" baseline="0" dirty="0">
                          <a:latin typeface="+mn-lt"/>
                        </a:rPr>
                        <a:t>3. Lebanon* - Food Security and BN</a:t>
                      </a:r>
                      <a:endParaRPr lang="en-US" sz="1600" dirty="0">
                        <a:latin typeface="+mn-lt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65472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149</TotalTime>
  <Words>1009</Words>
  <Application>Microsoft Office PowerPoint</Application>
  <PresentationFormat>On-screen Show (4:3)</PresentationFormat>
  <Paragraphs>218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4" baseType="lpstr">
      <vt:lpstr>ＭＳ Ｐゴシック</vt:lpstr>
      <vt:lpstr>Arial</vt:lpstr>
      <vt:lpstr>Calibri</vt:lpstr>
      <vt:lpstr>Gill Sans MT</vt:lpstr>
      <vt:lpstr>Symbol</vt:lpstr>
      <vt:lpstr>Times New Roman</vt:lpstr>
      <vt:lpstr>Tw Cen MT</vt:lpstr>
      <vt:lpstr>Tw Cen MT Condensed</vt:lpstr>
      <vt:lpstr>Univers</vt:lpstr>
      <vt:lpstr>Wingdings</vt:lpstr>
      <vt:lpstr>Wingdings 3</vt:lpstr>
      <vt:lpstr>Integral</vt:lpstr>
      <vt:lpstr>CASH WORKING GROUP</vt:lpstr>
      <vt:lpstr>Areas of Focus</vt:lpstr>
      <vt:lpstr>What we are doing</vt:lpstr>
      <vt:lpstr>CONTEXT IS EVERYTHING!</vt:lpstr>
      <vt:lpstr> </vt:lpstr>
      <vt:lpstr> </vt:lpstr>
      <vt:lpstr>Cash working groups globally 2017-2018</vt:lpstr>
      <vt:lpstr>Links with coordination architecture</vt:lpstr>
      <vt:lpstr>Sectoral vs. Multi-Sectoral CWGs</vt:lpstr>
      <vt:lpstr>CWG Leadership</vt:lpstr>
      <vt:lpstr>CWG Leadership Contd.</vt:lpstr>
      <vt:lpstr>Discussion around SC engagement in National Level CWGS. </vt:lpstr>
    </vt:vector>
  </TitlesOfParts>
  <Company>ICRC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User1</dc:creator>
  <cp:lastModifiedBy>Jake Zarins</cp:lastModifiedBy>
  <cp:revision>36</cp:revision>
  <dcterms:created xsi:type="dcterms:W3CDTF">2015-12-16T08:36:03Z</dcterms:created>
  <dcterms:modified xsi:type="dcterms:W3CDTF">2018-10-03T07:48:10Z</dcterms:modified>
</cp:coreProperties>
</file>