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Lst>
  <p:notesMasterIdLst>
    <p:notesMasterId r:id="rId69"/>
  </p:notesMasterIdLst>
  <p:handoutMasterIdLst>
    <p:handoutMasterId r:id="rId70"/>
  </p:handoutMasterIdLst>
  <p:sldIdLst>
    <p:sldId id="268" r:id="rId4"/>
    <p:sldId id="343" r:id="rId5"/>
    <p:sldId id="347" r:id="rId6"/>
    <p:sldId id="348" r:id="rId7"/>
    <p:sldId id="349" r:id="rId8"/>
    <p:sldId id="350" r:id="rId9"/>
    <p:sldId id="351" r:id="rId10"/>
    <p:sldId id="352" r:id="rId11"/>
    <p:sldId id="353" r:id="rId12"/>
    <p:sldId id="354" r:id="rId13"/>
    <p:sldId id="355" r:id="rId14"/>
    <p:sldId id="356" r:id="rId15"/>
    <p:sldId id="357" r:id="rId16"/>
    <p:sldId id="358" r:id="rId17"/>
    <p:sldId id="359" r:id="rId18"/>
    <p:sldId id="360" r:id="rId19"/>
    <p:sldId id="361" r:id="rId20"/>
    <p:sldId id="266" r:id="rId21"/>
    <p:sldId id="260" r:id="rId22"/>
    <p:sldId id="263" r:id="rId23"/>
    <p:sldId id="264" r:id="rId24"/>
    <p:sldId id="262" r:id="rId25"/>
    <p:sldId id="261" r:id="rId26"/>
    <p:sldId id="265" r:id="rId27"/>
    <p:sldId id="267" r:id="rId28"/>
    <p:sldId id="372" r:id="rId29"/>
    <p:sldId id="373" r:id="rId30"/>
    <p:sldId id="374" r:id="rId31"/>
    <p:sldId id="381" r:id="rId32"/>
    <p:sldId id="376" r:id="rId33"/>
    <p:sldId id="377" r:id="rId34"/>
    <p:sldId id="382" r:id="rId35"/>
    <p:sldId id="379" r:id="rId36"/>
    <p:sldId id="362" r:id="rId37"/>
    <p:sldId id="363" r:id="rId38"/>
    <p:sldId id="364" r:id="rId39"/>
    <p:sldId id="365" r:id="rId40"/>
    <p:sldId id="366" r:id="rId41"/>
    <p:sldId id="367" r:id="rId42"/>
    <p:sldId id="368" r:id="rId43"/>
    <p:sldId id="369" r:id="rId44"/>
    <p:sldId id="370" r:id="rId45"/>
    <p:sldId id="327" r:id="rId46"/>
    <p:sldId id="328" r:id="rId47"/>
    <p:sldId id="329" r:id="rId48"/>
    <p:sldId id="330" r:id="rId49"/>
    <p:sldId id="331" r:id="rId50"/>
    <p:sldId id="332" r:id="rId51"/>
    <p:sldId id="311" r:id="rId52"/>
    <p:sldId id="383" r:id="rId53"/>
    <p:sldId id="313" r:id="rId54"/>
    <p:sldId id="314" r:id="rId55"/>
    <p:sldId id="315" r:id="rId56"/>
    <p:sldId id="316" r:id="rId57"/>
    <p:sldId id="317" r:id="rId58"/>
    <p:sldId id="318" r:id="rId59"/>
    <p:sldId id="384" r:id="rId60"/>
    <p:sldId id="320" r:id="rId61"/>
    <p:sldId id="321" r:id="rId62"/>
    <p:sldId id="385" r:id="rId63"/>
    <p:sldId id="323" r:id="rId64"/>
    <p:sldId id="324" r:id="rId65"/>
    <p:sldId id="325" r:id="rId66"/>
    <p:sldId id="326" r:id="rId67"/>
    <p:sldId id="304"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en, Duong" initials="ND" lastIdx="1" clrIdx="0">
    <p:extLst>
      <p:ext uri="{19B8F6BF-5375-455C-9EA6-DF929625EA0E}">
        <p15:presenceInfo xmlns:p15="http://schemas.microsoft.com/office/powerpoint/2012/main" userId="S::BDuong.Nguyen@crs.org::13a22c23-abeb-423d-869e-83811c275807" providerId="AD"/>
      </p:ext>
    </p:extLst>
  </p:cmAuthor>
  <p:cmAuthor id="2" name="Nguyen, Thi" initials="NT" lastIdx="6" clrIdx="1">
    <p:extLst>
      <p:ext uri="{19B8F6BF-5375-455C-9EA6-DF929625EA0E}">
        <p15:presenceInfo xmlns:p15="http://schemas.microsoft.com/office/powerpoint/2012/main" userId="S::thi.nguyen@crs.org::74c6fe55-952d-4c5a-bf81-3d58de77164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71"/>
  </p:normalViewPr>
  <p:slideViewPr>
    <p:cSldViewPr snapToGrid="0">
      <p:cViewPr varScale="1">
        <p:scale>
          <a:sx n="63" d="100"/>
          <a:sy n="63" d="100"/>
        </p:scale>
        <p:origin x="216" y="60"/>
      </p:cViewPr>
      <p:guideLst/>
    </p:cSldViewPr>
  </p:slideViewPr>
  <p:notesTextViewPr>
    <p:cViewPr>
      <p:scale>
        <a:sx n="1" d="1"/>
        <a:sy n="1" d="1"/>
      </p:scale>
      <p:origin x="0" y="0"/>
    </p:cViewPr>
  </p:notesTextViewPr>
  <p:notesViewPr>
    <p:cSldViewPr snapToGrid="0">
      <p:cViewPr varScale="1">
        <p:scale>
          <a:sx n="51" d="100"/>
          <a:sy n="51" d="100"/>
        </p:scale>
        <p:origin x="2034"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FC22434-5CD2-49CF-BB19-F39BB62B2603}" type="datetimeFigureOut">
              <a:rPr lang="en-US" smtClean="0"/>
              <a:t>10/25/2020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4C00582-359F-45C3-BEFF-6EBD65592C35}" type="slidenum">
              <a:rPr lang="en-US" smtClean="0"/>
              <a:t>‹#›</a:t>
            </a:fld>
            <a:endParaRPr lang="en-US"/>
          </a:p>
        </p:txBody>
      </p:sp>
    </p:spTree>
    <p:extLst>
      <p:ext uri="{BB962C8B-B14F-4D97-AF65-F5344CB8AC3E}">
        <p14:creationId xmlns:p14="http://schemas.microsoft.com/office/powerpoint/2010/main" val="26750747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12B5B8-A66D-4FDC-BD4E-A1F007F18F0E}" type="datetimeFigureOut">
              <a:rPr lang="en-US" smtClean="0"/>
              <a:t>10/25/2020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D38272-FD6B-408E-8D36-62B711D24C47}" type="slidenum">
              <a:rPr lang="en-US" smtClean="0"/>
              <a:t>‹#›</a:t>
            </a:fld>
            <a:endParaRPr lang="en-US"/>
          </a:p>
        </p:txBody>
      </p:sp>
    </p:spTree>
    <p:extLst>
      <p:ext uri="{BB962C8B-B14F-4D97-AF65-F5344CB8AC3E}">
        <p14:creationId xmlns:p14="http://schemas.microsoft.com/office/powerpoint/2010/main" val="501831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4A45201-A205-42D6-8C88-0539C5B22ACA}" type="slidenum">
              <a:rPr lang="vi-VN" smtClean="0"/>
              <a:t>4</a:t>
            </a:fld>
            <a:endParaRPr lang="vi-VN"/>
          </a:p>
        </p:txBody>
      </p:sp>
    </p:spTree>
    <p:extLst>
      <p:ext uri="{BB962C8B-B14F-4D97-AF65-F5344CB8AC3E}">
        <p14:creationId xmlns:p14="http://schemas.microsoft.com/office/powerpoint/2010/main" val="2939822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dirty="0"/>
              <a:t>- There was one woman who slipped and fell into the water and suffocated while cleaning after the flood; 03 children drowned while using the boat to get away from the flood.</a:t>
            </a:r>
          </a:p>
          <a:p>
            <a:r>
              <a:rPr lang="en-US" dirty="0"/>
              <a:t>- 05 women were injured/ had their arms broken/ had back pain when cleaning after the flood; 01 child slipped and had his head injured</a:t>
            </a:r>
          </a:p>
          <a:p>
            <a:endParaRPr lang="en-US" dirty="0"/>
          </a:p>
        </p:txBody>
      </p:sp>
      <p:sp>
        <p:nvSpPr>
          <p:cNvPr id="4" name="Slide Number Placeholder 3"/>
          <p:cNvSpPr>
            <a:spLocks noGrp="1"/>
          </p:cNvSpPr>
          <p:nvPr>
            <p:ph type="sldNum" sz="quarter" idx="5"/>
          </p:nvPr>
        </p:nvSpPr>
        <p:spPr/>
        <p:txBody>
          <a:bodyPr/>
          <a:lstStyle/>
          <a:p>
            <a:fld id="{CB1555BB-479A-4B9F-B10F-17F81D03AC6C}" type="slidenum">
              <a:rPr lang="en-US" smtClean="0"/>
              <a:t>55</a:t>
            </a:fld>
            <a:endParaRPr lang="en-US"/>
          </a:p>
        </p:txBody>
      </p:sp>
    </p:spTree>
    <p:extLst>
      <p:ext uri="{BB962C8B-B14F-4D97-AF65-F5344CB8AC3E}">
        <p14:creationId xmlns:p14="http://schemas.microsoft.com/office/powerpoint/2010/main" val="4209569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7000"/>
              </a:lnSpc>
              <a:spcBef>
                <a:spcPts val="0"/>
              </a:spcBef>
              <a:buFont typeface="Symbol" panose="05050102010706020507" pitchFamily="18" charset="2"/>
              <a:buChar char=""/>
            </a:pPr>
            <a:r>
              <a:rPr lang="en-US" sz="1200" dirty="0"/>
              <a:t>Have had to spend additional time to get water for the family and for livestock raised due to women’s primary responsibility in managing water for domestic use in the family (e.g. drinking, cooking, bathing for children, taking care of family members). For example, in Quang Nam, interview with household found that woman has to collect water for domestic use and for 4 cows raised as there was no electricity provided which mean additional at least 2 hours a day.</a:t>
            </a:r>
          </a:p>
          <a:p>
            <a:pPr marL="342900" indent="-342900">
              <a:lnSpc>
                <a:spcPct val="107000"/>
              </a:lnSpc>
              <a:spcBef>
                <a:spcPts val="0"/>
              </a:spcBef>
              <a:buFont typeface="Symbol" panose="05050102010706020507" pitchFamily="18" charset="2"/>
              <a:buChar char=""/>
            </a:pPr>
            <a:r>
              <a:rPr lang="en-US" sz="1200" dirty="0"/>
              <a:t>Pregnant women, mothers, and older persons are at risk if they could not be timely referred to  higher level for health care if the affected areas are isolated due to flooding. </a:t>
            </a:r>
          </a:p>
          <a:p>
            <a:endParaRPr lang="en-US" dirty="0"/>
          </a:p>
        </p:txBody>
      </p:sp>
      <p:sp>
        <p:nvSpPr>
          <p:cNvPr id="4" name="Slide Number Placeholder 3"/>
          <p:cNvSpPr>
            <a:spLocks noGrp="1"/>
          </p:cNvSpPr>
          <p:nvPr>
            <p:ph type="sldNum" sz="quarter" idx="5"/>
          </p:nvPr>
        </p:nvSpPr>
        <p:spPr/>
        <p:txBody>
          <a:bodyPr/>
          <a:lstStyle/>
          <a:p>
            <a:fld id="{CB1555BB-479A-4B9F-B10F-17F81D03AC6C}" type="slidenum">
              <a:rPr lang="en-US" smtClean="0"/>
              <a:t>56</a:t>
            </a:fld>
            <a:endParaRPr lang="en-US"/>
          </a:p>
        </p:txBody>
      </p:sp>
    </p:spTree>
    <p:extLst>
      <p:ext uri="{BB962C8B-B14F-4D97-AF65-F5344CB8AC3E}">
        <p14:creationId xmlns:p14="http://schemas.microsoft.com/office/powerpoint/2010/main" val="1442613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solidFill>
                  <a:srgbClr val="000000"/>
                </a:solidFill>
                <a:latin typeface="Calibri" panose="020F0502020204030204" pitchFamily="34" charset="0"/>
              </a:rPr>
              <a:t>Lack of infrastructure for swim training, particularly for women, children and vulnerable groups: Risks of  getting drown: 1 women was drowned in Quang </a:t>
            </a:r>
            <a:r>
              <a:rPr lang="en-US" sz="1200" b="0" i="0" u="none" strike="noStrike" baseline="0" dirty="0" err="1">
                <a:solidFill>
                  <a:srgbClr val="000000"/>
                </a:solidFill>
                <a:latin typeface="Calibri" panose="020F0502020204030204" pitchFamily="34" charset="0"/>
              </a:rPr>
              <a:t>nam</a:t>
            </a:r>
            <a:endParaRPr lang="en-US" sz="1200" b="0" i="0" u="none" strike="noStrike" baseline="0" dirty="0">
              <a:solidFill>
                <a:srgbClr val="000000"/>
              </a:solidFill>
              <a:latin typeface="Calibri" panose="020F0502020204030204" pitchFamily="34" charset="0"/>
            </a:endParaRPr>
          </a:p>
          <a:p>
            <a:r>
              <a:rPr lang="en-US" sz="1200" b="0" i="0" u="none" strike="noStrike" baseline="0" dirty="0">
                <a:solidFill>
                  <a:srgbClr val="000000"/>
                </a:solidFill>
                <a:latin typeface="Calibri" panose="020F0502020204030204" pitchFamily="34" charset="0"/>
              </a:rPr>
              <a:t>2.Limited communication material on DRR for communication activities/integrated activities for Union/Women Union at local level</a:t>
            </a:r>
          </a:p>
          <a:p>
            <a:r>
              <a:rPr lang="en-US" sz="1200" b="0" i="0" u="none" strike="noStrike" baseline="0" dirty="0">
                <a:solidFill>
                  <a:srgbClr val="000000"/>
                </a:solidFill>
                <a:latin typeface="Calibri" panose="020F0502020204030204" pitchFamily="34" charset="0"/>
              </a:rPr>
              <a:t>3.Lack communication activities on women’s health and disaster risks</a:t>
            </a:r>
          </a:p>
          <a:p>
            <a:r>
              <a:rPr lang="en-US" sz="1200" b="0" i="0" u="none" strike="noStrike" baseline="0" dirty="0">
                <a:solidFill>
                  <a:srgbClr val="000000"/>
                </a:solidFill>
                <a:latin typeface="Calibri" panose="020F0502020204030204" pitchFamily="34" charset="0"/>
              </a:rPr>
              <a:t>4.Limited integration gender into NDPC plan with M&amp;E the implementational</a:t>
            </a:r>
          </a:p>
          <a:p>
            <a:endParaRPr lang="en-US" dirty="0"/>
          </a:p>
        </p:txBody>
      </p:sp>
      <p:sp>
        <p:nvSpPr>
          <p:cNvPr id="4" name="Slide Number Placeholder 3"/>
          <p:cNvSpPr>
            <a:spLocks noGrp="1"/>
          </p:cNvSpPr>
          <p:nvPr>
            <p:ph type="sldNum" sz="quarter" idx="5"/>
          </p:nvPr>
        </p:nvSpPr>
        <p:spPr/>
        <p:txBody>
          <a:bodyPr/>
          <a:lstStyle/>
          <a:p>
            <a:fld id="{CB1555BB-479A-4B9F-B10F-17F81D03AC6C}" type="slidenum">
              <a:rPr lang="en-US" smtClean="0"/>
              <a:t>63</a:t>
            </a:fld>
            <a:endParaRPr lang="en-US"/>
          </a:p>
        </p:txBody>
      </p:sp>
    </p:spTree>
    <p:extLst>
      <p:ext uri="{BB962C8B-B14F-4D97-AF65-F5344CB8AC3E}">
        <p14:creationId xmlns:p14="http://schemas.microsoft.com/office/powerpoint/2010/main" val="2525681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4A45201-A205-42D6-8C88-0539C5B22ACA}" type="slidenum">
              <a:rPr lang="vi-VN" smtClean="0"/>
              <a:t>12</a:t>
            </a:fld>
            <a:endParaRPr lang="vi-VN"/>
          </a:p>
        </p:txBody>
      </p:sp>
    </p:spTree>
    <p:extLst>
      <p:ext uri="{BB962C8B-B14F-4D97-AF65-F5344CB8AC3E}">
        <p14:creationId xmlns:p14="http://schemas.microsoft.com/office/powerpoint/2010/main" val="2579931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t>
            </a:r>
            <a:r>
              <a:rPr lang="en-US" dirty="0"/>
              <a:t>In Hue, school closure lasts from 12-16 days, even now 151 schools out of 569 schools have been still closed (26.5%), particularly all kindergarten, primary schools, and secondary schools in </a:t>
            </a:r>
            <a:r>
              <a:rPr lang="en-US" dirty="0" err="1"/>
              <a:t>Phu</a:t>
            </a:r>
            <a:r>
              <a:rPr lang="en-US" dirty="0"/>
              <a:t> </a:t>
            </a:r>
            <a:r>
              <a:rPr lang="en-US" dirty="0" err="1"/>
              <a:t>Vang</a:t>
            </a:r>
            <a:r>
              <a:rPr lang="en-US" dirty="0"/>
              <a:t> district due to unsecured roads to schools.</a:t>
            </a:r>
          </a:p>
          <a:p>
            <a:r>
              <a:rPr lang="en-US" dirty="0">
                <a:cs typeface="Calibri"/>
              </a:rPr>
              <a:t>*In Quang Nam, </a:t>
            </a:r>
            <a:r>
              <a:rPr lang="en-US" dirty="0"/>
              <a:t>All classrooms back into normal. All students back in class after the flood after school closure for Middle school for 7.5 days and kindergarten for 3 days</a:t>
            </a:r>
          </a:p>
          <a:p>
            <a:r>
              <a:rPr lang="en-US" dirty="0">
                <a:cs typeface="Calibri"/>
              </a:rPr>
              <a:t>*In Quang Ngai,</a:t>
            </a:r>
            <a:r>
              <a:rPr lang="en-US" dirty="0"/>
              <a:t> 34 school campuses were affected  with 2-3 days disrupted but return normal now.</a:t>
            </a:r>
            <a:endParaRPr lang="en-US" dirty="0">
              <a:cs typeface="Calibri"/>
            </a:endParaRPr>
          </a:p>
          <a:p>
            <a:r>
              <a:rPr lang="en-US" dirty="0"/>
              <a:t>*In Quang Binh, Quang Tri, </a:t>
            </a:r>
            <a:r>
              <a:rPr lang="en-US" dirty="0" err="1"/>
              <a:t>Thua</a:t>
            </a:r>
            <a:r>
              <a:rPr lang="en-US" dirty="0"/>
              <a:t> </a:t>
            </a:r>
            <a:r>
              <a:rPr lang="en-US" dirty="0" err="1"/>
              <a:t>Thien</a:t>
            </a:r>
            <a:r>
              <a:rPr lang="en-US" dirty="0"/>
              <a:t> Hue, Many schools in flooded areas were closed for more than a week. Some schools have closed for two weeks.</a:t>
            </a:r>
          </a:p>
          <a:p>
            <a:endParaRPr lang="en-US" dirty="0">
              <a:cs typeface="Calibri"/>
            </a:endParaRPr>
          </a:p>
        </p:txBody>
      </p:sp>
      <p:sp>
        <p:nvSpPr>
          <p:cNvPr id="4" name="Slide Number Placeholder 3"/>
          <p:cNvSpPr>
            <a:spLocks noGrp="1"/>
          </p:cNvSpPr>
          <p:nvPr>
            <p:ph type="sldNum" sz="quarter" idx="5"/>
          </p:nvPr>
        </p:nvSpPr>
        <p:spPr/>
        <p:txBody>
          <a:bodyPr/>
          <a:lstStyle/>
          <a:p>
            <a:fld id="{1867F8B7-FE80-4862-AFC4-0AF0B4265B66}" type="slidenum">
              <a:rPr lang="en-US" smtClean="0"/>
              <a:t>43</a:t>
            </a:fld>
            <a:endParaRPr lang="en-US"/>
          </a:p>
        </p:txBody>
      </p:sp>
    </p:spTree>
    <p:extLst>
      <p:ext uri="{BB962C8B-B14F-4D97-AF65-F5344CB8AC3E}">
        <p14:creationId xmlns:p14="http://schemas.microsoft.com/office/powerpoint/2010/main" val="2318238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67F8B7-FE80-4862-AFC4-0AF0B4265B66}" type="slidenum">
              <a:rPr lang="en-US" smtClean="0"/>
              <a:t>44</a:t>
            </a:fld>
            <a:endParaRPr lang="en-US"/>
          </a:p>
        </p:txBody>
      </p:sp>
    </p:spTree>
    <p:extLst>
      <p:ext uri="{BB962C8B-B14F-4D97-AF65-F5344CB8AC3E}">
        <p14:creationId xmlns:p14="http://schemas.microsoft.com/office/powerpoint/2010/main" val="2465997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67F8B7-FE80-4862-AFC4-0AF0B4265B66}" type="slidenum">
              <a:rPr lang="en-US" smtClean="0"/>
              <a:t>46</a:t>
            </a:fld>
            <a:endParaRPr lang="en-US"/>
          </a:p>
        </p:txBody>
      </p:sp>
    </p:spTree>
    <p:extLst>
      <p:ext uri="{BB962C8B-B14F-4D97-AF65-F5344CB8AC3E}">
        <p14:creationId xmlns:p14="http://schemas.microsoft.com/office/powerpoint/2010/main" val="3999713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67F8B7-FE80-4862-AFC4-0AF0B4265B66}" type="slidenum">
              <a:rPr lang="en-US" smtClean="0"/>
              <a:t>48</a:t>
            </a:fld>
            <a:endParaRPr lang="en-US"/>
          </a:p>
        </p:txBody>
      </p:sp>
    </p:spTree>
    <p:extLst>
      <p:ext uri="{BB962C8B-B14F-4D97-AF65-F5344CB8AC3E}">
        <p14:creationId xmlns:p14="http://schemas.microsoft.com/office/powerpoint/2010/main" val="3926912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Key issue faces by women and the most vulnerable people</a:t>
            </a:r>
            <a:br>
              <a:rPr lang="en-US" dirty="0"/>
            </a:br>
            <a:r>
              <a:rPr lang="en-US" dirty="0"/>
              <a:t>- Safety and security of women and children </a:t>
            </a:r>
          </a:p>
        </p:txBody>
      </p:sp>
      <p:sp>
        <p:nvSpPr>
          <p:cNvPr id="4" name="Slide Number Placeholder 3"/>
          <p:cNvSpPr>
            <a:spLocks noGrp="1"/>
          </p:cNvSpPr>
          <p:nvPr>
            <p:ph type="sldNum" sz="quarter" idx="5"/>
          </p:nvPr>
        </p:nvSpPr>
        <p:spPr/>
        <p:txBody>
          <a:bodyPr/>
          <a:lstStyle/>
          <a:p>
            <a:fld id="{CB1555BB-479A-4B9F-B10F-17F81D03AC6C}" type="slidenum">
              <a:rPr lang="en-US" smtClean="0"/>
              <a:t>49</a:t>
            </a:fld>
            <a:endParaRPr lang="en-US"/>
          </a:p>
        </p:txBody>
      </p:sp>
    </p:spTree>
    <p:extLst>
      <p:ext uri="{BB962C8B-B14F-4D97-AF65-F5344CB8AC3E}">
        <p14:creationId xmlns:p14="http://schemas.microsoft.com/office/powerpoint/2010/main" val="2900093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1555BB-479A-4B9F-B10F-17F81D03AC6C}" type="slidenum">
              <a:rPr lang="en-US" smtClean="0"/>
              <a:t>52</a:t>
            </a:fld>
            <a:endParaRPr lang="en-US"/>
          </a:p>
        </p:txBody>
      </p:sp>
    </p:spTree>
    <p:extLst>
      <p:ext uri="{BB962C8B-B14F-4D97-AF65-F5344CB8AC3E}">
        <p14:creationId xmlns:p14="http://schemas.microsoft.com/office/powerpoint/2010/main" val="4184847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baseline="0" dirty="0">
              <a:latin typeface="Calibri" panose="020F0502020204030204" pitchFamily="34" charset="0"/>
            </a:endParaRPr>
          </a:p>
          <a:p>
            <a:r>
              <a:rPr lang="en-US" sz="1800" b="0" i="0" u="none" strike="noStrike" baseline="0" dirty="0">
                <a:latin typeface="Calibri" panose="020F0502020204030204" pitchFamily="34" charset="0"/>
              </a:rPr>
              <a:t>More information is required about sexual violence/cases of violence  in their community during flood time. But the women interviewed share feeling safe sheltering in community flood evacuation </a:t>
            </a:r>
            <a:r>
              <a:rPr lang="en-US" sz="1800" b="0" i="0" u="none" strike="noStrike" baseline="0" dirty="0" err="1">
                <a:latin typeface="Calibri" panose="020F0502020204030204" pitchFamily="34" charset="0"/>
              </a:rPr>
              <a:t>house.</a:t>
            </a:r>
            <a:r>
              <a:rPr lang="en-US" sz="1800" b="0" i="1" u="none" strike="noStrike" baseline="0" dirty="0" err="1">
                <a:latin typeface="Calibri" panose="020F0502020204030204" pitchFamily="34" charset="0"/>
              </a:rPr>
              <a:t>Ms</a:t>
            </a:r>
            <a:r>
              <a:rPr lang="en-US" sz="1800" b="0" i="1" u="none" strike="noStrike" baseline="0" dirty="0">
                <a:latin typeface="Calibri" panose="020F0502020204030204" pitchFamily="34" charset="0"/>
              </a:rPr>
              <a:t>. Pham Thi Mui, 59 years old, village Tan Phuoc Dong, Binh Minh Commune, Binh Son District</a:t>
            </a:r>
            <a:endParaRPr lang="en-US" sz="1800" b="0" i="0" u="none" strike="noStrike" baseline="0" dirty="0">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B1555BB-479A-4B9F-B10F-17F81D03AC6C}" type="slidenum">
              <a:rPr lang="en-US" smtClean="0"/>
              <a:t>53</a:t>
            </a:fld>
            <a:endParaRPr lang="en-US"/>
          </a:p>
        </p:txBody>
      </p:sp>
    </p:spTree>
    <p:extLst>
      <p:ext uri="{BB962C8B-B14F-4D97-AF65-F5344CB8AC3E}">
        <p14:creationId xmlns:p14="http://schemas.microsoft.com/office/powerpoint/2010/main" val="4112135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5BB1976-5198-4195-AFE6-4778958493DE}" type="datetimeFigureOut">
              <a:rPr lang="en-US" smtClean="0"/>
              <a:t>10/25/2020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C4A01-E088-4C89-B3CA-2125DA853908}" type="slidenum">
              <a:rPr lang="en-US" smtClean="0"/>
              <a:t>‹#›</a:t>
            </a:fld>
            <a:endParaRPr lang="en-US"/>
          </a:p>
        </p:txBody>
      </p:sp>
    </p:spTree>
    <p:extLst>
      <p:ext uri="{BB962C8B-B14F-4D97-AF65-F5344CB8AC3E}">
        <p14:creationId xmlns:p14="http://schemas.microsoft.com/office/powerpoint/2010/main" val="1509282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BB1976-5198-4195-AFE6-4778958493DE}" type="datetimeFigureOut">
              <a:rPr lang="en-US" smtClean="0"/>
              <a:t>10/25/2020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C4A01-E088-4C89-B3CA-2125DA853908}" type="slidenum">
              <a:rPr lang="en-US" smtClean="0"/>
              <a:t>‹#›</a:t>
            </a:fld>
            <a:endParaRPr lang="en-US"/>
          </a:p>
        </p:txBody>
      </p:sp>
    </p:spTree>
    <p:extLst>
      <p:ext uri="{BB962C8B-B14F-4D97-AF65-F5344CB8AC3E}">
        <p14:creationId xmlns:p14="http://schemas.microsoft.com/office/powerpoint/2010/main" val="3277234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BB1976-5198-4195-AFE6-4778958493DE}" type="datetimeFigureOut">
              <a:rPr lang="en-US" smtClean="0"/>
              <a:t>10/25/2020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C4A01-E088-4C89-B3CA-2125DA853908}" type="slidenum">
              <a:rPr lang="en-US" smtClean="0"/>
              <a:t>‹#›</a:t>
            </a:fld>
            <a:endParaRPr lang="en-US"/>
          </a:p>
        </p:txBody>
      </p:sp>
    </p:spTree>
    <p:extLst>
      <p:ext uri="{BB962C8B-B14F-4D97-AF65-F5344CB8AC3E}">
        <p14:creationId xmlns:p14="http://schemas.microsoft.com/office/powerpoint/2010/main" val="3109340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BB1976-5198-4195-AFE6-4778958493DE}" type="datetimeFigureOut">
              <a:rPr lang="en-US" smtClean="0"/>
              <a:t>10/25/2020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C4A01-E088-4C89-B3CA-2125DA853908}" type="slidenum">
              <a:rPr lang="en-US" smtClean="0"/>
              <a:t>‹#›</a:t>
            </a:fld>
            <a:endParaRPr lang="en-US"/>
          </a:p>
        </p:txBody>
      </p:sp>
    </p:spTree>
    <p:extLst>
      <p:ext uri="{BB962C8B-B14F-4D97-AF65-F5344CB8AC3E}">
        <p14:creationId xmlns:p14="http://schemas.microsoft.com/office/powerpoint/2010/main" val="2099388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BB1976-5198-4195-AFE6-4778958493DE}" type="datetimeFigureOut">
              <a:rPr lang="en-US" smtClean="0"/>
              <a:t>10/25/2020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C4A01-E088-4C89-B3CA-2125DA853908}" type="slidenum">
              <a:rPr lang="en-US" smtClean="0"/>
              <a:t>‹#›</a:t>
            </a:fld>
            <a:endParaRPr lang="en-US"/>
          </a:p>
        </p:txBody>
      </p:sp>
    </p:spTree>
    <p:extLst>
      <p:ext uri="{BB962C8B-B14F-4D97-AF65-F5344CB8AC3E}">
        <p14:creationId xmlns:p14="http://schemas.microsoft.com/office/powerpoint/2010/main" val="699826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5BB1976-5198-4195-AFE6-4778958493DE}" type="datetimeFigureOut">
              <a:rPr lang="en-US" smtClean="0"/>
              <a:t>10/25/2020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C4A01-E088-4C89-B3CA-2125DA853908}" type="slidenum">
              <a:rPr lang="en-US" smtClean="0"/>
              <a:t>‹#›</a:t>
            </a:fld>
            <a:endParaRPr lang="en-US"/>
          </a:p>
        </p:txBody>
      </p:sp>
    </p:spTree>
    <p:extLst>
      <p:ext uri="{BB962C8B-B14F-4D97-AF65-F5344CB8AC3E}">
        <p14:creationId xmlns:p14="http://schemas.microsoft.com/office/powerpoint/2010/main" val="2537238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BB1976-5198-4195-AFE6-4778958493DE}" type="datetimeFigureOut">
              <a:rPr lang="en-US" smtClean="0"/>
              <a:t>10/25/2020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CC4A01-E088-4C89-B3CA-2125DA853908}" type="slidenum">
              <a:rPr lang="en-US" smtClean="0"/>
              <a:t>‹#›</a:t>
            </a:fld>
            <a:endParaRPr lang="en-US"/>
          </a:p>
        </p:txBody>
      </p:sp>
    </p:spTree>
    <p:extLst>
      <p:ext uri="{BB962C8B-B14F-4D97-AF65-F5344CB8AC3E}">
        <p14:creationId xmlns:p14="http://schemas.microsoft.com/office/powerpoint/2010/main" val="21833534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BB1976-5198-4195-AFE6-4778958493DE}" type="datetimeFigureOut">
              <a:rPr lang="en-US" smtClean="0"/>
              <a:t>10/25/2020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CC4A01-E088-4C89-B3CA-2125DA853908}" type="slidenum">
              <a:rPr lang="en-US" smtClean="0"/>
              <a:t>‹#›</a:t>
            </a:fld>
            <a:endParaRPr lang="en-US"/>
          </a:p>
        </p:txBody>
      </p:sp>
    </p:spTree>
    <p:extLst>
      <p:ext uri="{BB962C8B-B14F-4D97-AF65-F5344CB8AC3E}">
        <p14:creationId xmlns:p14="http://schemas.microsoft.com/office/powerpoint/2010/main" val="9177813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BB1976-5198-4195-AFE6-4778958493DE}" type="datetimeFigureOut">
              <a:rPr lang="en-US" smtClean="0"/>
              <a:t>10/25/2020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CC4A01-E088-4C89-B3CA-2125DA853908}" type="slidenum">
              <a:rPr lang="en-US" smtClean="0"/>
              <a:t>‹#›</a:t>
            </a:fld>
            <a:endParaRPr lang="en-US"/>
          </a:p>
        </p:txBody>
      </p:sp>
    </p:spTree>
    <p:extLst>
      <p:ext uri="{BB962C8B-B14F-4D97-AF65-F5344CB8AC3E}">
        <p14:creationId xmlns:p14="http://schemas.microsoft.com/office/powerpoint/2010/main" val="23597230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BB1976-5198-4195-AFE6-4778958493DE}" type="datetimeFigureOut">
              <a:rPr lang="en-US" smtClean="0"/>
              <a:t>10/25/2020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CC4A01-E088-4C89-B3CA-2125DA853908}" type="slidenum">
              <a:rPr lang="en-US" smtClean="0"/>
              <a:t>‹#›</a:t>
            </a:fld>
            <a:endParaRPr lang="en-US"/>
          </a:p>
        </p:txBody>
      </p:sp>
    </p:spTree>
    <p:extLst>
      <p:ext uri="{BB962C8B-B14F-4D97-AF65-F5344CB8AC3E}">
        <p14:creationId xmlns:p14="http://schemas.microsoft.com/office/powerpoint/2010/main" val="27863244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5BB1976-5198-4195-AFE6-4778958493DE}" type="datetimeFigureOut">
              <a:rPr lang="en-US" smtClean="0"/>
              <a:t>10/25/2020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CC4A01-E088-4C89-B3CA-2125DA853908}" type="slidenum">
              <a:rPr lang="en-US" smtClean="0"/>
              <a:t>‹#›</a:t>
            </a:fld>
            <a:endParaRPr lang="en-US"/>
          </a:p>
        </p:txBody>
      </p:sp>
    </p:spTree>
    <p:extLst>
      <p:ext uri="{BB962C8B-B14F-4D97-AF65-F5344CB8AC3E}">
        <p14:creationId xmlns:p14="http://schemas.microsoft.com/office/powerpoint/2010/main" val="202569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BB1976-5198-4195-AFE6-4778958493DE}" type="datetimeFigureOut">
              <a:rPr lang="en-US" smtClean="0"/>
              <a:t>10/25/2020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C4A01-E088-4C89-B3CA-2125DA853908}" type="slidenum">
              <a:rPr lang="en-US" smtClean="0"/>
              <a:t>‹#›</a:t>
            </a:fld>
            <a:endParaRPr lang="en-US"/>
          </a:p>
        </p:txBody>
      </p:sp>
    </p:spTree>
    <p:extLst>
      <p:ext uri="{BB962C8B-B14F-4D97-AF65-F5344CB8AC3E}">
        <p14:creationId xmlns:p14="http://schemas.microsoft.com/office/powerpoint/2010/main" val="6419013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5BB1976-5198-4195-AFE6-4778958493DE}" type="datetimeFigureOut">
              <a:rPr lang="en-US" smtClean="0"/>
              <a:t>10/25/2020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CC4A01-E088-4C89-B3CA-2125DA853908}" type="slidenum">
              <a:rPr lang="en-US" smtClean="0"/>
              <a:t>‹#›</a:t>
            </a:fld>
            <a:endParaRPr lang="en-US"/>
          </a:p>
        </p:txBody>
      </p:sp>
    </p:spTree>
    <p:extLst>
      <p:ext uri="{BB962C8B-B14F-4D97-AF65-F5344CB8AC3E}">
        <p14:creationId xmlns:p14="http://schemas.microsoft.com/office/powerpoint/2010/main" val="12089956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5BB1976-5198-4195-AFE6-4778958493DE}" type="datetimeFigureOut">
              <a:rPr lang="en-US" smtClean="0"/>
              <a:t>10/25/2020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C4A01-E088-4C89-B3CA-2125DA853908}" type="slidenum">
              <a:rPr lang="en-US" smtClean="0"/>
              <a:t>‹#›</a:t>
            </a:fld>
            <a:endParaRPr lang="en-US"/>
          </a:p>
        </p:txBody>
      </p:sp>
    </p:spTree>
    <p:extLst>
      <p:ext uri="{BB962C8B-B14F-4D97-AF65-F5344CB8AC3E}">
        <p14:creationId xmlns:p14="http://schemas.microsoft.com/office/powerpoint/2010/main" val="9112228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5BB1976-5198-4195-AFE6-4778958493DE}" type="datetimeFigureOut">
              <a:rPr lang="en-US" smtClean="0"/>
              <a:t>10/25/2020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C4A01-E088-4C89-B3CA-2125DA853908}"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7947961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5BB1976-5198-4195-AFE6-4778958493DE}" type="datetimeFigureOut">
              <a:rPr lang="en-US" smtClean="0"/>
              <a:t>10/25/2020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C4A01-E088-4C89-B3CA-2125DA853908}" type="slidenum">
              <a:rPr lang="en-US" smtClean="0"/>
              <a:t>‹#›</a:t>
            </a:fld>
            <a:endParaRPr lang="en-US"/>
          </a:p>
        </p:txBody>
      </p:sp>
    </p:spTree>
    <p:extLst>
      <p:ext uri="{BB962C8B-B14F-4D97-AF65-F5344CB8AC3E}">
        <p14:creationId xmlns:p14="http://schemas.microsoft.com/office/powerpoint/2010/main" val="35623104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5BB1976-5198-4195-AFE6-4778958493DE}" type="datetimeFigureOut">
              <a:rPr lang="en-US" smtClean="0"/>
              <a:t>10/25/2020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C4A01-E088-4C89-B3CA-2125DA853908}"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57528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5BB1976-5198-4195-AFE6-4778958493DE}" type="datetimeFigureOut">
              <a:rPr lang="en-US" smtClean="0"/>
              <a:t>10/25/2020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C4A01-E088-4C89-B3CA-2125DA853908}" type="slidenum">
              <a:rPr lang="en-US" smtClean="0"/>
              <a:t>‹#›</a:t>
            </a:fld>
            <a:endParaRPr lang="en-US"/>
          </a:p>
        </p:txBody>
      </p:sp>
    </p:spTree>
    <p:extLst>
      <p:ext uri="{BB962C8B-B14F-4D97-AF65-F5344CB8AC3E}">
        <p14:creationId xmlns:p14="http://schemas.microsoft.com/office/powerpoint/2010/main" val="23476061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BB1976-5198-4195-AFE6-4778958493DE}" type="datetimeFigureOut">
              <a:rPr lang="en-US" smtClean="0"/>
              <a:t>10/25/2020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C4A01-E088-4C89-B3CA-2125DA853908}" type="slidenum">
              <a:rPr lang="en-US" smtClean="0"/>
              <a:t>‹#›</a:t>
            </a:fld>
            <a:endParaRPr lang="en-US"/>
          </a:p>
        </p:txBody>
      </p:sp>
    </p:spTree>
    <p:extLst>
      <p:ext uri="{BB962C8B-B14F-4D97-AF65-F5344CB8AC3E}">
        <p14:creationId xmlns:p14="http://schemas.microsoft.com/office/powerpoint/2010/main" val="5100334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BB1976-5198-4195-AFE6-4778958493DE}" type="datetimeFigureOut">
              <a:rPr lang="en-US" smtClean="0"/>
              <a:t>10/25/2020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C4A01-E088-4C89-B3CA-2125DA853908}" type="slidenum">
              <a:rPr lang="en-US" smtClean="0"/>
              <a:t>‹#›</a:t>
            </a:fld>
            <a:endParaRPr lang="en-US"/>
          </a:p>
        </p:txBody>
      </p:sp>
    </p:spTree>
    <p:extLst>
      <p:ext uri="{BB962C8B-B14F-4D97-AF65-F5344CB8AC3E}">
        <p14:creationId xmlns:p14="http://schemas.microsoft.com/office/powerpoint/2010/main" val="2622666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59BE0-0A74-4D45-8943-1FCA04FB06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D1DA9F-4457-4BE2-A30E-D35D65F61C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F3529C-88F8-4F35-BBEB-E978064A339E}"/>
              </a:ext>
            </a:extLst>
          </p:cNvPr>
          <p:cNvSpPr>
            <a:spLocks noGrp="1"/>
          </p:cNvSpPr>
          <p:nvPr>
            <p:ph type="dt" sz="half" idx="10"/>
          </p:nvPr>
        </p:nvSpPr>
        <p:spPr/>
        <p:txBody>
          <a:bodyPr/>
          <a:lstStyle/>
          <a:p>
            <a:fld id="{FBD141B2-613F-4D9B-AAA4-AD46EE1BEE82}" type="datetimeFigureOut">
              <a:rPr lang="en-US" smtClean="0"/>
              <a:t>10/25/2020</a:t>
            </a:fld>
            <a:endParaRPr lang="en-US"/>
          </a:p>
        </p:txBody>
      </p:sp>
      <p:sp>
        <p:nvSpPr>
          <p:cNvPr id="5" name="Footer Placeholder 4">
            <a:extLst>
              <a:ext uri="{FF2B5EF4-FFF2-40B4-BE49-F238E27FC236}">
                <a16:creationId xmlns:a16="http://schemas.microsoft.com/office/drawing/2014/main" id="{1A540E65-1509-40F8-8707-F88B9421F2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766DDF-ADA1-45F4-8E51-DF2A68FB22DF}"/>
              </a:ext>
            </a:extLst>
          </p:cNvPr>
          <p:cNvSpPr>
            <a:spLocks noGrp="1"/>
          </p:cNvSpPr>
          <p:nvPr>
            <p:ph type="sldNum" sz="quarter" idx="12"/>
          </p:nvPr>
        </p:nvSpPr>
        <p:spPr/>
        <p:txBody>
          <a:bodyPr/>
          <a:lstStyle/>
          <a:p>
            <a:fld id="{65D31EAB-839E-4F8D-920E-87DB50D63D1D}" type="slidenum">
              <a:rPr lang="en-US" smtClean="0"/>
              <a:t>‹#›</a:t>
            </a:fld>
            <a:endParaRPr lang="en-US"/>
          </a:p>
        </p:txBody>
      </p:sp>
    </p:spTree>
    <p:extLst>
      <p:ext uri="{BB962C8B-B14F-4D97-AF65-F5344CB8AC3E}">
        <p14:creationId xmlns:p14="http://schemas.microsoft.com/office/powerpoint/2010/main" val="1554969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8D4A2-1E3F-484A-A011-DD74E6397F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B7ADE6-5414-40EA-A429-9E7E818093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4826BA-BE0D-4598-95F9-3B05FE9340DB}"/>
              </a:ext>
            </a:extLst>
          </p:cNvPr>
          <p:cNvSpPr>
            <a:spLocks noGrp="1"/>
          </p:cNvSpPr>
          <p:nvPr>
            <p:ph type="dt" sz="half" idx="10"/>
          </p:nvPr>
        </p:nvSpPr>
        <p:spPr/>
        <p:txBody>
          <a:bodyPr/>
          <a:lstStyle/>
          <a:p>
            <a:fld id="{FBD141B2-613F-4D9B-AAA4-AD46EE1BEE82}" type="datetimeFigureOut">
              <a:rPr lang="en-US" smtClean="0"/>
              <a:t>10/25/2020</a:t>
            </a:fld>
            <a:endParaRPr lang="en-US"/>
          </a:p>
        </p:txBody>
      </p:sp>
      <p:sp>
        <p:nvSpPr>
          <p:cNvPr id="5" name="Footer Placeholder 4">
            <a:extLst>
              <a:ext uri="{FF2B5EF4-FFF2-40B4-BE49-F238E27FC236}">
                <a16:creationId xmlns:a16="http://schemas.microsoft.com/office/drawing/2014/main" id="{CD7FCB81-EABA-45C1-AF08-AA75ACB3B8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CBD684-3CBF-48A6-AC21-F23484B29082}"/>
              </a:ext>
            </a:extLst>
          </p:cNvPr>
          <p:cNvSpPr>
            <a:spLocks noGrp="1"/>
          </p:cNvSpPr>
          <p:nvPr>
            <p:ph type="sldNum" sz="quarter" idx="12"/>
          </p:nvPr>
        </p:nvSpPr>
        <p:spPr/>
        <p:txBody>
          <a:bodyPr/>
          <a:lstStyle/>
          <a:p>
            <a:fld id="{65D31EAB-839E-4F8D-920E-87DB50D63D1D}" type="slidenum">
              <a:rPr lang="en-US" smtClean="0"/>
              <a:t>‹#›</a:t>
            </a:fld>
            <a:endParaRPr lang="en-US"/>
          </a:p>
        </p:txBody>
      </p:sp>
    </p:spTree>
    <p:extLst>
      <p:ext uri="{BB962C8B-B14F-4D97-AF65-F5344CB8AC3E}">
        <p14:creationId xmlns:p14="http://schemas.microsoft.com/office/powerpoint/2010/main" val="2140367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5BB1976-5198-4195-AFE6-4778958493DE}" type="datetimeFigureOut">
              <a:rPr lang="en-US" smtClean="0"/>
              <a:t>10/25/2020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C4A01-E088-4C89-B3CA-2125DA853908}" type="slidenum">
              <a:rPr lang="en-US" smtClean="0"/>
              <a:t>‹#›</a:t>
            </a:fld>
            <a:endParaRPr lang="en-US"/>
          </a:p>
        </p:txBody>
      </p:sp>
    </p:spTree>
    <p:extLst>
      <p:ext uri="{BB962C8B-B14F-4D97-AF65-F5344CB8AC3E}">
        <p14:creationId xmlns:p14="http://schemas.microsoft.com/office/powerpoint/2010/main" val="9204798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B2737-15A0-4876-A2FB-0988067520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29ACD5-F927-4577-85D2-50DEBF17A0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2D3392-FB54-4BDB-98AC-150E6CCC04F9}"/>
              </a:ext>
            </a:extLst>
          </p:cNvPr>
          <p:cNvSpPr>
            <a:spLocks noGrp="1"/>
          </p:cNvSpPr>
          <p:nvPr>
            <p:ph type="dt" sz="half" idx="10"/>
          </p:nvPr>
        </p:nvSpPr>
        <p:spPr/>
        <p:txBody>
          <a:bodyPr/>
          <a:lstStyle/>
          <a:p>
            <a:fld id="{FBD141B2-613F-4D9B-AAA4-AD46EE1BEE82}" type="datetimeFigureOut">
              <a:rPr lang="en-US" smtClean="0"/>
              <a:t>10/25/2020</a:t>
            </a:fld>
            <a:endParaRPr lang="en-US"/>
          </a:p>
        </p:txBody>
      </p:sp>
      <p:sp>
        <p:nvSpPr>
          <p:cNvPr id="5" name="Footer Placeholder 4">
            <a:extLst>
              <a:ext uri="{FF2B5EF4-FFF2-40B4-BE49-F238E27FC236}">
                <a16:creationId xmlns:a16="http://schemas.microsoft.com/office/drawing/2014/main" id="{34606D0B-FF6A-4DDB-A8E7-4AD62A1BE5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E06102-D7DE-4BFB-8806-FB6135C03273}"/>
              </a:ext>
            </a:extLst>
          </p:cNvPr>
          <p:cNvSpPr>
            <a:spLocks noGrp="1"/>
          </p:cNvSpPr>
          <p:nvPr>
            <p:ph type="sldNum" sz="quarter" idx="12"/>
          </p:nvPr>
        </p:nvSpPr>
        <p:spPr/>
        <p:txBody>
          <a:bodyPr/>
          <a:lstStyle/>
          <a:p>
            <a:fld id="{65D31EAB-839E-4F8D-920E-87DB50D63D1D}" type="slidenum">
              <a:rPr lang="en-US" smtClean="0"/>
              <a:t>‹#›</a:t>
            </a:fld>
            <a:endParaRPr lang="en-US"/>
          </a:p>
        </p:txBody>
      </p:sp>
    </p:spTree>
    <p:extLst>
      <p:ext uri="{BB962C8B-B14F-4D97-AF65-F5344CB8AC3E}">
        <p14:creationId xmlns:p14="http://schemas.microsoft.com/office/powerpoint/2010/main" val="35798727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F9866-12B1-4CDA-9CF6-8AC42AB8E2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D19049-91AB-4B23-9122-DFF9E599E8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F35330-3AF3-4932-8FE2-1094758241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16D931-FFCA-4418-A98C-0BBC61834388}"/>
              </a:ext>
            </a:extLst>
          </p:cNvPr>
          <p:cNvSpPr>
            <a:spLocks noGrp="1"/>
          </p:cNvSpPr>
          <p:nvPr>
            <p:ph type="dt" sz="half" idx="10"/>
          </p:nvPr>
        </p:nvSpPr>
        <p:spPr/>
        <p:txBody>
          <a:bodyPr/>
          <a:lstStyle/>
          <a:p>
            <a:fld id="{FBD141B2-613F-4D9B-AAA4-AD46EE1BEE82}" type="datetimeFigureOut">
              <a:rPr lang="en-US" smtClean="0"/>
              <a:t>10/25/2020</a:t>
            </a:fld>
            <a:endParaRPr lang="en-US"/>
          </a:p>
        </p:txBody>
      </p:sp>
      <p:sp>
        <p:nvSpPr>
          <p:cNvPr id="6" name="Footer Placeholder 5">
            <a:extLst>
              <a:ext uri="{FF2B5EF4-FFF2-40B4-BE49-F238E27FC236}">
                <a16:creationId xmlns:a16="http://schemas.microsoft.com/office/drawing/2014/main" id="{14942186-59DF-401D-9885-2018CA04EA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89B4DA-06CB-4A28-BF6D-F1CB50E127BB}"/>
              </a:ext>
            </a:extLst>
          </p:cNvPr>
          <p:cNvSpPr>
            <a:spLocks noGrp="1"/>
          </p:cNvSpPr>
          <p:nvPr>
            <p:ph type="sldNum" sz="quarter" idx="12"/>
          </p:nvPr>
        </p:nvSpPr>
        <p:spPr/>
        <p:txBody>
          <a:bodyPr/>
          <a:lstStyle/>
          <a:p>
            <a:fld id="{65D31EAB-839E-4F8D-920E-87DB50D63D1D}" type="slidenum">
              <a:rPr lang="en-US" smtClean="0"/>
              <a:t>‹#›</a:t>
            </a:fld>
            <a:endParaRPr lang="en-US"/>
          </a:p>
        </p:txBody>
      </p:sp>
    </p:spTree>
    <p:extLst>
      <p:ext uri="{BB962C8B-B14F-4D97-AF65-F5344CB8AC3E}">
        <p14:creationId xmlns:p14="http://schemas.microsoft.com/office/powerpoint/2010/main" val="27856876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9D528-8D0E-4D44-8429-AD75668681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D00F0A-6F9A-4FEB-A8DA-56E5D886E7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65F257-55B0-44A0-B26F-A0F6D2FC23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7BB68E-3D34-4D46-9015-9770CAA6C4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EE7D8E-D8CC-42BD-AC91-A56ED8136C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A3EC60-BBB3-45A9-92F0-AE8F46729EE5}"/>
              </a:ext>
            </a:extLst>
          </p:cNvPr>
          <p:cNvSpPr>
            <a:spLocks noGrp="1"/>
          </p:cNvSpPr>
          <p:nvPr>
            <p:ph type="dt" sz="half" idx="10"/>
          </p:nvPr>
        </p:nvSpPr>
        <p:spPr/>
        <p:txBody>
          <a:bodyPr/>
          <a:lstStyle/>
          <a:p>
            <a:fld id="{FBD141B2-613F-4D9B-AAA4-AD46EE1BEE82}" type="datetimeFigureOut">
              <a:rPr lang="en-US" smtClean="0"/>
              <a:t>10/25/2020</a:t>
            </a:fld>
            <a:endParaRPr lang="en-US"/>
          </a:p>
        </p:txBody>
      </p:sp>
      <p:sp>
        <p:nvSpPr>
          <p:cNvPr id="8" name="Footer Placeholder 7">
            <a:extLst>
              <a:ext uri="{FF2B5EF4-FFF2-40B4-BE49-F238E27FC236}">
                <a16:creationId xmlns:a16="http://schemas.microsoft.com/office/drawing/2014/main" id="{62DA4F8E-58BD-40A3-8CC0-2DB3BE0F47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D9AD76-D1E1-4772-9834-8C4505F8E448}"/>
              </a:ext>
            </a:extLst>
          </p:cNvPr>
          <p:cNvSpPr>
            <a:spLocks noGrp="1"/>
          </p:cNvSpPr>
          <p:nvPr>
            <p:ph type="sldNum" sz="quarter" idx="12"/>
          </p:nvPr>
        </p:nvSpPr>
        <p:spPr/>
        <p:txBody>
          <a:bodyPr/>
          <a:lstStyle/>
          <a:p>
            <a:fld id="{65D31EAB-839E-4F8D-920E-87DB50D63D1D}" type="slidenum">
              <a:rPr lang="en-US" smtClean="0"/>
              <a:t>‹#›</a:t>
            </a:fld>
            <a:endParaRPr lang="en-US"/>
          </a:p>
        </p:txBody>
      </p:sp>
    </p:spTree>
    <p:extLst>
      <p:ext uri="{BB962C8B-B14F-4D97-AF65-F5344CB8AC3E}">
        <p14:creationId xmlns:p14="http://schemas.microsoft.com/office/powerpoint/2010/main" val="10625852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9E75C-BE38-4B19-AEE7-6930002CFC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F29A20-FDF3-4392-B412-DE4C6F1FC696}"/>
              </a:ext>
            </a:extLst>
          </p:cNvPr>
          <p:cNvSpPr>
            <a:spLocks noGrp="1"/>
          </p:cNvSpPr>
          <p:nvPr>
            <p:ph type="dt" sz="half" idx="10"/>
          </p:nvPr>
        </p:nvSpPr>
        <p:spPr/>
        <p:txBody>
          <a:bodyPr/>
          <a:lstStyle/>
          <a:p>
            <a:fld id="{FBD141B2-613F-4D9B-AAA4-AD46EE1BEE82}" type="datetimeFigureOut">
              <a:rPr lang="en-US" smtClean="0"/>
              <a:t>10/25/2020</a:t>
            </a:fld>
            <a:endParaRPr lang="en-US"/>
          </a:p>
        </p:txBody>
      </p:sp>
      <p:sp>
        <p:nvSpPr>
          <p:cNvPr id="4" name="Footer Placeholder 3">
            <a:extLst>
              <a:ext uri="{FF2B5EF4-FFF2-40B4-BE49-F238E27FC236}">
                <a16:creationId xmlns:a16="http://schemas.microsoft.com/office/drawing/2014/main" id="{B022AAD2-F7BE-4128-9851-5E63A14EC2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9ACFA3-7C98-4366-9F12-69A8494CDA18}"/>
              </a:ext>
            </a:extLst>
          </p:cNvPr>
          <p:cNvSpPr>
            <a:spLocks noGrp="1"/>
          </p:cNvSpPr>
          <p:nvPr>
            <p:ph type="sldNum" sz="quarter" idx="12"/>
          </p:nvPr>
        </p:nvSpPr>
        <p:spPr/>
        <p:txBody>
          <a:bodyPr/>
          <a:lstStyle/>
          <a:p>
            <a:fld id="{65D31EAB-839E-4F8D-920E-87DB50D63D1D}" type="slidenum">
              <a:rPr lang="en-US" smtClean="0"/>
              <a:t>‹#›</a:t>
            </a:fld>
            <a:endParaRPr lang="en-US"/>
          </a:p>
        </p:txBody>
      </p:sp>
    </p:spTree>
    <p:extLst>
      <p:ext uri="{BB962C8B-B14F-4D97-AF65-F5344CB8AC3E}">
        <p14:creationId xmlns:p14="http://schemas.microsoft.com/office/powerpoint/2010/main" val="29272124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DF9825-DAC3-408B-8C1E-47AAD62F3B7E}"/>
              </a:ext>
            </a:extLst>
          </p:cNvPr>
          <p:cNvSpPr>
            <a:spLocks noGrp="1"/>
          </p:cNvSpPr>
          <p:nvPr>
            <p:ph type="dt" sz="half" idx="10"/>
          </p:nvPr>
        </p:nvSpPr>
        <p:spPr/>
        <p:txBody>
          <a:bodyPr/>
          <a:lstStyle/>
          <a:p>
            <a:fld id="{FBD141B2-613F-4D9B-AAA4-AD46EE1BEE82}" type="datetimeFigureOut">
              <a:rPr lang="en-US" smtClean="0"/>
              <a:t>10/25/2020</a:t>
            </a:fld>
            <a:endParaRPr lang="en-US"/>
          </a:p>
        </p:txBody>
      </p:sp>
      <p:sp>
        <p:nvSpPr>
          <p:cNvPr id="3" name="Footer Placeholder 2">
            <a:extLst>
              <a:ext uri="{FF2B5EF4-FFF2-40B4-BE49-F238E27FC236}">
                <a16:creationId xmlns:a16="http://schemas.microsoft.com/office/drawing/2014/main" id="{E434F6E8-F306-49B2-8235-1D081BDC76F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D82C90-82E0-453A-B0B8-52E798086D59}"/>
              </a:ext>
            </a:extLst>
          </p:cNvPr>
          <p:cNvSpPr>
            <a:spLocks noGrp="1"/>
          </p:cNvSpPr>
          <p:nvPr>
            <p:ph type="sldNum" sz="quarter" idx="12"/>
          </p:nvPr>
        </p:nvSpPr>
        <p:spPr/>
        <p:txBody>
          <a:bodyPr/>
          <a:lstStyle/>
          <a:p>
            <a:fld id="{65D31EAB-839E-4F8D-920E-87DB50D63D1D}" type="slidenum">
              <a:rPr lang="en-US" smtClean="0"/>
              <a:t>‹#›</a:t>
            </a:fld>
            <a:endParaRPr lang="en-US"/>
          </a:p>
        </p:txBody>
      </p:sp>
    </p:spTree>
    <p:extLst>
      <p:ext uri="{BB962C8B-B14F-4D97-AF65-F5344CB8AC3E}">
        <p14:creationId xmlns:p14="http://schemas.microsoft.com/office/powerpoint/2010/main" val="22051322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12A30-3CA6-495D-91E6-B40C4AA364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7E7BAB-CA81-47EF-AAE0-F0DD8C52B3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43412D-E245-433C-BDB9-496BEB6FEF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4A2942-DAE8-4CC7-B361-C62C6B629E57}"/>
              </a:ext>
            </a:extLst>
          </p:cNvPr>
          <p:cNvSpPr>
            <a:spLocks noGrp="1"/>
          </p:cNvSpPr>
          <p:nvPr>
            <p:ph type="dt" sz="half" idx="10"/>
          </p:nvPr>
        </p:nvSpPr>
        <p:spPr/>
        <p:txBody>
          <a:bodyPr/>
          <a:lstStyle/>
          <a:p>
            <a:fld id="{FBD141B2-613F-4D9B-AAA4-AD46EE1BEE82}" type="datetimeFigureOut">
              <a:rPr lang="en-US" smtClean="0"/>
              <a:t>10/25/2020</a:t>
            </a:fld>
            <a:endParaRPr lang="en-US"/>
          </a:p>
        </p:txBody>
      </p:sp>
      <p:sp>
        <p:nvSpPr>
          <p:cNvPr id="6" name="Footer Placeholder 5">
            <a:extLst>
              <a:ext uri="{FF2B5EF4-FFF2-40B4-BE49-F238E27FC236}">
                <a16:creationId xmlns:a16="http://schemas.microsoft.com/office/drawing/2014/main" id="{84C5A419-624B-46C3-8798-C4954A6377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583B74-9A74-49C4-BB74-EF238BF70C9D}"/>
              </a:ext>
            </a:extLst>
          </p:cNvPr>
          <p:cNvSpPr>
            <a:spLocks noGrp="1"/>
          </p:cNvSpPr>
          <p:nvPr>
            <p:ph type="sldNum" sz="quarter" idx="12"/>
          </p:nvPr>
        </p:nvSpPr>
        <p:spPr/>
        <p:txBody>
          <a:bodyPr/>
          <a:lstStyle/>
          <a:p>
            <a:fld id="{65D31EAB-839E-4F8D-920E-87DB50D63D1D}" type="slidenum">
              <a:rPr lang="en-US" smtClean="0"/>
              <a:t>‹#›</a:t>
            </a:fld>
            <a:endParaRPr lang="en-US"/>
          </a:p>
        </p:txBody>
      </p:sp>
    </p:spTree>
    <p:extLst>
      <p:ext uri="{BB962C8B-B14F-4D97-AF65-F5344CB8AC3E}">
        <p14:creationId xmlns:p14="http://schemas.microsoft.com/office/powerpoint/2010/main" val="4150741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F4820-6439-42FB-A0EC-A24BC57F91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B91D88-1A37-42D4-8D17-0D1871D720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C73F4C-58AC-46ED-889E-0DBC8CD829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4C1567-EFAB-4DAA-9716-30DAA3A989F6}"/>
              </a:ext>
            </a:extLst>
          </p:cNvPr>
          <p:cNvSpPr>
            <a:spLocks noGrp="1"/>
          </p:cNvSpPr>
          <p:nvPr>
            <p:ph type="dt" sz="half" idx="10"/>
          </p:nvPr>
        </p:nvSpPr>
        <p:spPr/>
        <p:txBody>
          <a:bodyPr/>
          <a:lstStyle/>
          <a:p>
            <a:fld id="{FBD141B2-613F-4D9B-AAA4-AD46EE1BEE82}" type="datetimeFigureOut">
              <a:rPr lang="en-US" smtClean="0"/>
              <a:t>10/25/2020</a:t>
            </a:fld>
            <a:endParaRPr lang="en-US"/>
          </a:p>
        </p:txBody>
      </p:sp>
      <p:sp>
        <p:nvSpPr>
          <p:cNvPr id="6" name="Footer Placeholder 5">
            <a:extLst>
              <a:ext uri="{FF2B5EF4-FFF2-40B4-BE49-F238E27FC236}">
                <a16:creationId xmlns:a16="http://schemas.microsoft.com/office/drawing/2014/main" id="{FF223E13-4FCF-473F-88A2-163EAC1968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E17461-90F7-4495-9E53-DD0AC3C28D4B}"/>
              </a:ext>
            </a:extLst>
          </p:cNvPr>
          <p:cNvSpPr>
            <a:spLocks noGrp="1"/>
          </p:cNvSpPr>
          <p:nvPr>
            <p:ph type="sldNum" sz="quarter" idx="12"/>
          </p:nvPr>
        </p:nvSpPr>
        <p:spPr/>
        <p:txBody>
          <a:bodyPr/>
          <a:lstStyle/>
          <a:p>
            <a:fld id="{65D31EAB-839E-4F8D-920E-87DB50D63D1D}" type="slidenum">
              <a:rPr lang="en-US" smtClean="0"/>
              <a:t>‹#›</a:t>
            </a:fld>
            <a:endParaRPr lang="en-US"/>
          </a:p>
        </p:txBody>
      </p:sp>
    </p:spTree>
    <p:extLst>
      <p:ext uri="{BB962C8B-B14F-4D97-AF65-F5344CB8AC3E}">
        <p14:creationId xmlns:p14="http://schemas.microsoft.com/office/powerpoint/2010/main" val="25232093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499CA-3BA1-46EB-B33C-CD1E090B76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9B8272-0730-4CA5-AE94-BE724EC0EA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221B92-D7C3-48D3-9F48-9EB81EDFC96F}"/>
              </a:ext>
            </a:extLst>
          </p:cNvPr>
          <p:cNvSpPr>
            <a:spLocks noGrp="1"/>
          </p:cNvSpPr>
          <p:nvPr>
            <p:ph type="dt" sz="half" idx="10"/>
          </p:nvPr>
        </p:nvSpPr>
        <p:spPr/>
        <p:txBody>
          <a:bodyPr/>
          <a:lstStyle/>
          <a:p>
            <a:fld id="{FBD141B2-613F-4D9B-AAA4-AD46EE1BEE82}" type="datetimeFigureOut">
              <a:rPr lang="en-US" smtClean="0"/>
              <a:t>10/25/2020</a:t>
            </a:fld>
            <a:endParaRPr lang="en-US"/>
          </a:p>
        </p:txBody>
      </p:sp>
      <p:sp>
        <p:nvSpPr>
          <p:cNvPr id="5" name="Footer Placeholder 4">
            <a:extLst>
              <a:ext uri="{FF2B5EF4-FFF2-40B4-BE49-F238E27FC236}">
                <a16:creationId xmlns:a16="http://schemas.microsoft.com/office/drawing/2014/main" id="{7175E0DF-73C1-4D84-A436-4468EE3315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3ABFA4-7B82-44F2-BE2F-665E3A2EEA83}"/>
              </a:ext>
            </a:extLst>
          </p:cNvPr>
          <p:cNvSpPr>
            <a:spLocks noGrp="1"/>
          </p:cNvSpPr>
          <p:nvPr>
            <p:ph type="sldNum" sz="quarter" idx="12"/>
          </p:nvPr>
        </p:nvSpPr>
        <p:spPr/>
        <p:txBody>
          <a:bodyPr/>
          <a:lstStyle/>
          <a:p>
            <a:fld id="{65D31EAB-839E-4F8D-920E-87DB50D63D1D}" type="slidenum">
              <a:rPr lang="en-US" smtClean="0"/>
              <a:t>‹#›</a:t>
            </a:fld>
            <a:endParaRPr lang="en-US"/>
          </a:p>
        </p:txBody>
      </p:sp>
    </p:spTree>
    <p:extLst>
      <p:ext uri="{BB962C8B-B14F-4D97-AF65-F5344CB8AC3E}">
        <p14:creationId xmlns:p14="http://schemas.microsoft.com/office/powerpoint/2010/main" val="30587435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602CB2-A687-4FF9-80AA-A7CA310234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A2D6A6-20E0-4BF1-9FF8-F255B95625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54F3E-00FE-4423-9389-539A38F9730D}"/>
              </a:ext>
            </a:extLst>
          </p:cNvPr>
          <p:cNvSpPr>
            <a:spLocks noGrp="1"/>
          </p:cNvSpPr>
          <p:nvPr>
            <p:ph type="dt" sz="half" idx="10"/>
          </p:nvPr>
        </p:nvSpPr>
        <p:spPr/>
        <p:txBody>
          <a:bodyPr/>
          <a:lstStyle/>
          <a:p>
            <a:fld id="{FBD141B2-613F-4D9B-AAA4-AD46EE1BEE82}" type="datetimeFigureOut">
              <a:rPr lang="en-US" smtClean="0"/>
              <a:t>10/25/2020</a:t>
            </a:fld>
            <a:endParaRPr lang="en-US"/>
          </a:p>
        </p:txBody>
      </p:sp>
      <p:sp>
        <p:nvSpPr>
          <p:cNvPr id="5" name="Footer Placeholder 4">
            <a:extLst>
              <a:ext uri="{FF2B5EF4-FFF2-40B4-BE49-F238E27FC236}">
                <a16:creationId xmlns:a16="http://schemas.microsoft.com/office/drawing/2014/main" id="{59008031-E818-409F-B031-95314E1647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D1AFF1-3ACD-4FF6-9D59-990E6EA5A1A7}"/>
              </a:ext>
            </a:extLst>
          </p:cNvPr>
          <p:cNvSpPr>
            <a:spLocks noGrp="1"/>
          </p:cNvSpPr>
          <p:nvPr>
            <p:ph type="sldNum" sz="quarter" idx="12"/>
          </p:nvPr>
        </p:nvSpPr>
        <p:spPr/>
        <p:txBody>
          <a:bodyPr/>
          <a:lstStyle/>
          <a:p>
            <a:fld id="{65D31EAB-839E-4F8D-920E-87DB50D63D1D}" type="slidenum">
              <a:rPr lang="en-US" smtClean="0"/>
              <a:t>‹#›</a:t>
            </a:fld>
            <a:endParaRPr lang="en-US"/>
          </a:p>
        </p:txBody>
      </p:sp>
    </p:spTree>
    <p:extLst>
      <p:ext uri="{BB962C8B-B14F-4D97-AF65-F5344CB8AC3E}">
        <p14:creationId xmlns:p14="http://schemas.microsoft.com/office/powerpoint/2010/main" val="1262763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5BB1976-5198-4195-AFE6-4778958493DE}" type="datetimeFigureOut">
              <a:rPr lang="en-US" smtClean="0"/>
              <a:t>10/25/2020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CC4A01-E088-4C89-B3CA-2125DA853908}" type="slidenum">
              <a:rPr lang="en-US" smtClean="0"/>
              <a:t>‹#›</a:t>
            </a:fld>
            <a:endParaRPr lang="en-US"/>
          </a:p>
        </p:txBody>
      </p:sp>
    </p:spTree>
    <p:extLst>
      <p:ext uri="{BB962C8B-B14F-4D97-AF65-F5344CB8AC3E}">
        <p14:creationId xmlns:p14="http://schemas.microsoft.com/office/powerpoint/2010/main" val="1686024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5BB1976-5198-4195-AFE6-4778958493DE}" type="datetimeFigureOut">
              <a:rPr lang="en-US" smtClean="0"/>
              <a:t>10/25/2020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CC4A01-E088-4C89-B3CA-2125DA853908}" type="slidenum">
              <a:rPr lang="en-US" smtClean="0"/>
              <a:t>‹#›</a:t>
            </a:fld>
            <a:endParaRPr lang="en-US"/>
          </a:p>
        </p:txBody>
      </p:sp>
    </p:spTree>
    <p:extLst>
      <p:ext uri="{BB962C8B-B14F-4D97-AF65-F5344CB8AC3E}">
        <p14:creationId xmlns:p14="http://schemas.microsoft.com/office/powerpoint/2010/main" val="2802410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5BB1976-5198-4195-AFE6-4778958493DE}" type="datetimeFigureOut">
              <a:rPr lang="en-US" smtClean="0"/>
              <a:t>10/25/2020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CC4A01-E088-4C89-B3CA-2125DA853908}" type="slidenum">
              <a:rPr lang="en-US" smtClean="0"/>
              <a:t>‹#›</a:t>
            </a:fld>
            <a:endParaRPr lang="en-US"/>
          </a:p>
        </p:txBody>
      </p:sp>
    </p:spTree>
    <p:extLst>
      <p:ext uri="{BB962C8B-B14F-4D97-AF65-F5344CB8AC3E}">
        <p14:creationId xmlns:p14="http://schemas.microsoft.com/office/powerpoint/2010/main" val="3123666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BB1976-5198-4195-AFE6-4778958493DE}" type="datetimeFigureOut">
              <a:rPr lang="en-US" smtClean="0"/>
              <a:t>10/25/2020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CC4A01-E088-4C89-B3CA-2125DA853908}" type="slidenum">
              <a:rPr lang="en-US" smtClean="0"/>
              <a:t>‹#›</a:t>
            </a:fld>
            <a:endParaRPr lang="en-US"/>
          </a:p>
        </p:txBody>
      </p:sp>
    </p:spTree>
    <p:extLst>
      <p:ext uri="{BB962C8B-B14F-4D97-AF65-F5344CB8AC3E}">
        <p14:creationId xmlns:p14="http://schemas.microsoft.com/office/powerpoint/2010/main" val="1909865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5BB1976-5198-4195-AFE6-4778958493DE}" type="datetimeFigureOut">
              <a:rPr lang="en-US" smtClean="0"/>
              <a:t>10/25/2020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CC4A01-E088-4C89-B3CA-2125DA853908}" type="slidenum">
              <a:rPr lang="en-US" smtClean="0"/>
              <a:t>‹#›</a:t>
            </a:fld>
            <a:endParaRPr lang="en-US"/>
          </a:p>
        </p:txBody>
      </p:sp>
    </p:spTree>
    <p:extLst>
      <p:ext uri="{BB962C8B-B14F-4D97-AF65-F5344CB8AC3E}">
        <p14:creationId xmlns:p14="http://schemas.microsoft.com/office/powerpoint/2010/main" val="3321059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5BB1976-5198-4195-AFE6-4778958493DE}" type="datetimeFigureOut">
              <a:rPr lang="en-US" smtClean="0"/>
              <a:t>10/25/2020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CC4A01-E088-4C89-B3CA-2125DA853908}" type="slidenum">
              <a:rPr lang="en-US" smtClean="0"/>
              <a:t>‹#›</a:t>
            </a:fld>
            <a:endParaRPr lang="en-US"/>
          </a:p>
        </p:txBody>
      </p:sp>
    </p:spTree>
    <p:extLst>
      <p:ext uri="{BB962C8B-B14F-4D97-AF65-F5344CB8AC3E}">
        <p14:creationId xmlns:p14="http://schemas.microsoft.com/office/powerpoint/2010/main" val="1655706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BB1976-5198-4195-AFE6-4778958493DE}" type="datetimeFigureOut">
              <a:rPr lang="en-US" smtClean="0"/>
              <a:t>10/25/2020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CC4A01-E088-4C89-B3CA-2125DA853908}" type="slidenum">
              <a:rPr lang="en-US" smtClean="0"/>
              <a:t>‹#›</a:t>
            </a:fld>
            <a:endParaRPr lang="en-US"/>
          </a:p>
        </p:txBody>
      </p:sp>
    </p:spTree>
    <p:extLst>
      <p:ext uri="{BB962C8B-B14F-4D97-AF65-F5344CB8AC3E}">
        <p14:creationId xmlns:p14="http://schemas.microsoft.com/office/powerpoint/2010/main" val="24453519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5BB1976-5198-4195-AFE6-4778958493DE}" type="datetimeFigureOut">
              <a:rPr lang="en-US" smtClean="0"/>
              <a:t>10/25/2020</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1ACC4A01-E088-4C89-B3CA-2125DA853908}" type="slidenum">
              <a:rPr lang="en-US" smtClean="0"/>
              <a:t>‹#›</a:t>
            </a:fld>
            <a:endParaRPr lang="en-US"/>
          </a:p>
        </p:txBody>
      </p:sp>
    </p:spTree>
    <p:extLst>
      <p:ext uri="{BB962C8B-B14F-4D97-AF65-F5344CB8AC3E}">
        <p14:creationId xmlns:p14="http://schemas.microsoft.com/office/powerpoint/2010/main" val="1812514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D964C3-549B-44BB-A924-7763F70889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FA45B8-D2F9-4BD7-9143-F72B381601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145D0A-C1D4-4527-882B-9FCFC7A3EE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D141B2-613F-4D9B-AAA4-AD46EE1BEE82}" type="datetimeFigureOut">
              <a:rPr lang="en-US" smtClean="0"/>
              <a:t>10/25/2020</a:t>
            </a:fld>
            <a:endParaRPr lang="en-US"/>
          </a:p>
        </p:txBody>
      </p:sp>
      <p:sp>
        <p:nvSpPr>
          <p:cNvPr id="5" name="Footer Placeholder 4">
            <a:extLst>
              <a:ext uri="{FF2B5EF4-FFF2-40B4-BE49-F238E27FC236}">
                <a16:creationId xmlns:a16="http://schemas.microsoft.com/office/drawing/2014/main" id="{AA244A92-7419-43B5-862D-A92A8827B9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CF6B4D-04AC-438C-ACD2-D5EF962719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D31EAB-839E-4F8D-920E-87DB50D63D1D}" type="slidenum">
              <a:rPr lang="en-US" smtClean="0"/>
              <a:t>‹#›</a:t>
            </a:fld>
            <a:endParaRPr lang="en-US"/>
          </a:p>
        </p:txBody>
      </p:sp>
    </p:spTree>
    <p:extLst>
      <p:ext uri="{BB962C8B-B14F-4D97-AF65-F5344CB8AC3E}">
        <p14:creationId xmlns:p14="http://schemas.microsoft.com/office/powerpoint/2010/main" val="361609835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5.xml"/><Relationship Id="rId4" Type="http://schemas.openxmlformats.org/officeDocument/2006/relationships/image" Target="../media/image3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9.xml"/><Relationship Id="rId4" Type="http://schemas.openxmlformats.org/officeDocument/2006/relationships/image" Target="cid:09453825-43a4-40dd-947f-18c0d72d025b@namprd22.prod.outlook.com"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18" Type="http://schemas.openxmlformats.org/officeDocument/2006/relationships/image" Target="../media/image80.png"/><Relationship Id="rId3" Type="http://schemas.openxmlformats.org/officeDocument/2006/relationships/image" Target="../media/image66.png"/><Relationship Id="rId7" Type="http://schemas.openxmlformats.org/officeDocument/2006/relationships/image" Target="https://lh6.googleusercontent.com/K3NWqLOUmyYQsjRqoMb2TjKu2p6C47Vh_dTa9AB8aaqnwF2OBOsXiesyct3W3zBXpPOdZ2zszc9OEU1pZOLFTySp7MJuHfoXh0pf8E9VcMj-e-qUgaVCvJZNCLu4UBP8WSRVFcDt" TargetMode="External"/><Relationship Id="rId12" Type="http://schemas.openxmlformats.org/officeDocument/2006/relationships/image" Target="../media/image74.png"/><Relationship Id="rId17" Type="http://schemas.openxmlformats.org/officeDocument/2006/relationships/image" Target="../media/image79.png"/><Relationship Id="rId2" Type="http://schemas.openxmlformats.org/officeDocument/2006/relationships/image" Target="../media/image65.png"/><Relationship Id="rId16"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73.png"/><Relationship Id="rId5" Type="http://schemas.openxmlformats.org/officeDocument/2006/relationships/image" Target="../media/image68.png"/><Relationship Id="rId15" Type="http://schemas.openxmlformats.org/officeDocument/2006/relationships/image" Target="../media/image77.png"/><Relationship Id="rId10" Type="http://schemas.openxmlformats.org/officeDocument/2006/relationships/image" Target="../media/image72.png"/><Relationship Id="rId19" Type="http://schemas.openxmlformats.org/officeDocument/2006/relationships/image" Target="../media/image81.png"/><Relationship Id="rId4" Type="http://schemas.openxmlformats.org/officeDocument/2006/relationships/image" Target="../media/image67.jpeg"/><Relationship Id="rId9" Type="http://schemas.openxmlformats.org/officeDocument/2006/relationships/image" Target="../media/image71.png"/><Relationship Id="rId14" Type="http://schemas.openxmlformats.org/officeDocument/2006/relationships/image" Target="../media/image76.jpeg"/></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7851"/>
            <a:ext cx="12192000" cy="5379962"/>
          </a:xfrm>
          <a:prstGeom prst="rect">
            <a:avLst/>
          </a:prstGeom>
        </p:spPr>
      </p:pic>
    </p:spTree>
    <p:extLst>
      <p:ext uri="{BB962C8B-B14F-4D97-AF65-F5344CB8AC3E}">
        <p14:creationId xmlns:p14="http://schemas.microsoft.com/office/powerpoint/2010/main" val="2543815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4570C-EAF9-4A51-A2B7-48CCFBE9B75C}"/>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Observation: In which conditions are affected people living? </a:t>
            </a:r>
            <a:endParaRPr lang="vi-VN"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8E51499-4C4D-44E8-858F-DF54AC9E0C84}"/>
              </a:ext>
            </a:extLst>
          </p:cNvPr>
          <p:cNvSpPr>
            <a:spLocks noGrp="1"/>
          </p:cNvSpPr>
          <p:nvPr>
            <p:ph sz="half" idx="1"/>
          </p:nvPr>
        </p:nvSpPr>
        <p:spPr>
          <a:xfrm>
            <a:off x="838200" y="1934750"/>
            <a:ext cx="5181600" cy="4351338"/>
          </a:xfrm>
        </p:spPr>
        <p:txBody>
          <a:bodyPr>
            <a:normAutofit lnSpcReduction="10000"/>
          </a:bodyPr>
          <a:lstStyle/>
          <a:p>
            <a:pPr marL="0" indent="0">
              <a:buNone/>
            </a:pPr>
            <a:r>
              <a:rPr lang="en-US" dirty="0">
                <a:latin typeface="Arial" panose="020B0604020202020204" pitchFamily="34" charset="0"/>
                <a:cs typeface="Arial" panose="020B0604020202020204" pitchFamily="34" charset="0"/>
              </a:rPr>
              <a:t>Ms. Le Thi Phuong in Phong Hai commune, Phong </a:t>
            </a:r>
            <a:r>
              <a:rPr lang="en-US" dirty="0" err="1">
                <a:latin typeface="Arial" panose="020B0604020202020204" pitchFamily="34" charset="0"/>
                <a:cs typeface="Arial" panose="020B0604020202020204" pitchFamily="34" charset="0"/>
              </a:rPr>
              <a:t>Dien</a:t>
            </a:r>
            <a:r>
              <a:rPr lang="en-US" dirty="0">
                <a:latin typeface="Arial" panose="020B0604020202020204" pitchFamily="34" charset="0"/>
                <a:cs typeface="Arial" panose="020B0604020202020204" pitchFamily="34" charset="0"/>
              </a:rPr>
              <a:t> district, </a:t>
            </a:r>
            <a:r>
              <a:rPr lang="en-US" dirty="0" err="1">
                <a:latin typeface="Arial" panose="020B0604020202020204" pitchFamily="34" charset="0"/>
                <a:cs typeface="Arial" panose="020B0604020202020204" pitchFamily="34" charset="0"/>
              </a:rPr>
              <a:t>Thua</a:t>
            </a:r>
            <a:r>
              <a:rPr lang="en-US" dirty="0">
                <a:latin typeface="Arial" panose="020B0604020202020204" pitchFamily="34" charset="0"/>
                <a:cs typeface="Arial" panose="020B0604020202020204" pitchFamily="34" charset="0"/>
              </a:rPr>
              <a:t> Thien Hue province (70 years old) is taking care of her mother (99 years old). She is also living with two grandsons (with her son and daughter in law). </a:t>
            </a:r>
          </a:p>
          <a:p>
            <a:pPr marL="0" indent="0">
              <a:buNone/>
            </a:pPr>
            <a:r>
              <a:rPr lang="en-US" dirty="0">
                <a:latin typeface="Arial" panose="020B0604020202020204" pitchFamily="34" charset="0"/>
                <a:cs typeface="Arial" panose="020B0604020202020204" pitchFamily="34" charset="0"/>
              </a:rPr>
              <a:t>They returned and could only salvage the remaining household items</a:t>
            </a:r>
          </a:p>
          <a:p>
            <a:pPr marL="0" indent="0">
              <a:buNone/>
            </a:pPr>
            <a:endParaRPr lang="vi-VN" dirty="0">
              <a:latin typeface="Arial" panose="020B0604020202020204" pitchFamily="34" charset="0"/>
              <a:cs typeface="Arial" panose="020B0604020202020204" pitchFamily="34" charset="0"/>
            </a:endParaRPr>
          </a:p>
        </p:txBody>
      </p:sp>
      <p:pic>
        <p:nvPicPr>
          <p:cNvPr id="6" name="Content Placeholder 5" descr="Two people standing in a room&#10;&#10;Description automatically generated">
            <a:extLst>
              <a:ext uri="{FF2B5EF4-FFF2-40B4-BE49-F238E27FC236}">
                <a16:creationId xmlns:a16="http://schemas.microsoft.com/office/drawing/2014/main" id="{FCF3A1BF-B511-4D08-BED9-1B914A186BB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78880" y="1934750"/>
            <a:ext cx="5638800" cy="3738524"/>
          </a:xfrm>
        </p:spPr>
      </p:pic>
    </p:spTree>
    <p:extLst>
      <p:ext uri="{BB962C8B-B14F-4D97-AF65-F5344CB8AC3E}">
        <p14:creationId xmlns:p14="http://schemas.microsoft.com/office/powerpoint/2010/main" val="3054524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4570C-EAF9-4A51-A2B7-48CCFBE9B75C}"/>
              </a:ext>
            </a:extLst>
          </p:cNvPr>
          <p:cNvSpPr>
            <a:spLocks noGrp="1"/>
          </p:cNvSpPr>
          <p:nvPr>
            <p:ph type="title"/>
          </p:nvPr>
        </p:nvSpPr>
        <p:spPr>
          <a:xfrm>
            <a:off x="436133" y="365125"/>
            <a:ext cx="10917667" cy="716915"/>
          </a:xfrm>
        </p:spPr>
        <p:txBody>
          <a:bodyPr/>
          <a:lstStyle/>
          <a:p>
            <a:r>
              <a:rPr lang="en-US" b="1" dirty="0">
                <a:latin typeface="Arial" panose="020B0604020202020204" pitchFamily="34" charset="0"/>
                <a:cs typeface="Arial" panose="020B0604020202020204" pitchFamily="34" charset="0"/>
              </a:rPr>
              <a:t>How will the situation deteriorate?   </a:t>
            </a:r>
          </a:p>
        </p:txBody>
      </p:sp>
      <p:sp>
        <p:nvSpPr>
          <p:cNvPr id="3" name="Content Placeholder 2">
            <a:extLst>
              <a:ext uri="{FF2B5EF4-FFF2-40B4-BE49-F238E27FC236}">
                <a16:creationId xmlns:a16="http://schemas.microsoft.com/office/drawing/2014/main" id="{A8E51499-4C4D-44E8-858F-DF54AC9E0C84}"/>
              </a:ext>
            </a:extLst>
          </p:cNvPr>
          <p:cNvSpPr>
            <a:spLocks noGrp="1"/>
          </p:cNvSpPr>
          <p:nvPr>
            <p:ph sz="half" idx="1"/>
          </p:nvPr>
        </p:nvSpPr>
        <p:spPr>
          <a:xfrm>
            <a:off x="436133" y="1295400"/>
            <a:ext cx="5888467" cy="5277243"/>
          </a:xfrm>
        </p:spPr>
        <p:txBody>
          <a:bodyPr>
            <a:normAutofit fontScale="62500" lnSpcReduction="20000"/>
          </a:bodyPr>
          <a:lstStyle/>
          <a:p>
            <a:pPr>
              <a:lnSpc>
                <a:spcPct val="120000"/>
              </a:lnSpc>
              <a:spcAft>
                <a:spcPts val="600"/>
              </a:spcAft>
              <a:buFontTx/>
              <a:buChar char="-"/>
            </a:pPr>
            <a:r>
              <a:rPr lang="en-US" sz="3100" dirty="0">
                <a:latin typeface="Arial" panose="020B0604020202020204" pitchFamily="34" charset="0"/>
                <a:cs typeface="Arial" panose="020B0604020202020204" pitchFamily="34" charset="0"/>
              </a:rPr>
              <a:t>Damaged and submerged houses and loss of household items will not be able to fully re-function in next 3-5 weeks </a:t>
            </a:r>
            <a:r>
              <a:rPr lang="en-US" sz="3100" dirty="0">
                <a:latin typeface="Arial" panose="020B0604020202020204" pitchFamily="34" charset="0"/>
                <a:cs typeface="Arial" panose="020B0604020202020204" pitchFamily="34" charset="0"/>
                <a:sym typeface="Wingdings" panose="05000000000000000000" pitchFamily="2" charset="2"/>
              </a:rPr>
              <a:t> expected to deteriorate quickly since poor and near-poor households have also lost everything and will not be able to invest in house repairs, new purchases. </a:t>
            </a:r>
          </a:p>
          <a:p>
            <a:pPr>
              <a:lnSpc>
                <a:spcPct val="120000"/>
              </a:lnSpc>
              <a:spcAft>
                <a:spcPts val="600"/>
              </a:spcAft>
              <a:buFontTx/>
              <a:buChar char="-"/>
            </a:pPr>
            <a:r>
              <a:rPr lang="en-US" sz="3100" dirty="0">
                <a:latin typeface="Arial" panose="020B0604020202020204" pitchFamily="34" charset="0"/>
                <a:cs typeface="Arial" panose="020B0604020202020204" pitchFamily="34" charset="0"/>
                <a:sym typeface="Wingdings" panose="05000000000000000000" pitchFamily="2" charset="2"/>
              </a:rPr>
              <a:t>Two more storms/tropical depressions expected until end of Oct  additionally pushing the poor to the tipping point. </a:t>
            </a:r>
          </a:p>
          <a:p>
            <a:pPr>
              <a:lnSpc>
                <a:spcPct val="120000"/>
              </a:lnSpc>
              <a:spcAft>
                <a:spcPts val="600"/>
              </a:spcAft>
              <a:buFontTx/>
              <a:buChar char="-"/>
            </a:pPr>
            <a:r>
              <a:rPr lang="en-US" sz="3100" dirty="0">
                <a:latin typeface="Arial" panose="020B0604020202020204" pitchFamily="34" charset="0"/>
                <a:cs typeface="Arial" panose="020B0604020202020204" pitchFamily="34" charset="0"/>
                <a:sym typeface="Wingdings" panose="05000000000000000000" pitchFamily="2" charset="2"/>
              </a:rPr>
              <a:t>Confirmed by provincial DOLISA that although there is a policy to provide immediate financial assistance to repair/reconstruct damaged houses, provincial budget has been empty due to COVID-19 impact (less income, more expenditure). Gov will prioritize food and seeds</a:t>
            </a:r>
            <a:endParaRPr lang="en-US" sz="3100" dirty="0">
              <a:latin typeface="Arial" panose="020B0604020202020204" pitchFamily="34" charset="0"/>
              <a:cs typeface="Arial" panose="020B0604020202020204" pitchFamily="34" charset="0"/>
            </a:endParaRPr>
          </a:p>
        </p:txBody>
      </p:sp>
      <p:pic>
        <p:nvPicPr>
          <p:cNvPr id="6" name="Content Placeholder 5" descr="Storm Saudel and Storm Molave">
            <a:extLst>
              <a:ext uri="{FF2B5EF4-FFF2-40B4-BE49-F238E27FC236}">
                <a16:creationId xmlns:a16="http://schemas.microsoft.com/office/drawing/2014/main" id="{B2708B95-4A08-40D7-A60C-14149D18872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705600" y="1295400"/>
            <a:ext cx="5227320" cy="3621746"/>
          </a:xfrm>
        </p:spPr>
      </p:pic>
    </p:spTree>
    <p:extLst>
      <p:ext uri="{BB962C8B-B14F-4D97-AF65-F5344CB8AC3E}">
        <p14:creationId xmlns:p14="http://schemas.microsoft.com/office/powerpoint/2010/main" val="3985711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he inside of a building&#10;&#10;Description automatically generated">
            <a:extLst>
              <a:ext uri="{FF2B5EF4-FFF2-40B4-BE49-F238E27FC236}">
                <a16:creationId xmlns:a16="http://schemas.microsoft.com/office/drawing/2014/main" id="{978CD732-FD01-4B6F-8870-1CDD261FF20C}"/>
              </a:ext>
            </a:extLst>
          </p:cNvPr>
          <p:cNvPicPr>
            <a:picLocks noChangeAspect="1"/>
          </p:cNvPicPr>
          <p:nvPr/>
        </p:nvPicPr>
        <p:blipFill rotWithShape="1">
          <a:blip r:embed="rId3">
            <a:extLst>
              <a:ext uri="{28A0092B-C50C-407E-A947-70E740481C1C}">
                <a14:useLocalDpi xmlns:a14="http://schemas.microsoft.com/office/drawing/2010/main" val="0"/>
              </a:ext>
            </a:extLst>
          </a:blip>
          <a:srcRect l="993" r="10120"/>
          <a:stretch/>
        </p:blipFill>
        <p:spPr>
          <a:xfrm rot="5400000">
            <a:off x="-286433" y="1567339"/>
            <a:ext cx="4533041" cy="3824850"/>
          </a:xfrm>
          <a:prstGeom prst="rect">
            <a:avLst/>
          </a:prstGeom>
        </p:spPr>
      </p:pic>
      <p:pic>
        <p:nvPicPr>
          <p:cNvPr id="32" name="Picture 31" descr="A picture containing person, building, person, young&#10;&#10;Description automatically generated">
            <a:extLst>
              <a:ext uri="{FF2B5EF4-FFF2-40B4-BE49-F238E27FC236}">
                <a16:creationId xmlns:a16="http://schemas.microsoft.com/office/drawing/2014/main" id="{8FEF50D4-788F-47B4-9CD5-FB3CDA256264}"/>
              </a:ext>
            </a:extLst>
          </p:cNvPr>
          <p:cNvPicPr>
            <a:picLocks noChangeAspect="1"/>
          </p:cNvPicPr>
          <p:nvPr/>
        </p:nvPicPr>
        <p:blipFill rotWithShape="1">
          <a:blip r:embed="rId4">
            <a:extLst>
              <a:ext uri="{28A0092B-C50C-407E-A947-70E740481C1C}">
                <a14:useLocalDpi xmlns:a14="http://schemas.microsoft.com/office/drawing/2010/main" val="0"/>
              </a:ext>
            </a:extLst>
          </a:blip>
          <a:srcRect l="9229" r="1884"/>
          <a:stretch/>
        </p:blipFill>
        <p:spPr>
          <a:xfrm rot="5400000">
            <a:off x="3690817" y="1567338"/>
            <a:ext cx="4533041" cy="3824851"/>
          </a:xfrm>
          <a:prstGeom prst="rect">
            <a:avLst/>
          </a:prstGeom>
        </p:spPr>
      </p:pic>
      <p:sp>
        <p:nvSpPr>
          <p:cNvPr id="8" name="Content Placeholder 2">
            <a:extLst>
              <a:ext uri="{FF2B5EF4-FFF2-40B4-BE49-F238E27FC236}">
                <a16:creationId xmlns:a16="http://schemas.microsoft.com/office/drawing/2014/main" id="{3E48CCD4-4712-4B9C-B637-0326FBFC7438}"/>
              </a:ext>
            </a:extLst>
          </p:cNvPr>
          <p:cNvSpPr txBox="1">
            <a:spLocks/>
          </p:cNvSpPr>
          <p:nvPr/>
        </p:nvSpPr>
        <p:spPr>
          <a:xfrm>
            <a:off x="8022162" y="1213243"/>
            <a:ext cx="4183493" cy="453304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spcAft>
                <a:spcPts val="600"/>
              </a:spcAft>
              <a:buFont typeface="Symbol" panose="05050102010706020507" pitchFamily="18" charset="2"/>
              <a:buChar char=""/>
            </a:pPr>
            <a:r>
              <a:rPr lang="en-US" sz="1800" dirty="0">
                <a:latin typeface="Arial" panose="020B0604020202020204" pitchFamily="34" charset="0"/>
                <a:ea typeface="Calibri" panose="020F0502020204030204" pitchFamily="34" charset="0"/>
                <a:cs typeface="Arial" panose="020B0604020202020204" pitchFamily="34" charset="0"/>
              </a:rPr>
              <a:t>Prolong rainfall causing land-slides resulting in severe damage for houses </a:t>
            </a:r>
          </a:p>
          <a:p>
            <a:pPr marL="342900" indent="-342900">
              <a:spcBef>
                <a:spcPts val="0"/>
              </a:spcBef>
              <a:spcAft>
                <a:spcPts val="600"/>
              </a:spcAft>
              <a:buFont typeface="Symbol" panose="05050102010706020507" pitchFamily="18" charset="2"/>
              <a:buChar char=""/>
            </a:pPr>
            <a:r>
              <a:rPr lang="en-US" sz="1800" dirty="0">
                <a:latin typeface="Arial" panose="020B0604020202020204" pitchFamily="34" charset="0"/>
                <a:ea typeface="Calibri" panose="020F0502020204030204" pitchFamily="34" charset="0"/>
                <a:cs typeface="Arial" panose="020B0604020202020204" pitchFamily="34" charset="0"/>
              </a:rPr>
              <a:t>Preliminary damage accounted for only VND 11 bn. The potential risks are unpredictable (land-slides threaten houses, community health centers and schools)</a:t>
            </a:r>
          </a:p>
          <a:p>
            <a:pPr marL="342900" indent="-342900">
              <a:spcBef>
                <a:spcPts val="0"/>
              </a:spcBef>
              <a:spcAft>
                <a:spcPts val="600"/>
              </a:spcAft>
              <a:buFont typeface="Symbol" panose="05050102010706020507" pitchFamily="18" charset="2"/>
              <a:buChar char=""/>
            </a:pPr>
            <a:r>
              <a:rPr lang="en-US" sz="1800" dirty="0">
                <a:latin typeface="Arial" panose="020B0604020202020204" pitchFamily="34" charset="0"/>
                <a:ea typeface="Calibri" panose="020F0502020204030204" pitchFamily="34" charset="0"/>
                <a:cs typeface="Arial" panose="020B0604020202020204" pitchFamily="34" charset="0"/>
              </a:rPr>
              <a:t>Local people build mezzanine in accordance with historical flood levels</a:t>
            </a:r>
          </a:p>
          <a:p>
            <a:pPr marL="342900" indent="-342900">
              <a:spcBef>
                <a:spcPts val="0"/>
              </a:spcBef>
              <a:spcAft>
                <a:spcPts val="600"/>
              </a:spcAft>
              <a:buFont typeface="Symbol" panose="05050102010706020507" pitchFamily="18" charset="2"/>
              <a:buChar char=""/>
            </a:pPr>
            <a:r>
              <a:rPr lang="en-US" sz="1800" dirty="0">
                <a:latin typeface="Arial" panose="020B0604020202020204" pitchFamily="34" charset="0"/>
                <a:ea typeface="Calibri" panose="020F0502020204030204" pitchFamily="34" charset="0"/>
                <a:cs typeface="Arial" panose="020B0604020202020204" pitchFamily="34" charset="0"/>
              </a:rPr>
              <a:t>Loud-speaker system does not fully cover the commune, which is a risk to </a:t>
            </a:r>
            <a:r>
              <a:rPr lang="en-US" sz="1800" dirty="0" err="1">
                <a:latin typeface="Arial" panose="020B0604020202020204" pitchFamily="34" charset="0"/>
                <a:ea typeface="Calibri" panose="020F0502020204030204" pitchFamily="34" charset="0"/>
                <a:cs typeface="Arial" panose="020B0604020202020204" pitchFamily="34" charset="0"/>
              </a:rPr>
              <a:t>PwD</a:t>
            </a:r>
            <a:r>
              <a:rPr lang="en-US" sz="1800" dirty="0">
                <a:latin typeface="Arial" panose="020B0604020202020204" pitchFamily="34" charset="0"/>
                <a:ea typeface="Calibri" panose="020F0502020204030204" pitchFamily="34" charset="0"/>
                <a:cs typeface="Arial" panose="020B0604020202020204" pitchFamily="34" charset="0"/>
              </a:rPr>
              <a:t>, OPs</a:t>
            </a:r>
          </a:p>
          <a:p>
            <a:pPr marL="342900" indent="-342900">
              <a:spcBef>
                <a:spcPts val="0"/>
              </a:spcBef>
              <a:spcAft>
                <a:spcPts val="600"/>
              </a:spcAft>
              <a:buFont typeface="Symbol" panose="05050102010706020507" pitchFamily="18" charset="2"/>
              <a:buChar char=""/>
            </a:pPr>
            <a:endParaRPr lang="en-US" sz="1400" b="1" i="1" dirty="0">
              <a:latin typeface="Arial" panose="020B0604020202020204" pitchFamily="34" charset="0"/>
              <a:ea typeface="Calibri" panose="020F0502020204030204" pitchFamily="34" charset="0"/>
              <a:cs typeface="Arial" panose="020B0604020202020204" pitchFamily="34" charset="0"/>
            </a:endParaRPr>
          </a:p>
          <a:p>
            <a:pPr marL="342900" indent="-342900">
              <a:spcBef>
                <a:spcPts val="0"/>
              </a:spcBef>
              <a:spcAft>
                <a:spcPts val="600"/>
              </a:spcAft>
              <a:buFont typeface="Symbol" panose="05050102010706020507" pitchFamily="18" charset="2"/>
              <a:buChar char=""/>
            </a:pPr>
            <a:endParaRPr lang="en-US" sz="1400" dirty="0">
              <a:solidFill>
                <a:srgbClr val="FFFFFF"/>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40FB35E5-453B-47AC-BBF8-82993E078161}"/>
              </a:ext>
            </a:extLst>
          </p:cNvPr>
          <p:cNvSpPr/>
          <p:nvPr/>
        </p:nvSpPr>
        <p:spPr>
          <a:xfrm>
            <a:off x="584882" y="180634"/>
            <a:ext cx="4183492" cy="584775"/>
          </a:xfrm>
          <a:prstGeom prst="rect">
            <a:avLst/>
          </a:prstGeom>
        </p:spPr>
        <p:txBody>
          <a:bodyPr wrap="square">
            <a:spAutoFit/>
          </a:bodyPr>
          <a:lstStyle/>
          <a:p>
            <a:r>
              <a:rPr lang="en-US" sz="3200" b="1" dirty="0">
                <a:latin typeface="Arial" panose="020B0604020202020204" pitchFamily="34" charset="0"/>
                <a:ea typeface="Calibri" panose="020F0502020204030204" pitchFamily="34" charset="0"/>
                <a:cs typeface="Arial" panose="020B0604020202020204" pitchFamily="34" charset="0"/>
              </a:rPr>
              <a:t>Exacerbated risks</a:t>
            </a:r>
            <a:endParaRPr lang="en-US" sz="32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F080715-4331-44A5-94DA-7C4C024A6942}"/>
              </a:ext>
            </a:extLst>
          </p:cNvPr>
          <p:cNvSpPr/>
          <p:nvPr/>
        </p:nvSpPr>
        <p:spPr>
          <a:xfrm>
            <a:off x="327546" y="5900241"/>
            <a:ext cx="7353413" cy="738664"/>
          </a:xfrm>
          <a:prstGeom prst="rect">
            <a:avLst/>
          </a:prstGeom>
        </p:spPr>
        <p:txBody>
          <a:bodyPr wrap="square">
            <a:spAutoFit/>
          </a:bodyPr>
          <a:lstStyle/>
          <a:p>
            <a:pPr marL="285750" indent="-285750">
              <a:buFont typeface="Arial" panose="020B0604020202020204" pitchFamily="34" charset="0"/>
              <a:buChar char="•"/>
            </a:pPr>
            <a:r>
              <a:rPr lang="en-US" sz="1400" dirty="0">
                <a:latin typeface="Arial" panose="020B0604020202020204" pitchFamily="34" charset="0"/>
                <a:ea typeface="Calibri" panose="020F0502020204030204" pitchFamily="34" charset="0"/>
                <a:cs typeface="Arial" panose="020B0604020202020204" pitchFamily="34" charset="0"/>
              </a:rPr>
              <a:t>One house visited by the team in Ha Vi village, Dai Hong commune, Dai Loc district which is now even more dangerous due to potential flood and storm hazards;</a:t>
            </a:r>
          </a:p>
          <a:p>
            <a:pPr marL="285750" indent="-285750">
              <a:buFont typeface="Arial" panose="020B0604020202020204" pitchFamily="34" charset="0"/>
              <a:buChar char="•"/>
            </a:pPr>
            <a:r>
              <a:rPr lang="en-US" sz="1400" dirty="0">
                <a:latin typeface="Arial" panose="020B0604020202020204" pitchFamily="34" charset="0"/>
                <a:ea typeface="Calibri" panose="020F0502020204030204" pitchFamily="34" charset="0"/>
                <a:cs typeface="Arial" panose="020B0604020202020204" pitchFamily="34" charset="0"/>
              </a:rPr>
              <a:t>Most houses collapsed and damaged belong to poor and near-poor households.</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87886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46B1B-3258-4997-9B22-BED8D709C297}"/>
              </a:ext>
            </a:extLst>
          </p:cNvPr>
          <p:cNvSpPr>
            <a:spLocks noGrp="1"/>
          </p:cNvSpPr>
          <p:nvPr>
            <p:ph type="ctrTitle"/>
          </p:nvPr>
        </p:nvSpPr>
        <p:spPr>
          <a:xfrm>
            <a:off x="0" y="0"/>
            <a:ext cx="12192000" cy="6858000"/>
          </a:xfrm>
          <a:solidFill>
            <a:schemeClr val="accent1"/>
          </a:solidFill>
        </p:spPr>
        <p:txBody>
          <a:bodyPr/>
          <a:lstStyle/>
          <a:p>
            <a:r>
              <a:rPr lang="en-US" dirty="0">
                <a:solidFill>
                  <a:schemeClr val="bg1"/>
                </a:solidFill>
              </a:rPr>
              <a:t>Timeline</a:t>
            </a:r>
            <a:endParaRPr lang="vi-VN" dirty="0">
              <a:solidFill>
                <a:schemeClr val="bg1"/>
              </a:solidFill>
            </a:endParaRPr>
          </a:p>
        </p:txBody>
      </p:sp>
      <p:sp>
        <p:nvSpPr>
          <p:cNvPr id="6" name="Rectangle 5">
            <a:extLst>
              <a:ext uri="{FF2B5EF4-FFF2-40B4-BE49-F238E27FC236}">
                <a16:creationId xmlns:a16="http://schemas.microsoft.com/office/drawing/2014/main" id="{86AECFC4-1EBD-4169-9643-674FA02DA95C}"/>
              </a:ext>
            </a:extLst>
          </p:cNvPr>
          <p:cNvSpPr/>
          <p:nvPr/>
        </p:nvSpPr>
        <p:spPr>
          <a:xfrm>
            <a:off x="2279374" y="1643270"/>
            <a:ext cx="8275984" cy="288069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1FD93610-62C1-4FF2-BB9F-02B635641825}"/>
              </a:ext>
            </a:extLst>
          </p:cNvPr>
          <p:cNvSpPr/>
          <p:nvPr/>
        </p:nvSpPr>
        <p:spPr>
          <a:xfrm>
            <a:off x="2279373" y="1688139"/>
            <a:ext cx="8275985" cy="2835821"/>
          </a:xfrm>
          <a:prstGeom prst="rect">
            <a:avLst/>
          </a:prstGeom>
          <a:solidFill>
            <a:schemeClr val="accent4"/>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Arrow: Right 8">
            <a:extLst>
              <a:ext uri="{FF2B5EF4-FFF2-40B4-BE49-F238E27FC236}">
                <a16:creationId xmlns:a16="http://schemas.microsoft.com/office/drawing/2014/main" id="{2439C344-CF97-45FC-B596-64A6E77CC669}"/>
              </a:ext>
            </a:extLst>
          </p:cNvPr>
          <p:cNvSpPr/>
          <p:nvPr/>
        </p:nvSpPr>
        <p:spPr>
          <a:xfrm>
            <a:off x="2279374" y="4890052"/>
            <a:ext cx="8600661" cy="112836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          Nov - Dec                   </a:t>
            </a:r>
            <a:r>
              <a:rPr lang="en-US" dirty="0" err="1"/>
              <a:t>Dec</a:t>
            </a:r>
            <a:r>
              <a:rPr lang="en-US" dirty="0"/>
              <a:t> - Jan                         Feb - March            April - May </a:t>
            </a:r>
            <a:endParaRPr lang="vi-VN" dirty="0"/>
          </a:p>
        </p:txBody>
      </p:sp>
      <p:sp>
        <p:nvSpPr>
          <p:cNvPr id="10" name="TextBox 9">
            <a:extLst>
              <a:ext uri="{FF2B5EF4-FFF2-40B4-BE49-F238E27FC236}">
                <a16:creationId xmlns:a16="http://schemas.microsoft.com/office/drawing/2014/main" id="{FB3C51E0-40E9-44AA-9F6A-68C22248C351}"/>
              </a:ext>
            </a:extLst>
          </p:cNvPr>
          <p:cNvSpPr txBox="1"/>
          <p:nvPr/>
        </p:nvSpPr>
        <p:spPr>
          <a:xfrm>
            <a:off x="298173" y="510970"/>
            <a:ext cx="1683026" cy="923330"/>
          </a:xfrm>
          <a:prstGeom prst="rect">
            <a:avLst/>
          </a:prstGeom>
          <a:noFill/>
        </p:spPr>
        <p:txBody>
          <a:bodyPr wrap="square" rtlCol="0">
            <a:spAutoFit/>
          </a:bodyPr>
          <a:lstStyle/>
          <a:p>
            <a:r>
              <a:rPr lang="en-US" dirty="0">
                <a:highlight>
                  <a:srgbClr val="FF0000"/>
                </a:highlight>
              </a:rPr>
              <a:t>IMPACTS as a result of house damages  </a:t>
            </a:r>
            <a:endParaRPr lang="vi-VN" dirty="0">
              <a:highlight>
                <a:srgbClr val="FF0000"/>
              </a:highlight>
            </a:endParaRPr>
          </a:p>
        </p:txBody>
      </p:sp>
      <p:sp>
        <p:nvSpPr>
          <p:cNvPr id="13" name="TextBox 12">
            <a:extLst>
              <a:ext uri="{FF2B5EF4-FFF2-40B4-BE49-F238E27FC236}">
                <a16:creationId xmlns:a16="http://schemas.microsoft.com/office/drawing/2014/main" id="{2B3186D1-33F1-473A-9589-E29C9EDF3DFE}"/>
              </a:ext>
            </a:extLst>
          </p:cNvPr>
          <p:cNvSpPr txBox="1"/>
          <p:nvPr/>
        </p:nvSpPr>
        <p:spPr>
          <a:xfrm>
            <a:off x="152400" y="3518524"/>
            <a:ext cx="1834597" cy="369332"/>
          </a:xfrm>
          <a:prstGeom prst="rect">
            <a:avLst/>
          </a:prstGeom>
          <a:noFill/>
        </p:spPr>
        <p:txBody>
          <a:bodyPr wrap="square" rtlCol="0">
            <a:spAutoFit/>
          </a:bodyPr>
          <a:lstStyle/>
          <a:p>
            <a:r>
              <a:rPr lang="en-US" dirty="0">
                <a:highlight>
                  <a:srgbClr val="FF0000"/>
                </a:highlight>
              </a:rPr>
              <a:t>Nutrition </a:t>
            </a:r>
            <a:endParaRPr lang="vi-VN" dirty="0">
              <a:highlight>
                <a:srgbClr val="FF0000"/>
              </a:highlight>
            </a:endParaRPr>
          </a:p>
        </p:txBody>
      </p:sp>
      <p:sp>
        <p:nvSpPr>
          <p:cNvPr id="14" name="TextBox 13">
            <a:extLst>
              <a:ext uri="{FF2B5EF4-FFF2-40B4-BE49-F238E27FC236}">
                <a16:creationId xmlns:a16="http://schemas.microsoft.com/office/drawing/2014/main" id="{9F666C0D-5EDA-4C86-84FB-1BAE45B2EAF5}"/>
              </a:ext>
            </a:extLst>
          </p:cNvPr>
          <p:cNvSpPr txBox="1"/>
          <p:nvPr/>
        </p:nvSpPr>
        <p:spPr>
          <a:xfrm>
            <a:off x="152401" y="3119593"/>
            <a:ext cx="1828798" cy="369332"/>
          </a:xfrm>
          <a:prstGeom prst="rect">
            <a:avLst/>
          </a:prstGeom>
          <a:noFill/>
        </p:spPr>
        <p:txBody>
          <a:bodyPr wrap="square" rtlCol="0">
            <a:spAutoFit/>
          </a:bodyPr>
          <a:lstStyle/>
          <a:p>
            <a:r>
              <a:rPr lang="en-US" dirty="0">
                <a:highlight>
                  <a:srgbClr val="FF0000"/>
                </a:highlight>
              </a:rPr>
              <a:t>Water/sanitation</a:t>
            </a:r>
            <a:endParaRPr lang="vi-VN" dirty="0">
              <a:highlight>
                <a:srgbClr val="FF0000"/>
              </a:highlight>
            </a:endParaRPr>
          </a:p>
        </p:txBody>
      </p:sp>
      <p:sp>
        <p:nvSpPr>
          <p:cNvPr id="15" name="TextBox 14">
            <a:extLst>
              <a:ext uri="{FF2B5EF4-FFF2-40B4-BE49-F238E27FC236}">
                <a16:creationId xmlns:a16="http://schemas.microsoft.com/office/drawing/2014/main" id="{E5AFF1D1-FCA8-4DC2-8527-BA99E9926246}"/>
              </a:ext>
            </a:extLst>
          </p:cNvPr>
          <p:cNvSpPr txBox="1"/>
          <p:nvPr/>
        </p:nvSpPr>
        <p:spPr>
          <a:xfrm>
            <a:off x="152400" y="1943749"/>
            <a:ext cx="1986996" cy="369332"/>
          </a:xfrm>
          <a:prstGeom prst="rect">
            <a:avLst/>
          </a:prstGeom>
          <a:noFill/>
        </p:spPr>
        <p:txBody>
          <a:bodyPr wrap="square" rtlCol="0">
            <a:spAutoFit/>
          </a:bodyPr>
          <a:lstStyle/>
          <a:p>
            <a:r>
              <a:rPr lang="en-US" dirty="0">
                <a:highlight>
                  <a:srgbClr val="FF0000"/>
                </a:highlight>
              </a:rPr>
              <a:t>Physical health</a:t>
            </a:r>
            <a:endParaRPr lang="vi-VN" dirty="0">
              <a:highlight>
                <a:srgbClr val="FF0000"/>
              </a:highlight>
            </a:endParaRPr>
          </a:p>
        </p:txBody>
      </p:sp>
      <p:sp>
        <p:nvSpPr>
          <p:cNvPr id="16" name="TextBox 15">
            <a:extLst>
              <a:ext uri="{FF2B5EF4-FFF2-40B4-BE49-F238E27FC236}">
                <a16:creationId xmlns:a16="http://schemas.microsoft.com/office/drawing/2014/main" id="{9FEBA8A0-951E-43AF-91FA-913B293212E1}"/>
              </a:ext>
            </a:extLst>
          </p:cNvPr>
          <p:cNvSpPr txBox="1"/>
          <p:nvPr/>
        </p:nvSpPr>
        <p:spPr>
          <a:xfrm>
            <a:off x="152400" y="2721883"/>
            <a:ext cx="1683025" cy="369332"/>
          </a:xfrm>
          <a:prstGeom prst="rect">
            <a:avLst/>
          </a:prstGeom>
          <a:noFill/>
        </p:spPr>
        <p:txBody>
          <a:bodyPr wrap="square" rtlCol="0">
            <a:spAutoFit/>
          </a:bodyPr>
          <a:lstStyle/>
          <a:p>
            <a:r>
              <a:rPr lang="en-US" dirty="0">
                <a:highlight>
                  <a:srgbClr val="FF0000"/>
                </a:highlight>
              </a:rPr>
              <a:t>School dropout</a:t>
            </a:r>
            <a:endParaRPr lang="vi-VN" dirty="0">
              <a:highlight>
                <a:srgbClr val="FF0000"/>
              </a:highlight>
            </a:endParaRPr>
          </a:p>
        </p:txBody>
      </p:sp>
      <p:sp>
        <p:nvSpPr>
          <p:cNvPr id="17" name="TextBox 16">
            <a:extLst>
              <a:ext uri="{FF2B5EF4-FFF2-40B4-BE49-F238E27FC236}">
                <a16:creationId xmlns:a16="http://schemas.microsoft.com/office/drawing/2014/main" id="{01128834-534C-4C4F-998F-32B8190DF6C1}"/>
              </a:ext>
            </a:extLst>
          </p:cNvPr>
          <p:cNvSpPr txBox="1"/>
          <p:nvPr/>
        </p:nvSpPr>
        <p:spPr>
          <a:xfrm>
            <a:off x="152400" y="1543877"/>
            <a:ext cx="2081253" cy="369332"/>
          </a:xfrm>
          <a:prstGeom prst="rect">
            <a:avLst/>
          </a:prstGeom>
          <a:noFill/>
        </p:spPr>
        <p:txBody>
          <a:bodyPr wrap="square" rtlCol="0">
            <a:spAutoFit/>
          </a:bodyPr>
          <a:lstStyle/>
          <a:p>
            <a:r>
              <a:rPr lang="en-US" dirty="0">
                <a:highlight>
                  <a:srgbClr val="FF0000"/>
                </a:highlight>
              </a:rPr>
              <a:t>Spend more, debts </a:t>
            </a:r>
            <a:endParaRPr lang="vi-VN" dirty="0">
              <a:highlight>
                <a:srgbClr val="FF0000"/>
              </a:highlight>
            </a:endParaRPr>
          </a:p>
        </p:txBody>
      </p:sp>
      <p:sp>
        <p:nvSpPr>
          <p:cNvPr id="18" name="TextBox 17">
            <a:extLst>
              <a:ext uri="{FF2B5EF4-FFF2-40B4-BE49-F238E27FC236}">
                <a16:creationId xmlns:a16="http://schemas.microsoft.com/office/drawing/2014/main" id="{186F64AF-29BA-4BEC-98B2-E58143624510}"/>
              </a:ext>
            </a:extLst>
          </p:cNvPr>
          <p:cNvSpPr txBox="1"/>
          <p:nvPr/>
        </p:nvSpPr>
        <p:spPr>
          <a:xfrm>
            <a:off x="152401" y="2327770"/>
            <a:ext cx="1986996" cy="369332"/>
          </a:xfrm>
          <a:prstGeom prst="rect">
            <a:avLst/>
          </a:prstGeom>
          <a:noFill/>
        </p:spPr>
        <p:txBody>
          <a:bodyPr wrap="square" rtlCol="0">
            <a:spAutoFit/>
          </a:bodyPr>
          <a:lstStyle/>
          <a:p>
            <a:r>
              <a:rPr lang="en-US" dirty="0">
                <a:highlight>
                  <a:srgbClr val="FF0000"/>
                </a:highlight>
              </a:rPr>
              <a:t>Mental health</a:t>
            </a:r>
            <a:endParaRPr lang="vi-VN" dirty="0">
              <a:highlight>
                <a:srgbClr val="FF0000"/>
              </a:highlight>
            </a:endParaRPr>
          </a:p>
        </p:txBody>
      </p:sp>
      <p:sp>
        <p:nvSpPr>
          <p:cNvPr id="19" name="Arrow: Right 18">
            <a:extLst>
              <a:ext uri="{FF2B5EF4-FFF2-40B4-BE49-F238E27FC236}">
                <a16:creationId xmlns:a16="http://schemas.microsoft.com/office/drawing/2014/main" id="{28AEE770-645A-43CA-B96E-7A8CD8106187}"/>
              </a:ext>
            </a:extLst>
          </p:cNvPr>
          <p:cNvSpPr/>
          <p:nvPr/>
        </p:nvSpPr>
        <p:spPr>
          <a:xfrm>
            <a:off x="2279372" y="131455"/>
            <a:ext cx="8600663" cy="112836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          Critical                  Live-threatening          Easing impacts               Recovering   </a:t>
            </a:r>
            <a:endParaRPr lang="vi-VN" dirty="0"/>
          </a:p>
        </p:txBody>
      </p:sp>
      <p:sp>
        <p:nvSpPr>
          <p:cNvPr id="4" name="Arrow: Up-Down 3">
            <a:extLst>
              <a:ext uri="{FF2B5EF4-FFF2-40B4-BE49-F238E27FC236}">
                <a16:creationId xmlns:a16="http://schemas.microsoft.com/office/drawing/2014/main" id="{DDD35618-C086-44F7-ACEC-D1EC7FFB3029}"/>
              </a:ext>
            </a:extLst>
          </p:cNvPr>
          <p:cNvSpPr/>
          <p:nvPr/>
        </p:nvSpPr>
        <p:spPr>
          <a:xfrm>
            <a:off x="3437939" y="969136"/>
            <a:ext cx="45719" cy="422895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Arrow: Up-Down 19">
            <a:extLst>
              <a:ext uri="{FF2B5EF4-FFF2-40B4-BE49-F238E27FC236}">
                <a16:creationId xmlns:a16="http://schemas.microsoft.com/office/drawing/2014/main" id="{FDF7E6EC-7F02-497F-BDFA-90C8657BE895}"/>
              </a:ext>
            </a:extLst>
          </p:cNvPr>
          <p:cNvSpPr/>
          <p:nvPr/>
        </p:nvSpPr>
        <p:spPr>
          <a:xfrm>
            <a:off x="5225084" y="992687"/>
            <a:ext cx="45719" cy="422895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vi-VN" dirty="0"/>
          </a:p>
        </p:txBody>
      </p:sp>
      <p:sp>
        <p:nvSpPr>
          <p:cNvPr id="22" name="Arrow: Up-Down 21">
            <a:extLst>
              <a:ext uri="{FF2B5EF4-FFF2-40B4-BE49-F238E27FC236}">
                <a16:creationId xmlns:a16="http://schemas.microsoft.com/office/drawing/2014/main" id="{63419135-A11F-4CAF-9206-1003D7DAAE25}"/>
              </a:ext>
            </a:extLst>
          </p:cNvPr>
          <p:cNvSpPr/>
          <p:nvPr/>
        </p:nvSpPr>
        <p:spPr>
          <a:xfrm>
            <a:off x="7091650" y="940904"/>
            <a:ext cx="45719" cy="422895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Arrow: Up-Down 22">
            <a:extLst>
              <a:ext uri="{FF2B5EF4-FFF2-40B4-BE49-F238E27FC236}">
                <a16:creationId xmlns:a16="http://schemas.microsoft.com/office/drawing/2014/main" id="{AD1D5846-9BF0-4C6F-A987-998A0BB81D83}"/>
              </a:ext>
            </a:extLst>
          </p:cNvPr>
          <p:cNvSpPr/>
          <p:nvPr/>
        </p:nvSpPr>
        <p:spPr>
          <a:xfrm>
            <a:off x="8955155" y="919097"/>
            <a:ext cx="45719" cy="422895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vi-VN" dirty="0"/>
          </a:p>
        </p:txBody>
      </p:sp>
      <p:sp>
        <p:nvSpPr>
          <p:cNvPr id="26" name="TextBox 25">
            <a:extLst>
              <a:ext uri="{FF2B5EF4-FFF2-40B4-BE49-F238E27FC236}">
                <a16:creationId xmlns:a16="http://schemas.microsoft.com/office/drawing/2014/main" id="{EE271073-4A40-495F-869E-E645A43E58B2}"/>
              </a:ext>
            </a:extLst>
          </p:cNvPr>
          <p:cNvSpPr txBox="1"/>
          <p:nvPr/>
        </p:nvSpPr>
        <p:spPr>
          <a:xfrm>
            <a:off x="225288" y="3896213"/>
            <a:ext cx="1834597" cy="369332"/>
          </a:xfrm>
          <a:prstGeom prst="rect">
            <a:avLst/>
          </a:prstGeom>
          <a:noFill/>
        </p:spPr>
        <p:txBody>
          <a:bodyPr wrap="square" rtlCol="0">
            <a:spAutoFit/>
          </a:bodyPr>
          <a:lstStyle/>
          <a:p>
            <a:r>
              <a:rPr lang="en-US" dirty="0">
                <a:highlight>
                  <a:srgbClr val="FF0000"/>
                </a:highlight>
              </a:rPr>
              <a:t>Etc.  </a:t>
            </a:r>
            <a:endParaRPr lang="vi-VN" dirty="0">
              <a:highlight>
                <a:srgbClr val="FF0000"/>
              </a:highlight>
            </a:endParaRPr>
          </a:p>
        </p:txBody>
      </p:sp>
    </p:spTree>
    <p:extLst>
      <p:ext uri="{BB962C8B-B14F-4D97-AF65-F5344CB8AC3E}">
        <p14:creationId xmlns:p14="http://schemas.microsoft.com/office/powerpoint/2010/main" val="338522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8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4570C-EAF9-4A51-A2B7-48CCFBE9B75C}"/>
              </a:ext>
            </a:extLst>
          </p:cNvPr>
          <p:cNvSpPr>
            <a:spLocks noGrp="1"/>
          </p:cNvSpPr>
          <p:nvPr>
            <p:ph type="title"/>
          </p:nvPr>
        </p:nvSpPr>
        <p:spPr>
          <a:xfrm>
            <a:off x="838200" y="365125"/>
            <a:ext cx="11353800" cy="1325563"/>
          </a:xfrm>
        </p:spPr>
        <p:txBody>
          <a:bodyPr/>
          <a:lstStyle/>
          <a:p>
            <a:r>
              <a:rPr lang="en-US" b="1" cap="all" dirty="0">
                <a:latin typeface="Arial" panose="020B0604020202020204" pitchFamily="34" charset="0"/>
                <a:cs typeface="Arial" panose="020B0604020202020204" pitchFamily="34" charset="0"/>
              </a:rPr>
              <a:t>Needs and gaps: Prioritized needs </a:t>
            </a:r>
          </a:p>
        </p:txBody>
      </p:sp>
      <p:sp>
        <p:nvSpPr>
          <p:cNvPr id="3" name="Content Placeholder 2">
            <a:extLst>
              <a:ext uri="{FF2B5EF4-FFF2-40B4-BE49-F238E27FC236}">
                <a16:creationId xmlns:a16="http://schemas.microsoft.com/office/drawing/2014/main" id="{A8E51499-4C4D-44E8-858F-DF54AC9E0C84}"/>
              </a:ext>
            </a:extLst>
          </p:cNvPr>
          <p:cNvSpPr>
            <a:spLocks noGrp="1"/>
          </p:cNvSpPr>
          <p:nvPr>
            <p:ph sz="half" idx="1"/>
          </p:nvPr>
        </p:nvSpPr>
        <p:spPr/>
        <p:txBody>
          <a:bodyPr>
            <a:normAutofit fontScale="92500" lnSpcReduction="10000"/>
          </a:bodyPr>
          <a:lstStyle/>
          <a:p>
            <a:pPr marL="0" indent="0">
              <a:buNone/>
            </a:pPr>
            <a:r>
              <a:rPr lang="en-US" sz="2400" u="sng" dirty="0">
                <a:latin typeface="Arial" panose="020B0604020202020204" pitchFamily="34" charset="0"/>
                <a:cs typeface="Arial" panose="020B0604020202020204" pitchFamily="34" charset="0"/>
              </a:rPr>
              <a:t>1. Evacuation Centers, House repair and rebuild:</a:t>
            </a:r>
          </a:p>
          <a:p>
            <a:pPr>
              <a:buFontTx/>
              <a:buChar char="-"/>
            </a:pPr>
            <a:r>
              <a:rPr lang="en-US" sz="2400" dirty="0">
                <a:latin typeface="Arial" panose="020B0604020202020204" pitchFamily="34" charset="0"/>
                <a:cs typeface="Arial" panose="020B0604020202020204" pitchFamily="34" charset="0"/>
                <a:sym typeface="Wingdings" panose="05000000000000000000" pitchFamily="2" charset="2"/>
              </a:rPr>
              <a:t>Address the shelter needs of those evacuated: establish proper evacuation centers – to enhance preparedness for upcoming storms/floods</a:t>
            </a:r>
            <a:endParaRPr lang="en-US" sz="2400" dirty="0">
              <a:latin typeface="Arial" panose="020B0604020202020204" pitchFamily="34" charset="0"/>
              <a:cs typeface="Arial" panose="020B0604020202020204" pitchFamily="34" charset="0"/>
            </a:endParaRPr>
          </a:p>
          <a:p>
            <a:pPr>
              <a:buFontTx/>
              <a:buChar char="-"/>
            </a:pPr>
            <a:r>
              <a:rPr lang="en-US" sz="2400" dirty="0">
                <a:latin typeface="Arial" panose="020B0604020202020204" pitchFamily="34" charset="0"/>
                <a:cs typeface="Arial" panose="020B0604020202020204" pitchFamily="34" charset="0"/>
              </a:rPr>
              <a:t>For fully damaged/collapsed houses: urgently repair and rebuild a total of 100 houses for 5 provinces </a:t>
            </a:r>
            <a:endParaRPr lang="en-US" sz="2400" dirty="0">
              <a:latin typeface="Arial" panose="020B0604020202020204" pitchFamily="34" charset="0"/>
              <a:cs typeface="Arial" panose="020B0604020202020204" pitchFamily="34" charset="0"/>
              <a:sym typeface="Wingdings" panose="05000000000000000000" pitchFamily="2" charset="2"/>
            </a:endParaRPr>
          </a:p>
          <a:p>
            <a:pPr>
              <a:buFontTx/>
              <a:buChar char="-"/>
            </a:pPr>
            <a:r>
              <a:rPr lang="en-US" sz="2400" dirty="0">
                <a:latin typeface="Arial" panose="020B0604020202020204" pitchFamily="34" charset="0"/>
                <a:cs typeface="Arial" panose="020B0604020202020204" pitchFamily="34" charset="0"/>
                <a:sym typeface="Wingdings" panose="05000000000000000000" pitchFamily="2" charset="2"/>
              </a:rPr>
              <a:t>For damaged/submerged houses for long duration: </a:t>
            </a:r>
            <a:r>
              <a:rPr lang="en-US" sz="2400" dirty="0">
                <a:latin typeface="Arial" panose="020B0604020202020204" pitchFamily="34" charset="0"/>
                <a:cs typeface="Arial" panose="020B0604020202020204" pitchFamily="34" charset="0"/>
              </a:rPr>
              <a:t>37,524 houses for 5 provinces</a:t>
            </a:r>
          </a:p>
          <a:p>
            <a:pPr>
              <a:buFontTx/>
              <a:buChar char="-"/>
            </a:pPr>
            <a:endParaRPr lang="en-US" sz="2400" dirty="0">
              <a:latin typeface="Arial" panose="020B0604020202020204" pitchFamily="34" charset="0"/>
              <a:cs typeface="Arial" panose="020B0604020202020204" pitchFamily="34" charset="0"/>
              <a:sym typeface="Wingdings" panose="05000000000000000000" pitchFamily="2" charset="2"/>
            </a:endParaRPr>
          </a:p>
          <a:p>
            <a:endParaRPr lang="vi-VN"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4BB35043-4876-4074-90E9-95DB91BF5835}"/>
              </a:ext>
            </a:extLst>
          </p:cNvPr>
          <p:cNvSpPr>
            <a:spLocks noGrp="1"/>
          </p:cNvSpPr>
          <p:nvPr>
            <p:ph sz="half" idx="2"/>
          </p:nvPr>
        </p:nvSpPr>
        <p:spPr/>
        <p:txBody>
          <a:bodyPr>
            <a:normAutofit fontScale="92500" lnSpcReduction="10000"/>
          </a:bodyPr>
          <a:lstStyle/>
          <a:p>
            <a:pPr marL="457200" indent="-457200">
              <a:buAutoNum type="arabicPeriod"/>
            </a:pPr>
            <a:r>
              <a:rPr lang="en-US" sz="2400" u="sng" dirty="0">
                <a:latin typeface="Arial" panose="020B0604020202020204" pitchFamily="34" charset="0"/>
                <a:cs typeface="Arial" panose="020B0604020202020204" pitchFamily="34" charset="0"/>
              </a:rPr>
              <a:t>On-going and committed assistance:</a:t>
            </a:r>
          </a:p>
          <a:p>
            <a:r>
              <a:rPr lang="en-US" sz="2400" dirty="0">
                <a:latin typeface="Arial" panose="020B0604020202020204" pitchFamily="34" charset="0"/>
                <a:cs typeface="Arial" panose="020B0604020202020204" pitchFamily="34" charset="0"/>
                <a:sym typeface="Wingdings" panose="05000000000000000000" pitchFamily="2" charset="2"/>
              </a:rPr>
              <a:t>Unclear commitment or assistance provided in terms of</a:t>
            </a:r>
            <a:endParaRPr lang="vi-VN" sz="2400"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9730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4570C-EAF9-4A51-A2B7-48CCFBE9B75C}"/>
              </a:ext>
            </a:extLst>
          </p:cNvPr>
          <p:cNvSpPr>
            <a:spLocks noGrp="1"/>
          </p:cNvSpPr>
          <p:nvPr>
            <p:ph type="title"/>
          </p:nvPr>
        </p:nvSpPr>
        <p:spPr>
          <a:xfrm>
            <a:off x="365760" y="365125"/>
            <a:ext cx="11567160" cy="1325563"/>
          </a:xfrm>
        </p:spPr>
        <p:txBody>
          <a:bodyPr/>
          <a:lstStyle/>
          <a:p>
            <a:r>
              <a:rPr lang="en-US" b="1" cap="all" dirty="0">
                <a:latin typeface="Arial" panose="020B0604020202020204" pitchFamily="34" charset="0"/>
                <a:cs typeface="Arial" panose="020B0604020202020204" pitchFamily="34" charset="0"/>
              </a:rPr>
              <a:t>Needs and gaps: Prioritized needs </a:t>
            </a:r>
          </a:p>
        </p:txBody>
      </p:sp>
      <p:sp>
        <p:nvSpPr>
          <p:cNvPr id="3" name="Content Placeholder 2">
            <a:extLst>
              <a:ext uri="{FF2B5EF4-FFF2-40B4-BE49-F238E27FC236}">
                <a16:creationId xmlns:a16="http://schemas.microsoft.com/office/drawing/2014/main" id="{A8E51499-4C4D-44E8-858F-DF54AC9E0C84}"/>
              </a:ext>
            </a:extLst>
          </p:cNvPr>
          <p:cNvSpPr>
            <a:spLocks noGrp="1"/>
          </p:cNvSpPr>
          <p:nvPr>
            <p:ph sz="half" idx="1"/>
          </p:nvPr>
        </p:nvSpPr>
        <p:spPr/>
        <p:txBody>
          <a:bodyPr>
            <a:normAutofit/>
          </a:bodyPr>
          <a:lstStyle/>
          <a:p>
            <a:pPr marL="0" indent="0">
              <a:buNone/>
            </a:pPr>
            <a:r>
              <a:rPr lang="en-US" sz="2400" u="sng" dirty="0">
                <a:latin typeface="Arial" panose="020B0604020202020204" pitchFamily="34" charset="0"/>
                <a:cs typeface="Arial" panose="020B0604020202020204" pitchFamily="34" charset="0"/>
              </a:rPr>
              <a:t>2). Provide Non-food items</a:t>
            </a:r>
          </a:p>
          <a:p>
            <a:pPr>
              <a:buFontTx/>
              <a:buChar char="-"/>
            </a:pPr>
            <a:r>
              <a:rPr lang="en-US" sz="2400" dirty="0">
                <a:latin typeface="Arial" panose="020B0604020202020204" pitchFamily="34" charset="0"/>
                <a:cs typeface="Arial" panose="020B0604020202020204" pitchFamily="34" charset="0"/>
                <a:sym typeface="Wingdings" panose="05000000000000000000" pitchFamily="2" charset="2"/>
              </a:rPr>
              <a:t>Blankets: damaged and swept away</a:t>
            </a:r>
          </a:p>
          <a:p>
            <a:pPr>
              <a:buFontTx/>
              <a:buChar char="-"/>
            </a:pPr>
            <a:r>
              <a:rPr lang="en-US" sz="2400" dirty="0">
                <a:latin typeface="Arial" panose="020B0604020202020204" pitchFamily="34" charset="0"/>
                <a:cs typeface="Arial" panose="020B0604020202020204" pitchFamily="34" charset="0"/>
                <a:sym typeface="Wingdings" panose="05000000000000000000" pitchFamily="2" charset="2"/>
              </a:rPr>
              <a:t>Mosquito nets (preventing dengue fever – various reported cases have already occurred). Stagnant water will be breeding sites</a:t>
            </a:r>
          </a:p>
          <a:p>
            <a:pPr>
              <a:buFontTx/>
              <a:buChar char="-"/>
            </a:pPr>
            <a:r>
              <a:rPr lang="en-US" sz="2400" dirty="0">
                <a:latin typeface="Arial" panose="020B0604020202020204" pitchFamily="34" charset="0"/>
                <a:cs typeface="Arial" panose="020B0604020202020204" pitchFamily="34" charset="0"/>
                <a:sym typeface="Wingdings" panose="05000000000000000000" pitchFamily="2" charset="2"/>
              </a:rPr>
              <a:t>Household items: cooking sets (basket, pans, bucket, chopstick, bowls, etc.)  </a:t>
            </a:r>
          </a:p>
          <a:p>
            <a:endParaRPr lang="vi-VN"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4BB35043-4876-4074-90E9-95DB91BF5835}"/>
              </a:ext>
            </a:extLst>
          </p:cNvPr>
          <p:cNvSpPr>
            <a:spLocks noGrp="1"/>
          </p:cNvSpPr>
          <p:nvPr>
            <p:ph sz="half" idx="2"/>
          </p:nvPr>
        </p:nvSpPr>
        <p:spPr/>
        <p:txBody>
          <a:bodyPr>
            <a:normAutofit/>
          </a:bodyPr>
          <a:lstStyle/>
          <a:p>
            <a:pPr marL="0" indent="0">
              <a:buNone/>
            </a:pPr>
            <a:r>
              <a:rPr lang="en-US" sz="2400" dirty="0">
                <a:latin typeface="Arial" panose="020B0604020202020204" pitchFamily="34" charset="0"/>
                <a:cs typeface="Arial" panose="020B0604020202020204" pitchFamily="34" charset="0"/>
              </a:rPr>
              <a:t>2). </a:t>
            </a:r>
            <a:r>
              <a:rPr lang="en-US" sz="2400" u="sng" dirty="0">
                <a:latin typeface="Arial" panose="020B0604020202020204" pitchFamily="34" charset="0"/>
                <a:cs typeface="Arial" panose="020B0604020202020204" pitchFamily="34" charset="0"/>
              </a:rPr>
              <a:t>On-going and committed assistance</a:t>
            </a:r>
            <a:endParaRPr lang="vi-VN" sz="2400" u="sng"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sym typeface="Wingdings" panose="05000000000000000000" pitchFamily="2" charset="2"/>
              </a:rPr>
              <a:t>Unclear commitment or assistance provided in terms of NFIs</a:t>
            </a:r>
          </a:p>
          <a:p>
            <a:pPr marL="0" indent="0">
              <a:buNone/>
            </a:pPr>
            <a:endParaRPr lang="vi-V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7673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4570C-EAF9-4A51-A2B7-48CCFBE9B75C}"/>
              </a:ext>
            </a:extLst>
          </p:cNvPr>
          <p:cNvSpPr>
            <a:spLocks noGrp="1"/>
          </p:cNvSpPr>
          <p:nvPr>
            <p:ph type="title"/>
          </p:nvPr>
        </p:nvSpPr>
        <p:spPr>
          <a:xfrm>
            <a:off x="838200" y="365125"/>
            <a:ext cx="11201400" cy="1325563"/>
          </a:xfrm>
        </p:spPr>
        <p:txBody>
          <a:bodyPr/>
          <a:lstStyle/>
          <a:p>
            <a:r>
              <a:rPr lang="en-US" b="1" cap="all" dirty="0">
                <a:latin typeface="Arial" panose="020B0604020202020204" pitchFamily="34" charset="0"/>
                <a:cs typeface="Arial" panose="020B0604020202020204" pitchFamily="34" charset="0"/>
              </a:rPr>
              <a:t>Needs and gaps: Prioritized needs</a:t>
            </a:r>
          </a:p>
        </p:txBody>
      </p:sp>
      <p:sp>
        <p:nvSpPr>
          <p:cNvPr id="3" name="Content Placeholder 2">
            <a:extLst>
              <a:ext uri="{FF2B5EF4-FFF2-40B4-BE49-F238E27FC236}">
                <a16:creationId xmlns:a16="http://schemas.microsoft.com/office/drawing/2014/main" id="{A8E51499-4C4D-44E8-858F-DF54AC9E0C84}"/>
              </a:ext>
            </a:extLst>
          </p:cNvPr>
          <p:cNvSpPr>
            <a:spLocks noGrp="1"/>
          </p:cNvSpPr>
          <p:nvPr>
            <p:ph sz="half" idx="1"/>
          </p:nvPr>
        </p:nvSpPr>
        <p:spPr/>
        <p:txBody>
          <a:bodyPr>
            <a:normAutofit fontScale="62500" lnSpcReduction="20000"/>
          </a:bodyPr>
          <a:lstStyle/>
          <a:p>
            <a:pPr marL="0" indent="0">
              <a:buNone/>
            </a:pPr>
            <a:r>
              <a:rPr lang="en-US" sz="3200" u="sng" dirty="0">
                <a:latin typeface="Arial" panose="020B0604020202020204" pitchFamily="34" charset="0"/>
                <a:cs typeface="Arial" panose="020B0604020202020204" pitchFamily="34" charset="0"/>
                <a:sym typeface="Wingdings" panose="05000000000000000000" pitchFamily="2" charset="2"/>
              </a:rPr>
              <a:t>3). Provide employment for the poor &amp; near-poor households: </a:t>
            </a:r>
          </a:p>
          <a:p>
            <a:r>
              <a:rPr lang="en-US" dirty="0">
                <a:latin typeface="Arial" panose="020B0604020202020204" pitchFamily="34" charset="0"/>
                <a:cs typeface="Arial" panose="020B0604020202020204" pitchFamily="34" charset="0"/>
                <a:sym typeface="Wingdings" panose="05000000000000000000" pitchFamily="2" charset="2"/>
              </a:rPr>
              <a:t>Repair houses, strengthen/retrofit houses</a:t>
            </a:r>
          </a:p>
          <a:p>
            <a:r>
              <a:rPr lang="en-US" dirty="0">
                <a:latin typeface="Arial" panose="020B0604020202020204" pitchFamily="34" charset="0"/>
                <a:cs typeface="Arial" panose="020B0604020202020204" pitchFamily="34" charset="0"/>
                <a:sym typeface="Wingdings" panose="05000000000000000000" pitchFamily="2" charset="2"/>
              </a:rPr>
              <a:t>Remove debris</a:t>
            </a:r>
          </a:p>
          <a:p>
            <a:r>
              <a:rPr lang="en-US" dirty="0">
                <a:latin typeface="Arial" panose="020B0604020202020204" pitchFamily="34" charset="0"/>
                <a:cs typeface="Arial" panose="020B0604020202020204" pitchFamily="34" charset="0"/>
                <a:sym typeface="Wingdings" panose="05000000000000000000" pitchFamily="2" charset="2"/>
              </a:rPr>
              <a:t>Clean-up of streets &amp; environment</a:t>
            </a:r>
          </a:p>
          <a:p>
            <a:r>
              <a:rPr lang="en-US" dirty="0">
                <a:latin typeface="Arial" panose="020B0604020202020204" pitchFamily="34" charset="0"/>
                <a:cs typeface="Arial" panose="020B0604020202020204" pitchFamily="34" charset="0"/>
                <a:sym typeface="Wingdings" panose="05000000000000000000" pitchFamily="2" charset="2"/>
              </a:rPr>
              <a:t>Clear sluice and irrigation system</a:t>
            </a:r>
          </a:p>
          <a:p>
            <a:r>
              <a:rPr lang="en-US" dirty="0">
                <a:latin typeface="Arial" panose="020B0604020202020204" pitchFamily="34" charset="0"/>
                <a:cs typeface="Arial" panose="020B0604020202020204" pitchFamily="34" charset="0"/>
                <a:sym typeface="Wingdings" panose="05000000000000000000" pitchFamily="2" charset="2"/>
              </a:rPr>
              <a:t>Rehabilitate farming land</a:t>
            </a:r>
          </a:p>
          <a:p>
            <a:r>
              <a:rPr lang="en-US" dirty="0">
                <a:latin typeface="Arial" panose="020B0604020202020204" pitchFamily="34" charset="0"/>
                <a:cs typeface="Arial" panose="020B0604020202020204" pitchFamily="34" charset="0"/>
                <a:sym typeface="Wingdings" panose="05000000000000000000" pitchFamily="2" charset="2"/>
              </a:rPr>
              <a:t>Repair commune roads </a:t>
            </a:r>
          </a:p>
          <a:p>
            <a:r>
              <a:rPr lang="en-US" dirty="0">
                <a:latin typeface="Arial" panose="020B0604020202020204" pitchFamily="34" charset="0"/>
                <a:cs typeface="Arial" panose="020B0604020202020204" pitchFamily="34" charset="0"/>
                <a:sym typeface="Wingdings" panose="05000000000000000000" pitchFamily="2" charset="2"/>
              </a:rPr>
              <a:t>Construct village roads </a:t>
            </a:r>
          </a:p>
          <a:p>
            <a:r>
              <a:rPr lang="en-US" dirty="0">
                <a:latin typeface="Arial" panose="020B0604020202020204" pitchFamily="34" charset="0"/>
                <a:cs typeface="Arial" panose="020B0604020202020204" pitchFamily="34" charset="0"/>
                <a:sym typeface="Wingdings" panose="05000000000000000000" pitchFamily="2" charset="2"/>
              </a:rPr>
              <a:t>Repair flood marker systems </a:t>
            </a:r>
          </a:p>
          <a:p>
            <a:r>
              <a:rPr lang="en-US" dirty="0">
                <a:latin typeface="Arial" panose="020B0604020202020204" pitchFamily="34" charset="0"/>
                <a:cs typeface="Arial" panose="020B0604020202020204" pitchFamily="34" charset="0"/>
                <a:sym typeface="Wingdings" panose="05000000000000000000" pitchFamily="2" charset="2"/>
              </a:rPr>
              <a:t>Make cloth masks (masks will be distributed to avoid COVID-19)</a:t>
            </a:r>
          </a:p>
          <a:p>
            <a:r>
              <a:rPr lang="en-US" dirty="0">
                <a:latin typeface="Arial" panose="020B0604020202020204" pitchFamily="34" charset="0"/>
                <a:cs typeface="Arial" panose="020B0604020202020204" pitchFamily="34" charset="0"/>
                <a:sym typeface="Wingdings" panose="05000000000000000000" pitchFamily="2" charset="2"/>
              </a:rPr>
              <a:t>Work for agricultural cooperatives (cooperatives get free labor, workers get paid). </a:t>
            </a:r>
          </a:p>
          <a:p>
            <a:endParaRPr lang="vi-VN"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4BB35043-4876-4074-90E9-95DB91BF5835}"/>
              </a:ext>
            </a:extLst>
          </p:cNvPr>
          <p:cNvSpPr>
            <a:spLocks noGrp="1"/>
          </p:cNvSpPr>
          <p:nvPr>
            <p:ph sz="half" idx="2"/>
          </p:nvPr>
        </p:nvSpPr>
        <p:spPr/>
        <p:txBody>
          <a:bodyPr>
            <a:normAutofit fontScale="62500" lnSpcReduction="20000"/>
          </a:bodyPr>
          <a:lstStyle/>
          <a:p>
            <a:pPr marL="0" indent="0">
              <a:buNone/>
            </a:pPr>
            <a:r>
              <a:rPr lang="en-US" dirty="0">
                <a:latin typeface="Arial" panose="020B0604020202020204" pitchFamily="34" charset="0"/>
                <a:cs typeface="Arial" panose="020B0604020202020204" pitchFamily="34" charset="0"/>
              </a:rPr>
              <a:t>3). </a:t>
            </a:r>
            <a:r>
              <a:rPr lang="en-US" u="sng" dirty="0">
                <a:latin typeface="Arial" panose="020B0604020202020204" pitchFamily="34" charset="0"/>
                <a:cs typeface="Arial" panose="020B0604020202020204" pitchFamily="34" charset="0"/>
              </a:rPr>
              <a:t>On-going and committed assistance</a:t>
            </a:r>
          </a:p>
          <a:p>
            <a:pPr marL="0" indent="0">
              <a:buNone/>
            </a:pPr>
            <a:endParaRPr lang="en-US" u="sng"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sym typeface="Wingdings" panose="05000000000000000000" pitchFamily="2" charset="2"/>
              </a:rPr>
              <a:t>Unclear commitment or assistance provided to improve employment </a:t>
            </a:r>
          </a:p>
          <a:p>
            <a:pPr marL="0" indent="0">
              <a:buNone/>
            </a:pPr>
            <a:endParaRPr lang="en-US" dirty="0">
              <a:highlight>
                <a:srgbClr val="FFFF00"/>
              </a:highlight>
              <a:latin typeface="Arial" panose="020B0604020202020204" pitchFamily="34" charset="0"/>
              <a:cs typeface="Arial" panose="020B0604020202020204" pitchFamily="34" charset="0"/>
              <a:sym typeface="Wingdings" panose="05000000000000000000" pitchFamily="2" charset="2"/>
            </a:endParaRPr>
          </a:p>
          <a:p>
            <a:pPr marL="0" indent="0">
              <a:buNone/>
            </a:pPr>
            <a:endParaRPr lang="en-US" u="sng" dirty="0">
              <a:latin typeface="Arial" panose="020B0604020202020204" pitchFamily="34" charset="0"/>
              <a:cs typeface="Arial" panose="020B0604020202020204" pitchFamily="34" charset="0"/>
            </a:endParaRPr>
          </a:p>
          <a:p>
            <a:pPr marL="0" indent="0">
              <a:buNone/>
            </a:pPr>
            <a:endParaRPr lang="vi-VN" u="sng" dirty="0">
              <a:latin typeface="Arial" panose="020B0604020202020204" pitchFamily="34" charset="0"/>
              <a:cs typeface="Arial" panose="020B0604020202020204" pitchFamily="34" charset="0"/>
            </a:endParaRPr>
          </a:p>
          <a:p>
            <a:pPr marL="0" indent="0">
              <a:buNone/>
            </a:pPr>
            <a:endParaRPr lang="vi-V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338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4570C-EAF9-4A51-A2B7-48CCFBE9B75C}"/>
              </a:ext>
            </a:extLst>
          </p:cNvPr>
          <p:cNvSpPr>
            <a:spLocks noGrp="1"/>
          </p:cNvSpPr>
          <p:nvPr>
            <p:ph type="title"/>
          </p:nvPr>
        </p:nvSpPr>
        <p:spPr/>
        <p:txBody>
          <a:bodyPr>
            <a:normAutofit/>
          </a:bodyPr>
          <a:lstStyle/>
          <a:p>
            <a:r>
              <a:rPr lang="en-US" sz="4000" b="1" dirty="0">
                <a:latin typeface="Arial" panose="020B0604020202020204" pitchFamily="34" charset="0"/>
                <a:cs typeface="Arial" panose="020B0604020202020204" pitchFamily="34" charset="0"/>
              </a:rPr>
              <a:t>Needs and gaps: Medium &amp; Longer-term needs</a:t>
            </a:r>
          </a:p>
        </p:txBody>
      </p:sp>
      <p:sp>
        <p:nvSpPr>
          <p:cNvPr id="3" name="Content Placeholder 2">
            <a:extLst>
              <a:ext uri="{FF2B5EF4-FFF2-40B4-BE49-F238E27FC236}">
                <a16:creationId xmlns:a16="http://schemas.microsoft.com/office/drawing/2014/main" id="{A8E51499-4C4D-44E8-858F-DF54AC9E0C84}"/>
              </a:ext>
            </a:extLst>
          </p:cNvPr>
          <p:cNvSpPr>
            <a:spLocks noGrp="1"/>
          </p:cNvSpPr>
          <p:nvPr>
            <p:ph sz="half" idx="1"/>
          </p:nvPr>
        </p:nvSpPr>
        <p:spPr/>
        <p:txBody>
          <a:bodyPr>
            <a:normAutofit fontScale="70000" lnSpcReduction="20000"/>
          </a:bodyPr>
          <a:lstStyle/>
          <a:p>
            <a:pPr marL="0" indent="0">
              <a:buNone/>
            </a:pPr>
            <a:r>
              <a:rPr lang="en-US" sz="3100" u="sng" dirty="0">
                <a:latin typeface="Arial" panose="020B0604020202020204" pitchFamily="34" charset="0"/>
                <a:cs typeface="Arial" panose="020B0604020202020204" pitchFamily="34" charset="0"/>
                <a:sym typeface="Wingdings" panose="05000000000000000000" pitchFamily="2" charset="2"/>
              </a:rPr>
              <a:t>4). Needs for medium &amp; longer terms (3-6, 6-12 months): </a:t>
            </a:r>
          </a:p>
          <a:p>
            <a:r>
              <a:rPr lang="en-US" dirty="0">
                <a:latin typeface="Arial" panose="020B0604020202020204" pitchFamily="34" charset="0"/>
                <a:cs typeface="Arial" panose="020B0604020202020204" pitchFamily="34" charset="0"/>
                <a:sym typeface="Wingdings" panose="05000000000000000000" pitchFamily="2" charset="2"/>
              </a:rPr>
              <a:t>Retrofit using build-back-better principle for private houses, public facilities </a:t>
            </a:r>
          </a:p>
          <a:p>
            <a:r>
              <a:rPr lang="en-US" dirty="0">
                <a:latin typeface="Arial" panose="020B0604020202020204" pitchFamily="34" charset="0"/>
                <a:cs typeface="Arial" panose="020B0604020202020204" pitchFamily="34" charset="0"/>
                <a:sym typeface="Wingdings" panose="05000000000000000000" pitchFamily="2" charset="2"/>
              </a:rPr>
              <a:t>Awareness of the public on importance of resilient houses</a:t>
            </a:r>
          </a:p>
          <a:p>
            <a:r>
              <a:rPr lang="en-US" dirty="0">
                <a:latin typeface="Arial" panose="020B0604020202020204" pitchFamily="34" charset="0"/>
                <a:cs typeface="Arial" panose="020B0604020202020204" pitchFamily="34" charset="0"/>
                <a:sym typeface="Wingdings" panose="05000000000000000000" pitchFamily="2" charset="2"/>
              </a:rPr>
              <a:t>Awareness raising on preparedness in low-lying areas of flooding risks</a:t>
            </a:r>
          </a:p>
          <a:p>
            <a:r>
              <a:rPr lang="en-US" dirty="0">
                <a:latin typeface="Arial" panose="020B0604020202020204" pitchFamily="34" charset="0"/>
                <a:cs typeface="Arial" panose="020B0604020202020204" pitchFamily="34" charset="0"/>
                <a:sym typeface="Wingdings" panose="05000000000000000000" pitchFamily="2" charset="2"/>
              </a:rPr>
              <a:t>Establish proper evacuation centers (with COVID-19 prevention plan)</a:t>
            </a:r>
          </a:p>
          <a:p>
            <a:r>
              <a:rPr lang="en-US" dirty="0">
                <a:latin typeface="Arial" panose="020B0604020202020204" pitchFamily="34" charset="0"/>
                <a:cs typeface="Arial" panose="020B0604020202020204" pitchFamily="34" charset="0"/>
                <a:sym typeface="Wingdings" panose="05000000000000000000" pitchFamily="2" charset="2"/>
              </a:rPr>
              <a:t>Carry out flood risk assessment to inform flood risk planning</a:t>
            </a:r>
          </a:p>
          <a:p>
            <a:endParaRPr lang="en-US" dirty="0">
              <a:highlight>
                <a:srgbClr val="FFFF00"/>
              </a:highlight>
              <a:latin typeface="Arial" panose="020B0604020202020204" pitchFamily="34" charset="0"/>
              <a:cs typeface="Arial" panose="020B0604020202020204" pitchFamily="34" charset="0"/>
              <a:sym typeface="Wingdings" panose="05000000000000000000" pitchFamily="2" charset="2"/>
            </a:endParaRPr>
          </a:p>
          <a:p>
            <a:endParaRPr lang="vi-VN"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4BB35043-4876-4074-90E9-95DB91BF5835}"/>
              </a:ext>
            </a:extLst>
          </p:cNvPr>
          <p:cNvSpPr>
            <a:spLocks noGrp="1"/>
          </p:cNvSpPr>
          <p:nvPr>
            <p:ph sz="half" idx="2"/>
          </p:nvPr>
        </p:nvSpPr>
        <p:spPr>
          <a:xfrm>
            <a:off x="6172199" y="1825624"/>
            <a:ext cx="5743877" cy="4892809"/>
          </a:xfrm>
        </p:spPr>
        <p:txBody>
          <a:bodyPr>
            <a:normAutofit fontScale="70000" lnSpcReduction="20000"/>
          </a:bodyPr>
          <a:lstStyle/>
          <a:p>
            <a:pPr marL="0" indent="0">
              <a:buNone/>
            </a:pPr>
            <a:r>
              <a:rPr lang="en-US" u="sng" dirty="0">
                <a:latin typeface="Arial" panose="020B0604020202020204" pitchFamily="34" charset="0"/>
                <a:cs typeface="Arial" panose="020B0604020202020204" pitchFamily="34" charset="0"/>
              </a:rPr>
              <a:t>4. Recommendations</a:t>
            </a:r>
          </a:p>
          <a:p>
            <a:r>
              <a:rPr lang="en-US" dirty="0">
                <a:latin typeface="Arial" panose="020B0604020202020204" pitchFamily="34" charset="0"/>
                <a:cs typeface="Arial" panose="020B0604020202020204" pitchFamily="34" charset="0"/>
                <a:sym typeface="Wingdings" panose="05000000000000000000" pitchFamily="2" charset="2"/>
              </a:rPr>
              <a:t>Replicate successful housing models to coastal provinces </a:t>
            </a:r>
          </a:p>
          <a:p>
            <a:r>
              <a:rPr lang="en-US" dirty="0">
                <a:latin typeface="Arial" panose="020B0604020202020204" pitchFamily="34" charset="0"/>
                <a:cs typeface="Arial" panose="020B0604020202020204" pitchFamily="34" charset="0"/>
                <a:sym typeface="Wingdings" panose="05000000000000000000" pitchFamily="2" charset="2"/>
              </a:rPr>
              <a:t>Introduce and share info/lessons learnt from Gov housing program (program 48). </a:t>
            </a:r>
          </a:p>
          <a:p>
            <a:r>
              <a:rPr lang="en-US" dirty="0">
                <a:latin typeface="Arial" panose="020B0604020202020204" pitchFamily="34" charset="0"/>
                <a:cs typeface="Arial" panose="020B0604020202020204" pitchFamily="34" charset="0"/>
                <a:sym typeface="Wingdings" panose="05000000000000000000" pitchFamily="2" charset="2"/>
              </a:rPr>
              <a:t>Implement flood risk planning linked with preparedness at inter-provincial scale</a:t>
            </a:r>
          </a:p>
          <a:p>
            <a:pPr>
              <a:spcBef>
                <a:spcPts val="0"/>
              </a:spcBef>
              <a:spcAft>
                <a:spcPts val="600"/>
              </a:spcAft>
            </a:pPr>
            <a:endParaRPr lang="en-US" dirty="0">
              <a:latin typeface="Arial" panose="020B0604020202020204" pitchFamily="34" charset="0"/>
              <a:ea typeface="Calibri" panose="020F0502020204030204" pitchFamily="34" charset="0"/>
              <a:cs typeface="Arial" panose="020B0604020202020204" pitchFamily="34" charset="0"/>
            </a:endParaRPr>
          </a:p>
          <a:p>
            <a:pPr>
              <a:spcBef>
                <a:spcPts val="0"/>
              </a:spcBef>
              <a:spcAft>
                <a:spcPts val="600"/>
              </a:spcAft>
            </a:pPr>
            <a:r>
              <a:rPr lang="en-US" dirty="0">
                <a:latin typeface="Arial" panose="020B0604020202020204" pitchFamily="34" charset="0"/>
                <a:ea typeface="Calibri" panose="020F0502020204030204" pitchFamily="34" charset="0"/>
                <a:cs typeface="Arial" panose="020B0604020202020204" pitchFamily="34" charset="0"/>
              </a:rPr>
              <a:t>Capacity building for local authorities on houses strengthening retrofitting  techniques </a:t>
            </a:r>
          </a:p>
          <a:p>
            <a:pPr>
              <a:spcBef>
                <a:spcPts val="0"/>
              </a:spcBef>
              <a:spcAft>
                <a:spcPts val="600"/>
              </a:spcAft>
            </a:pPr>
            <a:r>
              <a:rPr lang="en-US" dirty="0">
                <a:latin typeface="Arial" panose="020B0604020202020204" pitchFamily="34" charset="0"/>
                <a:ea typeface="Calibri" panose="020F0502020204030204" pitchFamily="34" charset="0"/>
                <a:cs typeface="Arial" panose="020B0604020202020204" pitchFamily="34" charset="0"/>
              </a:rPr>
              <a:t>Conduct training to Commune Task forces on strengthening, retrofitting techniques to support the community prior to the disaster season</a:t>
            </a:r>
          </a:p>
          <a:p>
            <a:pPr>
              <a:spcBef>
                <a:spcPts val="0"/>
              </a:spcBef>
              <a:spcAft>
                <a:spcPts val="600"/>
              </a:spcAft>
            </a:pPr>
            <a:r>
              <a:rPr lang="en-US" dirty="0">
                <a:latin typeface="Arial" panose="020B0604020202020204" pitchFamily="34" charset="0"/>
                <a:ea typeface="Calibri" panose="020F0502020204030204" pitchFamily="34" charset="0"/>
                <a:cs typeface="Arial" panose="020B0604020202020204" pitchFamily="34" charset="0"/>
              </a:rPr>
              <a:t>Integrate flood risk reduction into SEDPs at commune, district and provincial levels (2021-2025)</a:t>
            </a:r>
          </a:p>
          <a:p>
            <a:endParaRPr lang="en-US" dirty="0">
              <a:latin typeface="Arial" panose="020B0604020202020204" pitchFamily="34" charset="0"/>
              <a:cs typeface="Arial" panose="020B0604020202020204" pitchFamily="34" charset="0"/>
              <a:sym typeface="Wingdings" panose="05000000000000000000" pitchFamily="2" charset="2"/>
            </a:endParaRPr>
          </a:p>
          <a:p>
            <a:pPr marL="0" indent="0">
              <a:buNone/>
            </a:pPr>
            <a:endParaRPr lang="vi-V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4223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t="12162" b="13016"/>
          <a:stretch/>
        </p:blipFill>
        <p:spPr>
          <a:xfrm>
            <a:off x="0" y="14140"/>
            <a:ext cx="12192000" cy="6843860"/>
          </a:xfrm>
          <a:prstGeom prst="rect">
            <a:avLst/>
          </a:prstGeom>
        </p:spPr>
      </p:pic>
      <p:sp>
        <p:nvSpPr>
          <p:cNvPr id="2" name="Title 1"/>
          <p:cNvSpPr>
            <a:spLocks noGrp="1"/>
          </p:cNvSpPr>
          <p:nvPr>
            <p:ph type="ctrTitle"/>
          </p:nvPr>
        </p:nvSpPr>
        <p:spPr>
          <a:xfrm>
            <a:off x="53340" y="2497370"/>
            <a:ext cx="12085320" cy="2387600"/>
          </a:xfrm>
        </p:spPr>
        <p:txBody>
          <a:bodyPr>
            <a:normAutofit fontScale="90000"/>
          </a:bodyPr>
          <a:lstStyle/>
          <a:p>
            <a:r>
              <a:rPr lang="en-US" b="1" dirty="0">
                <a:solidFill>
                  <a:schemeClr val="bg1"/>
                </a:solidFill>
                <a:latin typeface="Arial" panose="020B0604020202020204" pitchFamily="34" charset="0"/>
                <a:cs typeface="Arial" panose="020B0604020202020204" pitchFamily="34" charset="0"/>
              </a:rPr>
              <a:t>FOOD SECURITY </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&amp; </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LIVELIHOOD SECTOR</a:t>
            </a:r>
            <a:r>
              <a:rPr lang="en-US" sz="4700" b="1" dirty="0">
                <a:solidFill>
                  <a:schemeClr val="bg1"/>
                </a:solidFill>
                <a:latin typeface="Arial" panose="020B0604020202020204" pitchFamily="34" charset="0"/>
                <a:cs typeface="Arial" panose="020B0604020202020204" pitchFamily="34" charset="0"/>
              </a:rPr>
              <a:t/>
            </a:r>
            <a:br>
              <a:rPr lang="en-US" sz="4700" b="1" dirty="0">
                <a:solidFill>
                  <a:schemeClr val="bg1"/>
                </a:solidFill>
                <a:latin typeface="Arial" panose="020B0604020202020204" pitchFamily="34" charset="0"/>
                <a:cs typeface="Arial" panose="020B0604020202020204" pitchFamily="34" charset="0"/>
              </a:rPr>
            </a:br>
            <a:endParaRPr lang="en-US" sz="47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1802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spect="1"/>
          </p:cNvSpPr>
          <p:nvPr/>
        </p:nvSpPr>
        <p:spPr>
          <a:xfrm>
            <a:off x="541820" y="4306870"/>
            <a:ext cx="7230107" cy="2000837"/>
          </a:xfrm>
          <a:prstGeom prst="rect">
            <a:avLst/>
          </a:prstGeom>
          <a:solidFill>
            <a:schemeClr val="accent1">
              <a:lumMod val="20000"/>
              <a:lumOff val="80000"/>
            </a:schemeClr>
          </a:solidFill>
        </p:spPr>
        <p:txBody>
          <a:bodyPr wrap="square" rtlCol="0">
            <a:noAutofit/>
          </a:bodyPr>
          <a:lstStyle/>
          <a:p>
            <a:pPr algn="ctr"/>
            <a:r>
              <a:rPr lang="en-US" b="1" dirty="0">
                <a:latin typeface="Arial" panose="020B0604020202020204" pitchFamily="34" charset="0"/>
                <a:cs typeface="Arial" panose="020B0604020202020204" pitchFamily="34" charset="0"/>
              </a:rPr>
              <a:t>ESTIMATION OF DAMAGES TO FOOD SECURITY AND LIVELIHOOD SECTOR</a:t>
            </a:r>
          </a:p>
        </p:txBody>
      </p:sp>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t="10998" b="20274"/>
          <a:stretch/>
        </p:blipFill>
        <p:spPr>
          <a:xfrm>
            <a:off x="7771927" y="1858374"/>
            <a:ext cx="4301469" cy="3941781"/>
          </a:xfrm>
          <a:prstGeom prst="rect">
            <a:avLst/>
          </a:prstGeom>
        </p:spPr>
      </p:pic>
      <p:sp>
        <p:nvSpPr>
          <p:cNvPr id="2" name="Title 1"/>
          <p:cNvSpPr>
            <a:spLocks noGrp="1"/>
          </p:cNvSpPr>
          <p:nvPr>
            <p:ph type="title"/>
          </p:nvPr>
        </p:nvSpPr>
        <p:spPr>
          <a:xfrm>
            <a:off x="259080" y="1021080"/>
            <a:ext cx="11643360" cy="329742"/>
          </a:xfrm>
        </p:spPr>
        <p:txBody>
          <a:bodyPr>
            <a:normAutofit fontScale="90000"/>
          </a:bodyPr>
          <a:lstStyle/>
          <a:p>
            <a:r>
              <a:rPr lang="en-US" b="1" dirty="0">
                <a:latin typeface="Arial" panose="020B0604020202020204" pitchFamily="34" charset="0"/>
                <a:cs typeface="Arial" panose="020B0604020202020204" pitchFamily="34" charset="0"/>
              </a:rPr>
              <a:t>DAMAGES REPORTED </a:t>
            </a:r>
            <a:r>
              <a:rPr lang="en-US" b="1" dirty="0">
                <a:solidFill>
                  <a:srgbClr val="FF0000"/>
                </a:solidFill>
                <a:latin typeface="Arial" panose="020B0604020202020204" pitchFamily="34" charset="0"/>
                <a:cs typeface="Arial" panose="020B0604020202020204" pitchFamily="34" charset="0"/>
              </a:rPr>
              <a:t>SO FAR </a:t>
            </a:r>
            <a:r>
              <a:rPr lang="en-US" b="1" dirty="0">
                <a:latin typeface="Arial" panose="020B0604020202020204" pitchFamily="34" charset="0"/>
                <a:cs typeface="Arial" panose="020B0604020202020204" pitchFamily="34" charset="0"/>
              </a:rPr>
              <a:t>BY PROVINCES*</a:t>
            </a:r>
            <a:br>
              <a:rPr lang="en-US" b="1"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23421" y="1736454"/>
            <a:ext cx="7522715" cy="2524650"/>
          </a:xfrm>
        </p:spPr>
        <p:txBody>
          <a:bodyPr>
            <a:normAutofit fontScale="85000" lnSpcReduction="10000"/>
          </a:bodyPr>
          <a:lstStyle/>
          <a:p>
            <a:r>
              <a:rPr lang="en-US" dirty="0">
                <a:latin typeface="Arial" panose="020B0604020202020204" pitchFamily="34" charset="0"/>
                <a:cs typeface="Arial" panose="020B0604020202020204" pitchFamily="34" charset="0"/>
              </a:rPr>
              <a:t>Over 54,809MT of food stock and 687MT of seeds;</a:t>
            </a:r>
          </a:p>
          <a:p>
            <a:r>
              <a:rPr lang="en-US" dirty="0">
                <a:latin typeface="Arial" panose="020B0604020202020204" pitchFamily="34" charset="0"/>
                <a:cs typeface="Arial" panose="020B0604020202020204" pitchFamily="34" charset="0"/>
              </a:rPr>
              <a:t>1,032ha of paddy rice and 7,735ha of cash crop;</a:t>
            </a:r>
          </a:p>
          <a:p>
            <a:r>
              <a:rPr lang="en-US" dirty="0">
                <a:latin typeface="Arial" panose="020B0604020202020204" pitchFamily="34" charset="0"/>
                <a:cs typeface="Arial" panose="020B0604020202020204" pitchFamily="34" charset="0"/>
              </a:rPr>
              <a:t>4,363ha of aquaculture </a:t>
            </a:r>
            <a:r>
              <a:rPr lang="en-US" i="1" dirty="0">
                <a:latin typeface="Arial" panose="020B0604020202020204" pitchFamily="34" charset="0"/>
                <a:cs typeface="Arial" panose="020B0604020202020204" pitchFamily="34" charset="0"/>
              </a:rPr>
              <a:t>(without Quang Binh report)</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6,662 cattle and 760,411 poultry;</a:t>
            </a:r>
          </a:p>
          <a:p>
            <a:r>
              <a:rPr lang="en-US" dirty="0">
                <a:latin typeface="Arial" panose="020B0604020202020204" pitchFamily="34" charset="0"/>
                <a:cs typeface="Arial" panose="020B0604020202020204" pitchFamily="34" charset="0"/>
              </a:rPr>
              <a:t>331ha of perennial trees and 636ha of fruit tree;</a:t>
            </a:r>
          </a:p>
        </p:txBody>
      </p:sp>
      <p:sp>
        <p:nvSpPr>
          <p:cNvPr id="4" name="TextBox 3"/>
          <p:cNvSpPr txBox="1"/>
          <p:nvPr/>
        </p:nvSpPr>
        <p:spPr>
          <a:xfrm>
            <a:off x="661639" y="4980187"/>
            <a:ext cx="1645920" cy="1097280"/>
          </a:xfrm>
          <a:prstGeom prst="rect">
            <a:avLst/>
          </a:prstGeom>
          <a:solidFill>
            <a:schemeClr val="accent1">
              <a:lumMod val="40000"/>
              <a:lumOff val="60000"/>
            </a:schemeClr>
          </a:solidFill>
          <a:ln>
            <a:solidFill>
              <a:schemeClr val="accent1"/>
            </a:solidFill>
          </a:ln>
        </p:spPr>
        <p:txBody>
          <a:bodyPr wrap="square" rtlCol="0">
            <a:noAutofit/>
          </a:bodyPr>
          <a:lstStyle/>
          <a:p>
            <a:pPr algn="ctr"/>
            <a:r>
              <a:rPr lang="en-US" b="1" dirty="0">
                <a:latin typeface="Arial" panose="020B0604020202020204" pitchFamily="34" charset="0"/>
                <a:cs typeface="Arial" panose="020B0604020202020204" pitchFamily="34" charset="0"/>
              </a:rPr>
              <a:t>90K MT</a:t>
            </a:r>
          </a:p>
          <a:p>
            <a:pPr algn="ctr"/>
            <a:r>
              <a:rPr lang="en-US" b="1" dirty="0">
                <a:latin typeface="Arial" panose="020B0604020202020204" pitchFamily="34" charset="0"/>
                <a:cs typeface="Arial" panose="020B0604020202020204" pitchFamily="34" charset="0"/>
              </a:rPr>
              <a:t>Food stock and seeds</a:t>
            </a:r>
          </a:p>
        </p:txBody>
      </p:sp>
      <p:sp>
        <p:nvSpPr>
          <p:cNvPr id="9" name="TextBox 8"/>
          <p:cNvSpPr txBox="1"/>
          <p:nvPr/>
        </p:nvSpPr>
        <p:spPr>
          <a:xfrm>
            <a:off x="3193128" y="4980187"/>
            <a:ext cx="1645920" cy="1097280"/>
          </a:xfrm>
          <a:prstGeom prst="rect">
            <a:avLst/>
          </a:prstGeom>
          <a:solidFill>
            <a:schemeClr val="accent1">
              <a:lumMod val="40000"/>
              <a:lumOff val="60000"/>
            </a:schemeClr>
          </a:solidFill>
          <a:ln>
            <a:solidFill>
              <a:schemeClr val="accent1"/>
            </a:solidFill>
          </a:ln>
        </p:spPr>
        <p:txBody>
          <a:bodyPr wrap="square" rtlCol="0">
            <a:noAutofit/>
          </a:bodyPr>
          <a:lstStyle/>
          <a:p>
            <a:pPr algn="ctr"/>
            <a:r>
              <a:rPr lang="en-US" b="1" dirty="0">
                <a:latin typeface="Arial" panose="020B0604020202020204" pitchFamily="34" charset="0"/>
                <a:cs typeface="Arial" panose="020B0604020202020204" pitchFamily="34" charset="0"/>
              </a:rPr>
              <a:t>30K Ha</a:t>
            </a:r>
          </a:p>
          <a:p>
            <a:pPr algn="ctr"/>
            <a:r>
              <a:rPr lang="en-US" b="1" dirty="0">
                <a:latin typeface="Arial" panose="020B0604020202020204" pitchFamily="34" charset="0"/>
                <a:cs typeface="Arial" panose="020B0604020202020204" pitchFamily="34" charset="0"/>
              </a:rPr>
              <a:t>Agriculture land</a:t>
            </a:r>
          </a:p>
        </p:txBody>
      </p:sp>
      <p:sp>
        <p:nvSpPr>
          <p:cNvPr id="10" name="TextBox 9"/>
          <p:cNvSpPr txBox="1"/>
          <p:nvPr/>
        </p:nvSpPr>
        <p:spPr>
          <a:xfrm>
            <a:off x="5679022" y="4980187"/>
            <a:ext cx="1645920" cy="1097280"/>
          </a:xfrm>
          <a:prstGeom prst="rect">
            <a:avLst/>
          </a:prstGeom>
          <a:solidFill>
            <a:schemeClr val="accent1">
              <a:lumMod val="40000"/>
              <a:lumOff val="60000"/>
            </a:schemeClr>
          </a:solidFill>
          <a:ln>
            <a:solidFill>
              <a:schemeClr val="accent1"/>
            </a:solidFill>
          </a:ln>
        </p:spPr>
        <p:txBody>
          <a:bodyPr wrap="square" rtlCol="0">
            <a:noAutofit/>
          </a:bodyPr>
          <a:lstStyle/>
          <a:p>
            <a:pPr algn="ctr"/>
            <a:r>
              <a:rPr lang="en-US" b="1" dirty="0">
                <a:latin typeface="Arial" panose="020B0604020202020204" pitchFamily="34" charset="0"/>
                <a:cs typeface="Arial" panose="020B0604020202020204" pitchFamily="34" charset="0"/>
              </a:rPr>
              <a:t>2.06M Heads</a:t>
            </a:r>
          </a:p>
          <a:p>
            <a:pPr algn="ctr"/>
            <a:r>
              <a:rPr lang="en-US" b="1" dirty="0">
                <a:latin typeface="Arial" panose="020B0604020202020204" pitchFamily="34" charset="0"/>
                <a:cs typeface="Arial" panose="020B0604020202020204" pitchFamily="34" charset="0"/>
              </a:rPr>
              <a:t>Livestock</a:t>
            </a:r>
          </a:p>
        </p:txBody>
      </p:sp>
    </p:spTree>
    <p:extLst>
      <p:ext uri="{BB962C8B-B14F-4D97-AF65-F5344CB8AC3E}">
        <p14:creationId xmlns:p14="http://schemas.microsoft.com/office/powerpoint/2010/main" val="2522563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7D65D-2FE6-4754-9934-D67554EB40E7}"/>
              </a:ext>
            </a:extLst>
          </p:cNvPr>
          <p:cNvSpPr>
            <a:spLocks noGrp="1"/>
          </p:cNvSpPr>
          <p:nvPr>
            <p:ph type="ctrTitle"/>
          </p:nvPr>
        </p:nvSpPr>
        <p:spPr>
          <a:xfrm>
            <a:off x="1524000" y="1107523"/>
            <a:ext cx="9144000" cy="2387600"/>
          </a:xfrm>
        </p:spPr>
        <p:txBody>
          <a:bodyPr>
            <a:normAutofit/>
          </a:bodyPr>
          <a:lstStyle/>
          <a:p>
            <a:r>
              <a:rPr lang="en-US" sz="2800" b="1" dirty="0">
                <a:solidFill>
                  <a:srgbClr val="5B9BD5">
                    <a:lumMod val="75000"/>
                  </a:srgbClr>
                </a:solidFill>
                <a:latin typeface="Arial" panose="020B0604020202020204" pitchFamily="34" charset="0"/>
                <a:cs typeface="Arial" panose="020B0604020202020204" pitchFamily="34" charset="0"/>
              </a:rPr>
              <a:t> RAPID ASSESSMENT FINDINGS &amp; RECOMMENDATIONS</a:t>
            </a:r>
            <a:r>
              <a:rPr lang="en-US" sz="3600" b="1" dirty="0">
                <a:solidFill>
                  <a:srgbClr val="5B9BD5">
                    <a:lumMod val="75000"/>
                  </a:srgbClr>
                </a:solidFill>
                <a:latin typeface="Arial" panose="020B0604020202020204" pitchFamily="34" charset="0"/>
                <a:cs typeface="Arial" panose="020B0604020202020204" pitchFamily="34" charset="0"/>
              </a:rPr>
              <a:t/>
            </a:r>
            <a:br>
              <a:rPr lang="en-US" sz="3600" b="1" dirty="0">
                <a:solidFill>
                  <a:srgbClr val="5B9BD5">
                    <a:lumMod val="75000"/>
                  </a:srgbClr>
                </a:solidFill>
                <a:latin typeface="Arial" panose="020B0604020202020204" pitchFamily="34" charset="0"/>
                <a:cs typeface="Arial" panose="020B0604020202020204" pitchFamily="34" charset="0"/>
              </a:rPr>
            </a:br>
            <a:r>
              <a:rPr lang="en-US" sz="3600" b="1" dirty="0">
                <a:solidFill>
                  <a:srgbClr val="5B9BD5">
                    <a:lumMod val="75000"/>
                  </a:srgbClr>
                </a:solidFill>
                <a:latin typeface="Arial" panose="020B0604020202020204" pitchFamily="34" charset="0"/>
                <a:cs typeface="Arial" panose="020B0604020202020204" pitchFamily="34" charset="0"/>
              </a:rPr>
              <a:t/>
            </a:r>
            <a:br>
              <a:rPr lang="en-US" sz="3600" b="1" dirty="0">
                <a:solidFill>
                  <a:srgbClr val="5B9BD5">
                    <a:lumMod val="75000"/>
                  </a:srgbClr>
                </a:solidFill>
                <a:latin typeface="Arial" panose="020B0604020202020204" pitchFamily="34" charset="0"/>
                <a:cs typeface="Arial" panose="020B0604020202020204" pitchFamily="34" charset="0"/>
              </a:rPr>
            </a:br>
            <a:r>
              <a:rPr lang="en-US" sz="5400" b="1" dirty="0">
                <a:solidFill>
                  <a:srgbClr val="5B9BD5">
                    <a:lumMod val="75000"/>
                  </a:srgbClr>
                </a:solidFill>
                <a:latin typeface="Arial" panose="020B0604020202020204" pitchFamily="34" charset="0"/>
                <a:cs typeface="Arial" panose="020B0604020202020204" pitchFamily="34" charset="0"/>
              </a:rPr>
              <a:t>SHELTER &amp; NFI</a:t>
            </a:r>
            <a:endParaRPr lang="en-US"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DAE102A4-D072-4D06-B38E-6D83940E904B}"/>
              </a:ext>
            </a:extLst>
          </p:cNvPr>
          <p:cNvSpPr/>
          <p:nvPr/>
        </p:nvSpPr>
        <p:spPr>
          <a:xfrm>
            <a:off x="3048000" y="5116467"/>
            <a:ext cx="6096000" cy="646331"/>
          </a:xfrm>
          <a:prstGeom prst="rect">
            <a:avLst/>
          </a:prstGeom>
        </p:spPr>
        <p:txBody>
          <a:bodyPr>
            <a:spAutoFit/>
          </a:bodyPr>
          <a:lstStyle/>
          <a:p>
            <a:pPr algn="ctr"/>
            <a:r>
              <a:rPr lang="en-US" b="1" dirty="0">
                <a:solidFill>
                  <a:srgbClr val="5B9BD5">
                    <a:lumMod val="75000"/>
                  </a:srgbClr>
                </a:solidFill>
                <a:latin typeface="Arial" panose="020B0604020202020204" pitchFamily="34" charset="0"/>
                <a:cs typeface="Arial" panose="020B0604020202020204" pitchFamily="34" charset="0"/>
              </a:rPr>
              <a:t>21-23 OCT 2020</a:t>
            </a:r>
            <a:br>
              <a:rPr lang="en-US" b="1" dirty="0">
                <a:solidFill>
                  <a:srgbClr val="5B9BD5">
                    <a:lumMod val="75000"/>
                  </a:srgbClr>
                </a:solidFill>
                <a:latin typeface="Arial" panose="020B0604020202020204" pitchFamily="34" charset="0"/>
                <a:cs typeface="Arial" panose="020B0604020202020204" pitchFamily="34" charset="0"/>
              </a:rPr>
            </a:br>
            <a:r>
              <a:rPr lang="en-US" b="1" dirty="0">
                <a:solidFill>
                  <a:srgbClr val="5B9BD5">
                    <a:lumMod val="75000"/>
                  </a:srgbClr>
                </a:solidFill>
                <a:latin typeface="Arial" panose="020B0604020202020204" pitchFamily="34" charset="0"/>
                <a:cs typeface="Arial" panose="020B0604020202020204" pitchFamily="34" charset="0"/>
              </a:rPr>
              <a:t>Floods in Central Viet Nam</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7726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496" y="138882"/>
            <a:ext cx="11454384" cy="1325563"/>
          </a:xfrm>
        </p:spPr>
        <p:txBody>
          <a:bodyPr/>
          <a:lstStyle/>
          <a:p>
            <a:r>
              <a:rPr lang="en-US" b="1" dirty="0">
                <a:latin typeface="Arial" panose="020B0604020202020204" pitchFamily="34" charset="0"/>
                <a:cs typeface="Arial" panose="020B0604020202020204" pitchFamily="34" charset="0"/>
              </a:rPr>
              <a:t>KEY FIELD OBSERVATIONS &amp; FINDINGS:</a:t>
            </a:r>
          </a:p>
        </p:txBody>
      </p:sp>
      <p:sp>
        <p:nvSpPr>
          <p:cNvPr id="3" name="Content Placeholder 2"/>
          <p:cNvSpPr>
            <a:spLocks noGrp="1"/>
          </p:cNvSpPr>
          <p:nvPr>
            <p:ph idx="1"/>
          </p:nvPr>
        </p:nvSpPr>
        <p:spPr>
          <a:xfrm>
            <a:off x="838200" y="1464445"/>
            <a:ext cx="7919301" cy="4823234"/>
          </a:xfrm>
        </p:spPr>
        <p:txBody>
          <a:bodyPr>
            <a:noAutofit/>
          </a:bodyPr>
          <a:lstStyle/>
          <a:p>
            <a:r>
              <a:rPr lang="en-US" dirty="0">
                <a:latin typeface="Arial" panose="020B0604020202020204" pitchFamily="34" charset="0"/>
                <a:cs typeface="Arial" panose="020B0604020202020204" pitchFamily="34" charset="0"/>
              </a:rPr>
              <a:t>Most of assets and food stock (harvested rice) have been damaged, especially in Quang Binh, Quang Tri and </a:t>
            </a:r>
            <a:r>
              <a:rPr lang="en-US" dirty="0" err="1">
                <a:latin typeface="Arial" panose="020B0604020202020204" pitchFamily="34" charset="0"/>
                <a:cs typeface="Arial" panose="020B0604020202020204" pitchFamily="34" charset="0"/>
              </a:rPr>
              <a:t>Thua</a:t>
            </a:r>
            <a:r>
              <a:rPr lang="en-US" dirty="0">
                <a:latin typeface="Arial" panose="020B0604020202020204" pitchFamily="34" charset="0"/>
                <a:cs typeface="Arial" panose="020B0604020202020204" pitchFamily="34" charset="0"/>
              </a:rPr>
              <a:t> Thien Hue provinces;</a:t>
            </a:r>
          </a:p>
          <a:p>
            <a:r>
              <a:rPr lang="en-US" dirty="0">
                <a:latin typeface="Arial" panose="020B0604020202020204" pitchFamily="34" charset="0"/>
                <a:cs typeface="Arial" panose="020B0604020202020204" pitchFamily="34" charset="0"/>
              </a:rPr>
              <a:t>Large volume of harvested rice got wet and can only be used as chicken feed;</a:t>
            </a:r>
          </a:p>
          <a:p>
            <a:r>
              <a:rPr lang="en-US" dirty="0">
                <a:latin typeface="Arial" panose="020B0604020202020204" pitchFamily="34" charset="0"/>
                <a:cs typeface="Arial" panose="020B0604020202020204" pitchFamily="34" charset="0"/>
              </a:rPr>
              <a:t>Food aid (mostly rice, instant noodles and dry provisions) is main food source of affected vulnerable households;</a:t>
            </a:r>
          </a:p>
          <a:p>
            <a:r>
              <a:rPr lang="en-US" dirty="0">
                <a:latin typeface="Arial" panose="020B0604020202020204" pitchFamily="34" charset="0"/>
                <a:cs typeface="Arial" panose="020B0604020202020204" pitchFamily="34" charset="0"/>
              </a:rPr>
              <a:t>Vulnerable households are negatively coping by reduction of meals, saving foods for children, eating non-nutritious foods;</a:t>
            </a: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l="5910" t="7698" r="12336"/>
          <a:stretch/>
        </p:blipFill>
        <p:spPr>
          <a:xfrm>
            <a:off x="8862374" y="1242375"/>
            <a:ext cx="3789576" cy="2569611"/>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t="26759" b="15172"/>
          <a:stretch/>
        </p:blipFill>
        <p:spPr>
          <a:xfrm>
            <a:off x="8862374" y="3811986"/>
            <a:ext cx="3789576" cy="2924007"/>
          </a:xfrm>
          <a:prstGeom prst="rect">
            <a:avLst/>
          </a:prstGeom>
        </p:spPr>
      </p:pic>
    </p:spTree>
    <p:extLst>
      <p:ext uri="{BB962C8B-B14F-4D97-AF65-F5344CB8AC3E}">
        <p14:creationId xmlns:p14="http://schemas.microsoft.com/office/powerpoint/2010/main" val="20524838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158" y="138882"/>
            <a:ext cx="11673762" cy="1325563"/>
          </a:xfrm>
        </p:spPr>
        <p:txBody>
          <a:bodyPr/>
          <a:lstStyle/>
          <a:p>
            <a:r>
              <a:rPr lang="en-US" b="1" dirty="0">
                <a:latin typeface="Arial" panose="020B0604020202020204" pitchFamily="34" charset="0"/>
                <a:cs typeface="Arial" panose="020B0604020202020204" pitchFamily="34" charset="0"/>
              </a:rPr>
              <a:t>KEY FIELD OBSERVATIONS &amp; FINDINGS:</a:t>
            </a:r>
          </a:p>
        </p:txBody>
      </p:sp>
      <p:sp>
        <p:nvSpPr>
          <p:cNvPr id="3" name="Content Placeholder 2"/>
          <p:cNvSpPr>
            <a:spLocks noGrp="1"/>
          </p:cNvSpPr>
          <p:nvPr>
            <p:ph idx="1"/>
          </p:nvPr>
        </p:nvSpPr>
        <p:spPr>
          <a:xfrm>
            <a:off x="838200" y="1464445"/>
            <a:ext cx="10911840" cy="4326755"/>
          </a:xfrm>
        </p:spPr>
        <p:txBody>
          <a:bodyPr>
            <a:noAutofit/>
          </a:bodyPr>
          <a:lstStyle/>
          <a:p>
            <a:r>
              <a:rPr lang="en-US" dirty="0">
                <a:latin typeface="Arial" panose="020B0604020202020204" pitchFamily="34" charset="0"/>
                <a:cs typeface="Arial" panose="020B0604020202020204" pitchFamily="34" charset="0"/>
              </a:rPr>
              <a:t>Damages to cash crop (mostly vegetables) take away not only income but also food source from families; and vegetable farming provides significant income to women;</a:t>
            </a:r>
          </a:p>
          <a:p>
            <a:r>
              <a:rPr lang="en-US" dirty="0">
                <a:latin typeface="Arial" panose="020B0604020202020204" pitchFamily="34" charset="0"/>
                <a:cs typeface="Arial" panose="020B0604020202020204" pitchFamily="34" charset="0"/>
              </a:rPr>
              <a:t>Flood-induced sedimentation on agricultural land and damages to rice field embankment will require higher investment;</a:t>
            </a:r>
          </a:p>
          <a:p>
            <a:r>
              <a:rPr lang="en-US" dirty="0">
                <a:latin typeface="Arial" panose="020B0604020202020204" pitchFamily="34" charset="0"/>
                <a:cs typeface="Arial" panose="020B0604020202020204" pitchFamily="34" charset="0"/>
              </a:rPr>
              <a:t>Large number of cattle and poultry are killed due to floods;</a:t>
            </a:r>
          </a:p>
          <a:p>
            <a:r>
              <a:rPr lang="en-US" dirty="0">
                <a:latin typeface="Arial" panose="020B0604020202020204" pitchFamily="34" charset="0"/>
                <a:cs typeface="Arial" panose="020B0604020202020204" pitchFamily="34" charset="0"/>
              </a:rPr>
              <a:t>Livestock production constitutes not only additional source of income but also animal protein intake of smallholder farmers;</a:t>
            </a:r>
          </a:p>
          <a:p>
            <a:r>
              <a:rPr lang="en-US" dirty="0">
                <a:latin typeface="Arial" panose="020B0604020202020204" pitchFamily="34" charset="0"/>
                <a:cs typeface="Arial" panose="020B0604020202020204" pitchFamily="34" charset="0"/>
              </a:rPr>
              <a:t>In Vietnam, smallholder farmers own 40% of cattle stock and 75% of poultry population;</a:t>
            </a:r>
          </a:p>
        </p:txBody>
      </p:sp>
    </p:spTree>
    <p:extLst>
      <p:ext uri="{BB962C8B-B14F-4D97-AF65-F5344CB8AC3E}">
        <p14:creationId xmlns:p14="http://schemas.microsoft.com/office/powerpoint/2010/main" val="31258920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208936" cy="1325563"/>
          </a:xfrm>
        </p:spPr>
        <p:txBody>
          <a:bodyPr/>
          <a:lstStyle/>
          <a:p>
            <a:r>
              <a:rPr lang="en-US" b="1" dirty="0">
                <a:latin typeface="Arial" panose="020B0604020202020204" pitchFamily="34" charset="0"/>
                <a:cs typeface="Arial" panose="020B0604020202020204" pitchFamily="34" charset="0"/>
              </a:rPr>
              <a:t>KEY FIELD OBSERVATIONS &amp; FINDINGS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1464445"/>
            <a:ext cx="10591800" cy="4823234"/>
          </a:xfrm>
        </p:spPr>
        <p:txBody>
          <a:bodyPr>
            <a:noAutofit/>
          </a:bodyPr>
          <a:lstStyle/>
          <a:p>
            <a:r>
              <a:rPr lang="en-US" sz="2400" dirty="0" smtClean="0">
                <a:latin typeface="Arial" panose="020B0604020202020204" pitchFamily="34" charset="0"/>
                <a:cs typeface="Arial" panose="020B0604020202020204" pitchFamily="34" charset="0"/>
              </a:rPr>
              <a:t>Aquaculture </a:t>
            </a:r>
            <a:r>
              <a:rPr lang="en-US" sz="2400" dirty="0">
                <a:latin typeface="Arial" panose="020B0604020202020204" pitchFamily="34" charset="0"/>
                <a:cs typeface="Arial" panose="020B0604020202020204" pitchFamily="34" charset="0"/>
              </a:rPr>
              <a:t>could have been mostly harvested before floods if COVID-19 did not impact on prices;</a:t>
            </a:r>
          </a:p>
          <a:p>
            <a:r>
              <a:rPr lang="en-US" sz="2400" dirty="0">
                <a:latin typeface="Arial" panose="020B0604020202020204" pitchFamily="34" charset="0"/>
                <a:cs typeface="Arial" panose="020B0604020202020204" pitchFamily="34" charset="0"/>
              </a:rPr>
              <a:t>Damages to aquaculture farming pose a loss of labor opportunities of vulnerable households (poor, near poor and landless);</a:t>
            </a:r>
          </a:p>
          <a:p>
            <a:r>
              <a:rPr lang="en-US" sz="2400" dirty="0">
                <a:latin typeface="Arial" panose="020B0604020202020204" pitchFamily="34" charset="0"/>
                <a:cs typeface="Arial" panose="020B0604020202020204" pitchFamily="34" charset="0"/>
              </a:rPr>
              <a:t>Fishing tools are badly damaged and;</a:t>
            </a:r>
          </a:p>
          <a:p>
            <a:r>
              <a:rPr lang="en-US" sz="2400" dirty="0">
                <a:latin typeface="Arial" panose="020B0604020202020204" pitchFamily="34" charset="0"/>
                <a:cs typeface="Arial" panose="020B0604020202020204" pitchFamily="34" charset="0"/>
              </a:rPr>
              <a:t>Due to COVID-19 impact, people are worrying that the government will not be able to provide sufficient assistance on food security and restoration of agriculture production;</a:t>
            </a:r>
          </a:p>
          <a:p>
            <a:r>
              <a:rPr lang="en-US" sz="2400" dirty="0">
                <a:latin typeface="Arial" panose="020B0604020202020204" pitchFamily="34" charset="0"/>
                <a:cs typeface="Arial" panose="020B0604020202020204" pitchFamily="34" charset="0"/>
              </a:rPr>
              <a:t>Where floods receded, local markets are seen to be in function; foods and basic items are available; and no considerable increase of prices are except vegetables are in shortage and;</a:t>
            </a:r>
          </a:p>
        </p:txBody>
      </p:sp>
    </p:spTree>
    <p:extLst>
      <p:ext uri="{BB962C8B-B14F-4D97-AF65-F5344CB8AC3E}">
        <p14:creationId xmlns:p14="http://schemas.microsoft.com/office/powerpoint/2010/main" val="15270214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295062" cy="1325563"/>
          </a:xfrm>
        </p:spPr>
        <p:txBody>
          <a:bodyPr/>
          <a:lstStyle/>
          <a:p>
            <a:r>
              <a:rPr lang="en-US" b="1" dirty="0">
                <a:latin typeface="Arial" panose="020B0604020202020204" pitchFamily="34" charset="0"/>
                <a:cs typeface="Arial" panose="020B0604020202020204" pitchFamily="34" charset="0"/>
              </a:rPr>
              <a:t>IMPACTS:</a:t>
            </a:r>
          </a:p>
        </p:txBody>
      </p:sp>
      <p:sp>
        <p:nvSpPr>
          <p:cNvPr id="3" name="Content Placeholder 2"/>
          <p:cNvSpPr>
            <a:spLocks noGrp="1"/>
          </p:cNvSpPr>
          <p:nvPr>
            <p:ph idx="1"/>
          </p:nvPr>
        </p:nvSpPr>
        <p:spPr>
          <a:xfrm>
            <a:off x="970176" y="1690688"/>
            <a:ext cx="10673184" cy="4351338"/>
          </a:xfrm>
        </p:spPr>
        <p:txBody>
          <a:bodyPr>
            <a:normAutofit/>
          </a:bodyPr>
          <a:lstStyle/>
          <a:p>
            <a:r>
              <a:rPr lang="en-US" dirty="0">
                <a:latin typeface="Arial" panose="020B0604020202020204" pitchFamily="34" charset="0"/>
                <a:cs typeface="Arial" panose="020B0604020202020204" pitchFamily="34" charset="0"/>
              </a:rPr>
              <a:t>Affected vulnerable people will not die hunger, but they will suffer from food insecurity; </a:t>
            </a:r>
          </a:p>
          <a:p>
            <a:r>
              <a:rPr lang="en-US" dirty="0">
                <a:latin typeface="Arial" panose="020B0604020202020204" pitchFamily="34" charset="0"/>
                <a:cs typeface="Arial" panose="020B0604020202020204" pitchFamily="34" charset="0"/>
              </a:rPr>
              <a:t>High threat of food insecurity of poor and near-poor households in next 6 months (lean season);</a:t>
            </a:r>
          </a:p>
          <a:p>
            <a:r>
              <a:rPr lang="en-US" dirty="0">
                <a:latin typeface="Arial" panose="020B0604020202020204" pitchFamily="34" charset="0"/>
                <a:cs typeface="Arial" panose="020B0604020202020204" pitchFamily="34" charset="0"/>
              </a:rPr>
              <a:t>Higher investment will be required to restore agriculture land and to resume the winter-spring crop that will start in 2 months;</a:t>
            </a:r>
          </a:p>
          <a:p>
            <a:r>
              <a:rPr lang="en-US" dirty="0">
                <a:latin typeface="Arial" panose="020B0604020202020204" pitchFamily="34" charset="0"/>
                <a:cs typeface="Arial" panose="020B0604020202020204" pitchFamily="34" charset="0"/>
              </a:rPr>
              <a:t>Without assistance, vulnerable households will have to implement negative coping activities, e.g., selling productive assets, taking loans;</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72103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301214" cy="1325563"/>
          </a:xfrm>
        </p:spPr>
        <p:txBody>
          <a:bodyPr/>
          <a:lstStyle/>
          <a:p>
            <a:r>
              <a:rPr lang="en-US" b="1" dirty="0">
                <a:latin typeface="Arial" panose="020B0604020202020204" pitchFamily="34" charset="0"/>
                <a:cs typeface="Arial" panose="020B0604020202020204" pitchFamily="34" charset="0"/>
              </a:rPr>
              <a:t>NEEDS:</a:t>
            </a:r>
          </a:p>
        </p:txBody>
      </p:sp>
      <p:sp>
        <p:nvSpPr>
          <p:cNvPr id="3" name="Content Placeholder 2"/>
          <p:cNvSpPr>
            <a:spLocks noGrp="1"/>
          </p:cNvSpPr>
          <p:nvPr>
            <p:ph idx="1"/>
          </p:nvPr>
        </p:nvSpPr>
        <p:spPr>
          <a:xfrm>
            <a:off x="979603" y="1502152"/>
            <a:ext cx="10678997" cy="4351338"/>
          </a:xfrm>
        </p:spPr>
        <p:txBody>
          <a:bodyPr>
            <a:noAutofit/>
          </a:bodyPr>
          <a:lstStyle/>
          <a:p>
            <a:r>
              <a:rPr lang="en-US" sz="2600" dirty="0">
                <a:latin typeface="Arial" panose="020B0604020202020204" pitchFamily="34" charset="0"/>
                <a:cs typeface="Arial" panose="020B0604020202020204" pitchFamily="34" charset="0"/>
              </a:rPr>
              <a:t>At least 150,000 people will urgently need food assistance for 5-6 months (lean season)</a:t>
            </a:r>
          </a:p>
          <a:p>
            <a:r>
              <a:rPr lang="en-US" sz="2600" dirty="0">
                <a:latin typeface="Arial" panose="020B0604020202020204" pitchFamily="34" charset="0"/>
                <a:cs typeface="Arial" panose="020B0604020202020204" pitchFamily="34" charset="0"/>
              </a:rPr>
              <a:t>110,000 vulnerable people will require assistance to restore their livelihood activities in agriculture production (rice cultivation, cash crop, poultry production, fishing, etc.)</a:t>
            </a:r>
          </a:p>
          <a:p>
            <a:r>
              <a:rPr lang="en-US" sz="2600" dirty="0">
                <a:latin typeface="Arial" panose="020B0604020202020204" pitchFamily="34" charset="0"/>
                <a:cs typeface="Arial" panose="020B0604020202020204" pitchFamily="34" charset="0"/>
              </a:rPr>
              <a:t>Restoration of agriculture production by rehabilitation of agriculture land, irrigation, pump and provision of agriculture inputs;</a:t>
            </a:r>
          </a:p>
          <a:p>
            <a:r>
              <a:rPr lang="en-US" sz="2600" dirty="0">
                <a:latin typeface="Arial" panose="020B0604020202020204" pitchFamily="34" charset="0"/>
                <a:cs typeface="Arial" panose="020B0604020202020204" pitchFamily="34" charset="0"/>
              </a:rPr>
              <a:t>Restoration of livestock production, especially recovery of poultry together with provision of extension and vet services;</a:t>
            </a:r>
          </a:p>
          <a:p>
            <a:r>
              <a:rPr lang="en-US" sz="2600" dirty="0">
                <a:latin typeface="Arial" panose="020B0604020202020204" pitchFamily="34" charset="0"/>
                <a:cs typeface="Arial" panose="020B0604020202020204" pitchFamily="34" charset="0"/>
              </a:rPr>
              <a:t>Provision of fishing tools (fishing nets, fishing gears, other tools);</a:t>
            </a:r>
          </a:p>
          <a:p>
            <a:r>
              <a:rPr lang="en-US" sz="2600" dirty="0">
                <a:latin typeface="Arial" panose="020B0604020202020204" pitchFamily="34" charset="0"/>
                <a:cs typeface="Arial" panose="020B0604020202020204" pitchFamily="34" charset="0"/>
              </a:rPr>
              <a:t>Debt reschedule is also requested by affected farm owners;</a:t>
            </a:r>
          </a:p>
        </p:txBody>
      </p:sp>
    </p:spTree>
    <p:extLst>
      <p:ext uri="{BB962C8B-B14F-4D97-AF65-F5344CB8AC3E}">
        <p14:creationId xmlns:p14="http://schemas.microsoft.com/office/powerpoint/2010/main" val="13374306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127" y="365125"/>
            <a:ext cx="11596007" cy="1325563"/>
          </a:xfrm>
        </p:spPr>
        <p:txBody>
          <a:bodyPr/>
          <a:lstStyle/>
          <a:p>
            <a:r>
              <a:rPr lang="en-US" b="1" dirty="0">
                <a:latin typeface="Arial" panose="020B0604020202020204" pitchFamily="34" charset="0"/>
                <a:cs typeface="Arial" panose="020B0604020202020204" pitchFamily="34" charset="0"/>
              </a:rPr>
              <a:t>RECOMMENDATIONS:</a:t>
            </a:r>
          </a:p>
        </p:txBody>
      </p:sp>
      <p:sp>
        <p:nvSpPr>
          <p:cNvPr id="3" name="Content Placeholder 2"/>
          <p:cNvSpPr>
            <a:spLocks noGrp="1"/>
          </p:cNvSpPr>
          <p:nvPr>
            <p:ph idx="1"/>
          </p:nvPr>
        </p:nvSpPr>
        <p:spPr>
          <a:xfrm>
            <a:off x="670560" y="1690688"/>
            <a:ext cx="10957560" cy="4351338"/>
          </a:xfrm>
        </p:spPr>
        <p:txBody>
          <a:bodyPr>
            <a:normAutofit/>
          </a:bodyPr>
          <a:lstStyle/>
          <a:p>
            <a:r>
              <a:rPr lang="en-US" dirty="0">
                <a:latin typeface="Arial" panose="020B0604020202020204" pitchFamily="34" charset="0"/>
                <a:cs typeface="Arial" panose="020B0604020202020204" pitchFamily="34" charset="0"/>
              </a:rPr>
              <a:t>Given the conducive environment for cash transfer </a:t>
            </a:r>
            <a:r>
              <a:rPr lang="en-US" dirty="0" err="1">
                <a:latin typeface="Arial" panose="020B0604020202020204" pitchFamily="34" charset="0"/>
                <a:cs typeface="Arial" panose="020B0604020202020204" pitchFamily="34" charset="0"/>
              </a:rPr>
              <a:t>programme</a:t>
            </a:r>
            <a:r>
              <a:rPr lang="en-US" dirty="0">
                <a:latin typeface="Arial" panose="020B0604020202020204" pitchFamily="34" charset="0"/>
                <a:cs typeface="Arial" panose="020B0604020202020204" pitchFamily="34" charset="0"/>
              </a:rPr>
              <a:t>, emergency operations should consider to use cash to deliver supports to affected communities;</a:t>
            </a:r>
          </a:p>
          <a:p>
            <a:r>
              <a:rPr lang="en-US" dirty="0">
                <a:latin typeface="Arial" panose="020B0604020202020204" pitchFamily="34" charset="0"/>
                <a:cs typeface="Arial" panose="020B0604020202020204" pitchFamily="34" charset="0"/>
              </a:rPr>
              <a:t>The on-going distribution of rice and in-kind food would only cover 10-20% of food need (MEB) per month of household to ensure food security;</a:t>
            </a:r>
          </a:p>
          <a:p>
            <a:r>
              <a:rPr lang="en-US" dirty="0">
                <a:latin typeface="Arial" panose="020B0604020202020204" pitchFamily="34" charset="0"/>
                <a:cs typeface="Arial" panose="020B0604020202020204" pitchFamily="34" charset="0"/>
              </a:rPr>
              <a:t>Where feasible, it is recommended to consider cash-for-work for rehabilitation works (clearing debris, restoration of agriculture land and irrigation, etc.) that could provide additional income to local vulnerable households</a:t>
            </a:r>
          </a:p>
        </p:txBody>
      </p:sp>
    </p:spTree>
    <p:extLst>
      <p:ext uri="{BB962C8B-B14F-4D97-AF65-F5344CB8AC3E}">
        <p14:creationId xmlns:p14="http://schemas.microsoft.com/office/powerpoint/2010/main" val="3578547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336383-5C4C-41F7-89B9-9C0A8F4163AB}"/>
              </a:ext>
            </a:extLst>
          </p:cNvPr>
          <p:cNvPicPr>
            <a:picLocks noChangeAspect="1"/>
          </p:cNvPicPr>
          <p:nvPr/>
        </p:nvPicPr>
        <p:blipFill rotWithShape="1">
          <a:blip r:embed="rId2"/>
          <a:srcRect t="9091" r="9091"/>
          <a:stretch/>
        </p:blipFill>
        <p:spPr>
          <a:xfrm>
            <a:off x="19" y="10"/>
            <a:ext cx="12191981" cy="6857990"/>
          </a:xfrm>
          <a:prstGeom prst="rect">
            <a:avLst/>
          </a:prstGeom>
        </p:spPr>
      </p:pic>
      <p:sp>
        <p:nvSpPr>
          <p:cNvPr id="8" name="Title 1">
            <a:extLst>
              <a:ext uri="{FF2B5EF4-FFF2-40B4-BE49-F238E27FC236}">
                <a16:creationId xmlns:a16="http://schemas.microsoft.com/office/drawing/2014/main" id="{696F3EFD-3799-4D95-A974-C0C4B8923352}"/>
              </a:ext>
            </a:extLst>
          </p:cNvPr>
          <p:cNvSpPr txBox="1">
            <a:spLocks/>
          </p:cNvSpPr>
          <p:nvPr/>
        </p:nvSpPr>
        <p:spPr>
          <a:xfrm>
            <a:off x="1371600" y="1828800"/>
            <a:ext cx="10378439" cy="1151368"/>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b="1" cap="all">
                <a:solidFill>
                  <a:schemeClr val="bg1"/>
                </a:solidFill>
                <a:latin typeface="Arial" panose="020B0604020202020204" pitchFamily="34" charset="0"/>
                <a:cs typeface="Arial" panose="020B0604020202020204" pitchFamily="34" charset="0"/>
              </a:rPr>
              <a:t/>
            </a:r>
            <a:br>
              <a:rPr lang="en-US" b="1" cap="all">
                <a:solidFill>
                  <a:schemeClr val="bg1"/>
                </a:solidFill>
                <a:latin typeface="Arial" panose="020B0604020202020204" pitchFamily="34" charset="0"/>
                <a:cs typeface="Arial" panose="020B0604020202020204" pitchFamily="34" charset="0"/>
              </a:rPr>
            </a:br>
            <a:r>
              <a:rPr lang="en-US" b="1" cap="all">
                <a:solidFill>
                  <a:schemeClr val="bg1"/>
                </a:solidFill>
                <a:latin typeface="Arial" panose="020B0604020202020204" pitchFamily="34" charset="0"/>
                <a:cs typeface="Arial" panose="020B0604020202020204" pitchFamily="34" charset="0"/>
              </a:rPr>
              <a:t/>
            </a:r>
            <a:br>
              <a:rPr lang="en-US" b="1" cap="all">
                <a:solidFill>
                  <a:schemeClr val="bg1"/>
                </a:solidFill>
                <a:latin typeface="Arial" panose="020B0604020202020204" pitchFamily="34" charset="0"/>
                <a:cs typeface="Arial" panose="020B0604020202020204" pitchFamily="34" charset="0"/>
              </a:rPr>
            </a:br>
            <a:r>
              <a:rPr lang="en-US" b="1" cap="all">
                <a:solidFill>
                  <a:schemeClr val="bg1"/>
                </a:solidFill>
                <a:latin typeface="Arial" panose="020B0604020202020204" pitchFamily="34" charset="0"/>
                <a:cs typeface="Arial" panose="020B0604020202020204" pitchFamily="34" charset="0"/>
              </a:rPr>
              <a:t/>
            </a:r>
            <a:br>
              <a:rPr lang="en-US" b="1" cap="all">
                <a:solidFill>
                  <a:schemeClr val="bg1"/>
                </a:solidFill>
                <a:latin typeface="Arial" panose="020B0604020202020204" pitchFamily="34" charset="0"/>
                <a:cs typeface="Arial" panose="020B0604020202020204" pitchFamily="34" charset="0"/>
              </a:rPr>
            </a:br>
            <a:r>
              <a:rPr lang="en-US" b="1" cap="all">
                <a:solidFill>
                  <a:schemeClr val="bg1"/>
                </a:solidFill>
                <a:latin typeface="Arial" panose="020B0604020202020204" pitchFamily="34" charset="0"/>
                <a:cs typeface="Arial" panose="020B0604020202020204" pitchFamily="34" charset="0"/>
              </a:rPr>
              <a:t>Health and Nutrition</a:t>
            </a:r>
            <a:endParaRPr lang="en-US" b="1" cap="all"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21411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DAAC7-9D13-426C-B471-226229C5EA00}"/>
              </a:ext>
            </a:extLst>
          </p:cNvPr>
          <p:cNvSpPr>
            <a:spLocks noGrp="1"/>
          </p:cNvSpPr>
          <p:nvPr>
            <p:ph type="title"/>
          </p:nvPr>
        </p:nvSpPr>
        <p:spPr>
          <a:xfrm>
            <a:off x="807720" y="372802"/>
            <a:ext cx="10424160" cy="953078"/>
          </a:xfrm>
        </p:spPr>
        <p:txBody>
          <a:bodyPr vert="horz" lIns="91440" tIns="45720" rIns="91440" bIns="45720" rtlCol="0" anchor="t">
            <a:normAutofit/>
          </a:bodyPr>
          <a:lstStyle/>
          <a:p>
            <a:r>
              <a:rPr lang="en-US" sz="3600" b="1" kern="1200" cap="all" dirty="0">
                <a:solidFill>
                  <a:schemeClr val="tx1"/>
                </a:solidFill>
                <a:latin typeface="Arial" panose="020B0604020202020204" pitchFamily="34" charset="0"/>
                <a:cs typeface="Arial" panose="020B0604020202020204" pitchFamily="34" charset="0"/>
              </a:rPr>
              <a:t>Population affected (Nutrition) </a:t>
            </a:r>
            <a:endParaRPr lang="en-US" sz="3600" kern="1200" cap="all" dirty="0">
              <a:solidFill>
                <a:schemeClr val="tx1"/>
              </a:solidFill>
              <a:latin typeface="Arial" panose="020B0604020202020204" pitchFamily="34" charset="0"/>
              <a:cs typeface="Arial" panose="020B0604020202020204" pitchFamily="34" charset="0"/>
            </a:endParaRPr>
          </a:p>
        </p:txBody>
      </p:sp>
      <p:graphicFrame>
        <p:nvGraphicFramePr>
          <p:cNvPr id="4" name="Table 4">
            <a:extLst>
              <a:ext uri="{FF2B5EF4-FFF2-40B4-BE49-F238E27FC236}">
                <a16:creationId xmlns:a16="http://schemas.microsoft.com/office/drawing/2014/main" id="{98D012FF-4A31-4C6F-B4C2-8293025AA582}"/>
              </a:ext>
            </a:extLst>
          </p:cNvPr>
          <p:cNvGraphicFramePr>
            <a:graphicFrameLocks noGrp="1"/>
          </p:cNvGraphicFramePr>
          <p:nvPr>
            <p:ph idx="1"/>
            <p:extLst>
              <p:ext uri="{D42A27DB-BD31-4B8C-83A1-F6EECF244321}">
                <p14:modId xmlns:p14="http://schemas.microsoft.com/office/powerpoint/2010/main" val="2182883973"/>
              </p:ext>
            </p:extLst>
          </p:nvPr>
        </p:nvGraphicFramePr>
        <p:xfrm>
          <a:off x="674667" y="1476648"/>
          <a:ext cx="10557213" cy="5319144"/>
        </p:xfrm>
        <a:graphic>
          <a:graphicData uri="http://schemas.openxmlformats.org/drawingml/2006/table">
            <a:tbl>
              <a:tblPr firstRow="1" bandRow="1">
                <a:tableStyleId>{5C22544A-7EE6-4342-B048-85BDC9FD1C3A}</a:tableStyleId>
              </a:tblPr>
              <a:tblGrid>
                <a:gridCol w="2205857">
                  <a:extLst>
                    <a:ext uri="{9D8B030D-6E8A-4147-A177-3AD203B41FA5}">
                      <a16:colId xmlns:a16="http://schemas.microsoft.com/office/drawing/2014/main" val="3504823964"/>
                    </a:ext>
                  </a:extLst>
                </a:gridCol>
                <a:gridCol w="2098568">
                  <a:extLst>
                    <a:ext uri="{9D8B030D-6E8A-4147-A177-3AD203B41FA5}">
                      <a16:colId xmlns:a16="http://schemas.microsoft.com/office/drawing/2014/main" val="4014888152"/>
                    </a:ext>
                  </a:extLst>
                </a:gridCol>
                <a:gridCol w="1841075">
                  <a:extLst>
                    <a:ext uri="{9D8B030D-6E8A-4147-A177-3AD203B41FA5}">
                      <a16:colId xmlns:a16="http://schemas.microsoft.com/office/drawing/2014/main" val="527136325"/>
                    </a:ext>
                  </a:extLst>
                </a:gridCol>
                <a:gridCol w="2413134">
                  <a:extLst>
                    <a:ext uri="{9D8B030D-6E8A-4147-A177-3AD203B41FA5}">
                      <a16:colId xmlns:a16="http://schemas.microsoft.com/office/drawing/2014/main" val="3136955915"/>
                    </a:ext>
                  </a:extLst>
                </a:gridCol>
                <a:gridCol w="1998579">
                  <a:extLst>
                    <a:ext uri="{9D8B030D-6E8A-4147-A177-3AD203B41FA5}">
                      <a16:colId xmlns:a16="http://schemas.microsoft.com/office/drawing/2014/main" val="1415168178"/>
                    </a:ext>
                  </a:extLst>
                </a:gridCol>
              </a:tblGrid>
              <a:tr h="785115">
                <a:tc>
                  <a:txBody>
                    <a:bodyPr/>
                    <a:lstStyle/>
                    <a:p>
                      <a:endParaRPr lang="en-US" sz="2800" dirty="0">
                        <a:latin typeface="Arial" panose="020B0604020202020204" pitchFamily="34" charset="0"/>
                        <a:cs typeface="Arial" panose="020B0604020202020204" pitchFamily="34" charset="0"/>
                      </a:endParaRPr>
                    </a:p>
                  </a:txBody>
                  <a:tcPr marL="92494" marR="92494" marT="46247" marB="46247"/>
                </a:tc>
                <a:tc>
                  <a:txBody>
                    <a:bodyPr/>
                    <a:lstStyle/>
                    <a:p>
                      <a:pPr algn="ctr"/>
                      <a:r>
                        <a:rPr lang="en-US" sz="2800" dirty="0">
                          <a:latin typeface="Arial" panose="020B0604020202020204" pitchFamily="34" charset="0"/>
                          <a:cs typeface="Arial" panose="020B0604020202020204" pitchFamily="34" charset="0"/>
                        </a:rPr>
                        <a:t>Team 3</a:t>
                      </a:r>
                    </a:p>
                    <a:p>
                      <a:pPr algn="ctr"/>
                      <a:r>
                        <a:rPr lang="en-US" sz="2800" dirty="0">
                          <a:latin typeface="Arial" panose="020B0604020202020204" pitchFamily="34" charset="0"/>
                          <a:cs typeface="Arial" panose="020B0604020202020204" pitchFamily="34" charset="0"/>
                        </a:rPr>
                        <a:t> (QN, QNG)</a:t>
                      </a:r>
                    </a:p>
                  </a:txBody>
                  <a:tcPr marL="92494" marR="92494" marT="46247" marB="46247"/>
                </a:tc>
                <a:tc>
                  <a:txBody>
                    <a:bodyPr/>
                    <a:lstStyle/>
                    <a:p>
                      <a:pPr algn="ctr"/>
                      <a:r>
                        <a:rPr lang="en-US" sz="2800" dirty="0">
                          <a:latin typeface="Arial" panose="020B0604020202020204" pitchFamily="34" charset="0"/>
                          <a:cs typeface="Arial" panose="020B0604020202020204" pitchFamily="34" charset="0"/>
                        </a:rPr>
                        <a:t>Team 2 (HUE)</a:t>
                      </a:r>
                    </a:p>
                  </a:txBody>
                  <a:tcPr marL="92494" marR="92494" marT="46247" marB="46247"/>
                </a:tc>
                <a:tc>
                  <a:txBody>
                    <a:bodyPr/>
                    <a:lstStyle/>
                    <a:p>
                      <a:pPr algn="ctr"/>
                      <a:r>
                        <a:rPr lang="en-US" sz="2800" dirty="0">
                          <a:latin typeface="Arial" panose="020B0604020202020204" pitchFamily="34" charset="0"/>
                          <a:cs typeface="Arial" panose="020B0604020202020204" pitchFamily="34" charset="0"/>
                        </a:rPr>
                        <a:t>Team 1 </a:t>
                      </a:r>
                    </a:p>
                    <a:p>
                      <a:pPr algn="ctr"/>
                      <a:r>
                        <a:rPr lang="en-US" sz="2800" dirty="0">
                          <a:latin typeface="Arial" panose="020B0604020202020204" pitchFamily="34" charset="0"/>
                          <a:cs typeface="Arial" panose="020B0604020202020204" pitchFamily="34" charset="0"/>
                        </a:rPr>
                        <a:t>(QB, QT)</a:t>
                      </a:r>
                    </a:p>
                  </a:txBody>
                  <a:tcPr marL="92494" marR="92494" marT="46247" marB="46247"/>
                </a:tc>
                <a:tc>
                  <a:txBody>
                    <a:bodyPr/>
                    <a:lstStyle/>
                    <a:p>
                      <a:pPr algn="ctr"/>
                      <a:r>
                        <a:rPr lang="en-US" sz="2800" dirty="0">
                          <a:latin typeface="Arial" panose="020B0604020202020204" pitchFamily="34" charset="0"/>
                          <a:cs typeface="Arial" panose="020B0604020202020204" pitchFamily="34" charset="0"/>
                        </a:rPr>
                        <a:t>Total </a:t>
                      </a:r>
                    </a:p>
                  </a:txBody>
                  <a:tcPr marL="92494" marR="92494" marT="46247" marB="46247"/>
                </a:tc>
                <a:extLst>
                  <a:ext uri="{0D108BD9-81ED-4DB2-BD59-A6C34878D82A}">
                    <a16:rowId xmlns:a16="http://schemas.microsoft.com/office/drawing/2014/main" val="1677618857"/>
                  </a:ext>
                </a:extLst>
              </a:tr>
              <a:tr h="1031982">
                <a:tc>
                  <a:txBody>
                    <a:bodyPr/>
                    <a:lstStyle/>
                    <a:p>
                      <a:r>
                        <a:rPr lang="en-US" sz="2800" b="1" dirty="0">
                          <a:latin typeface="Arial" panose="020B0604020202020204" pitchFamily="34" charset="0"/>
                          <a:cs typeface="Arial" panose="020B0604020202020204" pitchFamily="34" charset="0"/>
                        </a:rPr>
                        <a:t>Total affected number </a:t>
                      </a:r>
                    </a:p>
                  </a:txBody>
                  <a:tcPr marL="92494" marR="92494" marT="46247" marB="46247"/>
                </a:tc>
                <a:tc>
                  <a:txBody>
                    <a:bodyPr/>
                    <a:lstStyle/>
                    <a:p>
                      <a:r>
                        <a:rPr lang="en-US" sz="2800" b="1" dirty="0">
                          <a:latin typeface="Arial" panose="020B0604020202020204" pitchFamily="34" charset="0"/>
                          <a:cs typeface="Arial" panose="020B0604020202020204" pitchFamily="34" charset="0"/>
                        </a:rPr>
                        <a:t>482.000</a:t>
                      </a:r>
                    </a:p>
                  </a:txBody>
                  <a:tcPr marL="92494" marR="92494" marT="46247" marB="46247"/>
                </a:tc>
                <a:tc>
                  <a:txBody>
                    <a:bodyPr/>
                    <a:lstStyle/>
                    <a:p>
                      <a:r>
                        <a:rPr lang="en-US" sz="2800" b="1" dirty="0">
                          <a:latin typeface="Arial" panose="020B0604020202020204" pitchFamily="34" charset="0"/>
                          <a:cs typeface="Arial" panose="020B0604020202020204" pitchFamily="34" charset="0"/>
                        </a:rPr>
                        <a:t>1.283.000</a:t>
                      </a:r>
                    </a:p>
                  </a:txBody>
                  <a:tcPr marL="92494" marR="92494" marT="46247" marB="46247"/>
                </a:tc>
                <a:tc>
                  <a:txBody>
                    <a:bodyPr/>
                    <a:lstStyle/>
                    <a:p>
                      <a:r>
                        <a:rPr lang="en-US" sz="2800" b="1" dirty="0">
                          <a:latin typeface="Arial" panose="020B0604020202020204" pitchFamily="34" charset="0"/>
                          <a:cs typeface="Arial" panose="020B0604020202020204" pitchFamily="34" charset="0"/>
                        </a:rPr>
                        <a:t>1.586.000</a:t>
                      </a:r>
                    </a:p>
                  </a:txBody>
                  <a:tcPr marL="92494" marR="92494" marT="46247" marB="46247"/>
                </a:tc>
                <a:tc>
                  <a:txBody>
                    <a:bodyPr/>
                    <a:lstStyle/>
                    <a:p>
                      <a:r>
                        <a:rPr lang="en-US" sz="2800" b="1" dirty="0">
                          <a:latin typeface="Arial" panose="020B0604020202020204" pitchFamily="34" charset="0"/>
                          <a:cs typeface="Arial" panose="020B0604020202020204" pitchFamily="34" charset="0"/>
                        </a:rPr>
                        <a:t>3.351.000</a:t>
                      </a:r>
                    </a:p>
                  </a:txBody>
                  <a:tcPr marL="92494" marR="92494" marT="46247" marB="46247"/>
                </a:tc>
                <a:extLst>
                  <a:ext uri="{0D108BD9-81ED-4DB2-BD59-A6C34878D82A}">
                    <a16:rowId xmlns:a16="http://schemas.microsoft.com/office/drawing/2014/main" val="399901402"/>
                  </a:ext>
                </a:extLst>
              </a:tr>
              <a:tr h="1093155">
                <a:tc>
                  <a:txBody>
                    <a:bodyPr/>
                    <a:lstStyle/>
                    <a:p>
                      <a:r>
                        <a:rPr lang="en-US" sz="2800" b="1" dirty="0">
                          <a:latin typeface="Arial" panose="020B0604020202020204" pitchFamily="34" charset="0"/>
                          <a:cs typeface="Arial" panose="020B0604020202020204" pitchFamily="34" charset="0"/>
                        </a:rPr>
                        <a:t>Pregnant women </a:t>
                      </a:r>
                    </a:p>
                  </a:txBody>
                  <a:tcPr marL="92494" marR="92494" marT="46247" marB="46247"/>
                </a:tc>
                <a:tc>
                  <a:txBody>
                    <a:bodyPr/>
                    <a:lstStyle/>
                    <a:p>
                      <a:r>
                        <a:rPr lang="en-US" sz="2800" b="1" dirty="0">
                          <a:latin typeface="Arial" panose="020B0604020202020204" pitchFamily="34" charset="0"/>
                          <a:cs typeface="Arial" panose="020B0604020202020204" pitchFamily="34" charset="0"/>
                        </a:rPr>
                        <a:t>12.000</a:t>
                      </a:r>
                    </a:p>
                  </a:txBody>
                  <a:tcPr marL="92494" marR="92494" marT="46247" marB="46247"/>
                </a:tc>
                <a:tc>
                  <a:txBody>
                    <a:bodyPr/>
                    <a:lstStyle/>
                    <a:p>
                      <a:r>
                        <a:rPr lang="en-US" sz="2800" b="1" dirty="0">
                          <a:latin typeface="Arial" panose="020B0604020202020204" pitchFamily="34" charset="0"/>
                          <a:cs typeface="Arial" panose="020B0604020202020204" pitchFamily="34" charset="0"/>
                        </a:rPr>
                        <a:t>32.075</a:t>
                      </a:r>
                    </a:p>
                  </a:txBody>
                  <a:tcPr marL="92494" marR="92494" marT="46247" marB="46247"/>
                </a:tc>
                <a:tc>
                  <a:txBody>
                    <a:bodyPr/>
                    <a:lstStyle/>
                    <a:p>
                      <a:r>
                        <a:rPr lang="en-US" sz="2800" b="1" dirty="0">
                          <a:latin typeface="Arial" panose="020B0604020202020204" pitchFamily="34" charset="0"/>
                          <a:cs typeface="Arial" panose="020B0604020202020204" pitchFamily="34" charset="0"/>
                        </a:rPr>
                        <a:t>38.000</a:t>
                      </a:r>
                    </a:p>
                  </a:txBody>
                  <a:tcPr marL="92494" marR="92494" marT="46247" marB="46247"/>
                </a:tc>
                <a:tc>
                  <a:txBody>
                    <a:bodyPr/>
                    <a:lstStyle/>
                    <a:p>
                      <a:r>
                        <a:rPr lang="en-US" sz="2800" b="1" dirty="0">
                          <a:latin typeface="Arial" panose="020B0604020202020204" pitchFamily="34" charset="0"/>
                          <a:cs typeface="Arial" panose="020B0604020202020204" pitchFamily="34" charset="0"/>
                        </a:rPr>
                        <a:t>82.075</a:t>
                      </a:r>
                    </a:p>
                  </a:txBody>
                  <a:tcPr marL="92494" marR="92494" marT="46247" marB="46247"/>
                </a:tc>
                <a:extLst>
                  <a:ext uri="{0D108BD9-81ED-4DB2-BD59-A6C34878D82A}">
                    <a16:rowId xmlns:a16="http://schemas.microsoft.com/office/drawing/2014/main" val="3050049457"/>
                  </a:ext>
                </a:extLst>
              </a:tr>
              <a:tr h="961467">
                <a:tc>
                  <a:txBody>
                    <a:bodyPr/>
                    <a:lstStyle/>
                    <a:p>
                      <a:r>
                        <a:rPr lang="en-US" sz="2800" b="1" dirty="0">
                          <a:latin typeface="Arial" panose="020B0604020202020204" pitchFamily="34" charset="0"/>
                          <a:cs typeface="Arial" panose="020B0604020202020204" pitchFamily="34" charset="0"/>
                        </a:rPr>
                        <a:t>Children under 5</a:t>
                      </a:r>
                    </a:p>
                  </a:txBody>
                  <a:tcPr marL="92494" marR="92494" marT="46247" marB="46247"/>
                </a:tc>
                <a:tc>
                  <a:txBody>
                    <a:bodyPr/>
                    <a:lstStyle/>
                    <a:p>
                      <a:r>
                        <a:rPr lang="en-US" sz="2800" b="1" dirty="0">
                          <a:latin typeface="Arial" panose="020B0604020202020204" pitchFamily="34" charset="0"/>
                          <a:cs typeface="Arial" panose="020B0604020202020204" pitchFamily="34" charset="0"/>
                        </a:rPr>
                        <a:t>12.000</a:t>
                      </a:r>
                    </a:p>
                  </a:txBody>
                  <a:tcPr marL="92494" marR="92494" marT="46247" marB="46247"/>
                </a:tc>
                <a:tc>
                  <a:txBody>
                    <a:bodyPr/>
                    <a:lstStyle/>
                    <a:p>
                      <a:r>
                        <a:rPr lang="en-US" sz="2800" b="1" dirty="0">
                          <a:latin typeface="Arial" panose="020B0604020202020204" pitchFamily="34" charset="0"/>
                          <a:cs typeface="Arial" panose="020B0604020202020204" pitchFamily="34" charset="0"/>
                        </a:rPr>
                        <a:t>21.700*</a:t>
                      </a:r>
                    </a:p>
                  </a:txBody>
                  <a:tcPr marL="92494" marR="92494" marT="46247" marB="46247"/>
                </a:tc>
                <a:tc>
                  <a:txBody>
                    <a:bodyPr/>
                    <a:lstStyle/>
                    <a:p>
                      <a:r>
                        <a:rPr lang="en-US" sz="2800" b="1" dirty="0">
                          <a:latin typeface="Arial" panose="020B0604020202020204" pitchFamily="34" charset="0"/>
                          <a:cs typeface="Arial" panose="020B0604020202020204" pitchFamily="34" charset="0"/>
                        </a:rPr>
                        <a:t>112.000</a:t>
                      </a:r>
                    </a:p>
                  </a:txBody>
                  <a:tcPr marL="92494" marR="92494" marT="46247" marB="46247"/>
                </a:tc>
                <a:tc>
                  <a:txBody>
                    <a:bodyPr/>
                    <a:lstStyle/>
                    <a:p>
                      <a:r>
                        <a:rPr lang="en-US" sz="2800" b="1" dirty="0">
                          <a:latin typeface="Arial" panose="020B0604020202020204" pitchFamily="34" charset="0"/>
                          <a:cs typeface="Arial" panose="020B0604020202020204" pitchFamily="34" charset="0"/>
                        </a:rPr>
                        <a:t>145.700</a:t>
                      </a:r>
                    </a:p>
                  </a:txBody>
                  <a:tcPr marL="92494" marR="92494" marT="46247" marB="46247"/>
                </a:tc>
                <a:extLst>
                  <a:ext uri="{0D108BD9-81ED-4DB2-BD59-A6C34878D82A}">
                    <a16:rowId xmlns:a16="http://schemas.microsoft.com/office/drawing/2014/main" val="3385613224"/>
                  </a:ext>
                </a:extLst>
              </a:tr>
              <a:tr h="735419">
                <a:tc>
                  <a:txBody>
                    <a:bodyPr/>
                    <a:lstStyle/>
                    <a:p>
                      <a:r>
                        <a:rPr lang="en-US" sz="2800" b="1" dirty="0">
                          <a:latin typeface="Arial" panose="020B0604020202020204" pitchFamily="34" charset="0"/>
                          <a:cs typeface="Arial" panose="020B0604020202020204" pitchFamily="34" charset="0"/>
                        </a:rPr>
                        <a:t>Children under 2</a:t>
                      </a:r>
                    </a:p>
                  </a:txBody>
                  <a:tcPr marL="92494" marR="92494" marT="46247" marB="46247"/>
                </a:tc>
                <a:tc>
                  <a:txBody>
                    <a:bodyPr/>
                    <a:lstStyle/>
                    <a:p>
                      <a:r>
                        <a:rPr lang="en-US" sz="2800" b="1" dirty="0">
                          <a:latin typeface="Arial" panose="020B0604020202020204" pitchFamily="34" charset="0"/>
                          <a:cs typeface="Arial" panose="020B0604020202020204" pitchFamily="34" charset="0"/>
                        </a:rPr>
                        <a:t>12.000</a:t>
                      </a:r>
                    </a:p>
                  </a:txBody>
                  <a:tcPr marL="92494" marR="92494" marT="46247" marB="46247"/>
                </a:tc>
                <a:tc>
                  <a:txBody>
                    <a:bodyPr/>
                    <a:lstStyle/>
                    <a:p>
                      <a:r>
                        <a:rPr lang="en-US" sz="2800" b="1" dirty="0">
                          <a:latin typeface="Arial" panose="020B0604020202020204" pitchFamily="34" charset="0"/>
                          <a:cs typeface="Arial" panose="020B0604020202020204" pitchFamily="34" charset="0"/>
                        </a:rPr>
                        <a:t>30.792</a:t>
                      </a:r>
                    </a:p>
                  </a:txBody>
                  <a:tcPr marL="92494" marR="92494" marT="46247" marB="46247"/>
                </a:tc>
                <a:tc>
                  <a:txBody>
                    <a:bodyPr/>
                    <a:lstStyle/>
                    <a:p>
                      <a:r>
                        <a:rPr lang="en-US" sz="2800" b="1" dirty="0">
                          <a:latin typeface="Arial" panose="020B0604020202020204" pitchFamily="34" charset="0"/>
                          <a:cs typeface="Arial" panose="020B0604020202020204" pitchFamily="34" charset="0"/>
                        </a:rPr>
                        <a:t>38.064</a:t>
                      </a:r>
                    </a:p>
                  </a:txBody>
                  <a:tcPr marL="92494" marR="92494" marT="46247" marB="46247"/>
                </a:tc>
                <a:tc>
                  <a:txBody>
                    <a:bodyPr/>
                    <a:lstStyle/>
                    <a:p>
                      <a:r>
                        <a:rPr lang="en-US" sz="2800" b="1" dirty="0">
                          <a:latin typeface="Arial" panose="020B0604020202020204" pitchFamily="34" charset="0"/>
                          <a:cs typeface="Arial" panose="020B0604020202020204" pitchFamily="34" charset="0"/>
                        </a:rPr>
                        <a:t>80.856</a:t>
                      </a:r>
                    </a:p>
                  </a:txBody>
                  <a:tcPr marL="92494" marR="92494" marT="46247" marB="46247"/>
                </a:tc>
                <a:extLst>
                  <a:ext uri="{0D108BD9-81ED-4DB2-BD59-A6C34878D82A}">
                    <a16:rowId xmlns:a16="http://schemas.microsoft.com/office/drawing/2014/main" val="301656293"/>
                  </a:ext>
                </a:extLst>
              </a:tr>
            </a:tbl>
          </a:graphicData>
        </a:graphic>
      </p:graphicFrame>
    </p:spTree>
    <p:extLst>
      <p:ext uri="{BB962C8B-B14F-4D97-AF65-F5344CB8AC3E}">
        <p14:creationId xmlns:p14="http://schemas.microsoft.com/office/powerpoint/2010/main" val="1169760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7616D-4515-412C-8572-B3BF1DE1714B}"/>
              </a:ext>
            </a:extLst>
          </p:cNvPr>
          <p:cNvSpPr>
            <a:spLocks noGrp="1"/>
          </p:cNvSpPr>
          <p:nvPr>
            <p:ph type="title"/>
          </p:nvPr>
        </p:nvSpPr>
        <p:spPr>
          <a:xfrm>
            <a:off x="2000503" y="195332"/>
            <a:ext cx="8187946" cy="766694"/>
          </a:xfrm>
        </p:spPr>
        <p:txBody>
          <a:bodyPr vert="horz" lIns="91440" tIns="45720" rIns="91440" bIns="45720" rtlCol="0" anchor="b">
            <a:normAutofit/>
          </a:bodyPr>
          <a:lstStyle/>
          <a:p>
            <a:pPr algn="ctr"/>
            <a:r>
              <a:rPr lang="en-US" sz="4800" b="1" kern="1200" dirty="0">
                <a:solidFill>
                  <a:schemeClr val="tx1"/>
                </a:solidFill>
                <a:latin typeface="Arial" panose="020B0604020202020204" pitchFamily="34" charset="0"/>
                <a:cs typeface="Arial" panose="020B0604020202020204" pitchFamily="34" charset="0"/>
              </a:rPr>
              <a:t>Food Damage* mapping </a:t>
            </a:r>
            <a:endParaRPr lang="en-US" sz="4800" kern="1200" dirty="0">
              <a:solidFill>
                <a:schemeClr val="tx1"/>
              </a:solidFill>
              <a:latin typeface="Arial" panose="020B0604020202020204" pitchFamily="34" charset="0"/>
              <a:cs typeface="Arial" panose="020B0604020202020204" pitchFamily="34" charset="0"/>
            </a:endParaRPr>
          </a:p>
        </p:txBody>
      </p:sp>
      <p:pic>
        <p:nvPicPr>
          <p:cNvPr id="4" name="Content Placeholder 3">
            <a:extLst>
              <a:ext uri="{FF2B5EF4-FFF2-40B4-BE49-F238E27FC236}">
                <a16:creationId xmlns:a16="http://schemas.microsoft.com/office/drawing/2014/main" id="{5C998257-6101-4D40-893E-4504878D5428}"/>
              </a:ext>
            </a:extLst>
          </p:cNvPr>
          <p:cNvPicPr>
            <a:picLocks noGrp="1" noChangeAspect="1"/>
          </p:cNvPicPr>
          <p:nvPr>
            <p:ph idx="1"/>
          </p:nvPr>
        </p:nvPicPr>
        <p:blipFill>
          <a:blip r:embed="rId2"/>
          <a:stretch>
            <a:fillRect/>
          </a:stretch>
        </p:blipFill>
        <p:spPr>
          <a:xfrm>
            <a:off x="735884" y="962026"/>
            <a:ext cx="10747568" cy="4619625"/>
          </a:xfrm>
          <a:prstGeom prst="rect">
            <a:avLst/>
          </a:prstGeom>
          <a:solidFill>
            <a:schemeClr val="accent2">
              <a:lumMod val="20000"/>
              <a:lumOff val="80000"/>
            </a:schemeClr>
          </a:solidFill>
        </p:spPr>
      </p:pic>
      <p:sp>
        <p:nvSpPr>
          <p:cNvPr id="3" name="Rectangle 2">
            <a:extLst>
              <a:ext uri="{FF2B5EF4-FFF2-40B4-BE49-F238E27FC236}">
                <a16:creationId xmlns:a16="http://schemas.microsoft.com/office/drawing/2014/main" id="{2383972E-2BE1-4DDE-A4BB-1784A777FE59}"/>
              </a:ext>
            </a:extLst>
          </p:cNvPr>
          <p:cNvSpPr/>
          <p:nvPr/>
        </p:nvSpPr>
        <p:spPr>
          <a:xfrm>
            <a:off x="809625" y="5895975"/>
            <a:ext cx="10673827" cy="542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Information source: Report from 5 assessed provinces  - consolidated by the FAO - Focal point officer for Nutrition Food security in this assessment</a:t>
            </a:r>
          </a:p>
          <a:p>
            <a:pPr algn="ctr"/>
            <a:r>
              <a:rPr lang="en-US" sz="1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831630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2554CA6-288E-4202-BC52-2E5A8F0C0A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 name="Oval 18">
            <a:extLst>
              <a:ext uri="{FF2B5EF4-FFF2-40B4-BE49-F238E27FC236}">
                <a16:creationId xmlns:a16="http://schemas.microsoft.com/office/drawing/2014/main" id="{B10BB131-AC8E-4A8E-A5D1-36260F720C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C9505A37-227A-4719-A07B-AEAC0667D029}"/>
              </a:ext>
            </a:extLst>
          </p:cNvPr>
          <p:cNvSpPr>
            <a:spLocks noGrp="1"/>
          </p:cNvSpPr>
          <p:nvPr>
            <p:ph type="title"/>
          </p:nvPr>
        </p:nvSpPr>
        <p:spPr>
          <a:xfrm>
            <a:off x="1171074" y="1396686"/>
            <a:ext cx="3240506" cy="4064628"/>
          </a:xfrm>
        </p:spPr>
        <p:txBody>
          <a:bodyPr>
            <a:normAutofit/>
          </a:bodyPr>
          <a:lstStyle/>
          <a:p>
            <a:pPr algn="ctr"/>
            <a:r>
              <a:rPr lang="en-US" b="1" dirty="0">
                <a:solidFill>
                  <a:srgbClr val="FFFFFF"/>
                </a:solidFill>
                <a:latin typeface="Arial" panose="020B0604020202020204" pitchFamily="34" charset="0"/>
                <a:cs typeface="Arial" panose="020B0604020202020204" pitchFamily="34" charset="0"/>
              </a:rPr>
              <a:t> Key Findings  </a:t>
            </a:r>
          </a:p>
        </p:txBody>
      </p:sp>
      <p:sp>
        <p:nvSpPr>
          <p:cNvPr id="21" name="Arc 20">
            <a:extLst>
              <a:ext uri="{FF2B5EF4-FFF2-40B4-BE49-F238E27FC236}">
                <a16:creationId xmlns:a16="http://schemas.microsoft.com/office/drawing/2014/main" id="{5B7778FC-632E-4DCA-A7CB-0D7731CCF9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FA23A907-97FB-4A8F-880A-DD77401C42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B32BFAE-4C86-4EEC-8AC1-C03359C55B92}"/>
              </a:ext>
            </a:extLst>
          </p:cNvPr>
          <p:cNvSpPr>
            <a:spLocks noGrp="1"/>
          </p:cNvSpPr>
          <p:nvPr>
            <p:ph idx="1"/>
          </p:nvPr>
        </p:nvSpPr>
        <p:spPr>
          <a:xfrm>
            <a:off x="5370153" y="508000"/>
            <a:ext cx="6669447" cy="6254749"/>
          </a:xfrm>
        </p:spPr>
        <p:txBody>
          <a:bodyPr>
            <a:normAutofit fontScale="62500" lnSpcReduction="20000"/>
          </a:bodyPr>
          <a:lstStyle/>
          <a:p>
            <a:pPr marL="457200" indent="-457200">
              <a:lnSpc>
                <a:spcPct val="120000"/>
              </a:lnSpc>
              <a:spcBef>
                <a:spcPts val="0"/>
              </a:spcBef>
              <a:buFont typeface="+mj-lt"/>
              <a:buAutoNum type="arabicPeriod"/>
            </a:pPr>
            <a:r>
              <a:rPr lang="en-US" sz="2400" dirty="0">
                <a:latin typeface="Arial" panose="020B0604020202020204" pitchFamily="34" charset="0"/>
                <a:ea typeface="Calibri" panose="020F0502020204030204" pitchFamily="34" charset="0"/>
                <a:cs typeface="Arial" panose="020B0604020202020204" pitchFamily="34" charset="0"/>
              </a:rPr>
              <a:t>Household food shortage or hunger was not yet an issue for QN and QNG;  but the poor and severe affected households (more than 200.000 household estimated  will face with  food insecurity  in a short and medium term, especially in Quang Binh and Quang Tri</a:t>
            </a:r>
          </a:p>
          <a:p>
            <a:pPr marL="457200" indent="-457200">
              <a:lnSpc>
                <a:spcPct val="120000"/>
              </a:lnSpc>
              <a:spcBef>
                <a:spcPts val="0"/>
              </a:spcBef>
              <a:buFont typeface="+mj-lt"/>
              <a:buAutoNum type="arabicPeriod"/>
            </a:pPr>
            <a:endParaRPr lang="en-US" sz="2400" dirty="0">
              <a:latin typeface="Arial" panose="020B0604020202020204" pitchFamily="34" charset="0"/>
              <a:cs typeface="Arial" panose="020B0604020202020204" pitchFamily="34" charset="0"/>
            </a:endParaRPr>
          </a:p>
          <a:p>
            <a:pPr marL="457200" indent="-457200">
              <a:lnSpc>
                <a:spcPct val="120000"/>
              </a:lnSpc>
              <a:spcBef>
                <a:spcPts val="0"/>
              </a:spcBef>
              <a:buFont typeface="+mj-lt"/>
              <a:buAutoNum type="arabicPeriod"/>
            </a:pPr>
            <a:r>
              <a:rPr lang="en-US" sz="2400" dirty="0">
                <a:latin typeface="Arial" panose="020B0604020202020204" pitchFamily="34" charset="0"/>
                <a:cs typeface="Arial" panose="020B0604020202020204" pitchFamily="34" charset="0"/>
              </a:rPr>
              <a:t>Child feeding practices have been disturbed especially quality of complementary feeding for young children in the flooded locations. Donation of Infant formula are  not found yet, and not reported. </a:t>
            </a:r>
          </a:p>
          <a:p>
            <a:pPr marL="457200" indent="-457200">
              <a:lnSpc>
                <a:spcPct val="120000"/>
              </a:lnSpc>
              <a:spcBef>
                <a:spcPts val="0"/>
              </a:spcBef>
              <a:buFont typeface="+mj-lt"/>
              <a:buAutoNum type="arabicPeriod"/>
            </a:pPr>
            <a:endParaRPr lang="en-US" sz="2400" dirty="0">
              <a:latin typeface="Arial" panose="020B0604020202020204" pitchFamily="34" charset="0"/>
              <a:cs typeface="Arial" panose="020B0604020202020204" pitchFamily="34" charset="0"/>
            </a:endParaRPr>
          </a:p>
          <a:p>
            <a:pPr marL="457200" lvl="0" indent="-457200">
              <a:lnSpc>
                <a:spcPct val="120000"/>
              </a:lnSpc>
              <a:spcBef>
                <a:spcPts val="0"/>
              </a:spcBef>
              <a:buFont typeface="+mj-lt"/>
              <a:buAutoNum type="arabicPeriod"/>
            </a:pPr>
            <a:r>
              <a:rPr lang="en-US" sz="2400" dirty="0">
                <a:latin typeface="Arial" panose="020B0604020202020204" pitchFamily="34" charset="0"/>
                <a:ea typeface="Calibri" panose="020F0502020204030204" pitchFamily="34" charset="0"/>
                <a:cs typeface="Arial" panose="020B0604020202020204" pitchFamily="34" charset="0"/>
              </a:rPr>
              <a:t>In QN and  QNG, about 100 pregnant women are protected by multiple micronutrient supplementation;  High coverage rate of children under 5 was protected by the VAS (Vitamin A Supplementation) in previous VAS  campaign (June /2020) </a:t>
            </a:r>
          </a:p>
          <a:p>
            <a:pPr marL="457200" lvl="0" indent="-457200">
              <a:lnSpc>
                <a:spcPct val="120000"/>
              </a:lnSpc>
              <a:spcBef>
                <a:spcPts val="0"/>
              </a:spcBef>
              <a:buFont typeface="+mj-lt"/>
              <a:buAutoNum type="arabicPeriod"/>
            </a:pPr>
            <a:endParaRPr lang="en-US" sz="2400" dirty="0">
              <a:latin typeface="Arial" panose="020B0604020202020204" pitchFamily="34" charset="0"/>
              <a:ea typeface="Calibri" panose="020F0502020204030204" pitchFamily="34" charset="0"/>
              <a:cs typeface="Arial" panose="020B0604020202020204" pitchFamily="34" charset="0"/>
            </a:endParaRPr>
          </a:p>
          <a:p>
            <a:pPr marL="457200" lvl="0" indent="-457200">
              <a:lnSpc>
                <a:spcPct val="120000"/>
              </a:lnSpc>
              <a:spcBef>
                <a:spcPts val="0"/>
              </a:spcBef>
              <a:buFont typeface="+mj-lt"/>
              <a:buAutoNum type="arabicPeriod"/>
            </a:pPr>
            <a:r>
              <a:rPr lang="en-US" sz="2400" dirty="0">
                <a:latin typeface="Arial" panose="020B0604020202020204" pitchFamily="34" charset="0"/>
                <a:cs typeface="Arial" panose="020B0604020202020204" pitchFamily="34" charset="0"/>
              </a:rPr>
              <a:t>Lack of communication activities that guides,  and promote good practices in health nutrition and wash, and DRR also </a:t>
            </a:r>
          </a:p>
          <a:p>
            <a:pPr marL="457200" lvl="0" indent="-457200">
              <a:lnSpc>
                <a:spcPct val="120000"/>
              </a:lnSpc>
              <a:spcBef>
                <a:spcPts val="0"/>
              </a:spcBef>
              <a:buFont typeface="+mj-lt"/>
              <a:buAutoNum type="arabicPeriod"/>
            </a:pPr>
            <a:endParaRPr lang="en-US" sz="2400" dirty="0">
              <a:latin typeface="Arial" panose="020B0604020202020204" pitchFamily="34" charset="0"/>
              <a:cs typeface="Arial" panose="020B0604020202020204" pitchFamily="34" charset="0"/>
            </a:endParaRPr>
          </a:p>
          <a:p>
            <a:pPr marL="457200" lvl="0" indent="-457200">
              <a:lnSpc>
                <a:spcPct val="120000"/>
              </a:lnSpc>
              <a:spcBef>
                <a:spcPts val="0"/>
              </a:spcBef>
              <a:buFont typeface="+mj-lt"/>
              <a:buAutoNum type="arabicPeriod"/>
            </a:pPr>
            <a:r>
              <a:rPr lang="en-US" sz="2400" dirty="0">
                <a:latin typeface="Arial" panose="020B0604020202020204" pitchFamily="34" charset="0"/>
                <a:ea typeface="Calibri" panose="020F0502020204030204" pitchFamily="34" charset="0"/>
                <a:cs typeface="Arial" panose="020B0604020202020204" pitchFamily="34" charset="0"/>
              </a:rPr>
              <a:t>None nutrition emergency supplies for used in emergency response … existed  in the store of CHC, District and provincial CDC </a:t>
            </a:r>
            <a:r>
              <a:rPr lang="en-US" sz="2400" i="1" dirty="0">
                <a:latin typeface="Arial" panose="020B0604020202020204" pitchFamily="34" charset="0"/>
                <a:ea typeface="Calibri" panose="020F0502020204030204" pitchFamily="34" charset="0"/>
                <a:cs typeface="Arial" panose="020B0604020202020204" pitchFamily="34" charset="0"/>
              </a:rPr>
              <a:t>(Vitamin A high dose capsules, sprinkles/BIBOMIX, RUFT/HEBI SAM/IECD material ..)</a:t>
            </a:r>
          </a:p>
          <a:p>
            <a:pPr marL="457200" lvl="0" indent="-457200">
              <a:lnSpc>
                <a:spcPct val="120000"/>
              </a:lnSpc>
              <a:spcBef>
                <a:spcPts val="0"/>
              </a:spcBef>
              <a:buFont typeface="+mj-lt"/>
              <a:buAutoNum type="arabicPeriod"/>
            </a:pPr>
            <a:endParaRPr lang="en-US" sz="2400" i="1" dirty="0">
              <a:latin typeface="Arial" panose="020B0604020202020204" pitchFamily="34" charset="0"/>
              <a:cs typeface="Arial" panose="020B0604020202020204" pitchFamily="34" charset="0"/>
            </a:endParaRPr>
          </a:p>
          <a:p>
            <a:pPr marL="457200" lvl="0" indent="-457200">
              <a:lnSpc>
                <a:spcPct val="120000"/>
              </a:lnSpc>
              <a:spcBef>
                <a:spcPts val="0"/>
              </a:spcBef>
              <a:buFont typeface="+mj-lt"/>
              <a:buAutoNum type="arabicPeriod"/>
            </a:pPr>
            <a:r>
              <a:rPr lang="en-US" sz="2400" dirty="0">
                <a:latin typeface="Arial" panose="020B0604020202020204" pitchFamily="34" charset="0"/>
                <a:ea typeface="Calibri" panose="020F0502020204030204" pitchFamily="34" charset="0"/>
                <a:cs typeface="Arial" panose="020B0604020202020204" pitchFamily="34" charset="0"/>
              </a:rPr>
              <a:t>There was no a provincial contingency plan for emergency nutrition under overall DOHs contingency plan existed </a:t>
            </a:r>
          </a:p>
          <a:p>
            <a:pPr marL="457200" lvl="0" indent="-457200">
              <a:lnSpc>
                <a:spcPct val="120000"/>
              </a:lnSpc>
              <a:buFont typeface="+mj-lt"/>
              <a:buAutoNum type="arabicPeriod"/>
            </a:pPr>
            <a:r>
              <a:rPr lang="en-US" sz="2400" dirty="0">
                <a:latin typeface="Arial" panose="020B0604020202020204" pitchFamily="34" charset="0"/>
                <a:cs typeface="Arial" panose="020B0604020202020204" pitchFamily="34" charset="0"/>
              </a:rPr>
              <a:t>Lack of training for health staffs at all level on sector nutrition response in emergency </a:t>
            </a:r>
          </a:p>
          <a:p>
            <a:pPr marL="457200" lvl="0" indent="-457200">
              <a:lnSpc>
                <a:spcPct val="120000"/>
              </a:lnSpc>
              <a:buFont typeface="+mj-lt"/>
              <a:buAutoNum type="arabicPeriod"/>
            </a:pPr>
            <a:endParaRPr lang="en-US" sz="1800" dirty="0">
              <a:latin typeface="Arial" panose="020B0604020202020204" pitchFamily="34" charset="0"/>
              <a:cs typeface="Arial" panose="020B0604020202020204" pitchFamily="34" charset="0"/>
            </a:endParaRPr>
          </a:p>
          <a:p>
            <a:pPr marL="457200" lvl="0" indent="-457200">
              <a:lnSpc>
                <a:spcPct val="120000"/>
              </a:lnSpc>
              <a:spcBef>
                <a:spcPts val="0"/>
              </a:spcBef>
              <a:buFont typeface="+mj-lt"/>
              <a:buAutoNum type="arabicPeriod"/>
            </a:pPr>
            <a:endParaRPr lang="en-US" sz="1100" dirty="0">
              <a:latin typeface="Arial" panose="020B0604020202020204" pitchFamily="34" charset="0"/>
              <a:ea typeface="Calibri" panose="020F0502020204030204" pitchFamily="34" charset="0"/>
              <a:cs typeface="Arial" panose="020B0604020202020204" pitchFamily="34" charset="0"/>
            </a:endParaRPr>
          </a:p>
          <a:p>
            <a:pPr lvl="0">
              <a:lnSpc>
                <a:spcPct val="120000"/>
              </a:lnSpc>
              <a:spcBef>
                <a:spcPts val="0"/>
              </a:spcBef>
              <a:buFont typeface="Wingdings" panose="05000000000000000000" pitchFamily="2" charset="2"/>
              <a:buChar char="§"/>
            </a:pPr>
            <a:endParaRPr lang="en-US" sz="1100" dirty="0">
              <a:latin typeface="Arial" panose="020B0604020202020204" pitchFamily="34" charset="0"/>
              <a:ea typeface="Calibri" panose="020F0502020204030204" pitchFamily="34" charset="0"/>
              <a:cs typeface="Arial" panose="020B0604020202020204" pitchFamily="34" charset="0"/>
            </a:endParaRPr>
          </a:p>
          <a:p>
            <a:pPr>
              <a:lnSpc>
                <a:spcPct val="120000"/>
              </a:lnSpc>
            </a:pP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4996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5403F-DF2F-48A9-968F-D98222D0E8F3}"/>
              </a:ext>
            </a:extLst>
          </p:cNvPr>
          <p:cNvSpPr>
            <a:spLocks noGrp="1"/>
          </p:cNvSpPr>
          <p:nvPr>
            <p:ph type="title"/>
          </p:nvPr>
        </p:nvSpPr>
        <p:spPr>
          <a:xfrm>
            <a:off x="838200" y="365125"/>
            <a:ext cx="11353800" cy="1325563"/>
          </a:xfrm>
        </p:spPr>
        <p:txBody>
          <a:bodyPr/>
          <a:lstStyle/>
          <a:p>
            <a:r>
              <a:rPr lang="en-US" b="1" dirty="0">
                <a:latin typeface="Arial" panose="020B0604020202020204" pitchFamily="34" charset="0"/>
                <a:cs typeface="Arial" panose="020B0604020202020204" pitchFamily="34" charset="0"/>
              </a:rPr>
              <a:t>Impact on housing – Flooded households</a:t>
            </a:r>
            <a:endParaRPr lang="vi-VN" dirty="0">
              <a:latin typeface="Arial" panose="020B0604020202020204" pitchFamily="34" charset="0"/>
              <a:cs typeface="Arial" panose="020B0604020202020204" pitchFamily="34" charset="0"/>
            </a:endParaRPr>
          </a:p>
        </p:txBody>
      </p:sp>
      <p:pic>
        <p:nvPicPr>
          <p:cNvPr id="7" name="Content Placeholder 6">
            <a:extLst>
              <a:ext uri="{FF2B5EF4-FFF2-40B4-BE49-F238E27FC236}">
                <a16:creationId xmlns:a16="http://schemas.microsoft.com/office/drawing/2014/main" id="{B8A85B3A-B9DD-403A-887A-DD5581356DFC}"/>
              </a:ext>
            </a:extLst>
          </p:cNvPr>
          <p:cNvPicPr>
            <a:picLocks noGrp="1" noRot="1" noChangeAspect="1" noMove="1" noResize="1" noEditPoints="1" noAdjustHandles="1" noChangeArrowheads="1" noChangeShapeType="1"/>
          </p:cNvPicPr>
          <p:nvPr/>
        </p:nvPicPr>
        <p:blipFill>
          <a:blip r:embed="rId2"/>
          <a:stretch>
            <a:fillRect/>
          </a:stretch>
        </p:blipFill>
        <p:spPr>
          <a:xfrm>
            <a:off x="490330" y="1385180"/>
            <a:ext cx="6028165" cy="4883097"/>
          </a:xfrm>
          <a:prstGeom prst="rect">
            <a:avLst/>
          </a:prstGeom>
        </p:spPr>
      </p:pic>
      <p:graphicFrame>
        <p:nvGraphicFramePr>
          <p:cNvPr id="10" name="Table 9">
            <a:extLst>
              <a:ext uri="{FF2B5EF4-FFF2-40B4-BE49-F238E27FC236}">
                <a16:creationId xmlns:a16="http://schemas.microsoft.com/office/drawing/2014/main" id="{5CB61FAE-C7D7-4310-850C-A1A13747D244}"/>
              </a:ext>
            </a:extLst>
          </p:cNvPr>
          <p:cNvGraphicFramePr>
            <a:graphicFrameLocks noGrp="1"/>
          </p:cNvGraphicFramePr>
          <p:nvPr>
            <p:extLst>
              <p:ext uri="{D42A27DB-BD31-4B8C-83A1-F6EECF244321}">
                <p14:modId xmlns:p14="http://schemas.microsoft.com/office/powerpoint/2010/main" val="2759496972"/>
              </p:ext>
            </p:extLst>
          </p:nvPr>
        </p:nvGraphicFramePr>
        <p:xfrm>
          <a:off x="7242772" y="1884913"/>
          <a:ext cx="4213076" cy="3375151"/>
        </p:xfrm>
        <a:graphic>
          <a:graphicData uri="http://schemas.openxmlformats.org/drawingml/2006/table">
            <a:tbl>
              <a:tblPr>
                <a:tableStyleId>{5C22544A-7EE6-4342-B048-85BDC9FD1C3A}</a:tableStyleId>
              </a:tblPr>
              <a:tblGrid>
                <a:gridCol w="2644068">
                  <a:extLst>
                    <a:ext uri="{9D8B030D-6E8A-4147-A177-3AD203B41FA5}">
                      <a16:colId xmlns:a16="http://schemas.microsoft.com/office/drawing/2014/main" val="3733810083"/>
                    </a:ext>
                  </a:extLst>
                </a:gridCol>
                <a:gridCol w="1569008">
                  <a:extLst>
                    <a:ext uri="{9D8B030D-6E8A-4147-A177-3AD203B41FA5}">
                      <a16:colId xmlns:a16="http://schemas.microsoft.com/office/drawing/2014/main" val="1159369624"/>
                    </a:ext>
                  </a:extLst>
                </a:gridCol>
              </a:tblGrid>
              <a:tr h="473612">
                <a:tc>
                  <a:txBody>
                    <a:bodyPr/>
                    <a:lstStyle/>
                    <a:p>
                      <a:pPr algn="ctr" fontAlgn="b"/>
                      <a:r>
                        <a:rPr lang="vi-VN" sz="2400" b="1" u="none" strike="noStrike" dirty="0">
                          <a:effectLst/>
                        </a:rPr>
                        <a:t>Province</a:t>
                      </a:r>
                      <a:endParaRPr lang="vi-VN" sz="2400" b="1"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vi-VN" sz="2400" b="1" u="none" strike="noStrike" dirty="0">
                          <a:effectLst/>
                        </a:rPr>
                        <a:t>#</a:t>
                      </a:r>
                      <a:r>
                        <a:rPr lang="en-US" sz="2400" b="1" u="none" strike="noStrike" dirty="0">
                          <a:effectLst/>
                        </a:rPr>
                        <a:t> of HH</a:t>
                      </a:r>
                      <a:endParaRPr lang="vi-VN" sz="2400" b="1"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829207879"/>
                  </a:ext>
                </a:extLst>
              </a:tr>
              <a:tr h="449932">
                <a:tc>
                  <a:txBody>
                    <a:bodyPr/>
                    <a:lstStyle/>
                    <a:p>
                      <a:pPr algn="l" fontAlgn="b"/>
                      <a:r>
                        <a:rPr lang="vi-VN" sz="2400" u="none" strike="noStrike" dirty="0">
                          <a:effectLst/>
                        </a:rPr>
                        <a:t>Quảng Bình</a:t>
                      </a:r>
                      <a:endParaRPr lang="vi-VN" sz="24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ctr"/>
                      <a:r>
                        <a:rPr lang="vi-VN" sz="2400" u="none" strike="noStrike" dirty="0">
                          <a:effectLst/>
                        </a:rPr>
                        <a:t>    95</a:t>
                      </a:r>
                      <a:r>
                        <a:rPr lang="en-US" sz="2400" u="none" strike="noStrike" dirty="0">
                          <a:effectLst/>
                        </a:rPr>
                        <a:t>,</a:t>
                      </a:r>
                      <a:r>
                        <a:rPr lang="vi-VN" sz="2400" u="none" strike="noStrike" dirty="0">
                          <a:effectLst/>
                        </a:rPr>
                        <a:t>141 </a:t>
                      </a:r>
                      <a:endParaRPr lang="vi-VN" sz="24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976752760"/>
                  </a:ext>
                </a:extLst>
              </a:tr>
              <a:tr h="449932">
                <a:tc>
                  <a:txBody>
                    <a:bodyPr/>
                    <a:lstStyle/>
                    <a:p>
                      <a:pPr algn="l" fontAlgn="b"/>
                      <a:r>
                        <a:rPr lang="vi-VN" sz="2400" u="none" strike="noStrike" dirty="0">
                          <a:effectLst/>
                        </a:rPr>
                        <a:t>Quảng Trị</a:t>
                      </a:r>
                      <a:endParaRPr lang="vi-VN" sz="24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ctr"/>
                      <a:r>
                        <a:rPr lang="vi-VN" sz="2400" u="none" strike="noStrike" dirty="0">
                          <a:effectLst/>
                        </a:rPr>
                        <a:t>    53</a:t>
                      </a:r>
                      <a:r>
                        <a:rPr lang="en-US" sz="2400" u="none" strike="noStrike" dirty="0">
                          <a:effectLst/>
                        </a:rPr>
                        <a:t>,</a:t>
                      </a:r>
                      <a:r>
                        <a:rPr lang="vi-VN" sz="2400" u="none" strike="noStrike" dirty="0">
                          <a:effectLst/>
                        </a:rPr>
                        <a:t>759 </a:t>
                      </a:r>
                      <a:endParaRPr lang="vi-VN" sz="24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673562481"/>
                  </a:ext>
                </a:extLst>
              </a:tr>
              <a:tr h="449932">
                <a:tc>
                  <a:txBody>
                    <a:bodyPr/>
                    <a:lstStyle/>
                    <a:p>
                      <a:pPr algn="l" fontAlgn="b"/>
                      <a:r>
                        <a:rPr lang="vi-VN" sz="2400" u="none" strike="noStrike" dirty="0">
                          <a:effectLst/>
                        </a:rPr>
                        <a:t>Thừa Thiên-Huế</a:t>
                      </a:r>
                      <a:endParaRPr lang="vi-VN" sz="24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ctr"/>
                      <a:r>
                        <a:rPr lang="vi-VN" sz="2400" u="none" strike="noStrike" dirty="0">
                          <a:effectLst/>
                        </a:rPr>
                        <a:t>    84</a:t>
                      </a:r>
                      <a:r>
                        <a:rPr lang="en-US" sz="2400" u="none" strike="noStrike" dirty="0">
                          <a:effectLst/>
                        </a:rPr>
                        <a:t>,</a:t>
                      </a:r>
                      <a:r>
                        <a:rPr lang="vi-VN" sz="2400" u="none" strike="noStrike" dirty="0">
                          <a:effectLst/>
                        </a:rPr>
                        <a:t>963 </a:t>
                      </a:r>
                      <a:endParaRPr lang="vi-VN" sz="24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76771015"/>
                  </a:ext>
                </a:extLst>
              </a:tr>
              <a:tr h="449932">
                <a:tc>
                  <a:txBody>
                    <a:bodyPr/>
                    <a:lstStyle/>
                    <a:p>
                      <a:pPr algn="l" fontAlgn="b"/>
                      <a:r>
                        <a:rPr lang="vi-VN" sz="2400" u="none" strike="noStrike">
                          <a:effectLst/>
                        </a:rPr>
                        <a:t>Quảng Nam</a:t>
                      </a:r>
                      <a:endParaRPr lang="vi-VN" sz="2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ctr"/>
                      <a:r>
                        <a:rPr lang="vi-VN" sz="2400" u="none" strike="noStrike" dirty="0">
                          <a:effectLst/>
                        </a:rPr>
                        <a:t>    39</a:t>
                      </a:r>
                      <a:r>
                        <a:rPr lang="en-US" sz="2400" u="none" strike="noStrike" dirty="0">
                          <a:effectLst/>
                        </a:rPr>
                        <a:t>,</a:t>
                      </a:r>
                      <a:r>
                        <a:rPr lang="vi-VN" sz="2400" u="none" strike="noStrike" dirty="0">
                          <a:effectLst/>
                        </a:rPr>
                        <a:t>129 </a:t>
                      </a:r>
                      <a:endParaRPr lang="vi-VN" sz="24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552152667"/>
                  </a:ext>
                </a:extLst>
              </a:tr>
              <a:tr h="449932">
                <a:tc>
                  <a:txBody>
                    <a:bodyPr/>
                    <a:lstStyle/>
                    <a:p>
                      <a:pPr algn="l" fontAlgn="b"/>
                      <a:r>
                        <a:rPr lang="vi-VN" sz="2400" u="none" strike="noStrike">
                          <a:effectLst/>
                        </a:rPr>
                        <a:t>Quảng Ngãi</a:t>
                      </a:r>
                      <a:endParaRPr lang="vi-VN" sz="2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ctr"/>
                      <a:r>
                        <a:rPr lang="vi-VN" sz="2400" u="none" strike="noStrike" dirty="0">
                          <a:effectLst/>
                        </a:rPr>
                        <a:t>            -   </a:t>
                      </a:r>
                      <a:endParaRPr lang="vi-VN" sz="24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399932689"/>
                  </a:ext>
                </a:extLst>
              </a:tr>
              <a:tr h="651879">
                <a:tc>
                  <a:txBody>
                    <a:bodyPr/>
                    <a:lstStyle/>
                    <a:p>
                      <a:pPr algn="l" fontAlgn="b"/>
                      <a:r>
                        <a:rPr lang="vi-VN" sz="2400" b="1" u="none" strike="noStrike" dirty="0">
                          <a:effectLst/>
                        </a:rPr>
                        <a:t>Total </a:t>
                      </a:r>
                      <a:endParaRPr lang="vi-VN" sz="2400" b="1"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ctr"/>
                      <a:r>
                        <a:rPr lang="vi-VN" sz="2400" b="1" u="none" strike="noStrike" dirty="0">
                          <a:effectLst/>
                        </a:rPr>
                        <a:t>  272</a:t>
                      </a:r>
                      <a:r>
                        <a:rPr lang="en-US" sz="2400" b="1" u="none" strike="noStrike" dirty="0">
                          <a:effectLst/>
                        </a:rPr>
                        <a:t>,</a:t>
                      </a:r>
                      <a:r>
                        <a:rPr lang="vi-VN" sz="2400" b="1" u="none" strike="noStrike" dirty="0">
                          <a:effectLst/>
                        </a:rPr>
                        <a:t>992 </a:t>
                      </a:r>
                      <a:endParaRPr lang="vi-VN" sz="2400" b="1"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4173135883"/>
                  </a:ext>
                </a:extLst>
              </a:tr>
            </a:tbl>
          </a:graphicData>
        </a:graphic>
      </p:graphicFrame>
      <p:sp>
        <p:nvSpPr>
          <p:cNvPr id="12" name="TextBox 11">
            <a:extLst>
              <a:ext uri="{FF2B5EF4-FFF2-40B4-BE49-F238E27FC236}">
                <a16:creationId xmlns:a16="http://schemas.microsoft.com/office/drawing/2014/main" id="{93DA971F-4531-4293-94AC-92E57D82DE86}"/>
              </a:ext>
            </a:extLst>
          </p:cNvPr>
          <p:cNvSpPr txBox="1"/>
          <p:nvPr/>
        </p:nvSpPr>
        <p:spPr>
          <a:xfrm>
            <a:off x="2001078" y="6374296"/>
            <a:ext cx="9085902"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Source: Report of CCNDPC– 24 Oct 2020</a:t>
            </a:r>
            <a:endParaRPr lang="vi-V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8927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3E4AA-C7FF-4418-B53E-94D4798A8464}"/>
              </a:ext>
            </a:extLst>
          </p:cNvPr>
          <p:cNvSpPr>
            <a:spLocks noGrp="1"/>
          </p:cNvSpPr>
          <p:nvPr>
            <p:ph type="title"/>
          </p:nvPr>
        </p:nvSpPr>
        <p:spPr>
          <a:xfrm>
            <a:off x="655320" y="365125"/>
            <a:ext cx="5120114" cy="1219834"/>
          </a:xfrm>
        </p:spPr>
        <p:txBody>
          <a:bodyPr>
            <a:normAutofit fontScale="90000"/>
          </a:bodyPr>
          <a:lstStyle/>
          <a:p>
            <a:r>
              <a:rPr lang="en-US" b="1" dirty="0">
                <a:latin typeface="Arial" panose="020B0604020202020204" pitchFamily="34" charset="0"/>
                <a:cs typeface="Arial" panose="020B0604020202020204" pitchFamily="34" charset="0"/>
              </a:rPr>
              <a:t>Nutrition and health services interrupted </a:t>
            </a:r>
          </a:p>
        </p:txBody>
      </p:sp>
      <p:sp>
        <p:nvSpPr>
          <p:cNvPr id="3" name="Content Placeholder 2">
            <a:extLst>
              <a:ext uri="{FF2B5EF4-FFF2-40B4-BE49-F238E27FC236}">
                <a16:creationId xmlns:a16="http://schemas.microsoft.com/office/drawing/2014/main" id="{E4E2024F-3BF4-4B5E-8B13-FE1A313303EB}"/>
              </a:ext>
            </a:extLst>
          </p:cNvPr>
          <p:cNvSpPr>
            <a:spLocks noGrp="1"/>
          </p:cNvSpPr>
          <p:nvPr>
            <p:ph idx="1"/>
          </p:nvPr>
        </p:nvSpPr>
        <p:spPr>
          <a:xfrm>
            <a:off x="-135869" y="2620011"/>
            <a:ext cx="6983709" cy="4053835"/>
          </a:xfrm>
        </p:spPr>
        <p:txBody>
          <a:bodyPr>
            <a:normAutofit fontScale="92500" lnSpcReduction="10000"/>
          </a:bodyPr>
          <a:lstStyle/>
          <a:p>
            <a:pPr lvl="1"/>
            <a:r>
              <a:rPr lang="en-US" sz="2000" dirty="0">
                <a:latin typeface="Arial" panose="020B0604020202020204" pitchFamily="34" charset="0"/>
                <a:cs typeface="Arial" panose="020B0604020202020204" pitchFamily="34" charset="0"/>
              </a:rPr>
              <a:t>61 commune health stations was partly damaged </a:t>
            </a:r>
          </a:p>
          <a:p>
            <a:pPr lvl="1"/>
            <a:r>
              <a:rPr lang="en-US" sz="2000" dirty="0">
                <a:latin typeface="Arial" panose="020B0604020202020204" pitchFamily="34" charset="0"/>
                <a:cs typeface="Arial" panose="020B0604020202020204" pitchFamily="34" charset="0"/>
              </a:rPr>
              <a:t>Limited services including ANC &amp; nutrition  provision inside and outside the CHS due to lack of personnel and no transportation mean in flood areas</a:t>
            </a:r>
          </a:p>
          <a:p>
            <a:pPr lvl="1"/>
            <a:r>
              <a:rPr lang="en-US" sz="2000" dirty="0">
                <a:latin typeface="Arial" panose="020B0604020202020204" pitchFamily="34" charset="0"/>
                <a:cs typeface="Arial" panose="020B0604020202020204" pitchFamily="34" charset="0"/>
              </a:rPr>
              <a:t>Reduced significant healthcare workforce due to family situation </a:t>
            </a:r>
          </a:p>
          <a:p>
            <a:pPr lvl="1"/>
            <a:r>
              <a:rPr lang="en-US" sz="2000" dirty="0">
                <a:latin typeface="Arial" panose="020B0604020202020204" pitchFamily="34" charset="0"/>
                <a:cs typeface="Arial" panose="020B0604020202020204" pitchFamily="34" charset="0"/>
              </a:rPr>
              <a:t>Limited functions (maintaining only on first aid, emergency, normal childbirth and referral)</a:t>
            </a:r>
          </a:p>
          <a:p>
            <a:pPr lvl="1"/>
            <a:r>
              <a:rPr lang="en-US" sz="2000" dirty="0">
                <a:latin typeface="Arial" panose="020B0604020202020204" pitchFamily="34" charset="0"/>
                <a:cs typeface="Arial" panose="020B0604020202020204" pitchFamily="34" charset="0"/>
              </a:rPr>
              <a:t>Affected quality of services (no electricity, no testing, low light, very poor sterility, lack of clean water)</a:t>
            </a:r>
          </a:p>
          <a:p>
            <a:pPr lvl="1"/>
            <a:r>
              <a:rPr lang="en-US" sz="2000" dirty="0">
                <a:latin typeface="Arial" panose="020B0604020202020204" pitchFamily="34" charset="0"/>
                <a:cs typeface="Arial" panose="020B0604020202020204" pitchFamily="34" charset="0"/>
              </a:rPr>
              <a:t>Patients hardly access and faced high risk of accident, drowning due to boat flipping</a:t>
            </a:r>
          </a:p>
          <a:p>
            <a:pPr lvl="1"/>
            <a:r>
              <a:rPr lang="en-US" sz="2000" dirty="0">
                <a:latin typeface="Arial" panose="020B0604020202020204" pitchFamily="34" charset="0"/>
                <a:cs typeface="Arial" panose="020B0604020202020204" pitchFamily="34" charset="0"/>
              </a:rPr>
              <a:t>High risk of water born  disease outbreaks. Diphtheria outbreak is ongoing in </a:t>
            </a:r>
            <a:r>
              <a:rPr lang="en-US" sz="2000">
                <a:latin typeface="Arial" panose="020B0604020202020204" pitchFamily="34" charset="0"/>
                <a:cs typeface="Arial" panose="020B0604020202020204" pitchFamily="34" charset="0"/>
              </a:rPr>
              <a:t>Quang Nam &amp; Quang Tri. </a:t>
            </a:r>
            <a:r>
              <a:rPr lang="en-US" sz="2000" dirty="0">
                <a:latin typeface="Arial" panose="020B0604020202020204" pitchFamily="34" charset="0"/>
                <a:cs typeface="Arial" panose="020B0604020202020204" pitchFamily="34" charset="0"/>
              </a:rPr>
              <a:t>Skin disease commonly reported in all provinces.  </a:t>
            </a:r>
          </a:p>
          <a:p>
            <a:pPr lvl="1"/>
            <a:endParaRPr lang="en-US" sz="1500" dirty="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9AF7ADC3-F7B8-4EC9-9261-14C1D0024C25}"/>
              </a:ext>
            </a:extLst>
          </p:cNvPr>
          <p:cNvPicPr>
            <a:picLocks noChangeAspect="1"/>
          </p:cNvPicPr>
          <p:nvPr/>
        </p:nvPicPr>
        <p:blipFill rotWithShape="1">
          <a:blip r:embed="rId2"/>
          <a:srcRect t="11651" r="-1" b="7147"/>
          <a:stretch/>
        </p:blipFill>
        <p:spPr>
          <a:xfrm>
            <a:off x="6096001" y="10"/>
            <a:ext cx="6095998"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42760409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AF42E-1CBF-4B7C-9CCC-FB317B2851D2}"/>
              </a:ext>
            </a:extLst>
          </p:cNvPr>
          <p:cNvSpPr>
            <a:spLocks noGrp="1"/>
          </p:cNvSpPr>
          <p:nvPr>
            <p:ph type="title"/>
          </p:nvPr>
        </p:nvSpPr>
        <p:spPr>
          <a:xfrm>
            <a:off x="839788" y="-56356"/>
            <a:ext cx="10515600" cy="823913"/>
          </a:xfrm>
        </p:spPr>
        <p:txBody>
          <a:bodyPr>
            <a:normAutofit fontScale="90000"/>
          </a:bodyPr>
          <a:lstStyle/>
          <a:p>
            <a:r>
              <a:rPr lang="en-US" b="1" dirty="0">
                <a:latin typeface="Arial" panose="020B0604020202020204" pitchFamily="34" charset="0"/>
                <a:cs typeface="Arial" panose="020B0604020202020204" pitchFamily="34" charset="0"/>
              </a:rPr>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Recommendation for nutrition </a:t>
            </a:r>
          </a:p>
        </p:txBody>
      </p:sp>
      <p:sp>
        <p:nvSpPr>
          <p:cNvPr id="3" name="Text Placeholder 2">
            <a:extLst>
              <a:ext uri="{FF2B5EF4-FFF2-40B4-BE49-F238E27FC236}">
                <a16:creationId xmlns:a16="http://schemas.microsoft.com/office/drawing/2014/main" id="{7174F823-3402-44FB-AF90-746AB9E72182}"/>
              </a:ext>
            </a:extLst>
          </p:cNvPr>
          <p:cNvSpPr>
            <a:spLocks noGrp="1"/>
          </p:cNvSpPr>
          <p:nvPr>
            <p:ph type="body" idx="1"/>
          </p:nvPr>
        </p:nvSpPr>
        <p:spPr>
          <a:xfrm>
            <a:off x="836612" y="565945"/>
            <a:ext cx="5157787" cy="823912"/>
          </a:xfrm>
        </p:spPr>
        <p:txBody>
          <a:bodyPr>
            <a:normAutofit fontScale="92500" lnSpcReduction="20000"/>
          </a:bodyPr>
          <a:lstStyle/>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Short term:</a:t>
            </a:r>
          </a:p>
        </p:txBody>
      </p:sp>
      <p:sp>
        <p:nvSpPr>
          <p:cNvPr id="4" name="Content Placeholder 3">
            <a:extLst>
              <a:ext uri="{FF2B5EF4-FFF2-40B4-BE49-F238E27FC236}">
                <a16:creationId xmlns:a16="http://schemas.microsoft.com/office/drawing/2014/main" id="{223A0611-3963-4154-AFB3-4E3A785CAA8E}"/>
              </a:ext>
            </a:extLst>
          </p:cNvPr>
          <p:cNvSpPr>
            <a:spLocks noGrp="1"/>
          </p:cNvSpPr>
          <p:nvPr>
            <p:ph sz="half" idx="2"/>
          </p:nvPr>
        </p:nvSpPr>
        <p:spPr>
          <a:xfrm>
            <a:off x="373062" y="1466851"/>
            <a:ext cx="6088698" cy="4933950"/>
          </a:xfrm>
        </p:spPr>
        <p:txBody>
          <a:bodyPr>
            <a:noAutofit/>
          </a:bodyPr>
          <a:lstStyle/>
          <a:p>
            <a:pPr marL="342900" lvl="0" indent="-342900">
              <a:lnSpc>
                <a:spcPct val="110000"/>
              </a:lnSpc>
              <a:spcBef>
                <a:spcPts val="0"/>
              </a:spcBef>
              <a:buFont typeface="+mj-lt"/>
              <a:buAutoNum type="arabicPeriod"/>
            </a:pPr>
            <a:r>
              <a:rPr lang="en-US" sz="1800" dirty="0">
                <a:solidFill>
                  <a:prstClr val="black"/>
                </a:solidFill>
                <a:latin typeface="Arial" panose="020B0604020202020204" pitchFamily="34" charset="0"/>
                <a:ea typeface="Calibri" panose="020F0502020204030204" pitchFamily="34" charset="0"/>
                <a:cs typeface="Arial" panose="020B0604020202020204" pitchFamily="34" charset="0"/>
              </a:rPr>
              <a:t>Need to support local DOHs to implement integrated  communication activities on good health, nutrition and hygiene sanitation practices, DRR, and  health outbreak prevention and control (</a:t>
            </a:r>
            <a:r>
              <a:rPr lang="en-US" sz="1800" dirty="0" err="1">
                <a:solidFill>
                  <a:prstClr val="black"/>
                </a:solidFill>
                <a:latin typeface="Arial" panose="020B0604020202020204" pitchFamily="34" charset="0"/>
                <a:ea typeface="Calibri" panose="020F0502020204030204" pitchFamily="34" charset="0"/>
                <a:cs typeface="Arial" panose="020B0604020202020204" pitchFamily="34" charset="0"/>
              </a:rPr>
              <a:t>Covid</a:t>
            </a:r>
            <a:r>
              <a:rPr lang="en-US" sz="1800" dirty="0">
                <a:solidFill>
                  <a:prstClr val="black"/>
                </a:solidFill>
                <a:latin typeface="Arial" panose="020B0604020202020204" pitchFamily="34" charset="0"/>
                <a:ea typeface="Calibri" panose="020F0502020204030204" pitchFamily="34" charset="0"/>
                <a:cs typeface="Arial" panose="020B0604020202020204" pitchFamily="34" charset="0"/>
              </a:rPr>
              <a:t> 19 &amp; Diphtheritic, others)</a:t>
            </a:r>
          </a:p>
          <a:p>
            <a:pPr marL="342900" lvl="0" indent="-342900">
              <a:lnSpc>
                <a:spcPct val="110000"/>
              </a:lnSpc>
              <a:spcBef>
                <a:spcPts val="0"/>
              </a:spcBef>
              <a:buFont typeface="+mj-lt"/>
              <a:buAutoNum type="arabicPeriod"/>
            </a:pPr>
            <a:r>
              <a:rPr lang="en-US" sz="1800" dirty="0">
                <a:solidFill>
                  <a:prstClr val="black"/>
                </a:solidFill>
                <a:latin typeface="Arial" panose="020B0604020202020204" pitchFamily="34" charset="0"/>
                <a:ea typeface="Calibri" panose="020F0502020204030204" pitchFamily="34" charset="0"/>
                <a:cs typeface="Arial" panose="020B0604020202020204" pitchFamily="34" charset="0"/>
              </a:rPr>
              <a:t>Need to support local DOHs’ procurement of essential nutrition supplies for intervention in affected locations </a:t>
            </a:r>
          </a:p>
          <a:p>
            <a:pPr marL="342900" indent="-342900">
              <a:lnSpc>
                <a:spcPct val="110000"/>
              </a:lnSpc>
              <a:spcBef>
                <a:spcPts val="0"/>
              </a:spcBef>
              <a:buFont typeface="+mj-lt"/>
              <a:buAutoNum type="arabicPeriod"/>
            </a:pPr>
            <a:r>
              <a:rPr lang="en-US" sz="1800" dirty="0">
                <a:latin typeface="Arial" panose="020B0604020202020204" pitchFamily="34" charset="0"/>
                <a:ea typeface="Calibri" panose="020F0502020204030204" pitchFamily="34" charset="0"/>
                <a:cs typeface="Arial" panose="020B0604020202020204" pitchFamily="34" charset="0"/>
              </a:rPr>
              <a:t>Need to closely track nutritional status of women and children in affected areas with soon carry out a specific nutrition survey to assess further on impacts</a:t>
            </a:r>
          </a:p>
          <a:p>
            <a:pPr marL="342900" indent="-342900">
              <a:lnSpc>
                <a:spcPct val="110000"/>
              </a:lnSpc>
              <a:spcBef>
                <a:spcPts val="0"/>
              </a:spcBef>
              <a:buFont typeface="+mj-lt"/>
              <a:buAutoNum type="arabicPeriod"/>
            </a:pPr>
            <a:r>
              <a:rPr lang="en-US" sz="1800" dirty="0">
                <a:solidFill>
                  <a:prstClr val="black"/>
                </a:solidFill>
                <a:latin typeface="Arial" panose="020B0604020202020204" pitchFamily="34" charset="0"/>
                <a:ea typeface="Calibri" panose="020F0502020204030204" pitchFamily="34" charset="0"/>
                <a:cs typeface="Arial" panose="020B0604020202020204" pitchFamily="34" charset="0"/>
              </a:rPr>
              <a:t>Nutrition care for the first 1000 days,</a:t>
            </a:r>
          </a:p>
          <a:p>
            <a:pPr marL="342900" indent="-342900">
              <a:lnSpc>
                <a:spcPct val="110000"/>
              </a:lnSpc>
              <a:spcBef>
                <a:spcPts val="0"/>
              </a:spcBef>
              <a:buFont typeface="+mj-lt"/>
              <a:buAutoNum type="arabicPeriod"/>
            </a:pPr>
            <a:r>
              <a:rPr lang="en-US" sz="1800" dirty="0">
                <a:solidFill>
                  <a:prstClr val="black"/>
                </a:solidFill>
                <a:latin typeface="Arial" panose="020B0604020202020204" pitchFamily="34" charset="0"/>
                <a:ea typeface="Calibri" panose="020F0502020204030204" pitchFamily="34" charset="0"/>
                <a:cs typeface="Arial" panose="020B0604020202020204" pitchFamily="34" charset="0"/>
              </a:rPr>
              <a:t>PTSD support</a:t>
            </a:r>
          </a:p>
          <a:p>
            <a:pPr marL="342900" indent="-342900">
              <a:lnSpc>
                <a:spcPct val="110000"/>
              </a:lnSpc>
              <a:spcBef>
                <a:spcPts val="0"/>
              </a:spcBef>
              <a:buFont typeface="+mj-lt"/>
              <a:buAutoNum type="arabicPeriod"/>
            </a:pPr>
            <a:r>
              <a:rPr lang="en-US" sz="1800" dirty="0">
                <a:solidFill>
                  <a:prstClr val="black"/>
                </a:solidFill>
                <a:latin typeface="Arial" panose="020B0604020202020204" pitchFamily="34" charset="0"/>
                <a:ea typeface="Calibri" panose="020F0502020204030204" pitchFamily="34" charset="0"/>
                <a:cs typeface="Arial" panose="020B0604020202020204" pitchFamily="34" charset="0"/>
              </a:rPr>
              <a:t>Services for people living with NCD and mental health, HIV and using Methadone, Disabilities. Especially vaccination for young children and pregnant women. </a:t>
            </a:r>
          </a:p>
          <a:p>
            <a:pPr marL="342900" indent="-342900">
              <a:lnSpc>
                <a:spcPct val="110000"/>
              </a:lnSpc>
              <a:spcBef>
                <a:spcPts val="0"/>
              </a:spcBef>
              <a:buFont typeface="+mj-lt"/>
              <a:buAutoNum type="arabicPeriod"/>
            </a:pPr>
            <a:endParaRPr lang="en-US" sz="1800" b="1"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0000"/>
              </a:lnSpc>
              <a:spcBef>
                <a:spcPts val="0"/>
              </a:spcBef>
              <a:buFont typeface="+mj-lt"/>
              <a:buAutoNum type="arabicPeriod"/>
            </a:pPr>
            <a:endParaRPr lang="en-US" sz="18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nSpc>
                <a:spcPct val="110000"/>
              </a:lnSpc>
            </a:pPr>
            <a:endParaRPr lang="en-US" sz="1800" dirty="0">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3B3EE583-B5E7-40E1-9D4C-E274C47419E1}"/>
              </a:ext>
            </a:extLst>
          </p:cNvPr>
          <p:cNvSpPr>
            <a:spLocks noGrp="1"/>
          </p:cNvSpPr>
          <p:nvPr>
            <p:ph type="body" sz="quarter" idx="3"/>
          </p:nvPr>
        </p:nvSpPr>
        <p:spPr>
          <a:xfrm>
            <a:off x="6827520" y="767557"/>
            <a:ext cx="4524692" cy="823912"/>
          </a:xfrm>
        </p:spPr>
        <p:txBody>
          <a:bodyPr>
            <a:normAutofit/>
          </a:bodyPr>
          <a:lstStyle/>
          <a:p>
            <a:r>
              <a:rPr lang="en-US" dirty="0">
                <a:latin typeface="Arial" panose="020B0604020202020204" pitchFamily="34" charset="0"/>
                <a:cs typeface="Arial" panose="020B0604020202020204" pitchFamily="34" charset="0"/>
              </a:rPr>
              <a:t>Medium and longer term:</a:t>
            </a:r>
          </a:p>
        </p:txBody>
      </p:sp>
      <p:sp>
        <p:nvSpPr>
          <p:cNvPr id="6" name="Content Placeholder 5">
            <a:extLst>
              <a:ext uri="{FF2B5EF4-FFF2-40B4-BE49-F238E27FC236}">
                <a16:creationId xmlns:a16="http://schemas.microsoft.com/office/drawing/2014/main" id="{F0E5C0C9-8424-4271-97A6-A994A786FF87}"/>
              </a:ext>
            </a:extLst>
          </p:cNvPr>
          <p:cNvSpPr>
            <a:spLocks noGrp="1"/>
          </p:cNvSpPr>
          <p:nvPr>
            <p:ph sz="quarter" idx="4"/>
          </p:nvPr>
        </p:nvSpPr>
        <p:spPr>
          <a:xfrm>
            <a:off x="6827520" y="1591469"/>
            <a:ext cx="4524692" cy="4351338"/>
          </a:xfrm>
        </p:spPr>
        <p:txBody>
          <a:bodyPr>
            <a:normAutofit/>
          </a:bodyPr>
          <a:lstStyle/>
          <a:p>
            <a:r>
              <a:rPr lang="en-US" sz="2400" dirty="0">
                <a:latin typeface="Arial" panose="020B0604020202020204" pitchFamily="34" charset="0"/>
                <a:ea typeface="Calibri" panose="020F0502020204030204" pitchFamily="34" charset="0"/>
                <a:cs typeface="Arial" panose="020B0604020202020204" pitchFamily="34" charset="0"/>
              </a:rPr>
              <a:t>Need to build capacity for health staff on development of annual preparedness Plan </a:t>
            </a:r>
          </a:p>
          <a:p>
            <a:r>
              <a:rPr lang="en-US" sz="2400" dirty="0">
                <a:latin typeface="Arial" panose="020B0604020202020204" pitchFamily="34" charset="0"/>
                <a:ea typeface="Calibri" panose="020F0502020204030204" pitchFamily="34" charset="0"/>
                <a:cs typeface="Arial" panose="020B0604020202020204" pitchFamily="34" charset="0"/>
              </a:rPr>
              <a:t>Need to train responsible health staffs in emergency response intervention </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4908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89270BA5-2251-4A87-AB44-742BEE1B3425}"/>
              </a:ext>
            </a:extLst>
          </p:cNvPr>
          <p:cNvSpPr>
            <a:spLocks noGrp="1"/>
          </p:cNvSpPr>
          <p:nvPr>
            <p:ph type="title"/>
          </p:nvPr>
        </p:nvSpPr>
        <p:spPr>
          <a:xfrm>
            <a:off x="1" y="1153572"/>
            <a:ext cx="4086224" cy="4461163"/>
          </a:xfrm>
        </p:spPr>
        <p:txBody>
          <a:bodyPr>
            <a:normAutofit/>
          </a:bodyPr>
          <a:lstStyle/>
          <a:p>
            <a:r>
              <a:rPr lang="en-US" sz="4100" b="1" dirty="0">
                <a:solidFill>
                  <a:srgbClr val="FFFFFF"/>
                </a:solidFill>
                <a:latin typeface="Arial" panose="020B0604020202020204" pitchFamily="34" charset="0"/>
                <a:cs typeface="Arial" panose="020B0604020202020204" pitchFamily="34" charset="0"/>
              </a:rPr>
              <a:t>Needs &amp; Recommendations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3B89BE7-EE59-4E80-B607-0DD147C0860E}"/>
              </a:ext>
            </a:extLst>
          </p:cNvPr>
          <p:cNvSpPr>
            <a:spLocks noGrp="1"/>
          </p:cNvSpPr>
          <p:nvPr>
            <p:ph idx="1"/>
          </p:nvPr>
        </p:nvSpPr>
        <p:spPr>
          <a:xfrm>
            <a:off x="4447308" y="1036320"/>
            <a:ext cx="6906491" cy="5140643"/>
          </a:xfrm>
        </p:spPr>
        <p:txBody>
          <a:bodyPr anchor="ctr">
            <a:normAutofit fontScale="92500" lnSpcReduction="20000"/>
          </a:bodyPr>
          <a:lstStyle/>
          <a:p>
            <a:pPr marL="0" indent="0">
              <a:buNone/>
            </a:pPr>
            <a:r>
              <a:rPr lang="en-US" sz="2600" b="1" u="sng" dirty="0">
                <a:latin typeface="Arial" panose="020B0604020202020204" pitchFamily="34" charset="0"/>
                <a:cs typeface="Arial" panose="020B0604020202020204" pitchFamily="34" charset="0"/>
              </a:rPr>
              <a:t>Recover recommendations (3 – 12 months)</a:t>
            </a:r>
          </a:p>
          <a:p>
            <a:r>
              <a:rPr lang="en-US" sz="2400" dirty="0">
                <a:latin typeface="Arial" panose="020B0604020202020204" pitchFamily="34" charset="0"/>
                <a:cs typeface="Arial" panose="020B0604020202020204" pitchFamily="34" charset="0"/>
              </a:rPr>
              <a:t>Support implementation of sanitation activities for prevention of water born and  other disease outbreaks (especially the </a:t>
            </a:r>
            <a:r>
              <a:rPr lang="en-US" sz="2400" dirty="0" err="1">
                <a:latin typeface="Arial" panose="020B0604020202020204" pitchFamily="34" charset="0"/>
                <a:cs typeface="Arial" panose="020B0604020202020204" pitchFamily="34" charset="0"/>
              </a:rPr>
              <a:t>Covid</a:t>
            </a:r>
            <a:r>
              <a:rPr lang="en-US" sz="2400" dirty="0">
                <a:latin typeface="Arial" panose="020B0604020202020204" pitchFamily="34" charset="0"/>
                <a:cs typeface="Arial" panose="020B0604020202020204" pitchFamily="34" charset="0"/>
              </a:rPr>
              <a:t> 19; Diphtheritic and Dengue fevers) </a:t>
            </a:r>
          </a:p>
          <a:p>
            <a:r>
              <a:rPr lang="en-US" sz="2400" dirty="0">
                <a:latin typeface="Arial" panose="020B0604020202020204" pitchFamily="34" charset="0"/>
                <a:cs typeface="Arial" panose="020B0604020202020204" pitchFamily="34" charset="0"/>
              </a:rPr>
              <a:t>Support a quick maintaining of essential health care  services for women and children, especially for the 61  CHS damaged and flooded </a:t>
            </a:r>
          </a:p>
          <a:p>
            <a:pPr lvl="0"/>
            <a:r>
              <a:rPr lang="en-US" sz="2400" dirty="0">
                <a:solidFill>
                  <a:prstClr val="black"/>
                </a:solidFill>
                <a:latin typeface="Arial" panose="020B0604020202020204" pitchFamily="34" charset="0"/>
                <a:cs typeface="Arial" panose="020B0604020202020204" pitchFamily="34" charset="0"/>
              </a:rPr>
              <a:t>Training, supporting healthcare sectors at different levels to develop practical emergency responding plans, planning transportation means for their emergency in floods. </a:t>
            </a:r>
          </a:p>
          <a:p>
            <a:pPr lvl="0"/>
            <a:r>
              <a:rPr lang="en-US" sz="2400" dirty="0">
                <a:solidFill>
                  <a:prstClr val="black"/>
                </a:solidFill>
                <a:latin typeface="Arial" panose="020B0604020202020204" pitchFamily="34" charset="0"/>
                <a:cs typeface="Arial" panose="020B0604020202020204" pitchFamily="34" charset="0"/>
              </a:rPr>
              <a:t>Building reserved water tank and providing power generators, ventilators, chargeable lights, life vests for commune health stations </a:t>
            </a:r>
          </a:p>
          <a:p>
            <a:pPr lvl="0"/>
            <a:r>
              <a:rPr lang="en-US" sz="2400" dirty="0">
                <a:solidFill>
                  <a:prstClr val="black"/>
                </a:solidFill>
                <a:latin typeface="Arial" panose="020B0604020202020204" pitchFamily="34" charset="0"/>
                <a:cs typeface="Arial" panose="020B0604020202020204" pitchFamily="34" charset="0"/>
              </a:rPr>
              <a:t>Maintaining the workforce of village health workers to connect health sectors with community and facilitate health services access.</a:t>
            </a:r>
          </a:p>
          <a:p>
            <a:endParaRPr lang="en-US" sz="20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73525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62667-ED33-461B-8336-8AC0B7E479F3}"/>
              </a:ext>
            </a:extLst>
          </p:cNvPr>
          <p:cNvSpPr>
            <a:spLocks noGrp="1"/>
          </p:cNvSpPr>
          <p:nvPr>
            <p:ph type="title"/>
          </p:nvPr>
        </p:nvSpPr>
        <p:spPr>
          <a:xfrm>
            <a:off x="839788" y="365126"/>
            <a:ext cx="10515600" cy="823912"/>
          </a:xfrm>
        </p:spPr>
        <p:txBody>
          <a:bodyPr/>
          <a:lstStyle/>
          <a:p>
            <a:r>
              <a:rPr lang="en-US" b="1" dirty="0">
                <a:latin typeface="Arial" panose="020B0604020202020204" pitchFamily="34" charset="0"/>
                <a:cs typeface="Arial" panose="020B0604020202020204" pitchFamily="34" charset="0"/>
              </a:rPr>
              <a:t>Gaps </a:t>
            </a:r>
            <a:r>
              <a:rPr lang="en-US" b="1">
                <a:latin typeface="Arial" panose="020B0604020202020204" pitchFamily="34" charset="0"/>
                <a:cs typeface="Arial" panose="020B0604020202020204" pitchFamily="34" charset="0"/>
              </a:rPr>
              <a:t>for supporting </a:t>
            </a:r>
            <a:r>
              <a:rPr lang="en-US">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9A3382DD-B05D-44C2-B6C7-C2EE08118E25}"/>
              </a:ext>
            </a:extLst>
          </p:cNvPr>
          <p:cNvSpPr>
            <a:spLocks noGrp="1"/>
          </p:cNvSpPr>
          <p:nvPr>
            <p:ph sz="half" idx="2"/>
          </p:nvPr>
        </p:nvSpPr>
        <p:spPr>
          <a:xfrm>
            <a:off x="839788" y="2505075"/>
            <a:ext cx="5157787" cy="3905250"/>
          </a:xfrm>
        </p:spPr>
        <p:txBody>
          <a:bodyPr>
            <a:normAutofit/>
          </a:bodyPr>
          <a:lstStyle/>
          <a:p>
            <a:pPr marL="0" lvl="0" indent="0">
              <a:lnSpc>
                <a:spcPct val="107000"/>
              </a:lnSpc>
              <a:spcBef>
                <a:spcPts val="0"/>
              </a:spcBef>
              <a:buNone/>
            </a:pPr>
            <a:endParaRPr lang="en-US" sz="2400" dirty="0">
              <a:solidFill>
                <a:srgbClr val="FF0000"/>
              </a:solidFill>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graphicFrame>
        <p:nvGraphicFramePr>
          <p:cNvPr id="9" name="Table 9">
            <a:extLst>
              <a:ext uri="{FF2B5EF4-FFF2-40B4-BE49-F238E27FC236}">
                <a16:creationId xmlns:a16="http://schemas.microsoft.com/office/drawing/2014/main" id="{C2374CCA-2D07-4649-81B5-90A61AC037CF}"/>
              </a:ext>
            </a:extLst>
          </p:cNvPr>
          <p:cNvGraphicFramePr>
            <a:graphicFrameLocks noGrp="1"/>
          </p:cNvGraphicFramePr>
          <p:nvPr>
            <p:extLst>
              <p:ext uri="{D42A27DB-BD31-4B8C-83A1-F6EECF244321}">
                <p14:modId xmlns:p14="http://schemas.microsoft.com/office/powerpoint/2010/main" val="2740592462"/>
              </p:ext>
            </p:extLst>
          </p:nvPr>
        </p:nvGraphicFramePr>
        <p:xfrm>
          <a:off x="485774" y="1189038"/>
          <a:ext cx="9792006" cy="6213790"/>
        </p:xfrm>
        <a:graphic>
          <a:graphicData uri="http://schemas.openxmlformats.org/drawingml/2006/table">
            <a:tbl>
              <a:tblPr firstRow="1" bandRow="1">
                <a:tableStyleId>{5C22544A-7EE6-4342-B048-85BDC9FD1C3A}</a:tableStyleId>
              </a:tblPr>
              <a:tblGrid>
                <a:gridCol w="8249430">
                  <a:extLst>
                    <a:ext uri="{9D8B030D-6E8A-4147-A177-3AD203B41FA5}">
                      <a16:colId xmlns:a16="http://schemas.microsoft.com/office/drawing/2014/main" val="3111695176"/>
                    </a:ext>
                  </a:extLst>
                </a:gridCol>
                <a:gridCol w="1542576">
                  <a:extLst>
                    <a:ext uri="{9D8B030D-6E8A-4147-A177-3AD203B41FA5}">
                      <a16:colId xmlns:a16="http://schemas.microsoft.com/office/drawing/2014/main" val="4144299982"/>
                    </a:ext>
                  </a:extLst>
                </a:gridCol>
              </a:tblGrid>
              <a:tr h="607168">
                <a:tc>
                  <a:txBody>
                    <a:bodyPr/>
                    <a:lstStyle/>
                    <a:p>
                      <a:r>
                        <a:rPr lang="en-US" dirty="0">
                          <a:latin typeface="Arial" panose="020B0604020202020204" pitchFamily="34" charset="0"/>
                          <a:cs typeface="Arial" panose="020B0604020202020204" pitchFamily="34" charset="0"/>
                        </a:rPr>
                        <a:t>Intervention </a:t>
                      </a:r>
                    </a:p>
                    <a:p>
                      <a:endParaRPr lang="en-US" dirty="0">
                        <a:latin typeface="Arial" panose="020B0604020202020204" pitchFamily="34" charset="0"/>
                        <a:cs typeface="Arial" panose="020B0604020202020204" pitchFamily="34" charset="0"/>
                      </a:endParaRPr>
                    </a:p>
                  </a:txBody>
                  <a:tcPr/>
                </a:tc>
                <a:tc>
                  <a:txBody>
                    <a:bodyPr/>
                    <a:lstStyle/>
                    <a:p>
                      <a:r>
                        <a:rPr lang="en-US" dirty="0">
                          <a:latin typeface="Arial" panose="020B0604020202020204" pitchFamily="34" charset="0"/>
                          <a:cs typeface="Arial" panose="020B0604020202020204" pitchFamily="34" charset="0"/>
                        </a:rPr>
                        <a:t>Targeted number </a:t>
                      </a:r>
                    </a:p>
                  </a:txBody>
                  <a:tcPr/>
                </a:tc>
                <a:extLst>
                  <a:ext uri="{0D108BD9-81ED-4DB2-BD59-A6C34878D82A}">
                    <a16:rowId xmlns:a16="http://schemas.microsoft.com/office/drawing/2014/main" val="621404441"/>
                  </a:ext>
                </a:extLst>
              </a:tr>
              <a:tr h="1127598">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dirty="0">
                          <a:solidFill>
                            <a:prstClr val="black"/>
                          </a:solidFill>
                          <a:latin typeface="Arial" panose="020B0604020202020204" pitchFamily="34" charset="0"/>
                          <a:cs typeface="Arial" panose="020B0604020202020204" pitchFamily="34" charset="0"/>
                        </a:rPr>
                        <a:t>Support implementation of integrated communication program on good health, nutrition practices under the dual emergency </a:t>
                      </a:r>
                      <a:r>
                        <a:rPr lang="en-US" sz="1800" b="1" i="1" dirty="0">
                          <a:solidFill>
                            <a:prstClr val="black"/>
                          </a:solidFill>
                          <a:latin typeface="Arial" panose="020B0604020202020204" pitchFamily="34" charset="0"/>
                          <a:cs typeface="Arial" panose="020B0604020202020204" pitchFamily="34" charset="0"/>
                        </a:rPr>
                        <a:t>(</a:t>
                      </a:r>
                      <a:r>
                        <a:rPr lang="en-US" sz="1800" b="1" i="1" dirty="0" err="1">
                          <a:solidFill>
                            <a:prstClr val="black"/>
                          </a:solidFill>
                          <a:latin typeface="Arial" panose="020B0604020202020204" pitchFamily="34" charset="0"/>
                          <a:cs typeface="Arial" panose="020B0604020202020204" pitchFamily="34" charset="0"/>
                        </a:rPr>
                        <a:t>Covid</a:t>
                      </a:r>
                      <a:r>
                        <a:rPr lang="en-US" sz="1800" b="1" i="1" dirty="0">
                          <a:solidFill>
                            <a:prstClr val="black"/>
                          </a:solidFill>
                          <a:latin typeface="Arial" panose="020B0604020202020204" pitchFamily="34" charset="0"/>
                          <a:cs typeface="Arial" panose="020B0604020202020204" pitchFamily="34" charset="0"/>
                        </a:rPr>
                        <a:t> 19 &amp; Flooding), </a:t>
                      </a:r>
                      <a:r>
                        <a:rPr lang="en-US" sz="1800" b="1" dirty="0">
                          <a:solidFill>
                            <a:prstClr val="black"/>
                          </a:solidFill>
                          <a:latin typeface="Arial" panose="020B0604020202020204" pitchFamily="34" charset="0"/>
                          <a:cs typeface="Arial" panose="020B0604020202020204" pitchFamily="34" charset="0"/>
                        </a:rPr>
                        <a:t>and DRR in affected provinces</a:t>
                      </a:r>
                    </a:p>
                    <a:p>
                      <a:pPr marL="285750" indent="-285750">
                        <a:buFont typeface="Arial" panose="020B0604020202020204" pitchFamily="34" charset="0"/>
                        <a:buChar char="•"/>
                      </a:pPr>
                      <a:endParaRPr lang="en-US" b="1" dirty="0">
                        <a:latin typeface="Arial" panose="020B0604020202020204" pitchFamily="34" charset="0"/>
                        <a:cs typeface="Arial" panose="020B0604020202020204" pitchFamily="34" charset="0"/>
                      </a:endParaRPr>
                    </a:p>
                  </a:txBody>
                  <a:tcPr/>
                </a:tc>
                <a:tc>
                  <a:txBody>
                    <a:bodyPr/>
                    <a:lstStyle/>
                    <a:p>
                      <a:r>
                        <a:rPr lang="en-US" b="1" dirty="0">
                          <a:latin typeface="Arial" panose="020B0604020202020204" pitchFamily="34" charset="0"/>
                          <a:cs typeface="Arial" panose="020B0604020202020204" pitchFamily="34" charset="0"/>
                        </a:rPr>
                        <a:t>5 provinces </a:t>
                      </a:r>
                    </a:p>
                  </a:txBody>
                  <a:tcPr/>
                </a:tc>
                <a:extLst>
                  <a:ext uri="{0D108BD9-81ED-4DB2-BD59-A6C34878D82A}">
                    <a16:rowId xmlns:a16="http://schemas.microsoft.com/office/drawing/2014/main" val="1510154890"/>
                  </a:ext>
                </a:extLst>
              </a:tr>
              <a:tr h="867383">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dirty="0">
                          <a:solidFill>
                            <a:prstClr val="black"/>
                          </a:solidFill>
                          <a:latin typeface="Arial" panose="020B0604020202020204" pitchFamily="34" charset="0"/>
                          <a:cs typeface="Arial" panose="020B0604020202020204" pitchFamily="34" charset="0"/>
                        </a:rPr>
                        <a:t>Procurement of the multiple micro-nutrient for protection of about 100,000 young children  under 2 from micro-nutrient deficiencies in affected  locations</a:t>
                      </a:r>
                    </a:p>
                    <a:p>
                      <a:pPr marL="285750" indent="-285750">
                        <a:buFont typeface="Arial" panose="020B0604020202020204" pitchFamily="34" charset="0"/>
                        <a:buChar char="•"/>
                      </a:pPr>
                      <a:endParaRPr lang="en-US" b="1" dirty="0">
                        <a:latin typeface="Arial" panose="020B0604020202020204" pitchFamily="34" charset="0"/>
                        <a:cs typeface="Arial" panose="020B0604020202020204" pitchFamily="34" charset="0"/>
                      </a:endParaRPr>
                    </a:p>
                  </a:txBody>
                  <a:tcPr/>
                </a:tc>
                <a:tc>
                  <a:txBody>
                    <a:bodyPr/>
                    <a:lstStyle/>
                    <a:p>
                      <a:r>
                        <a:rPr lang="en-US" b="1" dirty="0">
                          <a:latin typeface="Arial" panose="020B0604020202020204" pitchFamily="34" charset="0"/>
                          <a:cs typeface="Arial" panose="020B0604020202020204" pitchFamily="34" charset="0"/>
                        </a:rPr>
                        <a:t>80,000</a:t>
                      </a:r>
                    </a:p>
                  </a:txBody>
                  <a:tcPr/>
                </a:tc>
                <a:extLst>
                  <a:ext uri="{0D108BD9-81ED-4DB2-BD59-A6C34878D82A}">
                    <a16:rowId xmlns:a16="http://schemas.microsoft.com/office/drawing/2014/main" val="2519762262"/>
                  </a:ext>
                </a:extLst>
              </a:tr>
              <a:tr h="867383">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Procurement of the multiple micro-nutrient for protection of about 100.000 pregnant women in 3 severely affected provinces (Hue, Quag Binh, Quang Tri)</a:t>
                      </a:r>
                    </a:p>
                    <a:p>
                      <a:pPr marL="285750" indent="-285750">
                        <a:buFont typeface="Arial" panose="020B0604020202020204" pitchFamily="34" charset="0"/>
                        <a:buChar char="•"/>
                      </a:pPr>
                      <a:endParaRPr lang="en-US" b="1"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80,000</a:t>
                      </a:r>
                    </a:p>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10083656"/>
                  </a:ext>
                </a:extLst>
              </a:tr>
              <a:tr h="607168">
                <a:tc>
                  <a:txBody>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SUPPORT to carry out a specific nutrition survey to assess further detail of the impacts in 3 provinces for interventions </a:t>
                      </a:r>
                    </a:p>
                  </a:txBody>
                  <a:tcPr/>
                </a:tc>
                <a:tc>
                  <a:txBody>
                    <a:bodyPr/>
                    <a:lstStyle/>
                    <a:p>
                      <a:r>
                        <a:rPr lang="en-US" b="1" dirty="0">
                          <a:latin typeface="Arial" panose="020B0604020202020204" pitchFamily="34" charset="0"/>
                          <a:cs typeface="Arial" panose="020B0604020202020204" pitchFamily="34" charset="0"/>
                        </a:rPr>
                        <a:t>3 provinces </a:t>
                      </a:r>
                    </a:p>
                  </a:txBody>
                  <a:tcPr/>
                </a:tc>
                <a:extLst>
                  <a:ext uri="{0D108BD9-81ED-4DB2-BD59-A6C34878D82A}">
                    <a16:rowId xmlns:a16="http://schemas.microsoft.com/office/drawing/2014/main" val="698619077"/>
                  </a:ext>
                </a:extLst>
              </a:tr>
              <a:tr h="607168">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latin typeface="Arial" panose="020B0604020202020204" pitchFamily="34" charset="0"/>
                          <a:cs typeface="Arial" panose="020B0604020202020204" pitchFamily="34" charset="0"/>
                        </a:rPr>
                        <a:t>Training for capacity building on nutrition emergency response </a:t>
                      </a:r>
                    </a:p>
                    <a:p>
                      <a:pPr marL="285750" indent="-285750">
                        <a:buFont typeface="Arial" panose="020B0604020202020204" pitchFamily="34" charset="0"/>
                        <a:buChar char="•"/>
                      </a:pPr>
                      <a:endParaRPr lang="en-US" b="1" dirty="0">
                        <a:latin typeface="Arial" panose="020B0604020202020204" pitchFamily="34" charset="0"/>
                        <a:cs typeface="Arial" panose="020B0604020202020204" pitchFamily="34" charset="0"/>
                      </a:endParaRPr>
                    </a:p>
                  </a:txBody>
                  <a:tcPr/>
                </a:tc>
                <a:tc>
                  <a:txBody>
                    <a:bodyPr/>
                    <a:lstStyle/>
                    <a:p>
                      <a:r>
                        <a:rPr lang="en-US" b="1" dirty="0">
                          <a:latin typeface="Arial" panose="020B0604020202020204" pitchFamily="34" charset="0"/>
                          <a:cs typeface="Arial" panose="020B0604020202020204" pitchFamily="34" charset="0"/>
                        </a:rPr>
                        <a:t>5 provinces </a:t>
                      </a:r>
                    </a:p>
                  </a:txBody>
                  <a:tcPr/>
                </a:tc>
                <a:extLst>
                  <a:ext uri="{0D108BD9-81ED-4DB2-BD59-A6C34878D82A}">
                    <a16:rowId xmlns:a16="http://schemas.microsoft.com/office/drawing/2014/main" val="975913532"/>
                  </a:ext>
                </a:extLst>
              </a:tr>
              <a:tr h="727390">
                <a:tc>
                  <a:txBody>
                    <a:bodyPr/>
                    <a:lstStyle/>
                    <a:p>
                      <a:pPr marL="285750" indent="-285750">
                        <a:buFont typeface="Arial" panose="020B0604020202020204" pitchFamily="34" charset="0"/>
                        <a:buChar char="•"/>
                      </a:pPr>
                      <a:endParaRPr lang="en-US" b="1"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47905733"/>
                  </a:ext>
                </a:extLst>
              </a:tr>
            </a:tbl>
          </a:graphicData>
        </a:graphic>
      </p:graphicFrame>
    </p:spTree>
    <p:extLst>
      <p:ext uri="{BB962C8B-B14F-4D97-AF65-F5344CB8AC3E}">
        <p14:creationId xmlns:p14="http://schemas.microsoft.com/office/powerpoint/2010/main" val="22717517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05A37-227A-4719-A07B-AEAC0667D029}"/>
              </a:ext>
            </a:extLst>
          </p:cNvPr>
          <p:cNvSpPr>
            <a:spLocks noGrp="1"/>
          </p:cNvSpPr>
          <p:nvPr>
            <p:ph type="title"/>
          </p:nvPr>
        </p:nvSpPr>
        <p:spPr>
          <a:xfrm>
            <a:off x="847167" y="1782997"/>
            <a:ext cx="2988234" cy="4480726"/>
          </a:xfrm>
        </p:spPr>
        <p:txBody>
          <a:bodyPr>
            <a:normAutofit/>
          </a:bodyPr>
          <a:lstStyle/>
          <a:p>
            <a:pPr algn="r"/>
            <a:r>
              <a:rPr lang="en-US" sz="6600" b="1" dirty="0">
                <a:latin typeface="Arial" panose="020B0604020202020204" pitchFamily="34" charset="0"/>
                <a:cs typeface="Arial" panose="020B0604020202020204" pitchFamily="34" charset="0"/>
              </a:rPr>
              <a:t>WASH</a:t>
            </a:r>
          </a:p>
        </p:txBody>
      </p:sp>
      <p:sp>
        <p:nvSpPr>
          <p:cNvPr id="3" name="Content Placeholder 2">
            <a:extLst>
              <a:ext uri="{FF2B5EF4-FFF2-40B4-BE49-F238E27FC236}">
                <a16:creationId xmlns:a16="http://schemas.microsoft.com/office/drawing/2014/main" id="{9B32BFAE-4C86-4EEC-8AC1-C03359C55B92}"/>
              </a:ext>
            </a:extLst>
          </p:cNvPr>
          <p:cNvSpPr>
            <a:spLocks noGrp="1"/>
          </p:cNvSpPr>
          <p:nvPr>
            <p:ph idx="1"/>
          </p:nvPr>
        </p:nvSpPr>
        <p:spPr>
          <a:xfrm>
            <a:off x="4676775" y="1648870"/>
            <a:ext cx="5281333" cy="4142330"/>
          </a:xfrm>
        </p:spPr>
        <p:txBody>
          <a:bodyPr anchor="ctr">
            <a:normAutofit lnSpcReduction="10000"/>
          </a:bodyPr>
          <a:lstStyle/>
          <a:p>
            <a:r>
              <a:rPr lang="en-US" sz="2400" b="1" dirty="0">
                <a:latin typeface="Arial" panose="020B0604020202020204" pitchFamily="34" charset="0"/>
                <a:cs typeface="Arial" panose="020B0604020202020204" pitchFamily="34" charset="0"/>
              </a:rPr>
              <a:t>Key Observations</a:t>
            </a:r>
          </a:p>
          <a:p>
            <a:pPr marL="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Summary of WASH Impacts </a:t>
            </a:r>
            <a:r>
              <a:rPr lang="en-US" sz="2400" dirty="0">
                <a:latin typeface="Arial" panose="020B0604020202020204" pitchFamily="34" charset="0"/>
                <a:cs typeface="Arial" panose="020B0604020202020204" pitchFamily="34" charset="0"/>
              </a:rPr>
              <a:t>(from government reports &amp; mission findings)</a:t>
            </a:r>
          </a:p>
          <a:p>
            <a:pPr marL="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Overall Sector Needs and Recommendations </a:t>
            </a:r>
            <a:r>
              <a:rPr lang="en-US" sz="2400" dirty="0">
                <a:latin typeface="Arial" panose="020B0604020202020204" pitchFamily="34" charset="0"/>
                <a:cs typeface="Arial" panose="020B0604020202020204" pitchFamily="34" charset="0"/>
              </a:rPr>
              <a:t>(from government reports &amp; mission findings)</a:t>
            </a:r>
          </a:p>
        </p:txBody>
      </p:sp>
    </p:spTree>
    <p:extLst>
      <p:ext uri="{BB962C8B-B14F-4D97-AF65-F5344CB8AC3E}">
        <p14:creationId xmlns:p14="http://schemas.microsoft.com/office/powerpoint/2010/main" val="41196003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6F556-AE5B-4186-A711-AAF6C8FE395F}"/>
              </a:ext>
            </a:extLst>
          </p:cNvPr>
          <p:cNvSpPr>
            <a:spLocks noGrp="1"/>
          </p:cNvSpPr>
          <p:nvPr>
            <p:ph type="title"/>
          </p:nvPr>
        </p:nvSpPr>
        <p:spPr>
          <a:xfrm>
            <a:off x="515409" y="178023"/>
            <a:ext cx="8596668" cy="1320800"/>
          </a:xfrm>
        </p:spPr>
        <p:txBody>
          <a:bodyPr>
            <a:normAutofit fontScale="90000"/>
          </a:bodyPr>
          <a:lstStyle/>
          <a:p>
            <a:r>
              <a:rPr lang="en-US" sz="2700" b="1" dirty="0">
                <a:solidFill>
                  <a:schemeClr val="tx1"/>
                </a:solidFill>
                <a:latin typeface="Arial" panose="020B0604020202020204" pitchFamily="34" charset="0"/>
                <a:cs typeface="Arial" panose="020B0604020202020204" pitchFamily="34" charset="0"/>
              </a:rPr>
              <a:t>OBSERVATION: </a:t>
            </a:r>
            <a:r>
              <a:rPr lang="en-US" sz="2200" dirty="0">
                <a:solidFill>
                  <a:schemeClr val="tx1"/>
                </a:solidFill>
                <a:latin typeface="Arial" panose="020B0604020202020204" pitchFamily="34" charset="0"/>
                <a:cs typeface="Arial" panose="020B0604020202020204" pitchFamily="34" charset="0"/>
              </a:rPr>
              <a:t>Evacuation center - </a:t>
            </a:r>
            <a:r>
              <a:rPr lang="en-US" sz="2200" dirty="0" err="1">
                <a:solidFill>
                  <a:schemeClr val="tx1"/>
                </a:solidFill>
                <a:latin typeface="Arial" panose="020B0604020202020204" pitchFamily="34" charset="0"/>
                <a:cs typeface="Arial" panose="020B0604020202020204" pitchFamily="34" charset="0"/>
              </a:rPr>
              <a:t>Tân</a:t>
            </a:r>
            <a:r>
              <a:rPr lang="en-US" sz="2200" dirty="0">
                <a:solidFill>
                  <a:schemeClr val="tx1"/>
                </a:solidFill>
                <a:latin typeface="Arial" panose="020B0604020202020204" pitchFamily="34" charset="0"/>
                <a:cs typeface="Arial" panose="020B0604020202020204" pitchFamily="34" charset="0"/>
              </a:rPr>
              <a:t> </a:t>
            </a:r>
            <a:r>
              <a:rPr lang="en-US" sz="2200" dirty="0" err="1">
                <a:solidFill>
                  <a:schemeClr val="tx1"/>
                </a:solidFill>
                <a:latin typeface="Arial" panose="020B0604020202020204" pitchFamily="34" charset="0"/>
                <a:cs typeface="Arial" panose="020B0604020202020204" pitchFamily="34" charset="0"/>
              </a:rPr>
              <a:t>Ninh</a:t>
            </a:r>
            <a:r>
              <a:rPr lang="en-US" sz="2200" dirty="0">
                <a:solidFill>
                  <a:schemeClr val="tx1"/>
                </a:solidFill>
                <a:latin typeface="Arial" panose="020B0604020202020204" pitchFamily="34" charset="0"/>
                <a:cs typeface="Arial" panose="020B0604020202020204" pitchFamily="34" charset="0"/>
              </a:rPr>
              <a:t> Commune People Committee Office, </a:t>
            </a:r>
            <a:r>
              <a:rPr lang="en-US" sz="2200" dirty="0" err="1">
                <a:solidFill>
                  <a:schemeClr val="tx1"/>
                </a:solidFill>
                <a:latin typeface="Arial" panose="020B0604020202020204" pitchFamily="34" charset="0"/>
                <a:cs typeface="Arial" panose="020B0604020202020204" pitchFamily="34" charset="0"/>
              </a:rPr>
              <a:t>Quảng</a:t>
            </a:r>
            <a:r>
              <a:rPr lang="en-US" sz="2200" dirty="0">
                <a:solidFill>
                  <a:schemeClr val="tx1"/>
                </a:solidFill>
                <a:latin typeface="Arial" panose="020B0604020202020204" pitchFamily="34" charset="0"/>
                <a:cs typeface="Arial" panose="020B0604020202020204" pitchFamily="34" charset="0"/>
              </a:rPr>
              <a:t> </a:t>
            </a:r>
            <a:r>
              <a:rPr lang="en-US" sz="2200" dirty="0" err="1">
                <a:solidFill>
                  <a:schemeClr val="tx1"/>
                </a:solidFill>
                <a:latin typeface="Arial" panose="020B0604020202020204" pitchFamily="34" charset="0"/>
                <a:cs typeface="Arial" panose="020B0604020202020204" pitchFamily="34" charset="0"/>
              </a:rPr>
              <a:t>Ninh</a:t>
            </a:r>
            <a:r>
              <a:rPr lang="en-US" sz="2200" dirty="0">
                <a:solidFill>
                  <a:schemeClr val="tx1"/>
                </a:solidFill>
                <a:latin typeface="Arial" panose="020B0604020202020204" pitchFamily="34" charset="0"/>
                <a:cs typeface="Arial" panose="020B0604020202020204" pitchFamily="34" charset="0"/>
              </a:rPr>
              <a:t> District, Quang </a:t>
            </a:r>
            <a:r>
              <a:rPr lang="en-US" sz="2200" dirty="0" err="1">
                <a:solidFill>
                  <a:schemeClr val="tx1"/>
                </a:solidFill>
                <a:latin typeface="Arial" panose="020B0604020202020204" pitchFamily="34" charset="0"/>
                <a:cs typeface="Arial" panose="020B0604020202020204" pitchFamily="34" charset="0"/>
              </a:rPr>
              <a:t>Binh</a:t>
            </a:r>
            <a:r>
              <a:rPr lang="en-US" sz="2200" dirty="0">
                <a:solidFill>
                  <a:schemeClr val="tx1"/>
                </a:solidFill>
                <a:latin typeface="Arial" panose="020B0604020202020204" pitchFamily="34" charset="0"/>
                <a:cs typeface="Arial" panose="020B0604020202020204" pitchFamily="34" charset="0"/>
              </a:rPr>
              <a:t> Province</a:t>
            </a: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endParaRPr lang="en-US" sz="2200" dirty="0">
              <a:latin typeface="Arial" panose="020B0604020202020204" pitchFamily="34" charset="0"/>
              <a:cs typeface="Arial" panose="020B0604020202020204" pitchFamily="34" charset="0"/>
            </a:endParaRPr>
          </a:p>
        </p:txBody>
      </p:sp>
      <p:pic>
        <p:nvPicPr>
          <p:cNvPr id="4" name="Content Placeholder 3">
            <a:extLst>
              <a:ext uri="{FF2B5EF4-FFF2-40B4-BE49-F238E27FC236}">
                <a16:creationId xmlns:a16="http://schemas.microsoft.com/office/drawing/2014/main" id="{E05373CA-3ACD-4A12-AF91-32FF7E844CF5}"/>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18929" y="3866026"/>
            <a:ext cx="4597792" cy="2991974"/>
          </a:xfrm>
          <a:prstGeom prst="rect">
            <a:avLst/>
          </a:prstGeom>
        </p:spPr>
      </p:pic>
      <p:sp>
        <p:nvSpPr>
          <p:cNvPr id="5" name="Rectangle 4">
            <a:extLst>
              <a:ext uri="{FF2B5EF4-FFF2-40B4-BE49-F238E27FC236}">
                <a16:creationId xmlns:a16="http://schemas.microsoft.com/office/drawing/2014/main" id="{20AC225B-0919-4952-A5AE-D39F5307617B}"/>
              </a:ext>
            </a:extLst>
          </p:cNvPr>
          <p:cNvSpPr/>
          <p:nvPr/>
        </p:nvSpPr>
        <p:spPr>
          <a:xfrm>
            <a:off x="5701201" y="3970801"/>
            <a:ext cx="6083935" cy="28871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sz="1600" dirty="0">
                <a:solidFill>
                  <a:schemeClr val="tx1"/>
                </a:solidFill>
                <a:latin typeface="Arial" panose="020B0604020202020204" pitchFamily="34" charset="0"/>
                <a:cs typeface="Arial" panose="020B0604020202020204" pitchFamily="34" charset="0"/>
              </a:rPr>
              <a:t>Evacuated at CPC office for a week</a:t>
            </a:r>
          </a:p>
          <a:p>
            <a:pPr marL="285750" indent="-285750">
              <a:buFontTx/>
              <a:buChar char="-"/>
            </a:pPr>
            <a:r>
              <a:rPr lang="en-US" sz="1600" dirty="0">
                <a:solidFill>
                  <a:schemeClr val="tx1"/>
                </a:solidFill>
                <a:latin typeface="Arial" panose="020B0604020202020204" pitchFamily="34" charset="0"/>
                <a:cs typeface="Arial" panose="020B0604020202020204" pitchFamily="34" charset="0"/>
              </a:rPr>
              <a:t>150 people, with the majority were women, children, and elderly</a:t>
            </a:r>
          </a:p>
          <a:p>
            <a:pPr marL="285750" indent="-285750">
              <a:buFontTx/>
              <a:buChar char="-"/>
            </a:pPr>
            <a:r>
              <a:rPr lang="en-US" sz="1600" dirty="0">
                <a:solidFill>
                  <a:schemeClr val="tx1"/>
                </a:solidFill>
                <a:latin typeface="Arial" panose="020B0604020202020204" pitchFamily="34" charset="0"/>
                <a:cs typeface="Arial" panose="020B0604020202020204" pitchFamily="34" charset="0"/>
              </a:rPr>
              <a:t>One latrine only on the first floor submerged under water </a:t>
            </a:r>
          </a:p>
          <a:p>
            <a:pPr marL="285750" indent="-285750">
              <a:buFontTx/>
              <a:buChar char="-"/>
            </a:pPr>
            <a:r>
              <a:rPr lang="en-US" sz="1600" dirty="0">
                <a:solidFill>
                  <a:schemeClr val="tx1"/>
                </a:solidFill>
                <a:latin typeface="Arial" panose="020B0604020202020204" pitchFamily="34" charset="0"/>
                <a:cs typeface="Arial" panose="020B0604020202020204" pitchFamily="34" charset="0"/>
              </a:rPr>
              <a:t>Put the human waste into a piece of paper and throw it into the water nearby. </a:t>
            </a:r>
          </a:p>
          <a:p>
            <a:pPr marL="285750" indent="-285750">
              <a:buFontTx/>
              <a:buChar char="-"/>
            </a:pPr>
            <a:r>
              <a:rPr lang="en-US" sz="1600" dirty="0">
                <a:solidFill>
                  <a:schemeClr val="tx1"/>
                </a:solidFill>
                <a:latin typeface="Arial" panose="020B0604020202020204" pitchFamily="34" charset="0"/>
                <a:cs typeface="Arial" panose="020B0604020202020204" pitchFamily="34" charset="0"/>
              </a:rPr>
              <a:t>Minimize their kids’ meal sizes to avoid the toilet time</a:t>
            </a:r>
          </a:p>
          <a:p>
            <a:pPr marL="285750" indent="-285750">
              <a:buFontTx/>
              <a:buChar char="-"/>
            </a:pPr>
            <a:r>
              <a:rPr lang="en-US" sz="1600" dirty="0">
                <a:solidFill>
                  <a:schemeClr val="tx1"/>
                </a:solidFill>
                <a:latin typeface="Arial" panose="020B0604020202020204" pitchFamily="34" charset="0"/>
                <a:cs typeface="Arial" panose="020B0604020202020204" pitchFamily="34" charset="0"/>
              </a:rPr>
              <a:t>No water for personal hygiene</a:t>
            </a:r>
          </a:p>
          <a:p>
            <a:pPr marL="285750" indent="-285750">
              <a:buFontTx/>
              <a:buChar char="-"/>
            </a:pPr>
            <a:r>
              <a:rPr lang="en-US" sz="1600" dirty="0">
                <a:solidFill>
                  <a:schemeClr val="tx1"/>
                </a:solidFill>
                <a:latin typeface="Arial" panose="020B0604020202020204" pitchFamily="34" charset="0"/>
                <a:cs typeface="Arial" panose="020B0604020202020204" pitchFamily="34" charset="0"/>
              </a:rPr>
              <a:t>No privacy for women and girls.</a:t>
            </a:r>
          </a:p>
          <a:p>
            <a:r>
              <a:rPr lang="en-US" sz="2000" dirty="0">
                <a:solidFill>
                  <a:schemeClr val="tx1"/>
                </a:solidFill>
                <a:latin typeface="Arial" panose="020B0604020202020204" pitchFamily="34" charset="0"/>
                <a:cs typeface="Arial" panose="020B0604020202020204" pitchFamily="34" charset="0"/>
              </a:rPr>
              <a:t> </a:t>
            </a:r>
          </a:p>
        </p:txBody>
      </p:sp>
      <p:pic>
        <p:nvPicPr>
          <p:cNvPr id="1026" name="Picture 2" descr="image002">
            <a:extLst>
              <a:ext uri="{FF2B5EF4-FFF2-40B4-BE49-F238E27FC236}">
                <a16:creationId xmlns:a16="http://schemas.microsoft.com/office/drawing/2014/main" id="{64E499E1-CE4D-4A72-8231-6AA05BBCD04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8929" y="1542373"/>
            <a:ext cx="4597792" cy="2236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C2A05A42-243A-47B0-92A7-C0104628DFC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01200" y="1542373"/>
            <a:ext cx="6083935" cy="2323653"/>
          </a:xfrm>
          <a:prstGeom prst="rect">
            <a:avLst/>
          </a:prstGeom>
        </p:spPr>
      </p:pic>
    </p:spTree>
    <p:extLst>
      <p:ext uri="{BB962C8B-B14F-4D97-AF65-F5344CB8AC3E}">
        <p14:creationId xmlns:p14="http://schemas.microsoft.com/office/powerpoint/2010/main" val="684959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AEF3CB-F4B0-4198-B3E3-B2B46F45E4A6}"/>
              </a:ext>
            </a:extLst>
          </p:cNvPr>
          <p:cNvPicPr/>
          <p:nvPr/>
        </p:nvPicPr>
        <p:blipFill rotWithShape="1">
          <a:blip r:embed="rId2" cstate="email">
            <a:extLst>
              <a:ext uri="{28A0092B-C50C-407E-A947-70E740481C1C}">
                <a14:useLocalDpi xmlns:a14="http://schemas.microsoft.com/office/drawing/2010/main"/>
              </a:ext>
            </a:extLst>
          </a:blip>
          <a:srcRect/>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5" name="Content Placeholder 4">
            <a:extLst>
              <a:ext uri="{FF2B5EF4-FFF2-40B4-BE49-F238E27FC236}">
                <a16:creationId xmlns:a16="http://schemas.microsoft.com/office/drawing/2014/main" id="{06596034-C874-4B3E-AFC8-B74173BBE16D}"/>
              </a:ext>
            </a:extLst>
          </p:cNvPr>
          <p:cNvPicPr>
            <a:picLocks/>
          </p:cNvPicPr>
          <p:nvPr/>
        </p:nvPicPr>
        <p:blipFill rotWithShape="1">
          <a:blip r:embed="rId3" cstate="email">
            <a:extLst>
              <a:ext uri="{28A0092B-C50C-407E-A947-70E740481C1C}">
                <a14:useLocalDpi xmlns:a14="http://schemas.microsoft.com/office/drawing/2010/main"/>
              </a:ext>
            </a:extLst>
          </a:blip>
          <a:srcRect/>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p:nvSpPr>
          <p:cNvPr id="2" name="Title 1">
            <a:extLst>
              <a:ext uri="{FF2B5EF4-FFF2-40B4-BE49-F238E27FC236}">
                <a16:creationId xmlns:a16="http://schemas.microsoft.com/office/drawing/2014/main" id="{144A86CF-923B-4E89-ACC0-EC51B79FB564}"/>
              </a:ext>
            </a:extLst>
          </p:cNvPr>
          <p:cNvSpPr>
            <a:spLocks noGrp="1"/>
          </p:cNvSpPr>
          <p:nvPr>
            <p:ph type="title"/>
          </p:nvPr>
        </p:nvSpPr>
        <p:spPr>
          <a:xfrm>
            <a:off x="448056" y="681038"/>
            <a:ext cx="2980944" cy="1325563"/>
          </a:xfrm>
        </p:spPr>
        <p:txBody>
          <a:bodyPr vert="horz" lIns="91440" tIns="45720" rIns="91440" bIns="45720" rtlCol="0" anchor="ctr">
            <a:normAutofit/>
          </a:bodyPr>
          <a:lstStyle/>
          <a:p>
            <a:r>
              <a:rPr lang="en-US" sz="2800" b="1" kern="1200" dirty="0">
                <a:solidFill>
                  <a:schemeClr val="tx1"/>
                </a:solidFill>
                <a:latin typeface="Arial" panose="020B0604020202020204" pitchFamily="34" charset="0"/>
                <a:cs typeface="Arial" panose="020B0604020202020204" pitchFamily="34" charset="0"/>
              </a:rPr>
              <a:t>OBSERVATION: Clean Water </a:t>
            </a:r>
          </a:p>
        </p:txBody>
      </p:sp>
      <p:sp>
        <p:nvSpPr>
          <p:cNvPr id="10" name="Content Placeholder 9">
            <a:extLst>
              <a:ext uri="{FF2B5EF4-FFF2-40B4-BE49-F238E27FC236}">
                <a16:creationId xmlns:a16="http://schemas.microsoft.com/office/drawing/2014/main" id="{ED259C76-5E52-4CC8-92B1-A7B5281CAC82}"/>
              </a:ext>
            </a:extLst>
          </p:cNvPr>
          <p:cNvSpPr>
            <a:spLocks noGrp="1"/>
          </p:cNvSpPr>
          <p:nvPr>
            <p:ph sz="half" idx="1"/>
          </p:nvPr>
        </p:nvSpPr>
        <p:spPr>
          <a:xfrm>
            <a:off x="448056" y="2258171"/>
            <a:ext cx="2804504" cy="3918792"/>
          </a:xfrm>
        </p:spPr>
        <p:txBody>
          <a:bodyPr vert="horz" lIns="91440" tIns="45720" rIns="91440" bIns="45720" rtlCol="0">
            <a:normAutofit fontScale="92500" lnSpcReduction="20000"/>
          </a:bodyPr>
          <a:lstStyle/>
          <a:p>
            <a:pPr marL="403225" indent="-746125">
              <a:tabLst>
                <a:tab pos="396875" algn="l"/>
              </a:tabLst>
            </a:pPr>
            <a:r>
              <a:rPr lang="en-US" sz="1800" dirty="0">
                <a:latin typeface="Arial" panose="020B0604020202020204" pitchFamily="34" charset="0"/>
                <a:cs typeface="Arial" panose="020B0604020202020204" pitchFamily="34" charset="0"/>
              </a:rPr>
              <a:t>Nguyễn </a:t>
            </a:r>
            <a:r>
              <a:rPr lang="en-US" sz="1800" dirty="0" err="1">
                <a:latin typeface="Arial" panose="020B0604020202020204" pitchFamily="34" charset="0"/>
                <a:cs typeface="Arial" panose="020B0604020202020204" pitchFamily="34" charset="0"/>
              </a:rPr>
              <a:t>Đức</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Hường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Đông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Phước</a:t>
            </a:r>
            <a:r>
              <a:rPr lang="en-US" sz="1800" dirty="0">
                <a:latin typeface="Arial" panose="020B0604020202020204" pitchFamily="34" charset="0"/>
                <a:cs typeface="Arial" panose="020B0604020202020204" pitchFamily="34" charset="0"/>
              </a:rPr>
              <a:t> village, </a:t>
            </a:r>
            <a:r>
              <a:rPr lang="en-US" sz="1800" dirty="0" err="1">
                <a:latin typeface="Arial" panose="020B0604020202020204" pitchFamily="34" charset="0"/>
                <a:cs typeface="Arial" panose="020B0604020202020204" pitchFamily="34" charset="0"/>
              </a:rPr>
              <a:t>Dien</a:t>
            </a:r>
            <a:r>
              <a:rPr lang="en-US" sz="1800" dirty="0">
                <a:latin typeface="Arial" panose="020B0604020202020204" pitchFamily="34" charset="0"/>
                <a:cs typeface="Arial" panose="020B0604020202020204" pitchFamily="34" charset="0"/>
              </a:rPr>
              <a:t> Hong commune, Dai Loc district, Quang Nam province</a:t>
            </a:r>
          </a:p>
          <a:p>
            <a:r>
              <a:rPr lang="en-US" sz="1800" dirty="0">
                <a:latin typeface="Arial" panose="020B0604020202020204" pitchFamily="34" charset="0"/>
                <a:cs typeface="Arial" panose="020B0604020202020204" pitchFamily="34" charset="0"/>
              </a:rPr>
              <a:t>The house was flooded 1m height </a:t>
            </a:r>
            <a:r>
              <a:rPr lang="en-US" dirty="0">
                <a:latin typeface="Arial" panose="020B0604020202020204" pitchFamily="34" charset="0"/>
                <a:cs typeface="Arial" panose="020B0604020202020204" pitchFamily="34" charset="0"/>
              </a:rPr>
              <a:t>within</a:t>
            </a:r>
            <a:r>
              <a:rPr lang="en-US" sz="1800" dirty="0">
                <a:latin typeface="Arial" panose="020B0604020202020204" pitchFamily="34" charset="0"/>
                <a:cs typeface="Arial" panose="020B0604020202020204" pitchFamily="34" charset="0"/>
              </a:rPr>
              <a:t> 3 days</a:t>
            </a:r>
          </a:p>
          <a:p>
            <a:r>
              <a:rPr lang="en-US" sz="1800" dirty="0">
                <a:latin typeface="Arial" panose="020B0604020202020204" pitchFamily="34" charset="0"/>
                <a:cs typeface="Arial" panose="020B0604020202020204" pitchFamily="34" charset="0"/>
              </a:rPr>
              <a:t>Use rain water, river water or get tap water from another HH, 5 kms away from her house, 1 hour per day for water collection</a:t>
            </a:r>
          </a:p>
          <a:p>
            <a:r>
              <a:rPr lang="en-US" sz="1800" dirty="0">
                <a:latin typeface="Arial" panose="020B0604020202020204" pitchFamily="34" charset="0"/>
                <a:cs typeface="Arial" panose="020B0604020202020204" pitchFamily="34" charset="0"/>
              </a:rPr>
              <a:t>She is the main water collector </a:t>
            </a: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09266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FE1B11-7401-47D1-8B69-DBDB648BC83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sp>
        <p:nvSpPr>
          <p:cNvPr id="2" name="Title 1">
            <a:extLst>
              <a:ext uri="{FF2B5EF4-FFF2-40B4-BE49-F238E27FC236}">
                <a16:creationId xmlns:a16="http://schemas.microsoft.com/office/drawing/2014/main" id="{B971FDDD-E0EA-4F73-AE76-1FE6F50B9AAB}"/>
              </a:ext>
            </a:extLst>
          </p:cNvPr>
          <p:cNvSpPr>
            <a:spLocks noGrp="1"/>
          </p:cNvSpPr>
          <p:nvPr>
            <p:ph type="title"/>
          </p:nvPr>
        </p:nvSpPr>
        <p:spPr>
          <a:xfrm>
            <a:off x="323850" y="314326"/>
            <a:ext cx="3219450" cy="1876424"/>
          </a:xfrm>
        </p:spPr>
        <p:txBody>
          <a:bodyPr vert="horz" lIns="91440" tIns="45720" rIns="91440" bIns="45720" rtlCol="0" anchor="ctr">
            <a:normAutofit/>
          </a:bodyPr>
          <a:lstStyle/>
          <a:p>
            <a:r>
              <a:rPr lang="en-US" sz="2200" b="1" kern="1200" dirty="0">
                <a:solidFill>
                  <a:schemeClr val="tx1"/>
                </a:solidFill>
                <a:latin typeface="Arial" panose="020B0604020202020204" pitchFamily="34" charset="0"/>
                <a:cs typeface="Arial" panose="020B0604020202020204" pitchFamily="34" charset="0"/>
              </a:rPr>
              <a:t>OBSERVATION:</a:t>
            </a:r>
            <a:br>
              <a:rPr lang="en-US" sz="2200" b="1" kern="1200" dirty="0">
                <a:solidFill>
                  <a:schemeClr val="tx1"/>
                </a:solidFill>
                <a:latin typeface="Arial" panose="020B0604020202020204" pitchFamily="34" charset="0"/>
                <a:cs typeface="Arial" panose="020B0604020202020204" pitchFamily="34" charset="0"/>
              </a:rPr>
            </a:br>
            <a:r>
              <a:rPr lang="en-US" sz="2200" b="1" kern="1200" dirty="0">
                <a:solidFill>
                  <a:schemeClr val="tx1"/>
                </a:solidFill>
                <a:latin typeface="Arial" panose="020B0604020202020204" pitchFamily="34" charset="0"/>
                <a:cs typeface="Arial" panose="020B0604020202020204" pitchFamily="34" charset="0"/>
              </a:rPr>
              <a:t>Personal Hygiene </a:t>
            </a:r>
          </a:p>
        </p:txBody>
      </p:sp>
      <p:sp>
        <p:nvSpPr>
          <p:cNvPr id="3" name="Content Placeholder 2">
            <a:extLst>
              <a:ext uri="{FF2B5EF4-FFF2-40B4-BE49-F238E27FC236}">
                <a16:creationId xmlns:a16="http://schemas.microsoft.com/office/drawing/2014/main" id="{3AFB4B9E-F1A8-4794-B01D-55893EDF8083}"/>
              </a:ext>
            </a:extLst>
          </p:cNvPr>
          <p:cNvSpPr>
            <a:spLocks noGrp="1"/>
          </p:cNvSpPr>
          <p:nvPr>
            <p:ph sz="half" idx="1"/>
          </p:nvPr>
        </p:nvSpPr>
        <p:spPr>
          <a:xfrm>
            <a:off x="448056" y="2258171"/>
            <a:ext cx="2804504" cy="3918792"/>
          </a:xfrm>
        </p:spPr>
        <p:txBody>
          <a:bodyPr vert="horz" lIns="91440" tIns="45720" rIns="91440" bIns="45720" rtlCol="0">
            <a:normAutofit lnSpcReduction="10000"/>
          </a:bodyPr>
          <a:lstStyle/>
          <a:p>
            <a:pPr marL="0"/>
            <a:r>
              <a:rPr lang="en-US" sz="1800" dirty="0">
                <a:latin typeface="Arial" panose="020B0604020202020204" pitchFamily="34" charset="0"/>
                <a:cs typeface="Arial" panose="020B0604020202020204" pitchFamily="34" charset="0"/>
              </a:rPr>
              <a:t>Ms. Pham Thi L., 53 years old in </a:t>
            </a:r>
            <a:r>
              <a:rPr lang="en-US" sz="1800" dirty="0" err="1">
                <a:latin typeface="Arial" panose="020B0604020202020204" pitchFamily="34" charset="0"/>
                <a:cs typeface="Arial" panose="020B0604020202020204" pitchFamily="34" charset="0"/>
              </a:rPr>
              <a:t>Nghi</a:t>
            </a:r>
            <a:r>
              <a:rPr lang="en-US" sz="1800" dirty="0">
                <a:latin typeface="Arial" panose="020B0604020202020204" pitchFamily="34" charset="0"/>
                <a:cs typeface="Arial" panose="020B0604020202020204" pitchFamily="34" charset="0"/>
              </a:rPr>
              <a:t> Xuan village, Quang </a:t>
            </a:r>
            <a:r>
              <a:rPr lang="en-US" sz="1800" dirty="0" err="1">
                <a:latin typeface="Arial" panose="020B0604020202020204" pitchFamily="34" charset="0"/>
                <a:cs typeface="Arial" panose="020B0604020202020204" pitchFamily="34" charset="0"/>
              </a:rPr>
              <a:t>Phu</a:t>
            </a:r>
            <a:r>
              <a:rPr lang="en-US" sz="1800" dirty="0">
                <a:latin typeface="Arial" panose="020B0604020202020204" pitchFamily="34" charset="0"/>
                <a:cs typeface="Arial" panose="020B0604020202020204" pitchFamily="34" charset="0"/>
              </a:rPr>
              <a:t> commune, Quang </a:t>
            </a:r>
            <a:r>
              <a:rPr lang="en-US" sz="1800" dirty="0" err="1">
                <a:latin typeface="Arial" panose="020B0604020202020204" pitchFamily="34" charset="0"/>
                <a:cs typeface="Arial" panose="020B0604020202020204" pitchFamily="34" charset="0"/>
              </a:rPr>
              <a:t>Dien</a:t>
            </a:r>
            <a:r>
              <a:rPr lang="en-US" sz="1800" dirty="0">
                <a:latin typeface="Arial" panose="020B0604020202020204" pitchFamily="34" charset="0"/>
                <a:cs typeface="Arial" panose="020B0604020202020204" pitchFamily="34" charset="0"/>
              </a:rPr>
              <a:t> district, </a:t>
            </a:r>
            <a:r>
              <a:rPr lang="en-US" sz="1800" dirty="0" err="1">
                <a:latin typeface="Arial" panose="020B0604020202020204" pitchFamily="34" charset="0"/>
                <a:cs typeface="Arial" panose="020B0604020202020204" pitchFamily="34" charset="0"/>
              </a:rPr>
              <a:t>Thua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Thien</a:t>
            </a:r>
            <a:r>
              <a:rPr lang="en-US" sz="1800" dirty="0">
                <a:latin typeface="Arial" panose="020B0604020202020204" pitchFamily="34" charset="0"/>
                <a:cs typeface="Arial" panose="020B0604020202020204" pitchFamily="34" charset="0"/>
              </a:rPr>
              <a:t> Hue province. She and her daughter had monthly period when </a:t>
            </a:r>
            <a:r>
              <a:rPr lang="en-US" dirty="0">
                <a:latin typeface="Arial" panose="020B0604020202020204" pitchFamily="34" charset="0"/>
                <a:cs typeface="Arial" panose="020B0604020202020204" pitchFamily="34" charset="0"/>
              </a:rPr>
              <a:t>flood came</a:t>
            </a:r>
            <a:r>
              <a:rPr lang="en-US" sz="1800" dirty="0">
                <a:latin typeface="Arial" panose="020B0604020202020204" pitchFamily="34" charset="0"/>
                <a:cs typeface="Arial" panose="020B0604020202020204" pitchFamily="34" charset="0"/>
              </a:rPr>
              <a:t>:</a:t>
            </a:r>
          </a:p>
          <a:p>
            <a:r>
              <a:rPr lang="en-US" sz="1800" dirty="0">
                <a:latin typeface="Arial" panose="020B0604020202020204" pitchFamily="34" charset="0"/>
                <a:cs typeface="Arial" panose="020B0604020202020204" pitchFamily="34" charset="0"/>
              </a:rPr>
              <a:t>No sanitation kit </a:t>
            </a:r>
          </a:p>
          <a:p>
            <a:r>
              <a:rPr lang="en-US" sz="1800" dirty="0">
                <a:latin typeface="Arial" panose="020B0604020202020204" pitchFamily="34" charset="0"/>
                <a:cs typeface="Arial" panose="020B0604020202020204" pitchFamily="34" charset="0"/>
              </a:rPr>
              <a:t>No clean water</a:t>
            </a:r>
          </a:p>
          <a:p>
            <a:r>
              <a:rPr lang="en-US" sz="1800" dirty="0">
                <a:latin typeface="Arial" panose="020B0604020202020204" pitchFamily="34" charset="0"/>
                <a:cs typeface="Arial" panose="020B0604020202020204" pitchFamily="34" charset="0"/>
              </a:rPr>
              <a:t>No soap/detergents</a:t>
            </a:r>
          </a:p>
          <a:p>
            <a:r>
              <a:rPr lang="en-US" sz="1800" dirty="0">
                <a:latin typeface="Arial" panose="020B0604020202020204" pitchFamily="34" charset="0"/>
                <a:cs typeface="Arial" panose="020B0604020202020204" pitchFamily="34" charset="0"/>
              </a:rPr>
              <a:t>Use pants as sanitary napkins</a:t>
            </a:r>
          </a:p>
          <a:p>
            <a:endParaRPr lang="en-US" sz="1800" dirty="0">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7F2BDB70-D292-4AC7-8602-05DB8495796A}"/>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Tree>
    <p:extLst>
      <p:ext uri="{BB962C8B-B14F-4D97-AF65-F5344CB8AC3E}">
        <p14:creationId xmlns:p14="http://schemas.microsoft.com/office/powerpoint/2010/main" val="34453056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F9BBB-113D-4019-9693-9FF36F697688}"/>
              </a:ext>
            </a:extLst>
          </p:cNvPr>
          <p:cNvSpPr>
            <a:spLocks noGrp="1"/>
          </p:cNvSpPr>
          <p:nvPr>
            <p:ph type="title"/>
          </p:nvPr>
        </p:nvSpPr>
        <p:spPr>
          <a:xfrm>
            <a:off x="966952" y="1204108"/>
            <a:ext cx="2669406" cy="1781175"/>
          </a:xfrm>
        </p:spPr>
        <p:txBody>
          <a:bodyPr vert="horz" lIns="91440" tIns="45720" rIns="91440" bIns="45720" rtlCol="0" anchor="ctr">
            <a:normAutofit fontScale="90000"/>
          </a:bodyPr>
          <a:lstStyle/>
          <a:p>
            <a:r>
              <a:rPr lang="en-US" sz="3200" b="1" kern="1200" dirty="0">
                <a:solidFill>
                  <a:srgbClr val="FFFFFF"/>
                </a:solidFill>
                <a:latin typeface="Arial" panose="020B0604020202020204" pitchFamily="34" charset="0"/>
                <a:cs typeface="Arial" panose="020B0604020202020204" pitchFamily="34" charset="0"/>
              </a:rPr>
              <a:t>Are they single cases? Not at all</a:t>
            </a:r>
          </a:p>
        </p:txBody>
      </p:sp>
      <p:sp>
        <p:nvSpPr>
          <p:cNvPr id="3" name="Content Placeholder 2">
            <a:extLst>
              <a:ext uri="{FF2B5EF4-FFF2-40B4-BE49-F238E27FC236}">
                <a16:creationId xmlns:a16="http://schemas.microsoft.com/office/drawing/2014/main" id="{9D4A0503-C7B6-4FA9-B0AC-BE6D844CAEC7}"/>
              </a:ext>
            </a:extLst>
          </p:cNvPr>
          <p:cNvSpPr>
            <a:spLocks noGrp="1"/>
          </p:cNvSpPr>
          <p:nvPr>
            <p:ph sz="half" idx="1"/>
          </p:nvPr>
        </p:nvSpPr>
        <p:spPr>
          <a:xfrm>
            <a:off x="4660900" y="952500"/>
            <a:ext cx="3314700" cy="4826000"/>
          </a:xfrm>
        </p:spPr>
        <p:txBody>
          <a:bodyPr wrap="square" anchor="t">
            <a:normAutofit fontScale="62500" lnSpcReduction="20000"/>
          </a:bodyPr>
          <a:lstStyle/>
          <a:p>
            <a:pPr marL="0" indent="0">
              <a:buNone/>
            </a:pPr>
            <a:r>
              <a:rPr lang="en-US" sz="2400" b="1" dirty="0">
                <a:latin typeface="Arial" panose="020B0604020202020204" pitchFamily="34" charset="0"/>
                <a:cs typeface="Arial" panose="020B0604020202020204" pitchFamily="34" charset="0"/>
              </a:rPr>
              <a:t>Quang </a:t>
            </a:r>
            <a:r>
              <a:rPr lang="en-US" sz="2400" b="1" dirty="0" err="1">
                <a:latin typeface="Arial" panose="020B0604020202020204" pitchFamily="34" charset="0"/>
                <a:cs typeface="Arial" panose="020B0604020202020204" pitchFamily="34" charset="0"/>
              </a:rPr>
              <a:t>Binh</a:t>
            </a:r>
            <a:endParaRPr lang="en-US" sz="2400" b="1"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•105,509 HHs flooded</a:t>
            </a:r>
          </a:p>
          <a:p>
            <a:pPr marL="0" indent="0">
              <a:buNone/>
            </a:pPr>
            <a:r>
              <a:rPr lang="en-US" sz="2400" dirty="0">
                <a:latin typeface="Arial" panose="020B0604020202020204" pitchFamily="34" charset="0"/>
                <a:cs typeface="Arial" panose="020B0604020202020204" pitchFamily="34" charset="0"/>
              </a:rPr>
              <a:t>•29,793 HHs evacuated from 3-7 days to designated shelters</a:t>
            </a:r>
          </a:p>
          <a:p>
            <a:pPr marL="0" indent="0">
              <a:buNone/>
            </a:pPr>
            <a:r>
              <a:rPr lang="en-US" sz="2400" dirty="0">
                <a:latin typeface="Arial" panose="020B0604020202020204" pitchFamily="34" charset="0"/>
                <a:cs typeface="Arial" panose="020B0604020202020204" pitchFamily="34" charset="0"/>
              </a:rPr>
              <a:t>•WASH facility in 303 schools affected</a:t>
            </a:r>
          </a:p>
          <a:p>
            <a:pPr marL="0" indent="0">
              <a:buNone/>
            </a:pPr>
            <a:r>
              <a:rPr lang="en-US" sz="2400" dirty="0">
                <a:latin typeface="Arial" panose="020B0604020202020204" pitchFamily="34" charset="0"/>
                <a:cs typeface="Arial" panose="020B0604020202020204" pitchFamily="34" charset="0"/>
              </a:rPr>
              <a:t>•WASH facility for 58 health stations broken</a:t>
            </a:r>
          </a:p>
          <a:p>
            <a:pPr marL="0" indent="0">
              <a:buNone/>
            </a:pPr>
            <a:r>
              <a:rPr lang="en-US" sz="2400" dirty="0">
                <a:latin typeface="Arial" panose="020B0604020202020204" pitchFamily="34" charset="0"/>
                <a:cs typeface="Arial" panose="020B0604020202020204" pitchFamily="34" charset="0"/>
              </a:rPr>
              <a:t>•46 water piped schemes broken, degraded: pipe system, treatment station</a:t>
            </a: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BD7A6405-9961-4AA7-9F1E-0156B82A43CF}"/>
              </a:ext>
            </a:extLst>
          </p:cNvPr>
          <p:cNvSpPr>
            <a:spLocks noGrp="1"/>
          </p:cNvSpPr>
          <p:nvPr>
            <p:ph sz="half" idx="2"/>
          </p:nvPr>
        </p:nvSpPr>
        <p:spPr>
          <a:xfrm>
            <a:off x="8013700" y="952500"/>
            <a:ext cx="3530600" cy="4826000"/>
          </a:xfrm>
        </p:spPr>
        <p:txBody>
          <a:bodyPr wrap="square" anchor="t">
            <a:normAutofit fontScale="62500" lnSpcReduction="20000"/>
          </a:bodyPr>
          <a:lstStyle/>
          <a:p>
            <a:pPr marL="0" indent="0">
              <a:buNone/>
            </a:pPr>
            <a:r>
              <a:rPr lang="en-US" sz="2400" b="1" dirty="0">
                <a:latin typeface="Arial" panose="020B0604020202020204" pitchFamily="34" charset="0"/>
                <a:cs typeface="Arial" panose="020B0604020202020204" pitchFamily="34" charset="0"/>
              </a:rPr>
              <a:t>Quang Tri</a:t>
            </a:r>
          </a:p>
          <a:p>
            <a:r>
              <a:rPr lang="en-US" sz="2400" dirty="0">
                <a:latin typeface="Arial" panose="020B0604020202020204" pitchFamily="34" charset="0"/>
                <a:cs typeface="Arial" panose="020B0604020202020204" pitchFamily="34" charset="0"/>
              </a:rPr>
              <a:t>11 water piped scheme damaged, could not provide clean water</a:t>
            </a:r>
          </a:p>
          <a:p>
            <a:r>
              <a:rPr lang="en-US" sz="2400" dirty="0">
                <a:latin typeface="Arial" panose="020B0604020202020204" pitchFamily="34" charset="0"/>
                <a:cs typeface="Arial" panose="020B0604020202020204" pitchFamily="34" charset="0"/>
              </a:rPr>
              <a:t>Lack of clean water for  drinking and cooking, domestic use</a:t>
            </a:r>
          </a:p>
          <a:p>
            <a:r>
              <a:rPr lang="en-US" sz="2400" dirty="0">
                <a:latin typeface="Arial" panose="020B0604020202020204" pitchFamily="34" charset="0"/>
                <a:ea typeface="Arial"/>
                <a:cs typeface="Arial" panose="020B0604020202020204" pitchFamily="34" charset="0"/>
                <a:sym typeface="Arial"/>
              </a:rPr>
              <a:t>Mountainous areas: </a:t>
            </a:r>
            <a:r>
              <a:rPr lang="en-US" sz="2400" dirty="0">
                <a:latin typeface="Arial" panose="020B0604020202020204" pitchFamily="34" charset="0"/>
                <a:cs typeface="Arial" panose="020B0604020202020204" pitchFamily="34" charset="0"/>
              </a:rPr>
              <a:t>Most of Van </a:t>
            </a:r>
            <a:r>
              <a:rPr lang="en-US" sz="2400" dirty="0" err="1">
                <a:latin typeface="Arial" panose="020B0604020202020204" pitchFamily="34" charset="0"/>
                <a:cs typeface="Arial" panose="020B0604020202020204" pitchFamily="34" charset="0"/>
              </a:rPr>
              <a:t>Kieu</a:t>
            </a:r>
            <a:r>
              <a:rPr lang="en-US" sz="2400" dirty="0">
                <a:latin typeface="Arial" panose="020B0604020202020204" pitchFamily="34" charset="0"/>
                <a:cs typeface="Arial" panose="020B0604020202020204" pitchFamily="34" charset="0"/>
              </a:rPr>
              <a:t> ethnic minority do not have latrine and usually defecate outside</a:t>
            </a:r>
          </a:p>
          <a:p>
            <a:endParaRPr lang="en-US" sz="2400" dirty="0">
              <a:latin typeface="Arial" panose="020B0604020202020204" pitchFamily="34" charset="0"/>
              <a:cs typeface="Arial" panose="020B0604020202020204" pitchFamily="34" charset="0"/>
            </a:endParaRPr>
          </a:p>
          <a:p>
            <a:pPr marL="0" indent="0">
              <a:buNone/>
            </a:pPr>
            <a:r>
              <a:rPr lang="en-US" sz="2400" b="1" dirty="0" err="1">
                <a:latin typeface="Arial" panose="020B0604020202020204" pitchFamily="34" charset="0"/>
                <a:cs typeface="Arial" panose="020B0604020202020204" pitchFamily="34" charset="0"/>
              </a:rPr>
              <a:t>Thua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Thien</a:t>
            </a:r>
            <a:r>
              <a:rPr lang="en-US" sz="2400" b="1" dirty="0">
                <a:latin typeface="Arial" panose="020B0604020202020204" pitchFamily="34" charset="0"/>
                <a:cs typeface="Arial" panose="020B0604020202020204" pitchFamily="34" charset="0"/>
              </a:rPr>
              <a:t> Hue</a:t>
            </a:r>
          </a:p>
          <a:p>
            <a:pPr lvl="0"/>
            <a:r>
              <a:rPr lang="en-US" sz="2400" dirty="0">
                <a:latin typeface="Arial" panose="020B0604020202020204" pitchFamily="34" charset="0"/>
                <a:cs typeface="Arial" panose="020B0604020202020204" pitchFamily="34" charset="0"/>
              </a:rPr>
              <a:t>7,477 people evacuated</a:t>
            </a:r>
          </a:p>
          <a:p>
            <a:pPr lvl="0"/>
            <a:r>
              <a:rPr lang="en-US" sz="2400" dirty="0">
                <a:latin typeface="Arial" panose="020B0604020202020204" pitchFamily="34" charset="0"/>
                <a:cs typeface="Arial" panose="020B0604020202020204" pitchFamily="34" charset="0"/>
              </a:rPr>
              <a:t>Pipe systems and chemical treatment stations of 12 pipe water schemes have been damaged</a:t>
            </a:r>
          </a:p>
          <a:p>
            <a:pPr lvl="0"/>
            <a:r>
              <a:rPr lang="en-US" sz="2400" dirty="0">
                <a:latin typeface="Arial" panose="020B0604020202020204" pitchFamily="34" charset="0"/>
                <a:cs typeface="Arial" panose="020B0604020202020204" pitchFamily="34" charset="0"/>
              </a:rPr>
              <a:t>Roughly 10,000 HHs could not access clean water for 2-4 days because the tap was deeply submerged in water</a:t>
            </a:r>
          </a:p>
          <a:p>
            <a:pPr lvl="0"/>
            <a:endParaRPr lang="en-US" sz="2400" dirty="0">
              <a:latin typeface="Arial" panose="020B0604020202020204" pitchFamily="34" charset="0"/>
              <a:cs typeface="Arial" panose="020B0604020202020204" pitchFamily="34" charset="0"/>
            </a:endParaRPr>
          </a:p>
          <a:p>
            <a:pPr lvl="0"/>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E826B4A-D884-42E3-A733-C8C3A4C02800}"/>
              </a:ext>
            </a:extLst>
          </p:cNvPr>
          <p:cNvSpPr/>
          <p:nvPr/>
        </p:nvSpPr>
        <p:spPr>
          <a:xfrm>
            <a:off x="386049" y="511610"/>
            <a:ext cx="3899080" cy="2246769"/>
          </a:xfrm>
          <a:prstGeom prst="rect">
            <a:avLst/>
          </a:prstGeom>
        </p:spPr>
        <p:txBody>
          <a:bodyPr wrap="square">
            <a:spAutoFit/>
          </a:bodyPr>
          <a:lstStyle/>
          <a:p>
            <a:r>
              <a:rPr lang="en-US" sz="2800" b="1" dirty="0">
                <a:latin typeface="Arial" panose="020B0604020202020204" pitchFamily="34" charset="0"/>
                <a:cs typeface="Arial" panose="020B0604020202020204" pitchFamily="34" charset="0"/>
              </a:rPr>
              <a:t>Are these single cases? Not at all</a:t>
            </a: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SUMMARY OF IMPACTS</a:t>
            </a:r>
            <a:endParaRPr lang="en-US" sz="28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B2F4240-7C7E-4180-A818-DEE8F9AE2580}"/>
              </a:ext>
            </a:extLst>
          </p:cNvPr>
          <p:cNvSpPr txBox="1"/>
          <p:nvPr/>
        </p:nvSpPr>
        <p:spPr>
          <a:xfrm>
            <a:off x="628650" y="6324600"/>
            <a:ext cx="5143500" cy="276999"/>
          </a:xfrm>
          <a:prstGeom prst="rect">
            <a:avLst/>
          </a:prstGeom>
          <a:noFill/>
        </p:spPr>
        <p:txBody>
          <a:bodyPr wrap="square" rtlCol="0">
            <a:spAutoFit/>
          </a:bodyPr>
          <a:lstStyle/>
          <a:p>
            <a:r>
              <a:rPr lang="en-US" sz="1200" i="1" u="sng" dirty="0">
                <a:latin typeface="Arial" panose="020B0604020202020204" pitchFamily="34" charset="0"/>
                <a:cs typeface="Arial" panose="020B0604020202020204" pitchFamily="34" charset="0"/>
              </a:rPr>
              <a:t>Data sources</a:t>
            </a:r>
            <a:r>
              <a:rPr lang="en-US" sz="1200" i="1" dirty="0">
                <a:latin typeface="Arial" panose="020B0604020202020204" pitchFamily="34" charset="0"/>
                <a:cs typeface="Arial" panose="020B0604020202020204" pitchFamily="34" charset="0"/>
              </a:rPr>
              <a:t>: Provincial report, NCERWASS data, observation</a:t>
            </a:r>
          </a:p>
        </p:txBody>
      </p:sp>
      <p:pic>
        <p:nvPicPr>
          <p:cNvPr id="9" name="Google Shape;136;p8">
            <a:extLst>
              <a:ext uri="{FF2B5EF4-FFF2-40B4-BE49-F238E27FC236}">
                <a16:creationId xmlns:a16="http://schemas.microsoft.com/office/drawing/2014/main" id="{1F154F2B-A059-40F4-85F5-FD69C3E5E0BE}"/>
              </a:ext>
            </a:extLst>
          </p:cNvPr>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228588" y="2426091"/>
            <a:ext cx="1857387" cy="1926834"/>
          </a:xfrm>
          <a:prstGeom prst="rect">
            <a:avLst/>
          </a:prstGeom>
          <a:noFill/>
          <a:ln>
            <a:noFill/>
          </a:ln>
        </p:spPr>
      </p:pic>
      <p:pic>
        <p:nvPicPr>
          <p:cNvPr id="10" name="Google Shape;139;p8">
            <a:extLst>
              <a:ext uri="{FF2B5EF4-FFF2-40B4-BE49-F238E27FC236}">
                <a16:creationId xmlns:a16="http://schemas.microsoft.com/office/drawing/2014/main" id="{51DD2B2E-4351-499E-8479-A21FC2543BFF}"/>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124076" y="3842533"/>
            <a:ext cx="2800350" cy="1926834"/>
          </a:xfrm>
          <a:prstGeom prst="rect">
            <a:avLst/>
          </a:prstGeom>
          <a:noFill/>
          <a:ln>
            <a:noFill/>
          </a:ln>
        </p:spPr>
      </p:pic>
      <p:pic>
        <p:nvPicPr>
          <p:cNvPr id="11" name="Picture 10">
            <a:extLst>
              <a:ext uri="{FF2B5EF4-FFF2-40B4-BE49-F238E27FC236}">
                <a16:creationId xmlns:a16="http://schemas.microsoft.com/office/drawing/2014/main" id="{BA6D0F92-30D1-43CB-AD97-C00C046E838F}"/>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5091719" y="4514067"/>
            <a:ext cx="2228850" cy="2343933"/>
          </a:xfrm>
          <a:prstGeom prst="rect">
            <a:avLst/>
          </a:prstGeom>
          <a:noFill/>
          <a:ln>
            <a:noFill/>
          </a:ln>
        </p:spPr>
      </p:pic>
    </p:spTree>
    <p:extLst>
      <p:ext uri="{BB962C8B-B14F-4D97-AF65-F5344CB8AC3E}">
        <p14:creationId xmlns:p14="http://schemas.microsoft.com/office/powerpoint/2010/main" val="36933902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4B0A2-5B0D-4F00-B9FA-4BCB95FAFA40}"/>
              </a:ext>
            </a:extLst>
          </p:cNvPr>
          <p:cNvSpPr>
            <a:spLocks noGrp="1"/>
          </p:cNvSpPr>
          <p:nvPr>
            <p:ph type="title"/>
          </p:nvPr>
        </p:nvSpPr>
        <p:spPr>
          <a:xfrm>
            <a:off x="677334" y="609600"/>
            <a:ext cx="8596668" cy="681318"/>
          </a:xfrm>
        </p:spPr>
        <p:txBody>
          <a:bodyPr>
            <a:normAutofit/>
          </a:bodyPr>
          <a:lstStyle/>
          <a:p>
            <a:r>
              <a:rPr lang="en-US" b="1" dirty="0">
                <a:solidFill>
                  <a:schemeClr val="tx1"/>
                </a:solidFill>
                <a:latin typeface="Arial" panose="020B0604020202020204" pitchFamily="34" charset="0"/>
                <a:cs typeface="Arial" panose="020B0604020202020204" pitchFamily="34" charset="0"/>
              </a:rPr>
              <a:t>SUMMARY OF WASH IMPACTS (Cont.)</a:t>
            </a:r>
          </a:p>
        </p:txBody>
      </p:sp>
      <p:sp>
        <p:nvSpPr>
          <p:cNvPr id="3" name="Rectangle 2">
            <a:extLst>
              <a:ext uri="{FF2B5EF4-FFF2-40B4-BE49-F238E27FC236}">
                <a16:creationId xmlns:a16="http://schemas.microsoft.com/office/drawing/2014/main" id="{C52F9EB9-6428-48CC-AC66-036EC64F4CF1}"/>
              </a:ext>
            </a:extLst>
          </p:cNvPr>
          <p:cNvSpPr/>
          <p:nvPr/>
        </p:nvSpPr>
        <p:spPr>
          <a:xfrm>
            <a:off x="869575" y="1290918"/>
            <a:ext cx="8225617" cy="5786199"/>
          </a:xfrm>
          <a:prstGeom prst="rect">
            <a:avLst/>
          </a:prstGeom>
        </p:spPr>
        <p:txBody>
          <a:bodyPr wrap="square">
            <a:spAutoFit/>
          </a:bodyPr>
          <a:lstStyle/>
          <a:p>
            <a:r>
              <a:rPr lang="en-US" sz="1600" b="1" dirty="0">
                <a:latin typeface="Arial" panose="020B0604020202020204" pitchFamily="34" charset="0"/>
                <a:cs typeface="Arial" panose="020B0604020202020204" pitchFamily="34" charset="0"/>
              </a:rPr>
              <a:t>Quang Nam</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09 domestic scale water systems impaired;</a:t>
            </a:r>
          </a:p>
          <a:p>
            <a:pPr marL="285750" lvl="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02 water systems of 2 commune health centers not functioning (</a:t>
            </a:r>
            <a:r>
              <a:rPr lang="en-US" sz="1600" dirty="0" err="1">
                <a:latin typeface="Arial" panose="020B0604020202020204" pitchFamily="34" charset="0"/>
                <a:cs typeface="Arial" panose="020B0604020202020204" pitchFamily="34" charset="0"/>
              </a:rPr>
              <a:t>Bhalee</a:t>
            </a:r>
            <a:r>
              <a:rPr lang="en-US" sz="1600" dirty="0">
                <a:latin typeface="Arial" panose="020B0604020202020204" pitchFamily="34" charset="0"/>
                <a:cs typeface="Arial" panose="020B0604020202020204" pitchFamily="34" charset="0"/>
              </a:rPr>
              <a:t> commune– 100% damaged and </a:t>
            </a:r>
            <a:r>
              <a:rPr lang="en-US" sz="1600" dirty="0" err="1">
                <a:latin typeface="Arial" panose="020B0604020202020204" pitchFamily="34" charset="0"/>
                <a:cs typeface="Arial" panose="020B0604020202020204" pitchFamily="34" charset="0"/>
              </a:rPr>
              <a:t>Tali</a:t>
            </a:r>
            <a:r>
              <a:rPr lang="en-US" sz="1600" dirty="0">
                <a:latin typeface="Arial" pitchFamily="34" charset="0"/>
                <a:cs typeface="Arial" pitchFamily="34" charset="0"/>
              </a:rPr>
              <a:t> commune – partly) </a:t>
            </a:r>
          </a:p>
          <a:p>
            <a:pPr marL="285750" indent="-285750">
              <a:buFont typeface="Arial" panose="020B0604020202020204" pitchFamily="34" charset="0"/>
              <a:buChar char="•"/>
            </a:pPr>
            <a:r>
              <a:rPr lang="en-US" sz="1600" dirty="0">
                <a:latin typeface="Arial" pitchFamily="34" charset="0"/>
                <a:cs typeface="Arial" pitchFamily="34" charset="0"/>
              </a:rPr>
              <a:t>The water tanks at the flooding-prevention house (Quang Nam) are too  small - has just enough water for about 1 day</a:t>
            </a:r>
          </a:p>
          <a:p>
            <a:pPr marL="285750" lvl="0" indent="-285750">
              <a:buFont typeface="Arial" panose="020B0604020202020204" pitchFamily="34" charset="0"/>
              <a:buChar char="•"/>
            </a:pPr>
            <a:r>
              <a:rPr lang="en-US" sz="1600" dirty="0">
                <a:latin typeface="Arial" pitchFamily="34" charset="0"/>
                <a:cs typeface="Arial" pitchFamily="34" charset="0"/>
              </a:rPr>
              <a:t>Data on WASH at schools, health station and HH lever could not be collected yet</a:t>
            </a:r>
          </a:p>
          <a:p>
            <a:pPr lvl="0"/>
            <a:endParaRPr lang="en-US" sz="1600" dirty="0">
              <a:latin typeface="Arial" pitchFamily="34" charset="0"/>
              <a:cs typeface="Arial" pitchFamily="34" charset="0"/>
            </a:endParaRPr>
          </a:p>
          <a:p>
            <a:r>
              <a:rPr lang="en-US" sz="1600" b="1" dirty="0">
                <a:latin typeface="Arial" panose="020B0604020202020204" pitchFamily="34" charset="0"/>
                <a:cs typeface="Arial" panose="020B0604020202020204" pitchFamily="34" charset="0"/>
              </a:rPr>
              <a:t>Quang Ngai</a:t>
            </a:r>
          </a:p>
          <a:p>
            <a:pPr marL="285750" lvl="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5 domestic scale water systems have been damaged and already fixed by the local agency</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45 digging wells have been flooding up to the well-background, not affecting the water quality (Binh Minh commune).</a:t>
            </a:r>
          </a:p>
          <a:p>
            <a:endParaRPr lang="en-US" sz="1600"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Ha </a:t>
            </a:r>
            <a:r>
              <a:rPr lang="en-US" sz="1600" b="1" dirty="0" err="1">
                <a:latin typeface="Arial" panose="020B0604020202020204" pitchFamily="34" charset="0"/>
                <a:cs typeface="Arial" panose="020B0604020202020204" pitchFamily="34" charset="0"/>
              </a:rPr>
              <a:t>Tinh</a:t>
            </a:r>
            <a:endParaRPr lang="en-US" sz="16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ea typeface="Calibri" panose="020F0502020204030204" pitchFamily="34" charset="0"/>
                <a:cs typeface="Arial" panose="020B0604020202020204" pitchFamily="34" charset="0"/>
              </a:rPr>
              <a:t>64 communes of 6 districts (Ky Anh, Huong </a:t>
            </a:r>
            <a:r>
              <a:rPr lang="en-US" sz="1600" dirty="0" err="1">
                <a:latin typeface="Arial" panose="020B0604020202020204" pitchFamily="34" charset="0"/>
                <a:ea typeface="Calibri" panose="020F0502020204030204" pitchFamily="34" charset="0"/>
                <a:cs typeface="Arial" panose="020B0604020202020204" pitchFamily="34" charset="0"/>
              </a:rPr>
              <a:t>Khe</a:t>
            </a:r>
            <a:r>
              <a:rPr lang="en-US" sz="1600" dirty="0">
                <a:latin typeface="Arial" panose="020B0604020202020204" pitchFamily="34" charset="0"/>
                <a:ea typeface="Calibri" panose="020F0502020204030204" pitchFamily="34" charset="0"/>
                <a:cs typeface="Arial" panose="020B0604020202020204" pitchFamily="34" charset="0"/>
              </a:rPr>
              <a:t>, Cam </a:t>
            </a:r>
            <a:r>
              <a:rPr lang="en-US" sz="1600" dirty="0" err="1">
                <a:latin typeface="Arial" panose="020B0604020202020204" pitchFamily="34" charset="0"/>
                <a:ea typeface="Calibri" panose="020F0502020204030204" pitchFamily="34" charset="0"/>
                <a:cs typeface="Arial" panose="020B0604020202020204" pitchFamily="34" charset="0"/>
              </a:rPr>
              <a:t>Xuyen</a:t>
            </a:r>
            <a:r>
              <a:rPr lang="en-US" sz="1600" dirty="0">
                <a:latin typeface="Arial" panose="020B0604020202020204" pitchFamily="34" charset="0"/>
                <a:ea typeface="Calibri" panose="020F0502020204030204" pitchFamily="34" charset="0"/>
                <a:cs typeface="Arial" panose="020B0604020202020204" pitchFamily="34" charset="0"/>
              </a:rPr>
              <a:t>, Loc Ha, Thach Ha and Duc </a:t>
            </a:r>
            <a:r>
              <a:rPr lang="en-US" sz="1600" dirty="0" err="1">
                <a:latin typeface="Arial" panose="020B0604020202020204" pitchFamily="34" charset="0"/>
                <a:ea typeface="Calibri" panose="020F0502020204030204" pitchFamily="34" charset="0"/>
                <a:cs typeface="Arial" panose="020B0604020202020204" pitchFamily="34" charset="0"/>
              </a:rPr>
              <a:t>Tho</a:t>
            </a:r>
            <a:r>
              <a:rPr lang="en-US" sz="1600" dirty="0">
                <a:latin typeface="Arial" panose="020B0604020202020204" pitchFamily="34" charset="0"/>
                <a:ea typeface="Calibri" panose="020F0502020204030204" pitchFamily="34" charset="0"/>
                <a:cs typeface="Arial" panose="020B0604020202020204" pitchFamily="34" charset="0"/>
              </a:rPr>
              <a:t>) are flooding, </a:t>
            </a:r>
          </a:p>
          <a:p>
            <a:pPr marL="285750" indent="-285750">
              <a:buFont typeface="Arial" panose="020B0604020202020204" pitchFamily="34" charset="0"/>
              <a:buChar char="•"/>
            </a:pPr>
            <a:r>
              <a:rPr lang="en-US" sz="1600" dirty="0">
                <a:latin typeface="Arial" panose="020B0604020202020204" pitchFamily="34" charset="0"/>
                <a:ea typeface="Calibri" panose="020F0502020204030204" pitchFamily="34" charset="0"/>
                <a:cs typeface="Arial" panose="020B0604020202020204" pitchFamily="34" charset="0"/>
              </a:rPr>
              <a:t>128 WASH facilities in 128 schools have been devasted. </a:t>
            </a:r>
          </a:p>
          <a:p>
            <a:pPr marL="285750" indent="-285750">
              <a:buFont typeface="Arial" panose="020B0604020202020204" pitchFamily="34" charset="0"/>
              <a:buChar char="•"/>
            </a:pPr>
            <a:r>
              <a:rPr lang="en-US" sz="1600" dirty="0">
                <a:latin typeface="Arial" panose="020B0604020202020204" pitchFamily="34" charset="0"/>
                <a:ea typeface="Calibri" panose="020F0502020204030204" pitchFamily="34" charset="0"/>
                <a:cs typeface="Arial" panose="020B0604020202020204" pitchFamily="34" charset="0"/>
              </a:rPr>
              <a:t>6 piped schemes have been broken and pumping system did not function well. </a:t>
            </a:r>
          </a:p>
          <a:p>
            <a:pPr marL="285750" indent="-285750">
              <a:buFont typeface="Arial" panose="020B0604020202020204" pitchFamily="34" charset="0"/>
              <a:buChar char="•"/>
            </a:pPr>
            <a:r>
              <a:rPr lang="en-US" sz="1600" dirty="0">
                <a:latin typeface="Arial" panose="020B0604020202020204" pitchFamily="34" charset="0"/>
                <a:ea typeface="Calibri" panose="020F0502020204030204" pitchFamily="34" charset="0"/>
                <a:cs typeface="Arial" panose="020B0604020202020204" pitchFamily="34" charset="0"/>
              </a:rPr>
              <a:t>Roughly 8,000 HHs could not use dug well water- the main water source for domestic use</a:t>
            </a:r>
            <a:endParaRPr lang="en-US" sz="1600" dirty="0">
              <a:latin typeface="Arial" panose="020B0604020202020204" pitchFamily="34" charset="0"/>
              <a:cs typeface="Arial" panose="020B0604020202020204" pitchFamily="34" charset="0"/>
            </a:endParaRPr>
          </a:p>
          <a:p>
            <a:pPr lvl="0"/>
            <a:endParaRPr lang="en-US" sz="1600" dirty="0">
              <a:latin typeface="Arial" panose="020B0604020202020204" pitchFamily="34" charset="0"/>
              <a:cs typeface="Arial" panose="020B0604020202020204" pitchFamily="34" charset="0"/>
            </a:endParaRPr>
          </a:p>
          <a:p>
            <a:pPr lvl="0"/>
            <a:endParaRPr lang="en-US"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54B69F8-E5EC-41E3-9641-26343981855D}"/>
              </a:ext>
            </a:extLst>
          </p:cNvPr>
          <p:cNvSpPr txBox="1"/>
          <p:nvPr/>
        </p:nvSpPr>
        <p:spPr>
          <a:xfrm>
            <a:off x="1009650" y="6619875"/>
            <a:ext cx="5715000" cy="276999"/>
          </a:xfrm>
          <a:prstGeom prst="rect">
            <a:avLst/>
          </a:prstGeom>
          <a:noFill/>
        </p:spPr>
        <p:txBody>
          <a:bodyPr wrap="square" rtlCol="0">
            <a:spAutoFit/>
          </a:bodyPr>
          <a:lstStyle/>
          <a:p>
            <a:r>
              <a:rPr lang="en-US" sz="1200" i="1" u="sng" dirty="0">
                <a:latin typeface="Arial" panose="020B0604020202020204" pitchFamily="34" charset="0"/>
                <a:cs typeface="Arial" panose="020B0604020202020204" pitchFamily="34" charset="0"/>
              </a:rPr>
              <a:t>Data sources</a:t>
            </a:r>
            <a:r>
              <a:rPr lang="en-US" sz="1200" i="1" dirty="0">
                <a:latin typeface="Arial" panose="020B0604020202020204" pitchFamily="34" charset="0"/>
                <a:cs typeface="Arial" panose="020B0604020202020204" pitchFamily="34" charset="0"/>
              </a:rPr>
              <a:t>: provincial reports, NCERWASS data</a:t>
            </a:r>
          </a:p>
        </p:txBody>
      </p:sp>
    </p:spTree>
    <p:extLst>
      <p:ext uri="{BB962C8B-B14F-4D97-AF65-F5344CB8AC3E}">
        <p14:creationId xmlns:p14="http://schemas.microsoft.com/office/powerpoint/2010/main" val="3505531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A5761-C046-4D40-A703-3A232165BFC6}"/>
              </a:ext>
            </a:extLst>
          </p:cNvPr>
          <p:cNvSpPr>
            <a:spLocks noGrp="1"/>
          </p:cNvSpPr>
          <p:nvPr>
            <p:ph type="title"/>
          </p:nvPr>
        </p:nvSpPr>
        <p:spPr>
          <a:xfrm>
            <a:off x="0" y="365125"/>
            <a:ext cx="12192000" cy="1325563"/>
          </a:xfrm>
        </p:spPr>
        <p:txBody>
          <a:bodyPr/>
          <a:lstStyle/>
          <a:p>
            <a:pPr algn="ctr"/>
            <a:r>
              <a:rPr lang="en-US" b="1" dirty="0">
                <a:latin typeface="Arial" panose="020B0604020202020204" pitchFamily="34" charset="0"/>
                <a:cs typeface="Arial" panose="020B0604020202020204" pitchFamily="34" charset="0"/>
              </a:rPr>
              <a:t>Impact on housing – Evacuated households </a:t>
            </a:r>
            <a:endParaRPr lang="vi-VN" dirty="0">
              <a:latin typeface="Arial" panose="020B0604020202020204" pitchFamily="34" charset="0"/>
              <a:cs typeface="Arial" panose="020B0604020202020204" pitchFamily="34" charset="0"/>
            </a:endParaRPr>
          </a:p>
        </p:txBody>
      </p:sp>
      <p:graphicFrame>
        <p:nvGraphicFramePr>
          <p:cNvPr id="7" name="Table 6">
            <a:extLst>
              <a:ext uri="{FF2B5EF4-FFF2-40B4-BE49-F238E27FC236}">
                <a16:creationId xmlns:a16="http://schemas.microsoft.com/office/drawing/2014/main" id="{C4415E3A-08B6-4080-BD38-E064992AAACC}"/>
              </a:ext>
            </a:extLst>
          </p:cNvPr>
          <p:cNvGraphicFramePr>
            <a:graphicFrameLocks noGrp="1"/>
          </p:cNvGraphicFramePr>
          <p:nvPr>
            <p:extLst>
              <p:ext uri="{D42A27DB-BD31-4B8C-83A1-F6EECF244321}">
                <p14:modId xmlns:p14="http://schemas.microsoft.com/office/powerpoint/2010/main" val="3684777397"/>
              </p:ext>
            </p:extLst>
          </p:nvPr>
        </p:nvGraphicFramePr>
        <p:xfrm>
          <a:off x="7210623" y="1888021"/>
          <a:ext cx="4021157" cy="2526820"/>
        </p:xfrm>
        <a:graphic>
          <a:graphicData uri="http://schemas.openxmlformats.org/drawingml/2006/table">
            <a:tbl>
              <a:tblPr>
                <a:tableStyleId>{5C22544A-7EE6-4342-B048-85BDC9FD1C3A}</a:tableStyleId>
              </a:tblPr>
              <a:tblGrid>
                <a:gridCol w="2814811">
                  <a:extLst>
                    <a:ext uri="{9D8B030D-6E8A-4147-A177-3AD203B41FA5}">
                      <a16:colId xmlns:a16="http://schemas.microsoft.com/office/drawing/2014/main" val="3771875329"/>
                    </a:ext>
                  </a:extLst>
                </a:gridCol>
                <a:gridCol w="1206346">
                  <a:extLst>
                    <a:ext uri="{9D8B030D-6E8A-4147-A177-3AD203B41FA5}">
                      <a16:colId xmlns:a16="http://schemas.microsoft.com/office/drawing/2014/main" val="883885294"/>
                    </a:ext>
                  </a:extLst>
                </a:gridCol>
              </a:tblGrid>
              <a:tr h="547361">
                <a:tc>
                  <a:txBody>
                    <a:bodyPr/>
                    <a:lstStyle/>
                    <a:p>
                      <a:pPr algn="l" fontAlgn="b"/>
                      <a:r>
                        <a:rPr lang="vi-VN" sz="1800" b="1" u="none" strike="noStrike" dirty="0">
                          <a:effectLst/>
                        </a:rPr>
                        <a:t>Province</a:t>
                      </a:r>
                      <a:r>
                        <a:rPr lang="en-US" sz="1800" b="1" u="none" strike="noStrike" dirty="0">
                          <a:effectLst/>
                        </a:rPr>
                        <a:t> </a:t>
                      </a:r>
                      <a:endParaRPr lang="en-US" sz="1800" b="1" u="none" strike="noStrike" dirty="0" smtClean="0">
                        <a:effectLst/>
                      </a:endParaRPr>
                    </a:p>
                    <a:p>
                      <a:pPr algn="l" fontAlgn="b"/>
                      <a:r>
                        <a:rPr lang="en-US" sz="1800" b="1" u="none" strike="noStrike" dirty="0" smtClean="0">
                          <a:effectLst/>
                        </a:rPr>
                        <a:t>(</a:t>
                      </a:r>
                      <a:r>
                        <a:rPr lang="en-US" sz="1800" b="1" u="none" strike="noStrike" dirty="0">
                          <a:effectLst/>
                        </a:rPr>
                        <a:t>except Ha </a:t>
                      </a:r>
                      <a:r>
                        <a:rPr lang="en-US" sz="1800" b="1" u="none" strike="noStrike" dirty="0" err="1">
                          <a:effectLst/>
                        </a:rPr>
                        <a:t>Tinh</a:t>
                      </a:r>
                      <a:r>
                        <a:rPr lang="en-US" sz="1800" b="1" u="none" strike="noStrike" dirty="0">
                          <a:effectLst/>
                        </a:rPr>
                        <a:t>, Nghe An) </a:t>
                      </a:r>
                      <a:endParaRPr lang="vi-VN" sz="1800" b="1"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US" sz="1800" b="1" u="none" strike="noStrike" dirty="0">
                          <a:effectLst/>
                        </a:rPr>
                        <a:t> </a:t>
                      </a:r>
                      <a:r>
                        <a:rPr lang="vi-VN" sz="1800" b="1" u="none" strike="noStrike" dirty="0">
                          <a:effectLst/>
                        </a:rPr>
                        <a:t>#</a:t>
                      </a:r>
                      <a:r>
                        <a:rPr lang="en-US" sz="1800" b="1" u="none" strike="noStrike" dirty="0">
                          <a:effectLst/>
                        </a:rPr>
                        <a:t> of HH</a:t>
                      </a:r>
                      <a:endParaRPr lang="vi-VN" sz="1800" b="1"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840762717"/>
                  </a:ext>
                </a:extLst>
              </a:tr>
              <a:tr h="362139">
                <a:tc>
                  <a:txBody>
                    <a:bodyPr/>
                    <a:lstStyle/>
                    <a:p>
                      <a:pPr algn="l" fontAlgn="b"/>
                      <a:r>
                        <a:rPr lang="vi-VN" sz="1800" u="none" strike="noStrike" dirty="0">
                          <a:effectLst/>
                        </a:rPr>
                        <a:t>Quảng Bình</a:t>
                      </a:r>
                      <a:endParaRPr lang="vi-VN" sz="18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ctr"/>
                      <a:r>
                        <a:rPr lang="vi-VN" sz="1800" u="none" strike="noStrike" dirty="0">
                          <a:effectLst/>
                        </a:rPr>
                        <a:t>    29</a:t>
                      </a:r>
                      <a:r>
                        <a:rPr lang="en-US" sz="1800" u="none" strike="noStrike" dirty="0">
                          <a:effectLst/>
                        </a:rPr>
                        <a:t>,</a:t>
                      </a:r>
                      <a:r>
                        <a:rPr lang="vi-VN" sz="1800" u="none" strike="noStrike" dirty="0">
                          <a:effectLst/>
                        </a:rPr>
                        <a:t>793 </a:t>
                      </a:r>
                      <a:endParaRPr lang="vi-VN" sz="18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16742596"/>
                  </a:ext>
                </a:extLst>
              </a:tr>
              <a:tr h="275328">
                <a:tc>
                  <a:txBody>
                    <a:bodyPr/>
                    <a:lstStyle/>
                    <a:p>
                      <a:pPr algn="l" fontAlgn="b"/>
                      <a:r>
                        <a:rPr lang="vi-VN" sz="1800" u="none" strike="noStrike" dirty="0">
                          <a:effectLst/>
                        </a:rPr>
                        <a:t>Quảng Trị</a:t>
                      </a:r>
                      <a:endParaRPr lang="vi-VN" sz="18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ctr"/>
                      <a:r>
                        <a:rPr lang="vi-VN" sz="1800" u="none" strike="noStrike" dirty="0">
                          <a:effectLst/>
                        </a:rPr>
                        <a:t>    15</a:t>
                      </a:r>
                      <a:r>
                        <a:rPr lang="en-US" sz="1800" u="none" strike="noStrike" dirty="0">
                          <a:effectLst/>
                        </a:rPr>
                        <a:t>,</a:t>
                      </a:r>
                      <a:r>
                        <a:rPr lang="vi-VN" sz="1800" u="none" strike="noStrike" dirty="0">
                          <a:effectLst/>
                        </a:rPr>
                        <a:t>011 </a:t>
                      </a:r>
                      <a:endParaRPr lang="vi-VN" sz="18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805199679"/>
                  </a:ext>
                </a:extLst>
              </a:tr>
              <a:tr h="275328">
                <a:tc>
                  <a:txBody>
                    <a:bodyPr/>
                    <a:lstStyle/>
                    <a:p>
                      <a:pPr algn="l" fontAlgn="b"/>
                      <a:r>
                        <a:rPr lang="vi-VN" sz="1800" u="none" strike="noStrike" dirty="0">
                          <a:effectLst/>
                        </a:rPr>
                        <a:t>Thừa Thiên-Huế</a:t>
                      </a:r>
                      <a:endParaRPr lang="vi-VN" sz="18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ctr"/>
                      <a:r>
                        <a:rPr lang="vi-VN" sz="1800" u="none" strike="noStrike" dirty="0">
                          <a:effectLst/>
                        </a:rPr>
                        <a:t>    12</a:t>
                      </a:r>
                      <a:r>
                        <a:rPr lang="en-US" sz="1800" u="none" strike="noStrike" dirty="0">
                          <a:effectLst/>
                        </a:rPr>
                        <a:t>,</a:t>
                      </a:r>
                      <a:r>
                        <a:rPr lang="vi-VN" sz="1800" u="none" strike="noStrike" dirty="0">
                          <a:effectLst/>
                        </a:rPr>
                        <a:t>075 </a:t>
                      </a:r>
                      <a:endParaRPr lang="vi-VN" sz="18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4197834174"/>
                  </a:ext>
                </a:extLst>
              </a:tr>
              <a:tr h="275328">
                <a:tc>
                  <a:txBody>
                    <a:bodyPr/>
                    <a:lstStyle/>
                    <a:p>
                      <a:pPr algn="l" fontAlgn="b"/>
                      <a:r>
                        <a:rPr lang="vi-VN" sz="1800" u="none" strike="noStrike" dirty="0">
                          <a:effectLst/>
                        </a:rPr>
                        <a:t>Quảng Nam</a:t>
                      </a:r>
                      <a:endParaRPr lang="vi-VN" sz="18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ctr"/>
                      <a:r>
                        <a:rPr lang="vi-VN" sz="1800" u="none" strike="noStrike" dirty="0">
                          <a:effectLst/>
                        </a:rPr>
                        <a:t> </a:t>
                      </a:r>
                      <a:endParaRPr lang="vi-VN" sz="18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459161831"/>
                  </a:ext>
                </a:extLst>
              </a:tr>
              <a:tr h="331996">
                <a:tc>
                  <a:txBody>
                    <a:bodyPr/>
                    <a:lstStyle/>
                    <a:p>
                      <a:pPr algn="l" fontAlgn="b"/>
                      <a:r>
                        <a:rPr lang="vi-VN" sz="1800" u="none" strike="noStrike" dirty="0">
                          <a:effectLst/>
                        </a:rPr>
                        <a:t>Quảng Ngãi</a:t>
                      </a:r>
                      <a:endParaRPr lang="vi-VN" sz="18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ctr"/>
                      <a:r>
                        <a:rPr lang="vi-VN" sz="1800" u="none" strike="noStrike" dirty="0">
                          <a:effectLst/>
                        </a:rPr>
                        <a:t>            -   </a:t>
                      </a:r>
                      <a:endParaRPr lang="vi-VN" sz="18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003494102"/>
                  </a:ext>
                </a:extLst>
              </a:tr>
              <a:tr h="422985">
                <a:tc>
                  <a:txBody>
                    <a:bodyPr/>
                    <a:lstStyle/>
                    <a:p>
                      <a:pPr algn="l" fontAlgn="b"/>
                      <a:r>
                        <a:rPr lang="vi-VN" sz="1800" b="1" u="none" strike="noStrike" dirty="0">
                          <a:effectLst/>
                        </a:rPr>
                        <a:t>Total </a:t>
                      </a:r>
                      <a:endParaRPr lang="vi-VN" sz="1800" b="1"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vi-VN" sz="1800" b="1" u="none" strike="noStrike" dirty="0">
                          <a:effectLst/>
                        </a:rPr>
                        <a:t>    56</a:t>
                      </a:r>
                      <a:r>
                        <a:rPr lang="en-US" sz="1800" b="1" u="none" strike="noStrike" dirty="0">
                          <a:effectLst/>
                        </a:rPr>
                        <a:t>,</a:t>
                      </a:r>
                      <a:r>
                        <a:rPr lang="vi-VN" sz="1800" b="1" u="none" strike="noStrike" dirty="0">
                          <a:effectLst/>
                        </a:rPr>
                        <a:t>879 </a:t>
                      </a:r>
                      <a:endParaRPr lang="vi-VN" sz="1800" b="1"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52447615"/>
                  </a:ext>
                </a:extLst>
              </a:tr>
            </a:tbl>
          </a:graphicData>
        </a:graphic>
      </p:graphicFrame>
      <p:pic>
        <p:nvPicPr>
          <p:cNvPr id="8" name="Content Placeholder 7">
            <a:extLst>
              <a:ext uri="{FF2B5EF4-FFF2-40B4-BE49-F238E27FC236}">
                <a16:creationId xmlns:a16="http://schemas.microsoft.com/office/drawing/2014/main" id="{45E59C49-9FF0-43F4-AABA-5AFB0FC1BF21}"/>
              </a:ext>
            </a:extLst>
          </p:cNvPr>
          <p:cNvPicPr>
            <a:picLocks noGrp="1" noRot="1" noChangeAspect="1" noMove="1" noResize="1" noEditPoints="1" noAdjustHandles="1" noChangeArrowheads="1" noChangeShapeType="1"/>
          </p:cNvPicPr>
          <p:nvPr/>
        </p:nvPicPr>
        <p:blipFill>
          <a:blip r:embed="rId3"/>
          <a:stretch>
            <a:fillRect/>
          </a:stretch>
        </p:blipFill>
        <p:spPr>
          <a:xfrm>
            <a:off x="838200" y="1825625"/>
            <a:ext cx="5181600" cy="4351338"/>
          </a:xfrm>
          <a:prstGeom prst="rect">
            <a:avLst/>
          </a:prstGeom>
        </p:spPr>
      </p:pic>
      <p:sp>
        <p:nvSpPr>
          <p:cNvPr id="9" name="TextBox 8">
            <a:extLst>
              <a:ext uri="{FF2B5EF4-FFF2-40B4-BE49-F238E27FC236}">
                <a16:creationId xmlns:a16="http://schemas.microsoft.com/office/drawing/2014/main" id="{402F258C-7F1E-4D44-8071-0B4513D02C7A}"/>
              </a:ext>
            </a:extLst>
          </p:cNvPr>
          <p:cNvSpPr txBox="1"/>
          <p:nvPr/>
        </p:nvSpPr>
        <p:spPr>
          <a:xfrm>
            <a:off x="2001079" y="6374296"/>
            <a:ext cx="4210922"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Source: Report of CCNDPC– 24 Oct 2020</a:t>
            </a:r>
            <a:endParaRPr lang="vi-VN" sz="16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16C1EC4-DD31-4B89-8FB5-F3A2D8BF95FF}"/>
              </a:ext>
            </a:extLst>
          </p:cNvPr>
          <p:cNvSpPr txBox="1"/>
          <p:nvPr/>
        </p:nvSpPr>
        <p:spPr>
          <a:xfrm>
            <a:off x="7210623" y="4707247"/>
            <a:ext cx="3871636" cy="1323439"/>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People evacuated to temporarily evacuation shelters which are not designed as evac centers </a:t>
            </a:r>
            <a:endParaRPr lang="vi-VN" sz="2000" dirty="0">
              <a:solidFill>
                <a:srgbClr val="FF0000"/>
              </a:solidFill>
              <a:latin typeface="Arial" panose="020B0604020202020204" pitchFamily="34" charset="0"/>
              <a:cs typeface="Arial" panose="020B0604020202020204" pitchFamily="34" charset="0"/>
            </a:endParaRPr>
          </a:p>
          <a:p>
            <a:endParaRPr lang="vi-VN" sz="2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95199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42314-E006-4EDA-8C9E-C119530C80AD}"/>
              </a:ext>
            </a:extLst>
          </p:cNvPr>
          <p:cNvSpPr>
            <a:spLocks noGrp="1"/>
          </p:cNvSpPr>
          <p:nvPr>
            <p:ph type="title"/>
          </p:nvPr>
        </p:nvSpPr>
        <p:spPr>
          <a:xfrm>
            <a:off x="1047750" y="333376"/>
            <a:ext cx="10235946" cy="1029260"/>
          </a:xfrm>
        </p:spPr>
        <p:txBody>
          <a:bodyPr>
            <a:normAutofit/>
          </a:bodyPr>
          <a:lstStyle/>
          <a:p>
            <a:r>
              <a:rPr lang="en-US" b="1" dirty="0">
                <a:solidFill>
                  <a:schemeClr val="tx1"/>
                </a:solidFill>
                <a:latin typeface="Arial" panose="020B0604020202020204" pitchFamily="34" charset="0"/>
                <a:cs typeface="Arial" panose="020B0604020202020204" pitchFamily="34" charset="0"/>
              </a:rPr>
              <a:t>URGENT NEED AND RECOMMENDATIONS</a:t>
            </a:r>
            <a:endParaRPr lang="en-US" sz="4000" b="1" dirty="0">
              <a:solidFill>
                <a:schemeClr val="tx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96508D7-0FAC-45AD-A100-505B8829F95D}"/>
              </a:ext>
            </a:extLst>
          </p:cNvPr>
          <p:cNvSpPr>
            <a:spLocks noGrp="1"/>
          </p:cNvSpPr>
          <p:nvPr>
            <p:ph idx="1"/>
          </p:nvPr>
        </p:nvSpPr>
        <p:spPr>
          <a:xfrm>
            <a:off x="168852" y="1295400"/>
            <a:ext cx="11236833" cy="5939716"/>
          </a:xfrm>
        </p:spPr>
        <p:txBody>
          <a:bodyPr>
            <a:noAutofit/>
          </a:bodyPr>
          <a:lstStyle/>
          <a:p>
            <a:r>
              <a:rPr lang="en-US" dirty="0">
                <a:latin typeface="Arial" panose="020B0604020202020204" pitchFamily="34" charset="0"/>
                <a:cs typeface="Arial" panose="020B0604020202020204" pitchFamily="34" charset="0"/>
              </a:rPr>
              <a:t>MARD to recommend PPC for </a:t>
            </a:r>
            <a:r>
              <a:rPr lang="en-US" b="1" dirty="0">
                <a:latin typeface="Arial" panose="020B0604020202020204" pitchFamily="34" charset="0"/>
                <a:cs typeface="Arial" panose="020B0604020202020204" pitchFamily="34" charset="0"/>
              </a:rPr>
              <a:t>water tariff subsidy </a:t>
            </a:r>
            <a:r>
              <a:rPr lang="en-US" dirty="0">
                <a:latin typeface="Arial" panose="020B0604020202020204" pitchFamily="34" charset="0"/>
                <a:cs typeface="Arial" panose="020B0604020202020204" pitchFamily="34" charset="0"/>
              </a:rPr>
              <a:t>for impacted HHs (2m3/person/month) in </a:t>
            </a:r>
            <a:r>
              <a:rPr lang="en-US" dirty="0" err="1">
                <a:latin typeface="Arial" panose="020B0604020202020204" pitchFamily="34" charset="0"/>
                <a:cs typeface="Arial" panose="020B0604020202020204" pitchFamily="34" charset="0"/>
              </a:rPr>
              <a:t>Thua</a:t>
            </a:r>
            <a:r>
              <a:rPr lang="en-US" dirty="0">
                <a:latin typeface="Arial" panose="020B0604020202020204" pitchFamily="34" charset="0"/>
                <a:cs typeface="Arial" panose="020B0604020202020204" pitchFamily="34" charset="0"/>
              </a:rPr>
              <a:t> Thien Hue, Quang Nam, Quang Ngai;</a:t>
            </a:r>
          </a:p>
          <a:p>
            <a:r>
              <a:rPr lang="en-US" dirty="0">
                <a:latin typeface="Arial" panose="020B0604020202020204" pitchFamily="34" charset="0"/>
                <a:cs typeface="Arial" panose="020B0604020202020204" pitchFamily="34" charset="0"/>
              </a:rPr>
              <a:t>Full </a:t>
            </a:r>
            <a:r>
              <a:rPr lang="en-US" b="1" dirty="0">
                <a:latin typeface="Arial" panose="020B0604020202020204" pitchFamily="34" charset="0"/>
                <a:cs typeface="Arial" panose="020B0604020202020204" pitchFamily="34" charset="0"/>
              </a:rPr>
              <a:t>data on HH sanitation and WASH facilities </a:t>
            </a:r>
            <a:r>
              <a:rPr lang="en-US" dirty="0">
                <a:latin typeface="Arial" panose="020B0604020202020204" pitchFamily="34" charset="0"/>
                <a:cs typeface="Arial" panose="020B0604020202020204" pitchFamily="34" charset="0"/>
              </a:rPr>
              <a:t>at public places are expected urgently; MARD/DARD and </a:t>
            </a:r>
            <a:r>
              <a:rPr lang="en-US" dirty="0" err="1">
                <a:latin typeface="Arial" panose="020B0604020202020204" pitchFamily="34" charset="0"/>
                <a:cs typeface="Arial" panose="020B0604020202020204" pitchFamily="34" charset="0"/>
              </a:rPr>
              <a:t>MoH</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DoH</a:t>
            </a:r>
            <a:r>
              <a:rPr lang="en-US" dirty="0">
                <a:latin typeface="Arial" panose="020B0604020202020204" pitchFamily="34" charset="0"/>
                <a:cs typeface="Arial" panose="020B0604020202020204" pitchFamily="34" charset="0"/>
              </a:rPr>
              <a:t> to guide district and communes in WASH treatment pre, during and after flooding</a:t>
            </a:r>
          </a:p>
          <a:p>
            <a:r>
              <a:rPr lang="en-US" dirty="0">
                <a:latin typeface="Arial" panose="020B0604020202020204" pitchFamily="34" charset="0"/>
                <a:cs typeface="Arial" panose="020B0604020202020204" pitchFamily="34" charset="0"/>
              </a:rPr>
              <a:t>10,000,000</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Aquatab</a:t>
            </a:r>
            <a:r>
              <a:rPr lang="en-US" b="1" dirty="0">
                <a:latin typeface="Arial" panose="020B0604020202020204" pitchFamily="34" charset="0"/>
                <a:cs typeface="Arial" panose="020B0604020202020204" pitchFamily="34" charset="0"/>
              </a:rPr>
              <a:t> tablets </a:t>
            </a:r>
            <a:r>
              <a:rPr lang="en-US" dirty="0">
                <a:latin typeface="Arial" panose="020B0604020202020204" pitchFamily="34" charset="0"/>
                <a:cs typeface="Arial" panose="020B0604020202020204" pitchFamily="34" charset="0"/>
              </a:rPr>
              <a:t>and 200kg of Chloramine B for Quang Nam, Quang Ngai, Quang Tri</a:t>
            </a:r>
          </a:p>
          <a:p>
            <a:r>
              <a:rPr lang="en-US" dirty="0">
                <a:latin typeface="Arial" panose="020B0604020202020204" pitchFamily="34" charset="0"/>
                <a:cs typeface="Arial" panose="020B0604020202020204" pitchFamily="34" charset="0"/>
              </a:rPr>
              <a:t>300  </a:t>
            </a:r>
            <a:r>
              <a:rPr lang="en-US" b="1" dirty="0">
                <a:latin typeface="Arial" panose="020B0604020202020204" pitchFamily="34" charset="0"/>
                <a:cs typeface="Arial" panose="020B0604020202020204" pitchFamily="34" charset="0"/>
              </a:rPr>
              <a:t>RO water filters </a:t>
            </a:r>
            <a:r>
              <a:rPr lang="en-US" dirty="0">
                <a:latin typeface="Arial" panose="020B0604020202020204" pitchFamily="34" charset="0"/>
                <a:cs typeface="Arial" panose="020B0604020202020204" pitchFamily="34" charset="0"/>
              </a:rPr>
              <a:t>for 300 schools and health stations in Quang </a:t>
            </a:r>
            <a:r>
              <a:rPr lang="en-US" dirty="0" err="1">
                <a:latin typeface="Arial" panose="020B0604020202020204" pitchFamily="34" charset="0"/>
                <a:cs typeface="Arial" panose="020B0604020202020204" pitchFamily="34" charset="0"/>
              </a:rPr>
              <a:t>Binh,Quang</a:t>
            </a:r>
            <a:r>
              <a:rPr lang="en-US" dirty="0">
                <a:latin typeface="Arial" panose="020B0604020202020204" pitchFamily="34" charset="0"/>
                <a:cs typeface="Arial" panose="020B0604020202020204" pitchFamily="34" charset="0"/>
              </a:rPr>
              <a:t> Tri, Ha </a:t>
            </a:r>
            <a:r>
              <a:rPr lang="en-US" dirty="0" err="1">
                <a:latin typeface="Arial" panose="020B0604020202020204" pitchFamily="34" charset="0"/>
                <a:cs typeface="Arial" panose="020B0604020202020204" pitchFamily="34" charset="0"/>
              </a:rPr>
              <a:t>Tinh</a:t>
            </a:r>
            <a:r>
              <a:rPr lang="en-US" dirty="0">
                <a:latin typeface="Arial" panose="020B0604020202020204" pitchFamily="34" charset="0"/>
                <a:cs typeface="Arial" panose="020B0604020202020204" pitchFamily="34" charset="0"/>
              </a:rPr>
              <a:t> and </a:t>
            </a:r>
            <a:r>
              <a:rPr lang="en-US" dirty="0" err="1">
                <a:latin typeface="Arial" panose="020B0604020202020204" pitchFamily="34" charset="0"/>
                <a:cs typeface="Arial" panose="020B0604020202020204" pitchFamily="34" charset="0"/>
              </a:rPr>
              <a:t>Thua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Thien</a:t>
            </a:r>
            <a:r>
              <a:rPr lang="en-US" dirty="0">
                <a:latin typeface="Arial" panose="020B0604020202020204" pitchFamily="34" charset="0"/>
                <a:cs typeface="Arial" panose="020B0604020202020204" pitchFamily="34" charset="0"/>
              </a:rPr>
              <a:t> Hue, priority for kindergartens for boarding children</a:t>
            </a:r>
          </a:p>
          <a:p>
            <a:r>
              <a:rPr lang="en-US" dirty="0">
                <a:latin typeface="Arial" panose="020B0604020202020204" pitchFamily="34" charset="0"/>
                <a:cs typeface="Arial" panose="020B0604020202020204" pitchFamily="34" charset="0"/>
              </a:rPr>
              <a:t>10, 000 </a:t>
            </a:r>
            <a:r>
              <a:rPr lang="en-US" b="1" dirty="0">
                <a:latin typeface="Arial" panose="020B0604020202020204" pitchFamily="34" charset="0"/>
                <a:cs typeface="Arial" panose="020B0604020202020204" pitchFamily="34" charset="0"/>
              </a:rPr>
              <a:t>water tanks </a:t>
            </a:r>
            <a:r>
              <a:rPr lang="en-US" dirty="0">
                <a:latin typeface="Arial" panose="020B0604020202020204" pitchFamily="34" charset="0"/>
                <a:cs typeface="Arial" panose="020B0604020202020204" pitchFamily="34" charset="0"/>
              </a:rPr>
              <a:t>with 1000 m3 for HHs in Ha </a:t>
            </a:r>
            <a:r>
              <a:rPr lang="en-US" dirty="0" err="1">
                <a:latin typeface="Arial" panose="020B0604020202020204" pitchFamily="34" charset="0"/>
                <a:cs typeface="Arial" panose="020B0604020202020204" pitchFamily="34" charset="0"/>
              </a:rPr>
              <a:t>Tinh</a:t>
            </a:r>
            <a:r>
              <a:rPr lang="en-US" dirty="0">
                <a:latin typeface="Arial" panose="020B0604020202020204" pitchFamily="34" charset="0"/>
                <a:cs typeface="Arial" panose="020B0604020202020204" pitchFamily="34" charset="0"/>
              </a:rPr>
              <a:t>, Quang </a:t>
            </a:r>
            <a:r>
              <a:rPr lang="en-US" dirty="0" err="1">
                <a:latin typeface="Arial" panose="020B0604020202020204" pitchFamily="34" charset="0"/>
                <a:cs typeface="Arial" panose="020B0604020202020204" pitchFamily="34" charset="0"/>
              </a:rPr>
              <a:t>Binh</a:t>
            </a:r>
            <a:r>
              <a:rPr lang="en-US" dirty="0">
                <a:latin typeface="Arial" panose="020B0604020202020204" pitchFamily="34" charset="0"/>
                <a:cs typeface="Arial" panose="020B0604020202020204" pitchFamily="34" charset="0"/>
              </a:rPr>
              <a:t>, Quang Tri, </a:t>
            </a:r>
            <a:r>
              <a:rPr lang="en-US" dirty="0" err="1">
                <a:latin typeface="Arial" panose="020B0604020202020204" pitchFamily="34" charset="0"/>
                <a:cs typeface="Arial" panose="020B0604020202020204" pitchFamily="34" charset="0"/>
              </a:rPr>
              <a:t>Thua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Thien</a:t>
            </a:r>
            <a:r>
              <a:rPr lang="en-US" dirty="0">
                <a:latin typeface="Arial" panose="020B0604020202020204" pitchFamily="34" charset="0"/>
                <a:cs typeface="Arial" panose="020B0604020202020204" pitchFamily="34" charset="0"/>
              </a:rPr>
              <a:t> Hue </a:t>
            </a:r>
          </a:p>
          <a:p>
            <a:r>
              <a:rPr lang="en-US" dirty="0">
                <a:latin typeface="Arial" panose="020B0604020202020204" pitchFamily="34" charset="0"/>
                <a:cs typeface="Arial" panose="020B0604020202020204" pitchFamily="34" charset="0"/>
              </a:rPr>
              <a:t>50,000 </a:t>
            </a:r>
            <a:r>
              <a:rPr lang="en-US" b="1" dirty="0">
                <a:latin typeface="Arial" panose="020B0604020202020204" pitchFamily="34" charset="0"/>
                <a:cs typeface="Arial" panose="020B0604020202020204" pitchFamily="34" charset="0"/>
              </a:rPr>
              <a:t>Ceramic Water Filters </a:t>
            </a:r>
            <a:r>
              <a:rPr lang="en-US" dirty="0">
                <a:latin typeface="Arial" panose="020B0604020202020204" pitchFamily="34" charset="0"/>
                <a:cs typeface="Arial" panose="020B0604020202020204" pitchFamily="34" charset="0"/>
              </a:rPr>
              <a:t>for HHs in Ha </a:t>
            </a:r>
            <a:r>
              <a:rPr lang="en-US" dirty="0" err="1">
                <a:latin typeface="Arial" panose="020B0604020202020204" pitchFamily="34" charset="0"/>
                <a:cs typeface="Arial" panose="020B0604020202020204" pitchFamily="34" charset="0"/>
              </a:rPr>
              <a:t>Tinh</a:t>
            </a:r>
            <a:r>
              <a:rPr lang="en-US" dirty="0">
                <a:latin typeface="Arial" panose="020B0604020202020204" pitchFamily="34" charset="0"/>
                <a:cs typeface="Arial" panose="020B0604020202020204" pitchFamily="34" charset="0"/>
              </a:rPr>
              <a:t>, Quang </a:t>
            </a:r>
            <a:r>
              <a:rPr lang="en-US" dirty="0" err="1">
                <a:latin typeface="Arial" panose="020B0604020202020204" pitchFamily="34" charset="0"/>
                <a:cs typeface="Arial" panose="020B0604020202020204" pitchFamily="34" charset="0"/>
              </a:rPr>
              <a:t>Binh</a:t>
            </a:r>
            <a:r>
              <a:rPr lang="en-US" dirty="0">
                <a:latin typeface="Arial" panose="020B0604020202020204" pitchFamily="34" charset="0"/>
                <a:cs typeface="Arial" panose="020B0604020202020204" pitchFamily="34" charset="0"/>
              </a:rPr>
              <a:t>, Quang Tri</a:t>
            </a:r>
          </a:p>
          <a:p>
            <a:r>
              <a:rPr lang="en-US" dirty="0">
                <a:latin typeface="Arial" panose="020B0604020202020204" pitchFamily="34" charset="0"/>
                <a:cs typeface="Arial" panose="020B0604020202020204" pitchFamily="34" charset="0"/>
              </a:rPr>
              <a:t>100,000 </a:t>
            </a:r>
            <a:r>
              <a:rPr lang="en-US" b="1" dirty="0">
                <a:latin typeface="Arial" panose="020B0604020202020204" pitchFamily="34" charset="0"/>
                <a:cs typeface="Arial" panose="020B0604020202020204" pitchFamily="34" charset="0"/>
              </a:rPr>
              <a:t>Sanitation kits for women and girls </a:t>
            </a:r>
            <a:r>
              <a:rPr lang="en-US" dirty="0">
                <a:latin typeface="Arial" panose="020B0604020202020204" pitchFamily="34" charset="0"/>
                <a:cs typeface="Arial" panose="020B0604020202020204" pitchFamily="34" charset="0"/>
              </a:rPr>
              <a:t>are strongly recommended for Ha </a:t>
            </a:r>
            <a:r>
              <a:rPr lang="en-US" dirty="0" err="1">
                <a:latin typeface="Arial" panose="020B0604020202020204" pitchFamily="34" charset="0"/>
                <a:cs typeface="Arial" panose="020B0604020202020204" pitchFamily="34" charset="0"/>
              </a:rPr>
              <a:t>Tinh</a:t>
            </a:r>
            <a:r>
              <a:rPr lang="en-US" dirty="0">
                <a:latin typeface="Arial" panose="020B0604020202020204" pitchFamily="34" charset="0"/>
                <a:cs typeface="Arial" panose="020B0604020202020204" pitchFamily="34" charset="0"/>
              </a:rPr>
              <a:t>, Quang </a:t>
            </a:r>
            <a:r>
              <a:rPr lang="en-US" dirty="0" err="1">
                <a:latin typeface="Arial" panose="020B0604020202020204" pitchFamily="34" charset="0"/>
                <a:cs typeface="Arial" panose="020B0604020202020204" pitchFamily="34" charset="0"/>
              </a:rPr>
              <a:t>Binh</a:t>
            </a:r>
            <a:r>
              <a:rPr lang="en-US" dirty="0">
                <a:latin typeface="Arial" panose="020B0604020202020204" pitchFamily="34" charset="0"/>
                <a:cs typeface="Arial" panose="020B0604020202020204" pitchFamily="34" charset="0"/>
              </a:rPr>
              <a:t>, Quang Tri and </a:t>
            </a:r>
            <a:r>
              <a:rPr lang="en-US" dirty="0" err="1">
                <a:latin typeface="Arial" panose="020B0604020202020204" pitchFamily="34" charset="0"/>
                <a:cs typeface="Arial" panose="020B0604020202020204" pitchFamily="34" charset="0"/>
              </a:rPr>
              <a:t>Thua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Thien</a:t>
            </a:r>
            <a:r>
              <a:rPr lang="en-US" dirty="0">
                <a:latin typeface="Arial" panose="020B0604020202020204" pitchFamily="34" charset="0"/>
                <a:cs typeface="Arial" panose="020B0604020202020204" pitchFamily="34" charset="0"/>
              </a:rPr>
              <a:t> Hue </a:t>
            </a:r>
          </a:p>
          <a:p>
            <a:r>
              <a:rPr lang="en-US" dirty="0">
                <a:latin typeface="Arial" panose="020B0604020202020204" pitchFamily="34" charset="0"/>
                <a:cs typeface="Arial" panose="020B0604020202020204" pitchFamily="34" charset="0"/>
              </a:rPr>
              <a:t>100,000 </a:t>
            </a:r>
            <a:r>
              <a:rPr lang="en-US" b="1" dirty="0">
                <a:latin typeface="Arial" panose="020B0604020202020204" pitchFamily="34" charset="0"/>
                <a:cs typeface="Arial" panose="020B0604020202020204" pitchFamily="34" charset="0"/>
              </a:rPr>
              <a:t>Soap and liquid sanitizer </a:t>
            </a:r>
            <a:r>
              <a:rPr lang="en-US" dirty="0">
                <a:latin typeface="Arial" panose="020B0604020202020204" pitchFamily="34" charset="0"/>
                <a:cs typeface="Arial" panose="020B0604020202020204" pitchFamily="34" charset="0"/>
              </a:rPr>
              <a:t>for heath  staff in commune health station </a:t>
            </a:r>
          </a:p>
          <a:p>
            <a:r>
              <a:rPr lang="en-US" b="1" dirty="0">
                <a:latin typeface="Arial" panose="020B0604020202020204" pitchFamily="34" charset="0"/>
                <a:cs typeface="Arial" panose="020B0604020202020204" pitchFamily="34" charset="0"/>
              </a:rPr>
              <a:t>WASH Behavior change communication </a:t>
            </a:r>
            <a:r>
              <a:rPr lang="en-US" dirty="0">
                <a:latin typeface="Arial" panose="020B0604020202020204" pitchFamily="34" charset="0"/>
                <a:cs typeface="Arial" panose="020B0604020202020204" pitchFamily="34" charset="0"/>
              </a:rPr>
              <a:t>(BCC) for community and schools are critical for disaster prevention and response, particularly personal/menstrual hygiene improvement during and after flooding.</a:t>
            </a: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b="1"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r>
              <a:rPr lang="en-US" b="1" dirty="0">
                <a:latin typeface="Arial" panose="020B0604020202020204" pitchFamily="34" charset="0"/>
                <a:cs typeface="Arial" panose="020B0604020202020204" pitchFamily="34" charset="0"/>
              </a:rPr>
              <a:t> </a:t>
            </a:r>
          </a:p>
          <a:p>
            <a:endParaRPr lang="vi-VN"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33823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42314-E006-4EDA-8C9E-C119530C80AD}"/>
              </a:ext>
            </a:extLst>
          </p:cNvPr>
          <p:cNvSpPr>
            <a:spLocks noGrp="1"/>
          </p:cNvSpPr>
          <p:nvPr>
            <p:ph type="title"/>
          </p:nvPr>
        </p:nvSpPr>
        <p:spPr>
          <a:xfrm>
            <a:off x="495300" y="247651"/>
            <a:ext cx="10235946" cy="1029260"/>
          </a:xfrm>
        </p:spPr>
        <p:txBody>
          <a:bodyPr>
            <a:normAutofit fontScale="90000"/>
          </a:bodyPr>
          <a:lstStyle/>
          <a:p>
            <a:r>
              <a:rPr lang="en-US" b="1" dirty="0">
                <a:solidFill>
                  <a:schemeClr val="tx1"/>
                </a:solidFill>
                <a:latin typeface="Arial" panose="020B0604020202020204" pitchFamily="34" charset="0"/>
                <a:cs typeface="Arial" panose="020B0604020202020204" pitchFamily="34" charset="0"/>
              </a:rPr>
              <a:t>LONG-TERM NEED AND RECOMMENDATIONS</a:t>
            </a:r>
            <a:r>
              <a:rPr lang="en-US" sz="4000" b="1" dirty="0">
                <a:solidFill>
                  <a:schemeClr val="tx1"/>
                </a:solidFill>
                <a:latin typeface="Arial" panose="020B0604020202020204" pitchFamily="34" charset="0"/>
                <a:cs typeface="Arial" panose="020B0604020202020204" pitchFamily="34" charset="0"/>
              </a:rPr>
              <a:t> </a:t>
            </a:r>
          </a:p>
        </p:txBody>
      </p:sp>
      <p:sp>
        <p:nvSpPr>
          <p:cNvPr id="3" name="Content Placeholder 2">
            <a:extLst>
              <a:ext uri="{FF2B5EF4-FFF2-40B4-BE49-F238E27FC236}">
                <a16:creationId xmlns:a16="http://schemas.microsoft.com/office/drawing/2014/main" id="{A96508D7-0FAC-45AD-A100-505B8829F95D}"/>
              </a:ext>
            </a:extLst>
          </p:cNvPr>
          <p:cNvSpPr>
            <a:spLocks noGrp="1"/>
          </p:cNvSpPr>
          <p:nvPr>
            <p:ph idx="1"/>
          </p:nvPr>
        </p:nvSpPr>
        <p:spPr>
          <a:xfrm>
            <a:off x="591312" y="1495425"/>
            <a:ext cx="10235946" cy="4777106"/>
          </a:xfrm>
        </p:spPr>
        <p:txBody>
          <a:bodyPr>
            <a:normAutofit fontScale="47500" lnSpcReduction="20000"/>
          </a:bodyPr>
          <a:lstStyle/>
          <a:p>
            <a:r>
              <a:rPr lang="en-US" sz="5600" b="1" dirty="0">
                <a:latin typeface="Arial" panose="020B0604020202020204" pitchFamily="34" charset="0"/>
                <a:cs typeface="Arial" panose="020B0604020202020204" pitchFamily="34" charset="0"/>
              </a:rPr>
              <a:t>Upgrade </a:t>
            </a:r>
            <a:r>
              <a:rPr lang="en-US" sz="5600" dirty="0">
                <a:latin typeface="Arial" panose="020B0604020202020204" pitchFamily="34" charset="0"/>
                <a:cs typeface="Arial" panose="020B0604020202020204" pitchFamily="34" charset="0"/>
              </a:rPr>
              <a:t>broken piped </a:t>
            </a:r>
            <a:r>
              <a:rPr lang="en-US" sz="5600" b="1" dirty="0">
                <a:latin typeface="Arial" panose="020B0604020202020204" pitchFamily="34" charset="0"/>
                <a:cs typeface="Arial" panose="020B0604020202020204" pitchFamily="34" charset="0"/>
              </a:rPr>
              <a:t>water schemes </a:t>
            </a:r>
            <a:r>
              <a:rPr lang="en-US" sz="5600" dirty="0">
                <a:latin typeface="Arial" panose="020B0604020202020204" pitchFamily="34" charset="0"/>
                <a:cs typeface="Arial" panose="020B0604020202020204" pitchFamily="34" charset="0"/>
              </a:rPr>
              <a:t>particularly</a:t>
            </a:r>
            <a:r>
              <a:rPr lang="en-US" sz="5600" b="1" dirty="0">
                <a:latin typeface="Arial" panose="020B0604020202020204" pitchFamily="34" charset="0"/>
                <a:cs typeface="Arial" panose="020B0604020202020204" pitchFamily="34" charset="0"/>
              </a:rPr>
              <a:t> </a:t>
            </a:r>
            <a:r>
              <a:rPr lang="en-US" sz="5600" dirty="0">
                <a:latin typeface="Arial" panose="020B0604020202020204" pitchFamily="34" charset="0"/>
                <a:cs typeface="Arial" panose="020B0604020202020204" pitchFamily="34" charset="0"/>
              </a:rPr>
              <a:t>in Ha </a:t>
            </a:r>
            <a:r>
              <a:rPr lang="en-US" sz="5600" dirty="0" err="1">
                <a:latin typeface="Arial" panose="020B0604020202020204" pitchFamily="34" charset="0"/>
                <a:cs typeface="Arial" panose="020B0604020202020204" pitchFamily="34" charset="0"/>
              </a:rPr>
              <a:t>Tinh</a:t>
            </a:r>
            <a:r>
              <a:rPr lang="en-US" sz="5600" dirty="0">
                <a:latin typeface="Arial" panose="020B0604020202020204" pitchFamily="34" charset="0"/>
                <a:cs typeface="Arial" panose="020B0604020202020204" pitchFamily="34" charset="0"/>
              </a:rPr>
              <a:t>, Quang Binh, Quang Tri</a:t>
            </a:r>
          </a:p>
          <a:p>
            <a:r>
              <a:rPr lang="en-US" sz="5600" b="1" dirty="0">
                <a:latin typeface="Arial" panose="020B0604020202020204" pitchFamily="34" charset="0"/>
                <a:cs typeface="Arial" panose="020B0604020202020204" pitchFamily="34" charset="0"/>
              </a:rPr>
              <a:t>Improve/upgrade WASH facilities </a:t>
            </a:r>
            <a:r>
              <a:rPr lang="en-US" sz="5600" dirty="0">
                <a:latin typeface="Arial" panose="020B0604020202020204" pitchFamily="34" charset="0"/>
                <a:cs typeface="Arial" panose="020B0604020202020204" pitchFamily="34" charset="0"/>
              </a:rPr>
              <a:t>for health station and schools </a:t>
            </a:r>
          </a:p>
          <a:p>
            <a:r>
              <a:rPr lang="en-US" sz="5600" dirty="0">
                <a:latin typeface="Arial" panose="020B0604020202020204" pitchFamily="34" charset="0"/>
                <a:cs typeface="Arial" panose="020B0604020202020204" pitchFamily="34" charset="0"/>
              </a:rPr>
              <a:t>Develop </a:t>
            </a:r>
            <a:r>
              <a:rPr lang="en-US" sz="5600" b="1" dirty="0">
                <a:latin typeface="Arial" panose="020B0604020202020204" pitchFamily="34" charset="0"/>
                <a:cs typeface="Arial" panose="020B0604020202020204" pitchFamily="34" charset="0"/>
              </a:rPr>
              <a:t>simple guidance tools</a:t>
            </a:r>
            <a:r>
              <a:rPr lang="en-US" sz="5600" dirty="0">
                <a:latin typeface="Arial" panose="020B0604020202020204" pitchFamily="34" charset="0"/>
                <a:cs typeface="Arial" panose="020B0604020202020204" pitchFamily="34" charset="0"/>
              </a:rPr>
              <a:t> and guide health staff and community in water treatment and store for flood and storm response</a:t>
            </a:r>
          </a:p>
          <a:p>
            <a:r>
              <a:rPr lang="en-US" sz="5600" dirty="0">
                <a:latin typeface="Arial" panose="020B0604020202020204" pitchFamily="34" charset="0"/>
                <a:cs typeface="Arial" panose="020B0604020202020204" pitchFamily="34" charset="0"/>
              </a:rPr>
              <a:t>Design </a:t>
            </a:r>
            <a:r>
              <a:rPr lang="en-US" sz="5600" b="1" dirty="0">
                <a:latin typeface="Arial" panose="020B0604020202020204" pitchFamily="34" charset="0"/>
                <a:cs typeface="Arial" panose="020B0604020202020204" pitchFamily="34" charset="0"/>
              </a:rPr>
              <a:t>mobile latrine </a:t>
            </a:r>
            <a:r>
              <a:rPr lang="en-US" sz="5600" dirty="0">
                <a:latin typeface="Arial" panose="020B0604020202020204" pitchFamily="34" charset="0"/>
                <a:cs typeface="Arial" panose="020B0604020202020204" pitchFamily="34" charset="0"/>
              </a:rPr>
              <a:t>for designated shelters and flooding regions</a:t>
            </a:r>
          </a:p>
          <a:p>
            <a:r>
              <a:rPr lang="en-US" sz="5600" b="1" dirty="0">
                <a:latin typeface="Arial" panose="020B0604020202020204" pitchFamily="34" charset="0"/>
                <a:cs typeface="Arial" panose="020B0604020202020204" pitchFamily="34" charset="0"/>
              </a:rPr>
              <a:t>WASH BCC campaign</a:t>
            </a:r>
            <a:r>
              <a:rPr lang="en-US" sz="5600" dirty="0">
                <a:latin typeface="Arial" panose="020B0604020202020204" pitchFamily="34" charset="0"/>
                <a:cs typeface="Arial" panose="020B0604020202020204" pitchFamily="34" charset="0"/>
              </a:rPr>
              <a:t>, particularly handwashing for all and menstrual hygiene management for women and girls</a:t>
            </a:r>
          </a:p>
          <a:p>
            <a:pPr marL="0" indent="0">
              <a:buNone/>
            </a:pPr>
            <a:endParaRPr lang="en-US" sz="600" dirty="0">
              <a:latin typeface="Arial" panose="020B0604020202020204" pitchFamily="34" charset="0"/>
              <a:cs typeface="Arial" panose="020B0604020202020204" pitchFamily="34" charset="0"/>
            </a:endParaRPr>
          </a:p>
          <a:p>
            <a:pPr marL="0" indent="0">
              <a:buNone/>
            </a:pPr>
            <a:r>
              <a:rPr lang="en-US" sz="600" b="1" dirty="0">
                <a:latin typeface="Arial" panose="020B0604020202020204" pitchFamily="34" charset="0"/>
                <a:cs typeface="Arial" panose="020B0604020202020204" pitchFamily="34" charset="0"/>
              </a:rPr>
              <a:t> </a:t>
            </a:r>
          </a:p>
          <a:p>
            <a:endParaRPr lang="vi-VN" sz="600" dirty="0">
              <a:latin typeface="Arial" panose="020B0604020202020204" pitchFamily="34" charset="0"/>
              <a:cs typeface="Arial" panose="020B0604020202020204" pitchFamily="34" charset="0"/>
            </a:endParaRPr>
          </a:p>
          <a:p>
            <a:endParaRPr lang="en-US" sz="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96508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3DB1E-0F4F-4507-ADE0-4E1EC447F000}"/>
              </a:ext>
            </a:extLst>
          </p:cNvPr>
          <p:cNvSpPr>
            <a:spLocks noGrp="1"/>
          </p:cNvSpPr>
          <p:nvPr>
            <p:ph type="title"/>
          </p:nvPr>
        </p:nvSpPr>
        <p:spPr>
          <a:xfrm>
            <a:off x="680720" y="0"/>
            <a:ext cx="8593282" cy="417086"/>
          </a:xfrm>
        </p:spPr>
        <p:txBody>
          <a:bodyPr>
            <a:normAutofit fontScale="90000"/>
          </a:bodyPr>
          <a:lstStyle/>
          <a:p>
            <a:r>
              <a:rPr lang="en-US" dirty="0">
                <a:latin typeface="Arial" panose="020B0604020202020204" pitchFamily="34" charset="0"/>
                <a:cs typeface="Arial" panose="020B0604020202020204" pitchFamily="34" charset="0"/>
              </a:rPr>
              <a:t>Some more pictures from the trip</a:t>
            </a:r>
          </a:p>
        </p:txBody>
      </p:sp>
      <p:pic>
        <p:nvPicPr>
          <p:cNvPr id="4" name="Content Placeholder 3">
            <a:extLst>
              <a:ext uri="{FF2B5EF4-FFF2-40B4-BE49-F238E27FC236}">
                <a16:creationId xmlns:a16="http://schemas.microsoft.com/office/drawing/2014/main" id="{4BB962DC-0EE2-426C-9BD4-571E546DEB73}"/>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105654" y="3628144"/>
            <a:ext cx="3917155" cy="2399258"/>
          </a:xfrm>
          <a:prstGeom prst="rect">
            <a:avLst/>
          </a:prstGeom>
        </p:spPr>
      </p:pic>
      <p:pic>
        <p:nvPicPr>
          <p:cNvPr id="7" name="Picture 6" descr="A dirty old room&#10;&#10;Description automatically generated">
            <a:extLst>
              <a:ext uri="{FF2B5EF4-FFF2-40B4-BE49-F238E27FC236}">
                <a16:creationId xmlns:a16="http://schemas.microsoft.com/office/drawing/2014/main" id="{F11E9E23-6AEB-49A4-970C-7AF082449E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7213" y="606107"/>
            <a:ext cx="2071687" cy="2762249"/>
          </a:xfrm>
          <a:prstGeom prst="rect">
            <a:avLst/>
          </a:prstGeom>
        </p:spPr>
      </p:pic>
      <p:sp>
        <p:nvSpPr>
          <p:cNvPr id="8" name="TextBox 7">
            <a:extLst>
              <a:ext uri="{FF2B5EF4-FFF2-40B4-BE49-F238E27FC236}">
                <a16:creationId xmlns:a16="http://schemas.microsoft.com/office/drawing/2014/main" id="{E2472CFD-B01F-40DC-A15C-8FC1E3370C03}"/>
              </a:ext>
            </a:extLst>
          </p:cNvPr>
          <p:cNvSpPr txBox="1"/>
          <p:nvPr/>
        </p:nvSpPr>
        <p:spPr>
          <a:xfrm>
            <a:off x="246063" y="3489645"/>
            <a:ext cx="2783840" cy="461665"/>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Con Se primary school, Quang </a:t>
            </a:r>
            <a:r>
              <a:rPr lang="en-US" sz="1200" b="1" dirty="0" err="1">
                <a:latin typeface="Arial" panose="020B0604020202020204" pitchFamily="34" charset="0"/>
                <a:cs typeface="Arial" panose="020B0604020202020204" pitchFamily="34" charset="0"/>
              </a:rPr>
              <a:t>Binh</a:t>
            </a:r>
            <a:endParaRPr lang="en-US" sz="12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3F88196-EA21-4961-A87E-5F217B8CBDC2}"/>
              </a:ext>
            </a:extLst>
          </p:cNvPr>
          <p:cNvSpPr txBox="1"/>
          <p:nvPr/>
        </p:nvSpPr>
        <p:spPr>
          <a:xfrm>
            <a:off x="3011956" y="6128152"/>
            <a:ext cx="5192554"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Washing cloths in Quang </a:t>
            </a:r>
            <a:r>
              <a:rPr lang="en-US" sz="1200" b="1" dirty="0" err="1">
                <a:latin typeface="Arial" panose="020B0604020202020204" pitchFamily="34" charset="0"/>
                <a:cs typeface="Arial" panose="020B0604020202020204" pitchFamily="34" charset="0"/>
              </a:rPr>
              <a:t>Phu</a:t>
            </a:r>
            <a:r>
              <a:rPr lang="en-US" sz="1200" b="1" dirty="0">
                <a:latin typeface="Arial" panose="020B0604020202020204" pitchFamily="34" charset="0"/>
                <a:cs typeface="Arial" panose="020B0604020202020204" pitchFamily="34" charset="0"/>
              </a:rPr>
              <a:t>, Quang </a:t>
            </a:r>
            <a:r>
              <a:rPr lang="en-US" sz="1200" b="1" dirty="0" err="1">
                <a:latin typeface="Arial" panose="020B0604020202020204" pitchFamily="34" charset="0"/>
                <a:cs typeface="Arial" panose="020B0604020202020204" pitchFamily="34" charset="0"/>
              </a:rPr>
              <a:t>Dien</a:t>
            </a:r>
            <a:r>
              <a:rPr lang="en-US" sz="1200" b="1" dirty="0">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Thua</a:t>
            </a:r>
            <a:r>
              <a:rPr lang="en-US" sz="1200" b="1" dirty="0">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Thien</a:t>
            </a:r>
            <a:r>
              <a:rPr lang="en-US" sz="1200" b="1" dirty="0">
                <a:latin typeface="Arial" panose="020B0604020202020204" pitchFamily="34" charset="0"/>
                <a:cs typeface="Arial" panose="020B0604020202020204" pitchFamily="34" charset="0"/>
              </a:rPr>
              <a:t> Hue </a:t>
            </a:r>
          </a:p>
        </p:txBody>
      </p:sp>
      <p:pic>
        <p:nvPicPr>
          <p:cNvPr id="10" name="Picture 9">
            <a:extLst>
              <a:ext uri="{FF2B5EF4-FFF2-40B4-BE49-F238E27FC236}">
                <a16:creationId xmlns:a16="http://schemas.microsoft.com/office/drawing/2014/main" id="{8820D4D6-89EA-4EE6-A561-212E160401C2}"/>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7750002" y="538375"/>
            <a:ext cx="3048000" cy="2286635"/>
          </a:xfrm>
          <a:prstGeom prst="rect">
            <a:avLst/>
          </a:prstGeom>
          <a:noFill/>
          <a:ln>
            <a:noFill/>
          </a:ln>
        </p:spPr>
      </p:pic>
      <p:pic>
        <p:nvPicPr>
          <p:cNvPr id="11" name="Picture 10">
            <a:extLst>
              <a:ext uri="{FF2B5EF4-FFF2-40B4-BE49-F238E27FC236}">
                <a16:creationId xmlns:a16="http://schemas.microsoft.com/office/drawing/2014/main" id="{2C7C1EF1-B303-4CAF-9118-4A8E6A96344B}"/>
              </a:ext>
            </a:extLst>
          </p:cNvPr>
          <p:cNvPicPr/>
          <p:nvPr/>
        </p:nvPicPr>
        <p:blipFill>
          <a:blip r:embed="rId5" cstate="email">
            <a:extLst>
              <a:ext uri="{28A0092B-C50C-407E-A947-70E740481C1C}">
                <a14:useLocalDpi xmlns:a14="http://schemas.microsoft.com/office/drawing/2010/main"/>
              </a:ext>
            </a:extLst>
          </a:blip>
          <a:srcRect/>
          <a:stretch>
            <a:fillRect/>
          </a:stretch>
        </p:blipFill>
        <p:spPr bwMode="auto">
          <a:xfrm>
            <a:off x="7957329" y="2887931"/>
            <a:ext cx="2633345" cy="3511550"/>
          </a:xfrm>
          <a:prstGeom prst="rect">
            <a:avLst/>
          </a:prstGeom>
          <a:noFill/>
          <a:ln>
            <a:noFill/>
          </a:ln>
        </p:spPr>
      </p:pic>
      <p:sp>
        <p:nvSpPr>
          <p:cNvPr id="13" name="Rectangle 12">
            <a:extLst>
              <a:ext uri="{FF2B5EF4-FFF2-40B4-BE49-F238E27FC236}">
                <a16:creationId xmlns:a16="http://schemas.microsoft.com/office/drawing/2014/main" id="{09319089-E261-4A5F-8621-1A789634848F}"/>
              </a:ext>
            </a:extLst>
          </p:cNvPr>
          <p:cNvSpPr/>
          <p:nvPr/>
        </p:nvSpPr>
        <p:spPr>
          <a:xfrm>
            <a:off x="10798002" y="533400"/>
            <a:ext cx="1393998" cy="5791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latin typeface="Arial" panose="020B0604020202020204" pitchFamily="34" charset="0"/>
                <a:ea typeface="Calibri" panose="020F0502020204030204" pitchFamily="34" charset="0"/>
                <a:cs typeface="Arial" panose="020B0604020202020204" pitchFamily="34" charset="0"/>
              </a:rPr>
              <a:t>Toilet </a:t>
            </a:r>
          </a:p>
          <a:p>
            <a:r>
              <a:rPr lang="en-US" sz="1600" b="1" dirty="0">
                <a:solidFill>
                  <a:schemeClr val="tx1"/>
                </a:solidFill>
                <a:latin typeface="Arial" panose="020B0604020202020204" pitchFamily="34" charset="0"/>
                <a:ea typeface="Calibri" panose="020F0502020204030204" pitchFamily="34" charset="0"/>
                <a:cs typeface="Arial" panose="020B0604020202020204" pitchFamily="34" charset="0"/>
              </a:rPr>
              <a:t>In a healthcare center in Quang </a:t>
            </a:r>
            <a:r>
              <a:rPr lang="en-US" sz="1600" b="1" dirty="0" err="1">
                <a:solidFill>
                  <a:schemeClr val="tx1"/>
                </a:solidFill>
                <a:latin typeface="Arial" panose="020B0604020202020204" pitchFamily="34" charset="0"/>
                <a:ea typeface="Calibri" panose="020F0502020204030204" pitchFamily="34" charset="0"/>
                <a:cs typeface="Arial" panose="020B0604020202020204" pitchFamily="34" charset="0"/>
              </a:rPr>
              <a:t>Binh</a:t>
            </a:r>
            <a:endParaRPr lang="en-US" sz="1600" b="1" dirty="0">
              <a:solidFill>
                <a:schemeClr val="tx1"/>
              </a:solidFill>
              <a:latin typeface="Arial" panose="020B0604020202020204" pitchFamily="34" charset="0"/>
              <a:ea typeface="Calibri" panose="020F0502020204030204" pitchFamily="34" charset="0"/>
              <a:cs typeface="Arial" panose="020B0604020202020204" pitchFamily="34" charset="0"/>
            </a:endParaRPr>
          </a:p>
          <a:p>
            <a:r>
              <a:rPr lang="en-US" sz="1600" b="1" dirty="0">
                <a:solidFill>
                  <a:schemeClr val="tx1"/>
                </a:solidFill>
                <a:latin typeface="Arial" panose="020B0604020202020204" pitchFamily="34" charset="0"/>
                <a:ea typeface="Calibri" panose="020F0502020204030204" pitchFamily="34" charset="0"/>
                <a:cs typeface="Arial" panose="020B0604020202020204" pitchFamily="34" charset="0"/>
              </a:rPr>
              <a:t>No water. Not functioning</a:t>
            </a:r>
            <a:endParaRPr lang="en-US" sz="1600" b="1" dirty="0">
              <a:solidFill>
                <a:schemeClr val="tx1"/>
              </a:solidFill>
              <a:latin typeface="Arial" panose="020B0604020202020204" pitchFamily="34" charset="0"/>
              <a:cs typeface="Arial" panose="020B0604020202020204" pitchFamily="34" charset="0"/>
            </a:endParaRPr>
          </a:p>
        </p:txBody>
      </p:sp>
      <p:pic>
        <p:nvPicPr>
          <p:cNvPr id="15" name="Google Shape;156;p9">
            <a:extLst>
              <a:ext uri="{FF2B5EF4-FFF2-40B4-BE49-F238E27FC236}">
                <a16:creationId xmlns:a16="http://schemas.microsoft.com/office/drawing/2014/main" id="{5EF9715B-08B8-456A-8BEC-F1481A7823FD}"/>
              </a:ext>
            </a:extLst>
          </p:cNvPr>
          <p:cNvPicPr preferRelativeResize="0"/>
          <p:nvPr/>
        </p:nvPicPr>
        <p:blipFill>
          <a:blip r:embed="rId6">
            <a:alphaModFix/>
          </a:blip>
          <a:stretch>
            <a:fillRect/>
          </a:stretch>
        </p:blipFill>
        <p:spPr>
          <a:xfrm>
            <a:off x="3194265" y="601117"/>
            <a:ext cx="3739935" cy="2484702"/>
          </a:xfrm>
          <a:prstGeom prst="rect">
            <a:avLst/>
          </a:prstGeom>
          <a:noFill/>
          <a:ln>
            <a:noFill/>
          </a:ln>
        </p:spPr>
      </p:pic>
      <p:sp>
        <p:nvSpPr>
          <p:cNvPr id="16" name="TextBox 15">
            <a:extLst>
              <a:ext uri="{FF2B5EF4-FFF2-40B4-BE49-F238E27FC236}">
                <a16:creationId xmlns:a16="http://schemas.microsoft.com/office/drawing/2014/main" id="{18C14851-9B33-4353-8CF6-CCB4E01F7CFB}"/>
              </a:ext>
            </a:extLst>
          </p:cNvPr>
          <p:cNvSpPr txBox="1"/>
          <p:nvPr/>
        </p:nvSpPr>
        <p:spPr>
          <a:xfrm>
            <a:off x="3264695" y="3250800"/>
            <a:ext cx="3306990"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Van </a:t>
            </a:r>
            <a:r>
              <a:rPr lang="en-US" sz="1200" b="1" dirty="0" err="1">
                <a:latin typeface="Arial" panose="020B0604020202020204" pitchFamily="34" charset="0"/>
                <a:cs typeface="Arial" panose="020B0604020202020204" pitchFamily="34" charset="0"/>
              </a:rPr>
              <a:t>Kieu</a:t>
            </a:r>
            <a:r>
              <a:rPr lang="en-US" sz="1200" b="1" dirty="0">
                <a:latin typeface="Arial" panose="020B0604020202020204" pitchFamily="34" charset="0"/>
                <a:cs typeface="Arial" panose="020B0604020202020204" pitchFamily="34" charset="0"/>
              </a:rPr>
              <a:t> Children, Quang Tri province</a:t>
            </a:r>
          </a:p>
        </p:txBody>
      </p:sp>
      <p:pic>
        <p:nvPicPr>
          <p:cNvPr id="17" name="Picture 16">
            <a:extLst>
              <a:ext uri="{FF2B5EF4-FFF2-40B4-BE49-F238E27FC236}">
                <a16:creationId xmlns:a16="http://schemas.microsoft.com/office/drawing/2014/main" id="{493C26F8-B57D-4450-AE05-1604E408B10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7213" y="3812045"/>
            <a:ext cx="1882777" cy="2512555"/>
          </a:xfrm>
          <a:prstGeom prst="rect">
            <a:avLst/>
          </a:prstGeom>
        </p:spPr>
      </p:pic>
      <p:sp>
        <p:nvSpPr>
          <p:cNvPr id="19" name="TextBox 18">
            <a:extLst>
              <a:ext uri="{FF2B5EF4-FFF2-40B4-BE49-F238E27FC236}">
                <a16:creationId xmlns:a16="http://schemas.microsoft.com/office/drawing/2014/main" id="{4AC7F66F-ED4A-4B43-AA92-FE6D7224C7A4}"/>
              </a:ext>
            </a:extLst>
          </p:cNvPr>
          <p:cNvSpPr txBox="1"/>
          <p:nvPr/>
        </p:nvSpPr>
        <p:spPr>
          <a:xfrm>
            <a:off x="-28575" y="6485494"/>
            <a:ext cx="3862660" cy="27699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Water store in </a:t>
            </a:r>
            <a:r>
              <a:rPr lang="en-US" sz="1200" b="1" dirty="0" err="1">
                <a:latin typeface="Arial" panose="020B0604020202020204" pitchFamily="34" charset="0"/>
                <a:cs typeface="Arial" panose="020B0604020202020204" pitchFamily="34" charset="0"/>
              </a:rPr>
              <a:t>Dien</a:t>
            </a:r>
            <a:r>
              <a:rPr lang="en-US" sz="1200" b="1" dirty="0">
                <a:latin typeface="Arial" panose="020B0604020202020204" pitchFamily="34" charset="0"/>
                <a:cs typeface="Arial" panose="020B0604020202020204" pitchFamily="34" charset="0"/>
              </a:rPr>
              <a:t> Hong, Quang Loc, Quang Nam</a:t>
            </a:r>
          </a:p>
        </p:txBody>
      </p:sp>
    </p:spTree>
    <p:extLst>
      <p:ext uri="{BB962C8B-B14F-4D97-AF65-F5344CB8AC3E}">
        <p14:creationId xmlns:p14="http://schemas.microsoft.com/office/powerpoint/2010/main" val="34107628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C235F-C7E4-4935-A8B5-795BC191E922}"/>
              </a:ext>
            </a:extLst>
          </p:cNvPr>
          <p:cNvSpPr>
            <a:spLocks noGrp="1"/>
          </p:cNvSpPr>
          <p:nvPr>
            <p:ph type="title"/>
          </p:nvPr>
        </p:nvSpPr>
        <p:spPr>
          <a:xfrm>
            <a:off x="0" y="-77795"/>
            <a:ext cx="10515600" cy="1325563"/>
          </a:xfrm>
        </p:spPr>
        <p:txBody>
          <a:bodyPr/>
          <a:lstStyle/>
          <a:p>
            <a:r>
              <a:rPr lang="en-US" b="1" dirty="0">
                <a:solidFill>
                  <a:srgbClr val="00B0F0"/>
                </a:solidFill>
                <a:latin typeface="Arial" panose="020B0604020202020204" pitchFamily="34" charset="0"/>
                <a:cs typeface="Arial" panose="020B0604020202020204" pitchFamily="34" charset="0"/>
              </a:rPr>
              <a:t>Education – Key observations</a:t>
            </a:r>
          </a:p>
        </p:txBody>
      </p:sp>
      <p:sp>
        <p:nvSpPr>
          <p:cNvPr id="3" name="Content Placeholder 2">
            <a:extLst>
              <a:ext uri="{FF2B5EF4-FFF2-40B4-BE49-F238E27FC236}">
                <a16:creationId xmlns:a16="http://schemas.microsoft.com/office/drawing/2014/main" id="{E1F03E01-E457-4465-A883-4CBF8F30B4C5}"/>
              </a:ext>
            </a:extLst>
          </p:cNvPr>
          <p:cNvSpPr>
            <a:spLocks noGrp="1"/>
          </p:cNvSpPr>
          <p:nvPr>
            <p:ph idx="1"/>
          </p:nvPr>
        </p:nvSpPr>
        <p:spPr>
          <a:xfrm>
            <a:off x="514284" y="1621111"/>
            <a:ext cx="7724647" cy="5451516"/>
          </a:xfrm>
        </p:spPr>
        <p:txBody>
          <a:bodyPr vert="horz" lIns="91440" tIns="45720" rIns="91440" bIns="45720" rtlCol="0" anchor="t">
            <a:normAutofit/>
          </a:bodyPr>
          <a:lstStyle/>
          <a:p>
            <a:r>
              <a:rPr lang="en-US" sz="1700" dirty="0">
                <a:latin typeface="Arial" panose="020B0604020202020204" pitchFamily="34" charset="0"/>
                <a:cs typeface="Arial" panose="020B0604020202020204" pitchFamily="34" charset="0"/>
              </a:rPr>
              <a:t>An unknown number of schools, potentially more satellite schools, were damaged, including education equipment, books and WASH facilities. Also many children whose houses were flooded lost education materials.</a:t>
            </a:r>
          </a:p>
          <a:p>
            <a:r>
              <a:rPr lang="en-US" sz="1700" dirty="0">
                <a:latin typeface="Arial" panose="020B0604020202020204" pitchFamily="34" charset="0"/>
                <a:cs typeface="Arial" panose="020B0604020202020204" pitchFamily="34" charset="0"/>
              </a:rPr>
              <a:t>Schools were closed, varying from just 3 days, to more than 2 weeks and some till further notice in different provinces.</a:t>
            </a:r>
          </a:p>
          <a:p>
            <a:r>
              <a:rPr lang="en-US" sz="1700" dirty="0">
                <a:latin typeface="Arial" panose="020B0604020202020204" pitchFamily="34" charset="0"/>
                <a:cs typeface="Arial" panose="020B0604020202020204" pitchFamily="34" charset="0"/>
              </a:rPr>
              <a:t>For those schools which re-opened, some had to relocate to other further locations due to damages in school infrastructure and students -especially children with disabilities- faced difficulties commuting to schools.</a:t>
            </a:r>
          </a:p>
          <a:p>
            <a:r>
              <a:rPr lang="en-US" sz="1700" dirty="0">
                <a:latin typeface="Arial" panose="020B0604020202020204" pitchFamily="34" charset="0"/>
                <a:cs typeface="Arial" panose="020B0604020202020204" pitchFamily="34" charset="0"/>
              </a:rPr>
              <a:t>For schools that are still closed, no temporary school locations have been identified yet to continue their education and restore sense of normalcy. </a:t>
            </a:r>
          </a:p>
          <a:p>
            <a:r>
              <a:rPr lang="en-US" sz="1700" dirty="0">
                <a:latin typeface="Arial" panose="020B0604020202020204" pitchFamily="34" charset="0"/>
                <a:cs typeface="Arial" panose="020B0604020202020204" pitchFamily="34" charset="0"/>
              </a:rPr>
              <a:t>The teams did not observe alternative learning solutions in -any form- being offered to students to ensure continuity of learning during school closure. For distance learning (Online, TV, Radio), absence of electricity, limited and/or unaffordable connectivity and damaged devices were observed as main barriers.</a:t>
            </a:r>
          </a:p>
          <a:p>
            <a:r>
              <a:rPr lang="en-US" sz="1700" dirty="0">
                <a:latin typeface="Arial" panose="020B0604020202020204" pitchFamily="34" charset="0"/>
                <a:cs typeface="Arial" panose="020B0604020202020204" pitchFamily="34" charset="0"/>
              </a:rPr>
              <a:t>Some children and families, especially of poorer households and children with disabilities, are not benefitting from school communications and (early) warning information due to limited mobile connectivity and/or language barriers.</a:t>
            </a:r>
          </a:p>
          <a:p>
            <a:endParaRPr lang="en-US" sz="1700" dirty="0">
              <a:latin typeface="Arial" panose="020B0604020202020204" pitchFamily="34" charset="0"/>
              <a:cs typeface="Arial" panose="020B0604020202020204" pitchFamily="34" charset="0"/>
            </a:endParaRPr>
          </a:p>
          <a:p>
            <a:pPr lvl="1"/>
            <a:endParaRPr lang="en-US" sz="1700" dirty="0">
              <a:latin typeface="Arial" panose="020B0604020202020204" pitchFamily="34" charset="0"/>
              <a:cs typeface="Arial" panose="020B0604020202020204" pitchFamily="34" charset="0"/>
            </a:endParaRPr>
          </a:p>
          <a:p>
            <a:pPr lvl="1"/>
            <a:endParaRPr lang="en-US" sz="1700" dirty="0">
              <a:latin typeface="Arial" panose="020B0604020202020204" pitchFamily="34" charset="0"/>
              <a:cs typeface="Arial" panose="020B0604020202020204" pitchFamily="34" charset="0"/>
            </a:endParaRPr>
          </a:p>
          <a:p>
            <a:pPr lvl="1"/>
            <a:endParaRPr lang="en-US" sz="17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0C9F661-C6F4-467A-A1B0-D5AF48AE32A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5739" b="5280"/>
          <a:stretch/>
        </p:blipFill>
        <p:spPr>
          <a:xfrm>
            <a:off x="427647" y="934870"/>
            <a:ext cx="682922" cy="686242"/>
          </a:xfrm>
          <a:prstGeom prst="rect">
            <a:avLst/>
          </a:prstGeom>
        </p:spPr>
      </p:pic>
      <p:sp>
        <p:nvSpPr>
          <p:cNvPr id="8" name="TextBox 7">
            <a:extLst>
              <a:ext uri="{FF2B5EF4-FFF2-40B4-BE49-F238E27FC236}">
                <a16:creationId xmlns:a16="http://schemas.microsoft.com/office/drawing/2014/main" id="{C9A751E2-2E0A-4051-AA1C-8FE9A75B7EF9}"/>
              </a:ext>
            </a:extLst>
          </p:cNvPr>
          <p:cNvSpPr txBox="1"/>
          <p:nvPr/>
        </p:nvSpPr>
        <p:spPr>
          <a:xfrm>
            <a:off x="1085128" y="1062547"/>
            <a:ext cx="7232100" cy="430887"/>
          </a:xfrm>
          <a:prstGeom prst="rect">
            <a:avLst/>
          </a:prstGeom>
          <a:noFill/>
        </p:spPr>
        <p:txBody>
          <a:bodyPr wrap="square" lIns="91440" tIns="45720" rIns="91440" bIns="45720" rtlCol="0" anchor="t">
            <a:spAutoFit/>
          </a:bodyPr>
          <a:lstStyle/>
          <a:p>
            <a:r>
              <a:rPr lang="en-US" sz="2200" b="1" u="sng" dirty="0">
                <a:latin typeface="Arial" panose="020B0604020202020204" pitchFamily="34" charset="0"/>
                <a:cs typeface="Arial" panose="020B0604020202020204" pitchFamily="34" charset="0"/>
              </a:rPr>
              <a:t>Overall</a:t>
            </a:r>
            <a:r>
              <a:rPr lang="en-US" sz="2200" b="1" dirty="0">
                <a:latin typeface="Arial" panose="020B0604020202020204" pitchFamily="34" charset="0"/>
                <a:cs typeface="Arial" panose="020B0604020202020204" pitchFamily="34" charset="0"/>
              </a:rPr>
              <a:t>: Children’s right to learning is now disrupted</a:t>
            </a:r>
            <a:endParaRPr lang="en-US" sz="22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B6A68BB-62E9-4EEE-A6A6-F3BBCB181EAE}"/>
              </a:ext>
            </a:extLst>
          </p:cNvPr>
          <p:cNvSpPr/>
          <p:nvPr/>
        </p:nvSpPr>
        <p:spPr>
          <a:xfrm>
            <a:off x="0" y="6643816"/>
            <a:ext cx="12192000" cy="21418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0" name="Picture 9" descr="A stack of flyers on a table&#10;&#10;Description automatically generated">
            <a:extLst>
              <a:ext uri="{FF2B5EF4-FFF2-40B4-BE49-F238E27FC236}">
                <a16:creationId xmlns:a16="http://schemas.microsoft.com/office/drawing/2014/main" id="{EBE0D336-DC29-4B4A-8528-2C7A6CCB2A7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17228" y="525037"/>
            <a:ext cx="3634729" cy="2726048"/>
          </a:xfrm>
          <a:prstGeom prst="rect">
            <a:avLst/>
          </a:prstGeom>
        </p:spPr>
      </p:pic>
      <p:pic>
        <p:nvPicPr>
          <p:cNvPr id="6" name="Picture 5" descr="A tree in front of a house&#10;&#10;Description automatically generated">
            <a:extLst>
              <a:ext uri="{FF2B5EF4-FFF2-40B4-BE49-F238E27FC236}">
                <a16:creationId xmlns:a16="http://schemas.microsoft.com/office/drawing/2014/main" id="{BF55D570-CACC-40FC-A09D-466B3D73C44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17228" y="3606915"/>
            <a:ext cx="3634731" cy="2726048"/>
          </a:xfrm>
          <a:prstGeom prst="rect">
            <a:avLst/>
          </a:prstGeom>
        </p:spPr>
      </p:pic>
    </p:spTree>
    <p:extLst>
      <p:ext uri="{BB962C8B-B14F-4D97-AF65-F5344CB8AC3E}">
        <p14:creationId xmlns:p14="http://schemas.microsoft.com/office/powerpoint/2010/main" val="32358432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C235F-C7E4-4935-A8B5-795BC191E922}"/>
              </a:ext>
            </a:extLst>
          </p:cNvPr>
          <p:cNvSpPr>
            <a:spLocks noGrp="1"/>
          </p:cNvSpPr>
          <p:nvPr>
            <p:ph type="title"/>
          </p:nvPr>
        </p:nvSpPr>
        <p:spPr>
          <a:xfrm>
            <a:off x="385620" y="149081"/>
            <a:ext cx="10515600" cy="1325563"/>
          </a:xfrm>
        </p:spPr>
        <p:txBody>
          <a:bodyPr/>
          <a:lstStyle/>
          <a:p>
            <a:r>
              <a:rPr lang="en-US" b="1" dirty="0">
                <a:solidFill>
                  <a:srgbClr val="00B0F0"/>
                </a:solidFill>
                <a:latin typeface="Arial" panose="020B0604020202020204" pitchFamily="34" charset="0"/>
                <a:cs typeface="Arial" panose="020B0604020202020204" pitchFamily="34" charset="0"/>
              </a:rPr>
              <a:t>Education - Impacts</a:t>
            </a:r>
          </a:p>
        </p:txBody>
      </p:sp>
      <p:sp>
        <p:nvSpPr>
          <p:cNvPr id="3" name="Content Placeholder 2">
            <a:extLst>
              <a:ext uri="{FF2B5EF4-FFF2-40B4-BE49-F238E27FC236}">
                <a16:creationId xmlns:a16="http://schemas.microsoft.com/office/drawing/2014/main" id="{E1F03E01-E457-4465-A883-4CBF8F30B4C5}"/>
              </a:ext>
            </a:extLst>
          </p:cNvPr>
          <p:cNvSpPr>
            <a:spLocks noGrp="1"/>
          </p:cNvSpPr>
          <p:nvPr>
            <p:ph idx="1"/>
          </p:nvPr>
        </p:nvSpPr>
        <p:spPr>
          <a:xfrm>
            <a:off x="4969796" y="1474644"/>
            <a:ext cx="6593104" cy="4973147"/>
          </a:xfrm>
        </p:spPr>
        <p:txBody>
          <a:bodyPr vert="horz" lIns="91440" tIns="45720" rIns="91440" bIns="45720" rtlCol="0" anchor="t">
            <a:normAutofit/>
          </a:bodyPr>
          <a:lstStyle/>
          <a:p>
            <a:r>
              <a:rPr lang="en-US" sz="2400" dirty="0">
                <a:latin typeface="Arial" panose="020B0604020202020204" pitchFamily="34" charset="0"/>
                <a:cs typeface="Arial" panose="020B0604020202020204" pitchFamily="34" charset="0"/>
              </a:rPr>
              <a:t>A total of </a:t>
            </a:r>
            <a:r>
              <a:rPr lang="en-US" sz="2400" dirty="0">
                <a:solidFill>
                  <a:srgbClr val="00B0F0"/>
                </a:solidFill>
                <a:latin typeface="Arial" panose="020B0604020202020204" pitchFamily="34" charset="0"/>
                <a:cs typeface="Arial" panose="020B0604020202020204" pitchFamily="34" charset="0"/>
              </a:rPr>
              <a:t>362</a:t>
            </a:r>
            <a:r>
              <a:rPr lang="en-US" sz="2400" dirty="0">
                <a:latin typeface="Arial" panose="020B0604020202020204" pitchFamily="34" charset="0"/>
                <a:cs typeface="Arial" panose="020B0604020202020204" pitchFamily="34" charset="0"/>
              </a:rPr>
              <a:t> school buildings are reported to be damaged</a:t>
            </a:r>
          </a:p>
          <a:p>
            <a:r>
              <a:rPr lang="en-US" sz="2400" dirty="0">
                <a:latin typeface="Arial" panose="020B0604020202020204" pitchFamily="34" charset="0"/>
                <a:cs typeface="Arial" panose="020B0604020202020204" pitchFamily="34" charset="0"/>
              </a:rPr>
              <a:t>Estimated </a:t>
            </a:r>
            <a:r>
              <a:rPr lang="en-US" sz="2400" dirty="0">
                <a:solidFill>
                  <a:srgbClr val="00B0F0"/>
                </a:solidFill>
                <a:latin typeface="Arial" panose="020B0604020202020204" pitchFamily="34" charset="0"/>
                <a:cs typeface="Arial" panose="020B0604020202020204" pitchFamily="34" charset="0"/>
              </a:rPr>
              <a:t>2,747</a:t>
            </a:r>
            <a:r>
              <a:rPr lang="en-US" sz="2400" dirty="0">
                <a:latin typeface="Arial" panose="020B0604020202020204" pitchFamily="34" charset="0"/>
                <a:cs typeface="Arial" panose="020B0604020202020204" pitchFamily="34" charset="0"/>
              </a:rPr>
              <a:t> schools in the affected provinces are/or have been closed, interrupting the learning of an estimated </a:t>
            </a:r>
            <a:r>
              <a:rPr lang="en-US" sz="2400" dirty="0">
                <a:solidFill>
                  <a:srgbClr val="00B0F0"/>
                </a:solidFill>
                <a:latin typeface="Arial" panose="020B0604020202020204" pitchFamily="34" charset="0"/>
                <a:cs typeface="Arial" panose="020B0604020202020204" pitchFamily="34" charset="0"/>
              </a:rPr>
              <a:t>1,2 million </a:t>
            </a:r>
            <a:r>
              <a:rPr lang="en-US" sz="2400" dirty="0">
                <a:latin typeface="Arial" panose="020B0604020202020204" pitchFamily="34" charset="0"/>
                <a:cs typeface="Arial" panose="020B0604020202020204" pitchFamily="34" charset="0"/>
              </a:rPr>
              <a:t>students (of which there are 590,000 girls, 5,700 children with disabilities and 101,000 ethnic minority children)</a:t>
            </a: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endParaRPr lang="en-US" sz="3200" dirty="0">
              <a:latin typeface="Arial" panose="020B0604020202020204" pitchFamily="34" charset="0"/>
              <a:cs typeface="Arial" panose="020B0604020202020204" pitchFamily="34" charset="0"/>
            </a:endParaRPr>
          </a:p>
          <a:p>
            <a:pPr lvl="1"/>
            <a:endParaRPr lang="en-US" sz="2800" dirty="0">
              <a:latin typeface="Arial" panose="020B0604020202020204" pitchFamily="34" charset="0"/>
              <a:cs typeface="Arial" panose="020B0604020202020204" pitchFamily="34" charset="0"/>
            </a:endParaRPr>
          </a:p>
          <a:p>
            <a:pPr lvl="1"/>
            <a:endParaRPr lang="en-US" sz="2800" dirty="0">
              <a:latin typeface="Arial" panose="020B0604020202020204" pitchFamily="34" charset="0"/>
              <a:cs typeface="Arial" panose="020B0604020202020204" pitchFamily="34" charset="0"/>
            </a:endParaRPr>
          </a:p>
          <a:p>
            <a:pPr lvl="1"/>
            <a:endParaRPr lang="en-US" sz="2800" dirty="0">
              <a:latin typeface="Arial" panose="020B0604020202020204" pitchFamily="34" charset="0"/>
              <a:cs typeface="Arial" panose="020B0604020202020204" pitchFamily="34" charset="0"/>
            </a:endParaRPr>
          </a:p>
          <a:p>
            <a:pPr lvl="1"/>
            <a:endParaRPr lang="en-US" sz="2800" dirty="0">
              <a:latin typeface="Arial" panose="020B0604020202020204" pitchFamily="34" charset="0"/>
              <a:cs typeface="Arial" panose="020B0604020202020204" pitchFamily="34" charset="0"/>
            </a:endParaRPr>
          </a:p>
          <a:p>
            <a:pPr lvl="1"/>
            <a:endParaRPr lang="en-US" sz="28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C282E04-9EE5-46BD-9292-2CAF92759AB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0405" b="13291"/>
          <a:stretch/>
        </p:blipFill>
        <p:spPr>
          <a:xfrm>
            <a:off x="737608" y="1462154"/>
            <a:ext cx="3880200" cy="2220536"/>
          </a:xfrm>
          <a:prstGeom prst="rect">
            <a:avLst/>
          </a:prstGeom>
        </p:spPr>
      </p:pic>
      <p:pic>
        <p:nvPicPr>
          <p:cNvPr id="7" name="Picture 6" descr="A group of people on a boat&#10;&#10;Description automatically generated">
            <a:extLst>
              <a:ext uri="{FF2B5EF4-FFF2-40B4-BE49-F238E27FC236}">
                <a16:creationId xmlns:a16="http://schemas.microsoft.com/office/drawing/2014/main" id="{B174BF5C-53D9-4934-A5A8-2FB133D665C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15785"/>
          <a:stretch/>
        </p:blipFill>
        <p:spPr>
          <a:xfrm>
            <a:off x="737608" y="3878715"/>
            <a:ext cx="3880201" cy="2450767"/>
          </a:xfrm>
          <a:prstGeom prst="rect">
            <a:avLst/>
          </a:prstGeom>
        </p:spPr>
      </p:pic>
      <p:sp>
        <p:nvSpPr>
          <p:cNvPr id="4" name="Rectangle 3">
            <a:extLst>
              <a:ext uri="{FF2B5EF4-FFF2-40B4-BE49-F238E27FC236}">
                <a16:creationId xmlns:a16="http://schemas.microsoft.com/office/drawing/2014/main" id="{BD0DDFF5-7EB6-4936-A249-148E8BE0E118}"/>
              </a:ext>
            </a:extLst>
          </p:cNvPr>
          <p:cNvSpPr/>
          <p:nvPr/>
        </p:nvSpPr>
        <p:spPr>
          <a:xfrm>
            <a:off x="0" y="6643816"/>
            <a:ext cx="12192000" cy="21418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8B768F9-41BF-4BA0-91ED-1EFFB15271B3}"/>
              </a:ext>
            </a:extLst>
          </p:cNvPr>
          <p:cNvSpPr txBox="1"/>
          <p:nvPr/>
        </p:nvSpPr>
        <p:spPr>
          <a:xfrm>
            <a:off x="4969796" y="5693058"/>
            <a:ext cx="685141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Arial" panose="020B0604020202020204" pitchFamily="34" charset="0"/>
                <a:ea typeface="+mn-lt"/>
                <a:cs typeface="Arial" panose="020B0604020202020204" pitchFamily="34" charset="0"/>
              </a:rPr>
              <a:t>Viet Nam: Floods, Landslides and Storms, Office of the UN Resident Coordinator, Flash Update No.3 as of 22 October 2020.</a:t>
            </a:r>
          </a:p>
          <a:p>
            <a:endParaRPr lang="en-US" sz="500" dirty="0">
              <a:latin typeface="Arial" panose="020B0604020202020204" pitchFamily="34" charset="0"/>
              <a:ea typeface="+mn-lt"/>
              <a:cs typeface="Arial" panose="020B0604020202020204" pitchFamily="34" charset="0"/>
            </a:endParaRPr>
          </a:p>
          <a:p>
            <a:r>
              <a:rPr lang="en-US" sz="1400" dirty="0">
                <a:latin typeface="Arial" panose="020B0604020202020204" pitchFamily="34" charset="0"/>
                <a:ea typeface="+mn-lt"/>
                <a:cs typeface="Arial" panose="020B0604020202020204" pitchFamily="34" charset="0"/>
              </a:rPr>
              <a:t>Statistic provided by the Office of MOET for the Academic Year of 2019-2020.</a:t>
            </a:r>
            <a:endParaRPr lang="en-US" sz="16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81A486A-0D7F-4065-8535-EC8FB69AC5AE}"/>
              </a:ext>
            </a:extLst>
          </p:cNvPr>
          <p:cNvSpPr txBox="1"/>
          <p:nvPr/>
        </p:nvSpPr>
        <p:spPr>
          <a:xfrm>
            <a:off x="6399452" y="1788978"/>
            <a:ext cx="235670"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1</a:t>
            </a:r>
          </a:p>
        </p:txBody>
      </p:sp>
      <p:sp>
        <p:nvSpPr>
          <p:cNvPr id="9" name="TextBox 8">
            <a:extLst>
              <a:ext uri="{FF2B5EF4-FFF2-40B4-BE49-F238E27FC236}">
                <a16:creationId xmlns:a16="http://schemas.microsoft.com/office/drawing/2014/main" id="{43E1A30A-45FD-47C0-9F40-7D531656A689}"/>
              </a:ext>
            </a:extLst>
          </p:cNvPr>
          <p:cNvSpPr txBox="1"/>
          <p:nvPr/>
        </p:nvSpPr>
        <p:spPr>
          <a:xfrm>
            <a:off x="11218722" y="3489109"/>
            <a:ext cx="235670"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2</a:t>
            </a:r>
          </a:p>
        </p:txBody>
      </p:sp>
      <p:sp>
        <p:nvSpPr>
          <p:cNvPr id="10" name="TextBox 9">
            <a:extLst>
              <a:ext uri="{FF2B5EF4-FFF2-40B4-BE49-F238E27FC236}">
                <a16:creationId xmlns:a16="http://schemas.microsoft.com/office/drawing/2014/main" id="{D65E5CF0-719F-4E96-9818-6C3BAD149223}"/>
              </a:ext>
            </a:extLst>
          </p:cNvPr>
          <p:cNvSpPr txBox="1"/>
          <p:nvPr/>
        </p:nvSpPr>
        <p:spPr>
          <a:xfrm>
            <a:off x="4851961" y="5675474"/>
            <a:ext cx="235670"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1</a:t>
            </a:r>
          </a:p>
        </p:txBody>
      </p:sp>
      <p:sp>
        <p:nvSpPr>
          <p:cNvPr id="11" name="TextBox 10">
            <a:extLst>
              <a:ext uri="{FF2B5EF4-FFF2-40B4-BE49-F238E27FC236}">
                <a16:creationId xmlns:a16="http://schemas.microsoft.com/office/drawing/2014/main" id="{76A63730-3D51-4E4E-A342-87D1BDE5706E}"/>
              </a:ext>
            </a:extLst>
          </p:cNvPr>
          <p:cNvSpPr txBox="1"/>
          <p:nvPr/>
        </p:nvSpPr>
        <p:spPr>
          <a:xfrm>
            <a:off x="4851961" y="6130305"/>
            <a:ext cx="235670"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34657046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C235F-C7E4-4935-A8B5-795BC191E922}"/>
              </a:ext>
            </a:extLst>
          </p:cNvPr>
          <p:cNvSpPr>
            <a:spLocks noGrp="1"/>
          </p:cNvSpPr>
          <p:nvPr>
            <p:ph type="title"/>
          </p:nvPr>
        </p:nvSpPr>
        <p:spPr>
          <a:xfrm>
            <a:off x="733479" y="224971"/>
            <a:ext cx="10515600" cy="1325563"/>
          </a:xfrm>
        </p:spPr>
        <p:txBody>
          <a:bodyPr/>
          <a:lstStyle/>
          <a:p>
            <a:r>
              <a:rPr lang="en-US" b="1" dirty="0">
                <a:solidFill>
                  <a:srgbClr val="00B0F0"/>
                </a:solidFill>
                <a:latin typeface="Arial" panose="020B0604020202020204" pitchFamily="34" charset="0"/>
                <a:cs typeface="Arial" panose="020B0604020202020204" pitchFamily="34" charset="0"/>
              </a:rPr>
              <a:t>Education – Overall Needs</a:t>
            </a:r>
          </a:p>
        </p:txBody>
      </p:sp>
      <p:sp>
        <p:nvSpPr>
          <p:cNvPr id="5" name="Content Placeholder 4">
            <a:extLst>
              <a:ext uri="{FF2B5EF4-FFF2-40B4-BE49-F238E27FC236}">
                <a16:creationId xmlns:a16="http://schemas.microsoft.com/office/drawing/2014/main" id="{8D0C1EB9-6D8D-4826-8A87-971FD292FE2A}"/>
              </a:ext>
            </a:extLst>
          </p:cNvPr>
          <p:cNvSpPr>
            <a:spLocks noGrp="1"/>
          </p:cNvSpPr>
          <p:nvPr>
            <p:ph idx="1"/>
          </p:nvPr>
        </p:nvSpPr>
        <p:spPr>
          <a:xfrm>
            <a:off x="350521" y="1326599"/>
            <a:ext cx="11734800" cy="3353001"/>
          </a:xfrm>
        </p:spPr>
        <p:txBody>
          <a:bodyPr vert="horz" lIns="91440" tIns="45720" rIns="91440" bIns="45720" rtlCol="0" anchor="t">
            <a:normAutofit/>
          </a:bodyPr>
          <a:lstStyle/>
          <a:p>
            <a:pPr marL="0" indent="0">
              <a:buNone/>
            </a:pPr>
            <a:r>
              <a:rPr lang="en-US" b="1" u="sng" dirty="0">
                <a:latin typeface="Arial" panose="020B0604020202020204" pitchFamily="34" charset="0"/>
                <a:cs typeface="Arial" panose="020B0604020202020204" pitchFamily="34" charset="0"/>
              </a:rPr>
              <a:t>Priority</a:t>
            </a:r>
            <a:r>
              <a:rPr lang="en-US" dirty="0">
                <a:latin typeface="Arial" panose="020B0604020202020204" pitchFamily="34" charset="0"/>
                <a:cs typeface="Arial" panose="020B0604020202020204" pitchFamily="34" charset="0"/>
              </a:rPr>
              <a:t>: An urgent need to ensure continuity of education which include:</a:t>
            </a:r>
          </a:p>
          <a:p>
            <a:pPr lvl="1"/>
            <a:r>
              <a:rPr lang="en-US" sz="2200" dirty="0">
                <a:latin typeface="Arial" panose="020B0604020202020204" pitchFamily="34" charset="0"/>
                <a:cs typeface="Arial" panose="020B0604020202020204" pitchFamily="34" charset="0"/>
              </a:rPr>
              <a:t>Providing </a:t>
            </a:r>
            <a:r>
              <a:rPr lang="en-US" sz="2200" b="1" dirty="0">
                <a:latin typeface="Arial" panose="020B0604020202020204" pitchFamily="34" charset="0"/>
                <a:cs typeface="Arial" panose="020B0604020202020204" pitchFamily="34" charset="0"/>
              </a:rPr>
              <a:t>alternative learning solutions </a:t>
            </a:r>
            <a:r>
              <a:rPr lang="en-US" sz="2200" dirty="0">
                <a:latin typeface="Arial" panose="020B0604020202020204" pitchFamily="34" charset="0"/>
                <a:cs typeface="Arial" panose="020B0604020202020204" pitchFamily="34" charset="0"/>
              </a:rPr>
              <a:t>reaching every student such as distance learning when schools are closed, when/wherever possible.</a:t>
            </a:r>
          </a:p>
          <a:p>
            <a:pPr lvl="1"/>
            <a:r>
              <a:rPr lang="en-US" sz="2200" dirty="0">
                <a:latin typeface="Arial" panose="020B0604020202020204" pitchFamily="34" charset="0"/>
                <a:cs typeface="Arial" panose="020B0604020202020204" pitchFamily="34" charset="0"/>
              </a:rPr>
              <a:t>Ensuring </a:t>
            </a:r>
            <a:r>
              <a:rPr lang="en-US" sz="2200" b="1" dirty="0">
                <a:latin typeface="Arial" panose="020B0604020202020204" pitchFamily="34" charset="0"/>
                <a:cs typeface="Arial" panose="020B0604020202020204" pitchFamily="34" charset="0"/>
              </a:rPr>
              <a:t>a safe learning environment </a:t>
            </a:r>
            <a:r>
              <a:rPr lang="en-US" sz="2200" dirty="0">
                <a:latin typeface="Arial" panose="020B0604020202020204" pitchFamily="34" charset="0"/>
                <a:cs typeface="Arial" panose="020B0604020202020204" pitchFamily="34" charset="0"/>
              </a:rPr>
              <a:t>in which physical safety and psycho-social wellbeing of students are ensured and supported. This includes communication to parents to warn when commuting to school is challenging, incl in ethnic minority languages and sign language. </a:t>
            </a:r>
          </a:p>
          <a:p>
            <a:pPr lvl="1"/>
            <a:r>
              <a:rPr lang="en-US" sz="2200" dirty="0">
                <a:latin typeface="Arial" panose="020B0604020202020204" pitchFamily="34" charset="0"/>
                <a:cs typeface="Arial" panose="020B0604020202020204" pitchFamily="34" charset="0"/>
              </a:rPr>
              <a:t>Equipping children with </a:t>
            </a:r>
            <a:r>
              <a:rPr lang="en-US" sz="2200" b="1" dirty="0">
                <a:latin typeface="Arial" panose="020B0604020202020204" pitchFamily="34" charset="0"/>
                <a:cs typeface="Arial" panose="020B0604020202020204" pitchFamily="34" charset="0"/>
              </a:rPr>
              <a:t>knowledge and skills </a:t>
            </a:r>
            <a:r>
              <a:rPr lang="en-US" sz="2200" dirty="0">
                <a:latin typeface="Arial" panose="020B0604020202020204" pitchFamily="34" charset="0"/>
                <a:cs typeface="Arial" panose="020B0604020202020204" pitchFamily="34" charset="0"/>
              </a:rPr>
              <a:t>on handwashing, nutrition, child protection, disaster adaptation and psychosocial support and well-being.</a:t>
            </a:r>
          </a:p>
          <a:p>
            <a:pPr lvl="1"/>
            <a:endParaRPr lang="en-US" dirty="0">
              <a:latin typeface="Arial" panose="020B0604020202020204" pitchFamily="34" charset="0"/>
              <a:cs typeface="Arial" panose="020B0604020202020204" pitchFamily="34" charset="0"/>
            </a:endParaRPr>
          </a:p>
        </p:txBody>
      </p:sp>
      <p:pic>
        <p:nvPicPr>
          <p:cNvPr id="12" name="Picture 11" descr="A group of people walking in front of a house&#10;&#10;Description automatically generated">
            <a:extLst>
              <a:ext uri="{FF2B5EF4-FFF2-40B4-BE49-F238E27FC236}">
                <a16:creationId xmlns:a16="http://schemas.microsoft.com/office/drawing/2014/main" id="{037B844A-35B1-49FF-A935-FC735175D79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40615" b="38245"/>
          <a:stretch/>
        </p:blipFill>
        <p:spPr>
          <a:xfrm>
            <a:off x="0" y="4922196"/>
            <a:ext cx="12192000" cy="1935804"/>
          </a:xfrm>
          <a:prstGeom prst="rect">
            <a:avLst/>
          </a:prstGeom>
        </p:spPr>
      </p:pic>
      <p:sp>
        <p:nvSpPr>
          <p:cNvPr id="13" name="Rectangle 12">
            <a:extLst>
              <a:ext uri="{FF2B5EF4-FFF2-40B4-BE49-F238E27FC236}">
                <a16:creationId xmlns:a16="http://schemas.microsoft.com/office/drawing/2014/main" id="{CEE3C8ED-4883-4632-AE58-A9CE914E0B8F}"/>
              </a:ext>
            </a:extLst>
          </p:cNvPr>
          <p:cNvSpPr/>
          <p:nvPr/>
        </p:nvSpPr>
        <p:spPr>
          <a:xfrm>
            <a:off x="0" y="6643816"/>
            <a:ext cx="12192000" cy="21418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04180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oom filled with furniture and vase on a table&#10;&#10;Description automatically generated">
            <a:extLst>
              <a:ext uri="{FF2B5EF4-FFF2-40B4-BE49-F238E27FC236}">
                <a16:creationId xmlns:a16="http://schemas.microsoft.com/office/drawing/2014/main" id="{16909B7A-069D-4FC7-94A8-B18B567D5C0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9731"/>
          <a:stretch/>
        </p:blipFill>
        <p:spPr>
          <a:xfrm>
            <a:off x="7549004" y="0"/>
            <a:ext cx="4642996" cy="6858000"/>
          </a:xfrm>
          <a:prstGeom prst="rect">
            <a:avLst/>
          </a:prstGeom>
        </p:spPr>
      </p:pic>
      <p:sp>
        <p:nvSpPr>
          <p:cNvPr id="2" name="Title 1">
            <a:extLst>
              <a:ext uri="{FF2B5EF4-FFF2-40B4-BE49-F238E27FC236}">
                <a16:creationId xmlns:a16="http://schemas.microsoft.com/office/drawing/2014/main" id="{0BCC235F-C7E4-4935-A8B5-795BC191E922}"/>
              </a:ext>
            </a:extLst>
          </p:cNvPr>
          <p:cNvSpPr>
            <a:spLocks noGrp="1"/>
          </p:cNvSpPr>
          <p:nvPr>
            <p:ph type="title"/>
          </p:nvPr>
        </p:nvSpPr>
        <p:spPr>
          <a:xfrm>
            <a:off x="451651" y="243632"/>
            <a:ext cx="10515600" cy="1325563"/>
          </a:xfrm>
        </p:spPr>
        <p:txBody>
          <a:bodyPr/>
          <a:lstStyle/>
          <a:p>
            <a:r>
              <a:rPr lang="en-US" b="1">
                <a:solidFill>
                  <a:srgbClr val="00B0F0"/>
                </a:solidFill>
                <a:latin typeface="Arial" panose="020B0604020202020204" pitchFamily="34" charset="0"/>
                <a:cs typeface="Arial" panose="020B0604020202020204" pitchFamily="34" charset="0"/>
              </a:rPr>
              <a:t>Education – Current Gaps</a:t>
            </a:r>
          </a:p>
        </p:txBody>
      </p:sp>
      <p:sp>
        <p:nvSpPr>
          <p:cNvPr id="5" name="Content Placeholder 4">
            <a:extLst>
              <a:ext uri="{FF2B5EF4-FFF2-40B4-BE49-F238E27FC236}">
                <a16:creationId xmlns:a16="http://schemas.microsoft.com/office/drawing/2014/main" id="{8D0C1EB9-6D8D-4826-8A87-971FD292FE2A}"/>
              </a:ext>
            </a:extLst>
          </p:cNvPr>
          <p:cNvSpPr>
            <a:spLocks noGrp="1"/>
          </p:cNvSpPr>
          <p:nvPr>
            <p:ph idx="1"/>
          </p:nvPr>
        </p:nvSpPr>
        <p:spPr>
          <a:xfrm>
            <a:off x="593388" y="1343815"/>
            <a:ext cx="6711148" cy="5302750"/>
          </a:xfrm>
        </p:spPr>
        <p:txBody>
          <a:bodyPr vert="horz" lIns="91440" tIns="45720" rIns="91440" bIns="45720" rtlCol="0" anchor="t">
            <a:normAutofit fontScale="92500" lnSpcReduction="20000"/>
          </a:bodyPr>
          <a:lstStyle/>
          <a:p>
            <a:pPr marL="0" indent="0">
              <a:buNone/>
            </a:pPr>
            <a:r>
              <a:rPr lang="en-US" sz="2600" b="1" u="sng" dirty="0">
                <a:latin typeface="Arial" panose="020B0604020202020204" pitchFamily="34" charset="0"/>
                <a:cs typeface="Arial" panose="020B0604020202020204" pitchFamily="34" charset="0"/>
              </a:rPr>
              <a:t>Major gap</a:t>
            </a:r>
            <a:r>
              <a:rPr lang="en-US" sz="2600" b="1" dirty="0">
                <a:latin typeface="Arial" panose="020B0604020202020204" pitchFamily="34" charset="0"/>
                <a:cs typeface="Arial" panose="020B0604020202020204" pitchFamily="34" charset="0"/>
              </a:rPr>
              <a:t>: to ensure continuity of education during school closures.</a:t>
            </a:r>
          </a:p>
          <a:p>
            <a:r>
              <a:rPr lang="en-US" sz="2200" dirty="0">
                <a:latin typeface="Arial" panose="020B0604020202020204" pitchFamily="34" charset="0"/>
                <a:cs typeface="Arial" panose="020B0604020202020204" pitchFamily="34" charset="0"/>
              </a:rPr>
              <a:t>No alternative learning solutions being offered to students to ensure continuity of learning during school closures. </a:t>
            </a:r>
          </a:p>
          <a:p>
            <a:r>
              <a:rPr lang="en-US" sz="2200" dirty="0">
                <a:latin typeface="Arial" panose="020B0604020202020204" pitchFamily="34" charset="0"/>
                <a:cs typeface="Arial" panose="020B0604020202020204" pitchFamily="34" charset="0"/>
              </a:rPr>
              <a:t>The safety of the learning environment is not ensured – school infrastructure in some cases damaged and commuting to schools in many cases still dangerous.</a:t>
            </a:r>
          </a:p>
          <a:p>
            <a:r>
              <a:rPr lang="en-US" sz="2200" dirty="0">
                <a:latin typeface="Arial" panose="020B0604020202020204" pitchFamily="34" charset="0"/>
                <a:cs typeface="Arial" panose="020B0604020202020204" pitchFamily="34" charset="0"/>
              </a:rPr>
              <a:t>There is a data gap on psychosocial and mental health status of children, but typically there is an urgent need during and after natural disasters to provide psychological support to in/out of school children and their families.</a:t>
            </a:r>
          </a:p>
          <a:p>
            <a:r>
              <a:rPr lang="en-US" sz="2200" dirty="0">
                <a:latin typeface="Arial" panose="020B0604020202020204" pitchFamily="34" charset="0"/>
                <a:cs typeface="Arial" panose="020B0604020202020204" pitchFamily="34" charset="0"/>
              </a:rPr>
              <a:t>There is a gap in ensuring messages including early warnings, especially targeting children with disabilities,  and messages from school in reaching families especially when connectivity and electricity are not available needs to be addressed.</a:t>
            </a:r>
          </a:p>
          <a:p>
            <a:r>
              <a:rPr lang="en-US" sz="2200" dirty="0">
                <a:latin typeface="Arial" panose="020B0604020202020204" pitchFamily="34" charset="0"/>
                <a:cs typeface="Arial" panose="020B0604020202020204" pitchFamily="34" charset="0"/>
              </a:rPr>
              <a:t>A specific response targeting children with disabilities is lacking.</a:t>
            </a:r>
          </a:p>
        </p:txBody>
      </p:sp>
      <p:sp>
        <p:nvSpPr>
          <p:cNvPr id="10" name="Rectangle 9">
            <a:extLst>
              <a:ext uri="{FF2B5EF4-FFF2-40B4-BE49-F238E27FC236}">
                <a16:creationId xmlns:a16="http://schemas.microsoft.com/office/drawing/2014/main" id="{2DD66328-1038-480F-8CF9-393A1B098990}"/>
              </a:ext>
            </a:extLst>
          </p:cNvPr>
          <p:cNvSpPr/>
          <p:nvPr/>
        </p:nvSpPr>
        <p:spPr>
          <a:xfrm>
            <a:off x="0" y="6643816"/>
            <a:ext cx="12192000" cy="21418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32487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C235F-C7E4-4935-A8B5-795BC191E922}"/>
              </a:ext>
            </a:extLst>
          </p:cNvPr>
          <p:cNvSpPr>
            <a:spLocks noGrp="1"/>
          </p:cNvSpPr>
          <p:nvPr>
            <p:ph type="title"/>
          </p:nvPr>
        </p:nvSpPr>
        <p:spPr>
          <a:xfrm>
            <a:off x="466415" y="140219"/>
            <a:ext cx="10515600" cy="1325563"/>
          </a:xfrm>
        </p:spPr>
        <p:txBody>
          <a:bodyPr/>
          <a:lstStyle/>
          <a:p>
            <a:r>
              <a:rPr lang="en-US" b="1" dirty="0">
                <a:solidFill>
                  <a:srgbClr val="00B0F0"/>
                </a:solidFill>
                <a:latin typeface="Arial" panose="020B0604020202020204" pitchFamily="34" charset="0"/>
                <a:cs typeface="Arial" panose="020B0604020202020204" pitchFamily="34" charset="0"/>
              </a:rPr>
              <a:t>Education - Recommendations</a:t>
            </a:r>
          </a:p>
        </p:txBody>
      </p:sp>
      <p:sp>
        <p:nvSpPr>
          <p:cNvPr id="5" name="Content Placeholder 4">
            <a:extLst>
              <a:ext uri="{FF2B5EF4-FFF2-40B4-BE49-F238E27FC236}">
                <a16:creationId xmlns:a16="http://schemas.microsoft.com/office/drawing/2014/main" id="{8D0C1EB9-6D8D-4826-8A87-971FD292FE2A}"/>
              </a:ext>
            </a:extLst>
          </p:cNvPr>
          <p:cNvSpPr>
            <a:spLocks noGrp="1"/>
          </p:cNvSpPr>
          <p:nvPr>
            <p:ph idx="1"/>
          </p:nvPr>
        </p:nvSpPr>
        <p:spPr>
          <a:xfrm>
            <a:off x="526047" y="1356584"/>
            <a:ext cx="7217170" cy="5071377"/>
          </a:xfrm>
        </p:spPr>
        <p:txBody>
          <a:bodyPr vert="horz" lIns="91440" tIns="45720" rIns="91440" bIns="45720" rtlCol="0" anchor="t">
            <a:normAutofit fontScale="92500" lnSpcReduction="20000"/>
          </a:bodyPr>
          <a:lstStyle/>
          <a:p>
            <a:pPr marL="0" indent="0">
              <a:buNone/>
            </a:pPr>
            <a:r>
              <a:rPr lang="en-US" sz="3000" b="1" dirty="0">
                <a:latin typeface="Arial" panose="020B0604020202020204" pitchFamily="34" charset="0"/>
                <a:cs typeface="Arial" panose="020B0604020202020204" pitchFamily="34" charset="0"/>
              </a:rPr>
              <a:t>Immediate responses</a:t>
            </a:r>
          </a:p>
          <a:p>
            <a:r>
              <a:rPr lang="en-US" sz="2200" dirty="0">
                <a:latin typeface="Arial" panose="020B0604020202020204" pitchFamily="34" charset="0"/>
                <a:cs typeface="Arial" panose="020B0604020202020204" pitchFamily="34" charset="0"/>
              </a:rPr>
              <a:t>Ensure the continued learning of affected students through supporting the Ministry of Education and Training (MOET) with the provision of </a:t>
            </a:r>
            <a:r>
              <a:rPr lang="en-US" sz="2200" b="1" dirty="0">
                <a:latin typeface="Arial" panose="020B0604020202020204" pitchFamily="34" charset="0"/>
                <a:cs typeface="Arial" panose="020B0604020202020204" pitchFamily="34" charset="0"/>
              </a:rPr>
              <a:t>distance and online learning opportunities.</a:t>
            </a:r>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Providing </a:t>
            </a:r>
            <a:r>
              <a:rPr lang="en-US" sz="2200" b="1" dirty="0">
                <a:latin typeface="Arial" panose="020B0604020202020204" pitchFamily="34" charset="0"/>
                <a:cs typeface="Arial" panose="020B0604020202020204" pitchFamily="34" charset="0"/>
              </a:rPr>
              <a:t>emergency education supplies </a:t>
            </a:r>
            <a:r>
              <a:rPr lang="en-US" sz="2200" dirty="0">
                <a:latin typeface="Arial" panose="020B0604020202020204" pitchFamily="34" charset="0"/>
                <a:cs typeface="Arial" panose="020B0604020202020204" pitchFamily="34" charset="0"/>
              </a:rPr>
              <a:t>to affected provinces especially for children whose houses and/or schools were flooded. </a:t>
            </a:r>
          </a:p>
          <a:p>
            <a:r>
              <a:rPr lang="en-US" sz="2200" dirty="0">
                <a:latin typeface="Arial" panose="020B0604020202020204" pitchFamily="34" charset="0"/>
                <a:cs typeface="Arial" panose="020B0604020202020204" pitchFamily="34" charset="0"/>
              </a:rPr>
              <a:t>Ensure </a:t>
            </a:r>
            <a:r>
              <a:rPr lang="en-US" sz="2200" b="1" dirty="0">
                <a:latin typeface="Arial" panose="020B0604020202020204" pitchFamily="34" charset="0"/>
                <a:cs typeface="Arial" panose="020B0604020202020204" pitchFamily="34" charset="0"/>
              </a:rPr>
              <a:t>a safe learning environment </a:t>
            </a:r>
            <a:r>
              <a:rPr lang="en-US" sz="2200" dirty="0">
                <a:latin typeface="Arial" panose="020B0604020202020204" pitchFamily="34" charset="0"/>
                <a:cs typeface="Arial" panose="020B0604020202020204" pitchFamily="34" charset="0"/>
              </a:rPr>
              <a:t>by assessing current and future school safety and damage to educational facilities. </a:t>
            </a:r>
          </a:p>
          <a:p>
            <a:r>
              <a:rPr lang="en-US" sz="2200" dirty="0">
                <a:latin typeface="Arial" panose="020B0604020202020204" pitchFamily="34" charset="0"/>
                <a:cs typeface="Arial" panose="020B0604020202020204" pitchFamily="34" charset="0"/>
              </a:rPr>
              <a:t>Disseminating </a:t>
            </a:r>
            <a:r>
              <a:rPr lang="en-US" sz="2200" b="1" dirty="0">
                <a:latin typeface="Arial" panose="020B0604020202020204" pitchFamily="34" charset="0"/>
                <a:cs typeface="Arial" panose="020B0604020202020204" pitchFamily="34" charset="0"/>
              </a:rPr>
              <a:t>communication messages </a:t>
            </a:r>
            <a:r>
              <a:rPr lang="en-US" sz="2200" dirty="0">
                <a:latin typeface="Arial" panose="020B0604020202020204" pitchFamily="34" charset="0"/>
                <a:cs typeface="Arial" panose="020B0604020202020204" pitchFamily="34" charset="0"/>
              </a:rPr>
              <a:t>on handwashing, nutrition, child protection, psychosocial support and well-being, including in ethnic minority languages and sign language, reaching the most vulnerable children and families.</a:t>
            </a:r>
          </a:p>
          <a:p>
            <a:r>
              <a:rPr lang="en-US" sz="2200" dirty="0">
                <a:latin typeface="Arial" panose="020B0604020202020204" pitchFamily="34" charset="0"/>
                <a:ea typeface="+mn-lt"/>
                <a:cs typeface="Arial" panose="020B0604020202020204" pitchFamily="34" charset="0"/>
              </a:rPr>
              <a:t>Ensure children and their parents are provided with opportunities for </a:t>
            </a:r>
            <a:r>
              <a:rPr lang="en-US" sz="2200" b="1" dirty="0">
                <a:latin typeface="Arial" panose="020B0604020202020204" pitchFamily="34" charset="0"/>
                <a:ea typeface="+mn-lt"/>
                <a:cs typeface="Arial" panose="020B0604020202020204" pitchFamily="34" charset="0"/>
              </a:rPr>
              <a:t>immediate psycho-social support</a:t>
            </a:r>
            <a:r>
              <a:rPr lang="en-US" sz="2200" dirty="0">
                <a:latin typeface="Arial" panose="020B0604020202020204" pitchFamily="34" charset="0"/>
                <a:ea typeface="+mn-lt"/>
                <a:cs typeface="Arial" panose="020B0604020202020204" pitchFamily="34" charset="0"/>
              </a:rPr>
              <a:t> in schools. </a:t>
            </a:r>
          </a:p>
          <a:p>
            <a:pPr marL="457200" lvl="1" indent="0">
              <a:buNone/>
            </a:pPr>
            <a:endParaRPr lang="en-US" sz="2000" dirty="0">
              <a:latin typeface="Arial" panose="020B0604020202020204" pitchFamily="34" charset="0"/>
              <a:ea typeface="+mn-lt"/>
              <a:cs typeface="Arial" panose="020B0604020202020204" pitchFamily="34" charset="0"/>
            </a:endParaRPr>
          </a:p>
          <a:p>
            <a:pPr marL="457200" lvl="1" indent="0">
              <a:buNone/>
            </a:pPr>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DC7DEC34-D625-483A-80C2-77B09F62AE92}"/>
              </a:ext>
            </a:extLst>
          </p:cNvPr>
          <p:cNvSpPr/>
          <p:nvPr/>
        </p:nvSpPr>
        <p:spPr>
          <a:xfrm>
            <a:off x="0" y="6643816"/>
            <a:ext cx="12192000" cy="21418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2" name="Picture 11" descr="A picture containing table&#10;&#10;Description automatically generated">
            <a:extLst>
              <a:ext uri="{FF2B5EF4-FFF2-40B4-BE49-F238E27FC236}">
                <a16:creationId xmlns:a16="http://schemas.microsoft.com/office/drawing/2014/main" id="{89A7A11D-F194-4620-8401-8E1ED40A8D6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37123" y="3493023"/>
            <a:ext cx="3699882" cy="2774912"/>
          </a:xfrm>
          <a:prstGeom prst="rect">
            <a:avLst/>
          </a:prstGeom>
        </p:spPr>
      </p:pic>
      <p:pic>
        <p:nvPicPr>
          <p:cNvPr id="14" name="Picture 13" descr="A group of people walking in front of a house&#10;&#10;Description automatically generated">
            <a:extLst>
              <a:ext uri="{FF2B5EF4-FFF2-40B4-BE49-F238E27FC236}">
                <a16:creationId xmlns:a16="http://schemas.microsoft.com/office/drawing/2014/main" id="{27F4F7FC-A6A4-4D5F-A3FE-1F4E196B46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37123" y="502256"/>
            <a:ext cx="3699882" cy="2774912"/>
          </a:xfrm>
          <a:prstGeom prst="rect">
            <a:avLst/>
          </a:prstGeom>
        </p:spPr>
      </p:pic>
    </p:spTree>
    <p:extLst>
      <p:ext uri="{BB962C8B-B14F-4D97-AF65-F5344CB8AC3E}">
        <p14:creationId xmlns:p14="http://schemas.microsoft.com/office/powerpoint/2010/main" val="3057174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C235F-C7E4-4935-A8B5-795BC191E922}"/>
              </a:ext>
            </a:extLst>
          </p:cNvPr>
          <p:cNvSpPr>
            <a:spLocks noGrp="1"/>
          </p:cNvSpPr>
          <p:nvPr>
            <p:ph type="title"/>
          </p:nvPr>
        </p:nvSpPr>
        <p:spPr>
          <a:xfrm>
            <a:off x="838200" y="209263"/>
            <a:ext cx="10515600" cy="1325563"/>
          </a:xfrm>
        </p:spPr>
        <p:txBody>
          <a:bodyPr/>
          <a:lstStyle/>
          <a:p>
            <a:r>
              <a:rPr lang="en-US" b="1">
                <a:solidFill>
                  <a:srgbClr val="00B0F0"/>
                </a:solidFill>
                <a:latin typeface="Arial" panose="020B0604020202020204" pitchFamily="34" charset="0"/>
                <a:cs typeface="Arial" panose="020B0604020202020204" pitchFamily="34" charset="0"/>
              </a:rPr>
              <a:t>Education - Recommendations</a:t>
            </a:r>
          </a:p>
        </p:txBody>
      </p:sp>
      <p:sp>
        <p:nvSpPr>
          <p:cNvPr id="5" name="Content Placeholder 4">
            <a:extLst>
              <a:ext uri="{FF2B5EF4-FFF2-40B4-BE49-F238E27FC236}">
                <a16:creationId xmlns:a16="http://schemas.microsoft.com/office/drawing/2014/main" id="{8D0C1EB9-6D8D-4826-8A87-971FD292FE2A}"/>
              </a:ext>
            </a:extLst>
          </p:cNvPr>
          <p:cNvSpPr>
            <a:spLocks noGrp="1"/>
          </p:cNvSpPr>
          <p:nvPr>
            <p:ph idx="1"/>
          </p:nvPr>
        </p:nvSpPr>
        <p:spPr>
          <a:xfrm>
            <a:off x="838200" y="1436030"/>
            <a:ext cx="11104419" cy="4875993"/>
          </a:xfrm>
        </p:spPr>
        <p:txBody>
          <a:bodyPr vert="horz" lIns="91440" tIns="45720" rIns="91440" bIns="45720" rtlCol="0" anchor="t">
            <a:normAutofit fontScale="85000" lnSpcReduction="10000"/>
          </a:bodyPr>
          <a:lstStyle/>
          <a:p>
            <a:pPr marL="0" indent="0">
              <a:buNone/>
            </a:pPr>
            <a:r>
              <a:rPr lang="en-US" b="1" dirty="0">
                <a:latin typeface="Arial" panose="020B0604020202020204" pitchFamily="34" charset="0"/>
                <a:cs typeface="Arial" panose="020B0604020202020204" pitchFamily="34" charset="0"/>
              </a:rPr>
              <a:t>Recovery</a:t>
            </a:r>
          </a:p>
          <a:p>
            <a:r>
              <a:rPr lang="en-US" sz="2400" dirty="0">
                <a:latin typeface="Arial" panose="020B0604020202020204" pitchFamily="34" charset="0"/>
                <a:ea typeface="+mn-lt"/>
                <a:cs typeface="Arial" panose="020B0604020202020204" pitchFamily="34" charset="0"/>
              </a:rPr>
              <a:t>Implement Safe back to school Protocols, special consideration for gender and protection issues.</a:t>
            </a:r>
            <a:endParaRPr lang="en-US" dirty="0">
              <a:latin typeface="Arial" panose="020B0604020202020204" pitchFamily="34" charset="0"/>
              <a:ea typeface="+mn-lt"/>
              <a:cs typeface="Arial" panose="020B0604020202020204" pitchFamily="34" charset="0"/>
            </a:endParaRPr>
          </a:p>
          <a:p>
            <a:pPr marL="0" indent="0">
              <a:buNone/>
            </a:pPr>
            <a:r>
              <a:rPr lang="en-US" b="1" dirty="0">
                <a:latin typeface="Arial" panose="020B0604020202020204" pitchFamily="34" charset="0"/>
                <a:cs typeface="Arial" panose="020B0604020202020204" pitchFamily="34" charset="0"/>
              </a:rPr>
              <a:t>Preparedness</a:t>
            </a:r>
          </a:p>
          <a:p>
            <a:r>
              <a:rPr lang="en-US" sz="2400" dirty="0">
                <a:latin typeface="Arial" panose="020B0604020202020204" pitchFamily="34" charset="0"/>
                <a:cs typeface="Arial" panose="020B0604020202020204" pitchFamily="34" charset="0"/>
              </a:rPr>
              <a:t>Strengthen the </a:t>
            </a:r>
            <a:r>
              <a:rPr lang="en-US" sz="2400" b="1" dirty="0">
                <a:latin typeface="Arial" panose="020B0604020202020204" pitchFamily="34" charset="0"/>
                <a:cs typeface="Arial" panose="020B0604020202020204" pitchFamily="34" charset="0"/>
              </a:rPr>
              <a:t>capacity of the education system</a:t>
            </a:r>
            <a:r>
              <a:rPr lang="en-US" sz="2400" dirty="0">
                <a:latin typeface="Arial" panose="020B0604020202020204" pitchFamily="34" charset="0"/>
                <a:cs typeface="Arial" panose="020B0604020202020204" pitchFamily="34" charset="0"/>
              </a:rPr>
              <a:t> on more effective preparedness and response interventions, and more attention to narrow the digital divide for the most marginalized and vulnerable children .</a:t>
            </a:r>
            <a:endParaRPr lang="en-US" sz="2400" dirty="0">
              <a:latin typeface="Arial" panose="020B0604020202020204" pitchFamily="34" charset="0"/>
              <a:ea typeface="+mn-lt"/>
              <a:cs typeface="Arial" panose="020B0604020202020204" pitchFamily="34" charset="0"/>
            </a:endParaRPr>
          </a:p>
          <a:p>
            <a:r>
              <a:rPr lang="en-US" sz="2400" dirty="0">
                <a:latin typeface="Arial" panose="020B0604020202020204" pitchFamily="34" charset="0"/>
                <a:cs typeface="Arial" panose="020B0604020202020204" pitchFamily="34" charset="0"/>
              </a:rPr>
              <a:t>Update </a:t>
            </a:r>
            <a:r>
              <a:rPr lang="en-US" sz="2400" b="1" dirty="0">
                <a:latin typeface="Arial" panose="020B0604020202020204" pitchFamily="34" charset="0"/>
                <a:cs typeface="Arial" panose="020B0604020202020204" pitchFamily="34" charset="0"/>
              </a:rPr>
              <a:t>hazard maps</a:t>
            </a:r>
            <a:r>
              <a:rPr lang="en-US" sz="2400" dirty="0">
                <a:latin typeface="Arial" panose="020B0604020202020204" pitchFamily="34" charset="0"/>
                <a:cs typeface="Arial" panose="020B0604020202020204" pitchFamily="34" charset="0"/>
              </a:rPr>
              <a:t> at provincial, district and commune levels and take into account student exposure to hazards along commute routes and locations of (satellite) schools.</a:t>
            </a:r>
          </a:p>
          <a:p>
            <a:r>
              <a:rPr lang="en-US" sz="2400" dirty="0">
                <a:latin typeface="Arial" panose="020B0604020202020204" pitchFamily="34" charset="0"/>
                <a:ea typeface="+mn-lt"/>
                <a:cs typeface="Arial" panose="020B0604020202020204" pitchFamily="34" charset="0"/>
              </a:rPr>
              <a:t>Awareness raising and conduct of </a:t>
            </a:r>
            <a:r>
              <a:rPr lang="en-US" sz="2400" b="1" dirty="0">
                <a:latin typeface="Arial" panose="020B0604020202020204" pitchFamily="34" charset="0"/>
                <a:ea typeface="+mn-lt"/>
                <a:cs typeface="Arial" panose="020B0604020202020204" pitchFamily="34" charset="0"/>
              </a:rPr>
              <a:t>skills trainings</a:t>
            </a:r>
            <a:r>
              <a:rPr lang="en-US" sz="2400" dirty="0">
                <a:latin typeface="Arial" panose="020B0604020202020204" pitchFamily="34" charset="0"/>
                <a:ea typeface="+mn-lt"/>
                <a:cs typeface="Arial" panose="020B0604020202020204" pitchFamily="34" charset="0"/>
              </a:rPr>
              <a:t> to build capacities for children on what they should and/or shouldn’t do before, during and after disasters to prevent injuries and drowning. </a:t>
            </a:r>
            <a:endParaRPr lang="en-US"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Improve </a:t>
            </a:r>
            <a:r>
              <a:rPr lang="en-US" sz="2400" b="1" dirty="0">
                <a:latin typeface="Arial" panose="020B0604020202020204" pitchFamily="34" charset="0"/>
                <a:cs typeface="Arial" panose="020B0604020202020204" pitchFamily="34" charset="0"/>
              </a:rPr>
              <a:t>early warning systems that are relevant also for children with disabilities and ethnic minority children</a:t>
            </a:r>
            <a:r>
              <a:rPr lang="en-US" sz="2400" dirty="0">
                <a:latin typeface="Arial" panose="020B0604020202020204" pitchFamily="34" charset="0"/>
                <a:cs typeface="Arial" panose="020B0604020202020204" pitchFamily="34" charset="0"/>
              </a:rPr>
              <a:t> to provide real time information at the local levels to inform localized decision making and avoid unnecessary disruption in education services in unaffected areas. </a:t>
            </a:r>
          </a:p>
          <a:p>
            <a:pPr marL="0" indent="0">
              <a:buNone/>
            </a:pPr>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marL="457200" lvl="1" indent="0">
              <a:buNone/>
            </a:pPr>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BFD0FD0-5C22-41C9-9B68-83FD592CA7C9}"/>
              </a:ext>
            </a:extLst>
          </p:cNvPr>
          <p:cNvSpPr/>
          <p:nvPr/>
        </p:nvSpPr>
        <p:spPr>
          <a:xfrm>
            <a:off x="0" y="6643816"/>
            <a:ext cx="12192000" cy="21418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70519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F7CD8E-306B-4A98-8BC2-0F8CB887990A}"/>
              </a:ext>
            </a:extLst>
          </p:cNvPr>
          <p:cNvSpPr>
            <a:spLocks noGrp="1"/>
          </p:cNvSpPr>
          <p:nvPr>
            <p:ph type="ctrTitle"/>
          </p:nvPr>
        </p:nvSpPr>
        <p:spPr>
          <a:xfrm>
            <a:off x="762000" y="1122363"/>
            <a:ext cx="9906000" cy="3125787"/>
          </a:xfrm>
        </p:spPr>
        <p:txBody>
          <a:bodyPr>
            <a:normAutofit fontScale="90000"/>
          </a:bodyPr>
          <a:lstStyle/>
          <a:p>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b="1" cap="all" dirty="0">
                <a:latin typeface="Arial" panose="020B0604020202020204" pitchFamily="34" charset="0"/>
                <a:cs typeface="Arial" panose="020B0604020202020204" pitchFamily="34" charset="0"/>
              </a:rPr>
              <a:t>Gender and Protection</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Joint </a:t>
            </a:r>
            <a:r>
              <a:rPr lang="en-US" sz="3600" dirty="0" smtClean="0">
                <a:latin typeface="Arial" panose="020B0604020202020204" pitchFamily="34" charset="0"/>
                <a:cs typeface="Arial" panose="020B0604020202020204" pitchFamily="34" charset="0"/>
              </a:rPr>
              <a:t>Need Assessment </a:t>
            </a:r>
            <a:r>
              <a:rPr lang="en-US" sz="3600" dirty="0">
                <a:latin typeface="Arial" panose="020B0604020202020204" pitchFamily="34" charset="0"/>
                <a:cs typeface="Arial" panose="020B0604020202020204" pitchFamily="34" charset="0"/>
              </a:rPr>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Floods in Quang Binh, Quang Tri, </a:t>
            </a:r>
            <a:r>
              <a:rPr lang="en-US" sz="3600" dirty="0" err="1">
                <a:latin typeface="Arial" panose="020B0604020202020204" pitchFamily="34" charset="0"/>
                <a:cs typeface="Arial" panose="020B0604020202020204" pitchFamily="34" charset="0"/>
              </a:rPr>
              <a:t>Thua</a:t>
            </a:r>
            <a:r>
              <a:rPr lang="en-US" sz="3600" dirty="0">
                <a:latin typeface="Arial" panose="020B0604020202020204" pitchFamily="34" charset="0"/>
                <a:cs typeface="Arial" panose="020B0604020202020204" pitchFamily="34" charset="0"/>
              </a:rPr>
              <a:t> Thien Hue, Quang Nam and Quang Ngai</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21-23 October 2020</a:t>
            </a:r>
            <a:endParaRPr lang="en-US" dirty="0">
              <a:latin typeface="Arial" panose="020B0604020202020204" pitchFamily="34" charset="0"/>
              <a:cs typeface="Arial" panose="020B0604020202020204" pitchFamily="34" charset="0"/>
            </a:endParaRPr>
          </a:p>
        </p:txBody>
      </p:sp>
      <p:sp>
        <p:nvSpPr>
          <p:cNvPr id="5" name="Subtitle 4">
            <a:extLst>
              <a:ext uri="{FF2B5EF4-FFF2-40B4-BE49-F238E27FC236}">
                <a16:creationId xmlns:a16="http://schemas.microsoft.com/office/drawing/2014/main" id="{1BE3489C-B492-425A-BBC2-D7CBE46D625E}"/>
              </a:ext>
            </a:extLst>
          </p:cNvPr>
          <p:cNvSpPr>
            <a:spLocks noGrp="1"/>
          </p:cNvSpPr>
          <p:nvPr>
            <p:ph type="subTitle" idx="1"/>
          </p:nvPr>
        </p:nvSpPr>
        <p:spPr>
          <a:xfrm>
            <a:off x="228600" y="5095557"/>
            <a:ext cx="10610850" cy="1234440"/>
          </a:xfrm>
        </p:spPr>
        <p:txBody>
          <a:bodyPr/>
          <a:lstStyle/>
          <a:p>
            <a:r>
              <a:rPr lang="en-US" b="1" dirty="0">
                <a:latin typeface="Arial" panose="020B0604020202020204" pitchFamily="34" charset="0"/>
                <a:cs typeface="Arial" panose="020B0604020202020204" pitchFamily="34" charset="0"/>
              </a:rPr>
              <a:t>Inputs from Gender and Protection Group member:</a:t>
            </a:r>
          </a:p>
          <a:p>
            <a:r>
              <a:rPr lang="en-US" b="1" dirty="0">
                <a:latin typeface="Arial" panose="020B0604020202020204" pitchFamily="34" charset="0"/>
                <a:cs typeface="Arial" panose="020B0604020202020204" pitchFamily="34" charset="0"/>
              </a:rPr>
              <a:t>UN Women, CRS, UNICEF, Save the Children, UNFPA</a:t>
            </a:r>
          </a:p>
        </p:txBody>
      </p:sp>
    </p:spTree>
    <p:extLst>
      <p:ext uri="{BB962C8B-B14F-4D97-AF65-F5344CB8AC3E}">
        <p14:creationId xmlns:p14="http://schemas.microsoft.com/office/powerpoint/2010/main" val="1063421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FC84C-7F36-4775-A457-9BC5DAE01B8C}"/>
              </a:ext>
            </a:extLst>
          </p:cNvPr>
          <p:cNvSpPr>
            <a:spLocks noGrp="1"/>
          </p:cNvSpPr>
          <p:nvPr>
            <p:ph type="title"/>
          </p:nvPr>
        </p:nvSpPr>
        <p:spPr>
          <a:xfrm>
            <a:off x="506630" y="162036"/>
            <a:ext cx="10515600" cy="751406"/>
          </a:xfrm>
        </p:spPr>
        <p:txBody>
          <a:bodyPr/>
          <a:lstStyle/>
          <a:p>
            <a:r>
              <a:rPr lang="en-US" b="1" dirty="0">
                <a:latin typeface="Arial" panose="020B0604020202020204" pitchFamily="34" charset="0"/>
                <a:cs typeface="Arial" panose="020B0604020202020204" pitchFamily="34" charset="0"/>
              </a:rPr>
              <a:t>Historical levels of floods</a:t>
            </a:r>
          </a:p>
        </p:txBody>
      </p:sp>
      <p:sp>
        <p:nvSpPr>
          <p:cNvPr id="7" name="Title 1">
            <a:extLst>
              <a:ext uri="{FF2B5EF4-FFF2-40B4-BE49-F238E27FC236}">
                <a16:creationId xmlns:a16="http://schemas.microsoft.com/office/drawing/2014/main" id="{80B39823-2E2A-49A3-A515-A95FCEE19B7D}"/>
              </a:ext>
            </a:extLst>
          </p:cNvPr>
          <p:cNvSpPr txBox="1">
            <a:spLocks/>
          </p:cNvSpPr>
          <p:nvPr/>
        </p:nvSpPr>
        <p:spPr>
          <a:xfrm>
            <a:off x="381502" y="1049153"/>
            <a:ext cx="3978743" cy="16940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Arial" panose="020B0604020202020204" pitchFamily="34" charset="0"/>
                <a:cs typeface="Arial" panose="020B0604020202020204" pitchFamily="34" charset="0"/>
              </a:rPr>
              <a:t>Families were evacuated from their rooftops in Quang </a:t>
            </a:r>
            <a:r>
              <a:rPr lang="en-US" sz="2400" dirty="0" err="1">
                <a:latin typeface="Arial" panose="020B0604020202020204" pitchFamily="34" charset="0"/>
                <a:cs typeface="Arial" panose="020B0604020202020204" pitchFamily="34" charset="0"/>
              </a:rPr>
              <a:t>Binh</a:t>
            </a:r>
            <a:r>
              <a:rPr lang="en-US" sz="2400" dirty="0">
                <a:latin typeface="Arial" panose="020B0604020202020204" pitchFamily="34" charset="0"/>
                <a:cs typeface="Arial" panose="020B0604020202020204" pitchFamily="34" charset="0"/>
              </a:rPr>
              <a:t> Province</a:t>
            </a:r>
          </a:p>
        </p:txBody>
      </p:sp>
      <p:pic>
        <p:nvPicPr>
          <p:cNvPr id="9" name="Picture 8" descr="A small boat in a body of water&#10;&#10;Description automatically generated">
            <a:extLst>
              <a:ext uri="{FF2B5EF4-FFF2-40B4-BE49-F238E27FC236}">
                <a16:creationId xmlns:a16="http://schemas.microsoft.com/office/drawing/2014/main" id="{9169B7C4-EFBD-4F9A-A46A-6269C2DF05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768" y="2878911"/>
            <a:ext cx="5403838" cy="3478720"/>
          </a:xfrm>
          <a:prstGeom prst="rect">
            <a:avLst/>
          </a:prstGeom>
        </p:spPr>
      </p:pic>
      <p:pic>
        <p:nvPicPr>
          <p:cNvPr id="13" name="Picture 12" descr="A picture containing building, oven, sitting, open&#10;&#10;Description automatically generated">
            <a:extLst>
              <a:ext uri="{FF2B5EF4-FFF2-40B4-BE49-F238E27FC236}">
                <a16:creationId xmlns:a16="http://schemas.microsoft.com/office/drawing/2014/main" id="{708586CD-3996-4979-BFEE-986AF52119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806063" y="971695"/>
            <a:ext cx="6155356" cy="4616517"/>
          </a:xfrm>
          <a:prstGeom prst="rect">
            <a:avLst/>
          </a:prstGeom>
        </p:spPr>
      </p:pic>
      <p:sp>
        <p:nvSpPr>
          <p:cNvPr id="14" name="Arrow: Right 13">
            <a:extLst>
              <a:ext uri="{FF2B5EF4-FFF2-40B4-BE49-F238E27FC236}">
                <a16:creationId xmlns:a16="http://schemas.microsoft.com/office/drawing/2014/main" id="{5AF36233-D72C-4FE8-BD9B-006A97EE8F2A}"/>
              </a:ext>
            </a:extLst>
          </p:cNvPr>
          <p:cNvSpPr/>
          <p:nvPr/>
        </p:nvSpPr>
        <p:spPr>
          <a:xfrm>
            <a:off x="7244616" y="2633465"/>
            <a:ext cx="866273" cy="33496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5" name="Title 1">
            <a:extLst>
              <a:ext uri="{FF2B5EF4-FFF2-40B4-BE49-F238E27FC236}">
                <a16:creationId xmlns:a16="http://schemas.microsoft.com/office/drawing/2014/main" id="{A6A3DEB4-F3B9-4E0C-AA41-0778A9B3DCE5}"/>
              </a:ext>
            </a:extLst>
          </p:cNvPr>
          <p:cNvSpPr txBox="1">
            <a:spLocks/>
          </p:cNvSpPr>
          <p:nvPr/>
        </p:nvSpPr>
        <p:spPr>
          <a:xfrm>
            <a:off x="4947385" y="1091986"/>
            <a:ext cx="2662184" cy="37528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Arial" panose="020B0604020202020204" pitchFamily="34" charset="0"/>
                <a:cs typeface="Arial" panose="020B0604020202020204" pitchFamily="34" charset="0"/>
              </a:rPr>
              <a:t>Flood levels over the traditionally designed mezzanine levels</a:t>
            </a:r>
          </a:p>
        </p:txBody>
      </p:sp>
    </p:spTree>
    <p:extLst>
      <p:ext uri="{BB962C8B-B14F-4D97-AF65-F5344CB8AC3E}">
        <p14:creationId xmlns:p14="http://schemas.microsoft.com/office/powerpoint/2010/main" val="22225977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5A3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ACB3265B-4FE5-40E7-884A-4447F5289E75}"/>
              </a:ext>
            </a:extLst>
          </p:cNvPr>
          <p:cNvSpPr>
            <a:spLocks noGrp="1"/>
          </p:cNvSpPr>
          <p:nvPr>
            <p:ph type="title"/>
          </p:nvPr>
        </p:nvSpPr>
        <p:spPr>
          <a:xfrm>
            <a:off x="524256" y="491260"/>
            <a:ext cx="6594189" cy="1625210"/>
          </a:xfrm>
        </p:spPr>
        <p:txBody>
          <a:bodyPr>
            <a:normAutofit/>
          </a:bodyPr>
          <a:lstStyle/>
          <a:p>
            <a:r>
              <a:rPr lang="en-US" sz="3700" b="1" dirty="0">
                <a:solidFill>
                  <a:srgbClr val="FFFFFF"/>
                </a:solidFill>
                <a:latin typeface="Arial" panose="020B0604020202020204" pitchFamily="34" charset="0"/>
                <a:cs typeface="Arial" panose="020B0604020202020204" pitchFamily="34" charset="0"/>
              </a:rPr>
              <a:t>Loss of non-food items (clothes, blankets, kitchen items)</a:t>
            </a:r>
          </a:p>
        </p:txBody>
      </p:sp>
      <p:pic>
        <p:nvPicPr>
          <p:cNvPr id="6" name="Picture 5" descr="A close up of a brick building&#10;&#10;Description automatically generated">
            <a:extLst>
              <a:ext uri="{FF2B5EF4-FFF2-40B4-BE49-F238E27FC236}">
                <a16:creationId xmlns:a16="http://schemas.microsoft.com/office/drawing/2014/main" id="{87266D9B-196E-4465-B020-9B7E40565B7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3623534" y="2773627"/>
            <a:ext cx="4080255" cy="3442803"/>
          </a:xfrm>
          <a:prstGeom prst="rect">
            <a:avLst/>
          </a:prstGeom>
        </p:spPr>
      </p:pic>
      <p:sp>
        <p:nvSpPr>
          <p:cNvPr id="56"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 name="Content Placeholder 2" descr="The water level was higher than the historical 1999 flood in Bo river in Quang Phu, Quang Dien, TT Hue">
            <a:extLst>
              <a:ext uri="{FF2B5EF4-FFF2-40B4-BE49-F238E27FC236}">
                <a16:creationId xmlns:a16="http://schemas.microsoft.com/office/drawing/2014/main" id="{1DD3511C-E89F-44D7-B435-AB250057D86E}"/>
              </a:ext>
              <a:ext uri="{C183D7F6-B498-43B3-948B-1728B52AA6E4}">
                <adec:decorative xmlns:adec="http://schemas.microsoft.com/office/drawing/2017/decorative" xmlns="" val="0"/>
              </a:ext>
            </a:extLst>
          </p:cNvPr>
          <p:cNvSpPr>
            <a:spLocks noGrp="1"/>
          </p:cNvSpPr>
          <p:nvPr>
            <p:ph idx="1"/>
          </p:nvPr>
        </p:nvSpPr>
        <p:spPr>
          <a:xfrm>
            <a:off x="7957973" y="763522"/>
            <a:ext cx="3511296" cy="5771633"/>
          </a:xfrm>
        </p:spPr>
        <p:txBody>
          <a:bodyPr anchor="ctr">
            <a:normAutofit lnSpcReduction="10000"/>
          </a:bodyPr>
          <a:lstStyle/>
          <a:p>
            <a:r>
              <a:rPr lang="en-US" sz="1800" dirty="0">
                <a:solidFill>
                  <a:srgbClr val="FFFFFF"/>
                </a:solidFill>
                <a:latin typeface="Arial" panose="020B0604020202020204" pitchFamily="34" charset="0"/>
                <a:cs typeface="Arial" panose="020B0604020202020204" pitchFamily="34" charset="0"/>
              </a:rPr>
              <a:t>16/123 deaths are women </a:t>
            </a:r>
          </a:p>
          <a:p>
            <a:r>
              <a:rPr lang="en-US" sz="1800" dirty="0">
                <a:solidFill>
                  <a:srgbClr val="FFFFFF"/>
                </a:solidFill>
                <a:latin typeface="Arial" panose="020B0604020202020204" pitchFamily="34" charset="0"/>
                <a:cs typeface="Arial" panose="020B0604020202020204" pitchFamily="34" charset="0"/>
              </a:rPr>
              <a:t>13/123 deaths are children </a:t>
            </a:r>
          </a:p>
          <a:p>
            <a:r>
              <a:rPr lang="en-US" sz="1800" dirty="0">
                <a:solidFill>
                  <a:srgbClr val="FFFFFF"/>
                </a:solidFill>
                <a:latin typeface="Arial" panose="020B0604020202020204" pitchFamily="34" charset="0"/>
                <a:cs typeface="Arial" panose="020B0604020202020204" pitchFamily="34" charset="0"/>
              </a:rPr>
              <a:t>The most affected are the most vulnerable people (poor, near poor, single or female headed HH, disable people, old people) as they live in low areas, their houses are not concrete enough, they do not have stored foods, they did not receive timely warnings for evacuation, or they underestimated warnings. Most of them were not prepared for the floods. </a:t>
            </a:r>
          </a:p>
          <a:p>
            <a:r>
              <a:rPr lang="en-US" sz="1800" dirty="0">
                <a:solidFill>
                  <a:srgbClr val="FFFFFF"/>
                </a:solidFill>
                <a:latin typeface="Arial" panose="020B0604020202020204" pitchFamily="34" charset="0"/>
                <a:cs typeface="Arial" panose="020B0604020202020204" pitchFamily="34" charset="0"/>
              </a:rPr>
              <a:t>Most of HH items were swept away or soaked into water for many days, which no longer can be used.</a:t>
            </a:r>
          </a:p>
          <a:p>
            <a:r>
              <a:rPr lang="en-US" sz="1800" dirty="0">
                <a:solidFill>
                  <a:srgbClr val="FFFFFF"/>
                </a:solidFill>
                <a:latin typeface="Arial" panose="020B0604020202020204" pitchFamily="34" charset="0"/>
                <a:cs typeface="Arial" panose="020B0604020202020204" pitchFamily="34" charset="0"/>
              </a:rPr>
              <a:t>Negative impacts on the most vulnerable as they do not have money to buy new items and the winter is coming.</a:t>
            </a:r>
            <a:endParaRPr lang="en-US" sz="1800" dirty="0">
              <a:solidFill>
                <a:schemeClr val="bg1"/>
              </a:solidFill>
              <a:latin typeface="Arial" panose="020B0604020202020204" pitchFamily="34" charset="0"/>
              <a:cs typeface="Arial" panose="020B0604020202020204" pitchFamily="34" charset="0"/>
            </a:endParaRPr>
          </a:p>
          <a:p>
            <a:endParaRPr lang="en-US" sz="1700" dirty="0">
              <a:solidFill>
                <a:srgbClr val="FFFFFF"/>
              </a:solidFill>
              <a:latin typeface="Arial" panose="020B0604020202020204" pitchFamily="34" charset="0"/>
              <a:cs typeface="Arial" panose="020B0604020202020204" pitchFamily="34" charset="0"/>
            </a:endParaRPr>
          </a:p>
        </p:txBody>
      </p:sp>
      <p:pic>
        <p:nvPicPr>
          <p:cNvPr id="4" name="Content Placeholder 4" descr="The water level was higher than the historical 1999 flood in Bo river in Quang Phu, Quang Dien, Thua Thien Hue">
            <a:extLst>
              <a:ext uri="{FF2B5EF4-FFF2-40B4-BE49-F238E27FC236}">
                <a16:creationId xmlns:a16="http://schemas.microsoft.com/office/drawing/2014/main" id="{BED9EC73-5231-49B6-98A0-9A360D656BF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8819" y="2773629"/>
            <a:ext cx="4080254" cy="3442801"/>
          </a:xfrm>
          <a:prstGeom prst="rect">
            <a:avLst/>
          </a:prstGeom>
        </p:spPr>
      </p:pic>
    </p:spTree>
    <p:extLst>
      <p:ext uri="{BB962C8B-B14F-4D97-AF65-F5344CB8AC3E}">
        <p14:creationId xmlns:p14="http://schemas.microsoft.com/office/powerpoint/2010/main" val="21353218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9BFC5-ADE4-41BD-A822-5C4891F433F2}"/>
              </a:ext>
            </a:extLst>
          </p:cNvPr>
          <p:cNvSpPr>
            <a:spLocks noGrp="1"/>
          </p:cNvSpPr>
          <p:nvPr>
            <p:ph type="title"/>
          </p:nvPr>
        </p:nvSpPr>
        <p:spPr>
          <a:xfrm>
            <a:off x="203628" y="507722"/>
            <a:ext cx="7014034" cy="1321077"/>
          </a:xfrm>
        </p:spPr>
        <p:txBody>
          <a:bodyPr>
            <a:noAutofit/>
          </a:bodyPr>
          <a:lstStyle/>
          <a:p>
            <a:r>
              <a:rPr lang="en-US" sz="2000" b="1" dirty="0">
                <a:latin typeface="Arial" panose="020B0604020202020204" pitchFamily="34" charset="0"/>
                <a:cs typeface="Arial" panose="020B0604020202020204" pitchFamily="34" charset="0"/>
              </a:rPr>
              <a:t>Ms. Le Thi Cam – 63 years old, a widow, poor HH, in Quang Phu, Quang </a:t>
            </a:r>
            <a:r>
              <a:rPr lang="en-US" sz="2000" b="1" dirty="0" err="1">
                <a:latin typeface="Arial" panose="020B0604020202020204" pitchFamily="34" charset="0"/>
                <a:cs typeface="Arial" panose="020B0604020202020204" pitchFamily="34" charset="0"/>
              </a:rPr>
              <a:t>Dien</a:t>
            </a:r>
            <a:r>
              <a:rPr lang="en-US" sz="2000" b="1" dirty="0">
                <a:latin typeface="Arial" panose="020B0604020202020204" pitchFamily="34" charset="0"/>
                <a:cs typeface="Arial" panose="020B0604020202020204" pitchFamily="34" charset="0"/>
              </a:rPr>
              <a:t>.</a:t>
            </a:r>
            <a:r>
              <a:rPr lang="en-US" sz="1600" b="1" dirty="0">
                <a:latin typeface="Arial" panose="020B0604020202020204" pitchFamily="34" charset="0"/>
                <a:cs typeface="Arial" panose="020B0604020202020204" pitchFamily="34" charset="0"/>
              </a:rPr>
              <a:t/>
            </a:r>
            <a:br>
              <a:rPr lang="en-US" sz="1600" b="1"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Her clothes and household items were swept away or dipped in the flood. Her roof were broken during the storm. Midnight of the 6</a:t>
            </a:r>
            <a:r>
              <a:rPr lang="en-US" sz="1600" baseline="30000" dirty="0">
                <a:latin typeface="Arial" panose="020B0604020202020204" pitchFamily="34" charset="0"/>
                <a:cs typeface="Arial" panose="020B0604020202020204" pitchFamily="34" charset="0"/>
              </a:rPr>
              <a:t>th</a:t>
            </a:r>
            <a:r>
              <a:rPr lang="en-US" sz="1600" dirty="0">
                <a:latin typeface="Arial" panose="020B0604020202020204" pitchFamily="34" charset="0"/>
                <a:cs typeface="Arial" panose="020B0604020202020204" pitchFamily="34" charset="0"/>
              </a:rPr>
              <a:t> Oct, she and her daughter had to evacuate to a nearby worship house as the water rose so quickly. They stayed there with anther widow for 5 nights without electricity, battery or phone. They slept on a table and ate instant noodles provided by the commune rescue team. It was very frightening for them.</a:t>
            </a:r>
          </a:p>
        </p:txBody>
      </p:sp>
      <p:pic>
        <p:nvPicPr>
          <p:cNvPr id="5" name="Content Placeholder 4" descr="A picture containing indoor, table, sitting, child&#10;&#10;Description automatically generated">
            <a:extLst>
              <a:ext uri="{FF2B5EF4-FFF2-40B4-BE49-F238E27FC236}">
                <a16:creationId xmlns:a16="http://schemas.microsoft.com/office/drawing/2014/main" id="{7D985803-BDEF-4614-A485-30578485E61F}"/>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rot="5400000">
            <a:off x="6509764" y="1215621"/>
            <a:ext cx="6090972" cy="4675174"/>
          </a:xfrm>
        </p:spPr>
      </p:pic>
      <p:pic>
        <p:nvPicPr>
          <p:cNvPr id="7" name="Picture 6" descr="A picture containing train, water, track&#10;&#10;Description automatically generated">
            <a:extLst>
              <a:ext uri="{FF2B5EF4-FFF2-40B4-BE49-F238E27FC236}">
                <a16:creationId xmlns:a16="http://schemas.microsoft.com/office/drawing/2014/main" id="{6E825A76-E7DC-4042-B308-7967287062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400334" y="2453639"/>
            <a:ext cx="6123295" cy="4145054"/>
          </a:xfrm>
          <a:prstGeom prst="rect">
            <a:avLst/>
          </a:prstGeom>
        </p:spPr>
      </p:pic>
    </p:spTree>
    <p:extLst>
      <p:ext uri="{BB962C8B-B14F-4D97-AF65-F5344CB8AC3E}">
        <p14:creationId xmlns:p14="http://schemas.microsoft.com/office/powerpoint/2010/main" val="3709094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189D8-6749-44D7-A140-1F0C5663E9DC}"/>
              </a:ext>
            </a:extLst>
          </p:cNvPr>
          <p:cNvSpPr>
            <a:spLocks noGrp="1"/>
          </p:cNvSpPr>
          <p:nvPr>
            <p:ph type="title"/>
          </p:nvPr>
        </p:nvSpPr>
        <p:spPr>
          <a:xfrm>
            <a:off x="838200" y="365125"/>
            <a:ext cx="10515600" cy="1063625"/>
          </a:xfrm>
        </p:spPr>
        <p:txBody>
          <a:bodyPr/>
          <a:lstStyle/>
          <a:p>
            <a:r>
              <a:rPr lang="en-US" b="1" dirty="0">
                <a:latin typeface="Arial" panose="020B0604020202020204" pitchFamily="34" charset="0"/>
                <a:cs typeface="Arial" panose="020B0604020202020204" pitchFamily="34" charset="0"/>
              </a:rPr>
              <a:t>Safety and security in evacuation sites</a:t>
            </a:r>
          </a:p>
        </p:txBody>
      </p:sp>
      <p:sp>
        <p:nvSpPr>
          <p:cNvPr id="3" name="Content Placeholder 2">
            <a:extLst>
              <a:ext uri="{FF2B5EF4-FFF2-40B4-BE49-F238E27FC236}">
                <a16:creationId xmlns:a16="http://schemas.microsoft.com/office/drawing/2014/main" id="{4BA81582-C608-411E-B4D6-A43471487AD8}"/>
              </a:ext>
            </a:extLst>
          </p:cNvPr>
          <p:cNvSpPr>
            <a:spLocks noGrp="1"/>
          </p:cNvSpPr>
          <p:nvPr>
            <p:ph idx="1"/>
          </p:nvPr>
        </p:nvSpPr>
        <p:spPr>
          <a:xfrm>
            <a:off x="838200" y="1428750"/>
            <a:ext cx="10515600" cy="5064125"/>
          </a:xfrm>
        </p:spPr>
        <p:txBody>
          <a:bodyPr>
            <a:normAutofit/>
          </a:bodyPr>
          <a:lstStyle/>
          <a:p>
            <a:r>
              <a:rPr lang="en-US" dirty="0">
                <a:latin typeface="Arial" panose="020B0604020202020204" pitchFamily="34" charset="0"/>
                <a:cs typeface="Arial" panose="020B0604020202020204" pitchFamily="34" charset="0"/>
              </a:rPr>
              <a:t>Thousand people had to evacuate to safe places (Hue: 15,147 HH; Quang Binh: 29,793 HH; Quang Tri: 15,372 HH) for a least 3 days to 2 weeks.</a:t>
            </a:r>
          </a:p>
          <a:p>
            <a:r>
              <a:rPr lang="en-US" dirty="0">
                <a:latin typeface="Arial" panose="020B0604020202020204" pitchFamily="34" charset="0"/>
                <a:cs typeface="Arial" panose="020B0604020202020204" pitchFamily="34" charset="0"/>
              </a:rPr>
              <a:t>Evacuation sites are often public places (community houses or commune PC offices) or neighbor's houses. These locations often did not have sleeping areas separated by gender. </a:t>
            </a:r>
            <a:r>
              <a:rPr lang="en-US" sz="2800" dirty="0">
                <a:latin typeface="Arial" panose="020B0604020202020204" pitchFamily="34" charset="0"/>
                <a:ea typeface="Calibri" panose="020F0502020204030204" pitchFamily="34" charset="0"/>
                <a:cs typeface="Arial" panose="020B0604020202020204" pitchFamily="34" charset="0"/>
              </a:rPr>
              <a:t>They usually end up sharing overcrowded space with both family and non-relatives which limits their privacy and can lead to conflicts between families, general harassment and intimidation, increase ri</a:t>
            </a:r>
            <a:r>
              <a:rPr lang="en-US" dirty="0">
                <a:latin typeface="Arial" panose="020B0604020202020204" pitchFamily="34" charset="0"/>
                <a:ea typeface="Calibri" panose="020F0502020204030204" pitchFamily="34" charset="0"/>
                <a:cs typeface="Arial" panose="020B0604020202020204" pitchFamily="34" charset="0"/>
              </a:rPr>
              <a:t>sk </a:t>
            </a:r>
            <a:r>
              <a:rPr lang="en-US" dirty="0">
                <a:latin typeface="Arial" panose="020B0604020202020204" pitchFamily="34" charset="0"/>
                <a:cs typeface="Arial" panose="020B0604020202020204" pitchFamily="34" charset="0"/>
              </a:rPr>
              <a:t>of violence, sexual harassment to women and girls and boys.</a:t>
            </a:r>
          </a:p>
        </p:txBody>
      </p:sp>
    </p:spTree>
    <p:extLst>
      <p:ext uri="{BB962C8B-B14F-4D97-AF65-F5344CB8AC3E}">
        <p14:creationId xmlns:p14="http://schemas.microsoft.com/office/powerpoint/2010/main" val="35387772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4B038-535E-4B04-8A4B-28DEDB4AEFB1}"/>
              </a:ext>
            </a:extLst>
          </p:cNvPr>
          <p:cNvSpPr>
            <a:spLocks noGrp="1"/>
          </p:cNvSpPr>
          <p:nvPr>
            <p:ph type="title"/>
          </p:nvPr>
        </p:nvSpPr>
        <p:spPr>
          <a:xfrm>
            <a:off x="838200" y="365125"/>
            <a:ext cx="10515600" cy="1025525"/>
          </a:xfrm>
        </p:spPr>
        <p:txBody>
          <a:bodyPr/>
          <a:lstStyle/>
          <a:p>
            <a:r>
              <a:rPr lang="en-US" b="1" dirty="0">
                <a:latin typeface="Arial" panose="020B0604020202020204" pitchFamily="34" charset="0"/>
                <a:cs typeface="Arial" panose="020B0604020202020204" pitchFamily="34" charset="0"/>
              </a:rPr>
              <a:t>Safety and security in evacuation sites</a:t>
            </a:r>
          </a:p>
        </p:txBody>
      </p:sp>
      <p:sp>
        <p:nvSpPr>
          <p:cNvPr id="3" name="Content Placeholder 2">
            <a:extLst>
              <a:ext uri="{FF2B5EF4-FFF2-40B4-BE49-F238E27FC236}">
                <a16:creationId xmlns:a16="http://schemas.microsoft.com/office/drawing/2014/main" id="{C743A011-B82E-4E7C-A70E-11D44C6257B6}"/>
              </a:ext>
            </a:extLst>
          </p:cNvPr>
          <p:cNvSpPr>
            <a:spLocks noGrp="1"/>
          </p:cNvSpPr>
          <p:nvPr>
            <p:ph idx="1"/>
          </p:nvPr>
        </p:nvSpPr>
        <p:spPr>
          <a:xfrm>
            <a:off x="838200" y="1390650"/>
            <a:ext cx="10515600" cy="4786313"/>
          </a:xfrm>
        </p:spPr>
        <p:txBody>
          <a:bodyPr>
            <a:normAutofit fontScale="85000" lnSpcReduction="20000"/>
          </a:bodyPr>
          <a:lstStyle/>
          <a:p>
            <a:r>
              <a:rPr lang="en-US" dirty="0">
                <a:latin typeface="Arial" panose="020B0604020202020204" pitchFamily="34" charset="0"/>
                <a:cs typeface="Arial" panose="020B0604020202020204" pitchFamily="34" charset="0"/>
              </a:rPr>
              <a:t>No electricity, no flashlight, phone were out of battery, women, especially single/widow women did not feel comfortable/safe to stay in these places. They tried to go back to their houses as soon as they could, even there was still water flooded.</a:t>
            </a:r>
          </a:p>
          <a:p>
            <a:r>
              <a:rPr lang="en-US" dirty="0">
                <a:latin typeface="Arial" panose="020B0604020202020204" pitchFamily="34" charset="0"/>
                <a:cs typeface="Arial" panose="020B0604020202020204" pitchFamily="34" charset="0"/>
              </a:rPr>
              <a:t>Women in ethnic minority groups (</a:t>
            </a:r>
            <a:r>
              <a:rPr lang="en-US" dirty="0" err="1">
                <a:latin typeface="Arial" panose="020B0604020202020204" pitchFamily="34" charset="0"/>
                <a:cs typeface="Arial" panose="020B0604020202020204" pitchFamily="34" charset="0"/>
              </a:rPr>
              <a:t>Pako</a:t>
            </a:r>
            <a:r>
              <a:rPr lang="en-US" dirty="0">
                <a:latin typeface="Arial" panose="020B0604020202020204" pitchFamily="34" charset="0"/>
                <a:cs typeface="Arial" panose="020B0604020202020204" pitchFamily="34" charset="0"/>
              </a:rPr>
              <a:t>/Vân </a:t>
            </a:r>
            <a:r>
              <a:rPr lang="en-US" dirty="0" err="1">
                <a:latin typeface="Arial" panose="020B0604020202020204" pitchFamily="34" charset="0"/>
                <a:cs typeface="Arial" panose="020B0604020202020204" pitchFamily="34" charset="0"/>
              </a:rPr>
              <a:t>Kiều</a:t>
            </a:r>
            <a:r>
              <a:rPr lang="en-US" dirty="0">
                <a:latin typeface="Arial" panose="020B0604020202020204" pitchFamily="34" charset="0"/>
                <a:cs typeface="Arial" panose="020B0604020202020204" pitchFamily="34" charset="0"/>
              </a:rPr>
              <a:t>) in Quang Tri, due to their culture, they only evacuate to their family houses, or neighbor’s houses if both husband and wife go. </a:t>
            </a:r>
          </a:p>
          <a:p>
            <a:r>
              <a:rPr lang="en-US" dirty="0">
                <a:latin typeface="Arial" panose="020B0604020202020204" pitchFamily="34" charset="0"/>
                <a:cs typeface="Arial" panose="020B0604020202020204" pitchFamily="34" charset="0"/>
              </a:rPr>
              <a:t>Evacuation sites are not accessible for people with disabilities. They do not have basic health care for evacuated people. </a:t>
            </a:r>
          </a:p>
          <a:p>
            <a:r>
              <a:rPr lang="en-US" dirty="0">
                <a:latin typeface="Arial" panose="020B0604020202020204" pitchFamily="34" charset="0"/>
                <a:cs typeface="Arial" panose="020B0604020202020204" pitchFamily="34" charset="0"/>
              </a:rPr>
              <a:t>No bathrooms and toilets at all, or no separate bathrooms and toilets in the evacuation sites. </a:t>
            </a:r>
          </a:p>
          <a:p>
            <a:r>
              <a:rPr lang="en-US" sz="2800" b="0" i="0" u="none" strike="noStrike" baseline="0" dirty="0">
                <a:latin typeface="Arial" panose="020B0604020202020204" pitchFamily="34" charset="0"/>
                <a:cs typeface="Arial" panose="020B0604020202020204" pitchFamily="34" charset="0"/>
              </a:rPr>
              <a:t>More information is required about sexual violence/cases of violence  in their community during flood time. But the women interviewed share feeling safe sheltering in community flood evacuation house. </a:t>
            </a:r>
            <a:r>
              <a:rPr lang="en-US" sz="2800" b="0" i="1" u="none" strike="noStrike" baseline="0" dirty="0">
                <a:latin typeface="Arial" panose="020B0604020202020204" pitchFamily="34" charset="0"/>
                <a:cs typeface="Arial" panose="020B0604020202020204" pitchFamily="34" charset="0"/>
              </a:rPr>
              <a:t>Ms. Pham Thi Mui, 59 years old, village Tan Phuoc Dong, Binh Minh Commune, Binh Son District</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83747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4679F-0E7F-4803-AACB-E5540F154C5F}"/>
              </a:ext>
            </a:extLst>
          </p:cNvPr>
          <p:cNvSpPr>
            <a:spLocks noGrp="1"/>
          </p:cNvSpPr>
          <p:nvPr>
            <p:ph type="title"/>
          </p:nvPr>
        </p:nvSpPr>
        <p:spPr>
          <a:xfrm>
            <a:off x="838200" y="5243512"/>
            <a:ext cx="10515600" cy="1325563"/>
          </a:xfrm>
        </p:spPr>
        <p:txBody>
          <a:bodyPr>
            <a:normAutofit fontScale="90000"/>
          </a:bodyPr>
          <a:lstStyle/>
          <a:p>
            <a:r>
              <a:rPr lang="en-US" sz="3200" dirty="0">
                <a:latin typeface="Arial" panose="020B0604020202020204" pitchFamily="34" charset="0"/>
                <a:cs typeface="Arial" panose="020B0604020202020204" pitchFamily="34" charset="0"/>
              </a:rPr>
              <a:t>150 people was staying in the Commune PC Office in Tan Ninh commune, Quang Ninh, Quang Binh since 18/10</a:t>
            </a:r>
          </a:p>
        </p:txBody>
      </p:sp>
      <p:pic>
        <p:nvPicPr>
          <p:cNvPr id="4" name="Content Placeholder 3">
            <a:extLst>
              <a:ext uri="{FF2B5EF4-FFF2-40B4-BE49-F238E27FC236}">
                <a16:creationId xmlns:a16="http://schemas.microsoft.com/office/drawing/2014/main" id="{E84C97C7-0D4C-4AF5-A995-A300192188CA}"/>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94216" y="628650"/>
            <a:ext cx="5801784" cy="4351338"/>
          </a:xfrm>
          <a:prstGeom prst="rect">
            <a:avLst/>
          </a:prstGeom>
        </p:spPr>
      </p:pic>
      <p:pic>
        <p:nvPicPr>
          <p:cNvPr id="5" name="Picture 4">
            <a:extLst>
              <a:ext uri="{FF2B5EF4-FFF2-40B4-BE49-F238E27FC236}">
                <a16:creationId xmlns:a16="http://schemas.microsoft.com/office/drawing/2014/main" id="{CADB33F0-8C34-4357-B2D3-3BC5FE906D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628650"/>
            <a:ext cx="5801784" cy="4351338"/>
          </a:xfrm>
          <a:prstGeom prst="rect">
            <a:avLst/>
          </a:prstGeom>
        </p:spPr>
      </p:pic>
    </p:spTree>
    <p:extLst>
      <p:ext uri="{BB962C8B-B14F-4D97-AF65-F5344CB8AC3E}">
        <p14:creationId xmlns:p14="http://schemas.microsoft.com/office/powerpoint/2010/main" val="29234018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AC39A-4B72-41E4-A5A2-8FCDAF06C848}"/>
              </a:ext>
            </a:extLst>
          </p:cNvPr>
          <p:cNvSpPr>
            <a:spLocks noGrp="1"/>
          </p:cNvSpPr>
          <p:nvPr>
            <p:ph type="title"/>
          </p:nvPr>
        </p:nvSpPr>
        <p:spPr>
          <a:xfrm>
            <a:off x="647700" y="87311"/>
            <a:ext cx="10991850" cy="930275"/>
          </a:xfrm>
        </p:spPr>
        <p:txBody>
          <a:bodyPr>
            <a:normAutofit fontScale="90000"/>
          </a:bodyPr>
          <a:lstStyle/>
          <a:p>
            <a:r>
              <a:rPr lang="en-US" sz="3600" b="1" dirty="0">
                <a:latin typeface="Arial" panose="020B0604020202020204" pitchFamily="34" charset="0"/>
                <a:cs typeface="Arial" panose="020B0604020202020204" pitchFamily="34" charset="0"/>
              </a:rPr>
              <a:t>Negative impact on women and vulnerable people’s health </a:t>
            </a:r>
          </a:p>
        </p:txBody>
      </p:sp>
      <p:sp>
        <p:nvSpPr>
          <p:cNvPr id="3" name="Content Placeholder 2">
            <a:extLst>
              <a:ext uri="{FF2B5EF4-FFF2-40B4-BE49-F238E27FC236}">
                <a16:creationId xmlns:a16="http://schemas.microsoft.com/office/drawing/2014/main" id="{3FE6C904-128D-40D2-91F4-A229347019E8}"/>
              </a:ext>
            </a:extLst>
          </p:cNvPr>
          <p:cNvSpPr>
            <a:spLocks noGrp="1"/>
          </p:cNvSpPr>
          <p:nvPr>
            <p:ph idx="1"/>
          </p:nvPr>
        </p:nvSpPr>
        <p:spPr>
          <a:xfrm>
            <a:off x="476250" y="1325564"/>
            <a:ext cx="4826001" cy="5167311"/>
          </a:xfrm>
        </p:spPr>
        <p:txBody>
          <a:bodyPr>
            <a:normAutofit fontScale="70000" lnSpcReduction="20000"/>
          </a:bodyPr>
          <a:lstStyle/>
          <a:p>
            <a:r>
              <a:rPr lang="en-US" dirty="0">
                <a:latin typeface="Arial" panose="020B0604020202020204" pitchFamily="34" charset="0"/>
                <a:cs typeface="Arial" panose="020B0604020202020204" pitchFamily="34" charset="0"/>
              </a:rPr>
              <a:t>Many pregnant women, breast feeding women are facing food insecurity and under nutrition, related illnesses, while a lack of access to healthcare and other stresses, raised the risk of miscarriage for pregnant women and cause a long-term impact on health of women and children.  </a:t>
            </a:r>
          </a:p>
          <a:p>
            <a:r>
              <a:rPr lang="en-US" dirty="0">
                <a:latin typeface="Arial" panose="020B0604020202020204" pitchFamily="34" charset="0"/>
                <a:cs typeface="Arial" panose="020B0604020202020204" pitchFamily="34" charset="0"/>
              </a:rPr>
              <a:t>Many women reported getting gynecologic infections, sick and other skin diseases from soaking in water for many days, lack of clean water for bathing, lack of clean clothing, and personal hygiene items. </a:t>
            </a:r>
          </a:p>
          <a:p>
            <a:r>
              <a:rPr lang="en-US" dirty="0">
                <a:latin typeface="Arial" panose="020B0604020202020204" pitchFamily="34" charset="0"/>
                <a:cs typeface="Arial" panose="020B0604020202020204" pitchFamily="34" charset="0"/>
              </a:rPr>
              <a:t>Pregnant women, mothers, and older persons are at risk if they could not be timely referral to  higher level for health care if the affected areas are isolated due to flooding. </a:t>
            </a: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5" name="Picture 4" descr="A picture containing person, person, sitting, table&#10;&#10;Description automatically generated">
            <a:extLst>
              <a:ext uri="{FF2B5EF4-FFF2-40B4-BE49-F238E27FC236}">
                <a16:creationId xmlns:a16="http://schemas.microsoft.com/office/drawing/2014/main" id="{784478C9-6B81-4FCD-BFD1-16F9FC760C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43625" y="1611314"/>
            <a:ext cx="5638800" cy="4229100"/>
          </a:xfrm>
          <a:prstGeom prst="rect">
            <a:avLst/>
          </a:prstGeom>
        </p:spPr>
      </p:pic>
    </p:spTree>
    <p:extLst>
      <p:ext uri="{BB962C8B-B14F-4D97-AF65-F5344CB8AC3E}">
        <p14:creationId xmlns:p14="http://schemas.microsoft.com/office/powerpoint/2010/main" val="26818759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7F331-1C54-453F-9CE4-C8EB8CC72EDC}"/>
              </a:ext>
            </a:extLst>
          </p:cNvPr>
          <p:cNvSpPr>
            <a:spLocks noGrp="1"/>
          </p:cNvSpPr>
          <p:nvPr>
            <p:ph type="title"/>
          </p:nvPr>
        </p:nvSpPr>
        <p:spPr>
          <a:xfrm>
            <a:off x="612648" y="1078992"/>
            <a:ext cx="6272784" cy="1536192"/>
          </a:xfrm>
        </p:spPr>
        <p:txBody>
          <a:bodyPr anchor="b">
            <a:normAutofit/>
          </a:bodyPr>
          <a:lstStyle/>
          <a:p>
            <a:r>
              <a:rPr lang="en-US" sz="3300" b="1" dirty="0">
                <a:latin typeface="Arial" panose="020B0604020202020204" pitchFamily="34" charset="0"/>
                <a:cs typeface="Arial" panose="020B0604020202020204" pitchFamily="34" charset="0"/>
              </a:rPr>
              <a:t>Increased burden of domestic work and care work for women after the flood</a:t>
            </a:r>
          </a:p>
        </p:txBody>
      </p:sp>
      <p:pic>
        <p:nvPicPr>
          <p:cNvPr id="5" name="Picture 4">
            <a:extLst>
              <a:ext uri="{FF2B5EF4-FFF2-40B4-BE49-F238E27FC236}">
                <a16:creationId xmlns:a16="http://schemas.microsoft.com/office/drawing/2014/main" id="{91EF48D1-9227-4FB6-BA97-C653D20D6AB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0800000">
            <a:off x="7684008" y="10"/>
            <a:ext cx="4507992" cy="2934576"/>
          </a:xfrm>
          <a:prstGeom prst="rect">
            <a:avLst/>
          </a:prstGeom>
        </p:spPr>
      </p:pic>
      <p:sp>
        <p:nvSpPr>
          <p:cNvPr id="3" name="Content Placeholder 2">
            <a:extLst>
              <a:ext uri="{FF2B5EF4-FFF2-40B4-BE49-F238E27FC236}">
                <a16:creationId xmlns:a16="http://schemas.microsoft.com/office/drawing/2014/main" id="{1565D2BA-58E6-4459-BA02-E3FF14B21E71}"/>
              </a:ext>
            </a:extLst>
          </p:cNvPr>
          <p:cNvSpPr>
            <a:spLocks noGrp="1"/>
          </p:cNvSpPr>
          <p:nvPr>
            <p:ph idx="1"/>
          </p:nvPr>
        </p:nvSpPr>
        <p:spPr>
          <a:xfrm>
            <a:off x="445008" y="3172968"/>
            <a:ext cx="6272784" cy="3084576"/>
          </a:xfrm>
        </p:spPr>
        <p:txBody>
          <a:bodyPr>
            <a:noAutofit/>
          </a:bodyPr>
          <a:lstStyle/>
          <a:p>
            <a:r>
              <a:rPr lang="en-US" sz="2200" dirty="0">
                <a:latin typeface="Arial" panose="020B0604020202020204" pitchFamily="34" charset="0"/>
                <a:cs typeface="Arial" panose="020B0604020202020204" pitchFamily="34" charset="0"/>
              </a:rPr>
              <a:t>Women play primary roles in doing domestic work and care work in the family	</a:t>
            </a:r>
          </a:p>
          <a:p>
            <a:r>
              <a:rPr lang="en-US" sz="2200" dirty="0">
                <a:latin typeface="Arial" panose="020B0604020202020204" pitchFamily="34" charset="0"/>
                <a:cs typeface="Arial" panose="020B0604020202020204" pitchFamily="34" charset="0"/>
              </a:rPr>
              <a:t>During the floods, women took care of children, elderly and sick people. </a:t>
            </a:r>
          </a:p>
          <a:p>
            <a:r>
              <a:rPr lang="en-US" sz="2200" dirty="0">
                <a:latin typeface="Arial" panose="020B0604020202020204" pitchFamily="34" charset="0"/>
                <a:cs typeface="Arial" panose="020B0604020202020204" pitchFamily="34" charset="0"/>
              </a:rPr>
              <a:t>After the flood, women clean muds, cleaning houses, clothes, kitchen items, drying rice…</a:t>
            </a:r>
          </a:p>
          <a:p>
            <a:r>
              <a:rPr lang="en-US" sz="2200" dirty="0">
                <a:latin typeface="Arial" panose="020B0604020202020204" pitchFamily="34" charset="0"/>
                <a:cs typeface="Arial" panose="020B0604020202020204" pitchFamily="34" charset="0"/>
              </a:rPr>
              <a:t>Not only for their houses, but also for community </a:t>
            </a:r>
          </a:p>
          <a:p>
            <a:r>
              <a:rPr lang="en-US" sz="2200" dirty="0">
                <a:latin typeface="Arial" panose="020B0604020202020204" pitchFamily="34" charset="0"/>
                <a:cs typeface="Arial" panose="020B0604020202020204" pitchFamily="34" charset="0"/>
              </a:rPr>
              <a:t>Take a lot of their time and impacts on their long-term health   </a:t>
            </a:r>
          </a:p>
          <a:p>
            <a:endParaRPr lang="en-US" sz="22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CCD6EF4-C97C-43E3-8A0F-824EFCB28EE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4"/>
          <a:stretch/>
        </p:blipFill>
        <p:spPr>
          <a:xfrm>
            <a:off x="7684008" y="3172968"/>
            <a:ext cx="4507992" cy="3685032"/>
          </a:xfrm>
          <a:prstGeom prst="rect">
            <a:avLst/>
          </a:prstGeom>
        </p:spPr>
      </p:pic>
    </p:spTree>
    <p:extLst>
      <p:ext uri="{BB962C8B-B14F-4D97-AF65-F5344CB8AC3E}">
        <p14:creationId xmlns:p14="http://schemas.microsoft.com/office/powerpoint/2010/main" val="32078744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9D3A9E89-033E-4C4A-8C41-416DABFFD3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86293361-111E-427D-8E5B-256944AC83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4588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43B38C6B-5653-4E23-BA93-38D3F52B6BB0}"/>
              </a:ext>
            </a:extLst>
          </p:cNvPr>
          <p:cNvSpPr>
            <a:spLocks noGrp="1"/>
          </p:cNvSpPr>
          <p:nvPr>
            <p:ph type="title"/>
          </p:nvPr>
        </p:nvSpPr>
        <p:spPr>
          <a:xfrm>
            <a:off x="8740797" y="1122363"/>
            <a:ext cx="3084758" cy="2902882"/>
          </a:xfrm>
        </p:spPr>
        <p:txBody>
          <a:bodyPr vert="horz" lIns="91440" tIns="45720" rIns="91440" bIns="45720" rtlCol="0" anchor="b">
            <a:normAutofit/>
          </a:bodyPr>
          <a:lstStyle/>
          <a:p>
            <a:r>
              <a:rPr lang="en-US" sz="3700" b="1" kern="1200" dirty="0">
                <a:solidFill>
                  <a:schemeClr val="tx1"/>
                </a:solidFill>
                <a:latin typeface="Arial" panose="020B0604020202020204" pitchFamily="34" charset="0"/>
                <a:cs typeface="Arial" panose="020B0604020202020204" pitchFamily="34" charset="0"/>
              </a:rPr>
              <a:t>Women cleaning their houses</a:t>
            </a:r>
          </a:p>
        </p:txBody>
      </p:sp>
      <p:grpSp>
        <p:nvGrpSpPr>
          <p:cNvPr id="15" name="Group 14">
            <a:extLst>
              <a:ext uri="{FF2B5EF4-FFF2-40B4-BE49-F238E27FC236}">
                <a16:creationId xmlns:a16="http://schemas.microsoft.com/office/drawing/2014/main" id="{9A19A3F5-314C-46CC-8695-7C6BFCACFE8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41664" y="73152"/>
            <a:ext cx="1178966" cy="232963"/>
            <a:chOff x="7763256" y="73152"/>
            <a:chExt cx="1178966" cy="232963"/>
          </a:xfrm>
        </p:grpSpPr>
        <p:sp>
          <p:nvSpPr>
            <p:cNvPr id="16" name="Rectangle 64">
              <a:extLst>
                <a:ext uri="{FF2B5EF4-FFF2-40B4-BE49-F238E27FC236}">
                  <a16:creationId xmlns:a16="http://schemas.microsoft.com/office/drawing/2014/main" id="{278F674D-D76D-4798-B032-C8B53BB2433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7" name="Rectangle 66">
              <a:extLst>
                <a:ext uri="{FF2B5EF4-FFF2-40B4-BE49-F238E27FC236}">
                  <a16:creationId xmlns:a16="http://schemas.microsoft.com/office/drawing/2014/main" id="{93C95A67-CFD6-49FD-BAAA-A697C0CD398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 name="Rectangle 64">
              <a:extLst>
                <a:ext uri="{FF2B5EF4-FFF2-40B4-BE49-F238E27FC236}">
                  <a16:creationId xmlns:a16="http://schemas.microsoft.com/office/drawing/2014/main" id="{182CC514-9A22-43DC-9B8B-274A1BA4F36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 name="Rectangle 66">
              <a:extLst>
                <a:ext uri="{FF2B5EF4-FFF2-40B4-BE49-F238E27FC236}">
                  <a16:creationId xmlns:a16="http://schemas.microsoft.com/office/drawing/2014/main" id="{C5736E08-B988-4CC3-A244-9E5F806B4C2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0" name="Rectangle 64">
              <a:extLst>
                <a:ext uri="{FF2B5EF4-FFF2-40B4-BE49-F238E27FC236}">
                  <a16:creationId xmlns:a16="http://schemas.microsoft.com/office/drawing/2014/main" id="{B2938EAC-3109-4B44-9E80-A9A7D99F144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1" name="Rectangle 66">
              <a:extLst>
                <a:ext uri="{FF2B5EF4-FFF2-40B4-BE49-F238E27FC236}">
                  <a16:creationId xmlns:a16="http://schemas.microsoft.com/office/drawing/2014/main" id="{E10B9525-3F05-4446-8486-E44910EE65F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2" name="Rectangle 64">
              <a:extLst>
                <a:ext uri="{FF2B5EF4-FFF2-40B4-BE49-F238E27FC236}">
                  <a16:creationId xmlns:a16="http://schemas.microsoft.com/office/drawing/2014/main" id="{F93E511D-E6DC-4D13-976A-0110E165A58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3" name="Rectangle 66">
              <a:extLst>
                <a:ext uri="{FF2B5EF4-FFF2-40B4-BE49-F238E27FC236}">
                  <a16:creationId xmlns:a16="http://schemas.microsoft.com/office/drawing/2014/main" id="{85684F25-E83E-4E6D-AD9A-B9BDDB0E74E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4" name="Rectangle 64">
              <a:extLst>
                <a:ext uri="{FF2B5EF4-FFF2-40B4-BE49-F238E27FC236}">
                  <a16:creationId xmlns:a16="http://schemas.microsoft.com/office/drawing/2014/main" id="{118B2579-8426-416F-8744-D7EB91511AC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5" name="Rectangle 66">
              <a:extLst>
                <a:ext uri="{FF2B5EF4-FFF2-40B4-BE49-F238E27FC236}">
                  <a16:creationId xmlns:a16="http://schemas.microsoft.com/office/drawing/2014/main" id="{5B4CB9E6-5FA1-4665-888E-BEBD41CC86A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6" name="Rectangle 64">
              <a:extLst>
                <a:ext uri="{FF2B5EF4-FFF2-40B4-BE49-F238E27FC236}">
                  <a16:creationId xmlns:a16="http://schemas.microsoft.com/office/drawing/2014/main" id="{5095E589-7E16-4865-B076-8C04BA65A0B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7" name="Rectangle 66">
              <a:extLst>
                <a:ext uri="{FF2B5EF4-FFF2-40B4-BE49-F238E27FC236}">
                  <a16:creationId xmlns:a16="http://schemas.microsoft.com/office/drawing/2014/main" id="{6D0546CB-725B-4586-BEDD-A8E1DA4969E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8" name="Rectangle 64">
              <a:extLst>
                <a:ext uri="{FF2B5EF4-FFF2-40B4-BE49-F238E27FC236}">
                  <a16:creationId xmlns:a16="http://schemas.microsoft.com/office/drawing/2014/main" id="{AB5EE017-5E43-4AB4-BF17-C2150694C36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9" name="Rectangle 66">
              <a:extLst>
                <a:ext uri="{FF2B5EF4-FFF2-40B4-BE49-F238E27FC236}">
                  <a16:creationId xmlns:a16="http://schemas.microsoft.com/office/drawing/2014/main" id="{456BFE42-FE3E-4763-A6E8-BC9C34C101B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0" name="Rectangle 64">
              <a:extLst>
                <a:ext uri="{FF2B5EF4-FFF2-40B4-BE49-F238E27FC236}">
                  <a16:creationId xmlns:a16="http://schemas.microsoft.com/office/drawing/2014/main" id="{A395DBA0-7465-4857-B1C8-CB25971B03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1" name="Rectangle 66">
              <a:extLst>
                <a:ext uri="{FF2B5EF4-FFF2-40B4-BE49-F238E27FC236}">
                  <a16:creationId xmlns:a16="http://schemas.microsoft.com/office/drawing/2014/main" id="{BC8EB897-B7B1-4BAD-AB7C-A40DE6F4BF9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2" name="Rectangle 64">
              <a:extLst>
                <a:ext uri="{FF2B5EF4-FFF2-40B4-BE49-F238E27FC236}">
                  <a16:creationId xmlns:a16="http://schemas.microsoft.com/office/drawing/2014/main" id="{4664B19C-7F4F-4092-ADCA-581CE08E1A1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3" name="Rectangle 66">
              <a:extLst>
                <a:ext uri="{FF2B5EF4-FFF2-40B4-BE49-F238E27FC236}">
                  <a16:creationId xmlns:a16="http://schemas.microsoft.com/office/drawing/2014/main" id="{1841D5A7-F7A1-4A43-834B-F6DF2B0E2F6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4" name="Rectangle 64">
              <a:extLst>
                <a:ext uri="{FF2B5EF4-FFF2-40B4-BE49-F238E27FC236}">
                  <a16:creationId xmlns:a16="http://schemas.microsoft.com/office/drawing/2014/main" id="{07387B72-31EA-4F4A-8CAD-2132C33354B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5" name="Rectangle 66">
              <a:extLst>
                <a:ext uri="{FF2B5EF4-FFF2-40B4-BE49-F238E27FC236}">
                  <a16:creationId xmlns:a16="http://schemas.microsoft.com/office/drawing/2014/main" id="{99841BC6-D90A-4F47-B7B0-21B4DEA249F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pic>
        <p:nvPicPr>
          <p:cNvPr id="6" name="Picture 5">
            <a:extLst>
              <a:ext uri="{FF2B5EF4-FFF2-40B4-BE49-F238E27FC236}">
                <a16:creationId xmlns:a16="http://schemas.microsoft.com/office/drawing/2014/main" id="{E985B97D-DF52-4B29-AEC5-E5255420C4A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 b="-3"/>
          <a:stretch/>
        </p:blipFill>
        <p:spPr>
          <a:xfrm>
            <a:off x="224949" y="576072"/>
            <a:ext cx="3919228" cy="5522976"/>
          </a:xfrm>
          <a:prstGeom prst="rect">
            <a:avLst/>
          </a:prstGeom>
        </p:spPr>
      </p:pic>
      <p:pic>
        <p:nvPicPr>
          <p:cNvPr id="4" name="Content Placeholder 3">
            <a:extLst>
              <a:ext uri="{FF2B5EF4-FFF2-40B4-BE49-F238E27FC236}">
                <a16:creationId xmlns:a16="http://schemas.microsoft.com/office/drawing/2014/main" id="{9B692A28-09E7-41FD-95E2-A85DAB8EBD76}"/>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b="-3"/>
          <a:stretch/>
        </p:blipFill>
        <p:spPr>
          <a:xfrm>
            <a:off x="4346544" y="576072"/>
            <a:ext cx="3922776" cy="5522976"/>
          </a:xfrm>
          <a:prstGeom prst="rect">
            <a:avLst/>
          </a:prstGeom>
        </p:spPr>
      </p:pic>
      <p:sp>
        <p:nvSpPr>
          <p:cNvPr id="37" name="Rectangle 36">
            <a:extLst>
              <a:ext uri="{FF2B5EF4-FFF2-40B4-BE49-F238E27FC236}">
                <a16:creationId xmlns:a16="http://schemas.microsoft.com/office/drawing/2014/main" id="{78907291-9D6D-4740-81DB-441477BCA2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08389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ADDF2-DFEA-4C72-82E4-5DA27DA37DC1}"/>
              </a:ext>
            </a:extLst>
          </p:cNvPr>
          <p:cNvSpPr>
            <a:spLocks noGrp="1"/>
          </p:cNvSpPr>
          <p:nvPr>
            <p:ph type="title"/>
          </p:nvPr>
        </p:nvSpPr>
        <p:spPr>
          <a:xfrm>
            <a:off x="838200" y="365125"/>
            <a:ext cx="6248400" cy="1325563"/>
          </a:xfrm>
        </p:spPr>
        <p:txBody>
          <a:bodyPr/>
          <a:lstStyle/>
          <a:p>
            <a:r>
              <a:rPr lang="en-US" dirty="0">
                <a:latin typeface="Arial" panose="020B0604020202020204" pitchFamily="34" charset="0"/>
                <a:cs typeface="Arial" panose="020B0604020202020204" pitchFamily="34" charset="0"/>
              </a:rPr>
              <a:t>Loss of jobs and livelihoods of women </a:t>
            </a:r>
          </a:p>
        </p:txBody>
      </p:sp>
      <p:sp>
        <p:nvSpPr>
          <p:cNvPr id="3" name="Content Placeholder 2">
            <a:extLst>
              <a:ext uri="{FF2B5EF4-FFF2-40B4-BE49-F238E27FC236}">
                <a16:creationId xmlns:a16="http://schemas.microsoft.com/office/drawing/2014/main" id="{1F5A70BD-4761-4B6D-89E1-77191C459ED3}"/>
              </a:ext>
            </a:extLst>
          </p:cNvPr>
          <p:cNvSpPr>
            <a:spLocks noGrp="1"/>
          </p:cNvSpPr>
          <p:nvPr>
            <p:ph idx="1"/>
          </p:nvPr>
        </p:nvSpPr>
        <p:spPr>
          <a:xfrm>
            <a:off x="838200" y="1825624"/>
            <a:ext cx="5676900" cy="4773295"/>
          </a:xfrm>
        </p:spPr>
        <p:txBody>
          <a:bodyPr>
            <a:normAutofit fontScale="92500" lnSpcReduction="20000"/>
          </a:bodyPr>
          <a:lstStyle/>
          <a:p>
            <a:r>
              <a:rPr lang="en-US" dirty="0">
                <a:latin typeface="Arial" panose="020B0604020202020204" pitchFamily="34" charset="0"/>
                <a:cs typeface="Arial" panose="020B0604020202020204" pitchFamily="34" charset="0"/>
              </a:rPr>
              <a:t>The flood causes further negative impacts on incomes/livelihoods of the most vulnerable women – who do informal jobs and rely on daily wages such as in aquaculture farming. Many of them are already affected by the COVID-19.</a:t>
            </a:r>
          </a:p>
          <a:p>
            <a:r>
              <a:rPr lang="en-US" dirty="0">
                <a:latin typeface="Arial" panose="020B0604020202020204" pitchFamily="34" charset="0"/>
                <a:cs typeface="Arial" panose="020B0604020202020204" pitchFamily="34" charset="0"/>
              </a:rPr>
              <a:t>Many women loss their main livelihoods due to the flood. Vegetables and livestock are the main incomes for women during these months until the next rice crop. In Hue 332 ha crops were destroyed and 57,357 </a:t>
            </a:r>
            <a:r>
              <a:rPr lang="en-US" dirty="0" smtClean="0">
                <a:latin typeface="Arial" panose="020B0604020202020204" pitchFamily="34" charset="0"/>
                <a:cs typeface="Arial" panose="020B0604020202020204" pitchFamily="34" charset="0"/>
              </a:rPr>
              <a:t>livestock </a:t>
            </a:r>
            <a:r>
              <a:rPr lang="en-US" dirty="0">
                <a:latin typeface="Arial" panose="020B0604020202020204" pitchFamily="34" charset="0"/>
                <a:cs typeface="Arial" panose="020B0604020202020204" pitchFamily="34" charset="0"/>
              </a:rPr>
              <a:t>were killed.</a:t>
            </a:r>
          </a:p>
          <a:p>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4D28C078-8943-4336-B467-EB92F25C7C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10450" y="0"/>
            <a:ext cx="4781550" cy="3586163"/>
          </a:xfrm>
          <a:prstGeom prst="rect">
            <a:avLst/>
          </a:prstGeom>
        </p:spPr>
      </p:pic>
      <p:pic>
        <p:nvPicPr>
          <p:cNvPr id="6" name="Picture 5">
            <a:extLst>
              <a:ext uri="{FF2B5EF4-FFF2-40B4-BE49-F238E27FC236}">
                <a16:creationId xmlns:a16="http://schemas.microsoft.com/office/drawing/2014/main" id="{95810C9F-FE8F-412C-B605-5348E450F94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10450" y="3271837"/>
            <a:ext cx="4781551" cy="3586163"/>
          </a:xfrm>
          <a:prstGeom prst="rect">
            <a:avLst/>
          </a:prstGeom>
        </p:spPr>
      </p:pic>
    </p:spTree>
    <p:extLst>
      <p:ext uri="{BB962C8B-B14F-4D97-AF65-F5344CB8AC3E}">
        <p14:creationId xmlns:p14="http://schemas.microsoft.com/office/powerpoint/2010/main" val="28121384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15B9F-2318-44BA-8BA3-A3244BACAEA4}"/>
              </a:ext>
            </a:extLst>
          </p:cNvPr>
          <p:cNvSpPr>
            <a:spLocks noGrp="1"/>
          </p:cNvSpPr>
          <p:nvPr>
            <p:ph type="title"/>
          </p:nvPr>
        </p:nvSpPr>
        <p:spPr>
          <a:xfrm>
            <a:off x="198121" y="1404226"/>
            <a:ext cx="4205370" cy="5453774"/>
          </a:xfrm>
          <a:noFill/>
        </p:spPr>
        <p:txBody>
          <a:bodyPr vert="horz" lIns="91440" tIns="45720" rIns="91440" bIns="45720" rtlCol="0" anchor="b">
            <a:noAutofit/>
          </a:bodyPr>
          <a:lstStyle/>
          <a:p>
            <a:r>
              <a:rPr lang="en-US" sz="2000" b="1" dirty="0">
                <a:latin typeface="Arial" panose="020B0604020202020204" pitchFamily="34" charset="0"/>
                <a:cs typeface="Arial" panose="020B0604020202020204" pitchFamily="34" charset="0"/>
              </a:rPr>
              <a:t>Interview a women </a:t>
            </a:r>
            <a:r>
              <a:rPr lang="en-US" sz="1600" b="1" dirty="0">
                <a:latin typeface="Arial" panose="020B0604020202020204" pitchFamily="34" charset="0"/>
                <a:cs typeface="Arial" panose="020B0604020202020204" pitchFamily="34" charset="0"/>
              </a:rPr>
              <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Ms. Nguyen Thi Hanh, </a:t>
            </a:r>
            <a:r>
              <a:rPr lang="en-US" sz="1600" dirty="0">
                <a:latin typeface="Arial" panose="020B0604020202020204" pitchFamily="34" charset="0"/>
                <a:cs typeface="Arial" panose="020B0604020202020204" pitchFamily="34" charset="0"/>
              </a:rPr>
              <a:t>52 years old, Nam Truong village, Giang Hai commune, Phu Loc district, </a:t>
            </a:r>
            <a:r>
              <a:rPr lang="en-US" sz="1600" dirty="0" err="1">
                <a:latin typeface="Arial" panose="020B0604020202020204" pitchFamily="34" charset="0"/>
                <a:cs typeface="Arial" panose="020B0604020202020204" pitchFamily="34" charset="0"/>
              </a:rPr>
              <a:t>Thua</a:t>
            </a:r>
            <a:r>
              <a:rPr lang="en-US" sz="1600" dirty="0">
                <a:latin typeface="Arial" panose="020B0604020202020204" pitchFamily="34" charset="0"/>
                <a:cs typeface="Arial" panose="020B0604020202020204" pitchFamily="34" charset="0"/>
              </a:rPr>
              <a:t> Thien Hue.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Her 1,500m2 of morning glory were all destroyed by the flood last week in Hue. This is the main income for her family from now until the next rice crop which will be in January next year.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She has 4 children and 3 of them are still going to school. Her husband working as an informal construction worker and he did not have much work this year due to the COVID-19.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If the vegetable were not flooded, she could earn around 150.000-200.000 VND per day which she could buy food for the family and pay for school for children.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She said she will need to borrow money for living and for recovering her vegetable.</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In her villages, around 50 women was growing vegetable and are in the same situation as her.  </a:t>
            </a:r>
            <a:br>
              <a:rPr lang="en-US" sz="1600" dirty="0">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p:txBody>
      </p:sp>
      <p:pic>
        <p:nvPicPr>
          <p:cNvPr id="4" name="Content Placeholder 3">
            <a:extLst>
              <a:ext uri="{FF2B5EF4-FFF2-40B4-BE49-F238E27FC236}">
                <a16:creationId xmlns:a16="http://schemas.microsoft.com/office/drawing/2014/main" id="{64C2D0D2-F281-4ACE-9657-F5F7370FA74E}"/>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4899547" y="10"/>
            <a:ext cx="7292454" cy="6857990"/>
          </a:xfrm>
          <a:prstGeom prst="rect">
            <a:avLst/>
          </a:prstGeom>
        </p:spPr>
      </p:pic>
    </p:spTree>
    <p:extLst>
      <p:ext uri="{BB962C8B-B14F-4D97-AF65-F5344CB8AC3E}">
        <p14:creationId xmlns:p14="http://schemas.microsoft.com/office/powerpoint/2010/main" val="80758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A5761-C046-4D40-A703-3A232165BFC6}"/>
              </a:ext>
            </a:extLst>
          </p:cNvPr>
          <p:cNvSpPr>
            <a:spLocks noGrp="1"/>
          </p:cNvSpPr>
          <p:nvPr>
            <p:ph type="title"/>
          </p:nvPr>
        </p:nvSpPr>
        <p:spPr>
          <a:xfrm>
            <a:off x="729558" y="5525"/>
            <a:ext cx="10515600" cy="1325563"/>
          </a:xfrm>
        </p:spPr>
        <p:txBody>
          <a:bodyPr/>
          <a:lstStyle/>
          <a:p>
            <a:r>
              <a:rPr lang="en-US" b="1" dirty="0">
                <a:latin typeface="Arial" panose="020B0604020202020204" pitchFamily="34" charset="0"/>
                <a:cs typeface="Arial" panose="020B0604020202020204" pitchFamily="34" charset="0"/>
              </a:rPr>
              <a:t>What was damaged and swept away? </a:t>
            </a:r>
            <a:endParaRPr lang="vi-VN"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BF82A22-9228-4656-B670-1807DE7780C8}"/>
              </a:ext>
            </a:extLst>
          </p:cNvPr>
          <p:cNvSpPr>
            <a:spLocks noGrp="1"/>
          </p:cNvSpPr>
          <p:nvPr>
            <p:ph sz="half" idx="1"/>
          </p:nvPr>
        </p:nvSpPr>
        <p:spPr>
          <a:xfrm>
            <a:off x="729557" y="1331088"/>
            <a:ext cx="10944283" cy="642567"/>
          </a:xfrm>
        </p:spPr>
        <p:txBody>
          <a:bodyPr>
            <a:noAutofit/>
          </a:bodyPr>
          <a:lstStyle/>
          <a:p>
            <a:pPr marL="0" indent="0">
              <a:buNone/>
            </a:pPr>
            <a:r>
              <a:rPr lang="en-US" sz="3200" dirty="0">
                <a:latin typeface="Arial" panose="020B0604020202020204" pitchFamily="34" charset="0"/>
                <a:cs typeface="Arial" panose="020B0604020202020204" pitchFamily="34" charset="0"/>
              </a:rPr>
              <a:t>Total number of houses damaged (various level): </a:t>
            </a:r>
            <a:r>
              <a:rPr lang="en-US" sz="3200" b="1" dirty="0">
                <a:latin typeface="Arial" panose="020B0604020202020204" pitchFamily="34" charset="0"/>
                <a:cs typeface="Arial" panose="020B0604020202020204" pitchFamily="34" charset="0"/>
              </a:rPr>
              <a:t>37,524</a:t>
            </a:r>
          </a:p>
          <a:p>
            <a:pPr marL="0" indent="0">
              <a:buNone/>
            </a:pPr>
            <a:endParaRPr lang="vi-VN" sz="3200" dirty="0">
              <a:latin typeface="Arial" panose="020B0604020202020204" pitchFamily="34" charset="0"/>
              <a:cs typeface="Arial" panose="020B0604020202020204" pitchFamily="34" charset="0"/>
            </a:endParaRPr>
          </a:p>
        </p:txBody>
      </p:sp>
      <p:pic>
        <p:nvPicPr>
          <p:cNvPr id="6" name="Content Placeholder 5" descr="A large farm field&#10;&#10;Description automatically generated">
            <a:extLst>
              <a:ext uri="{FF2B5EF4-FFF2-40B4-BE49-F238E27FC236}">
                <a16:creationId xmlns:a16="http://schemas.microsoft.com/office/drawing/2014/main" id="{2C85AB7C-A7B3-49EC-86D2-4FE8F2CA559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0" y="2282909"/>
            <a:ext cx="5189500" cy="3892125"/>
          </a:xfrm>
        </p:spPr>
      </p:pic>
      <p:pic>
        <p:nvPicPr>
          <p:cNvPr id="7" name="Picture 6" descr="A picture containing building, indoor, young, small&#10;&#10;Description automatically generated">
            <a:extLst>
              <a:ext uri="{FF2B5EF4-FFF2-40B4-BE49-F238E27FC236}">
                <a16:creationId xmlns:a16="http://schemas.microsoft.com/office/drawing/2014/main" id="{7653985B-E020-4CDE-9F10-5FBEE549EC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6100" y="2282909"/>
            <a:ext cx="6925900" cy="3906640"/>
          </a:xfrm>
          <a:prstGeom prst="rect">
            <a:avLst/>
          </a:prstGeom>
        </p:spPr>
      </p:pic>
    </p:spTree>
    <p:extLst>
      <p:ext uri="{BB962C8B-B14F-4D97-AF65-F5344CB8AC3E}">
        <p14:creationId xmlns:p14="http://schemas.microsoft.com/office/powerpoint/2010/main" val="5920797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24">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A473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6EC1BD89-1B0A-40A5-9ABA-A92197EA74E2}"/>
              </a:ext>
            </a:extLst>
          </p:cNvPr>
          <p:cNvSpPr>
            <a:spLocks noGrp="1"/>
          </p:cNvSpPr>
          <p:nvPr>
            <p:ph type="title"/>
          </p:nvPr>
        </p:nvSpPr>
        <p:spPr>
          <a:xfrm>
            <a:off x="524256" y="491260"/>
            <a:ext cx="6710549" cy="1625210"/>
          </a:xfrm>
        </p:spPr>
        <p:txBody>
          <a:bodyPr>
            <a:normAutofit/>
          </a:bodyPr>
          <a:lstStyle/>
          <a:p>
            <a:r>
              <a:rPr lang="en-US" sz="2400" dirty="0">
                <a:solidFill>
                  <a:srgbClr val="FFFFFF"/>
                </a:solidFill>
                <a:effectLst/>
                <a:latin typeface="Arial" panose="020B0604020202020204" pitchFamily="34" charset="0"/>
                <a:ea typeface="Calibri" panose="020F0502020204030204" pitchFamily="34" charset="0"/>
                <a:cs typeface="Arial" panose="020B0604020202020204" pitchFamily="34" charset="0"/>
              </a:rPr>
              <a:t>Ms Phạm Thị </a:t>
            </a:r>
            <a:r>
              <a:rPr lang="en-US" sz="2400" dirty="0" err="1">
                <a:solidFill>
                  <a:srgbClr val="FFFFFF"/>
                </a:solidFill>
                <a:effectLst/>
                <a:latin typeface="Arial" panose="020B0604020202020204" pitchFamily="34" charset="0"/>
                <a:ea typeface="Calibri" panose="020F0502020204030204" pitchFamily="34" charset="0"/>
                <a:cs typeface="Arial" panose="020B0604020202020204" pitchFamily="34" charset="0"/>
              </a:rPr>
              <a:t>Nở</a:t>
            </a:r>
            <a:r>
              <a:rPr lang="en-US" sz="2400" dirty="0">
                <a:solidFill>
                  <a:srgbClr val="FFFFFF"/>
                </a:solidFill>
                <a:effectLst/>
                <a:latin typeface="Arial" panose="020B0604020202020204" pitchFamily="34" charset="0"/>
                <a:ea typeface="Calibri" panose="020F0502020204030204" pitchFamily="34" charset="0"/>
                <a:cs typeface="Arial" panose="020B0604020202020204" pitchFamily="34" charset="0"/>
              </a:rPr>
              <a:t> (50 years old) and her daughter Phạm Thị Hoa (7 years old) at Con Se village, Quang Loc commune, Ba Don town</a:t>
            </a:r>
            <a:endParaRPr lang="en-US" sz="2400" dirty="0">
              <a:solidFill>
                <a:srgbClr val="FFFFFF"/>
              </a:solidFill>
              <a:latin typeface="Arial" panose="020B0604020202020204" pitchFamily="34" charset="0"/>
              <a:cs typeface="Arial" panose="020B0604020202020204" pitchFamily="34" charset="0"/>
            </a:endParaRPr>
          </a:p>
        </p:txBody>
      </p:sp>
      <p:pic>
        <p:nvPicPr>
          <p:cNvPr id="7" name="Content Placeholder 3">
            <a:extLst>
              <a:ext uri="{FF2B5EF4-FFF2-40B4-BE49-F238E27FC236}">
                <a16:creationId xmlns:a16="http://schemas.microsoft.com/office/drawing/2014/main" id="{799D2C82-4C44-4E64-8E4A-857FDD53B692}"/>
              </a:ext>
            </a:extLst>
          </p:cNvPr>
          <p:cNvPicPr>
            <a:picLocks/>
          </p:cNvPicPr>
          <p:nvPr/>
        </p:nvPicPr>
        <p:blipFill rotWithShape="1">
          <a:blip r:embed="rId2" cstate="email">
            <a:extLst>
              <a:ext uri="{28A0092B-C50C-407E-A947-70E740481C1C}">
                <a14:useLocalDpi xmlns:a14="http://schemas.microsoft.com/office/drawing/2010/main"/>
              </a:ext>
            </a:extLst>
          </a:blip>
          <a:srcRect/>
          <a:stretch/>
        </p:blipFill>
        <p:spPr bwMode="auto">
          <a:xfrm>
            <a:off x="327546" y="2454903"/>
            <a:ext cx="3503552" cy="4080254"/>
          </a:xfrm>
          <a:prstGeom prst="rect">
            <a:avLst/>
          </a:prstGeom>
          <a:noFill/>
        </p:spPr>
      </p:pic>
      <p:pic>
        <p:nvPicPr>
          <p:cNvPr id="20" name="Picture 19">
            <a:extLst>
              <a:ext uri="{FF2B5EF4-FFF2-40B4-BE49-F238E27FC236}">
                <a16:creationId xmlns:a16="http://schemas.microsoft.com/office/drawing/2014/main" id="{1EC93FB6-1E31-4382-9AE3-095FF59EB98F}"/>
              </a:ext>
            </a:extLst>
          </p:cNvPr>
          <p:cNvPicPr/>
          <p:nvPr/>
        </p:nvPicPr>
        <p:blipFill rotWithShape="1">
          <a:blip r:embed="rId3" r:link="rId4" cstate="screen">
            <a:extLst>
              <a:ext uri="{28A0092B-C50C-407E-A947-70E740481C1C}">
                <a14:useLocalDpi xmlns:a14="http://schemas.microsoft.com/office/drawing/2010/main"/>
              </a:ext>
            </a:extLst>
          </a:blip>
          <a:srcRect/>
          <a:stretch>
            <a:fillRect/>
          </a:stretch>
        </p:blipFill>
        <p:spPr bwMode="auto">
          <a:xfrm rot="5400000">
            <a:off x="3653908" y="2743252"/>
            <a:ext cx="4080255" cy="3503554"/>
          </a:xfrm>
          <a:prstGeom prst="rect">
            <a:avLst/>
          </a:prstGeom>
          <a:noFill/>
        </p:spPr>
      </p:pic>
      <p:sp>
        <p:nvSpPr>
          <p:cNvPr id="54" name="Rectangle 26">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BF4315C-7308-42F9-926B-C3F742490FC7}"/>
              </a:ext>
            </a:extLst>
          </p:cNvPr>
          <p:cNvSpPr>
            <a:spLocks noGrp="1"/>
          </p:cNvSpPr>
          <p:nvPr>
            <p:ph idx="1"/>
          </p:nvPr>
        </p:nvSpPr>
        <p:spPr>
          <a:xfrm>
            <a:off x="7867650" y="491260"/>
            <a:ext cx="3867150" cy="6043895"/>
          </a:xfrm>
        </p:spPr>
        <p:txBody>
          <a:bodyPr anchor="ctr">
            <a:noAutofit/>
          </a:bodyPr>
          <a:lstStyle/>
          <a:p>
            <a:pPr marL="0" marR="0" indent="0">
              <a:spcBef>
                <a:spcPts val="0"/>
              </a:spcBef>
              <a:spcAft>
                <a:spcPts val="0"/>
              </a:spcAft>
              <a:buNone/>
            </a:pPr>
            <a:r>
              <a:rPr lang="en-US" sz="1600" dirty="0">
                <a:solidFill>
                  <a:srgbClr val="FFFFFF"/>
                </a:solidFill>
                <a:effectLst/>
                <a:latin typeface="Arial" panose="020B0604020202020204" pitchFamily="34" charset="0"/>
                <a:ea typeface="Calibri" panose="020F0502020204030204" pitchFamily="34" charset="0"/>
                <a:cs typeface="Arial" panose="020B0604020202020204" pitchFamily="34" charset="0"/>
              </a:rPr>
              <a:t>Her income (1,500,000 VND/month) </a:t>
            </a:r>
            <a:r>
              <a:rPr lang="en-US" sz="1600" dirty="0">
                <a:solidFill>
                  <a:srgbClr val="FFFFFF"/>
                </a:solidFill>
                <a:latin typeface="Arial" panose="020B0604020202020204" pitchFamily="34" charset="0"/>
                <a:ea typeface="Calibri" panose="020F0502020204030204" pitchFamily="34" charset="0"/>
                <a:cs typeface="Arial" panose="020B0604020202020204" pitchFamily="34" charset="0"/>
              </a:rPr>
              <a:t>was </a:t>
            </a:r>
            <a:r>
              <a:rPr lang="en-US" sz="1600" dirty="0">
                <a:solidFill>
                  <a:srgbClr val="FFFFFF"/>
                </a:solidFill>
                <a:effectLst/>
                <a:latin typeface="Arial" panose="020B0604020202020204" pitchFamily="34" charset="0"/>
                <a:ea typeface="Calibri" panose="020F0502020204030204" pitchFamily="34" charset="0"/>
                <a:cs typeface="Arial" panose="020B0604020202020204" pitchFamily="34" charset="0"/>
              </a:rPr>
              <a:t>from weaving nets and collecting bottles</a:t>
            </a:r>
            <a:r>
              <a:rPr lang="en-US" sz="1600" dirty="0">
                <a:solidFill>
                  <a:srgbClr val="FFFFFF"/>
                </a:solidFill>
                <a:latin typeface="Arial" panose="020B0604020202020204" pitchFamily="34" charset="0"/>
                <a:ea typeface="Calibri" panose="020F0502020204030204" pitchFamily="34" charset="0"/>
                <a:cs typeface="Arial" panose="020B0604020202020204" pitchFamily="34" charset="0"/>
              </a:rPr>
              <a:t>. </a:t>
            </a:r>
            <a:r>
              <a:rPr lang="en-US" sz="1600" dirty="0">
                <a:solidFill>
                  <a:srgbClr val="FFFFFF"/>
                </a:solidFill>
                <a:effectLst/>
                <a:latin typeface="Arial" panose="020B0604020202020204" pitchFamily="34" charset="0"/>
                <a:ea typeface="Calibri" panose="020F0502020204030204" pitchFamily="34" charset="0"/>
                <a:cs typeface="Arial" panose="020B0604020202020204" pitchFamily="34" charset="0"/>
              </a:rPr>
              <a:t>Her house got flooded in the early morning of October 18, 2020. She asked neighbors to help her evacuate to </a:t>
            </a:r>
            <a:r>
              <a:rPr lang="en-US" sz="1600" dirty="0">
                <a:solidFill>
                  <a:srgbClr val="FFFFFF"/>
                </a:solidFill>
                <a:latin typeface="Arial" panose="020B0604020202020204" pitchFamily="34" charset="0"/>
                <a:ea typeface="Calibri" panose="020F0502020204030204" pitchFamily="34" charset="0"/>
                <a:cs typeface="Arial" panose="020B0604020202020204" pitchFamily="34" charset="0"/>
              </a:rPr>
              <a:t>a</a:t>
            </a:r>
            <a:r>
              <a:rPr lang="en-US" sz="1600" dirty="0">
                <a:solidFill>
                  <a:srgbClr val="FFFFFF"/>
                </a:solidFill>
                <a:effectLst/>
                <a:latin typeface="Arial" panose="020B0604020202020204" pitchFamily="34" charset="0"/>
                <a:ea typeface="Calibri" panose="020F0502020204030204" pitchFamily="34" charset="0"/>
                <a:cs typeface="Arial" panose="020B0604020202020204" pitchFamily="34" charset="0"/>
              </a:rPr>
              <a:t> tall building nearby. </a:t>
            </a:r>
          </a:p>
          <a:p>
            <a:pPr marL="0" marR="0" indent="0">
              <a:spcBef>
                <a:spcPts val="0"/>
              </a:spcBef>
              <a:spcAft>
                <a:spcPts val="0"/>
              </a:spcAft>
              <a:buNone/>
            </a:pPr>
            <a:endParaRPr lang="en-US" sz="1600" dirty="0">
              <a:solidFill>
                <a:srgbClr val="FFFFFF"/>
              </a:solidFill>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1600" dirty="0">
                <a:solidFill>
                  <a:srgbClr val="FFFFFF"/>
                </a:solidFill>
                <a:effectLst/>
                <a:latin typeface="Arial" panose="020B0604020202020204" pitchFamily="34" charset="0"/>
                <a:ea typeface="Calibri" panose="020F0502020204030204" pitchFamily="34" charset="0"/>
                <a:cs typeface="Arial" panose="020B0604020202020204" pitchFamily="34" charset="0"/>
              </a:rPr>
              <a:t>In the afternoon of October 20th she come back home to clean the house.  </a:t>
            </a:r>
            <a:r>
              <a:rPr lang="en-US" sz="1600" dirty="0">
                <a:solidFill>
                  <a:srgbClr val="FFFFFF"/>
                </a:solidFill>
                <a:latin typeface="Arial" panose="020B0604020202020204" pitchFamily="34" charset="0"/>
                <a:ea typeface="Calibri" panose="020F0502020204030204" pitchFamily="34" charset="0"/>
                <a:cs typeface="Arial" panose="020B0604020202020204" pitchFamily="34" charset="0"/>
              </a:rPr>
              <a:t>She said : I had </a:t>
            </a:r>
            <a:r>
              <a:rPr lang="en-US" sz="1600" dirty="0">
                <a:solidFill>
                  <a:srgbClr val="FFFFFF"/>
                </a:solidFill>
                <a:effectLst/>
                <a:latin typeface="Arial" panose="020B0604020202020204" pitchFamily="34" charset="0"/>
                <a:ea typeface="Calibri" panose="020F0502020204030204" pitchFamily="34" charset="0"/>
                <a:cs typeface="Arial" panose="020B0604020202020204" pitchFamily="34" charset="0"/>
              </a:rPr>
              <a:t>two buckets to store rainwater for drinking, but now one bucket has been swept away. Clean water has not yet been restored, so I am trying to collect rainwater for drinking and cooking. There is not enough for bathing and washing”. </a:t>
            </a:r>
            <a:r>
              <a:rPr lang="en-US" sz="1600" dirty="0">
                <a:solidFill>
                  <a:srgbClr val="FFFFFF"/>
                </a:solidFill>
                <a:latin typeface="Arial" panose="020B0604020202020204" pitchFamily="34" charset="0"/>
                <a:ea typeface="Calibri" panose="020F0502020204030204" pitchFamily="34" charset="0"/>
                <a:cs typeface="Arial" panose="020B0604020202020204" pitchFamily="34" charset="0"/>
              </a:rPr>
              <a:t>She and her daughter got skin diseases</a:t>
            </a:r>
            <a:r>
              <a:rPr lang="en-US" sz="1600" dirty="0">
                <a:solidFill>
                  <a:srgbClr val="FFFFFF"/>
                </a:solidFill>
                <a:effectLst/>
                <a:latin typeface="Arial" panose="020B0604020202020204" pitchFamily="34" charset="0"/>
                <a:ea typeface="Calibri" panose="020F0502020204030204" pitchFamily="34" charset="0"/>
                <a:cs typeface="Arial" panose="020B0604020202020204" pitchFamily="34" charset="0"/>
              </a:rPr>
              <a:t>.</a:t>
            </a:r>
          </a:p>
          <a:p>
            <a:pPr marL="0" indent="0">
              <a:buNone/>
            </a:pPr>
            <a:r>
              <a:rPr lang="en-US" sz="1600" dirty="0">
                <a:solidFill>
                  <a:srgbClr val="FFFFFF"/>
                </a:solidFill>
                <a:effectLst/>
                <a:latin typeface="Arial" panose="020B0604020202020204" pitchFamily="34" charset="0"/>
                <a:ea typeface="Calibri" panose="020F0502020204030204" pitchFamily="34" charset="0"/>
                <a:cs typeface="Arial" panose="020B0604020202020204" pitchFamily="34" charset="0"/>
              </a:rPr>
              <a:t>Clothes, household items, pots and pans were washed away or wet. One week before the flood, she bought 01 oats of rice, but it is also wet now. The remaining</a:t>
            </a:r>
            <a:r>
              <a:rPr lang="vi-VN" sz="1600" dirty="0">
                <a:solidFill>
                  <a:srgbClr val="FFFFFF"/>
                </a:solidFill>
                <a:effectLst/>
                <a:latin typeface="Arial" panose="020B0604020202020204" pitchFamily="34" charset="0"/>
                <a:ea typeface="Calibri" panose="020F0502020204030204" pitchFamily="34" charset="0"/>
                <a:cs typeface="Arial" panose="020B0604020202020204" pitchFamily="34" charset="0"/>
              </a:rPr>
              <a:t> amount of</a:t>
            </a:r>
            <a:r>
              <a:rPr lang="en-US" sz="1600" dirty="0">
                <a:solidFill>
                  <a:srgbClr val="FFFFFF"/>
                </a:solidFill>
                <a:effectLst/>
                <a:latin typeface="Arial" panose="020B0604020202020204" pitchFamily="34" charset="0"/>
                <a:ea typeface="Calibri" panose="020F0502020204030204" pitchFamily="34" charset="0"/>
                <a:cs typeface="Arial" panose="020B0604020202020204" pitchFamily="34" charset="0"/>
              </a:rPr>
              <a:t> rice will only be enough for her family to eat with fish sauce for 2-3 days. She has no job and no income now. She plans to borrow rice until she can collect bottles or weave net and earn money again.</a:t>
            </a:r>
            <a:endParaRPr lang="en-US" sz="16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94383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834E-1E03-47D0-B96F-8D8F399CB2AB}"/>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Child protection </a:t>
            </a:r>
          </a:p>
        </p:txBody>
      </p:sp>
      <p:sp>
        <p:nvSpPr>
          <p:cNvPr id="3" name="Content Placeholder 2">
            <a:extLst>
              <a:ext uri="{FF2B5EF4-FFF2-40B4-BE49-F238E27FC236}">
                <a16:creationId xmlns:a16="http://schemas.microsoft.com/office/drawing/2014/main" id="{BB867028-B16C-4BB6-B26B-1DBD26426CB1}"/>
              </a:ext>
            </a:extLst>
          </p:cNvPr>
          <p:cNvSpPr>
            <a:spLocks noGrp="1"/>
          </p:cNvSpPr>
          <p:nvPr>
            <p:ph idx="1"/>
          </p:nvPr>
        </p:nvSpPr>
        <p:spPr>
          <a:xfrm>
            <a:off x="929640" y="1871345"/>
            <a:ext cx="10515600" cy="4351338"/>
          </a:xfrm>
        </p:spPr>
        <p:txBody>
          <a:bodyPr>
            <a:normAutofit fontScale="70000" lnSpcReduction="20000"/>
          </a:bodyPr>
          <a:lstStyle/>
          <a:p>
            <a:r>
              <a:rPr lang="en-US" dirty="0">
                <a:latin typeface="Arial" panose="020B0604020202020204" pitchFamily="34" charset="0"/>
                <a:cs typeface="Arial" panose="020B0604020202020204" pitchFamily="34" charset="0"/>
              </a:rPr>
              <a:t>Although no reported case on children neglected, in affected districts, schools was closed from at least 1 week, to 3 weeks and children has been staying at home with their grandparent or mother.  </a:t>
            </a:r>
            <a:endParaRPr lang="en-US" sz="1800" b="0" i="0" u="none" strike="noStrike" baseline="0" dirty="0">
              <a:solidFill>
                <a:srgbClr val="000000"/>
              </a:solidFill>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Risk of stress/trauma/mental health to children due to hearing/experience classmate loss the lives in disaster and could not talk to teacher or parent (Quang Ngai)</a:t>
            </a:r>
          </a:p>
          <a:p>
            <a:r>
              <a:rPr lang="en-US" dirty="0">
                <a:latin typeface="Arial" panose="020B0604020202020204" pitchFamily="34" charset="0"/>
                <a:cs typeface="Arial" panose="020B0604020202020204" pitchFamily="34" charset="0"/>
              </a:rPr>
              <a:t>Relocated 41 high school students, who were not part of the boarding program, incurring meals and living expenses but not supported to  campuses contain risks of child protection</a:t>
            </a:r>
          </a:p>
          <a:p>
            <a:r>
              <a:rPr lang="en-US" dirty="0">
                <a:latin typeface="Arial" panose="020B0604020202020204" pitchFamily="34" charset="0"/>
                <a:cs typeface="Arial" panose="020B0604020202020204" pitchFamily="34" charset="0"/>
              </a:rPr>
              <a:t>Risks of getting drown: the percentage of children learning to swim and how to swim increased from less than 30% in 2016 to more than 35% in 2019 (Still very low) in Quang Nam. During the flood in Quang Nam, two children drown. In Quang Ngai there are 15 swimming pool that provide training to only 300 pupils. </a:t>
            </a:r>
          </a:p>
          <a:p>
            <a:r>
              <a:rPr lang="en-US" dirty="0">
                <a:latin typeface="Arial" panose="020B0604020202020204" pitchFamily="34" charset="0"/>
                <a:cs typeface="Arial" panose="020B0604020202020204" pitchFamily="34" charset="0"/>
              </a:rPr>
              <a:t>Majority of parents go working outsides leaving children stay with grandparents and that may lead to risk of child-protection issues (being neglected, sex abuse…)</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52084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29927-52B8-47FD-8921-A4F9F3EF0DDC}"/>
              </a:ext>
            </a:extLst>
          </p:cNvPr>
          <p:cNvSpPr>
            <a:spLocks noGrp="1"/>
          </p:cNvSpPr>
          <p:nvPr>
            <p:ph type="title"/>
          </p:nvPr>
        </p:nvSpPr>
        <p:spPr>
          <a:xfrm>
            <a:off x="838200" y="1"/>
            <a:ext cx="10515600" cy="857250"/>
          </a:xfrm>
        </p:spPr>
        <p:txBody>
          <a:bodyPr>
            <a:normAutofit/>
          </a:bodyPr>
          <a:lstStyle/>
          <a:p>
            <a:r>
              <a:rPr lang="en-US" b="1" dirty="0">
                <a:latin typeface="Arial" panose="020B0604020202020204" pitchFamily="34" charset="0"/>
                <a:cs typeface="Arial" panose="020B0604020202020204" pitchFamily="34" charset="0"/>
              </a:rPr>
              <a:t>Immediate needs </a:t>
            </a:r>
            <a:r>
              <a:rPr lang="en-US" dirty="0">
                <a:latin typeface="Arial" panose="020B0604020202020204" pitchFamily="34" charset="0"/>
                <a:cs typeface="Arial" panose="020B0604020202020204" pitchFamily="34" charset="0"/>
              </a:rPr>
              <a:t>	</a:t>
            </a:r>
          </a:p>
        </p:txBody>
      </p:sp>
      <p:sp>
        <p:nvSpPr>
          <p:cNvPr id="3" name="Content Placeholder 2">
            <a:extLst>
              <a:ext uri="{FF2B5EF4-FFF2-40B4-BE49-F238E27FC236}">
                <a16:creationId xmlns:a16="http://schemas.microsoft.com/office/drawing/2014/main" id="{180B6302-CA52-484C-9C50-3B9C24991471}"/>
              </a:ext>
            </a:extLst>
          </p:cNvPr>
          <p:cNvSpPr>
            <a:spLocks noGrp="1"/>
          </p:cNvSpPr>
          <p:nvPr>
            <p:ph idx="1"/>
          </p:nvPr>
        </p:nvSpPr>
        <p:spPr>
          <a:xfrm>
            <a:off x="838200" y="1181686"/>
            <a:ext cx="10515600" cy="5311189"/>
          </a:xfrm>
        </p:spPr>
        <p:txBody>
          <a:bodyPr>
            <a:normAutofit fontScale="70000" lnSpcReduction="20000"/>
          </a:bodyPr>
          <a:lstStyle/>
          <a:p>
            <a:r>
              <a:rPr lang="en-US" dirty="0">
                <a:latin typeface="Arial" panose="020B0604020202020204" pitchFamily="34" charset="0"/>
                <a:cs typeface="Arial" panose="020B0604020202020204" pitchFamily="34" charset="0"/>
              </a:rPr>
              <a:t>Targeting the most vulnerable: </a:t>
            </a:r>
          </a:p>
          <a:p>
            <a:pPr lvl="1"/>
            <a:r>
              <a:rPr lang="en-US" dirty="0">
                <a:latin typeface="Arial" panose="020B0604020202020204" pitchFamily="34" charset="0"/>
                <a:cs typeface="Arial" panose="020B0604020202020204" pitchFamily="34" charset="0"/>
              </a:rPr>
              <a:t>Reliefs activities (food, nutrition, WASH, health, shelter…) to target the most vulnerable people: poor, near poor, disability, female headed HHs, old people, based on their specific needs</a:t>
            </a:r>
          </a:p>
          <a:p>
            <a:r>
              <a:rPr lang="en-US" dirty="0">
                <a:latin typeface="Arial" panose="020B0604020202020204" pitchFamily="34" charset="0"/>
                <a:cs typeface="Arial" panose="020B0604020202020204" pitchFamily="34" charset="0"/>
              </a:rPr>
              <a:t>Protection:</a:t>
            </a:r>
          </a:p>
          <a:p>
            <a:pPr lvl="1"/>
            <a:r>
              <a:rPr lang="en-US" dirty="0">
                <a:latin typeface="Arial" panose="020B0604020202020204" pitchFamily="34" charset="0"/>
                <a:cs typeface="Arial" panose="020B0604020202020204" pitchFamily="34" charset="0"/>
              </a:rPr>
              <a:t>Ensure separate sleeping areas by gender and safety measures for women and girls in evacuation sites, evacuation plan should take into account gender and culture sensitiveness and disability.  </a:t>
            </a:r>
          </a:p>
          <a:p>
            <a:pPr lvl="1"/>
            <a:r>
              <a:rPr lang="en-US" b="0" i="0" u="none" strike="noStrike" baseline="0" dirty="0">
                <a:solidFill>
                  <a:srgbClr val="000000"/>
                </a:solidFill>
                <a:latin typeface="Arial" panose="020B0604020202020204" pitchFamily="34" charset="0"/>
                <a:cs typeface="Arial" panose="020B0604020202020204" pitchFamily="34" charset="0"/>
              </a:rPr>
              <a:t>Mobilize fund to build the road for PWD/OPs to get to sheltering area in second floor of Community flood sheltering house</a:t>
            </a:r>
          </a:p>
          <a:p>
            <a:pPr lvl="1"/>
            <a:r>
              <a:rPr lang="en-US" dirty="0">
                <a:solidFill>
                  <a:srgbClr val="000000"/>
                </a:solidFill>
                <a:latin typeface="Arial" panose="020B0604020202020204" pitchFamily="34" charset="0"/>
                <a:cs typeface="Arial" panose="020B0604020202020204" pitchFamily="34" charset="0"/>
              </a:rPr>
              <a:t>Provid</a:t>
            </a:r>
            <a:r>
              <a:rPr lang="en-US" dirty="0">
                <a:latin typeface="Arial" panose="020B0604020202020204" pitchFamily="34" charset="0"/>
                <a:cs typeface="Arial" panose="020B0604020202020204" pitchFamily="34" charset="0"/>
              </a:rPr>
              <a:t>e</a:t>
            </a:r>
            <a:r>
              <a:rPr lang="en-US" b="0" i="0" u="none" strike="noStrike" baseline="0" dirty="0">
                <a:latin typeface="Arial" panose="020B0604020202020204" pitchFamily="34" charset="0"/>
                <a:cs typeface="Arial" panose="020B0604020202020204" pitchFamily="34" charset="0"/>
              </a:rPr>
              <a:t> </a:t>
            </a:r>
            <a:r>
              <a:rPr lang="en-US" sz="2400" b="0" i="0" u="none" strike="noStrike" baseline="0" dirty="0">
                <a:latin typeface="Arial" panose="020B0604020202020204" pitchFamily="34" charset="0"/>
                <a:cs typeface="Arial" panose="020B0604020202020204" pitchFamily="34" charset="0"/>
              </a:rPr>
              <a:t>mental health and psychosocial support (MHPSS) </a:t>
            </a:r>
            <a:r>
              <a:rPr lang="en-US" b="0" i="0" u="none" strike="noStrike" baseline="0" dirty="0">
                <a:solidFill>
                  <a:srgbClr val="000000"/>
                </a:solidFill>
                <a:latin typeface="Arial" panose="020B0604020202020204" pitchFamily="34" charset="0"/>
                <a:cs typeface="Arial" panose="020B0604020202020204" pitchFamily="34" charset="0"/>
              </a:rPr>
              <a:t>for children and women after disaster</a:t>
            </a:r>
          </a:p>
          <a:p>
            <a:pPr lvl="1"/>
            <a:r>
              <a:rPr lang="en-US" dirty="0">
                <a:latin typeface="Arial" panose="020B0604020202020204" pitchFamily="34" charset="0"/>
                <a:cs typeface="Arial" panose="020B0604020202020204" pitchFamily="34" charset="0"/>
              </a:rPr>
              <a:t>Implement case management for women and children affected or at risk</a:t>
            </a:r>
          </a:p>
          <a:p>
            <a:pPr lvl="1"/>
            <a:r>
              <a:rPr lang="en-US" dirty="0">
                <a:solidFill>
                  <a:srgbClr val="000000"/>
                </a:solidFill>
                <a:latin typeface="Arial" panose="020B0604020202020204" pitchFamily="34" charset="0"/>
                <a:cs typeface="Arial" panose="020B0604020202020204" pitchFamily="34" charset="0"/>
              </a:rPr>
              <a:t>Provide information in GBV in emergencies, and hotlines on GBV supporting services for women and girls</a:t>
            </a:r>
          </a:p>
          <a:p>
            <a:r>
              <a:rPr lang="en-US" dirty="0">
                <a:latin typeface="Arial" panose="020B0604020202020204" pitchFamily="34" charset="0"/>
                <a:cs typeface="Arial" panose="020B0604020202020204" pitchFamily="34" charset="0"/>
              </a:rPr>
              <a:t>WASH:</a:t>
            </a:r>
          </a:p>
          <a:p>
            <a:pPr lvl="1"/>
            <a:r>
              <a:rPr lang="en-US" dirty="0">
                <a:latin typeface="Arial" panose="020B0604020202020204" pitchFamily="34" charset="0"/>
                <a:cs typeface="Arial" panose="020B0604020202020204" pitchFamily="34" charset="0"/>
              </a:rPr>
              <a:t>Hygiene/dignity kits for women and adolescent girls (with water purification in areas that clean water is not yet available)</a:t>
            </a:r>
          </a:p>
          <a:p>
            <a:r>
              <a:rPr lang="en-US" dirty="0">
                <a:latin typeface="Arial" panose="020B0604020202020204" pitchFamily="34" charset="0"/>
                <a:cs typeface="Arial" panose="020B0604020202020204" pitchFamily="34" charset="0"/>
              </a:rPr>
              <a:t>Shelter:</a:t>
            </a:r>
          </a:p>
          <a:p>
            <a:pPr lvl="1"/>
            <a:r>
              <a:rPr lang="en-US" dirty="0">
                <a:latin typeface="Arial" panose="020B0604020202020204" pitchFamily="34" charset="0"/>
                <a:cs typeface="Arial" panose="020B0604020202020204" pitchFamily="34" charset="0"/>
              </a:rPr>
              <a:t>Household items for family (kitchen items, blanket, mosquito net, clothes, flashlight and back up battery, life vest).</a:t>
            </a:r>
          </a:p>
          <a:p>
            <a:r>
              <a:rPr lang="en-US" dirty="0">
                <a:latin typeface="Arial" panose="020B0604020202020204" pitchFamily="34" charset="0"/>
                <a:cs typeface="Arial" panose="020B0604020202020204" pitchFamily="34" charset="0"/>
              </a:rPr>
              <a:t>Livelihood:</a:t>
            </a:r>
          </a:p>
          <a:p>
            <a:pPr lvl="1"/>
            <a:r>
              <a:rPr lang="en-US" dirty="0">
                <a:latin typeface="Arial" panose="020B0604020202020204" pitchFamily="34" charset="0"/>
                <a:cs typeface="Arial" panose="020B0604020202020204" pitchFamily="34" charset="0"/>
              </a:rPr>
              <a:t>Cash for work </a:t>
            </a:r>
            <a:r>
              <a:rPr lang="en-US" dirty="0" err="1">
                <a:latin typeface="Arial" panose="020B0604020202020204" pitchFamily="34" charset="0"/>
                <a:cs typeface="Arial" panose="020B0604020202020204" pitchFamily="34" charset="0"/>
              </a:rPr>
              <a:t>programme</a:t>
            </a:r>
            <a:r>
              <a:rPr lang="en-US" dirty="0">
                <a:latin typeface="Arial" panose="020B0604020202020204" pitchFamily="34" charset="0"/>
                <a:cs typeface="Arial" panose="020B0604020202020204" pitchFamily="34" charset="0"/>
              </a:rPr>
              <a:t> for women who rely on daily wages</a:t>
            </a:r>
          </a:p>
          <a:p>
            <a:pPr lvl="1"/>
            <a:r>
              <a:rPr lang="en-US" dirty="0">
                <a:latin typeface="Arial" panose="020B0604020202020204" pitchFamily="34" charset="0"/>
                <a:cs typeface="Arial" panose="020B0604020202020204" pitchFamily="34" charset="0"/>
              </a:rPr>
              <a:t>Support new seeds and livestock to recover agriculture livelihoods for women.</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13224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49B6D-E7E2-4CA7-92A6-B2037AE230A1}"/>
              </a:ext>
            </a:extLst>
          </p:cNvPr>
          <p:cNvSpPr>
            <a:spLocks noGrp="1"/>
          </p:cNvSpPr>
          <p:nvPr>
            <p:ph type="title"/>
          </p:nvPr>
        </p:nvSpPr>
        <p:spPr>
          <a:xfrm>
            <a:off x="838200" y="365125"/>
            <a:ext cx="10515600" cy="915035"/>
          </a:xfrm>
        </p:spPr>
        <p:txBody>
          <a:bodyPr/>
          <a:lstStyle/>
          <a:p>
            <a:r>
              <a:rPr lang="en-US" b="1" dirty="0">
                <a:latin typeface="Arial" panose="020B0604020202020204" pitchFamily="34" charset="0"/>
                <a:cs typeface="Arial" panose="020B0604020202020204" pitchFamily="34" charset="0"/>
              </a:rPr>
              <a:t>More long-term</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recommendations</a:t>
            </a:r>
          </a:p>
        </p:txBody>
      </p:sp>
      <p:sp>
        <p:nvSpPr>
          <p:cNvPr id="3" name="Content Placeholder 2">
            <a:extLst>
              <a:ext uri="{FF2B5EF4-FFF2-40B4-BE49-F238E27FC236}">
                <a16:creationId xmlns:a16="http://schemas.microsoft.com/office/drawing/2014/main" id="{40E7C528-A257-468F-A186-FA2ADAC099A4}"/>
              </a:ext>
            </a:extLst>
          </p:cNvPr>
          <p:cNvSpPr>
            <a:spLocks noGrp="1"/>
          </p:cNvSpPr>
          <p:nvPr>
            <p:ph idx="1"/>
          </p:nvPr>
        </p:nvSpPr>
        <p:spPr>
          <a:xfrm>
            <a:off x="838200" y="1533378"/>
            <a:ext cx="10515600" cy="5064370"/>
          </a:xfrm>
        </p:spPr>
        <p:txBody>
          <a:bodyPr>
            <a:noAutofit/>
          </a:bodyPr>
          <a:lstStyle/>
          <a:p>
            <a:r>
              <a:rPr lang="en-US" sz="2000" b="0" i="0" u="none" strike="noStrike" baseline="0" dirty="0">
                <a:latin typeface="Arial" panose="020B0604020202020204" pitchFamily="34" charset="0"/>
                <a:cs typeface="Arial" panose="020B0604020202020204" pitchFamily="34" charset="0"/>
              </a:rPr>
              <a:t>Child protection:</a:t>
            </a:r>
          </a:p>
          <a:p>
            <a:pPr lvl="1"/>
            <a:r>
              <a:rPr lang="en-US" sz="2000" b="0" i="0" u="none" strike="noStrike" baseline="0" dirty="0">
                <a:latin typeface="Arial" panose="020B0604020202020204" pitchFamily="34" charset="0"/>
                <a:cs typeface="Arial" panose="020B0604020202020204" pitchFamily="34" charset="0"/>
              </a:rPr>
              <a:t>Raise awareness on child injuries including drowning, risks of violence against children (VAC) and measures to prevent VAC and inform hotline/helpline numbers</a:t>
            </a:r>
          </a:p>
          <a:p>
            <a:pPr lvl="1"/>
            <a:r>
              <a:rPr lang="en-US" sz="2000" dirty="0">
                <a:latin typeface="Arial" panose="020B0604020202020204" pitchFamily="34" charset="0"/>
                <a:cs typeface="Arial" panose="020B0604020202020204" pitchFamily="34" charset="0"/>
              </a:rPr>
              <a:t>Conduct communication activities to raise awareness of community on injury risks and measures to prevent children from injuries including drowning</a:t>
            </a:r>
          </a:p>
          <a:p>
            <a:r>
              <a:rPr lang="en-US" sz="2000" dirty="0">
                <a:latin typeface="Arial" panose="020B0604020202020204" pitchFamily="34" charset="0"/>
                <a:cs typeface="Arial" panose="020B0604020202020204" pitchFamily="34" charset="0"/>
              </a:rPr>
              <a:t>Strengthen coordination on GBV interventions in emergencies at central and local levels.</a:t>
            </a:r>
          </a:p>
          <a:p>
            <a:r>
              <a:rPr lang="en-US" sz="2000" b="0" i="0" u="none" strike="noStrike" baseline="0" dirty="0">
                <a:solidFill>
                  <a:srgbClr val="000000"/>
                </a:solidFill>
                <a:latin typeface="Arial" panose="020B0604020202020204" pitchFamily="34" charset="0"/>
                <a:cs typeface="Arial" panose="020B0604020202020204" pitchFamily="34" charset="0"/>
              </a:rPr>
              <a:t>Mobilize fund support the swimming course training with swimming pools, particularly for women, children and vulnerable groups, poor people. </a:t>
            </a:r>
          </a:p>
          <a:p>
            <a:pPr lvl="1"/>
            <a:r>
              <a:rPr lang="en-US" sz="2000" b="0" i="0" u="none" strike="noStrike" baseline="0" dirty="0">
                <a:solidFill>
                  <a:srgbClr val="000000"/>
                </a:solidFill>
                <a:latin typeface="Arial" panose="020B0604020202020204" pitchFamily="34" charset="0"/>
                <a:cs typeface="Arial" panose="020B0604020202020204" pitchFamily="34" charset="0"/>
              </a:rPr>
              <a:t>Support swimming pool for school in flood area</a:t>
            </a:r>
          </a:p>
          <a:p>
            <a:r>
              <a:rPr lang="en-US" sz="2000" b="0" i="0" u="none" strike="noStrike" baseline="0" dirty="0">
                <a:solidFill>
                  <a:srgbClr val="000000"/>
                </a:solidFill>
                <a:latin typeface="Arial" panose="020B0604020202020204" pitchFamily="34" charset="0"/>
                <a:cs typeface="Arial" panose="020B0604020202020204" pitchFamily="34" charset="0"/>
              </a:rPr>
              <a:t>Strengthen Women Union role in Committee of Natural Disaster Prevention and Control </a:t>
            </a:r>
          </a:p>
          <a:p>
            <a:pPr lvl="1"/>
            <a:r>
              <a:rPr lang="en-US" sz="2000" dirty="0">
                <a:solidFill>
                  <a:srgbClr val="000000"/>
                </a:solidFill>
                <a:latin typeface="Arial" panose="020B0604020202020204" pitchFamily="34" charset="0"/>
                <a:cs typeface="Arial" panose="020B0604020202020204" pitchFamily="34" charset="0"/>
              </a:rPr>
              <a:t>Specific program to support role of Women at local level through communication on DRR, health and in livelihood sector with standard material</a:t>
            </a:r>
          </a:p>
          <a:p>
            <a:pPr lvl="1"/>
            <a:r>
              <a:rPr lang="en-US" sz="2000" dirty="0">
                <a:solidFill>
                  <a:srgbClr val="000000"/>
                </a:solidFill>
                <a:latin typeface="Arial" panose="020B0604020202020204" pitchFamily="34" charset="0"/>
                <a:cs typeface="Arial" panose="020B0604020202020204" pitchFamily="34" charset="0"/>
              </a:rPr>
              <a:t>Capacity building so that they provide meaningful contribution.</a:t>
            </a:r>
          </a:p>
          <a:p>
            <a:pPr lvl="1"/>
            <a:r>
              <a:rPr lang="en-US" sz="2000" dirty="0">
                <a:solidFill>
                  <a:srgbClr val="000000"/>
                </a:solidFill>
                <a:latin typeface="Arial" panose="020B0604020202020204" pitchFamily="34" charset="0"/>
                <a:cs typeface="Arial" panose="020B0604020202020204" pitchFamily="34" charset="0"/>
              </a:rPr>
              <a:t>Communication activities on women’s role in DRR and gender sensitive DRR plans</a:t>
            </a:r>
          </a:p>
          <a:p>
            <a:pPr lvl="1"/>
            <a:r>
              <a:rPr lang="en-US" sz="2000" dirty="0">
                <a:solidFill>
                  <a:srgbClr val="000000"/>
                </a:solidFill>
                <a:latin typeface="Arial" panose="020B0604020202020204" pitchFamily="34" charset="0"/>
                <a:cs typeface="Arial" panose="020B0604020202020204" pitchFamily="34" charset="0"/>
              </a:rPr>
              <a:t>Monitoring and evaluating integration gender into NDPC plan.</a:t>
            </a:r>
          </a:p>
        </p:txBody>
      </p:sp>
    </p:spTree>
    <p:extLst>
      <p:ext uri="{BB962C8B-B14F-4D97-AF65-F5344CB8AC3E}">
        <p14:creationId xmlns:p14="http://schemas.microsoft.com/office/powerpoint/2010/main" val="34473202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E3232-CF7A-49C8-A49C-9AC45B230996}"/>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More long-term</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recommendations</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2A9CA48-84BF-4356-8680-94DF73951BD0}"/>
              </a:ext>
            </a:extLst>
          </p:cNvPr>
          <p:cNvSpPr>
            <a:spLocks noGrp="1"/>
          </p:cNvSpPr>
          <p:nvPr>
            <p:ph idx="1"/>
          </p:nvPr>
        </p:nvSpPr>
        <p:spPr>
          <a:xfrm>
            <a:off x="838200" y="1543987"/>
            <a:ext cx="10515600" cy="4632976"/>
          </a:xfrm>
        </p:spPr>
        <p:txBody>
          <a:bodyPr>
            <a:normAutofit/>
          </a:bodyPr>
          <a:lstStyle/>
          <a:p>
            <a:r>
              <a:rPr lang="en-US" sz="2800" b="0" i="0" u="none" strike="noStrike" baseline="0" dirty="0">
                <a:solidFill>
                  <a:srgbClr val="000000"/>
                </a:solidFill>
                <a:latin typeface="Arial" panose="020B0604020202020204" pitchFamily="34" charset="0"/>
                <a:cs typeface="Arial" panose="020B0604020202020204" pitchFamily="34" charset="0"/>
              </a:rPr>
              <a:t>Provide training course of CADRE (Community Action for disaster response) for commune in flooding area</a:t>
            </a:r>
          </a:p>
          <a:p>
            <a:r>
              <a:rPr lang="en-US" sz="2800" b="0" i="0" u="none" strike="noStrike" baseline="0" dirty="0">
                <a:solidFill>
                  <a:srgbClr val="000000"/>
                </a:solidFill>
                <a:latin typeface="Arial" panose="020B0604020202020204" pitchFamily="34" charset="0"/>
                <a:cs typeface="Arial" panose="020B0604020202020204" pitchFamily="34" charset="0"/>
              </a:rPr>
              <a:t>Invite Labor, Social Affair and Invalid representative into committee of NDPC </a:t>
            </a:r>
          </a:p>
          <a:p>
            <a:r>
              <a:rPr lang="en-US" sz="2800" b="0" i="0" u="none" strike="noStrike" baseline="0" dirty="0">
                <a:solidFill>
                  <a:srgbClr val="000000"/>
                </a:solidFill>
                <a:latin typeface="Arial" panose="020B0604020202020204" pitchFamily="34" charset="0"/>
                <a:cs typeface="Arial" panose="020B0604020202020204" pitchFamily="34" charset="0"/>
              </a:rPr>
              <a:t>Enabling environment for </a:t>
            </a:r>
            <a:r>
              <a:rPr lang="en-US" sz="2800" b="0" i="0" u="none" strike="noStrike" baseline="0" dirty="0" err="1">
                <a:solidFill>
                  <a:srgbClr val="000000"/>
                </a:solidFill>
                <a:latin typeface="Arial" panose="020B0604020202020204" pitchFamily="34" charset="0"/>
                <a:cs typeface="Arial" panose="020B0604020202020204" pitchFamily="34" charset="0"/>
              </a:rPr>
              <a:t>PwD</a:t>
            </a:r>
            <a:r>
              <a:rPr lang="en-US" sz="2800" b="0" i="0" u="none" strike="noStrike" baseline="0" dirty="0">
                <a:solidFill>
                  <a:srgbClr val="000000"/>
                </a:solidFill>
                <a:latin typeface="Arial" panose="020B0604020202020204" pitchFamily="34" charset="0"/>
                <a:cs typeface="Arial" panose="020B0604020202020204" pitchFamily="34" charset="0"/>
              </a:rPr>
              <a:t>, OPs in technical support group (TSG) for CBDRM at different level</a:t>
            </a:r>
          </a:p>
          <a:p>
            <a:r>
              <a:rPr lang="en-US" sz="2800" b="0" i="0" u="none" strike="noStrike" baseline="0" dirty="0">
                <a:solidFill>
                  <a:srgbClr val="000000"/>
                </a:solidFill>
                <a:latin typeface="Arial" panose="020B0604020202020204" pitchFamily="34" charset="0"/>
                <a:cs typeface="Arial" panose="020B0604020202020204" pitchFamily="34" charset="0"/>
              </a:rPr>
              <a:t>Awareness raising/training/capacity building to local authorities, NDPC on inclusive integration to NDPC and</a:t>
            </a:r>
          </a:p>
          <a:p>
            <a:r>
              <a:rPr lang="en-US" sz="2800" b="0" i="0" u="none" strike="noStrike" baseline="0" dirty="0">
                <a:solidFill>
                  <a:srgbClr val="000000"/>
                </a:solidFill>
                <a:latin typeface="Arial" panose="020B0604020202020204" pitchFamily="34" charset="0"/>
                <a:cs typeface="Arial" panose="020B0604020202020204" pitchFamily="34" charset="0"/>
              </a:rPr>
              <a:t>Support for timely referred to higher level for health care for the vulnerable group once the affected areas isolated</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41861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00226" y="4572663"/>
            <a:ext cx="2688647" cy="742739"/>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47803" y="3349981"/>
            <a:ext cx="2564255" cy="663047"/>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4069" y="3267416"/>
            <a:ext cx="2392680" cy="966216"/>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13394" y="6045812"/>
            <a:ext cx="2126853" cy="602298"/>
          </a:xfrm>
          <a:prstGeom prst="rect">
            <a:avLst/>
          </a:prstGeom>
        </p:spPr>
      </p:pic>
      <p:pic>
        <p:nvPicPr>
          <p:cNvPr id="7" name="Picture 6"/>
          <p:cNvPicPr>
            <a:picLocks noChangeAspect="1"/>
          </p:cNvPicPr>
          <p:nvPr/>
        </p:nvPicPr>
        <p:blipFill rotWithShape="1">
          <a:blip r:embed="rId6" cstate="email">
            <a:extLst>
              <a:ext uri="{28A0092B-C50C-407E-A947-70E740481C1C}">
                <a14:useLocalDpi xmlns:a14="http://schemas.microsoft.com/office/drawing/2010/main"/>
              </a:ext>
            </a:extLst>
          </a:blip>
          <a:srcRect l="32245" r="30758"/>
          <a:stretch/>
        </p:blipFill>
        <p:spPr>
          <a:xfrm>
            <a:off x="10307976" y="4154023"/>
            <a:ext cx="933863" cy="1400459"/>
          </a:xfrm>
          <a:prstGeom prst="rect">
            <a:avLst/>
          </a:prstGeom>
        </p:spPr>
      </p:pic>
      <p:pic>
        <p:nvPicPr>
          <p:cNvPr id="1026" name="Picture 2" descr="https://lh6.googleusercontent.com/K3NWqLOUmyYQsjRqoMb2TjKu2p6C47Vh_dTa9AB8aaqnwF2OBOsXiesyct3W3zBXpPOdZ2zszc9OEU1pZOLFTySp7MJuHfoXh0pf8E9VcMj-e-qUgaVCvJZNCLu4UBP8WSRVFcDt"/>
          <p:cNvPicPr>
            <a:picLocks noChangeAspect="1" noChangeArrowheads="1"/>
          </p:cNvPicPr>
          <p:nvPr/>
        </p:nvPicPr>
        <p:blipFill>
          <a:blip r:link="rId7">
            <a:extLst>
              <a:ext uri="{28A0092B-C50C-407E-A947-70E740481C1C}">
                <a14:useLocalDpi xmlns:a14="http://schemas.microsoft.com/office/drawing/2010/main" val="0"/>
              </a:ext>
            </a:extLst>
          </a:blip>
          <a:srcRect/>
          <a:stretch>
            <a:fillRect/>
          </a:stretch>
        </p:blipFill>
        <p:spPr bwMode="auto">
          <a:xfrm>
            <a:off x="1058759" y="6038510"/>
            <a:ext cx="19621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842856" y="4485908"/>
            <a:ext cx="1724553" cy="782005"/>
          </a:xfrm>
          <a:prstGeom prst="rect">
            <a:avLst/>
          </a:prstGeom>
        </p:spPr>
      </p:pic>
      <p:pic>
        <p:nvPicPr>
          <p:cNvPr id="9" name="Picture 8"/>
          <p:cNvPicPr>
            <a:picLocks noChangeAspect="1"/>
          </p:cNvPicPr>
          <p:nvPr/>
        </p:nvPicPr>
        <p:blipFill>
          <a:blip r:embed="rId9"/>
          <a:stretch>
            <a:fillRect/>
          </a:stretch>
        </p:blipFill>
        <p:spPr>
          <a:xfrm>
            <a:off x="9183133" y="1616827"/>
            <a:ext cx="2705100" cy="914400"/>
          </a:xfrm>
          <a:prstGeom prst="rect">
            <a:avLst/>
          </a:prstGeom>
        </p:spPr>
      </p:pic>
      <p:pic>
        <p:nvPicPr>
          <p:cNvPr id="10" name="Picture 9"/>
          <p:cNvPicPr>
            <a:picLocks noChangeAspect="1"/>
          </p:cNvPicPr>
          <p:nvPr/>
        </p:nvPicPr>
        <p:blipFill>
          <a:blip r:embed="rId10"/>
          <a:stretch>
            <a:fillRect/>
          </a:stretch>
        </p:blipFill>
        <p:spPr>
          <a:xfrm>
            <a:off x="6852706" y="1765079"/>
            <a:ext cx="1514475" cy="857250"/>
          </a:xfrm>
          <a:prstGeom prst="rect">
            <a:avLst/>
          </a:prstGeom>
        </p:spPr>
      </p:pic>
      <p:pic>
        <p:nvPicPr>
          <p:cNvPr id="11" name="Picture 10"/>
          <p:cNvPicPr>
            <a:picLocks noChangeAspect="1"/>
          </p:cNvPicPr>
          <p:nvPr/>
        </p:nvPicPr>
        <p:blipFill>
          <a:blip r:embed="rId11"/>
          <a:stretch>
            <a:fillRect/>
          </a:stretch>
        </p:blipFill>
        <p:spPr>
          <a:xfrm>
            <a:off x="6863716" y="3392023"/>
            <a:ext cx="1781175" cy="762000"/>
          </a:xfrm>
          <a:prstGeom prst="rect">
            <a:avLst/>
          </a:prstGeom>
        </p:spPr>
      </p:pic>
      <p:pic>
        <p:nvPicPr>
          <p:cNvPr id="12" name="Picture 11"/>
          <p:cNvPicPr>
            <a:picLocks noChangeAspect="1"/>
          </p:cNvPicPr>
          <p:nvPr/>
        </p:nvPicPr>
        <p:blipFill>
          <a:blip r:embed="rId12"/>
          <a:stretch>
            <a:fillRect/>
          </a:stretch>
        </p:blipFill>
        <p:spPr>
          <a:xfrm>
            <a:off x="9183133" y="6038510"/>
            <a:ext cx="2828925" cy="800100"/>
          </a:xfrm>
          <a:prstGeom prst="rect">
            <a:avLst/>
          </a:prstGeom>
        </p:spPr>
      </p:pic>
      <p:pic>
        <p:nvPicPr>
          <p:cNvPr id="13" name="Picture 12"/>
          <p:cNvPicPr>
            <a:picLocks noChangeAspect="1"/>
          </p:cNvPicPr>
          <p:nvPr/>
        </p:nvPicPr>
        <p:blipFill rotWithShape="1">
          <a:blip r:embed="rId13">
            <a:extLst>
              <a:ext uri="{28A0092B-C50C-407E-A947-70E740481C1C}">
                <a14:useLocalDpi xmlns:a14="http://schemas.microsoft.com/office/drawing/2010/main"/>
              </a:ext>
            </a:extLst>
          </a:blip>
          <a:srcRect l="23586" t="13279" r="22305" b="15902"/>
          <a:stretch/>
        </p:blipFill>
        <p:spPr>
          <a:xfrm>
            <a:off x="7227570" y="5623560"/>
            <a:ext cx="1417321" cy="1234440"/>
          </a:xfrm>
          <a:prstGeom prst="rect">
            <a:avLst/>
          </a:prstGeom>
        </p:spPr>
      </p:pic>
      <p:pic>
        <p:nvPicPr>
          <p:cNvPr id="14" name="Picture 13"/>
          <p:cNvPicPr>
            <a:picLocks noChangeAspect="1"/>
          </p:cNvPicPr>
          <p:nvPr/>
        </p:nvPicPr>
        <p:blipFill rotWithShape="1">
          <a:blip r:embed="rId14" cstate="email">
            <a:extLst>
              <a:ext uri="{28A0092B-C50C-407E-A947-70E740481C1C}">
                <a14:useLocalDpi xmlns:a14="http://schemas.microsoft.com/office/drawing/2010/main"/>
              </a:ext>
            </a:extLst>
          </a:blip>
          <a:srcRect t="15047"/>
          <a:stretch/>
        </p:blipFill>
        <p:spPr>
          <a:xfrm>
            <a:off x="1159000" y="4545079"/>
            <a:ext cx="2017447" cy="944610"/>
          </a:xfrm>
          <a:prstGeom prst="rect">
            <a:avLst/>
          </a:prstGeom>
        </p:spPr>
      </p:pic>
      <p:pic>
        <p:nvPicPr>
          <p:cNvPr id="15" name="Picture 14"/>
          <p:cNvPicPr>
            <a:picLocks noChangeAspect="1"/>
          </p:cNvPicPr>
          <p:nvPr/>
        </p:nvPicPr>
        <p:blipFill rotWithShape="1">
          <a:blip r:embed="rId15">
            <a:extLst>
              <a:ext uri="{28A0092B-C50C-407E-A947-70E740481C1C}">
                <a14:useLocalDpi xmlns:a14="http://schemas.microsoft.com/office/drawing/2010/main"/>
              </a:ext>
            </a:extLst>
          </a:blip>
          <a:srcRect l="25513" t="11708" r="24734" b="14405"/>
          <a:stretch/>
        </p:blipFill>
        <p:spPr>
          <a:xfrm>
            <a:off x="3526300" y="2980903"/>
            <a:ext cx="2724913" cy="1252729"/>
          </a:xfrm>
          <a:prstGeom prst="rect">
            <a:avLst/>
          </a:prstGeom>
        </p:spPr>
      </p:pic>
      <p:pic>
        <p:nvPicPr>
          <p:cNvPr id="2" name="Picture 1"/>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4415370" y="114968"/>
            <a:ext cx="1245814" cy="1231214"/>
          </a:xfrm>
          <a:prstGeom prst="rect">
            <a:avLst/>
          </a:prstGeom>
        </p:spPr>
      </p:pic>
      <p:pic>
        <p:nvPicPr>
          <p:cNvPr id="16" name="Picture 15"/>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198446" y="193621"/>
            <a:ext cx="1308520" cy="1110097"/>
          </a:xfrm>
          <a:prstGeom prst="rect">
            <a:avLst/>
          </a:prstGeom>
        </p:spPr>
      </p:pic>
      <p:pic>
        <p:nvPicPr>
          <p:cNvPr id="17" name="Picture 16"/>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506537" y="1792996"/>
            <a:ext cx="927743" cy="957128"/>
          </a:xfrm>
          <a:prstGeom prst="rect">
            <a:avLst/>
          </a:prstGeom>
        </p:spPr>
      </p:pic>
      <p:pic>
        <p:nvPicPr>
          <p:cNvPr id="18" name="Picture 17"/>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4189750" y="1800785"/>
            <a:ext cx="1030764" cy="1053980"/>
          </a:xfrm>
          <a:prstGeom prst="rect">
            <a:avLst/>
          </a:prstGeom>
        </p:spPr>
      </p:pic>
    </p:spTree>
    <p:extLst>
      <p:ext uri="{BB962C8B-B14F-4D97-AF65-F5344CB8AC3E}">
        <p14:creationId xmlns:p14="http://schemas.microsoft.com/office/powerpoint/2010/main" val="1772852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A5761-C046-4D40-A703-3A232165BFC6}"/>
              </a:ext>
            </a:extLst>
          </p:cNvPr>
          <p:cNvSpPr>
            <a:spLocks noGrp="1"/>
          </p:cNvSpPr>
          <p:nvPr>
            <p:ph type="title"/>
          </p:nvPr>
        </p:nvSpPr>
        <p:spPr>
          <a:xfrm>
            <a:off x="762000" y="18255"/>
            <a:ext cx="10515600" cy="1325563"/>
          </a:xfrm>
        </p:spPr>
        <p:txBody>
          <a:bodyPr/>
          <a:lstStyle/>
          <a:p>
            <a:r>
              <a:rPr lang="en-US" b="1" dirty="0">
                <a:latin typeface="Arial" panose="020B0604020202020204" pitchFamily="34" charset="0"/>
                <a:cs typeface="Arial" panose="020B0604020202020204" pitchFamily="34" charset="0"/>
              </a:rPr>
              <a:t>What was damaged and swept away? </a:t>
            </a:r>
            <a:endParaRPr lang="vi-VN"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BF82A22-9228-4656-B670-1807DE7780C8}"/>
              </a:ext>
            </a:extLst>
          </p:cNvPr>
          <p:cNvSpPr>
            <a:spLocks noGrp="1"/>
          </p:cNvSpPr>
          <p:nvPr>
            <p:ph sz="half" idx="1"/>
          </p:nvPr>
        </p:nvSpPr>
        <p:spPr>
          <a:xfrm>
            <a:off x="838199" y="1825625"/>
            <a:ext cx="6368359" cy="4351338"/>
          </a:xfrm>
        </p:spPr>
        <p:txBody>
          <a:bodyPr>
            <a:normAutofit/>
          </a:bodyPr>
          <a:lstStyle/>
          <a:p>
            <a:pPr>
              <a:buFontTx/>
              <a:buChar char="-"/>
            </a:pPr>
            <a:r>
              <a:rPr lang="en-US" dirty="0">
                <a:latin typeface="Arial" panose="020B0604020202020204" pitchFamily="34" charset="0"/>
                <a:cs typeface="Arial" panose="020B0604020202020204" pitchFamily="34" charset="0"/>
              </a:rPr>
              <a:t>Damaged houses: totally collapsed, partial damage (cracks, damage to walls, windows, foundation and structure) </a:t>
            </a:r>
          </a:p>
          <a:p>
            <a:pPr marL="0" indent="0">
              <a:buNone/>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Ø"/>
            </a:pPr>
            <a:r>
              <a:rPr lang="en-US" dirty="0">
                <a:latin typeface="Arial" panose="020B0604020202020204" pitchFamily="34" charset="0"/>
                <a:cs typeface="Arial" panose="020B0604020202020204" pitchFamily="34" charset="0"/>
              </a:rPr>
              <a:t> unstable houses will degrade quickly due to extended exposure to flood waters</a:t>
            </a:r>
            <a:endParaRPr lang="vi-VN" dirty="0">
              <a:latin typeface="Arial" panose="020B0604020202020204" pitchFamily="34" charset="0"/>
              <a:cs typeface="Arial" panose="020B0604020202020204" pitchFamily="34" charset="0"/>
            </a:endParaRPr>
          </a:p>
        </p:txBody>
      </p:sp>
      <p:pic>
        <p:nvPicPr>
          <p:cNvPr id="20" name="Picture 19" descr="A house with trees in the background&#10;&#10;Description automatically generated">
            <a:extLst>
              <a:ext uri="{FF2B5EF4-FFF2-40B4-BE49-F238E27FC236}">
                <a16:creationId xmlns:a16="http://schemas.microsoft.com/office/drawing/2014/main" id="{F826443D-D608-4064-AD15-AE1730A203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7291" y="960656"/>
            <a:ext cx="4404709" cy="5879089"/>
          </a:xfrm>
          <a:prstGeom prst="rect">
            <a:avLst/>
          </a:prstGeom>
        </p:spPr>
      </p:pic>
    </p:spTree>
    <p:extLst>
      <p:ext uri="{BB962C8B-B14F-4D97-AF65-F5344CB8AC3E}">
        <p14:creationId xmlns:p14="http://schemas.microsoft.com/office/powerpoint/2010/main" val="1098628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A5761-C046-4D40-A703-3A232165BFC6}"/>
              </a:ext>
            </a:extLst>
          </p:cNvPr>
          <p:cNvSpPr>
            <a:spLocks noGrp="1"/>
          </p:cNvSpPr>
          <p:nvPr>
            <p:ph type="title"/>
          </p:nvPr>
        </p:nvSpPr>
        <p:spPr>
          <a:xfrm>
            <a:off x="838200" y="18255"/>
            <a:ext cx="10515600" cy="1325563"/>
          </a:xfrm>
        </p:spPr>
        <p:txBody>
          <a:bodyPr/>
          <a:lstStyle/>
          <a:p>
            <a:r>
              <a:rPr lang="en-US" b="1" dirty="0">
                <a:latin typeface="Arial" panose="020B0604020202020204" pitchFamily="34" charset="0"/>
                <a:cs typeface="Arial" panose="020B0604020202020204" pitchFamily="34" charset="0"/>
              </a:rPr>
              <a:t>What was damaged and swept away? </a:t>
            </a:r>
            <a:endParaRPr lang="vi-VN"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BF82A22-9228-4656-B670-1807DE7780C8}"/>
              </a:ext>
            </a:extLst>
          </p:cNvPr>
          <p:cNvSpPr>
            <a:spLocks noGrp="1"/>
          </p:cNvSpPr>
          <p:nvPr>
            <p:ph sz="half" idx="1"/>
          </p:nvPr>
        </p:nvSpPr>
        <p:spPr>
          <a:xfrm>
            <a:off x="421741" y="1825624"/>
            <a:ext cx="4642426" cy="4351338"/>
          </a:xfrm>
        </p:spPr>
        <p:txBody>
          <a:bodyPr>
            <a:normAutofit/>
          </a:bodyPr>
          <a:lstStyle/>
          <a:p>
            <a:pPr>
              <a:buFontTx/>
              <a:buChar char="-"/>
            </a:pPr>
            <a:r>
              <a:rPr lang="en-US" dirty="0">
                <a:latin typeface="Arial" panose="020B0604020202020204" pitchFamily="34" charset="0"/>
                <a:cs typeface="Arial" panose="020B0604020202020204" pitchFamily="34" charset="0"/>
              </a:rPr>
              <a:t>Loss of household items: swept away by strong currents </a:t>
            </a:r>
          </a:p>
          <a:p>
            <a:pPr>
              <a:buFontTx/>
              <a:buChar char="-"/>
            </a:pPr>
            <a:r>
              <a:rPr lang="en-US" dirty="0">
                <a:latin typeface="Arial" panose="020B0604020202020204" pitchFamily="34" charset="0"/>
                <a:cs typeface="Arial" panose="020B0604020202020204" pitchFamily="34" charset="0"/>
              </a:rPr>
              <a:t>Damage to blankets, mosquito nets, household &amp; kitchen utensils</a:t>
            </a:r>
          </a:p>
          <a:p>
            <a:endParaRPr lang="vi-VN" dirty="0">
              <a:latin typeface="Arial" panose="020B0604020202020204" pitchFamily="34" charset="0"/>
              <a:cs typeface="Arial" panose="020B0604020202020204" pitchFamily="34" charset="0"/>
            </a:endParaRPr>
          </a:p>
        </p:txBody>
      </p:sp>
      <p:pic>
        <p:nvPicPr>
          <p:cNvPr id="14" name="Picture 13" descr="A picture containing table, wooden, chair, room&#10;&#10;Description automatically generated">
            <a:extLst>
              <a:ext uri="{FF2B5EF4-FFF2-40B4-BE49-F238E27FC236}">
                <a16:creationId xmlns:a16="http://schemas.microsoft.com/office/drawing/2014/main" id="{E4EA3140-D45C-477F-95B7-0124EA7561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2463" y="1866485"/>
            <a:ext cx="3102967" cy="4566684"/>
          </a:xfrm>
          <a:prstGeom prst="rect">
            <a:avLst/>
          </a:prstGeom>
        </p:spPr>
      </p:pic>
      <p:pic>
        <p:nvPicPr>
          <p:cNvPr id="7" name="Content Placeholder 6" descr="A picture containing indoor, room, table, living&#10;&#10;Description automatically generated">
            <a:extLst>
              <a:ext uri="{FF2B5EF4-FFF2-40B4-BE49-F238E27FC236}">
                <a16:creationId xmlns:a16="http://schemas.microsoft.com/office/drawing/2014/main" id="{F2D5F019-3BC8-4E26-89AB-AE6D7274452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408342" y="1866485"/>
            <a:ext cx="3438986" cy="4571821"/>
          </a:xfrm>
        </p:spPr>
      </p:pic>
    </p:spTree>
    <p:extLst>
      <p:ext uri="{BB962C8B-B14F-4D97-AF65-F5344CB8AC3E}">
        <p14:creationId xmlns:p14="http://schemas.microsoft.com/office/powerpoint/2010/main" val="4187365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4570C-EAF9-4A51-A2B7-48CCFBE9B75C}"/>
              </a:ext>
            </a:extLst>
          </p:cNvPr>
          <p:cNvSpPr>
            <a:spLocks noGrp="1"/>
          </p:cNvSpPr>
          <p:nvPr>
            <p:ph type="title"/>
          </p:nvPr>
        </p:nvSpPr>
        <p:spPr>
          <a:xfrm>
            <a:off x="227353" y="258010"/>
            <a:ext cx="11593988" cy="1325563"/>
          </a:xfrm>
        </p:spPr>
        <p:txBody>
          <a:bodyPr/>
          <a:lstStyle/>
          <a:p>
            <a:r>
              <a:rPr lang="en-US" b="1" dirty="0">
                <a:latin typeface="Arial" panose="020B0604020202020204" pitchFamily="34" charset="0"/>
                <a:cs typeface="Arial" panose="020B0604020202020204" pitchFamily="34" charset="0"/>
              </a:rPr>
              <a:t>Observation: In which conditions are affected people living? </a:t>
            </a:r>
            <a:endParaRPr lang="vi-VN"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8E51499-4C4D-44E8-858F-DF54AC9E0C84}"/>
              </a:ext>
            </a:extLst>
          </p:cNvPr>
          <p:cNvSpPr>
            <a:spLocks noGrp="1"/>
          </p:cNvSpPr>
          <p:nvPr>
            <p:ph sz="half" idx="1"/>
          </p:nvPr>
        </p:nvSpPr>
        <p:spPr>
          <a:xfrm>
            <a:off x="227353" y="1758249"/>
            <a:ext cx="6292158" cy="4351338"/>
          </a:xfrm>
        </p:spPr>
        <p:txBody>
          <a:bodyPr/>
          <a:lstStyle/>
          <a:p>
            <a:r>
              <a:rPr lang="en-US" dirty="0">
                <a:latin typeface="Arial" panose="020B0604020202020204" pitchFamily="34" charset="0"/>
                <a:cs typeface="Arial" panose="020B0604020202020204" pitchFamily="34" charset="0"/>
              </a:rPr>
              <a:t>Living in temporary shelter &amp; evac. centers </a:t>
            </a:r>
            <a:r>
              <a:rPr lang="en-US" sz="2400" dirty="0">
                <a:latin typeface="Arial" panose="020B0604020202020204" pitchFamily="34" charset="0"/>
                <a:cs typeface="Arial" panose="020B0604020202020204" pitchFamily="34" charset="0"/>
              </a:rPr>
              <a:t>(not designed for these purposes)</a:t>
            </a:r>
          </a:p>
          <a:p>
            <a:r>
              <a:rPr lang="en-US" sz="2400" dirty="0">
                <a:latin typeface="Arial" panose="020B0604020202020204" pitchFamily="34" charset="0"/>
                <a:cs typeface="Arial" panose="020B0604020202020204" pitchFamily="34" charset="0"/>
              </a:rPr>
              <a:t>Living in vulnerable structures</a:t>
            </a:r>
          </a:p>
        </p:txBody>
      </p:sp>
      <p:pic>
        <p:nvPicPr>
          <p:cNvPr id="7" name="Picture 6" descr="A group of people sitting at a beach umbrella in the sand&#10;&#10;Description automatically generated">
            <a:extLst>
              <a:ext uri="{FF2B5EF4-FFF2-40B4-BE49-F238E27FC236}">
                <a16:creationId xmlns:a16="http://schemas.microsoft.com/office/drawing/2014/main" id="{1D939DA3-19B8-4446-987A-CA7B9180A2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555" y="3278257"/>
            <a:ext cx="6096000" cy="3429000"/>
          </a:xfrm>
          <a:prstGeom prst="rect">
            <a:avLst/>
          </a:prstGeom>
        </p:spPr>
      </p:pic>
      <p:pic>
        <p:nvPicPr>
          <p:cNvPr id="14" name="Picture 13" descr="A picture containing indoor, person, table, sitting&#10;&#10;Description automatically generated">
            <a:extLst>
              <a:ext uri="{FF2B5EF4-FFF2-40B4-BE49-F238E27FC236}">
                <a16:creationId xmlns:a16="http://schemas.microsoft.com/office/drawing/2014/main" id="{7250C49C-F118-4788-A7BD-F79E7E1F0E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9511" y="1408898"/>
            <a:ext cx="5672489" cy="4254366"/>
          </a:xfrm>
          <a:prstGeom prst="rect">
            <a:avLst/>
          </a:prstGeom>
        </p:spPr>
      </p:pic>
      <p:sp>
        <p:nvSpPr>
          <p:cNvPr id="15" name="Rectangle 14">
            <a:extLst>
              <a:ext uri="{FF2B5EF4-FFF2-40B4-BE49-F238E27FC236}">
                <a16:creationId xmlns:a16="http://schemas.microsoft.com/office/drawing/2014/main" id="{9B457366-2D9F-44B4-9150-4FC687A68953}"/>
              </a:ext>
            </a:extLst>
          </p:cNvPr>
          <p:cNvSpPr/>
          <p:nvPr/>
        </p:nvSpPr>
        <p:spPr>
          <a:xfrm>
            <a:off x="6611309" y="5663264"/>
            <a:ext cx="5210031" cy="1046440"/>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Immobile and sick elderly housed at </a:t>
            </a:r>
            <a:r>
              <a:rPr lang="en-US" sz="1600" dirty="0" err="1">
                <a:latin typeface="Arial" panose="020B0604020202020204" pitchFamily="34" charset="0"/>
                <a:cs typeface="Arial" panose="020B0604020202020204" pitchFamily="34" charset="0"/>
              </a:rPr>
              <a:t>Tân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Ninh</a:t>
            </a:r>
            <a:r>
              <a:rPr lang="en-US" sz="1600" dirty="0">
                <a:latin typeface="Arial" panose="020B0604020202020204" pitchFamily="34" charset="0"/>
                <a:cs typeface="Arial" panose="020B0604020202020204" pitchFamily="34" charset="0"/>
              </a:rPr>
              <a:t> Commune People Committee Office, requiring medical attention</a:t>
            </a:r>
          </a:p>
          <a:p>
            <a:pPr algn="ctr"/>
            <a:r>
              <a:rPr lang="en-US" sz="1400" i="1" dirty="0" err="1">
                <a:latin typeface="Arial" panose="020B0604020202020204" pitchFamily="34" charset="0"/>
                <a:cs typeface="Arial" panose="020B0604020202020204" pitchFamily="34" charset="0"/>
              </a:rPr>
              <a:t>Quảng</a:t>
            </a:r>
            <a:r>
              <a:rPr lang="en-US" sz="1400" i="1" dirty="0">
                <a:latin typeface="Arial" panose="020B0604020202020204" pitchFamily="34" charset="0"/>
                <a:cs typeface="Arial" panose="020B0604020202020204" pitchFamily="34" charset="0"/>
              </a:rPr>
              <a:t> </a:t>
            </a:r>
            <a:r>
              <a:rPr lang="en-US" sz="1400" i="1" dirty="0" err="1">
                <a:latin typeface="Arial" panose="020B0604020202020204" pitchFamily="34" charset="0"/>
                <a:cs typeface="Arial" panose="020B0604020202020204" pitchFamily="34" charset="0"/>
              </a:rPr>
              <a:t>Ninh</a:t>
            </a:r>
            <a:r>
              <a:rPr lang="en-US" sz="1400" i="1" dirty="0">
                <a:latin typeface="Arial" panose="020B0604020202020204" pitchFamily="34" charset="0"/>
                <a:cs typeface="Arial" panose="020B0604020202020204" pitchFamily="34" charset="0"/>
              </a:rPr>
              <a:t> District, Quang </a:t>
            </a:r>
            <a:r>
              <a:rPr lang="en-US" sz="1400" i="1" dirty="0" err="1">
                <a:latin typeface="Arial" panose="020B0604020202020204" pitchFamily="34" charset="0"/>
                <a:cs typeface="Arial" panose="020B0604020202020204" pitchFamily="34" charset="0"/>
              </a:rPr>
              <a:t>Binh</a:t>
            </a:r>
            <a:r>
              <a:rPr lang="en-US" sz="1400" i="1" dirty="0">
                <a:latin typeface="Arial" panose="020B0604020202020204" pitchFamily="34" charset="0"/>
                <a:cs typeface="Arial" panose="020B0604020202020204" pitchFamily="34" charset="0"/>
              </a:rPr>
              <a:t> Province</a:t>
            </a:r>
          </a:p>
        </p:txBody>
      </p:sp>
    </p:spTree>
    <p:extLst>
      <p:ext uri="{BB962C8B-B14F-4D97-AF65-F5344CB8AC3E}">
        <p14:creationId xmlns:p14="http://schemas.microsoft.com/office/powerpoint/2010/main" val="31772442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1568</TotalTime>
  <Words>5783</Words>
  <Application>Microsoft Office PowerPoint</Application>
  <PresentationFormat>Widescreen</PresentationFormat>
  <Paragraphs>522</Paragraphs>
  <Slides>65</Slides>
  <Notes>12</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65</vt:i4>
      </vt:variant>
    </vt:vector>
  </HeadingPairs>
  <TitlesOfParts>
    <vt:vector size="76" baseType="lpstr">
      <vt:lpstr>Arial</vt:lpstr>
      <vt:lpstr>Calibri</vt:lpstr>
      <vt:lpstr>Calibri Light</vt:lpstr>
      <vt:lpstr>Symbol</vt:lpstr>
      <vt:lpstr>Times New Roman</vt:lpstr>
      <vt:lpstr>Trebuchet MS</vt:lpstr>
      <vt:lpstr>Wingdings</vt:lpstr>
      <vt:lpstr>Wingdings 3</vt:lpstr>
      <vt:lpstr>Office Theme</vt:lpstr>
      <vt:lpstr>Facet</vt:lpstr>
      <vt:lpstr>1_Office Theme</vt:lpstr>
      <vt:lpstr>PowerPoint Presentation</vt:lpstr>
      <vt:lpstr> RAPID ASSESSMENT FINDINGS &amp; RECOMMENDATIONS  SHELTER &amp; NFI</vt:lpstr>
      <vt:lpstr>Impact on housing – Flooded households</vt:lpstr>
      <vt:lpstr>Impact on housing – Evacuated households </vt:lpstr>
      <vt:lpstr>Historical levels of floods</vt:lpstr>
      <vt:lpstr>What was damaged and swept away? </vt:lpstr>
      <vt:lpstr>What was damaged and swept away? </vt:lpstr>
      <vt:lpstr>What was damaged and swept away? </vt:lpstr>
      <vt:lpstr>Observation: In which conditions are affected people living? </vt:lpstr>
      <vt:lpstr>Observation: In which conditions are affected people living? </vt:lpstr>
      <vt:lpstr>How will the situation deteriorate?   </vt:lpstr>
      <vt:lpstr>PowerPoint Presentation</vt:lpstr>
      <vt:lpstr>Timeline</vt:lpstr>
      <vt:lpstr>Needs and gaps: Prioritized needs </vt:lpstr>
      <vt:lpstr>Needs and gaps: Prioritized needs </vt:lpstr>
      <vt:lpstr>Needs and gaps: Prioritized needs</vt:lpstr>
      <vt:lpstr>Needs and gaps: Medium &amp; Longer-term needs</vt:lpstr>
      <vt:lpstr>FOOD SECURITY  &amp;  LIVELIHOOD SECTOR </vt:lpstr>
      <vt:lpstr>DAMAGES REPORTED SO FAR BY PROVINCES* </vt:lpstr>
      <vt:lpstr>KEY FIELD OBSERVATIONS &amp; FINDINGS:</vt:lpstr>
      <vt:lpstr>KEY FIELD OBSERVATIONS &amp; FINDINGS:</vt:lpstr>
      <vt:lpstr>KEY FIELD OBSERVATIONS &amp; FINDINGS</vt:lpstr>
      <vt:lpstr>IMPACTS:</vt:lpstr>
      <vt:lpstr>NEEDS:</vt:lpstr>
      <vt:lpstr>RECOMMENDATIONS:</vt:lpstr>
      <vt:lpstr>PowerPoint Presentation</vt:lpstr>
      <vt:lpstr>Population affected (Nutrition) </vt:lpstr>
      <vt:lpstr>Food Damage* mapping </vt:lpstr>
      <vt:lpstr> Key Findings  </vt:lpstr>
      <vt:lpstr>Nutrition and health services interrupted </vt:lpstr>
      <vt:lpstr> Recommendation for nutrition </vt:lpstr>
      <vt:lpstr>Needs &amp; Recommendations</vt:lpstr>
      <vt:lpstr>Gaps for supporting  </vt:lpstr>
      <vt:lpstr>WASH</vt:lpstr>
      <vt:lpstr>OBSERVATION: Evacuation center - Tân Ninh Commune People Committee Office, Quảng Ninh District, Quang Binh Province </vt:lpstr>
      <vt:lpstr>OBSERVATION: Clean Water </vt:lpstr>
      <vt:lpstr>OBSERVATION: Personal Hygiene </vt:lpstr>
      <vt:lpstr>Are they single cases? Not at all</vt:lpstr>
      <vt:lpstr>SUMMARY OF WASH IMPACTS (Cont.)</vt:lpstr>
      <vt:lpstr>URGENT NEED AND RECOMMENDATIONS</vt:lpstr>
      <vt:lpstr>LONG-TERM NEED AND RECOMMENDATIONS </vt:lpstr>
      <vt:lpstr>Some more pictures from the trip</vt:lpstr>
      <vt:lpstr>Education – Key observations</vt:lpstr>
      <vt:lpstr>Education - Impacts</vt:lpstr>
      <vt:lpstr>Education – Overall Needs</vt:lpstr>
      <vt:lpstr>Education – Current Gaps</vt:lpstr>
      <vt:lpstr>Education - Recommendations</vt:lpstr>
      <vt:lpstr>Education - Recommendations</vt:lpstr>
      <vt:lpstr>    Gender and Protection Joint Need Assessment  Floods in Quang Binh, Quang Tri, Thua Thien Hue, Quang Nam and Quang Ngai 21-23 October 2020</vt:lpstr>
      <vt:lpstr>Loss of non-food items (clothes, blankets, kitchen items)</vt:lpstr>
      <vt:lpstr>Ms. Le Thi Cam – 63 years old, a widow, poor HH, in Quang Phu, Quang Dien.  Her clothes and household items were swept away or dipped in the flood. Her roof were broken during the storm. Midnight of the 6th Oct, she and her daughter had to evacuate to a nearby worship house as the water rose so quickly. They stayed there with anther widow for 5 nights without electricity, battery or phone. They slept on a table and ate instant noodles provided by the commune rescue team. It was very frightening for them.</vt:lpstr>
      <vt:lpstr>Safety and security in evacuation sites</vt:lpstr>
      <vt:lpstr>Safety and security in evacuation sites</vt:lpstr>
      <vt:lpstr>150 people was staying in the Commune PC Office in Tan Ninh commune, Quang Ninh, Quang Binh since 18/10</vt:lpstr>
      <vt:lpstr>Negative impact on women and vulnerable people’s health </vt:lpstr>
      <vt:lpstr>Increased burden of domestic work and care work for women after the flood</vt:lpstr>
      <vt:lpstr>Women cleaning their houses</vt:lpstr>
      <vt:lpstr>Loss of jobs and livelihoods of women </vt:lpstr>
      <vt:lpstr>Interview a women   Ms. Nguyen Thi Hanh, 52 years old, Nam Truong village, Giang Hai commune, Phu Loc district, Thua Thien Hue.   Her 1,500m2 of morning glory were all destroyed by the flood last week in Hue. This is the main income for her family from now until the next rice crop which will be in January next year.   She has 4 children and 3 of them are still going to school. Her husband working as an informal construction worker and he did not have much work this year due to the COVID-19.   If the vegetable were not flooded, she could earn around 150.000-200.000 VND per day which she could buy food for the family and pay for school for children.   She said she will need to borrow money for living and for recovering her vegetable.  In her villages, around 50 women was growing vegetable and are in the same situation as her.   </vt:lpstr>
      <vt:lpstr>Ms Phạm Thị Nở (50 years old) and her daughter Phạm Thị Hoa (7 years old) at Con Se village, Quang Loc commune, Ba Don town</vt:lpstr>
      <vt:lpstr>Child protection </vt:lpstr>
      <vt:lpstr>Immediate needs  </vt:lpstr>
      <vt:lpstr>More long-term recommendations</vt:lpstr>
      <vt:lpstr>More long-term recommendations</vt:lpstr>
      <vt:lpstr>PowerPoint Presentation</vt:lpstr>
    </vt:vector>
  </TitlesOfParts>
  <Company>FAO of the UN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Thaianh (FAOVN)</dc:creator>
  <cp:lastModifiedBy>Thai Minh Huong</cp:lastModifiedBy>
  <cp:revision>64</cp:revision>
  <dcterms:created xsi:type="dcterms:W3CDTF">2020-10-24T05:44:00Z</dcterms:created>
  <dcterms:modified xsi:type="dcterms:W3CDTF">2020-10-25T13:53:19Z</dcterms:modified>
</cp:coreProperties>
</file>