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Lst>
  <p:notesMasterIdLst>
    <p:notesMasterId r:id="rId36"/>
  </p:notesMasterIdLst>
  <p:sldIdLst>
    <p:sldId id="272" r:id="rId2"/>
    <p:sldId id="294" r:id="rId3"/>
    <p:sldId id="281" r:id="rId4"/>
    <p:sldId id="258" r:id="rId5"/>
    <p:sldId id="260" r:id="rId6"/>
    <p:sldId id="261" r:id="rId7"/>
    <p:sldId id="262" r:id="rId8"/>
    <p:sldId id="291" r:id="rId9"/>
    <p:sldId id="263" r:id="rId10"/>
    <p:sldId id="282" r:id="rId11"/>
    <p:sldId id="313" r:id="rId12"/>
    <p:sldId id="293" r:id="rId13"/>
    <p:sldId id="265" r:id="rId14"/>
    <p:sldId id="314" r:id="rId15"/>
    <p:sldId id="284" r:id="rId16"/>
    <p:sldId id="306" r:id="rId17"/>
    <p:sldId id="307" r:id="rId18"/>
    <p:sldId id="308" r:id="rId19"/>
    <p:sldId id="309" r:id="rId20"/>
    <p:sldId id="310" r:id="rId21"/>
    <p:sldId id="311" r:id="rId22"/>
    <p:sldId id="312" r:id="rId23"/>
    <p:sldId id="288" r:id="rId24"/>
    <p:sldId id="273" r:id="rId25"/>
    <p:sldId id="264" r:id="rId26"/>
    <p:sldId id="292" r:id="rId27"/>
    <p:sldId id="276" r:id="rId28"/>
    <p:sldId id="315" r:id="rId29"/>
    <p:sldId id="256" r:id="rId30"/>
    <p:sldId id="257" r:id="rId31"/>
    <p:sldId id="304" r:id="rId32"/>
    <p:sldId id="305" r:id="rId33"/>
    <p:sldId id="270" r:id="rId34"/>
    <p:sldId id="271" r:id="rId35"/>
  </p:sldIdLst>
  <p:sldSz cx="12192000" cy="6858000"/>
  <p:notesSz cx="7104063" cy="10234613"/>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2251" userDrawn="1">
          <p15:clr>
            <a:srgbClr val="A4A3A4"/>
          </p15:clr>
        </p15:guide>
        <p15:guide id="4" orient="horz" pos="2387" userDrawn="1">
          <p15:clr>
            <a:srgbClr val="A4A3A4"/>
          </p15:clr>
        </p15:guide>
        <p15:guide id="5" orient="horz" pos="1706" userDrawn="1">
          <p15:clr>
            <a:srgbClr val="A4A3A4"/>
          </p15:clr>
        </p15:guide>
        <p15:guide id="6" orient="horz" pos="1434" userDrawn="1">
          <p15:clr>
            <a:srgbClr val="A4A3A4"/>
          </p15:clr>
        </p15:guide>
        <p15:guide id="7" pos="513" userDrawn="1">
          <p15:clr>
            <a:srgbClr val="A4A3A4"/>
          </p15:clr>
        </p15:guide>
        <p15:guide id="8" pos="1723" userDrawn="1">
          <p15:clr>
            <a:srgbClr val="A4A3A4"/>
          </p15:clr>
        </p15:guide>
      </p15:sldGuideLst>
    </p:ext>
    <p:ext uri="{2D200454-40CA-4A62-9FC3-DE9A4176ACB9}">
      <p15:notesGuideLst xmlns:p15="http://schemas.microsoft.com/office/powerpoint/2012/main">
        <p15:guide id="1" orient="horz" pos="3127">
          <p15:clr>
            <a:srgbClr val="A4A3A4"/>
          </p15:clr>
        </p15:guide>
        <p15:guide id="2" pos="2102">
          <p15:clr>
            <a:srgbClr val="A4A3A4"/>
          </p15:clr>
        </p15:guide>
        <p15:guide id="3" orient="horz" pos="3224">
          <p15:clr>
            <a:srgbClr val="A4A3A4"/>
          </p15:clr>
        </p15:guide>
        <p15:guide id="4" pos="2239">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irano, Seki" initials="HS" lastIdx="2" clrIdx="0">
    <p:extLst>
      <p:ext uri="{19B8F6BF-5375-455C-9EA6-DF929625EA0E}">
        <p15:presenceInfo xmlns:p15="http://schemas.microsoft.com/office/powerpoint/2012/main" userId="S::seki.hirano@crs.org::90697b6c-2905-49cb-a229-2be2e7880a1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AEAF"/>
    <a:srgbClr val="381819"/>
    <a:srgbClr val="9D45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789" autoAdjust="0"/>
    <p:restoredTop sz="95498" autoAdjust="0"/>
  </p:normalViewPr>
  <p:slideViewPr>
    <p:cSldViewPr snapToGrid="0">
      <p:cViewPr varScale="1">
        <p:scale>
          <a:sx n="84" d="100"/>
          <a:sy n="84" d="100"/>
        </p:scale>
        <p:origin x="226" y="86"/>
      </p:cViewPr>
      <p:guideLst>
        <p:guide orient="horz" pos="2160"/>
        <p:guide pos="3840"/>
        <p:guide orient="horz" pos="2251"/>
        <p:guide orient="horz" pos="2387"/>
        <p:guide orient="horz" pos="1706"/>
        <p:guide orient="horz" pos="1434"/>
        <p:guide pos="513"/>
        <p:guide pos="1723"/>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3127"/>
        <p:guide pos="2102"/>
        <p:guide orient="horz" pos="3224"/>
        <p:guide pos="2239"/>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1" y="2"/>
            <a:ext cx="3078428" cy="511731"/>
          </a:xfrm>
          <a:prstGeom prst="rect">
            <a:avLst/>
          </a:prstGeom>
          <a:noFill/>
          <a:ln>
            <a:noFill/>
          </a:ln>
        </p:spPr>
        <p:txBody>
          <a:bodyPr spcFirstLastPara="1" wrap="square" lIns="99000" tIns="49500" rIns="99000" bIns="49500" anchor="t" anchorCtr="0">
            <a:noAutofit/>
          </a:bodyPr>
          <a:lstStyle>
            <a:lvl1pPr marR="0" lvl="0"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4023992" y="2"/>
            <a:ext cx="3078428" cy="511731"/>
          </a:xfrm>
          <a:prstGeom prst="rect">
            <a:avLst/>
          </a:prstGeom>
          <a:noFill/>
          <a:ln>
            <a:noFill/>
          </a:ln>
        </p:spPr>
        <p:txBody>
          <a:bodyPr spcFirstLastPara="1" wrap="square" lIns="99000" tIns="49500" rIns="99000" bIns="49500" anchor="t" anchorCtr="0">
            <a:noAutofit/>
          </a:bodyPr>
          <a:lstStyle>
            <a:lvl1pPr marR="0" lvl="0" algn="r" rtl="0">
              <a:spcBef>
                <a:spcPts val="0"/>
              </a:spcBef>
              <a:spcAft>
                <a:spcPts val="0"/>
              </a:spcAft>
              <a:buSzPts val="1400"/>
              <a:buNone/>
              <a:defRPr sz="14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10407" y="4861443"/>
            <a:ext cx="5683250" cy="4605576"/>
          </a:xfrm>
          <a:prstGeom prst="rect">
            <a:avLst/>
          </a:prstGeom>
          <a:noFill/>
          <a:ln>
            <a:noFill/>
          </a:ln>
        </p:spPr>
        <p:txBody>
          <a:bodyPr spcFirstLastPara="1" wrap="square" lIns="99000" tIns="49500" rIns="99000" bIns="495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1" y="9721108"/>
            <a:ext cx="3078428" cy="511731"/>
          </a:xfrm>
          <a:prstGeom prst="rect">
            <a:avLst/>
          </a:prstGeom>
          <a:noFill/>
          <a:ln>
            <a:noFill/>
          </a:ln>
        </p:spPr>
        <p:txBody>
          <a:bodyPr spcFirstLastPara="1" wrap="square" lIns="99000" tIns="49500" rIns="99000" bIns="49500" anchor="b" anchorCtr="0">
            <a:noAutofit/>
          </a:bodyPr>
          <a:lstStyle>
            <a:lvl1pPr marR="0" lvl="0"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4023992" y="9721108"/>
            <a:ext cx="3078428" cy="511731"/>
          </a:xfrm>
          <a:prstGeom prst="rect">
            <a:avLst/>
          </a:prstGeom>
          <a:noFill/>
          <a:ln>
            <a:noFill/>
          </a:ln>
        </p:spPr>
        <p:txBody>
          <a:bodyPr spcFirstLastPara="1" wrap="square" lIns="99000" tIns="49500" rIns="99000" bIns="49500" anchor="b" anchorCtr="0">
            <a:noAutofit/>
          </a:bodyPr>
          <a:lstStyle/>
          <a:p>
            <a:pPr marL="0" marR="0" lvl="0" indent="0" algn="r" rtl="0">
              <a:spcBef>
                <a:spcPts val="0"/>
              </a:spcBef>
              <a:spcAft>
                <a:spcPts val="0"/>
              </a:spcAft>
              <a:buNone/>
            </a:pPr>
            <a:fld id="{00000000-1234-1234-1234-123412341234}" type="slidenum">
              <a:rPr lang="en-GB" sz="1400" b="0" i="0" u="none" strike="noStrike" cap="none">
                <a:solidFill>
                  <a:schemeClr val="dk1"/>
                </a:solidFill>
                <a:latin typeface="Calibri"/>
                <a:ea typeface="Calibri"/>
                <a:cs typeface="Calibri"/>
                <a:sym typeface="Calibri"/>
              </a:rPr>
              <a:t>‹#›</a:t>
            </a:fld>
            <a:endParaRPr sz="14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insights.careinternational.org.uk/publications/towards-healthier-homes-in-humanitarian-settings"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875" y="768350"/>
            <a:ext cx="6818313" cy="3836988"/>
          </a:xfrm>
        </p:spPr>
      </p:sp>
      <p:sp>
        <p:nvSpPr>
          <p:cNvPr id="3" name="Notes Placeholder 2"/>
          <p:cNvSpPr>
            <a:spLocks noGrp="1"/>
          </p:cNvSpPr>
          <p:nvPr>
            <p:ph type="body" idx="1"/>
          </p:nvPr>
        </p:nvSpPr>
        <p:spPr/>
        <p:txBody>
          <a:bodyPr/>
          <a:lstStyle/>
          <a:p>
            <a:r>
              <a:rPr lang="en-US" dirty="0"/>
              <a:t>Seki </a:t>
            </a:r>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400" b="0" i="0" u="none" strike="noStrike" cap="none" smtClean="0">
                <a:solidFill>
                  <a:schemeClr val="dk1"/>
                </a:solidFill>
                <a:latin typeface="Calibri"/>
                <a:ea typeface="Calibri"/>
                <a:cs typeface="Calibri"/>
                <a:sym typeface="Calibri"/>
              </a:rPr>
              <a:t>1</a:t>
            </a:fld>
            <a:endParaRPr lang="en-GB"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186871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875" y="768350"/>
            <a:ext cx="6818313" cy="3836988"/>
          </a:xfrm>
        </p:spPr>
      </p:sp>
      <p:sp>
        <p:nvSpPr>
          <p:cNvPr id="3" name="Notes Placeholder 2"/>
          <p:cNvSpPr>
            <a:spLocks noGrp="1"/>
          </p:cNvSpPr>
          <p:nvPr>
            <p:ph type="body" idx="1"/>
          </p:nvPr>
        </p:nvSpPr>
        <p:spPr/>
        <p:txBody>
          <a:bodyPr/>
          <a:lstStyle/>
          <a:p>
            <a:r>
              <a:rPr lang="en-US" dirty="0"/>
              <a:t>Seki 1 mins</a:t>
            </a:r>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400" b="0" i="0" u="none" strike="noStrike" cap="none" smtClean="0">
                <a:solidFill>
                  <a:schemeClr val="dk1"/>
                </a:solidFill>
                <a:latin typeface="Calibri"/>
                <a:ea typeface="Calibri"/>
                <a:cs typeface="Calibri"/>
                <a:sym typeface="Calibri"/>
              </a:rPr>
              <a:t>10</a:t>
            </a:fld>
            <a:endParaRPr lang="en-GB"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826534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9:notes"/>
          <p:cNvSpPr txBox="1">
            <a:spLocks noGrp="1"/>
          </p:cNvSpPr>
          <p:nvPr>
            <p:ph type="body" idx="1"/>
          </p:nvPr>
        </p:nvSpPr>
        <p:spPr>
          <a:xfrm>
            <a:off x="710407" y="4861443"/>
            <a:ext cx="5683250" cy="4605576"/>
          </a:xfrm>
          <a:prstGeom prst="rect">
            <a:avLst/>
          </a:prstGeom>
        </p:spPr>
        <p:txBody>
          <a:bodyPr spcFirstLastPara="1" wrap="square" lIns="99000" tIns="49500" rIns="99000" bIns="49500" anchor="t" anchorCtr="0">
            <a:noAutofit/>
          </a:bodyPr>
          <a:lstStyle/>
          <a:p>
            <a:pPr marL="0" lvl="0" indent="0" algn="l" rtl="0">
              <a:spcBef>
                <a:spcPts val="0"/>
              </a:spcBef>
              <a:spcAft>
                <a:spcPts val="0"/>
              </a:spcAft>
              <a:buNone/>
            </a:pPr>
            <a:endParaRPr/>
          </a:p>
        </p:txBody>
      </p:sp>
      <p:sp>
        <p:nvSpPr>
          <p:cNvPr id="233" name="Google Shape;233;p9: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1:notes"/>
          <p:cNvSpPr txBox="1">
            <a:spLocks noGrp="1"/>
          </p:cNvSpPr>
          <p:nvPr>
            <p:ph type="body" idx="1"/>
          </p:nvPr>
        </p:nvSpPr>
        <p:spPr>
          <a:xfrm>
            <a:off x="710407" y="4861443"/>
            <a:ext cx="5683250" cy="4605576"/>
          </a:xfrm>
          <a:prstGeom prst="rect">
            <a:avLst/>
          </a:prstGeom>
        </p:spPr>
        <p:txBody>
          <a:bodyPr spcFirstLastPara="1" wrap="square" lIns="99000" tIns="49500" rIns="99000" bIns="49500" anchor="t" anchorCtr="0">
            <a:noAutofit/>
          </a:bodyPr>
          <a:lstStyle/>
          <a:p>
            <a:pPr marL="0" lvl="0" indent="0" algn="l" rtl="0">
              <a:spcBef>
                <a:spcPts val="0"/>
              </a:spcBef>
              <a:spcAft>
                <a:spcPts val="0"/>
              </a:spcAft>
              <a:buNone/>
            </a:pPr>
            <a:endParaRPr/>
          </a:p>
        </p:txBody>
      </p:sp>
      <p:sp>
        <p:nvSpPr>
          <p:cNvPr id="253" name="Google Shape;253;p11: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875" y="768350"/>
            <a:ext cx="6818313" cy="3836988"/>
          </a:xfrm>
        </p:spPr>
      </p:sp>
      <p:sp>
        <p:nvSpPr>
          <p:cNvPr id="3" name="Notes Placeholder 2"/>
          <p:cNvSpPr>
            <a:spLocks noGrp="1"/>
          </p:cNvSpPr>
          <p:nvPr>
            <p:ph type="body" idx="1"/>
          </p:nvPr>
        </p:nvSpPr>
        <p:spPr/>
        <p:txBody>
          <a:bodyPr/>
          <a:lstStyle/>
          <a:p>
            <a:r>
              <a:rPr lang="en-US" dirty="0"/>
              <a:t>Seki </a:t>
            </a:r>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400" b="0" i="0" u="none" strike="noStrike" cap="none" smtClean="0">
                <a:solidFill>
                  <a:schemeClr val="dk1"/>
                </a:solidFill>
                <a:latin typeface="Calibri"/>
                <a:ea typeface="Calibri"/>
                <a:cs typeface="Calibri"/>
                <a:sym typeface="Calibri"/>
              </a:rPr>
              <a:t>15</a:t>
            </a:fld>
            <a:endParaRPr lang="en-GB"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444897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9d6f455976_0_7: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9d6f455976_0_7:notes"/>
          <p:cNvSpPr txBox="1">
            <a:spLocks noGrp="1"/>
          </p:cNvSpPr>
          <p:nvPr>
            <p:ph type="body" idx="1"/>
          </p:nvPr>
        </p:nvSpPr>
        <p:spPr>
          <a:xfrm>
            <a:off x="710407" y="4861443"/>
            <a:ext cx="5683200" cy="4605600"/>
          </a:xfrm>
          <a:prstGeom prst="rect">
            <a:avLst/>
          </a:prstGeom>
        </p:spPr>
        <p:txBody>
          <a:bodyPr spcFirstLastPara="1" wrap="square" lIns="99000" tIns="49500" rIns="99000" bIns="49500" anchor="t" anchorCtr="0">
            <a:noAutofit/>
          </a:bodyPr>
          <a:lstStyle/>
          <a:p>
            <a:pPr marL="0" lvl="0" indent="0" algn="l" rtl="0">
              <a:spcBef>
                <a:spcPts val="0"/>
              </a:spcBef>
              <a:spcAft>
                <a:spcPts val="0"/>
              </a:spcAft>
              <a:buNone/>
            </a:pPr>
            <a:endParaRPr lang="en-GB" dirty="0"/>
          </a:p>
        </p:txBody>
      </p:sp>
      <p:sp>
        <p:nvSpPr>
          <p:cNvPr id="100" name="Google Shape;100;g9d6f455976_0_7:notes"/>
          <p:cNvSpPr txBox="1">
            <a:spLocks noGrp="1"/>
          </p:cNvSpPr>
          <p:nvPr>
            <p:ph type="sldNum" idx="12"/>
          </p:nvPr>
        </p:nvSpPr>
        <p:spPr>
          <a:xfrm>
            <a:off x="4023992" y="9721108"/>
            <a:ext cx="3078300" cy="511800"/>
          </a:xfrm>
          <a:prstGeom prst="rect">
            <a:avLst/>
          </a:prstGeom>
        </p:spPr>
        <p:txBody>
          <a:bodyPr spcFirstLastPara="1" wrap="square" lIns="99000" tIns="49500" rIns="99000" bIns="495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16</a:t>
            </a:fld>
            <a:endParaRPr/>
          </a:p>
        </p:txBody>
      </p:sp>
    </p:spTree>
    <p:extLst>
      <p:ext uri="{BB962C8B-B14F-4D97-AF65-F5344CB8AC3E}">
        <p14:creationId xmlns:p14="http://schemas.microsoft.com/office/powerpoint/2010/main" val="32656771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9d6f455976_0_7: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9d6f455976_0_7:notes"/>
          <p:cNvSpPr txBox="1">
            <a:spLocks noGrp="1"/>
          </p:cNvSpPr>
          <p:nvPr>
            <p:ph type="body" idx="1"/>
          </p:nvPr>
        </p:nvSpPr>
        <p:spPr>
          <a:xfrm>
            <a:off x="710407" y="4861443"/>
            <a:ext cx="5683200" cy="4605600"/>
          </a:xfrm>
          <a:prstGeom prst="rect">
            <a:avLst/>
          </a:prstGeom>
        </p:spPr>
        <p:txBody>
          <a:bodyPr spcFirstLastPara="1" wrap="square" lIns="99000" tIns="49500" rIns="99000" bIns="49500" anchor="t" anchorCtr="0">
            <a:noAutofit/>
          </a:bodyPr>
          <a:lstStyle/>
          <a:p>
            <a:pPr marL="0" lvl="0" indent="0" algn="l" rtl="0">
              <a:spcBef>
                <a:spcPts val="0"/>
              </a:spcBef>
              <a:spcAft>
                <a:spcPts val="0"/>
              </a:spcAft>
              <a:buNone/>
            </a:pPr>
            <a:endParaRPr lang="en-GB" dirty="0"/>
          </a:p>
        </p:txBody>
      </p:sp>
      <p:sp>
        <p:nvSpPr>
          <p:cNvPr id="100" name="Google Shape;100;g9d6f455976_0_7:notes"/>
          <p:cNvSpPr txBox="1">
            <a:spLocks noGrp="1"/>
          </p:cNvSpPr>
          <p:nvPr>
            <p:ph type="sldNum" idx="12"/>
          </p:nvPr>
        </p:nvSpPr>
        <p:spPr>
          <a:xfrm>
            <a:off x="4023992" y="9721108"/>
            <a:ext cx="3078300" cy="511800"/>
          </a:xfrm>
          <a:prstGeom prst="rect">
            <a:avLst/>
          </a:prstGeom>
        </p:spPr>
        <p:txBody>
          <a:bodyPr spcFirstLastPara="1" wrap="square" lIns="99000" tIns="49500" rIns="99000" bIns="495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17</a:t>
            </a:fld>
            <a:endParaRPr/>
          </a:p>
        </p:txBody>
      </p:sp>
    </p:spTree>
    <p:extLst>
      <p:ext uri="{BB962C8B-B14F-4D97-AF65-F5344CB8AC3E}">
        <p14:creationId xmlns:p14="http://schemas.microsoft.com/office/powerpoint/2010/main" val="24792302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9d6f455976_0_7: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9d6f455976_0_7:notes"/>
          <p:cNvSpPr txBox="1">
            <a:spLocks noGrp="1"/>
          </p:cNvSpPr>
          <p:nvPr>
            <p:ph type="body" idx="1"/>
          </p:nvPr>
        </p:nvSpPr>
        <p:spPr>
          <a:xfrm>
            <a:off x="710407" y="4861443"/>
            <a:ext cx="5683200" cy="4605600"/>
          </a:xfrm>
          <a:prstGeom prst="rect">
            <a:avLst/>
          </a:prstGeom>
        </p:spPr>
        <p:txBody>
          <a:bodyPr spcFirstLastPara="1" wrap="square" lIns="99000" tIns="49500" rIns="99000" bIns="49500" anchor="t" anchorCtr="0">
            <a:noAutofit/>
          </a:bodyPr>
          <a:lstStyle/>
          <a:p>
            <a:pPr marL="0" lvl="0" indent="0" algn="l" rtl="0">
              <a:spcBef>
                <a:spcPts val="0"/>
              </a:spcBef>
              <a:spcAft>
                <a:spcPts val="0"/>
              </a:spcAft>
              <a:buNone/>
            </a:pPr>
            <a:endParaRPr lang="en-GB" dirty="0"/>
          </a:p>
        </p:txBody>
      </p:sp>
      <p:sp>
        <p:nvSpPr>
          <p:cNvPr id="100" name="Google Shape;100;g9d6f455976_0_7:notes"/>
          <p:cNvSpPr txBox="1">
            <a:spLocks noGrp="1"/>
          </p:cNvSpPr>
          <p:nvPr>
            <p:ph type="sldNum" idx="12"/>
          </p:nvPr>
        </p:nvSpPr>
        <p:spPr>
          <a:xfrm>
            <a:off x="4023992" y="9721108"/>
            <a:ext cx="3078300" cy="511800"/>
          </a:xfrm>
          <a:prstGeom prst="rect">
            <a:avLst/>
          </a:prstGeom>
        </p:spPr>
        <p:txBody>
          <a:bodyPr spcFirstLastPara="1" wrap="square" lIns="99000" tIns="49500" rIns="99000" bIns="495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18</a:t>
            </a:fld>
            <a:endParaRPr/>
          </a:p>
        </p:txBody>
      </p:sp>
    </p:spTree>
    <p:extLst>
      <p:ext uri="{BB962C8B-B14F-4D97-AF65-F5344CB8AC3E}">
        <p14:creationId xmlns:p14="http://schemas.microsoft.com/office/powerpoint/2010/main" val="30661963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9d6f455976_0_7: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9d6f455976_0_7:notes"/>
          <p:cNvSpPr txBox="1">
            <a:spLocks noGrp="1"/>
          </p:cNvSpPr>
          <p:nvPr>
            <p:ph type="body" idx="1"/>
          </p:nvPr>
        </p:nvSpPr>
        <p:spPr>
          <a:xfrm>
            <a:off x="710407" y="4861443"/>
            <a:ext cx="5683200" cy="4605600"/>
          </a:xfrm>
          <a:prstGeom prst="rect">
            <a:avLst/>
          </a:prstGeom>
        </p:spPr>
        <p:txBody>
          <a:bodyPr spcFirstLastPara="1" wrap="square" lIns="99000" tIns="49500" rIns="99000" bIns="49500" anchor="t" anchorCtr="0">
            <a:noAutofit/>
          </a:bodyPr>
          <a:lstStyle/>
          <a:p>
            <a:pPr marL="0" lvl="0" indent="0" algn="l" rtl="0">
              <a:spcBef>
                <a:spcPts val="0"/>
              </a:spcBef>
              <a:spcAft>
                <a:spcPts val="0"/>
              </a:spcAft>
              <a:buNone/>
            </a:pPr>
            <a:endParaRPr lang="en-GB" dirty="0"/>
          </a:p>
        </p:txBody>
      </p:sp>
      <p:sp>
        <p:nvSpPr>
          <p:cNvPr id="100" name="Google Shape;100;g9d6f455976_0_7:notes"/>
          <p:cNvSpPr txBox="1">
            <a:spLocks noGrp="1"/>
          </p:cNvSpPr>
          <p:nvPr>
            <p:ph type="sldNum" idx="12"/>
          </p:nvPr>
        </p:nvSpPr>
        <p:spPr>
          <a:xfrm>
            <a:off x="4023992" y="9721108"/>
            <a:ext cx="3078300" cy="511800"/>
          </a:xfrm>
          <a:prstGeom prst="rect">
            <a:avLst/>
          </a:prstGeom>
        </p:spPr>
        <p:txBody>
          <a:bodyPr spcFirstLastPara="1" wrap="square" lIns="99000" tIns="49500" rIns="99000" bIns="495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19</a:t>
            </a:fld>
            <a:endParaRPr/>
          </a:p>
        </p:txBody>
      </p:sp>
    </p:spTree>
    <p:extLst>
      <p:ext uri="{BB962C8B-B14F-4D97-AF65-F5344CB8AC3E}">
        <p14:creationId xmlns:p14="http://schemas.microsoft.com/office/powerpoint/2010/main" val="7517864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9d6f455976_0_7: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9d6f455976_0_7:notes"/>
          <p:cNvSpPr txBox="1">
            <a:spLocks noGrp="1"/>
          </p:cNvSpPr>
          <p:nvPr>
            <p:ph type="body" idx="1"/>
          </p:nvPr>
        </p:nvSpPr>
        <p:spPr>
          <a:xfrm>
            <a:off x="710407" y="4861443"/>
            <a:ext cx="5683200" cy="4605600"/>
          </a:xfrm>
          <a:prstGeom prst="rect">
            <a:avLst/>
          </a:prstGeom>
        </p:spPr>
        <p:txBody>
          <a:bodyPr spcFirstLastPara="1" wrap="square" lIns="99000" tIns="49500" rIns="99000" bIns="49500" anchor="t" anchorCtr="0">
            <a:noAutofit/>
          </a:bodyPr>
          <a:lstStyle/>
          <a:p>
            <a:pPr marL="0" lvl="0" indent="0" algn="l" rtl="0">
              <a:spcBef>
                <a:spcPts val="0"/>
              </a:spcBef>
              <a:spcAft>
                <a:spcPts val="0"/>
              </a:spcAft>
              <a:buNone/>
            </a:pPr>
            <a:endParaRPr lang="en-GB" dirty="0"/>
          </a:p>
        </p:txBody>
      </p:sp>
      <p:sp>
        <p:nvSpPr>
          <p:cNvPr id="100" name="Google Shape;100;g9d6f455976_0_7:notes"/>
          <p:cNvSpPr txBox="1">
            <a:spLocks noGrp="1"/>
          </p:cNvSpPr>
          <p:nvPr>
            <p:ph type="sldNum" idx="12"/>
          </p:nvPr>
        </p:nvSpPr>
        <p:spPr>
          <a:xfrm>
            <a:off x="4023992" y="9721108"/>
            <a:ext cx="3078300" cy="511800"/>
          </a:xfrm>
          <a:prstGeom prst="rect">
            <a:avLst/>
          </a:prstGeom>
        </p:spPr>
        <p:txBody>
          <a:bodyPr spcFirstLastPara="1" wrap="square" lIns="99000" tIns="49500" rIns="99000" bIns="495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20</a:t>
            </a:fld>
            <a:endParaRPr/>
          </a:p>
        </p:txBody>
      </p:sp>
    </p:spTree>
    <p:extLst>
      <p:ext uri="{BB962C8B-B14F-4D97-AF65-F5344CB8AC3E}">
        <p14:creationId xmlns:p14="http://schemas.microsoft.com/office/powerpoint/2010/main" val="12745562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9d6f455976_0_7: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9d6f455976_0_7:notes"/>
          <p:cNvSpPr txBox="1">
            <a:spLocks noGrp="1"/>
          </p:cNvSpPr>
          <p:nvPr>
            <p:ph type="body" idx="1"/>
          </p:nvPr>
        </p:nvSpPr>
        <p:spPr>
          <a:xfrm>
            <a:off x="710407" y="4861443"/>
            <a:ext cx="5683200" cy="4605600"/>
          </a:xfrm>
          <a:prstGeom prst="rect">
            <a:avLst/>
          </a:prstGeom>
        </p:spPr>
        <p:txBody>
          <a:bodyPr spcFirstLastPara="1" wrap="square" lIns="99000" tIns="49500" rIns="99000" bIns="49500" anchor="t" anchorCtr="0">
            <a:noAutofit/>
          </a:bodyPr>
          <a:lstStyle/>
          <a:p>
            <a:pPr marL="0" lvl="0" indent="0" algn="l" rtl="0">
              <a:spcBef>
                <a:spcPts val="0"/>
              </a:spcBef>
              <a:spcAft>
                <a:spcPts val="0"/>
              </a:spcAft>
              <a:buNone/>
            </a:pPr>
            <a:endParaRPr lang="en-GB" dirty="0"/>
          </a:p>
        </p:txBody>
      </p:sp>
      <p:sp>
        <p:nvSpPr>
          <p:cNvPr id="100" name="Google Shape;100;g9d6f455976_0_7:notes"/>
          <p:cNvSpPr txBox="1">
            <a:spLocks noGrp="1"/>
          </p:cNvSpPr>
          <p:nvPr>
            <p:ph type="sldNum" idx="12"/>
          </p:nvPr>
        </p:nvSpPr>
        <p:spPr>
          <a:xfrm>
            <a:off x="4023992" y="9721108"/>
            <a:ext cx="3078300" cy="511800"/>
          </a:xfrm>
          <a:prstGeom prst="rect">
            <a:avLst/>
          </a:prstGeom>
        </p:spPr>
        <p:txBody>
          <a:bodyPr spcFirstLastPara="1" wrap="square" lIns="99000" tIns="49500" rIns="99000" bIns="495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21</a:t>
            </a:fld>
            <a:endParaRPr/>
          </a:p>
        </p:txBody>
      </p:sp>
    </p:spTree>
    <p:extLst>
      <p:ext uri="{BB962C8B-B14F-4D97-AF65-F5344CB8AC3E}">
        <p14:creationId xmlns:p14="http://schemas.microsoft.com/office/powerpoint/2010/main" val="38651146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875" y="768350"/>
            <a:ext cx="6818313" cy="3836988"/>
          </a:xfrm>
        </p:spPr>
      </p:sp>
      <p:sp>
        <p:nvSpPr>
          <p:cNvPr id="3" name="Notes Placeholder 2"/>
          <p:cNvSpPr>
            <a:spLocks noGrp="1"/>
          </p:cNvSpPr>
          <p:nvPr>
            <p:ph type="body" idx="1"/>
          </p:nvPr>
        </p:nvSpPr>
        <p:spPr/>
        <p:txBody>
          <a:bodyPr/>
          <a:lstStyle/>
          <a:p>
            <a:r>
              <a:rPr lang="en-US" dirty="0"/>
              <a:t>Seki </a:t>
            </a:r>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400" b="0" i="0" u="none" strike="noStrike" cap="none" smtClean="0">
                <a:solidFill>
                  <a:schemeClr val="dk1"/>
                </a:solidFill>
                <a:latin typeface="Calibri"/>
                <a:ea typeface="Calibri"/>
                <a:cs typeface="Calibri"/>
                <a:sym typeface="Calibri"/>
              </a:rPr>
              <a:t>2</a:t>
            </a:fld>
            <a:endParaRPr lang="en-GB"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073077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9d6f455976_0_7: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9d6f455976_0_7:notes"/>
          <p:cNvSpPr txBox="1">
            <a:spLocks noGrp="1"/>
          </p:cNvSpPr>
          <p:nvPr>
            <p:ph type="body" idx="1"/>
          </p:nvPr>
        </p:nvSpPr>
        <p:spPr>
          <a:xfrm>
            <a:off x="710407" y="4861443"/>
            <a:ext cx="5683200" cy="4605600"/>
          </a:xfrm>
          <a:prstGeom prst="rect">
            <a:avLst/>
          </a:prstGeom>
        </p:spPr>
        <p:txBody>
          <a:bodyPr spcFirstLastPara="1" wrap="square" lIns="99000" tIns="49500" rIns="99000" bIns="49500" anchor="t" anchorCtr="0">
            <a:noAutofit/>
          </a:bodyPr>
          <a:lstStyle/>
          <a:p>
            <a:pPr marL="0" lvl="0" indent="0" algn="l" rtl="0">
              <a:spcBef>
                <a:spcPts val="0"/>
              </a:spcBef>
              <a:spcAft>
                <a:spcPts val="0"/>
              </a:spcAft>
              <a:buNone/>
            </a:pPr>
            <a:endParaRPr lang="en-GB" dirty="0"/>
          </a:p>
        </p:txBody>
      </p:sp>
      <p:sp>
        <p:nvSpPr>
          <p:cNvPr id="100" name="Google Shape;100;g9d6f455976_0_7:notes"/>
          <p:cNvSpPr txBox="1">
            <a:spLocks noGrp="1"/>
          </p:cNvSpPr>
          <p:nvPr>
            <p:ph type="sldNum" idx="12"/>
          </p:nvPr>
        </p:nvSpPr>
        <p:spPr>
          <a:xfrm>
            <a:off x="4023992" y="9721108"/>
            <a:ext cx="3078300" cy="511800"/>
          </a:xfrm>
          <a:prstGeom prst="rect">
            <a:avLst/>
          </a:prstGeom>
        </p:spPr>
        <p:txBody>
          <a:bodyPr spcFirstLastPara="1" wrap="square" lIns="99000" tIns="49500" rIns="99000" bIns="495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22</a:t>
            </a:fld>
            <a:endParaRPr/>
          </a:p>
        </p:txBody>
      </p:sp>
    </p:spTree>
    <p:extLst>
      <p:ext uri="{BB962C8B-B14F-4D97-AF65-F5344CB8AC3E}">
        <p14:creationId xmlns:p14="http://schemas.microsoft.com/office/powerpoint/2010/main" val="37285015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3: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 name="Google Shape;115;p3:notes"/>
          <p:cNvSpPr txBox="1">
            <a:spLocks noGrp="1"/>
          </p:cNvSpPr>
          <p:nvPr>
            <p:ph type="body" idx="1"/>
          </p:nvPr>
        </p:nvSpPr>
        <p:spPr>
          <a:xfrm>
            <a:off x="710407" y="4861443"/>
            <a:ext cx="5683250" cy="4605576"/>
          </a:xfrm>
          <a:prstGeom prst="rect">
            <a:avLst/>
          </a:prstGeom>
          <a:noFill/>
          <a:ln>
            <a:noFill/>
          </a:ln>
        </p:spPr>
        <p:txBody>
          <a:bodyPr spcFirstLastPara="1" wrap="square" lIns="99000" tIns="49500" rIns="99000" bIns="49500" anchor="t" anchorCtr="0">
            <a:noAutofit/>
          </a:bodyPr>
          <a:lstStyle/>
          <a:p>
            <a:pPr marL="0" lvl="0" indent="0" algn="l" rtl="0">
              <a:spcBef>
                <a:spcPts val="0"/>
              </a:spcBef>
              <a:spcAft>
                <a:spcPts val="0"/>
              </a:spcAft>
              <a:buNone/>
            </a:pPr>
            <a:r>
              <a:rPr lang="en-US" dirty="0"/>
              <a:t>Seki </a:t>
            </a:r>
            <a:endParaRPr dirty="0"/>
          </a:p>
        </p:txBody>
      </p:sp>
    </p:spTree>
    <p:extLst>
      <p:ext uri="{BB962C8B-B14F-4D97-AF65-F5344CB8AC3E}">
        <p14:creationId xmlns:p14="http://schemas.microsoft.com/office/powerpoint/2010/main" val="37097190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8:notes"/>
          <p:cNvSpPr txBox="1">
            <a:spLocks noGrp="1"/>
          </p:cNvSpPr>
          <p:nvPr>
            <p:ph type="body" idx="1"/>
          </p:nvPr>
        </p:nvSpPr>
        <p:spPr>
          <a:xfrm>
            <a:off x="710407" y="4861443"/>
            <a:ext cx="5683250" cy="4605576"/>
          </a:xfrm>
          <a:prstGeom prst="rect">
            <a:avLst/>
          </a:prstGeom>
        </p:spPr>
        <p:txBody>
          <a:bodyPr spcFirstLastPara="1" wrap="square" lIns="99000" tIns="49500" rIns="99000" bIns="49500" anchor="t" anchorCtr="0">
            <a:noAutofit/>
          </a:bodyPr>
          <a:lstStyle/>
          <a:p>
            <a:pPr marL="0" lvl="0" indent="0" algn="l" rtl="0">
              <a:spcBef>
                <a:spcPts val="0"/>
              </a:spcBef>
              <a:spcAft>
                <a:spcPts val="0"/>
              </a:spcAft>
              <a:buNone/>
            </a:pPr>
            <a:endParaRPr/>
          </a:p>
        </p:txBody>
      </p:sp>
      <p:sp>
        <p:nvSpPr>
          <p:cNvPr id="225" name="Google Shape;225;p8: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385935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13: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1" name="Google Shape;271;p13:notes"/>
          <p:cNvSpPr txBox="1">
            <a:spLocks noGrp="1"/>
          </p:cNvSpPr>
          <p:nvPr>
            <p:ph type="body" idx="1"/>
          </p:nvPr>
        </p:nvSpPr>
        <p:spPr>
          <a:xfrm>
            <a:off x="710407" y="4861443"/>
            <a:ext cx="5683250" cy="4605576"/>
          </a:xfrm>
          <a:prstGeom prst="rect">
            <a:avLst/>
          </a:prstGeom>
          <a:noFill/>
          <a:ln>
            <a:noFill/>
          </a:ln>
        </p:spPr>
        <p:txBody>
          <a:bodyPr spcFirstLastPara="1" wrap="square" lIns="99000" tIns="49500" rIns="99000" bIns="49500" anchor="t" anchorCtr="0">
            <a:noAutofit/>
          </a:bodyPr>
          <a:lstStyle/>
          <a:p>
            <a:pPr marL="0" lvl="0" indent="0" algn="l" rtl="0">
              <a:spcBef>
                <a:spcPts val="0"/>
              </a:spcBef>
              <a:spcAft>
                <a:spcPts val="0"/>
              </a:spcAft>
              <a:buNone/>
            </a:pPr>
            <a:r>
              <a:rPr lang="en-GB" dirty="0"/>
              <a:t>An amazing number of resources has been produced, various guidelines, recommendations, information sheets, messaging, even a “chatbot” to inform about Covid-19</a:t>
            </a:r>
            <a:endParaRPr dirty="0"/>
          </a:p>
          <a:p>
            <a:pPr marL="0" lvl="0" indent="0" algn="l" rtl="0">
              <a:spcBef>
                <a:spcPts val="0"/>
              </a:spcBef>
              <a:spcAft>
                <a:spcPts val="0"/>
              </a:spcAft>
              <a:buNone/>
            </a:pPr>
            <a:r>
              <a:rPr lang="en-GB" dirty="0"/>
              <a:t>However, the resources to actually implement shelter related activities remain very limited around the world.</a:t>
            </a: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9e4d08e0c1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9e4d08e0c1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lnSpc>
                <a:spcPct val="115000"/>
              </a:lnSpc>
              <a:spcBef>
                <a:spcPts val="0"/>
              </a:spcBef>
              <a:spcAft>
                <a:spcPts val="0"/>
              </a:spcAft>
              <a:buNone/>
            </a:pPr>
            <a:r>
              <a:rPr lang="en-GB" sz="1200"/>
              <a:t>We organised the Shelter and Health multi-sectoral Learning Day in May. Many of you attended. The key idea was that the workshop included both development and humanitarian actors: academics and practitioners. People with Shelter, Health and WaSH backgrounds. In other words, groups that don’t normally meet!</a:t>
            </a:r>
            <a:endParaRPr sz="1200"/>
          </a:p>
          <a:p>
            <a:pPr marL="0" lvl="0" indent="0" algn="just" rtl="0">
              <a:lnSpc>
                <a:spcPct val="115000"/>
              </a:lnSpc>
              <a:spcBef>
                <a:spcPts val="0"/>
              </a:spcBef>
              <a:spcAft>
                <a:spcPts val="0"/>
              </a:spcAft>
              <a:buNone/>
            </a:pPr>
            <a:r>
              <a:rPr lang="en-GB" sz="1200"/>
              <a:t>Workshop planned pre-COVID19, but the pandemic has made the topic even more relevant. Still, there are so many health issues other than viruses that can be mitigated by better, less crowded shelter.</a:t>
            </a:r>
            <a:endParaRPr sz="1200"/>
          </a:p>
          <a:p>
            <a:pPr marL="0" lvl="0" indent="0" algn="just" rtl="0">
              <a:lnSpc>
                <a:spcPct val="115000"/>
              </a:lnSpc>
              <a:spcBef>
                <a:spcPts val="0"/>
              </a:spcBef>
              <a:spcAft>
                <a:spcPts val="0"/>
              </a:spcAft>
              <a:buNone/>
            </a:pPr>
            <a:r>
              <a:rPr lang="en-GB" sz="1200"/>
              <a:t>There were 20 presentations with opportunities for further discussion in breakout groups. Not enough time for discussion, but happily there have been many follow-up conversations and there are many more to come. </a:t>
            </a:r>
            <a:endParaRPr sz="1200"/>
          </a:p>
          <a:p>
            <a:pPr marL="0" lvl="0" indent="0" algn="just" rtl="0">
              <a:lnSpc>
                <a:spcPct val="115000"/>
              </a:lnSpc>
              <a:spcBef>
                <a:spcPts val="0"/>
              </a:spcBef>
              <a:spcAft>
                <a:spcPts val="0"/>
              </a:spcAft>
              <a:buNone/>
            </a:pPr>
            <a:r>
              <a:rPr lang="en-GB" sz="1200"/>
              <a:t>One important point to make though is that we are aware that one group was missing from the conversation, as so often, the affected populations – the ‘home-makers’ themselves.</a:t>
            </a:r>
            <a:endParaRPr sz="1200"/>
          </a:p>
          <a:p>
            <a:pPr marL="0" lvl="0" indent="0" algn="just" rtl="0">
              <a:lnSpc>
                <a:spcPct val="115000"/>
              </a:lnSpc>
              <a:spcBef>
                <a:spcPts val="1200"/>
              </a:spcBef>
              <a:spcAft>
                <a:spcPts val="0"/>
              </a:spcAft>
              <a:buNone/>
            </a:pPr>
            <a:r>
              <a:rPr lang="en-GB" sz="1200"/>
              <a:t>Following the presentations and the surrounding discussion plus feedback forms, we divided the main findings from the day into three themes - Shelter realities and practice, Research and evidence-building, Advocacy and policy. You can read the detail in the report. </a:t>
            </a:r>
            <a:endParaRPr sz="1200"/>
          </a:p>
          <a:p>
            <a:pPr marL="0" lvl="0" indent="0" algn="just" rtl="0">
              <a:lnSpc>
                <a:spcPct val="115000"/>
              </a:lnSpc>
              <a:spcBef>
                <a:spcPts val="1200"/>
              </a:spcBef>
              <a:spcAft>
                <a:spcPts val="0"/>
              </a:spcAft>
              <a:buNone/>
            </a:pPr>
            <a:r>
              <a:rPr lang="en-GB" u="sng">
                <a:solidFill>
                  <a:srgbClr val="2200CC"/>
                </a:solidFill>
                <a:hlinkClick r:id="rId3">
                  <a:extLst>
                    <a:ext uri="{A12FA001-AC4F-418D-AE19-62706E023703}">
                      <ahyp:hlinkClr xmlns:ahyp="http://schemas.microsoft.com/office/drawing/2018/hyperlinkcolor" val="tx"/>
                    </a:ext>
                  </a:extLst>
                </a:hlinkClick>
              </a:rPr>
              <a:t>https://insights.careinternational.org.uk/publications/towards-healthier-homes-in-humanitarian-settings</a:t>
            </a:r>
            <a:endParaRPr u="sng">
              <a:solidFill>
                <a:srgbClr val="2200CC"/>
              </a:solidFill>
            </a:endParaRPr>
          </a:p>
          <a:p>
            <a:pPr marL="0" lvl="0" indent="0" algn="just" rtl="0">
              <a:lnSpc>
                <a:spcPct val="115000"/>
              </a:lnSpc>
              <a:spcBef>
                <a:spcPts val="0"/>
              </a:spcBef>
              <a:spcAft>
                <a:spcPts val="0"/>
              </a:spcAft>
              <a:buNone/>
            </a:pPr>
            <a:endParaRPr sz="1200">
              <a:solidFill>
                <a:schemeClr val="dk1"/>
              </a:solidFill>
            </a:endParaRPr>
          </a:p>
          <a:p>
            <a:pPr marL="0" lvl="0" indent="0" algn="just" rtl="0">
              <a:lnSpc>
                <a:spcPct val="115000"/>
              </a:lnSpc>
              <a:spcBef>
                <a:spcPts val="0"/>
              </a:spcBef>
              <a:spcAft>
                <a:spcPts val="0"/>
              </a:spcAft>
              <a:buNone/>
            </a:pPr>
            <a:endParaRPr sz="1200">
              <a:solidFill>
                <a:schemeClr val="dk1"/>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9e4d08e0c1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9e4d08e0c1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lnSpc>
                <a:spcPct val="115000"/>
              </a:lnSpc>
              <a:spcBef>
                <a:spcPts val="1200"/>
              </a:spcBef>
              <a:spcAft>
                <a:spcPts val="1200"/>
              </a:spcAft>
              <a:buClr>
                <a:schemeClr val="dk1"/>
              </a:buClr>
              <a:buSzPts val="1100"/>
              <a:buFont typeface="Arial"/>
              <a:buNone/>
            </a:pPr>
            <a:r>
              <a:rPr lang="en-GB" sz="1200">
                <a:solidFill>
                  <a:schemeClr val="dk1"/>
                </a:solidFill>
              </a:rPr>
              <a:t>5 </a:t>
            </a:r>
            <a:r>
              <a:rPr lang="en-GB" sz="1200" b="1">
                <a:solidFill>
                  <a:schemeClr val="dk1"/>
                </a:solidFill>
              </a:rPr>
              <a:t>recommendations </a:t>
            </a:r>
            <a:r>
              <a:rPr lang="en-GB" sz="1200">
                <a:solidFill>
                  <a:schemeClr val="dk1"/>
                </a:solidFill>
              </a:rPr>
              <a:t>made. We’re now tracking progress on these and welcome further ideas and collaborations to make them happen.</a:t>
            </a:r>
            <a:endParaRPr sz="1200">
              <a:solidFill>
                <a:schemeClr val="dk1"/>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9e4d08e0c1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9e4d08e0c1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New research all the time, - humanitarian and development settings. Lots of new research prompted by COVID e.g. ventilation, shelter design, air quality, transmission of viruses. See EvidenceAid resources</a:t>
            </a:r>
            <a:endParaRPr/>
          </a:p>
          <a:p>
            <a:pPr marL="0" lvl="0" indent="0" algn="l" rtl="0">
              <a:spcBef>
                <a:spcPts val="0"/>
              </a:spcBef>
              <a:spcAft>
                <a:spcPts val="0"/>
              </a:spcAft>
              <a:buClr>
                <a:schemeClr val="dk1"/>
              </a:buClr>
              <a:buSzPts val="1100"/>
              <a:buFont typeface="Arial"/>
              <a:buNone/>
            </a:pPr>
            <a:r>
              <a:rPr lang="en-GB"/>
              <a:t>Collaborative chapter for Interaction’s Roadmap for Research publication (currently a draft) - setting out how to develop a wider ‘Environmental Health lens’ in practice</a:t>
            </a:r>
            <a:endParaRPr/>
          </a:p>
          <a:p>
            <a:pPr marL="0" lvl="0" indent="0" algn="l" rtl="0">
              <a:spcBef>
                <a:spcPts val="0"/>
              </a:spcBef>
              <a:spcAft>
                <a:spcPts val="0"/>
              </a:spcAft>
              <a:buNone/>
            </a:pPr>
            <a:r>
              <a:rPr lang="en-GB"/>
              <a:t>Health in CRAterre’s local scale ‘contextualised analysis of local construction’ pilot as part of t</a:t>
            </a:r>
            <a:r>
              <a:rPr lang="en-GB">
                <a:solidFill>
                  <a:schemeClr val="dk1"/>
                </a:solidFill>
              </a:rPr>
              <a:t>esting and refining Step 1 of the </a:t>
            </a:r>
            <a:r>
              <a:rPr lang="en-GB"/>
              <a:t>Protocol. Planned research on health outcomes alongside CRS’ Extending Impacts studies</a:t>
            </a:r>
            <a:endParaRPr/>
          </a:p>
          <a:p>
            <a:pPr marL="0" lvl="0" indent="0" algn="l" rtl="0">
              <a:spcBef>
                <a:spcPts val="0"/>
              </a:spcBef>
              <a:spcAft>
                <a:spcPts val="0"/>
              </a:spcAft>
              <a:buNone/>
            </a:pPr>
            <a:r>
              <a:rPr lang="en-GB"/>
              <a:t>We need to start somewhere… barrier of evidence is currently holding back action and donor acceptance. </a:t>
            </a:r>
            <a:r>
              <a:rPr lang="en-GB" b="1"/>
              <a:t>Clear advocacy needed with donors and other sectors.</a:t>
            </a:r>
            <a:endParaRPr b="1"/>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14: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8" name="Google Shape;288;p14:notes"/>
          <p:cNvSpPr txBox="1">
            <a:spLocks noGrp="1"/>
          </p:cNvSpPr>
          <p:nvPr>
            <p:ph type="body" idx="1"/>
          </p:nvPr>
        </p:nvSpPr>
        <p:spPr>
          <a:xfrm>
            <a:off x="710407" y="4861443"/>
            <a:ext cx="5683250" cy="4605576"/>
          </a:xfrm>
          <a:prstGeom prst="rect">
            <a:avLst/>
          </a:prstGeom>
          <a:noFill/>
          <a:ln>
            <a:noFill/>
          </a:ln>
        </p:spPr>
        <p:txBody>
          <a:bodyPr spcFirstLastPara="1" wrap="square" lIns="99000" tIns="49500" rIns="99000" bIns="49500" anchor="t" anchorCtr="0">
            <a:noAutofit/>
          </a:bodyPr>
          <a:lstStyle/>
          <a:p>
            <a:pPr marL="0" lvl="0" indent="0" algn="l" rtl="0">
              <a:lnSpc>
                <a:spcPct val="200000"/>
              </a:lnSpc>
              <a:spcBef>
                <a:spcPts val="0"/>
              </a:spcBef>
              <a:spcAft>
                <a:spcPts val="0"/>
              </a:spcAft>
              <a:buNone/>
            </a:pPr>
            <a:r>
              <a:rPr lang="en-GB" sz="1800">
                <a:latin typeface="Calibri"/>
                <a:ea typeface="Calibri"/>
                <a:cs typeface="Calibri"/>
                <a:sym typeface="Calibri"/>
              </a:rPr>
              <a:t>One thing we can do already is of course, to specifically report all the covid related activities. I know, we all love reporting and have nothing else to do, but in the end if we don’t report shelter will not get the visibility or the funding it deserves.</a:t>
            </a:r>
            <a:endParaRPr/>
          </a:p>
          <a:p>
            <a:pPr marL="0" lvl="0" indent="0" algn="l" rtl="0">
              <a:lnSpc>
                <a:spcPct val="200000"/>
              </a:lnSpc>
              <a:spcBef>
                <a:spcPts val="800"/>
              </a:spcBef>
              <a:spcAft>
                <a:spcPts val="0"/>
              </a:spcAft>
              <a:buNone/>
            </a:pPr>
            <a:endParaRPr sz="1800">
              <a:latin typeface="Calibri"/>
              <a:ea typeface="Calibri"/>
              <a:cs typeface="Calibri"/>
              <a:sym typeface="Calibri"/>
            </a:endParaRPr>
          </a:p>
          <a:p>
            <a:pPr marL="0" lvl="0" indent="0" algn="l" rtl="0">
              <a:lnSpc>
                <a:spcPct val="200000"/>
              </a:lnSpc>
              <a:spcBef>
                <a:spcPts val="800"/>
              </a:spcBef>
              <a:spcAft>
                <a:spcPts val="0"/>
              </a:spcAft>
              <a:buNone/>
            </a:pPr>
            <a:r>
              <a:rPr lang="en-GB" sz="1800">
                <a:latin typeface="Calibri"/>
                <a:ea typeface="Calibri"/>
                <a:cs typeface="Calibri"/>
                <a:sym typeface="Calibri"/>
              </a:rPr>
              <a:t> Link to the COVID-19 reporting template:</a:t>
            </a:r>
            <a:r>
              <a:rPr lang="en-GB" sz="1800" b="1" u="sng">
                <a:solidFill>
                  <a:schemeClr val="hlink"/>
                </a:solidFill>
                <a:latin typeface="Calibri"/>
                <a:ea typeface="Calibri"/>
                <a:cs typeface="Calibri"/>
                <a:sym typeface="Calibri"/>
                <a:hlinkClick r:id="rId3"/>
              </a:rPr>
              <a:t> https://ee.humanitarianresponse.info/x/9LsRBIfT</a:t>
            </a:r>
            <a:endParaRPr sz="1800">
              <a:latin typeface="Calibri"/>
              <a:ea typeface="Calibri"/>
              <a:cs typeface="Calibri"/>
              <a:sym typeface="Calibri"/>
            </a:endParaRPr>
          </a:p>
          <a:p>
            <a:pPr marL="0" lvl="0" indent="0" algn="l" rtl="0">
              <a:spcBef>
                <a:spcPts val="80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15: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8" name="Google Shape;298;p15:notes"/>
          <p:cNvSpPr txBox="1">
            <a:spLocks noGrp="1"/>
          </p:cNvSpPr>
          <p:nvPr>
            <p:ph type="body" idx="1"/>
          </p:nvPr>
        </p:nvSpPr>
        <p:spPr>
          <a:xfrm>
            <a:off x="710407" y="4861443"/>
            <a:ext cx="5683250" cy="4605576"/>
          </a:xfrm>
          <a:prstGeom prst="rect">
            <a:avLst/>
          </a:prstGeom>
          <a:noFill/>
          <a:ln>
            <a:noFill/>
          </a:ln>
        </p:spPr>
        <p:txBody>
          <a:bodyPr spcFirstLastPara="1" wrap="square" lIns="99000" tIns="49500" rIns="99000" bIns="49500" anchor="t" anchorCtr="0">
            <a:noAutofit/>
          </a:bodyPr>
          <a:lstStyle/>
          <a:p>
            <a:pPr marL="0" lvl="0" indent="0" algn="l" rtl="0">
              <a:lnSpc>
                <a:spcPct val="200000"/>
              </a:lnSpc>
              <a:spcBef>
                <a:spcPts val="0"/>
              </a:spcBef>
              <a:spcAft>
                <a:spcPts val="0"/>
              </a:spcAft>
              <a:buNone/>
            </a:pPr>
            <a:r>
              <a:rPr lang="en-GB" sz="1800">
                <a:latin typeface="Calibri"/>
                <a:ea typeface="Calibri"/>
                <a:cs typeface="Calibri"/>
                <a:sym typeface="Calibri"/>
              </a:rPr>
              <a:t>The same is reflected in the funding recorded on FTS.</a:t>
            </a:r>
            <a:endParaRPr/>
          </a:p>
          <a:p>
            <a:pPr marL="0" lvl="0" indent="0" algn="l" rtl="0">
              <a:lnSpc>
                <a:spcPct val="200000"/>
              </a:lnSpc>
              <a:spcBef>
                <a:spcPts val="800"/>
              </a:spcBef>
              <a:spcAft>
                <a:spcPts val="0"/>
              </a:spcAft>
              <a:buNone/>
            </a:pPr>
            <a:r>
              <a:rPr lang="en-GB" sz="1800">
                <a:latin typeface="Calibri"/>
                <a:ea typeface="Calibri"/>
                <a:cs typeface="Calibri"/>
                <a:sym typeface="Calibri"/>
              </a:rPr>
              <a:t>Of course, the health sector needs to be prioritized in a pandemic, but the construction of temporary health facilities and quarantine spaces is not part of the health cluster interventions.</a:t>
            </a:r>
            <a:endParaRPr/>
          </a:p>
          <a:p>
            <a:pPr marL="0" lvl="0" indent="0" algn="l" rtl="0">
              <a:lnSpc>
                <a:spcPct val="200000"/>
              </a:lnSpc>
              <a:spcBef>
                <a:spcPts val="800"/>
              </a:spcBef>
              <a:spcAft>
                <a:spcPts val="0"/>
              </a:spcAft>
              <a:buNone/>
            </a:pPr>
            <a:r>
              <a:rPr lang="en-GB" sz="1800">
                <a:latin typeface="Calibri"/>
                <a:ea typeface="Calibri"/>
                <a:cs typeface="Calibri"/>
                <a:sym typeface="Calibri"/>
              </a:rPr>
              <a:t>And in a pandemic where people with potential infections are supposed to self-quarantine and lockdowns are enforced by governments it seems obvious that interventions improving shelter would be given much more attention. </a:t>
            </a:r>
            <a:endParaRPr/>
          </a:p>
          <a:p>
            <a:pPr marL="0" lvl="0" indent="0" algn="l" rtl="0">
              <a:lnSpc>
                <a:spcPct val="200000"/>
              </a:lnSpc>
              <a:spcBef>
                <a:spcPts val="800"/>
              </a:spcBef>
              <a:spcAft>
                <a:spcPts val="0"/>
              </a:spcAft>
              <a:buNone/>
            </a:pPr>
            <a:r>
              <a:rPr lang="en-GB" sz="1800">
                <a:latin typeface="Calibri"/>
                <a:ea typeface="Calibri"/>
                <a:cs typeface="Calibri"/>
                <a:sym typeface="Calibri"/>
              </a:rPr>
              <a:t>I wonder, does this all reflect the reality in the field? I doubt it</a:t>
            </a:r>
            <a:endParaRPr/>
          </a:p>
          <a:p>
            <a:pPr marL="0" lvl="0" indent="0" algn="l" rtl="0">
              <a:lnSpc>
                <a:spcPct val="200000"/>
              </a:lnSpc>
              <a:spcBef>
                <a:spcPts val="800"/>
              </a:spcBef>
              <a:spcAft>
                <a:spcPts val="0"/>
              </a:spcAft>
              <a:buNone/>
            </a:pPr>
            <a:endParaRPr sz="1800">
              <a:latin typeface="Calibri"/>
              <a:ea typeface="Calibri"/>
              <a:cs typeface="Calibri"/>
              <a:sym typeface="Calibri"/>
            </a:endParaRPr>
          </a:p>
          <a:p>
            <a:pPr marL="0" lvl="0" indent="0" algn="l" rtl="0">
              <a:lnSpc>
                <a:spcPct val="200000"/>
              </a:lnSpc>
              <a:spcBef>
                <a:spcPts val="800"/>
              </a:spcBef>
              <a:spcAft>
                <a:spcPts val="0"/>
              </a:spcAft>
              <a:buNone/>
            </a:pPr>
            <a:r>
              <a:rPr lang="en-GB" sz="1800">
                <a:latin typeface="Calibri"/>
                <a:ea typeface="Calibri"/>
                <a:cs typeface="Calibri"/>
                <a:sym typeface="Calibri"/>
              </a:rPr>
              <a:t>🡪 the question is, </a:t>
            </a:r>
            <a:r>
              <a:rPr lang="en-GB" sz="1800" b="1">
                <a:latin typeface="Calibri"/>
                <a:ea typeface="Calibri"/>
                <a:cs typeface="Calibri"/>
                <a:sym typeface="Calibri"/>
              </a:rPr>
              <a:t>how can we advocate better for the importance of shelter</a:t>
            </a:r>
            <a:r>
              <a:rPr lang="en-GB" sz="1800">
                <a:latin typeface="Calibri"/>
                <a:ea typeface="Calibri"/>
                <a:cs typeface="Calibri"/>
                <a:sym typeface="Calibri"/>
              </a:rPr>
              <a:t> in this response, but also in general </a:t>
            </a:r>
            <a:r>
              <a:rPr lang="en-GB" sz="1800" b="1">
                <a:latin typeface="Calibri"/>
                <a:ea typeface="Calibri"/>
                <a:cs typeface="Calibri"/>
                <a:sym typeface="Calibri"/>
              </a:rPr>
              <a:t>for preventing spread of disease and ensuring better health and wellbeing?</a:t>
            </a:r>
            <a:endParaRPr sz="1800">
              <a:latin typeface="Calibri"/>
              <a:ea typeface="Calibri"/>
              <a:cs typeface="Calibri"/>
              <a:sym typeface="Calibri"/>
            </a:endParaRPr>
          </a:p>
          <a:p>
            <a:pPr marL="0" lvl="0" indent="0" algn="l" rtl="0">
              <a:lnSpc>
                <a:spcPct val="200000"/>
              </a:lnSpc>
              <a:spcBef>
                <a:spcPts val="800"/>
              </a:spcBef>
              <a:spcAft>
                <a:spcPts val="0"/>
              </a:spcAft>
              <a:buNone/>
            </a:pPr>
            <a:r>
              <a:rPr lang="en-GB" sz="1800">
                <a:latin typeface="Calibri"/>
                <a:ea typeface="Calibri"/>
                <a:cs typeface="Calibri"/>
                <a:sym typeface="Calibri"/>
              </a:rPr>
              <a:t>I think key is to start collect more evidence for the impact that good shelter has on health ad wellbeing. And for that we need to reach out to health actors, the health cluster on global and on national levels. </a:t>
            </a:r>
            <a:endParaRPr/>
          </a:p>
          <a:p>
            <a:pPr marL="0" lvl="0" indent="0" algn="l" rtl="0">
              <a:lnSpc>
                <a:spcPct val="200000"/>
              </a:lnSpc>
              <a:spcBef>
                <a:spcPts val="800"/>
              </a:spcBef>
              <a:spcAft>
                <a:spcPts val="0"/>
              </a:spcAft>
              <a:buNone/>
            </a:pPr>
            <a:r>
              <a:rPr lang="en-GB" sz="1800">
                <a:latin typeface="Calibri"/>
                <a:ea typeface="Calibri"/>
                <a:cs typeface="Calibri"/>
                <a:sym typeface="Calibri"/>
              </a:rPr>
              <a:t>I know the global shelter cluster coordinators have already reached out the global health cluster in this respect.</a:t>
            </a:r>
            <a:endParaRPr/>
          </a:p>
          <a:p>
            <a:pPr marL="0" lvl="0" indent="0" algn="l" rtl="0">
              <a:lnSpc>
                <a:spcPct val="200000"/>
              </a:lnSpc>
              <a:spcBef>
                <a:spcPts val="800"/>
              </a:spcBef>
              <a:spcAft>
                <a:spcPts val="0"/>
              </a:spcAft>
              <a:buNone/>
            </a:pPr>
            <a:r>
              <a:rPr lang="en-GB" sz="1800">
                <a:latin typeface="Calibri"/>
                <a:ea typeface="Calibri"/>
                <a:cs typeface="Calibri"/>
                <a:sym typeface="Calibri"/>
              </a:rPr>
              <a:t> </a:t>
            </a:r>
            <a:endParaRPr/>
          </a:p>
          <a:p>
            <a:pPr marL="0" lvl="0" indent="0" algn="l" rtl="0">
              <a:spcBef>
                <a:spcPts val="800"/>
              </a:spcBef>
              <a:spcAft>
                <a:spcPts val="0"/>
              </a:spcAft>
              <a:buClr>
                <a:schemeClr val="dk1"/>
              </a:buClr>
              <a:buSzPts val="1200"/>
              <a:buFont typeface="Calibri"/>
              <a:buNone/>
            </a:pPr>
            <a:endParaRPr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875" y="768350"/>
            <a:ext cx="6818313" cy="3836988"/>
          </a:xfrm>
        </p:spPr>
      </p:sp>
      <p:sp>
        <p:nvSpPr>
          <p:cNvPr id="3" name="Notes Placeholder 2"/>
          <p:cNvSpPr>
            <a:spLocks noGrp="1"/>
          </p:cNvSpPr>
          <p:nvPr>
            <p:ph type="body" idx="1"/>
          </p:nvPr>
        </p:nvSpPr>
        <p:spPr/>
        <p:txBody>
          <a:bodyPr/>
          <a:lstStyle/>
          <a:p>
            <a:r>
              <a:rPr lang="en-US" dirty="0"/>
              <a:t>Seki </a:t>
            </a:r>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400" b="0" i="0" u="none" strike="noStrike" cap="none" smtClean="0">
                <a:solidFill>
                  <a:schemeClr val="dk1"/>
                </a:solidFill>
                <a:latin typeface="Calibri"/>
                <a:ea typeface="Calibri"/>
                <a:cs typeface="Calibri"/>
                <a:sym typeface="Calibri"/>
              </a:rPr>
              <a:t>3</a:t>
            </a:fld>
            <a:endParaRPr lang="en-GB"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77559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2: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 name="Google Shape;107;p2:notes"/>
          <p:cNvSpPr txBox="1">
            <a:spLocks noGrp="1"/>
          </p:cNvSpPr>
          <p:nvPr>
            <p:ph type="body" idx="1"/>
          </p:nvPr>
        </p:nvSpPr>
        <p:spPr>
          <a:xfrm>
            <a:off x="710407" y="4861443"/>
            <a:ext cx="5683250" cy="4605576"/>
          </a:xfrm>
          <a:prstGeom prst="rect">
            <a:avLst/>
          </a:prstGeom>
          <a:noFill/>
          <a:ln>
            <a:noFill/>
          </a:ln>
        </p:spPr>
        <p:txBody>
          <a:bodyPr spcFirstLastPara="1" wrap="square" lIns="99000" tIns="49500" rIns="99000" bIns="49500" anchor="t" anchorCtr="0">
            <a:noAutofit/>
          </a:bodyPr>
          <a:lstStyle/>
          <a:p>
            <a:pPr marL="0" lvl="0" indent="0" algn="l" rtl="0">
              <a:spcBef>
                <a:spcPts val="800"/>
              </a:spcBef>
              <a:spcAft>
                <a:spcPts val="0"/>
              </a:spcAft>
              <a:buNone/>
            </a:pPr>
            <a:r>
              <a:rPr lang="en-US" dirty="0"/>
              <a:t>Cecilia 3mins </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4: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 name="Google Shape;133;p4:notes"/>
          <p:cNvSpPr txBox="1">
            <a:spLocks noGrp="1"/>
          </p:cNvSpPr>
          <p:nvPr>
            <p:ph type="body" idx="1"/>
          </p:nvPr>
        </p:nvSpPr>
        <p:spPr>
          <a:xfrm>
            <a:off x="710407" y="4861443"/>
            <a:ext cx="5683250" cy="4605576"/>
          </a:xfrm>
          <a:prstGeom prst="rect">
            <a:avLst/>
          </a:prstGeom>
          <a:noFill/>
          <a:ln>
            <a:noFill/>
          </a:ln>
        </p:spPr>
        <p:txBody>
          <a:bodyPr spcFirstLastPara="1" wrap="square" lIns="99000" tIns="49500" rIns="99000" bIns="495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5:notes"/>
          <p:cNvSpPr txBox="1">
            <a:spLocks noGrp="1"/>
          </p:cNvSpPr>
          <p:nvPr>
            <p:ph type="body" idx="1"/>
          </p:nvPr>
        </p:nvSpPr>
        <p:spPr>
          <a:xfrm>
            <a:off x="710407" y="4861443"/>
            <a:ext cx="5683250" cy="4605576"/>
          </a:xfrm>
          <a:prstGeom prst="rect">
            <a:avLst/>
          </a:prstGeom>
        </p:spPr>
        <p:txBody>
          <a:bodyPr spcFirstLastPara="1" wrap="square" lIns="99000" tIns="49500" rIns="99000" bIns="49500" anchor="t" anchorCtr="0">
            <a:noAutofit/>
          </a:bodyPr>
          <a:lstStyle/>
          <a:p>
            <a:pPr marL="0" lvl="0" indent="0" algn="l" rtl="0">
              <a:spcBef>
                <a:spcPts val="0"/>
              </a:spcBef>
              <a:spcAft>
                <a:spcPts val="0"/>
              </a:spcAft>
              <a:buNone/>
            </a:pPr>
            <a:endParaRPr/>
          </a:p>
        </p:txBody>
      </p:sp>
      <p:sp>
        <p:nvSpPr>
          <p:cNvPr id="160" name="Google Shape;160;p5: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6: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 name="Google Shape;177;p6:notes"/>
          <p:cNvSpPr txBox="1">
            <a:spLocks noGrp="1"/>
          </p:cNvSpPr>
          <p:nvPr>
            <p:ph type="body" idx="1"/>
          </p:nvPr>
        </p:nvSpPr>
        <p:spPr>
          <a:xfrm>
            <a:off x="710407" y="4861443"/>
            <a:ext cx="5683250" cy="4605576"/>
          </a:xfrm>
          <a:prstGeom prst="rect">
            <a:avLst/>
          </a:prstGeom>
          <a:noFill/>
          <a:ln>
            <a:noFill/>
          </a:ln>
        </p:spPr>
        <p:txBody>
          <a:bodyPr spcFirstLastPara="1" wrap="square" lIns="99000" tIns="49500" rIns="99000" bIns="49500" anchor="t" anchorCtr="0">
            <a:noAutofit/>
          </a:bodyPr>
          <a:lstStyle/>
          <a:p>
            <a:pPr marL="0" lvl="0" indent="0" algn="l" rtl="0">
              <a:spcBef>
                <a:spcPts val="800"/>
              </a:spcBef>
              <a:spcAft>
                <a:spcPts val="0"/>
              </a:spcAft>
              <a:buNone/>
            </a:pPr>
            <a:r>
              <a:rPr lang="en-US" dirty="0"/>
              <a:t>Cecilia </a:t>
            </a:r>
          </a:p>
          <a:p>
            <a:pPr marL="0" lvl="0" indent="0" algn="l" rtl="0">
              <a:lnSpc>
                <a:spcPct val="200000"/>
              </a:lnSpc>
              <a:spcBef>
                <a:spcPts val="0"/>
              </a:spcBef>
              <a:spcAft>
                <a:spcPts val="0"/>
              </a:spcAft>
              <a:buNone/>
            </a:pPr>
            <a:r>
              <a:rPr lang="en-GB" sz="1200" dirty="0">
                <a:latin typeface="Calibri"/>
                <a:ea typeface="Calibri"/>
                <a:cs typeface="Calibri"/>
                <a:sym typeface="Calibri"/>
              </a:rPr>
              <a:t>Now the first results of the global HRP we can see in the key achievement published in July this year. 🡪 🡪 </a:t>
            </a:r>
            <a:endParaRPr lang="en-GB" dirty="0"/>
          </a:p>
          <a:p>
            <a:pPr marL="342900" lvl="0" indent="-342900" algn="l" rtl="0">
              <a:lnSpc>
                <a:spcPct val="200000"/>
              </a:lnSpc>
              <a:spcBef>
                <a:spcPts val="800"/>
              </a:spcBef>
              <a:spcAft>
                <a:spcPts val="0"/>
              </a:spcAft>
              <a:buClr>
                <a:schemeClr val="dk1"/>
              </a:buClr>
              <a:buSzPts val="1800"/>
              <a:buFont typeface="Noto Sans Symbols"/>
              <a:buChar char="🡺"/>
            </a:pPr>
            <a:r>
              <a:rPr lang="en-GB" sz="1200" dirty="0">
                <a:latin typeface="Calibri"/>
                <a:ea typeface="Calibri"/>
                <a:cs typeface="Calibri"/>
                <a:sym typeface="Calibri"/>
              </a:rPr>
              <a:t>What happened to the </a:t>
            </a:r>
          </a:p>
          <a:p>
            <a:pPr marL="342900" lvl="0" indent="-342900" algn="l" rtl="0">
              <a:lnSpc>
                <a:spcPct val="200000"/>
              </a:lnSpc>
              <a:spcBef>
                <a:spcPts val="800"/>
              </a:spcBef>
              <a:spcAft>
                <a:spcPts val="0"/>
              </a:spcAft>
              <a:buClr>
                <a:schemeClr val="dk1"/>
              </a:buClr>
              <a:buSzPts val="1800"/>
              <a:buFont typeface="Noto Sans Symbols"/>
              <a:buChar char="▪"/>
            </a:pPr>
            <a:r>
              <a:rPr lang="en-GB" sz="1200" dirty="0">
                <a:latin typeface="Calibri"/>
                <a:ea typeface="Calibri"/>
                <a:cs typeface="Calibri"/>
                <a:sym typeface="Calibri"/>
              </a:rPr>
              <a:t>Distribution of essential humanitarian assistance (NFI) while following preventive measures?</a:t>
            </a:r>
          </a:p>
          <a:p>
            <a:pPr marL="342900" lvl="0" indent="-342900" algn="l" rtl="0">
              <a:lnSpc>
                <a:spcPct val="200000"/>
              </a:lnSpc>
              <a:spcBef>
                <a:spcPts val="800"/>
              </a:spcBef>
              <a:spcAft>
                <a:spcPts val="0"/>
              </a:spcAft>
              <a:buClr>
                <a:schemeClr val="dk1"/>
              </a:buClr>
              <a:buSzPts val="1800"/>
              <a:buFont typeface="Noto Sans Symbols"/>
              <a:buChar char="▪"/>
            </a:pPr>
            <a:r>
              <a:rPr lang="en-GB" sz="1200" dirty="0">
                <a:latin typeface="Calibri"/>
                <a:ea typeface="Calibri"/>
                <a:cs typeface="Calibri"/>
                <a:sym typeface="Calibri"/>
              </a:rPr>
              <a:t>Measures to decongest, reduce overcrowding, improve shelter quality to reduce transmission, stabilize mental health, reduce GBV risk, etc.?</a:t>
            </a:r>
          </a:p>
          <a:p>
            <a:pPr marL="342900" lvl="0" indent="-342900" algn="l" rtl="0">
              <a:lnSpc>
                <a:spcPct val="200000"/>
              </a:lnSpc>
              <a:spcBef>
                <a:spcPts val="800"/>
              </a:spcBef>
              <a:spcAft>
                <a:spcPts val="0"/>
              </a:spcAft>
              <a:buClr>
                <a:schemeClr val="dk1"/>
              </a:buClr>
              <a:buSzPts val="1800"/>
              <a:buFont typeface="Noto Sans Symbols"/>
              <a:buChar char="▪"/>
            </a:pPr>
            <a:r>
              <a:rPr lang="en-GB" sz="1200" dirty="0">
                <a:latin typeface="Calibri"/>
                <a:ea typeface="Calibri"/>
                <a:cs typeface="Calibri"/>
                <a:sym typeface="Calibri"/>
              </a:rPr>
              <a:t>Construction of Isolation wards, quarantine spaces and temporary medical facilities? They are not reported under the health achievements!</a:t>
            </a:r>
          </a:p>
          <a:p>
            <a:pPr marL="228600" lvl="0" indent="0" algn="l" rtl="0">
              <a:lnSpc>
                <a:spcPct val="200000"/>
              </a:lnSpc>
              <a:spcBef>
                <a:spcPts val="800"/>
              </a:spcBef>
              <a:spcAft>
                <a:spcPts val="0"/>
              </a:spcAft>
              <a:buNone/>
            </a:pPr>
            <a:r>
              <a:rPr lang="en-GB" sz="1200" dirty="0">
                <a:latin typeface="Calibri"/>
                <a:ea typeface="Calibri"/>
                <a:cs typeface="Calibri"/>
                <a:sym typeface="Calibri"/>
              </a:rPr>
              <a:t>Knowing that a lot is actually being done and we will see that in the presentations shortly I wonder why we don’t see it here in the HRP update?</a:t>
            </a:r>
            <a:endParaRPr lang="en-GB" dirty="0"/>
          </a:p>
          <a:p>
            <a:pPr marL="0" lvl="0" indent="0" algn="l" rtl="0">
              <a:lnSpc>
                <a:spcPct val="200000"/>
              </a:lnSpc>
              <a:spcBef>
                <a:spcPts val="800"/>
              </a:spcBef>
              <a:spcAft>
                <a:spcPts val="0"/>
              </a:spcAft>
              <a:buNone/>
            </a:pPr>
            <a:r>
              <a:rPr lang="en-GB" sz="1200" dirty="0">
                <a:latin typeface="Calibri"/>
                <a:ea typeface="Calibri"/>
                <a:cs typeface="Calibri"/>
                <a:sym typeface="Calibri"/>
              </a:rPr>
              <a:t> </a:t>
            </a:r>
            <a:endParaRPr lang="en-GB" dirty="0"/>
          </a:p>
          <a:p>
            <a:pPr marL="0" lvl="0" indent="0" algn="l" rtl="0">
              <a:lnSpc>
                <a:spcPct val="200000"/>
              </a:lnSpc>
              <a:spcBef>
                <a:spcPts val="800"/>
              </a:spcBef>
              <a:spcAft>
                <a:spcPts val="0"/>
              </a:spcAft>
              <a:buNone/>
            </a:pPr>
            <a:r>
              <a:rPr lang="en-GB" sz="1200" dirty="0">
                <a:latin typeface="Calibri"/>
                <a:ea typeface="Calibri"/>
                <a:cs typeface="Calibri"/>
                <a:sym typeface="Calibri"/>
              </a:rPr>
              <a:t> </a:t>
            </a:r>
            <a:endParaRPr lang="en-GB" dirty="0"/>
          </a:p>
          <a:p>
            <a:pPr marL="0" lvl="0" indent="0" algn="l" rtl="0">
              <a:lnSpc>
                <a:spcPct val="200000"/>
              </a:lnSpc>
              <a:spcBef>
                <a:spcPts val="800"/>
              </a:spcBef>
              <a:spcAft>
                <a:spcPts val="0"/>
              </a:spcAft>
              <a:buNone/>
            </a:pPr>
            <a:r>
              <a:rPr lang="en-GB" sz="1200" dirty="0">
                <a:latin typeface="Calibri"/>
                <a:ea typeface="Calibri"/>
                <a:cs typeface="Calibri"/>
                <a:sym typeface="Calibri"/>
              </a:rPr>
              <a:t> </a:t>
            </a:r>
            <a:endParaRPr lang="en-GB" dirty="0"/>
          </a:p>
          <a:p>
            <a:pPr marL="0" lvl="0" indent="0" algn="l" rtl="0">
              <a:spcBef>
                <a:spcPts val="800"/>
              </a:spcBef>
              <a:spcAft>
                <a:spcPts val="0"/>
              </a:spcAft>
              <a:buNone/>
            </a:pPr>
            <a:endParaRPr lang="en-GB" dirty="0"/>
          </a:p>
          <a:p>
            <a:pPr marL="0" lvl="0" indent="0" algn="l" rtl="0">
              <a:spcBef>
                <a:spcPts val="80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3: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 name="Google Shape;115;p3:notes"/>
          <p:cNvSpPr txBox="1">
            <a:spLocks noGrp="1"/>
          </p:cNvSpPr>
          <p:nvPr>
            <p:ph type="body" idx="1"/>
          </p:nvPr>
        </p:nvSpPr>
        <p:spPr>
          <a:xfrm>
            <a:off x="710407" y="4861443"/>
            <a:ext cx="5683250" cy="4605576"/>
          </a:xfrm>
          <a:prstGeom prst="rect">
            <a:avLst/>
          </a:prstGeom>
          <a:noFill/>
          <a:ln>
            <a:noFill/>
          </a:ln>
        </p:spPr>
        <p:txBody>
          <a:bodyPr spcFirstLastPara="1" wrap="square" lIns="99000" tIns="49500" rIns="99000" bIns="49500" anchor="t" anchorCtr="0">
            <a:noAutofit/>
          </a:bodyPr>
          <a:lstStyle/>
          <a:p>
            <a:pPr marL="0" lvl="0" indent="0" algn="l" rtl="0">
              <a:spcBef>
                <a:spcPts val="0"/>
              </a:spcBef>
              <a:spcAft>
                <a:spcPts val="0"/>
              </a:spcAft>
              <a:buNone/>
            </a:pPr>
            <a:r>
              <a:rPr lang="en-US" dirty="0"/>
              <a:t>Seki 1 mins </a:t>
            </a:r>
          </a:p>
          <a:p>
            <a:pPr marL="0" lvl="0" indent="0" algn="l" rtl="0">
              <a:lnSpc>
                <a:spcPct val="200000"/>
              </a:lnSpc>
              <a:spcBef>
                <a:spcPts val="800"/>
              </a:spcBef>
              <a:spcAft>
                <a:spcPts val="0"/>
              </a:spcAft>
              <a:buNone/>
            </a:pPr>
            <a:r>
              <a:rPr lang="en-GB" sz="1800" dirty="0">
                <a:latin typeface="Calibri"/>
                <a:ea typeface="Calibri"/>
                <a:cs typeface="Calibri"/>
                <a:sym typeface="Calibri"/>
              </a:rPr>
              <a:t>summary of 5 key concepts how shelter response can support the fight against the spread of </a:t>
            </a:r>
            <a:r>
              <a:rPr lang="en-GB" sz="1800" dirty="0" err="1">
                <a:latin typeface="Calibri"/>
                <a:ea typeface="Calibri"/>
                <a:cs typeface="Calibri"/>
                <a:sym typeface="Calibri"/>
              </a:rPr>
              <a:t>Covid</a:t>
            </a:r>
            <a:r>
              <a:rPr lang="en-GB" sz="1800" dirty="0">
                <a:latin typeface="Calibri"/>
                <a:ea typeface="Calibri"/>
                <a:cs typeface="Calibri"/>
                <a:sym typeface="Calibri"/>
              </a:rPr>
              <a:t> 19. </a:t>
            </a:r>
          </a:p>
          <a:p>
            <a:pPr marL="0" lvl="0" indent="0" algn="l" rtl="0">
              <a:lnSpc>
                <a:spcPct val="200000"/>
              </a:lnSpc>
              <a:spcBef>
                <a:spcPts val="800"/>
              </a:spcBef>
              <a:spcAft>
                <a:spcPts val="0"/>
              </a:spcAft>
              <a:buNone/>
            </a:pPr>
            <a:endParaRPr lang="en-GB" sz="1800" dirty="0">
              <a:latin typeface="Calibri"/>
              <a:cs typeface="Calibri"/>
              <a:sym typeface="Calibri"/>
            </a:endParaRPr>
          </a:p>
          <a:p>
            <a:pPr marL="0" lvl="0" indent="0" algn="l" rtl="0">
              <a:lnSpc>
                <a:spcPct val="200000"/>
              </a:lnSpc>
              <a:spcBef>
                <a:spcPts val="800"/>
              </a:spcBef>
              <a:spcAft>
                <a:spcPts val="0"/>
              </a:spcAft>
              <a:buNone/>
            </a:pPr>
            <a:r>
              <a:rPr lang="en-GB" sz="1800" dirty="0">
                <a:latin typeface="Calibri"/>
                <a:cs typeface="Calibri"/>
                <a:sym typeface="Calibri"/>
              </a:rPr>
              <a:t>Produced by GSC </a:t>
            </a:r>
          </a:p>
          <a:p>
            <a:pPr marL="0" lvl="0" indent="0" algn="l" rtl="0">
              <a:lnSpc>
                <a:spcPct val="200000"/>
              </a:lnSpc>
              <a:spcBef>
                <a:spcPts val="800"/>
              </a:spcBef>
              <a:spcAft>
                <a:spcPts val="0"/>
              </a:spcAft>
              <a:buNone/>
            </a:pPr>
            <a:endParaRPr lang="en-GB" sz="1800" dirty="0">
              <a:latin typeface="Calibri"/>
              <a:cs typeface="Calibri"/>
              <a:sym typeface="Calibri"/>
            </a:endParaRPr>
          </a:p>
        </p:txBody>
      </p:sp>
    </p:spTree>
    <p:extLst>
      <p:ext uri="{BB962C8B-B14F-4D97-AF65-F5344CB8AC3E}">
        <p14:creationId xmlns:p14="http://schemas.microsoft.com/office/powerpoint/2010/main" val="42182667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7: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 name="Google Shape;192;p7:notes"/>
          <p:cNvSpPr txBox="1">
            <a:spLocks noGrp="1"/>
          </p:cNvSpPr>
          <p:nvPr>
            <p:ph type="body" idx="1"/>
          </p:nvPr>
        </p:nvSpPr>
        <p:spPr>
          <a:xfrm>
            <a:off x="710407" y="4861443"/>
            <a:ext cx="5683250" cy="4605576"/>
          </a:xfrm>
          <a:prstGeom prst="rect">
            <a:avLst/>
          </a:prstGeom>
          <a:noFill/>
          <a:ln>
            <a:noFill/>
          </a:ln>
        </p:spPr>
        <p:txBody>
          <a:bodyPr spcFirstLastPara="1" wrap="square" lIns="99000" tIns="49500" rIns="99000" bIns="49500" anchor="t" anchorCtr="0">
            <a:noAutofit/>
          </a:bodyPr>
          <a:lstStyle/>
          <a:p>
            <a:pPr marL="0" lvl="0" indent="0" algn="l" rtl="0">
              <a:spcBef>
                <a:spcPts val="0"/>
              </a:spcBef>
              <a:spcAft>
                <a:spcPts val="0"/>
              </a:spcAft>
              <a:buNone/>
            </a:pPr>
            <a:r>
              <a:rPr lang="en-US" dirty="0"/>
              <a:t>Cecilia 1 mins </a:t>
            </a:r>
          </a:p>
          <a:p>
            <a:pPr marL="0" lvl="0" indent="0" algn="l" rtl="0">
              <a:spcBef>
                <a:spcPts val="0"/>
              </a:spcBef>
              <a:spcAft>
                <a:spcPts val="0"/>
              </a:spcAft>
              <a:buNone/>
            </a:pPr>
            <a:r>
              <a:rPr lang="en-GB" dirty="0"/>
              <a:t>Shelter &amp; NFI response all over the world has adapted to the Covid-19 restrictions.</a:t>
            </a:r>
            <a:br>
              <a:rPr lang="en-GB" dirty="0"/>
            </a:br>
            <a:r>
              <a:rPr lang="en-GB" dirty="0"/>
              <a:t>- Reorganising distributions in a way that implements social distancing rules and avoids people crowding or queuing at distributions points</a:t>
            </a:r>
          </a:p>
          <a:p>
            <a:pPr marL="171450" lvl="0" indent="-171450" algn="l" rtl="0">
              <a:spcBef>
                <a:spcPts val="0"/>
              </a:spcBef>
              <a:spcAft>
                <a:spcPts val="0"/>
              </a:spcAft>
              <a:buFontTx/>
              <a:buChar char="-"/>
            </a:pPr>
            <a:r>
              <a:rPr lang="en-GB" dirty="0"/>
              <a:t>Sometimes Kits have been adapted to include additional items such as face masks or gloves, or additional hygiene articles</a:t>
            </a:r>
          </a:p>
          <a:p>
            <a:pPr marL="171450" lvl="0" indent="-171450" algn="l" rtl="0">
              <a:spcBef>
                <a:spcPts val="0"/>
              </a:spcBef>
              <a:spcAft>
                <a:spcPts val="0"/>
              </a:spcAft>
              <a:buFontTx/>
              <a:buChar char="-"/>
            </a:pPr>
            <a:r>
              <a:rPr lang="en-GB" dirty="0"/>
              <a:t>Handwashing stations are installed and used for demonstration purposes during the distribution</a:t>
            </a:r>
          </a:p>
          <a:p>
            <a:pPr marL="171450" lvl="0" indent="-171450" algn="l" rtl="0">
              <a:spcBef>
                <a:spcPts val="0"/>
              </a:spcBef>
              <a:spcAft>
                <a:spcPts val="0"/>
              </a:spcAft>
              <a:buFontTx/>
              <a:buChar char="-"/>
            </a:pPr>
            <a:r>
              <a:rPr lang="en-GB" dirty="0"/>
              <a:t>Distributions are used for information and awareness raising </a:t>
            </a:r>
          </a:p>
          <a:p>
            <a:pPr marL="171450" lvl="0" indent="-171450" algn="l" rtl="0">
              <a:spcBef>
                <a:spcPts val="0"/>
              </a:spcBef>
              <a:spcAft>
                <a:spcPts val="0"/>
              </a:spcAft>
              <a:buFontTx/>
              <a:buChar char="-"/>
            </a:pPr>
            <a:r>
              <a:rPr lang="en-GB" dirty="0"/>
              <a:t>Staff also follows very strict hygiene protocols</a:t>
            </a:r>
          </a:p>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7"/>
        <p:cNvGrpSpPr/>
        <p:nvPr/>
      </p:nvGrpSpPr>
      <p:grpSpPr>
        <a:xfrm>
          <a:off x="0" y="0"/>
          <a:ext cx="0" cy="0"/>
          <a:chOff x="0" y="0"/>
          <a:chExt cx="0" cy="0"/>
        </a:xfrm>
      </p:grpSpPr>
      <p:sp>
        <p:nvSpPr>
          <p:cNvPr id="28" name="Google Shape;28;p3"/>
          <p:cNvSpPr txBox="1">
            <a:spLocks noGrp="1"/>
          </p:cNvSpPr>
          <p:nvPr>
            <p:ph type="body" idx="1"/>
          </p:nvPr>
        </p:nvSpPr>
        <p:spPr>
          <a:xfrm>
            <a:off x="609600" y="1772819"/>
            <a:ext cx="10972800" cy="4525963"/>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9" name="Google Shape;29;p3"/>
          <p:cNvSpPr txBox="1">
            <a:spLocks noGrp="1"/>
          </p:cNvSpPr>
          <p:nvPr>
            <p:ph type="sldNum" idx="12"/>
          </p:nvPr>
        </p:nvSpPr>
        <p:spPr>
          <a:xfrm>
            <a:off x="8737600" y="6324415"/>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GB" smtClean="0"/>
              <a:pPr/>
              <a:t>‹#›</a:t>
            </a:fld>
            <a:endParaRPr lang="en-GB"/>
          </a:p>
        </p:txBody>
      </p:sp>
      <p:sp>
        <p:nvSpPr>
          <p:cNvPr id="30" name="Google Shape;30;p3"/>
          <p:cNvSpPr/>
          <p:nvPr/>
        </p:nvSpPr>
        <p:spPr>
          <a:xfrm>
            <a:off x="2" y="1141413"/>
            <a:ext cx="11131551" cy="501650"/>
          </a:xfrm>
          <a:prstGeom prst="rect">
            <a:avLst/>
          </a:prstGeom>
          <a:solidFill>
            <a:srgbClr val="8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a:solidFill>
                  <a:srgbClr val="800000"/>
                </a:solidFill>
                <a:latin typeface="Calibri"/>
                <a:ea typeface="Calibri"/>
                <a:cs typeface="Calibri"/>
                <a:sym typeface="Calibri"/>
              </a:rPr>
              <a:t> </a:t>
            </a:r>
            <a:endParaRPr sz="1400"/>
          </a:p>
        </p:txBody>
      </p:sp>
      <p:sp>
        <p:nvSpPr>
          <p:cNvPr id="31" name="Google Shape;31;p3"/>
          <p:cNvSpPr txBox="1">
            <a:spLocks noGrp="1"/>
          </p:cNvSpPr>
          <p:nvPr>
            <p:ph type="title"/>
          </p:nvPr>
        </p:nvSpPr>
        <p:spPr>
          <a:xfrm>
            <a:off x="527384" y="1141413"/>
            <a:ext cx="10604169" cy="5016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lt1"/>
              </a:buClr>
              <a:buSzPts val="2800"/>
              <a:buFont typeface="Arial"/>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3"/>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100">
                <a:solidFill>
                  <a:srgbClr val="7F7F7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3"/>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1100">
                <a:solidFill>
                  <a:srgbClr val="7F7F7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2"/>
        <p:cNvGrpSpPr/>
        <p:nvPr/>
      </p:nvGrpSpPr>
      <p:grpSpPr>
        <a:xfrm>
          <a:off x="0" y="0"/>
          <a:ext cx="0" cy="0"/>
          <a:chOff x="0" y="0"/>
          <a:chExt cx="0" cy="0"/>
        </a:xfrm>
      </p:grpSpPr>
      <p:sp>
        <p:nvSpPr>
          <p:cNvPr id="83" name="Google Shape;83;p12"/>
          <p:cNvSpPr txBox="1">
            <a:spLocks noGrp="1"/>
          </p:cNvSpPr>
          <p:nvPr>
            <p:ph type="title"/>
          </p:nvPr>
        </p:nvSpPr>
        <p:spPr>
          <a:xfrm>
            <a:off x="609600" y="980728"/>
            <a:ext cx="10972800" cy="50891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04314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 name="Google Shape;84;p12"/>
          <p:cNvSpPr txBox="1">
            <a:spLocks noGrp="1"/>
          </p:cNvSpPr>
          <p:nvPr>
            <p:ph type="body" idx="1"/>
          </p:nvPr>
        </p:nvSpPr>
        <p:spPr>
          <a:xfrm rot="5400000">
            <a:off x="3833020" y="-1623219"/>
            <a:ext cx="4525963" cy="10972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5" name="Google Shape;85;p12"/>
          <p:cNvSpPr txBox="1">
            <a:spLocks noGrp="1"/>
          </p:cNvSpPr>
          <p:nvPr>
            <p:ph type="sldNum" idx="12"/>
          </p:nvPr>
        </p:nvSpPr>
        <p:spPr>
          <a:xfrm>
            <a:off x="8737600" y="6324415"/>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6"/>
        <p:cNvGrpSpPr/>
        <p:nvPr/>
      </p:nvGrpSpPr>
      <p:grpSpPr>
        <a:xfrm>
          <a:off x="0" y="0"/>
          <a:ext cx="0" cy="0"/>
          <a:chOff x="0" y="0"/>
          <a:chExt cx="0" cy="0"/>
        </a:xfrm>
      </p:grpSpPr>
      <p:sp>
        <p:nvSpPr>
          <p:cNvPr id="87" name="Google Shape;87;p13"/>
          <p:cNvSpPr txBox="1">
            <a:spLocks noGrp="1"/>
          </p:cNvSpPr>
          <p:nvPr>
            <p:ph type="title"/>
          </p:nvPr>
        </p:nvSpPr>
        <p:spPr>
          <a:xfrm rot="5400000">
            <a:off x="7285039" y="1828800"/>
            <a:ext cx="5851525" cy="27432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04314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 name="Google Shape;88;p13"/>
          <p:cNvSpPr txBox="1">
            <a:spLocks noGrp="1"/>
          </p:cNvSpPr>
          <p:nvPr>
            <p:ph type="body" idx="1"/>
          </p:nvPr>
        </p:nvSpPr>
        <p:spPr>
          <a:xfrm rot="5400000">
            <a:off x="1697040" y="-812799"/>
            <a:ext cx="5851525" cy="80264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9" name="Google Shape;89;p13"/>
          <p:cNvSpPr txBox="1">
            <a:spLocks noGrp="1"/>
          </p:cNvSpPr>
          <p:nvPr>
            <p:ph type="sldNum" idx="12"/>
          </p:nvPr>
        </p:nvSpPr>
        <p:spPr>
          <a:xfrm>
            <a:off x="8737600" y="6324415"/>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GB" smtClean="0"/>
              <a:pPr/>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63"/>
        <p:cNvGrpSpPr/>
        <p:nvPr/>
      </p:nvGrpSpPr>
      <p:grpSpPr>
        <a:xfrm>
          <a:off x="0" y="0"/>
          <a:ext cx="0" cy="0"/>
          <a:chOff x="0" y="0"/>
          <a:chExt cx="0" cy="0"/>
        </a:xfrm>
      </p:grpSpPr>
      <p:sp>
        <p:nvSpPr>
          <p:cNvPr id="64" name="Google Shape;64;p16"/>
          <p:cNvSpPr txBox="1">
            <a:spLocks noGrp="1"/>
          </p:cNvSpPr>
          <p:nvPr>
            <p:ph type="title"/>
          </p:nvPr>
        </p:nvSpPr>
        <p:spPr>
          <a:xfrm>
            <a:off x="0" y="41267"/>
            <a:ext cx="1219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5" name="Google Shape;65;p16"/>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66" name="Google Shape;66;p1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7566090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34"/>
        <p:cNvGrpSpPr/>
        <p:nvPr/>
      </p:nvGrpSpPr>
      <p:grpSpPr>
        <a:xfrm>
          <a:off x="0" y="0"/>
          <a:ext cx="0" cy="0"/>
          <a:chOff x="0" y="0"/>
          <a:chExt cx="0" cy="0"/>
        </a:xfrm>
      </p:grpSpPr>
      <p:sp>
        <p:nvSpPr>
          <p:cNvPr id="35" name="Google Shape;35;p4"/>
          <p:cNvSpPr txBox="1">
            <a:spLocks noGrp="1"/>
          </p:cNvSpPr>
          <p:nvPr>
            <p:ph type="body" idx="1"/>
          </p:nvPr>
        </p:nvSpPr>
        <p:spPr>
          <a:xfrm>
            <a:off x="609600" y="1988843"/>
            <a:ext cx="10972800" cy="4309939"/>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6" name="Google Shape;36;p4"/>
          <p:cNvSpPr txBox="1">
            <a:spLocks noGrp="1"/>
          </p:cNvSpPr>
          <p:nvPr>
            <p:ph type="sldNum" idx="12"/>
          </p:nvPr>
        </p:nvSpPr>
        <p:spPr>
          <a:xfrm>
            <a:off x="8737600" y="6324415"/>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GB" smtClean="0"/>
              <a:pPr/>
              <a:t>‹#›</a:t>
            </a:fld>
            <a:endParaRPr lang="en-GB"/>
          </a:p>
        </p:txBody>
      </p:sp>
      <p:sp>
        <p:nvSpPr>
          <p:cNvPr id="37" name="Google Shape;37;p4"/>
          <p:cNvSpPr/>
          <p:nvPr/>
        </p:nvSpPr>
        <p:spPr>
          <a:xfrm>
            <a:off x="2" y="1141415"/>
            <a:ext cx="11131551" cy="775419"/>
          </a:xfrm>
          <a:prstGeom prst="rect">
            <a:avLst/>
          </a:prstGeom>
          <a:solidFill>
            <a:srgbClr val="8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a:solidFill>
                  <a:srgbClr val="800000"/>
                </a:solidFill>
                <a:latin typeface="Calibri"/>
                <a:ea typeface="Calibri"/>
                <a:cs typeface="Calibri"/>
                <a:sym typeface="Calibri"/>
              </a:rPr>
              <a:t> </a:t>
            </a:r>
            <a:endParaRPr sz="1400"/>
          </a:p>
        </p:txBody>
      </p:sp>
      <p:sp>
        <p:nvSpPr>
          <p:cNvPr id="38" name="Google Shape;38;p4"/>
          <p:cNvSpPr txBox="1">
            <a:spLocks noGrp="1"/>
          </p:cNvSpPr>
          <p:nvPr>
            <p:ph type="title"/>
          </p:nvPr>
        </p:nvSpPr>
        <p:spPr>
          <a:xfrm>
            <a:off x="527384" y="1141415"/>
            <a:ext cx="10604169" cy="775419"/>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lt1"/>
              </a:buClr>
              <a:buSzPts val="2800"/>
              <a:buFont typeface="Arial"/>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4"/>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100">
                <a:solidFill>
                  <a:srgbClr val="7F7F7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4"/>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1100">
                <a:solidFill>
                  <a:srgbClr val="7F7F7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1"/>
        <p:cNvGrpSpPr/>
        <p:nvPr/>
      </p:nvGrpSpPr>
      <p:grpSpPr>
        <a:xfrm>
          <a:off x="0" y="0"/>
          <a:ext cx="0" cy="0"/>
          <a:chOff x="0" y="0"/>
          <a:chExt cx="0" cy="0"/>
        </a:xfrm>
      </p:grpSpPr>
      <p:sp>
        <p:nvSpPr>
          <p:cNvPr id="42" name="Google Shape;42;p5"/>
          <p:cNvSpPr txBox="1">
            <a:spLocks noGrp="1"/>
          </p:cNvSpPr>
          <p:nvPr>
            <p:ph type="title"/>
          </p:nvPr>
        </p:nvSpPr>
        <p:spPr>
          <a:xfrm>
            <a:off x="963084" y="4406903"/>
            <a:ext cx="103632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rgbClr val="04314C"/>
              </a:buClr>
              <a:buSzPts val="4000"/>
              <a:buFont typeface="Arial"/>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5"/>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SzPts val="2000"/>
              <a:buNone/>
              <a:defRPr sz="2000">
                <a:solidFill>
                  <a:srgbClr val="888888"/>
                </a:solidFill>
              </a:defRPr>
            </a:lvl1pPr>
            <a:lvl2pPr marL="914400" lvl="1" indent="-228600" algn="l">
              <a:spcBef>
                <a:spcPts val="360"/>
              </a:spcBef>
              <a:spcAft>
                <a:spcPts val="0"/>
              </a:spcAft>
              <a:buSzPts val="1800"/>
              <a:buNone/>
              <a:defRPr sz="1800">
                <a:solidFill>
                  <a:srgbClr val="888888"/>
                </a:solidFill>
              </a:defRPr>
            </a:lvl2pPr>
            <a:lvl3pPr marL="1371600" lvl="2" indent="-228600" algn="l">
              <a:spcBef>
                <a:spcPts val="320"/>
              </a:spcBef>
              <a:spcAft>
                <a:spcPts val="0"/>
              </a:spcAft>
              <a:buSzPts val="1600"/>
              <a:buNone/>
              <a:defRPr sz="1600">
                <a:solidFill>
                  <a:srgbClr val="888888"/>
                </a:solidFill>
              </a:defRPr>
            </a:lvl3pPr>
            <a:lvl4pPr marL="1828800" lvl="3" indent="-228600" algn="l">
              <a:spcBef>
                <a:spcPts val="280"/>
              </a:spcBef>
              <a:spcAft>
                <a:spcPts val="0"/>
              </a:spcAft>
              <a:buSzPts val="1400"/>
              <a:buNone/>
              <a:defRPr sz="1400">
                <a:solidFill>
                  <a:srgbClr val="888888"/>
                </a:solidFill>
              </a:defRPr>
            </a:lvl4pPr>
            <a:lvl5pPr marL="2286000" lvl="4" indent="-228600" algn="l">
              <a:spcBef>
                <a:spcPts val="280"/>
              </a:spcBef>
              <a:spcAft>
                <a:spcPts val="0"/>
              </a:spcAft>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44" name="Google Shape;44;p5"/>
          <p:cNvSpPr txBox="1">
            <a:spLocks noGrp="1"/>
          </p:cNvSpPr>
          <p:nvPr>
            <p:ph type="sldNum" idx="12"/>
          </p:nvPr>
        </p:nvSpPr>
        <p:spPr>
          <a:xfrm>
            <a:off x="8737600" y="6324415"/>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GB" smtClean="0"/>
              <a:pPr/>
              <a:t>‹#›</a:t>
            </a:fld>
            <a:endParaRPr lang="en-GB"/>
          </a:p>
        </p:txBody>
      </p:sp>
      <p:sp>
        <p:nvSpPr>
          <p:cNvPr id="45" name="Google Shape;45;p5"/>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100">
                <a:solidFill>
                  <a:srgbClr val="7F7F7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5"/>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1100">
                <a:solidFill>
                  <a:srgbClr val="7F7F7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7"/>
        <p:cNvGrpSpPr/>
        <p:nvPr/>
      </p:nvGrpSpPr>
      <p:grpSpPr>
        <a:xfrm>
          <a:off x="0" y="0"/>
          <a:ext cx="0" cy="0"/>
          <a:chOff x="0" y="0"/>
          <a:chExt cx="0" cy="0"/>
        </a:xfrm>
      </p:grpSpPr>
      <p:sp>
        <p:nvSpPr>
          <p:cNvPr id="48" name="Google Shape;48;p6"/>
          <p:cNvSpPr txBox="1">
            <a:spLocks noGrp="1"/>
          </p:cNvSpPr>
          <p:nvPr>
            <p:ph type="body" idx="1"/>
          </p:nvPr>
        </p:nvSpPr>
        <p:spPr>
          <a:xfrm>
            <a:off x="609600" y="1711352"/>
            <a:ext cx="53848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SzPts val="2800"/>
              <a:buChar char="▪"/>
              <a:defRPr sz="2800"/>
            </a:lvl1pPr>
            <a:lvl2pPr marL="914400" lvl="1" indent="-381000" algn="l">
              <a:spcBef>
                <a:spcPts val="480"/>
              </a:spcBef>
              <a:spcAft>
                <a:spcPts val="0"/>
              </a:spcAft>
              <a:buSzPts val="2400"/>
              <a:buChar char="–"/>
              <a:defRPr sz="2400"/>
            </a:lvl2pPr>
            <a:lvl3pPr marL="1371600" lvl="2" indent="-355600" algn="l">
              <a:spcBef>
                <a:spcPts val="400"/>
              </a:spcBef>
              <a:spcAft>
                <a:spcPts val="0"/>
              </a:spcAft>
              <a:buSzPts val="2000"/>
              <a:buChar char="•"/>
              <a:defRPr sz="2000"/>
            </a:lvl3pPr>
            <a:lvl4pPr marL="1828800" lvl="3" indent="-342900" algn="l">
              <a:spcBef>
                <a:spcPts val="360"/>
              </a:spcBef>
              <a:spcAft>
                <a:spcPts val="0"/>
              </a:spcAft>
              <a:buSzPts val="1800"/>
              <a:buChar char="–"/>
              <a:defRPr sz="1800"/>
            </a:lvl4pPr>
            <a:lvl5pPr marL="2286000" lvl="4" indent="-342900" algn="l">
              <a:spcBef>
                <a:spcPts val="360"/>
              </a:spcBef>
              <a:spcAft>
                <a:spcPts val="0"/>
              </a:spcAft>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9" name="Google Shape;49;p6"/>
          <p:cNvSpPr txBox="1">
            <a:spLocks noGrp="1"/>
          </p:cNvSpPr>
          <p:nvPr>
            <p:ph type="body" idx="2"/>
          </p:nvPr>
        </p:nvSpPr>
        <p:spPr>
          <a:xfrm>
            <a:off x="6197600" y="1711352"/>
            <a:ext cx="53848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SzPts val="2800"/>
              <a:buChar char="▪"/>
              <a:defRPr sz="2800"/>
            </a:lvl1pPr>
            <a:lvl2pPr marL="914400" lvl="1" indent="-381000" algn="l">
              <a:spcBef>
                <a:spcPts val="480"/>
              </a:spcBef>
              <a:spcAft>
                <a:spcPts val="0"/>
              </a:spcAft>
              <a:buSzPts val="2400"/>
              <a:buChar char="–"/>
              <a:defRPr sz="2400"/>
            </a:lvl2pPr>
            <a:lvl3pPr marL="1371600" lvl="2" indent="-355600" algn="l">
              <a:spcBef>
                <a:spcPts val="400"/>
              </a:spcBef>
              <a:spcAft>
                <a:spcPts val="0"/>
              </a:spcAft>
              <a:buSzPts val="2000"/>
              <a:buChar char="•"/>
              <a:defRPr sz="2000"/>
            </a:lvl3pPr>
            <a:lvl4pPr marL="1828800" lvl="3" indent="-342900" algn="l">
              <a:spcBef>
                <a:spcPts val="360"/>
              </a:spcBef>
              <a:spcAft>
                <a:spcPts val="0"/>
              </a:spcAft>
              <a:buSzPts val="1800"/>
              <a:buChar char="–"/>
              <a:defRPr sz="1800"/>
            </a:lvl4pPr>
            <a:lvl5pPr marL="2286000" lvl="4" indent="-342900" algn="l">
              <a:spcBef>
                <a:spcPts val="360"/>
              </a:spcBef>
              <a:spcAft>
                <a:spcPts val="0"/>
              </a:spcAft>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50" name="Google Shape;50;p6"/>
          <p:cNvSpPr txBox="1">
            <a:spLocks noGrp="1"/>
          </p:cNvSpPr>
          <p:nvPr>
            <p:ph type="sldNum" idx="12"/>
          </p:nvPr>
        </p:nvSpPr>
        <p:spPr>
          <a:xfrm>
            <a:off x="8737600" y="6324415"/>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GB" smtClean="0"/>
              <a:pPr/>
              <a:t>‹#›</a:t>
            </a:fld>
            <a:r>
              <a:rPr lang="en-GB"/>
              <a:t>/16</a:t>
            </a:r>
          </a:p>
        </p:txBody>
      </p:sp>
      <p:sp>
        <p:nvSpPr>
          <p:cNvPr id="51" name="Google Shape;51;p6"/>
          <p:cNvSpPr/>
          <p:nvPr/>
        </p:nvSpPr>
        <p:spPr>
          <a:xfrm>
            <a:off x="2" y="1141413"/>
            <a:ext cx="11131551" cy="501650"/>
          </a:xfrm>
          <a:prstGeom prst="rect">
            <a:avLst/>
          </a:prstGeom>
          <a:solidFill>
            <a:srgbClr val="8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a:solidFill>
                  <a:srgbClr val="800000"/>
                </a:solidFill>
                <a:latin typeface="Calibri"/>
                <a:ea typeface="Calibri"/>
                <a:cs typeface="Calibri"/>
                <a:sym typeface="Calibri"/>
              </a:rPr>
              <a:t> </a:t>
            </a:r>
            <a:endParaRPr sz="1400"/>
          </a:p>
        </p:txBody>
      </p:sp>
      <p:sp>
        <p:nvSpPr>
          <p:cNvPr id="52" name="Google Shape;52;p6"/>
          <p:cNvSpPr txBox="1">
            <a:spLocks noGrp="1"/>
          </p:cNvSpPr>
          <p:nvPr>
            <p:ph type="title"/>
          </p:nvPr>
        </p:nvSpPr>
        <p:spPr>
          <a:xfrm>
            <a:off x="623394" y="1134145"/>
            <a:ext cx="10508159" cy="50891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lt1"/>
              </a:buClr>
              <a:buSzPts val="2800"/>
              <a:buFont typeface="Arial"/>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6"/>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100">
                <a:solidFill>
                  <a:srgbClr val="7F7F7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6"/>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1100">
                <a:solidFill>
                  <a:srgbClr val="7F7F7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5"/>
        <p:cNvGrpSpPr/>
        <p:nvPr/>
      </p:nvGrpSpPr>
      <p:grpSpPr>
        <a:xfrm>
          <a:off x="0" y="0"/>
          <a:ext cx="0" cy="0"/>
          <a:chOff x="0" y="0"/>
          <a:chExt cx="0" cy="0"/>
        </a:xfrm>
      </p:grpSpPr>
      <p:sp>
        <p:nvSpPr>
          <p:cNvPr id="56" name="Google Shape;56;p7"/>
          <p:cNvSpPr txBox="1">
            <a:spLocks noGrp="1"/>
          </p:cNvSpPr>
          <p:nvPr>
            <p:ph type="body" idx="1"/>
          </p:nvPr>
        </p:nvSpPr>
        <p:spPr>
          <a:xfrm>
            <a:off x="609600" y="1718270"/>
            <a:ext cx="5386917"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SzPts val="2400"/>
              <a:buNone/>
              <a:defRPr sz="2400" b="1"/>
            </a:lvl1pPr>
            <a:lvl2pPr marL="914400" lvl="1" indent="-228600" algn="l">
              <a:spcBef>
                <a:spcPts val="400"/>
              </a:spcBef>
              <a:spcAft>
                <a:spcPts val="0"/>
              </a:spcAft>
              <a:buSzPts val="2000"/>
              <a:buNone/>
              <a:defRPr sz="2000" b="1"/>
            </a:lvl2pPr>
            <a:lvl3pPr marL="1371600" lvl="2" indent="-228600" algn="l">
              <a:spcBef>
                <a:spcPts val="360"/>
              </a:spcBef>
              <a:spcAft>
                <a:spcPts val="0"/>
              </a:spcAft>
              <a:buSzPts val="1800"/>
              <a:buNone/>
              <a:defRPr sz="1800" b="1"/>
            </a:lvl3pPr>
            <a:lvl4pPr marL="1828800" lvl="3" indent="-228600" algn="l">
              <a:spcBef>
                <a:spcPts val="320"/>
              </a:spcBef>
              <a:spcAft>
                <a:spcPts val="0"/>
              </a:spcAft>
              <a:buSzPts val="1600"/>
              <a:buNone/>
              <a:defRPr sz="1600" b="1"/>
            </a:lvl4pPr>
            <a:lvl5pPr marL="2286000" lvl="4" indent="-228600" algn="l">
              <a:spcBef>
                <a:spcPts val="320"/>
              </a:spcBef>
              <a:spcAft>
                <a:spcPts val="0"/>
              </a:spcAft>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57" name="Google Shape;57;p7"/>
          <p:cNvSpPr txBox="1">
            <a:spLocks noGrp="1"/>
          </p:cNvSpPr>
          <p:nvPr>
            <p:ph type="body" idx="2"/>
          </p:nvPr>
        </p:nvSpPr>
        <p:spPr>
          <a:xfrm>
            <a:off x="609600" y="2358032"/>
            <a:ext cx="5386917"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SzPts val="2400"/>
              <a:buChar char="▪"/>
              <a:defRPr sz="2400"/>
            </a:lvl1pPr>
            <a:lvl2pPr marL="914400" lvl="1" indent="-355600" algn="l">
              <a:spcBef>
                <a:spcPts val="400"/>
              </a:spcBef>
              <a:spcAft>
                <a:spcPts val="0"/>
              </a:spcAft>
              <a:buSzPts val="2000"/>
              <a:buChar char="–"/>
              <a:defRPr sz="2000"/>
            </a:lvl2pPr>
            <a:lvl3pPr marL="1371600" lvl="2" indent="-342900" algn="l">
              <a:spcBef>
                <a:spcPts val="360"/>
              </a:spcBef>
              <a:spcAft>
                <a:spcPts val="0"/>
              </a:spcAft>
              <a:buSzPts val="1800"/>
              <a:buChar char="•"/>
              <a:defRPr sz="1800"/>
            </a:lvl3pPr>
            <a:lvl4pPr marL="1828800" lvl="3" indent="-330200" algn="l">
              <a:spcBef>
                <a:spcPts val="320"/>
              </a:spcBef>
              <a:spcAft>
                <a:spcPts val="0"/>
              </a:spcAft>
              <a:buSzPts val="1600"/>
              <a:buChar char="–"/>
              <a:defRPr sz="1600"/>
            </a:lvl4pPr>
            <a:lvl5pPr marL="2286000" lvl="4" indent="-330200" algn="l">
              <a:spcBef>
                <a:spcPts val="320"/>
              </a:spcBef>
              <a:spcAft>
                <a:spcPts val="0"/>
              </a:spcAft>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8" name="Google Shape;58;p7"/>
          <p:cNvSpPr txBox="1">
            <a:spLocks noGrp="1"/>
          </p:cNvSpPr>
          <p:nvPr>
            <p:ph type="body" idx="3"/>
          </p:nvPr>
        </p:nvSpPr>
        <p:spPr>
          <a:xfrm>
            <a:off x="6193369" y="1718270"/>
            <a:ext cx="5389033"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SzPts val="2400"/>
              <a:buNone/>
              <a:defRPr sz="2400" b="1"/>
            </a:lvl1pPr>
            <a:lvl2pPr marL="914400" lvl="1" indent="-228600" algn="l">
              <a:spcBef>
                <a:spcPts val="400"/>
              </a:spcBef>
              <a:spcAft>
                <a:spcPts val="0"/>
              </a:spcAft>
              <a:buSzPts val="2000"/>
              <a:buNone/>
              <a:defRPr sz="2000" b="1"/>
            </a:lvl2pPr>
            <a:lvl3pPr marL="1371600" lvl="2" indent="-228600" algn="l">
              <a:spcBef>
                <a:spcPts val="360"/>
              </a:spcBef>
              <a:spcAft>
                <a:spcPts val="0"/>
              </a:spcAft>
              <a:buSzPts val="1800"/>
              <a:buNone/>
              <a:defRPr sz="1800" b="1"/>
            </a:lvl3pPr>
            <a:lvl4pPr marL="1828800" lvl="3" indent="-228600" algn="l">
              <a:spcBef>
                <a:spcPts val="320"/>
              </a:spcBef>
              <a:spcAft>
                <a:spcPts val="0"/>
              </a:spcAft>
              <a:buSzPts val="1600"/>
              <a:buNone/>
              <a:defRPr sz="1600" b="1"/>
            </a:lvl4pPr>
            <a:lvl5pPr marL="2286000" lvl="4" indent="-228600" algn="l">
              <a:spcBef>
                <a:spcPts val="320"/>
              </a:spcBef>
              <a:spcAft>
                <a:spcPts val="0"/>
              </a:spcAft>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59" name="Google Shape;59;p7"/>
          <p:cNvSpPr txBox="1">
            <a:spLocks noGrp="1"/>
          </p:cNvSpPr>
          <p:nvPr>
            <p:ph type="body" idx="4"/>
          </p:nvPr>
        </p:nvSpPr>
        <p:spPr>
          <a:xfrm>
            <a:off x="6193369" y="2358032"/>
            <a:ext cx="5389033"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SzPts val="2400"/>
              <a:buChar char="▪"/>
              <a:defRPr sz="2400"/>
            </a:lvl1pPr>
            <a:lvl2pPr marL="914400" lvl="1" indent="-355600" algn="l">
              <a:spcBef>
                <a:spcPts val="400"/>
              </a:spcBef>
              <a:spcAft>
                <a:spcPts val="0"/>
              </a:spcAft>
              <a:buSzPts val="2000"/>
              <a:buChar char="–"/>
              <a:defRPr sz="2000"/>
            </a:lvl2pPr>
            <a:lvl3pPr marL="1371600" lvl="2" indent="-342900" algn="l">
              <a:spcBef>
                <a:spcPts val="360"/>
              </a:spcBef>
              <a:spcAft>
                <a:spcPts val="0"/>
              </a:spcAft>
              <a:buSzPts val="1800"/>
              <a:buChar char="•"/>
              <a:defRPr sz="1800"/>
            </a:lvl3pPr>
            <a:lvl4pPr marL="1828800" lvl="3" indent="-330200" algn="l">
              <a:spcBef>
                <a:spcPts val="320"/>
              </a:spcBef>
              <a:spcAft>
                <a:spcPts val="0"/>
              </a:spcAft>
              <a:buSzPts val="1600"/>
              <a:buChar char="–"/>
              <a:defRPr sz="1600"/>
            </a:lvl4pPr>
            <a:lvl5pPr marL="2286000" lvl="4" indent="-330200" algn="l">
              <a:spcBef>
                <a:spcPts val="320"/>
              </a:spcBef>
              <a:spcAft>
                <a:spcPts val="0"/>
              </a:spcAft>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60" name="Google Shape;60;p7"/>
          <p:cNvSpPr txBox="1">
            <a:spLocks noGrp="1"/>
          </p:cNvSpPr>
          <p:nvPr>
            <p:ph type="sldNum" idx="12"/>
          </p:nvPr>
        </p:nvSpPr>
        <p:spPr>
          <a:xfrm>
            <a:off x="8737600" y="6324415"/>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GB" smtClean="0"/>
              <a:pPr/>
              <a:t>‹#›</a:t>
            </a:fld>
            <a:endParaRPr lang="en-GB"/>
          </a:p>
        </p:txBody>
      </p:sp>
      <p:sp>
        <p:nvSpPr>
          <p:cNvPr id="61" name="Google Shape;61;p7"/>
          <p:cNvSpPr/>
          <p:nvPr/>
        </p:nvSpPr>
        <p:spPr>
          <a:xfrm>
            <a:off x="2" y="1141413"/>
            <a:ext cx="11131551" cy="501650"/>
          </a:xfrm>
          <a:prstGeom prst="rect">
            <a:avLst/>
          </a:prstGeom>
          <a:solidFill>
            <a:srgbClr val="8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a:solidFill>
                  <a:srgbClr val="800000"/>
                </a:solidFill>
                <a:latin typeface="Calibri"/>
                <a:ea typeface="Calibri"/>
                <a:cs typeface="Calibri"/>
                <a:sym typeface="Calibri"/>
              </a:rPr>
              <a:t> </a:t>
            </a:r>
            <a:endParaRPr sz="1400"/>
          </a:p>
        </p:txBody>
      </p:sp>
      <p:sp>
        <p:nvSpPr>
          <p:cNvPr id="62" name="Google Shape;62;p7"/>
          <p:cNvSpPr txBox="1">
            <a:spLocks noGrp="1"/>
          </p:cNvSpPr>
          <p:nvPr>
            <p:ph type="title"/>
          </p:nvPr>
        </p:nvSpPr>
        <p:spPr>
          <a:xfrm>
            <a:off x="623394" y="1123504"/>
            <a:ext cx="10508159" cy="50891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lt1"/>
              </a:buClr>
              <a:buSzPts val="2800"/>
              <a:buFont typeface="Arial"/>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3"/>
        <p:cNvGrpSpPr/>
        <p:nvPr/>
      </p:nvGrpSpPr>
      <p:grpSpPr>
        <a:xfrm>
          <a:off x="0" y="0"/>
          <a:ext cx="0" cy="0"/>
          <a:chOff x="0" y="0"/>
          <a:chExt cx="0" cy="0"/>
        </a:xfrm>
      </p:grpSpPr>
      <p:sp>
        <p:nvSpPr>
          <p:cNvPr id="64" name="Google Shape;64;p8"/>
          <p:cNvSpPr txBox="1">
            <a:spLocks noGrp="1"/>
          </p:cNvSpPr>
          <p:nvPr>
            <p:ph type="title"/>
          </p:nvPr>
        </p:nvSpPr>
        <p:spPr>
          <a:xfrm>
            <a:off x="609600" y="980728"/>
            <a:ext cx="10972800" cy="50891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04314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 name="Google Shape;65;p8"/>
          <p:cNvSpPr txBox="1">
            <a:spLocks noGrp="1"/>
          </p:cNvSpPr>
          <p:nvPr>
            <p:ph type="sldNum" idx="12"/>
          </p:nvPr>
        </p:nvSpPr>
        <p:spPr>
          <a:xfrm>
            <a:off x="8737600" y="6324415"/>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GB" smtClean="0"/>
              <a:pPr/>
              <a:t>‹#›</a:t>
            </a:fld>
            <a:endParaRPr lang="en-GB"/>
          </a:p>
        </p:txBody>
      </p:sp>
      <p:sp>
        <p:nvSpPr>
          <p:cNvPr id="66" name="Google Shape;66;p8"/>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100">
                <a:solidFill>
                  <a:srgbClr val="7F7F7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8"/>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1100">
                <a:solidFill>
                  <a:srgbClr val="7F7F7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8"/>
        <p:cNvGrpSpPr/>
        <p:nvPr/>
      </p:nvGrpSpPr>
      <p:grpSpPr>
        <a:xfrm>
          <a:off x="0" y="0"/>
          <a:ext cx="0" cy="0"/>
          <a:chOff x="0" y="0"/>
          <a:chExt cx="0" cy="0"/>
        </a:xfrm>
      </p:grpSpPr>
      <p:sp>
        <p:nvSpPr>
          <p:cNvPr id="69" name="Google Shape;69;p9"/>
          <p:cNvSpPr txBox="1">
            <a:spLocks noGrp="1"/>
          </p:cNvSpPr>
          <p:nvPr>
            <p:ph type="sldNum" idx="12"/>
          </p:nvPr>
        </p:nvSpPr>
        <p:spPr>
          <a:xfrm>
            <a:off x="8737600" y="6324415"/>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GB" smtClean="0"/>
              <a:pPr/>
              <a:t>‹#›</a:t>
            </a:fld>
            <a:endParaRPr lang="en-GB"/>
          </a:p>
        </p:txBody>
      </p:sp>
      <p:sp>
        <p:nvSpPr>
          <p:cNvPr id="70" name="Google Shape;70;p9"/>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100">
                <a:solidFill>
                  <a:srgbClr val="7F7F7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9"/>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1100">
                <a:solidFill>
                  <a:srgbClr val="7F7F7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2"/>
        <p:cNvGrpSpPr/>
        <p:nvPr/>
      </p:nvGrpSpPr>
      <p:grpSpPr>
        <a:xfrm>
          <a:off x="0" y="0"/>
          <a:ext cx="0" cy="0"/>
          <a:chOff x="0" y="0"/>
          <a:chExt cx="0" cy="0"/>
        </a:xfrm>
      </p:grpSpPr>
      <p:sp>
        <p:nvSpPr>
          <p:cNvPr id="73" name="Google Shape;73;p10"/>
          <p:cNvSpPr txBox="1">
            <a:spLocks noGrp="1"/>
          </p:cNvSpPr>
          <p:nvPr>
            <p:ph type="title"/>
          </p:nvPr>
        </p:nvSpPr>
        <p:spPr>
          <a:xfrm>
            <a:off x="609602" y="273050"/>
            <a:ext cx="4011084"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rgbClr val="04314C"/>
              </a:buClr>
              <a:buSzPts val="2000"/>
              <a:buFont typeface="Arial"/>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0"/>
          <p:cNvSpPr txBox="1">
            <a:spLocks noGrp="1"/>
          </p:cNvSpPr>
          <p:nvPr>
            <p:ph type="body" idx="1"/>
          </p:nvPr>
        </p:nvSpPr>
        <p:spPr>
          <a:xfrm>
            <a:off x="4766733" y="273053"/>
            <a:ext cx="6815667"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SzPts val="3200"/>
              <a:buChar char="▪"/>
              <a:defRPr sz="3200"/>
            </a:lvl1pPr>
            <a:lvl2pPr marL="914400" lvl="1" indent="-406400" algn="l">
              <a:spcBef>
                <a:spcPts val="560"/>
              </a:spcBef>
              <a:spcAft>
                <a:spcPts val="0"/>
              </a:spcAft>
              <a:buSzPts val="2800"/>
              <a:buChar char="–"/>
              <a:defRPr sz="2800"/>
            </a:lvl2pPr>
            <a:lvl3pPr marL="1371600" lvl="2" indent="-381000" algn="l">
              <a:spcBef>
                <a:spcPts val="480"/>
              </a:spcBef>
              <a:spcAft>
                <a:spcPts val="0"/>
              </a:spcAft>
              <a:buSzPts val="2400"/>
              <a:buChar char="•"/>
              <a:defRPr sz="2400"/>
            </a:lvl3pPr>
            <a:lvl4pPr marL="1828800" lvl="3" indent="-355600" algn="l">
              <a:spcBef>
                <a:spcPts val="400"/>
              </a:spcBef>
              <a:spcAft>
                <a:spcPts val="0"/>
              </a:spcAft>
              <a:buSzPts val="2000"/>
              <a:buChar char="–"/>
              <a:defRPr sz="2000"/>
            </a:lvl4pPr>
            <a:lvl5pPr marL="2286000" lvl="4" indent="-355600" algn="l">
              <a:spcBef>
                <a:spcPts val="400"/>
              </a:spcBef>
              <a:spcAft>
                <a:spcPts val="0"/>
              </a:spcAft>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75" name="Google Shape;75;p10"/>
          <p:cNvSpPr txBox="1">
            <a:spLocks noGrp="1"/>
          </p:cNvSpPr>
          <p:nvPr>
            <p:ph type="body" idx="2"/>
          </p:nvPr>
        </p:nvSpPr>
        <p:spPr>
          <a:xfrm>
            <a:off x="609602" y="1435103"/>
            <a:ext cx="4011084"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SzPts val="1400"/>
              <a:buNone/>
              <a:defRPr sz="1400"/>
            </a:lvl1pPr>
            <a:lvl2pPr marL="914400" lvl="1" indent="-228600" algn="l">
              <a:spcBef>
                <a:spcPts val="240"/>
              </a:spcBef>
              <a:spcAft>
                <a:spcPts val="0"/>
              </a:spcAft>
              <a:buSzPts val="1200"/>
              <a:buNone/>
              <a:defRPr sz="1200"/>
            </a:lvl2pPr>
            <a:lvl3pPr marL="1371600" lvl="2" indent="-228600" algn="l">
              <a:spcBef>
                <a:spcPts val="200"/>
              </a:spcBef>
              <a:spcAft>
                <a:spcPts val="0"/>
              </a:spcAft>
              <a:buSzPts val="1000"/>
              <a:buNone/>
              <a:defRPr sz="1000"/>
            </a:lvl3pPr>
            <a:lvl4pPr marL="1828800" lvl="3" indent="-228600" algn="l">
              <a:spcBef>
                <a:spcPts val="180"/>
              </a:spcBef>
              <a:spcAft>
                <a:spcPts val="0"/>
              </a:spcAft>
              <a:buSzPts val="900"/>
              <a:buNone/>
              <a:defRPr sz="900"/>
            </a:lvl4pPr>
            <a:lvl5pPr marL="2286000" lvl="4" indent="-228600" algn="l">
              <a:spcBef>
                <a:spcPts val="180"/>
              </a:spcBef>
              <a:spcAft>
                <a:spcPts val="0"/>
              </a:spcAft>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76" name="Google Shape;76;p10"/>
          <p:cNvSpPr txBox="1">
            <a:spLocks noGrp="1"/>
          </p:cNvSpPr>
          <p:nvPr>
            <p:ph type="sldNum" idx="12"/>
          </p:nvPr>
        </p:nvSpPr>
        <p:spPr>
          <a:xfrm>
            <a:off x="8737600" y="6324415"/>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7"/>
        <p:cNvGrpSpPr/>
        <p:nvPr/>
      </p:nvGrpSpPr>
      <p:grpSpPr>
        <a:xfrm>
          <a:off x="0" y="0"/>
          <a:ext cx="0" cy="0"/>
          <a:chOff x="0" y="0"/>
          <a:chExt cx="0" cy="0"/>
        </a:xfrm>
      </p:grpSpPr>
      <p:sp>
        <p:nvSpPr>
          <p:cNvPr id="78" name="Google Shape;78;p11"/>
          <p:cNvSpPr txBox="1">
            <a:spLocks noGrp="1"/>
          </p:cNvSpPr>
          <p:nvPr>
            <p:ph type="title"/>
          </p:nvPr>
        </p:nvSpPr>
        <p:spPr>
          <a:xfrm>
            <a:off x="2389717" y="4800600"/>
            <a:ext cx="73152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rgbClr val="04314C"/>
              </a:buClr>
              <a:buSzPts val="2000"/>
              <a:buFont typeface="Arial"/>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11"/>
          <p:cNvSpPr>
            <a:spLocks noGrp="1"/>
          </p:cNvSpPr>
          <p:nvPr>
            <p:ph type="pic" idx="2"/>
          </p:nvPr>
        </p:nvSpPr>
        <p:spPr>
          <a:xfrm>
            <a:off x="2389717" y="612775"/>
            <a:ext cx="7315200" cy="41148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rgbClr val="7F1416"/>
              </a:buClr>
              <a:buSzPts val="3200"/>
              <a:buFont typeface="Noto Sans Symbols"/>
              <a:buNone/>
              <a:defRPr sz="3200" b="0" i="0" u="none" strike="noStrike" cap="none">
                <a:solidFill>
                  <a:srgbClr val="04314C"/>
                </a:solidFill>
                <a:latin typeface="Arial"/>
                <a:ea typeface="Arial"/>
                <a:cs typeface="Arial"/>
                <a:sym typeface="Arial"/>
              </a:defRPr>
            </a:lvl1pPr>
            <a:lvl2pPr marR="0" lvl="1" algn="l" rtl="0">
              <a:spcBef>
                <a:spcPts val="560"/>
              </a:spcBef>
              <a:spcAft>
                <a:spcPts val="0"/>
              </a:spcAft>
              <a:buClr>
                <a:srgbClr val="7F1416"/>
              </a:buClr>
              <a:buSzPts val="2800"/>
              <a:buFont typeface="Arial"/>
              <a:buNone/>
              <a:defRPr sz="2800" b="0" i="0" u="none" strike="noStrike" cap="none">
                <a:solidFill>
                  <a:srgbClr val="04314C"/>
                </a:solidFill>
                <a:latin typeface="Arial"/>
                <a:ea typeface="Arial"/>
                <a:cs typeface="Arial"/>
                <a:sym typeface="Arial"/>
              </a:defRPr>
            </a:lvl2pPr>
            <a:lvl3pPr marR="0" lvl="2" algn="l" rtl="0">
              <a:spcBef>
                <a:spcPts val="480"/>
              </a:spcBef>
              <a:spcAft>
                <a:spcPts val="0"/>
              </a:spcAft>
              <a:buClr>
                <a:srgbClr val="7F1416"/>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rgbClr val="7F1416"/>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rgbClr val="7F1416"/>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80" name="Google Shape;80;p11"/>
          <p:cNvSpPr txBox="1">
            <a:spLocks noGrp="1"/>
          </p:cNvSpPr>
          <p:nvPr>
            <p:ph type="body" idx="1"/>
          </p:nvPr>
        </p:nvSpPr>
        <p:spPr>
          <a:xfrm>
            <a:off x="2389717" y="5367338"/>
            <a:ext cx="73152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SzPts val="1400"/>
              <a:buNone/>
              <a:defRPr sz="1400"/>
            </a:lvl1pPr>
            <a:lvl2pPr marL="914400" lvl="1" indent="-228600" algn="l">
              <a:spcBef>
                <a:spcPts val="240"/>
              </a:spcBef>
              <a:spcAft>
                <a:spcPts val="0"/>
              </a:spcAft>
              <a:buSzPts val="1200"/>
              <a:buNone/>
              <a:defRPr sz="1200"/>
            </a:lvl2pPr>
            <a:lvl3pPr marL="1371600" lvl="2" indent="-228600" algn="l">
              <a:spcBef>
                <a:spcPts val="200"/>
              </a:spcBef>
              <a:spcAft>
                <a:spcPts val="0"/>
              </a:spcAft>
              <a:buSzPts val="1000"/>
              <a:buNone/>
              <a:defRPr sz="1000"/>
            </a:lvl3pPr>
            <a:lvl4pPr marL="1828800" lvl="3" indent="-228600" algn="l">
              <a:spcBef>
                <a:spcPts val="180"/>
              </a:spcBef>
              <a:spcAft>
                <a:spcPts val="0"/>
              </a:spcAft>
              <a:buSzPts val="900"/>
              <a:buNone/>
              <a:defRPr sz="900"/>
            </a:lvl4pPr>
            <a:lvl5pPr marL="2286000" lvl="4" indent="-228600" algn="l">
              <a:spcBef>
                <a:spcPts val="180"/>
              </a:spcBef>
              <a:spcAft>
                <a:spcPts val="0"/>
              </a:spcAft>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81" name="Google Shape;81;p11"/>
          <p:cNvSpPr txBox="1">
            <a:spLocks noGrp="1"/>
          </p:cNvSpPr>
          <p:nvPr>
            <p:ph type="sldNum" idx="12"/>
          </p:nvPr>
        </p:nvSpPr>
        <p:spPr>
          <a:xfrm>
            <a:off x="8737600" y="6324415"/>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09600" y="980728"/>
            <a:ext cx="10972800" cy="508918"/>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rgbClr val="04314C"/>
              </a:buClr>
              <a:buSzPts val="2800"/>
              <a:buFont typeface="Arial"/>
              <a:buNone/>
              <a:defRPr sz="2800" b="1" i="0" u="none" strike="noStrike" cap="none">
                <a:solidFill>
                  <a:srgbClr val="04314C"/>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609600" y="1600203"/>
            <a:ext cx="10972800" cy="452596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rgbClr val="7F1416"/>
              </a:buClr>
              <a:buSzPts val="3200"/>
              <a:buFont typeface="Noto Sans Symbols"/>
              <a:buChar char="▪"/>
              <a:defRPr sz="3200" b="0" i="0" u="none" strike="noStrike" cap="none">
                <a:solidFill>
                  <a:srgbClr val="04314C"/>
                </a:solidFill>
                <a:latin typeface="Arial"/>
                <a:ea typeface="Arial"/>
                <a:cs typeface="Arial"/>
                <a:sym typeface="Arial"/>
              </a:defRPr>
            </a:lvl1pPr>
            <a:lvl2pPr marL="914400" marR="0" lvl="1" indent="-406400" algn="l" rtl="0">
              <a:spcBef>
                <a:spcPts val="560"/>
              </a:spcBef>
              <a:spcAft>
                <a:spcPts val="0"/>
              </a:spcAft>
              <a:buClr>
                <a:srgbClr val="7F1416"/>
              </a:buClr>
              <a:buSzPts val="2800"/>
              <a:buFont typeface="Arial"/>
              <a:buChar char="–"/>
              <a:defRPr sz="2800" b="0" i="0" u="none" strike="noStrike" cap="none">
                <a:solidFill>
                  <a:srgbClr val="04314C"/>
                </a:solidFill>
                <a:latin typeface="Arial"/>
                <a:ea typeface="Arial"/>
                <a:cs typeface="Arial"/>
                <a:sym typeface="Arial"/>
              </a:defRPr>
            </a:lvl2pPr>
            <a:lvl3pPr marL="1371600" marR="0" lvl="2" indent="-381000" algn="l" rtl="0">
              <a:spcBef>
                <a:spcPts val="480"/>
              </a:spcBef>
              <a:spcAft>
                <a:spcPts val="0"/>
              </a:spcAft>
              <a:buClr>
                <a:srgbClr val="7F1416"/>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rgbClr val="7F1416"/>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rgbClr val="7F1416"/>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
          <p:cNvSpPr/>
          <p:nvPr/>
        </p:nvSpPr>
        <p:spPr>
          <a:xfrm>
            <a:off x="0" y="0"/>
            <a:ext cx="12192000" cy="457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 name="Google Shape;13;p1"/>
          <p:cNvSpPr/>
          <p:nvPr/>
        </p:nvSpPr>
        <p:spPr>
          <a:xfrm>
            <a:off x="0" y="0"/>
            <a:ext cx="12192000" cy="457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 name="Google Shape;14;p1"/>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100">
                <a:solidFill>
                  <a:srgbClr val="7F7F7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 name="Google Shape;15;p1"/>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100">
                <a:solidFill>
                  <a:srgbClr val="7F7F7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 name="Google Shape;16;p1"/>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100" b="0" u="none">
                <a:solidFill>
                  <a:srgbClr val="7F7F7F"/>
                </a:solidFill>
                <a:latin typeface="Calibri"/>
                <a:ea typeface="Calibri"/>
                <a:cs typeface="Calibri"/>
                <a:sym typeface="Calibri"/>
              </a:defRPr>
            </a:lvl1pPr>
            <a:lvl2pPr marL="0" marR="0" lvl="1" indent="0" algn="r" rtl="0">
              <a:spcBef>
                <a:spcPts val="0"/>
              </a:spcBef>
              <a:spcAft>
                <a:spcPts val="0"/>
              </a:spcAft>
              <a:buNone/>
              <a:defRPr sz="1100" b="0" u="none">
                <a:solidFill>
                  <a:srgbClr val="7F7F7F"/>
                </a:solidFill>
                <a:latin typeface="Calibri"/>
                <a:ea typeface="Calibri"/>
                <a:cs typeface="Calibri"/>
                <a:sym typeface="Calibri"/>
              </a:defRPr>
            </a:lvl2pPr>
            <a:lvl3pPr marL="0" marR="0" lvl="2" indent="0" algn="r" rtl="0">
              <a:spcBef>
                <a:spcPts val="0"/>
              </a:spcBef>
              <a:spcAft>
                <a:spcPts val="0"/>
              </a:spcAft>
              <a:buNone/>
              <a:defRPr sz="1100" b="0" u="none">
                <a:solidFill>
                  <a:srgbClr val="7F7F7F"/>
                </a:solidFill>
                <a:latin typeface="Calibri"/>
                <a:ea typeface="Calibri"/>
                <a:cs typeface="Calibri"/>
                <a:sym typeface="Calibri"/>
              </a:defRPr>
            </a:lvl3pPr>
            <a:lvl4pPr marL="0" marR="0" lvl="3" indent="0" algn="r" rtl="0">
              <a:spcBef>
                <a:spcPts val="0"/>
              </a:spcBef>
              <a:spcAft>
                <a:spcPts val="0"/>
              </a:spcAft>
              <a:buNone/>
              <a:defRPr sz="1100" b="0" u="none">
                <a:solidFill>
                  <a:srgbClr val="7F7F7F"/>
                </a:solidFill>
                <a:latin typeface="Calibri"/>
                <a:ea typeface="Calibri"/>
                <a:cs typeface="Calibri"/>
                <a:sym typeface="Calibri"/>
              </a:defRPr>
            </a:lvl4pPr>
            <a:lvl5pPr marL="0" marR="0" lvl="4" indent="0" algn="r" rtl="0">
              <a:spcBef>
                <a:spcPts val="0"/>
              </a:spcBef>
              <a:spcAft>
                <a:spcPts val="0"/>
              </a:spcAft>
              <a:buNone/>
              <a:defRPr sz="1100" b="0" u="none">
                <a:solidFill>
                  <a:srgbClr val="7F7F7F"/>
                </a:solidFill>
                <a:latin typeface="Calibri"/>
                <a:ea typeface="Calibri"/>
                <a:cs typeface="Calibri"/>
                <a:sym typeface="Calibri"/>
              </a:defRPr>
            </a:lvl5pPr>
            <a:lvl6pPr marL="0" marR="0" lvl="5" indent="0" algn="r" rtl="0">
              <a:spcBef>
                <a:spcPts val="0"/>
              </a:spcBef>
              <a:spcAft>
                <a:spcPts val="0"/>
              </a:spcAft>
              <a:buNone/>
              <a:defRPr sz="1100" b="0" u="none">
                <a:solidFill>
                  <a:srgbClr val="7F7F7F"/>
                </a:solidFill>
                <a:latin typeface="Calibri"/>
                <a:ea typeface="Calibri"/>
                <a:cs typeface="Calibri"/>
                <a:sym typeface="Calibri"/>
              </a:defRPr>
            </a:lvl6pPr>
            <a:lvl7pPr marL="0" marR="0" lvl="6" indent="0" algn="r" rtl="0">
              <a:spcBef>
                <a:spcPts val="0"/>
              </a:spcBef>
              <a:spcAft>
                <a:spcPts val="0"/>
              </a:spcAft>
              <a:buNone/>
              <a:defRPr sz="1100" b="0" u="none">
                <a:solidFill>
                  <a:srgbClr val="7F7F7F"/>
                </a:solidFill>
                <a:latin typeface="Calibri"/>
                <a:ea typeface="Calibri"/>
                <a:cs typeface="Calibri"/>
                <a:sym typeface="Calibri"/>
              </a:defRPr>
            </a:lvl7pPr>
            <a:lvl8pPr marL="0" marR="0" lvl="7" indent="0" algn="r" rtl="0">
              <a:spcBef>
                <a:spcPts val="0"/>
              </a:spcBef>
              <a:spcAft>
                <a:spcPts val="0"/>
              </a:spcAft>
              <a:buNone/>
              <a:defRPr sz="1100" b="0" u="none">
                <a:solidFill>
                  <a:srgbClr val="7F7F7F"/>
                </a:solidFill>
                <a:latin typeface="Calibri"/>
                <a:ea typeface="Calibri"/>
                <a:cs typeface="Calibri"/>
                <a:sym typeface="Calibri"/>
              </a:defRPr>
            </a:lvl8pPr>
            <a:lvl9pPr marL="0" marR="0" lvl="8" indent="0" algn="r" rtl="0">
              <a:spcBef>
                <a:spcPts val="0"/>
              </a:spcBef>
              <a:spcAft>
                <a:spcPts val="0"/>
              </a:spcAft>
              <a:buNone/>
              <a:defRPr sz="1100" b="0" u="none">
                <a:solidFill>
                  <a:srgbClr val="7F7F7F"/>
                </a:solidFill>
                <a:latin typeface="Calibri"/>
                <a:ea typeface="Calibri"/>
                <a:cs typeface="Calibri"/>
                <a:sym typeface="Calibri"/>
              </a:defRPr>
            </a:lvl9pPr>
          </a:lstStyle>
          <a:p>
            <a:fld id="{00000000-1234-1234-1234-123412341234}" type="slidenum">
              <a:rPr lang="en-GB" smtClean="0"/>
              <a:pPr/>
              <a:t>‹#›</a:t>
            </a:fld>
            <a:r>
              <a:rPr lang="en-GB"/>
              <a:t>/16</a:t>
            </a:r>
            <a:endParaRPr lang="en-GB" sz="1400">
              <a:solidFill>
                <a:srgbClr val="000000"/>
              </a:solidFill>
              <a:latin typeface="Arial"/>
              <a:ea typeface="Arial"/>
              <a:cs typeface="Arial"/>
              <a:sym typeface="Arial"/>
            </a:endParaRPr>
          </a:p>
          <a:p>
            <a:endParaRPr lang="en-GB"/>
          </a:p>
        </p:txBody>
      </p:sp>
      <p:sp>
        <p:nvSpPr>
          <p:cNvPr id="17" name="Google Shape;17;p1"/>
          <p:cNvSpPr/>
          <p:nvPr/>
        </p:nvSpPr>
        <p:spPr>
          <a:xfrm>
            <a:off x="0" y="3"/>
            <a:ext cx="12293600" cy="104775"/>
          </a:xfrm>
          <a:prstGeom prst="rect">
            <a:avLst/>
          </a:prstGeom>
          <a:solidFill>
            <a:srgbClr val="68839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a:solidFill>
                  <a:srgbClr val="FFFFFF"/>
                </a:solidFill>
                <a:latin typeface="Calibri"/>
                <a:ea typeface="Calibri"/>
                <a:cs typeface="Calibri"/>
                <a:sym typeface="Calibri"/>
              </a:rPr>
              <a:t> </a:t>
            </a:r>
            <a:endParaRPr sz="1400"/>
          </a:p>
        </p:txBody>
      </p:sp>
      <p:sp>
        <p:nvSpPr>
          <p:cNvPr id="18" name="Google Shape;18;p1"/>
          <p:cNvSpPr/>
          <p:nvPr/>
        </p:nvSpPr>
        <p:spPr>
          <a:xfrm>
            <a:off x="0" y="6757988"/>
            <a:ext cx="12293600" cy="106362"/>
          </a:xfrm>
          <a:prstGeom prst="rect">
            <a:avLst/>
          </a:prstGeom>
          <a:solidFill>
            <a:srgbClr val="68839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a:solidFill>
                  <a:srgbClr val="FFFFFF"/>
                </a:solidFill>
                <a:latin typeface="Calibri"/>
                <a:ea typeface="Calibri"/>
                <a:cs typeface="Calibri"/>
                <a:sym typeface="Calibri"/>
              </a:rPr>
              <a:t> </a:t>
            </a:r>
            <a:endParaRPr sz="1400"/>
          </a:p>
        </p:txBody>
      </p:sp>
      <p:pic>
        <p:nvPicPr>
          <p:cNvPr id="19" name="Google Shape;19;p1" descr="GSC-ExistingLogo.jpg"/>
          <p:cNvPicPr preferRelativeResize="0"/>
          <p:nvPr/>
        </p:nvPicPr>
        <p:blipFill rotWithShape="1">
          <a:blip r:embed="rId14" cstate="screen">
            <a:alphaModFix/>
            <a:extLst>
              <a:ext uri="{28A0092B-C50C-407E-A947-70E740481C1C}">
                <a14:useLocalDpi xmlns:a14="http://schemas.microsoft.com/office/drawing/2010/main"/>
              </a:ext>
            </a:extLst>
          </a:blip>
          <a:srcRect/>
          <a:stretch/>
        </p:blipFill>
        <p:spPr>
          <a:xfrm>
            <a:off x="328084" y="244475"/>
            <a:ext cx="2656416" cy="325438"/>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7.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3.png"/><Relationship Id="rId4" Type="http://schemas.openxmlformats.org/officeDocument/2006/relationships/image" Target="../media/image35.jp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emf"/><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hyperlink" Target="https://www.sheltercluster.org/response/iraq" TargetMode="External"/><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hyperlink" Target="https://www.who.int/publications/i/item/10665-331603" TargetMode="External"/><Relationship Id="rId7" Type="http://schemas.openxmlformats.org/officeDocument/2006/relationships/image" Target="../media/image54.jp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53.jpeg"/><Relationship Id="rId5" Type="http://schemas.openxmlformats.org/officeDocument/2006/relationships/image" Target="../media/image52.png"/><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jpeg"/><Relationship Id="rId7" Type="http://schemas.openxmlformats.org/officeDocument/2006/relationships/image" Target="../media/image59.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jpeg"/><Relationship Id="rId9" Type="http://schemas.openxmlformats.org/officeDocument/2006/relationships/image" Target="../media/image61.png"/></Relationships>
</file>

<file path=ppt/slides/_rels/slide1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63.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 Id="rId9" Type="http://schemas.openxmlformats.org/officeDocument/2006/relationships/image" Target="../media/image70.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72.png"/></Relationships>
</file>

<file path=ppt/slides/_rels/slide2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75.png"/><Relationship Id="rId4" Type="http://schemas.openxmlformats.org/officeDocument/2006/relationships/image" Target="../media/image74.png"/></Relationships>
</file>

<file path=ppt/slides/_rels/slide22.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 Id="rId9" Type="http://schemas.openxmlformats.org/officeDocument/2006/relationships/image" Target="../media/image82.svg"/></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hyperlink" Target="https://twitter.com/hashtag/WorldHabitatDay?src=hashtag_click" TargetMode="External"/><Relationship Id="rId1" Type="http://schemas.openxmlformats.org/officeDocument/2006/relationships/slideLayout" Target="../slideLayouts/slideLayout1.xml"/><Relationship Id="rId4" Type="http://schemas.openxmlformats.org/officeDocument/2006/relationships/hyperlink" Target="https://twitter.com/antonioguterres/status/1312907101342056448" TargetMode="External"/></Relationships>
</file>

<file path=ppt/slides/_rels/slide28.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87.jpg"/><Relationship Id="rId5" Type="http://schemas.openxmlformats.org/officeDocument/2006/relationships/image" Target="../media/image86.png"/><Relationship Id="rId10" Type="http://schemas.openxmlformats.org/officeDocument/2006/relationships/image" Target="../media/image91.png"/><Relationship Id="rId4" Type="http://schemas.openxmlformats.org/officeDocument/2006/relationships/image" Target="../media/image85.png"/><Relationship Id="rId9" Type="http://schemas.openxmlformats.org/officeDocument/2006/relationships/image" Target="../media/image90.png"/></Relationships>
</file>

<file path=ppt/slides/_rels/slide2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hyperlink" Target="https://insights.careinternational.org.uk/publications/towards-healthier-homes-in-humanitarian-settings"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hyperlink" Target="https://ee.humanitarianresponse.info/x/sv6oXV96" TargetMode="Externa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hyperlink" Target="https://fts.unocha.org/donors/8523/summary/2020"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26.jpg"/><Relationship Id="rId13" Type="http://schemas.openxmlformats.org/officeDocument/2006/relationships/image" Target="../media/image31.png"/><Relationship Id="rId3" Type="http://schemas.openxmlformats.org/officeDocument/2006/relationships/image" Target="../media/image21.jpeg"/><Relationship Id="rId7" Type="http://schemas.openxmlformats.org/officeDocument/2006/relationships/image" Target="../media/image25.jpg"/><Relationship Id="rId12"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4.png"/><Relationship Id="rId11" Type="http://schemas.openxmlformats.org/officeDocument/2006/relationships/image" Target="../media/image29.jpeg"/><Relationship Id="rId5" Type="http://schemas.openxmlformats.org/officeDocument/2006/relationships/image" Target="../media/image23.png"/><Relationship Id="rId15" Type="http://schemas.openxmlformats.org/officeDocument/2006/relationships/image" Target="../media/image33.png"/><Relationship Id="rId10" Type="http://schemas.openxmlformats.org/officeDocument/2006/relationships/image" Target="../media/image28.jpeg"/><Relationship Id="rId4" Type="http://schemas.openxmlformats.org/officeDocument/2006/relationships/image" Target="../media/image22.png"/><Relationship Id="rId9" Type="http://schemas.openxmlformats.org/officeDocument/2006/relationships/image" Target="../media/image27.jpg"/><Relationship Id="rId14" Type="http://schemas.openxmlformats.org/officeDocument/2006/relationships/image" Target="../media/image3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F198D25-A84F-4AEC-A31B-C6EF0D1E0A10}"/>
              </a:ext>
            </a:extLst>
          </p:cNvPr>
          <p:cNvSpPr>
            <a:spLocks noGrp="1"/>
          </p:cNvSpPr>
          <p:nvPr>
            <p:ph type="body" idx="1"/>
          </p:nvPr>
        </p:nvSpPr>
        <p:spPr/>
        <p:txBody>
          <a:bodyPr/>
          <a:lstStyle/>
          <a:p>
            <a:r>
              <a:rPr lang="en-GB" dirty="0" err="1"/>
              <a:t>Metimeter</a:t>
            </a:r>
            <a:r>
              <a:rPr lang="en-GB" dirty="0"/>
              <a:t>; Q. </a:t>
            </a:r>
            <a:r>
              <a:rPr lang="en-GB" b="1" dirty="0"/>
              <a:t>As a global shelter cluster member, practitioner, coordinators and academics. What has COVID meant to you? </a:t>
            </a:r>
            <a:endParaRPr lang="en-GB" dirty="0"/>
          </a:p>
        </p:txBody>
      </p:sp>
      <p:sp>
        <p:nvSpPr>
          <p:cNvPr id="3" name="Slide Number Placeholder 2">
            <a:extLst>
              <a:ext uri="{FF2B5EF4-FFF2-40B4-BE49-F238E27FC236}">
                <a16:creationId xmlns:a16="http://schemas.microsoft.com/office/drawing/2014/main" id="{82029921-1FEE-4838-AF81-0A36D90B4B67}"/>
              </a:ext>
            </a:extLst>
          </p:cNvPr>
          <p:cNvSpPr>
            <a:spLocks noGrp="1"/>
          </p:cNvSpPr>
          <p:nvPr>
            <p:ph type="sldNum" idx="12"/>
          </p:nvPr>
        </p:nvSpPr>
        <p:spPr/>
        <p:txBody>
          <a:bodyPr/>
          <a:lstStyle/>
          <a:p>
            <a:fld id="{00000000-1234-1234-1234-123412341234}" type="slidenum">
              <a:rPr lang="en-GB" smtClean="0"/>
              <a:pPr/>
              <a:t>1</a:t>
            </a:fld>
            <a:endParaRPr lang="en-GB"/>
          </a:p>
        </p:txBody>
      </p:sp>
      <p:sp>
        <p:nvSpPr>
          <p:cNvPr id="4" name="Title 3">
            <a:extLst>
              <a:ext uri="{FF2B5EF4-FFF2-40B4-BE49-F238E27FC236}">
                <a16:creationId xmlns:a16="http://schemas.microsoft.com/office/drawing/2014/main" id="{565B54F8-47AD-4B52-BFCB-9BEDBC7971B0}"/>
              </a:ext>
            </a:extLst>
          </p:cNvPr>
          <p:cNvSpPr>
            <a:spLocks noGrp="1"/>
          </p:cNvSpPr>
          <p:nvPr>
            <p:ph type="title"/>
          </p:nvPr>
        </p:nvSpPr>
        <p:spPr/>
        <p:txBody>
          <a:bodyPr/>
          <a:lstStyle/>
          <a:p>
            <a:r>
              <a:rPr lang="en-US" dirty="0"/>
              <a:t>Word cloud</a:t>
            </a:r>
            <a:endParaRPr lang="en-GB" dirty="0"/>
          </a:p>
        </p:txBody>
      </p:sp>
    </p:spTree>
    <p:extLst>
      <p:ext uri="{BB962C8B-B14F-4D97-AF65-F5344CB8AC3E}">
        <p14:creationId xmlns:p14="http://schemas.microsoft.com/office/powerpoint/2010/main" val="33529994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D567F66-83E5-4C9B-8D69-7D66A8A724E1}"/>
              </a:ext>
            </a:extLst>
          </p:cNvPr>
          <p:cNvSpPr>
            <a:spLocks noGrp="1"/>
          </p:cNvSpPr>
          <p:nvPr>
            <p:ph type="body" idx="1"/>
          </p:nvPr>
        </p:nvSpPr>
        <p:spPr>
          <a:xfrm>
            <a:off x="609600" y="1772819"/>
            <a:ext cx="7123043" cy="4525963"/>
          </a:xfrm>
        </p:spPr>
        <p:txBody>
          <a:bodyPr/>
          <a:lstStyle/>
          <a:p>
            <a:pPr marL="114300" indent="0">
              <a:buNone/>
            </a:pPr>
            <a:r>
              <a:rPr lang="en-GB" dirty="0"/>
              <a:t>Main underlying approaches: </a:t>
            </a:r>
          </a:p>
          <a:p>
            <a:r>
              <a:rPr lang="en-GB" sz="2000" dirty="0"/>
              <a:t>Reduce access to site </a:t>
            </a:r>
          </a:p>
          <a:p>
            <a:r>
              <a:rPr lang="en-GB" sz="2000" dirty="0"/>
              <a:t>Adapt work plan and activities to reduce close contact</a:t>
            </a:r>
          </a:p>
          <a:p>
            <a:r>
              <a:rPr lang="en-GB" sz="2000" dirty="0"/>
              <a:t>Increase overall level of hygiene of the site</a:t>
            </a:r>
          </a:p>
          <a:p>
            <a:r>
              <a:rPr lang="en-GB" sz="2000" dirty="0"/>
              <a:t>Prioritize health and safety of staff, workers and their surrounding communities</a:t>
            </a:r>
          </a:p>
          <a:p>
            <a:r>
              <a:rPr lang="en-GB" sz="2000" dirty="0"/>
              <a:t>Increase awareness of the workforce</a:t>
            </a:r>
          </a:p>
        </p:txBody>
      </p:sp>
      <p:sp>
        <p:nvSpPr>
          <p:cNvPr id="3" name="Slide Number Placeholder 2">
            <a:extLst>
              <a:ext uri="{FF2B5EF4-FFF2-40B4-BE49-F238E27FC236}">
                <a16:creationId xmlns:a16="http://schemas.microsoft.com/office/drawing/2014/main" id="{D21BC132-107A-46A5-B042-72EF12D98A9A}"/>
              </a:ext>
            </a:extLst>
          </p:cNvPr>
          <p:cNvSpPr>
            <a:spLocks noGrp="1"/>
          </p:cNvSpPr>
          <p:nvPr>
            <p:ph type="sldNum" idx="12"/>
          </p:nvPr>
        </p:nvSpPr>
        <p:spPr/>
        <p:txBody>
          <a:bodyPr/>
          <a:lstStyle/>
          <a:p>
            <a:fld id="{00000000-1234-1234-1234-123412341234}" type="slidenum">
              <a:rPr lang="en-GB" smtClean="0"/>
              <a:pPr/>
              <a:t>10</a:t>
            </a:fld>
            <a:endParaRPr lang="en-GB"/>
          </a:p>
        </p:txBody>
      </p:sp>
      <p:sp>
        <p:nvSpPr>
          <p:cNvPr id="4" name="Title 3">
            <a:extLst>
              <a:ext uri="{FF2B5EF4-FFF2-40B4-BE49-F238E27FC236}">
                <a16:creationId xmlns:a16="http://schemas.microsoft.com/office/drawing/2014/main" id="{D9D3428B-AAFB-43B4-840C-AFD103AD4EEF}"/>
              </a:ext>
            </a:extLst>
          </p:cNvPr>
          <p:cNvSpPr>
            <a:spLocks noGrp="1"/>
          </p:cNvSpPr>
          <p:nvPr>
            <p:ph type="title"/>
          </p:nvPr>
        </p:nvSpPr>
        <p:spPr/>
        <p:txBody>
          <a:bodyPr/>
          <a:lstStyle/>
          <a:p>
            <a:r>
              <a:rPr lang="en-US" dirty="0"/>
              <a:t>Construction site safety – for COVID </a:t>
            </a:r>
            <a:endParaRPr lang="en-GB" dirty="0"/>
          </a:p>
        </p:txBody>
      </p:sp>
      <p:pic>
        <p:nvPicPr>
          <p:cNvPr id="6" name="Picture 5">
            <a:extLst>
              <a:ext uri="{FF2B5EF4-FFF2-40B4-BE49-F238E27FC236}">
                <a16:creationId xmlns:a16="http://schemas.microsoft.com/office/drawing/2014/main" id="{56F70FCB-5436-4094-B15D-5C54E764F13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5233" y="4609663"/>
            <a:ext cx="3948545" cy="2079877"/>
          </a:xfrm>
          <a:prstGeom prst="rect">
            <a:avLst/>
          </a:prstGeom>
        </p:spPr>
      </p:pic>
      <p:pic>
        <p:nvPicPr>
          <p:cNvPr id="8" name="Picture 7" descr="Graphical user interface, text, application&#10;&#10;Description automatically generated">
            <a:extLst>
              <a:ext uri="{FF2B5EF4-FFF2-40B4-BE49-F238E27FC236}">
                <a16:creationId xmlns:a16="http://schemas.microsoft.com/office/drawing/2014/main" id="{057407DD-5161-495D-846D-9DDEA26C31E7}"/>
              </a:ext>
            </a:extLst>
          </p:cNvPr>
          <p:cNvPicPr>
            <a:picLocks noChangeAspect="1"/>
          </p:cNvPicPr>
          <p:nvPr/>
        </p:nvPicPr>
        <p:blipFill>
          <a:blip r:embed="rId4"/>
          <a:stretch>
            <a:fillRect/>
          </a:stretch>
        </p:blipFill>
        <p:spPr>
          <a:xfrm>
            <a:off x="7596267" y="5169088"/>
            <a:ext cx="4496340" cy="1452234"/>
          </a:xfrm>
          <a:prstGeom prst="rect">
            <a:avLst/>
          </a:prstGeom>
        </p:spPr>
      </p:pic>
      <p:pic>
        <p:nvPicPr>
          <p:cNvPr id="7" name="Picture 6" descr="Icon&#10;&#10;Description automatically generated">
            <a:extLst>
              <a:ext uri="{FF2B5EF4-FFF2-40B4-BE49-F238E27FC236}">
                <a16:creationId xmlns:a16="http://schemas.microsoft.com/office/drawing/2014/main" id="{824BE740-C169-42EC-A7DB-54AC1F236A0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131553" y="108993"/>
            <a:ext cx="1022713" cy="1534070"/>
          </a:xfrm>
          <a:prstGeom prst="rect">
            <a:avLst/>
          </a:prstGeom>
        </p:spPr>
      </p:pic>
      <p:pic>
        <p:nvPicPr>
          <p:cNvPr id="9" name="Picture 8">
            <a:extLst>
              <a:ext uri="{FF2B5EF4-FFF2-40B4-BE49-F238E27FC236}">
                <a16:creationId xmlns:a16="http://schemas.microsoft.com/office/drawing/2014/main" id="{DF91E777-C1FE-4AB6-B22D-69591278292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29473" y="5523803"/>
            <a:ext cx="2931804" cy="904735"/>
          </a:xfrm>
          <a:prstGeom prst="rect">
            <a:avLst/>
          </a:prstGeom>
        </p:spPr>
      </p:pic>
      <p:pic>
        <p:nvPicPr>
          <p:cNvPr id="10" name="Picture 9">
            <a:extLst>
              <a:ext uri="{FF2B5EF4-FFF2-40B4-BE49-F238E27FC236}">
                <a16:creationId xmlns:a16="http://schemas.microsoft.com/office/drawing/2014/main" id="{80065627-9488-4E49-8000-F4B2FF999A8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596267" y="1965603"/>
            <a:ext cx="4417307" cy="2920733"/>
          </a:xfrm>
          <a:prstGeom prst="rect">
            <a:avLst/>
          </a:prstGeom>
        </p:spPr>
      </p:pic>
    </p:spTree>
    <p:extLst>
      <p:ext uri="{BB962C8B-B14F-4D97-AF65-F5344CB8AC3E}">
        <p14:creationId xmlns:p14="http://schemas.microsoft.com/office/powerpoint/2010/main" val="35956166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828E701-6E35-4E4F-B214-F410CBB9F5DF}"/>
              </a:ext>
            </a:extLst>
          </p:cNvPr>
          <p:cNvSpPr>
            <a:spLocks noGrp="1"/>
          </p:cNvSpPr>
          <p:nvPr>
            <p:ph type="body" idx="1"/>
          </p:nvPr>
        </p:nvSpPr>
        <p:spPr>
          <a:xfrm>
            <a:off x="266699" y="1850084"/>
            <a:ext cx="5534026" cy="4525963"/>
          </a:xfrm>
          <a:noFill/>
          <a:ln>
            <a:noFill/>
          </a:ln>
        </p:spPr>
        <p:txBody>
          <a:bodyPr spcFirstLastPara="1" wrap="square" lIns="91425" tIns="45700" rIns="91425" bIns="45700" anchor="t" anchorCtr="0">
            <a:noAutofit/>
          </a:bodyPr>
          <a:lstStyle/>
          <a:p>
            <a:pPr marL="342900">
              <a:spcBef>
                <a:spcPts val="0"/>
              </a:spcBef>
              <a:buSzPts val="2200"/>
              <a:buFont typeface="Wingdings" panose="05000000000000000000" pitchFamily="2" charset="2"/>
              <a:buChar char="§"/>
            </a:pPr>
            <a:r>
              <a:rPr lang="en-GB" sz="2200" dirty="0">
                <a:latin typeface="Calibri"/>
                <a:ea typeface="Calibri"/>
                <a:cs typeface="Calibri"/>
                <a:sym typeface="Calibri"/>
              </a:rPr>
              <a:t>Setting up and running adequate temporary shelter arrangements (collective shelters) including Covid-19 prevention measures.</a:t>
            </a:r>
            <a:endParaRPr lang="en-GB" sz="2200" dirty="0">
              <a:latin typeface="Calibri"/>
              <a:cs typeface="Calibri"/>
              <a:sym typeface="Calibri"/>
            </a:endParaRPr>
          </a:p>
          <a:p>
            <a:pPr marL="342900">
              <a:spcBef>
                <a:spcPts val="0"/>
              </a:spcBef>
              <a:buSzPts val="2200"/>
              <a:buFont typeface="Wingdings" panose="05000000000000000000" pitchFamily="2" charset="2"/>
              <a:buChar char="§"/>
            </a:pPr>
            <a:endParaRPr lang="en-GB" sz="2200" dirty="0">
              <a:latin typeface="Calibri"/>
              <a:cs typeface="Calibri"/>
              <a:sym typeface="Calibri"/>
            </a:endParaRPr>
          </a:p>
          <a:p>
            <a:pPr marL="342900">
              <a:spcBef>
                <a:spcPts val="0"/>
              </a:spcBef>
              <a:buSzPts val="2200"/>
              <a:buFont typeface="Wingdings" panose="05000000000000000000" pitchFamily="2" charset="2"/>
              <a:buChar char="§"/>
            </a:pPr>
            <a:r>
              <a:rPr lang="en-GB" sz="2200" dirty="0">
                <a:latin typeface="Calibri"/>
                <a:cs typeface="Calibri"/>
                <a:sym typeface="Calibri"/>
              </a:rPr>
              <a:t>Providing cash-based support for rental assistance  and hotel accommodation  to prevent eviction or not finding accommodation.</a:t>
            </a:r>
          </a:p>
          <a:p>
            <a:pPr marL="342900">
              <a:spcBef>
                <a:spcPts val="0"/>
              </a:spcBef>
              <a:buSzPts val="2200"/>
              <a:buFont typeface="Wingdings" panose="05000000000000000000" pitchFamily="2" charset="2"/>
              <a:buChar char="§"/>
            </a:pPr>
            <a:endParaRPr lang="en-GB" sz="2200" dirty="0">
              <a:latin typeface="Calibri"/>
              <a:cs typeface="Calibri"/>
              <a:sym typeface="Calibri"/>
            </a:endParaRPr>
          </a:p>
          <a:p>
            <a:pPr marL="342900">
              <a:spcBef>
                <a:spcPts val="0"/>
              </a:spcBef>
              <a:buSzPts val="2200"/>
              <a:buFont typeface="Wingdings" panose="05000000000000000000" pitchFamily="2" charset="2"/>
              <a:buChar char="§"/>
            </a:pPr>
            <a:endParaRPr lang="en-GB" sz="2200" dirty="0">
              <a:latin typeface="Calibri"/>
              <a:cs typeface="Calibri"/>
              <a:sym typeface="Calibri"/>
            </a:endParaRPr>
          </a:p>
        </p:txBody>
      </p:sp>
      <p:sp>
        <p:nvSpPr>
          <p:cNvPr id="3" name="Slide Number Placeholder 2">
            <a:extLst>
              <a:ext uri="{FF2B5EF4-FFF2-40B4-BE49-F238E27FC236}">
                <a16:creationId xmlns:a16="http://schemas.microsoft.com/office/drawing/2014/main" id="{DC4CC065-E094-4522-A95D-686A631564F8}"/>
              </a:ext>
            </a:extLst>
          </p:cNvPr>
          <p:cNvSpPr>
            <a:spLocks noGrp="1"/>
          </p:cNvSpPr>
          <p:nvPr>
            <p:ph type="sldNum" idx="12"/>
          </p:nvPr>
        </p:nvSpPr>
        <p:spPr/>
        <p:txBody>
          <a:bodyPr/>
          <a:lstStyle/>
          <a:p>
            <a:fld id="{00000000-1234-1234-1234-123412341234}" type="slidenum">
              <a:rPr lang="en-GB" smtClean="0"/>
              <a:pPr/>
              <a:t>11</a:t>
            </a:fld>
            <a:endParaRPr lang="en-GB"/>
          </a:p>
        </p:txBody>
      </p:sp>
      <p:sp>
        <p:nvSpPr>
          <p:cNvPr id="4" name="Title 3">
            <a:extLst>
              <a:ext uri="{FF2B5EF4-FFF2-40B4-BE49-F238E27FC236}">
                <a16:creationId xmlns:a16="http://schemas.microsoft.com/office/drawing/2014/main" id="{D03DB970-197D-461B-9DE7-07F59ABD8B86}"/>
              </a:ext>
            </a:extLst>
          </p:cNvPr>
          <p:cNvSpPr>
            <a:spLocks noGrp="1"/>
          </p:cNvSpPr>
          <p:nvPr>
            <p:ph type="title"/>
          </p:nvPr>
        </p:nvSpPr>
        <p:spPr>
          <a:xfrm>
            <a:off x="2135189" y="1141413"/>
            <a:ext cx="7737475" cy="501650"/>
          </a:xfrm>
        </p:spPr>
        <p:txBody>
          <a:bodyPr/>
          <a:lstStyle/>
          <a:p>
            <a:r>
              <a:rPr lang="en-US" dirty="0"/>
              <a:t>Providing Adequate Shelter</a:t>
            </a:r>
            <a:endParaRPr lang="en-GB" dirty="0"/>
          </a:p>
        </p:txBody>
      </p:sp>
      <p:grpSp>
        <p:nvGrpSpPr>
          <p:cNvPr id="12" name="Group 11">
            <a:extLst>
              <a:ext uri="{FF2B5EF4-FFF2-40B4-BE49-F238E27FC236}">
                <a16:creationId xmlns:a16="http://schemas.microsoft.com/office/drawing/2014/main" id="{77DCE4EE-0003-4A84-A229-E7B90958E98D}"/>
              </a:ext>
            </a:extLst>
          </p:cNvPr>
          <p:cNvGrpSpPr/>
          <p:nvPr/>
        </p:nvGrpSpPr>
        <p:grpSpPr>
          <a:xfrm>
            <a:off x="2818246" y="4795443"/>
            <a:ext cx="3573031" cy="1894097"/>
            <a:chOff x="4244295" y="1892227"/>
            <a:chExt cx="3573031" cy="1894097"/>
          </a:xfrm>
        </p:grpSpPr>
        <p:pic>
          <p:nvPicPr>
            <p:cNvPr id="13" name="Picture 12">
              <a:extLst>
                <a:ext uri="{FF2B5EF4-FFF2-40B4-BE49-F238E27FC236}">
                  <a16:creationId xmlns:a16="http://schemas.microsoft.com/office/drawing/2014/main" id="{D5FED23A-C5D6-4E30-BFE8-A27F3F94C6E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307722" y="1892227"/>
              <a:ext cx="3045604" cy="1681236"/>
            </a:xfrm>
            <a:prstGeom prst="rect">
              <a:avLst/>
            </a:prstGeom>
          </p:spPr>
        </p:pic>
        <p:sp>
          <p:nvSpPr>
            <p:cNvPr id="14" name="TextBox 13">
              <a:extLst>
                <a:ext uri="{FF2B5EF4-FFF2-40B4-BE49-F238E27FC236}">
                  <a16:creationId xmlns:a16="http://schemas.microsoft.com/office/drawing/2014/main" id="{4B2CEF3A-A11A-4B19-B12B-F391840623E0}"/>
                </a:ext>
              </a:extLst>
            </p:cNvPr>
            <p:cNvSpPr txBox="1"/>
            <p:nvPr/>
          </p:nvSpPr>
          <p:spPr>
            <a:xfrm>
              <a:off x="4244295" y="3509325"/>
              <a:ext cx="3573031" cy="276999"/>
            </a:xfrm>
            <a:prstGeom prst="rect">
              <a:avLst/>
            </a:prstGeom>
            <a:noFill/>
          </p:spPr>
          <p:txBody>
            <a:bodyPr wrap="square">
              <a:spAutoFit/>
            </a:bodyPr>
            <a:lstStyle/>
            <a:p>
              <a:pPr marR="6630"/>
              <a:r>
                <a:rPr lang="en-GB" sz="1200" dirty="0">
                  <a:solidFill>
                    <a:srgbClr val="A6A6A6"/>
                  </a:solidFill>
                  <a:latin typeface="Arial" panose="020B0604020202020204" pitchFamily="34" charset="0"/>
                </a:rPr>
                <a:t>UNHCR, Peru: New collective shelters </a:t>
              </a:r>
              <a:endParaRPr lang="en-GB" sz="1200" dirty="0"/>
            </a:p>
          </p:txBody>
        </p:sp>
      </p:grpSp>
      <p:grpSp>
        <p:nvGrpSpPr>
          <p:cNvPr id="17" name="Group 16">
            <a:extLst>
              <a:ext uri="{FF2B5EF4-FFF2-40B4-BE49-F238E27FC236}">
                <a16:creationId xmlns:a16="http://schemas.microsoft.com/office/drawing/2014/main" id="{99D8A21B-0C36-45BA-9A4C-B1B75CAA521C}"/>
              </a:ext>
            </a:extLst>
          </p:cNvPr>
          <p:cNvGrpSpPr/>
          <p:nvPr/>
        </p:nvGrpSpPr>
        <p:grpSpPr>
          <a:xfrm>
            <a:off x="6085429" y="3057572"/>
            <a:ext cx="6073047" cy="3518207"/>
            <a:chOff x="4709990" y="3880996"/>
            <a:chExt cx="4687715" cy="2694782"/>
          </a:xfrm>
        </p:grpSpPr>
        <p:pic>
          <p:nvPicPr>
            <p:cNvPr id="9" name="Google Shape;257;p25">
              <a:extLst>
                <a:ext uri="{FF2B5EF4-FFF2-40B4-BE49-F238E27FC236}">
                  <a16:creationId xmlns:a16="http://schemas.microsoft.com/office/drawing/2014/main" id="{371C5C8A-52BA-405D-BF0C-3C590AFF073E}"/>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709990" y="3880996"/>
              <a:ext cx="4222587" cy="2691174"/>
            </a:xfrm>
            <a:prstGeom prst="rect">
              <a:avLst/>
            </a:prstGeom>
            <a:noFill/>
            <a:ln>
              <a:noFill/>
            </a:ln>
          </p:spPr>
        </p:pic>
        <p:sp>
          <p:nvSpPr>
            <p:cNvPr id="16" name="TextBox 15">
              <a:extLst>
                <a:ext uri="{FF2B5EF4-FFF2-40B4-BE49-F238E27FC236}">
                  <a16:creationId xmlns:a16="http://schemas.microsoft.com/office/drawing/2014/main" id="{4A176FAB-C484-44AA-B4CD-6E77051EE1F6}"/>
                </a:ext>
              </a:extLst>
            </p:cNvPr>
            <p:cNvSpPr txBox="1"/>
            <p:nvPr/>
          </p:nvSpPr>
          <p:spPr>
            <a:xfrm>
              <a:off x="4788707" y="6298779"/>
              <a:ext cx="4608998" cy="276999"/>
            </a:xfrm>
            <a:prstGeom prst="rect">
              <a:avLst/>
            </a:prstGeom>
            <a:noFill/>
          </p:spPr>
          <p:txBody>
            <a:bodyPr wrap="square">
              <a:spAutoFit/>
            </a:bodyPr>
            <a:lstStyle/>
            <a:p>
              <a:pPr marR="6630"/>
              <a:r>
                <a:rPr lang="en-GB" sz="1200" dirty="0">
                  <a:solidFill>
                    <a:srgbClr val="A6A6A6"/>
                  </a:solidFill>
                  <a:latin typeface="Arial" panose="020B0604020202020204" pitchFamily="34" charset="0"/>
                </a:rPr>
                <a:t>UNHCR, Americas: CBI for shelter</a:t>
              </a:r>
              <a:endParaRPr lang="en-GB" sz="1200" dirty="0"/>
            </a:p>
          </p:txBody>
        </p:sp>
      </p:grpSp>
      <p:pic>
        <p:nvPicPr>
          <p:cNvPr id="6" name="Picture 5" descr="Icon&#10;&#10;Description automatically generated">
            <a:extLst>
              <a:ext uri="{FF2B5EF4-FFF2-40B4-BE49-F238E27FC236}">
                <a16:creationId xmlns:a16="http://schemas.microsoft.com/office/drawing/2014/main" id="{39018F5B-3845-4149-971C-4768CB887F2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152563" y="1643063"/>
            <a:ext cx="1005913" cy="1509657"/>
          </a:xfrm>
          <a:prstGeom prst="rect">
            <a:avLst/>
          </a:prstGeom>
        </p:spPr>
      </p:pic>
      <p:pic>
        <p:nvPicPr>
          <p:cNvPr id="10" name="Picture 9">
            <a:extLst>
              <a:ext uri="{FF2B5EF4-FFF2-40B4-BE49-F238E27FC236}">
                <a16:creationId xmlns:a16="http://schemas.microsoft.com/office/drawing/2014/main" id="{E5FB633F-9B6C-4C71-B5DB-5D19DAAFCF8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185562" y="133406"/>
            <a:ext cx="1006438" cy="1509657"/>
          </a:xfrm>
          <a:prstGeom prst="rect">
            <a:avLst/>
          </a:prstGeom>
        </p:spPr>
      </p:pic>
    </p:spTree>
    <p:extLst>
      <p:ext uri="{BB962C8B-B14F-4D97-AF65-F5344CB8AC3E}">
        <p14:creationId xmlns:p14="http://schemas.microsoft.com/office/powerpoint/2010/main" val="28609289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828E701-6E35-4E4F-B214-F410CBB9F5DF}"/>
              </a:ext>
            </a:extLst>
          </p:cNvPr>
          <p:cNvSpPr>
            <a:spLocks noGrp="1"/>
          </p:cNvSpPr>
          <p:nvPr>
            <p:ph type="body" idx="1"/>
          </p:nvPr>
        </p:nvSpPr>
        <p:spPr>
          <a:xfrm>
            <a:off x="1" y="1760805"/>
            <a:ext cx="3455516" cy="4654289"/>
          </a:xfrm>
          <a:noFill/>
          <a:ln>
            <a:noFill/>
          </a:ln>
        </p:spPr>
        <p:txBody>
          <a:bodyPr spcFirstLastPara="1" wrap="square" lIns="91425" tIns="45700" rIns="91425" bIns="45700" anchor="t" anchorCtr="0">
            <a:noAutofit/>
          </a:bodyPr>
          <a:lstStyle/>
          <a:p>
            <a:pPr marL="342900">
              <a:spcBef>
                <a:spcPts val="0"/>
              </a:spcBef>
              <a:buSzPts val="2200"/>
              <a:buFont typeface="Wingdings" panose="05000000000000000000" pitchFamily="2" charset="2"/>
              <a:buChar char="§"/>
            </a:pPr>
            <a:r>
              <a:rPr lang="en-GB" sz="2200" dirty="0">
                <a:latin typeface="Calibri"/>
                <a:ea typeface="Calibri"/>
                <a:cs typeface="Calibri"/>
                <a:sym typeface="Calibri"/>
              </a:rPr>
              <a:t>Reorganizing and expanding temporary shelter arrangements (collective shelters, camps) ensuring social distancing measures and better hygiene and health protocols can be  followed </a:t>
            </a:r>
            <a:endParaRPr lang="en-GB" sz="2200" dirty="0">
              <a:latin typeface="Calibri"/>
              <a:cs typeface="Calibri"/>
            </a:endParaRPr>
          </a:p>
          <a:p>
            <a:pPr marL="342900">
              <a:spcBef>
                <a:spcPts val="0"/>
              </a:spcBef>
              <a:buSzPts val="2200"/>
              <a:buFont typeface="Wingdings" panose="05000000000000000000" pitchFamily="2" charset="2"/>
              <a:buChar char="§"/>
            </a:pPr>
            <a:endParaRPr lang="en-GB" sz="2200" dirty="0">
              <a:latin typeface="Calibri"/>
              <a:cs typeface="Calibri"/>
            </a:endParaRPr>
          </a:p>
        </p:txBody>
      </p:sp>
      <p:sp>
        <p:nvSpPr>
          <p:cNvPr id="3" name="Slide Number Placeholder 2">
            <a:extLst>
              <a:ext uri="{FF2B5EF4-FFF2-40B4-BE49-F238E27FC236}">
                <a16:creationId xmlns:a16="http://schemas.microsoft.com/office/drawing/2014/main" id="{DC4CC065-E094-4522-A95D-686A631564F8}"/>
              </a:ext>
            </a:extLst>
          </p:cNvPr>
          <p:cNvSpPr>
            <a:spLocks noGrp="1"/>
          </p:cNvSpPr>
          <p:nvPr>
            <p:ph type="sldNum" idx="12"/>
          </p:nvPr>
        </p:nvSpPr>
        <p:spPr/>
        <p:txBody>
          <a:bodyPr/>
          <a:lstStyle/>
          <a:p>
            <a:fld id="{00000000-1234-1234-1234-123412341234}" type="slidenum">
              <a:rPr lang="en-GB" smtClean="0"/>
              <a:pPr/>
              <a:t>12</a:t>
            </a:fld>
            <a:endParaRPr lang="en-GB"/>
          </a:p>
        </p:txBody>
      </p:sp>
      <p:grpSp>
        <p:nvGrpSpPr>
          <p:cNvPr id="17" name="Group 16">
            <a:extLst>
              <a:ext uri="{FF2B5EF4-FFF2-40B4-BE49-F238E27FC236}">
                <a16:creationId xmlns:a16="http://schemas.microsoft.com/office/drawing/2014/main" id="{3C66F5D0-171E-4566-9BE6-CD103BF225CB}"/>
              </a:ext>
            </a:extLst>
          </p:cNvPr>
          <p:cNvGrpSpPr/>
          <p:nvPr/>
        </p:nvGrpSpPr>
        <p:grpSpPr>
          <a:xfrm>
            <a:off x="3570078" y="1746524"/>
            <a:ext cx="8620125" cy="5028896"/>
            <a:chOff x="1605837" y="3298183"/>
            <a:chExt cx="5418657" cy="3153925"/>
          </a:xfrm>
        </p:grpSpPr>
        <p:pic>
          <p:nvPicPr>
            <p:cNvPr id="14" name="Picture 13">
              <a:extLst>
                <a:ext uri="{FF2B5EF4-FFF2-40B4-BE49-F238E27FC236}">
                  <a16:creationId xmlns:a16="http://schemas.microsoft.com/office/drawing/2014/main" id="{FF0671BB-3020-4E10-BD75-444A4A6DFB0A}"/>
                </a:ext>
              </a:extLst>
            </p:cNvPr>
            <p:cNvPicPr>
              <a:picLocks noChangeAspect="1"/>
            </p:cNvPicPr>
            <p:nvPr/>
          </p:nvPicPr>
          <p:blipFill>
            <a:blip r:embed="rId2"/>
            <a:stretch>
              <a:fillRect/>
            </a:stretch>
          </p:blipFill>
          <p:spPr>
            <a:xfrm>
              <a:off x="1671315" y="3298183"/>
              <a:ext cx="5214557" cy="2918986"/>
            </a:xfrm>
            <a:prstGeom prst="rect">
              <a:avLst/>
            </a:prstGeom>
          </p:spPr>
        </p:pic>
        <p:sp>
          <p:nvSpPr>
            <p:cNvPr id="16" name="TextBox 15">
              <a:extLst>
                <a:ext uri="{FF2B5EF4-FFF2-40B4-BE49-F238E27FC236}">
                  <a16:creationId xmlns:a16="http://schemas.microsoft.com/office/drawing/2014/main" id="{8FED900B-3EDC-4EBB-AD3B-2BA9DA91F280}"/>
                </a:ext>
              </a:extLst>
            </p:cNvPr>
            <p:cNvSpPr txBox="1"/>
            <p:nvPr/>
          </p:nvSpPr>
          <p:spPr>
            <a:xfrm>
              <a:off x="1605837" y="6160347"/>
              <a:ext cx="5418657" cy="291761"/>
            </a:xfrm>
            <a:prstGeom prst="rect">
              <a:avLst/>
            </a:prstGeom>
            <a:noFill/>
          </p:spPr>
          <p:txBody>
            <a:bodyPr wrap="square">
              <a:spAutoFit/>
            </a:bodyPr>
            <a:lstStyle/>
            <a:p>
              <a:pPr marR="1360"/>
              <a:r>
                <a:rPr lang="en-GB" sz="1200" dirty="0">
                  <a:solidFill>
                    <a:srgbClr val="7E7E7E"/>
                  </a:solidFill>
                  <a:latin typeface="Arial" panose="020B0604020202020204" pitchFamily="34" charset="0"/>
                </a:rPr>
                <a:t>UNHCR Colombia: Adapting/expanding existing collective shelters </a:t>
              </a:r>
              <a:endParaRPr lang="en-GB" sz="1200" dirty="0"/>
            </a:p>
          </p:txBody>
        </p:sp>
      </p:grpSp>
      <p:sp>
        <p:nvSpPr>
          <p:cNvPr id="20" name="Title 3">
            <a:extLst>
              <a:ext uri="{FF2B5EF4-FFF2-40B4-BE49-F238E27FC236}">
                <a16:creationId xmlns:a16="http://schemas.microsoft.com/office/drawing/2014/main" id="{FEAC1A45-0DB6-4A02-92C6-1592E0F0F602}"/>
              </a:ext>
            </a:extLst>
          </p:cNvPr>
          <p:cNvSpPr txBox="1">
            <a:spLocks/>
          </p:cNvSpPr>
          <p:nvPr/>
        </p:nvSpPr>
        <p:spPr>
          <a:xfrm>
            <a:off x="2135189" y="1138779"/>
            <a:ext cx="7341939" cy="50165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2800"/>
              <a:buFont typeface="Arial"/>
              <a:buNone/>
              <a:defRPr sz="28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r>
              <a:rPr lang="en-US" dirty="0"/>
              <a:t>Decongest and reduce overcrowding</a:t>
            </a:r>
            <a:endParaRPr lang="en-GB" dirty="0"/>
          </a:p>
        </p:txBody>
      </p:sp>
      <p:pic>
        <p:nvPicPr>
          <p:cNvPr id="5" name="Picture 4" descr="A picture containing shape&#10;&#10;Description automatically generated">
            <a:extLst>
              <a:ext uri="{FF2B5EF4-FFF2-40B4-BE49-F238E27FC236}">
                <a16:creationId xmlns:a16="http://schemas.microsoft.com/office/drawing/2014/main" id="{B65C972F-B7C9-48E5-AA6A-61E0EC9C589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83804" y="130831"/>
            <a:ext cx="1006399" cy="1509598"/>
          </a:xfrm>
          <a:prstGeom prst="rect">
            <a:avLst/>
          </a:prstGeom>
        </p:spPr>
      </p:pic>
      <p:pic>
        <p:nvPicPr>
          <p:cNvPr id="7" name="Picture 6">
            <a:extLst>
              <a:ext uri="{FF2B5EF4-FFF2-40B4-BE49-F238E27FC236}">
                <a16:creationId xmlns:a16="http://schemas.microsoft.com/office/drawing/2014/main" id="{376404C4-0797-492B-A018-921ACEA1C76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48690" y="100821"/>
            <a:ext cx="1025870" cy="1539608"/>
          </a:xfrm>
          <a:prstGeom prst="rect">
            <a:avLst/>
          </a:prstGeom>
        </p:spPr>
      </p:pic>
    </p:spTree>
    <p:extLst>
      <p:ext uri="{BB962C8B-B14F-4D97-AF65-F5344CB8AC3E}">
        <p14:creationId xmlns:p14="http://schemas.microsoft.com/office/powerpoint/2010/main" val="24978986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23"/>
          <p:cNvSpPr txBox="1">
            <a:spLocks noGrp="1"/>
          </p:cNvSpPr>
          <p:nvPr>
            <p:ph type="sldNum" idx="12"/>
          </p:nvPr>
        </p:nvSpPr>
        <p:spPr>
          <a:xfrm>
            <a:off x="8077200" y="6324413"/>
            <a:ext cx="2133600" cy="365125"/>
          </a:xfrm>
          <a:prstGeom prst="rect">
            <a:avLst/>
          </a:prstGeom>
          <a:noFill/>
          <a:ln>
            <a:noFill/>
          </a:ln>
        </p:spPr>
        <p:txBody>
          <a:bodyPr spcFirstLastPara="1" wrap="square" lIns="91425" tIns="45700" rIns="91425" bIns="45700" anchor="ctr" anchorCtr="0">
            <a:noAutofit/>
          </a:bodyPr>
          <a:lstStyle/>
          <a:p>
            <a:fld id="{00000000-1234-1234-1234-123412341234}" type="slidenum">
              <a:rPr lang="en-GB"/>
              <a:pPr/>
              <a:t>13</a:t>
            </a:fld>
            <a:endParaRPr/>
          </a:p>
        </p:txBody>
      </p:sp>
      <p:sp>
        <p:nvSpPr>
          <p:cNvPr id="236" name="Google Shape;236;p23"/>
          <p:cNvSpPr txBox="1">
            <a:spLocks noGrp="1"/>
          </p:cNvSpPr>
          <p:nvPr>
            <p:ph type="dt" idx="10"/>
          </p:nvPr>
        </p:nvSpPr>
        <p:spPr>
          <a:xfrm>
            <a:off x="1981200" y="6356351"/>
            <a:ext cx="2133600" cy="365125"/>
          </a:xfrm>
          <a:prstGeom prst="rect">
            <a:avLst/>
          </a:prstGeom>
          <a:noFill/>
          <a:ln>
            <a:noFill/>
          </a:ln>
        </p:spPr>
        <p:txBody>
          <a:bodyPr spcFirstLastPara="1" wrap="square" lIns="91425" tIns="45700" rIns="91425" bIns="45700" anchor="ctr" anchorCtr="0">
            <a:noAutofit/>
          </a:bodyPr>
          <a:lstStyle/>
          <a:p>
            <a:r>
              <a:rPr lang="en-GB"/>
              <a:t>9/30/2020</a:t>
            </a:r>
            <a:endParaRPr/>
          </a:p>
        </p:txBody>
      </p:sp>
      <p:sp>
        <p:nvSpPr>
          <p:cNvPr id="237" name="Google Shape;237;p23"/>
          <p:cNvSpPr txBox="1">
            <a:spLocks noGrp="1"/>
          </p:cNvSpPr>
          <p:nvPr>
            <p:ph type="title"/>
          </p:nvPr>
        </p:nvSpPr>
        <p:spPr>
          <a:xfrm>
            <a:off x="2135189" y="1141413"/>
            <a:ext cx="7737475" cy="501650"/>
          </a:xfrm>
          <a:prstGeom prst="rect">
            <a:avLst/>
          </a:prstGeom>
          <a:noFill/>
          <a:ln>
            <a:noFill/>
          </a:ln>
        </p:spPr>
        <p:txBody>
          <a:bodyPr spcFirstLastPara="1" wrap="square" lIns="91425" tIns="45700" rIns="91425" bIns="45700" anchor="ctr" anchorCtr="0">
            <a:noAutofit/>
          </a:bodyPr>
          <a:lstStyle/>
          <a:p>
            <a:pPr algn="l">
              <a:buSzPts val="2520"/>
            </a:pPr>
            <a:r>
              <a:rPr lang="en-GB" sz="2520" dirty="0"/>
              <a:t>Setting up Quarantine and Isolation areas</a:t>
            </a:r>
            <a:endParaRPr dirty="0"/>
          </a:p>
        </p:txBody>
      </p:sp>
      <p:sp>
        <p:nvSpPr>
          <p:cNvPr id="238" name="Google Shape;238;p23"/>
          <p:cNvSpPr txBox="1"/>
          <p:nvPr/>
        </p:nvSpPr>
        <p:spPr>
          <a:xfrm>
            <a:off x="207187" y="1682570"/>
            <a:ext cx="8747708" cy="2394502"/>
          </a:xfrm>
          <a:prstGeom prst="rect">
            <a:avLst/>
          </a:prstGeom>
          <a:noFill/>
          <a:ln>
            <a:noFill/>
          </a:ln>
        </p:spPr>
        <p:txBody>
          <a:bodyPr spcFirstLastPara="1" wrap="square" lIns="91425" tIns="45700" rIns="91425" bIns="45700" anchor="t" anchorCtr="0">
            <a:noAutofit/>
          </a:bodyPr>
          <a:lstStyle/>
          <a:p>
            <a:pPr>
              <a:buClr>
                <a:srgbClr val="7F1416"/>
              </a:buClr>
              <a:buSzPts val="2200"/>
            </a:pPr>
            <a:r>
              <a:rPr lang="en-GB" sz="2200" dirty="0">
                <a:solidFill>
                  <a:srgbClr val="04314C"/>
                </a:solidFill>
                <a:latin typeface="Calibri"/>
                <a:ea typeface="Calibri"/>
                <a:cs typeface="Calibri"/>
                <a:sym typeface="Calibri"/>
              </a:rPr>
              <a:t>Collaboration between Health and Iraq Shelter Cluster (UNHCR, WHO):</a:t>
            </a:r>
            <a:endParaRPr dirty="0"/>
          </a:p>
          <a:p>
            <a:pPr marL="342900" indent="-342900">
              <a:spcBef>
                <a:spcPts val="440"/>
              </a:spcBef>
              <a:buClr>
                <a:srgbClr val="7F1416"/>
              </a:buClr>
              <a:buSzPts val="2200"/>
              <a:buFont typeface="Noto Sans Symbols"/>
              <a:buChar char="▪"/>
            </a:pPr>
            <a:r>
              <a:rPr lang="en-GB" sz="2200" dirty="0">
                <a:solidFill>
                  <a:srgbClr val="04314C"/>
                </a:solidFill>
                <a:latin typeface="Calibri"/>
                <a:ea typeface="Calibri"/>
                <a:cs typeface="Calibri"/>
                <a:sym typeface="Calibri"/>
              </a:rPr>
              <a:t>Scenario planning for deterioration of health care system</a:t>
            </a:r>
            <a:endParaRPr dirty="0"/>
          </a:p>
          <a:p>
            <a:pPr marL="342900" indent="-342900">
              <a:spcBef>
                <a:spcPts val="440"/>
              </a:spcBef>
              <a:buClr>
                <a:srgbClr val="7F1416"/>
              </a:buClr>
              <a:buSzPts val="2200"/>
              <a:buFont typeface="Noto Sans Symbols"/>
              <a:buChar char="▪"/>
            </a:pPr>
            <a:r>
              <a:rPr lang="en-GB" sz="2200" dirty="0">
                <a:solidFill>
                  <a:srgbClr val="04314C"/>
                </a:solidFill>
                <a:latin typeface="Calibri"/>
                <a:ea typeface="Calibri"/>
                <a:cs typeface="Calibri"/>
                <a:sym typeface="Calibri"/>
              </a:rPr>
              <a:t>Development of guidance for planning and setting up quarantine and isolation spaces in camps, including SOPs on Home Quarantine/Isolation as last resort.</a:t>
            </a:r>
            <a:endParaRPr sz="2200" dirty="0">
              <a:solidFill>
                <a:srgbClr val="04314C"/>
              </a:solidFill>
              <a:latin typeface="Calibri"/>
              <a:ea typeface="Calibri"/>
              <a:cs typeface="Calibri"/>
              <a:sym typeface="Calibri"/>
            </a:endParaRPr>
          </a:p>
          <a:p>
            <a:pPr marL="342900" indent="-203200">
              <a:spcBef>
                <a:spcPts val="440"/>
              </a:spcBef>
              <a:buClr>
                <a:srgbClr val="7F1416"/>
              </a:buClr>
              <a:buSzPts val="2200"/>
            </a:pPr>
            <a:endParaRPr sz="2200" dirty="0">
              <a:solidFill>
                <a:srgbClr val="04314C"/>
              </a:solidFill>
              <a:latin typeface="Calibri"/>
              <a:ea typeface="Calibri"/>
              <a:cs typeface="Calibri"/>
              <a:sym typeface="Calibri"/>
            </a:endParaRPr>
          </a:p>
        </p:txBody>
      </p:sp>
      <p:pic>
        <p:nvPicPr>
          <p:cNvPr id="239" name="Google Shape;239;p2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346027" y="3358662"/>
            <a:ext cx="4710723" cy="2950622"/>
          </a:xfrm>
          <a:prstGeom prst="rect">
            <a:avLst/>
          </a:prstGeom>
          <a:noFill/>
          <a:ln>
            <a:noFill/>
          </a:ln>
        </p:spPr>
      </p:pic>
      <p:pic>
        <p:nvPicPr>
          <p:cNvPr id="240" name="Google Shape;240;p2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330613" y="3358236"/>
            <a:ext cx="4187310" cy="2966176"/>
          </a:xfrm>
          <a:prstGeom prst="rect">
            <a:avLst/>
          </a:prstGeom>
          <a:noFill/>
          <a:ln>
            <a:noFill/>
          </a:ln>
        </p:spPr>
      </p:pic>
      <p:sp>
        <p:nvSpPr>
          <p:cNvPr id="241" name="Google Shape;241;p23"/>
          <p:cNvSpPr txBox="1"/>
          <p:nvPr/>
        </p:nvSpPr>
        <p:spPr>
          <a:xfrm>
            <a:off x="3443914" y="6322310"/>
            <a:ext cx="4608708" cy="276999"/>
          </a:xfrm>
          <a:prstGeom prst="rect">
            <a:avLst/>
          </a:prstGeom>
          <a:noFill/>
          <a:ln>
            <a:noFill/>
          </a:ln>
        </p:spPr>
        <p:txBody>
          <a:bodyPr spcFirstLastPara="1" wrap="square" lIns="91425" tIns="45700" rIns="91425" bIns="45700" anchor="t" anchorCtr="0">
            <a:noAutofit/>
          </a:bodyPr>
          <a:lstStyle/>
          <a:p>
            <a:r>
              <a:rPr lang="en-GB" sz="1200" u="sng">
                <a:solidFill>
                  <a:schemeClr val="hlink"/>
                </a:solidFill>
                <a:latin typeface="Calibri"/>
                <a:ea typeface="Calibri"/>
                <a:cs typeface="Calibri"/>
                <a:sym typeface="Calibri"/>
                <a:hlinkClick r:id="rId5"/>
              </a:rPr>
              <a:t>https://www.sheltercluster.org/response/iraq</a:t>
            </a:r>
            <a:endParaRPr sz="1200">
              <a:solidFill>
                <a:schemeClr val="dk1"/>
              </a:solidFill>
              <a:latin typeface="Calibri"/>
              <a:ea typeface="Calibri"/>
              <a:cs typeface="Calibri"/>
              <a:sym typeface="Calibri"/>
            </a:endParaRPr>
          </a:p>
        </p:txBody>
      </p:sp>
      <p:pic>
        <p:nvPicPr>
          <p:cNvPr id="4" name="Picture 3" descr="A picture containing icon&#10;&#10;Description automatically generated">
            <a:extLst>
              <a:ext uri="{FF2B5EF4-FFF2-40B4-BE49-F238E27FC236}">
                <a16:creationId xmlns:a16="http://schemas.microsoft.com/office/drawing/2014/main" id="{AB742FE8-7BBF-45A3-88F9-38D90106C4D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139854" y="181544"/>
            <a:ext cx="1052146" cy="1579042"/>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25"/>
          <p:cNvSpPr txBox="1">
            <a:spLocks noGrp="1"/>
          </p:cNvSpPr>
          <p:nvPr>
            <p:ph type="sldNum" idx="12"/>
          </p:nvPr>
        </p:nvSpPr>
        <p:spPr>
          <a:xfrm>
            <a:off x="8077200" y="6324413"/>
            <a:ext cx="2133600" cy="365125"/>
          </a:xfrm>
          <a:prstGeom prst="rect">
            <a:avLst/>
          </a:prstGeom>
          <a:noFill/>
          <a:ln>
            <a:noFill/>
          </a:ln>
        </p:spPr>
        <p:txBody>
          <a:bodyPr spcFirstLastPara="1" wrap="square" lIns="91425" tIns="45700" rIns="91425" bIns="45700" anchor="ctr" anchorCtr="0">
            <a:noAutofit/>
          </a:bodyPr>
          <a:lstStyle/>
          <a:p>
            <a:fld id="{00000000-1234-1234-1234-123412341234}" type="slidenum">
              <a:rPr lang="en-GB"/>
              <a:pPr/>
              <a:t>14</a:t>
            </a:fld>
            <a:endParaRPr/>
          </a:p>
        </p:txBody>
      </p:sp>
      <p:sp>
        <p:nvSpPr>
          <p:cNvPr id="256" name="Google Shape;256;p25"/>
          <p:cNvSpPr txBox="1">
            <a:spLocks noGrp="1"/>
          </p:cNvSpPr>
          <p:nvPr>
            <p:ph type="dt" idx="10"/>
          </p:nvPr>
        </p:nvSpPr>
        <p:spPr>
          <a:xfrm>
            <a:off x="1981200" y="6356351"/>
            <a:ext cx="2133600" cy="365125"/>
          </a:xfrm>
          <a:prstGeom prst="rect">
            <a:avLst/>
          </a:prstGeom>
          <a:noFill/>
          <a:ln>
            <a:noFill/>
          </a:ln>
        </p:spPr>
        <p:txBody>
          <a:bodyPr spcFirstLastPara="1" wrap="square" lIns="91425" tIns="45700" rIns="91425" bIns="45700" anchor="ctr" anchorCtr="0">
            <a:noAutofit/>
          </a:bodyPr>
          <a:lstStyle/>
          <a:p>
            <a:r>
              <a:rPr lang="en-GB"/>
              <a:t>9/30/2020</a:t>
            </a:r>
            <a:endParaRPr/>
          </a:p>
        </p:txBody>
      </p:sp>
      <p:sp>
        <p:nvSpPr>
          <p:cNvPr id="258" name="Google Shape;258;p25"/>
          <p:cNvSpPr txBox="1"/>
          <p:nvPr/>
        </p:nvSpPr>
        <p:spPr>
          <a:xfrm>
            <a:off x="906385" y="1979425"/>
            <a:ext cx="4283230" cy="4527550"/>
          </a:xfrm>
          <a:prstGeom prst="rect">
            <a:avLst/>
          </a:prstGeom>
          <a:noFill/>
          <a:ln>
            <a:noFill/>
          </a:ln>
        </p:spPr>
        <p:txBody>
          <a:bodyPr spcFirstLastPara="1" wrap="square" lIns="91425" tIns="45700" rIns="91425" bIns="45700" anchor="t" anchorCtr="0">
            <a:noAutofit/>
          </a:bodyPr>
          <a:lstStyle/>
          <a:p>
            <a:pPr marL="342900" indent="-342900">
              <a:spcBef>
                <a:spcPts val="440"/>
              </a:spcBef>
              <a:buClr>
                <a:srgbClr val="7F1416"/>
              </a:buClr>
              <a:buSzPts val="2200"/>
              <a:buFont typeface="Noto Sans Symbols"/>
              <a:buChar char="▪"/>
            </a:pPr>
            <a:r>
              <a:rPr lang="en-GB" sz="2200" dirty="0">
                <a:solidFill>
                  <a:srgbClr val="04314C"/>
                </a:solidFill>
                <a:latin typeface="Calibri"/>
                <a:ea typeface="Calibri"/>
                <a:cs typeface="Calibri"/>
                <a:sym typeface="Calibri"/>
              </a:rPr>
              <a:t>Isolation and Quarantine centres with focus on  IDPs and returnees who have to be quarantined when arriving back in their country (e.g. </a:t>
            </a:r>
            <a:r>
              <a:rPr lang="en-GB" sz="2200" dirty="0" err="1">
                <a:solidFill>
                  <a:srgbClr val="04314C"/>
                </a:solidFill>
                <a:latin typeface="Calibri"/>
                <a:ea typeface="Calibri"/>
                <a:cs typeface="Calibri"/>
                <a:sym typeface="Calibri"/>
              </a:rPr>
              <a:t>Venzuela</a:t>
            </a:r>
            <a:r>
              <a:rPr lang="en-GB" sz="2200" dirty="0">
                <a:solidFill>
                  <a:srgbClr val="04314C"/>
                </a:solidFill>
                <a:latin typeface="Calibri"/>
                <a:ea typeface="Calibri"/>
                <a:cs typeface="Calibri"/>
                <a:sym typeface="Calibri"/>
              </a:rPr>
              <a:t>, Colombia, Ecuador, Panama, etc.)</a:t>
            </a:r>
          </a:p>
          <a:p>
            <a:pPr marL="342900" indent="-342900">
              <a:spcBef>
                <a:spcPts val="440"/>
              </a:spcBef>
              <a:buClr>
                <a:srgbClr val="7F1416"/>
              </a:buClr>
              <a:buSzPts val="2200"/>
              <a:buFont typeface="Noto Sans Symbols"/>
              <a:buChar char="▪"/>
            </a:pPr>
            <a:r>
              <a:rPr lang="en-GB" sz="2200" dirty="0">
                <a:solidFill>
                  <a:srgbClr val="04314C"/>
                </a:solidFill>
                <a:latin typeface="Calibri"/>
                <a:cs typeface="Calibri"/>
                <a:sym typeface="Calibri"/>
              </a:rPr>
              <a:t>Setting up or temporary health facilities to support the treatment of Covid-19 patients (Brazil, Colombia, Ecuador, Peru, etc.)</a:t>
            </a:r>
          </a:p>
          <a:p>
            <a:pPr marL="342900" indent="-342900">
              <a:spcBef>
                <a:spcPts val="440"/>
              </a:spcBef>
              <a:buClr>
                <a:srgbClr val="7F1416"/>
              </a:buClr>
              <a:buSzPts val="2200"/>
              <a:buFont typeface="Noto Sans Symbols"/>
              <a:buChar char="▪"/>
            </a:pPr>
            <a:endParaRPr dirty="0"/>
          </a:p>
          <a:p>
            <a:pPr marL="342900" indent="-203200">
              <a:spcBef>
                <a:spcPts val="440"/>
              </a:spcBef>
              <a:buClr>
                <a:srgbClr val="7F1416"/>
              </a:buClr>
              <a:buSzPts val="2200"/>
            </a:pPr>
            <a:endParaRPr sz="2200" dirty="0">
              <a:solidFill>
                <a:srgbClr val="04314C"/>
              </a:solidFill>
              <a:latin typeface="Calibri"/>
              <a:ea typeface="Calibri"/>
              <a:cs typeface="Calibri"/>
              <a:sym typeface="Calibri"/>
            </a:endParaRPr>
          </a:p>
        </p:txBody>
      </p:sp>
      <p:sp>
        <p:nvSpPr>
          <p:cNvPr id="260" name="Google Shape;260;p25"/>
          <p:cNvSpPr txBox="1">
            <a:spLocks noGrp="1"/>
          </p:cNvSpPr>
          <p:nvPr>
            <p:ph type="title"/>
          </p:nvPr>
        </p:nvSpPr>
        <p:spPr>
          <a:xfrm>
            <a:off x="2135189" y="1141413"/>
            <a:ext cx="7737475" cy="501650"/>
          </a:xfrm>
          <a:prstGeom prst="rect">
            <a:avLst/>
          </a:prstGeom>
          <a:noFill/>
          <a:ln>
            <a:noFill/>
          </a:ln>
        </p:spPr>
        <p:txBody>
          <a:bodyPr spcFirstLastPara="1" wrap="square" lIns="91425" tIns="45700" rIns="91425" bIns="45700" anchor="ctr" anchorCtr="0">
            <a:noAutofit/>
          </a:bodyPr>
          <a:lstStyle/>
          <a:p>
            <a:pPr algn="l">
              <a:buSzPts val="2520"/>
            </a:pPr>
            <a:r>
              <a:rPr lang="en-GB" sz="2520" dirty="0"/>
              <a:t>Expanding/ building Health Care facilities </a:t>
            </a:r>
            <a:endParaRPr dirty="0"/>
          </a:p>
        </p:txBody>
      </p:sp>
      <p:grpSp>
        <p:nvGrpSpPr>
          <p:cNvPr id="9" name="Group 8">
            <a:extLst>
              <a:ext uri="{FF2B5EF4-FFF2-40B4-BE49-F238E27FC236}">
                <a16:creationId xmlns:a16="http://schemas.microsoft.com/office/drawing/2014/main" id="{47A4F331-7721-41CA-BE30-4FF5A552C1F3}"/>
              </a:ext>
            </a:extLst>
          </p:cNvPr>
          <p:cNvGrpSpPr/>
          <p:nvPr/>
        </p:nvGrpSpPr>
        <p:grpSpPr>
          <a:xfrm>
            <a:off x="6787890" y="1658159"/>
            <a:ext cx="3657514" cy="5063317"/>
            <a:chOff x="5237513" y="1785519"/>
            <a:chExt cx="3657514" cy="5063317"/>
          </a:xfrm>
        </p:grpSpPr>
        <p:pic>
          <p:nvPicPr>
            <p:cNvPr id="4" name="Picture 3">
              <a:extLst>
                <a:ext uri="{FF2B5EF4-FFF2-40B4-BE49-F238E27FC236}">
                  <a16:creationId xmlns:a16="http://schemas.microsoft.com/office/drawing/2014/main" id="{97FAC876-14BC-4140-A61F-6ADC6236CC9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3378" r="38358"/>
            <a:stretch/>
          </p:blipFill>
          <p:spPr>
            <a:xfrm>
              <a:off x="5237513" y="1785519"/>
              <a:ext cx="3652189" cy="2669525"/>
            </a:xfrm>
            <a:prstGeom prst="rect">
              <a:avLst/>
            </a:prstGeom>
          </p:spPr>
        </p:pic>
        <p:sp>
          <p:nvSpPr>
            <p:cNvPr id="12" name="TextBox 11">
              <a:extLst>
                <a:ext uri="{FF2B5EF4-FFF2-40B4-BE49-F238E27FC236}">
                  <a16:creationId xmlns:a16="http://schemas.microsoft.com/office/drawing/2014/main" id="{F6F784B9-C72A-49A4-ABE9-921131172DBD}"/>
                </a:ext>
              </a:extLst>
            </p:cNvPr>
            <p:cNvSpPr txBox="1"/>
            <p:nvPr/>
          </p:nvSpPr>
          <p:spPr>
            <a:xfrm>
              <a:off x="5237513" y="4455044"/>
              <a:ext cx="3652189" cy="461665"/>
            </a:xfrm>
            <a:prstGeom prst="rect">
              <a:avLst/>
            </a:prstGeom>
            <a:noFill/>
          </p:spPr>
          <p:txBody>
            <a:bodyPr wrap="square">
              <a:spAutoFit/>
            </a:bodyPr>
            <a:lstStyle/>
            <a:p>
              <a:pPr marR="2910"/>
              <a:r>
                <a:rPr lang="en-GB" sz="1200" dirty="0">
                  <a:solidFill>
                    <a:srgbClr val="7E7E7E"/>
                  </a:solidFill>
                  <a:latin typeface="Arial" panose="020B0604020202020204" pitchFamily="34" charset="0"/>
                </a:rPr>
                <a:t>UNHCR Ecuador: Expansion of health infrastructure using RHUs</a:t>
              </a:r>
              <a:endParaRPr lang="en-GB" sz="1200" dirty="0"/>
            </a:p>
          </p:txBody>
        </p:sp>
        <p:pic>
          <p:nvPicPr>
            <p:cNvPr id="8" name="Picture 7">
              <a:extLst>
                <a:ext uri="{FF2B5EF4-FFF2-40B4-BE49-F238E27FC236}">
                  <a16:creationId xmlns:a16="http://schemas.microsoft.com/office/drawing/2014/main" id="{311D99DB-E95B-4D88-9D60-B7F38DB12D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37513" y="4898836"/>
              <a:ext cx="3657514" cy="1950000"/>
            </a:xfrm>
            <a:prstGeom prst="rect">
              <a:avLst/>
            </a:prstGeom>
          </p:spPr>
        </p:pic>
      </p:grpSp>
      <p:pic>
        <p:nvPicPr>
          <p:cNvPr id="3" name="Picture 2" descr="A picture containing icon&#10;&#10;Description automatically generated">
            <a:extLst>
              <a:ext uri="{FF2B5EF4-FFF2-40B4-BE49-F238E27FC236}">
                <a16:creationId xmlns:a16="http://schemas.microsoft.com/office/drawing/2014/main" id="{C57F46A9-2A91-4069-826E-7F8E9E14934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140460" y="79506"/>
            <a:ext cx="1041828" cy="1563557"/>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EE48ABB-458F-44F2-BA1C-7E3506FCD458}"/>
              </a:ext>
            </a:extLst>
          </p:cNvPr>
          <p:cNvSpPr>
            <a:spLocks noGrp="1"/>
          </p:cNvSpPr>
          <p:nvPr>
            <p:ph type="body" idx="1"/>
          </p:nvPr>
        </p:nvSpPr>
        <p:spPr>
          <a:xfrm>
            <a:off x="161419" y="6276646"/>
            <a:ext cx="8229600" cy="365125"/>
          </a:xfrm>
        </p:spPr>
        <p:txBody>
          <a:bodyPr/>
          <a:lstStyle/>
          <a:p>
            <a:pPr marL="114300" indent="0">
              <a:buNone/>
            </a:pPr>
            <a:r>
              <a:rPr lang="en-GB" sz="1800" dirty="0">
                <a:hlinkClick r:id="rId3"/>
              </a:rPr>
              <a:t>https://www.who.int/publications/i/item/10665-331603</a:t>
            </a:r>
            <a:endParaRPr lang="en-GB" sz="1800" dirty="0"/>
          </a:p>
          <a:p>
            <a:endParaRPr lang="en-GB" dirty="0"/>
          </a:p>
        </p:txBody>
      </p:sp>
      <p:pic>
        <p:nvPicPr>
          <p:cNvPr id="5" name="Picture 4">
            <a:extLst>
              <a:ext uri="{FF2B5EF4-FFF2-40B4-BE49-F238E27FC236}">
                <a16:creationId xmlns:a16="http://schemas.microsoft.com/office/drawing/2014/main" id="{55D6EB0E-741C-4F3B-9B73-28E99A2C9AA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6456" y="2104300"/>
            <a:ext cx="3025534" cy="4121742"/>
          </a:xfrm>
          <a:prstGeom prst="rect">
            <a:avLst/>
          </a:prstGeom>
        </p:spPr>
      </p:pic>
      <p:pic>
        <p:nvPicPr>
          <p:cNvPr id="6" name="Picture 5" descr="A picture containing icon&#10;&#10;Description automatically generated">
            <a:extLst>
              <a:ext uri="{FF2B5EF4-FFF2-40B4-BE49-F238E27FC236}">
                <a16:creationId xmlns:a16="http://schemas.microsoft.com/office/drawing/2014/main" id="{6B6DBE13-97A5-4B9F-8C63-5B1077B3B2A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148508" y="132056"/>
            <a:ext cx="1006813" cy="1511007"/>
          </a:xfrm>
          <a:prstGeom prst="rect">
            <a:avLst/>
          </a:prstGeom>
        </p:spPr>
      </p:pic>
      <p:pic>
        <p:nvPicPr>
          <p:cNvPr id="4" name="Picture 3" descr="A large room&#10;&#10;Description automatically generated">
            <a:extLst>
              <a:ext uri="{FF2B5EF4-FFF2-40B4-BE49-F238E27FC236}">
                <a16:creationId xmlns:a16="http://schemas.microsoft.com/office/drawing/2014/main" id="{5E9989E2-B00D-42BC-B30B-D52DE3650BA6}"/>
              </a:ext>
            </a:extLst>
          </p:cNvPr>
          <p:cNvPicPr>
            <a:picLocks noChangeAspect="1"/>
          </p:cNvPicPr>
          <p:nvPr/>
        </p:nvPicPr>
        <p:blipFill>
          <a:blip r:embed="rId6"/>
          <a:stretch>
            <a:fillRect/>
          </a:stretch>
        </p:blipFill>
        <p:spPr>
          <a:xfrm>
            <a:off x="3604552" y="3682609"/>
            <a:ext cx="3323771" cy="2492828"/>
          </a:xfrm>
          <a:prstGeom prst="rect">
            <a:avLst/>
          </a:prstGeom>
        </p:spPr>
      </p:pic>
      <p:sp>
        <p:nvSpPr>
          <p:cNvPr id="7" name="AutoShape 2">
            <a:extLst>
              <a:ext uri="{FF2B5EF4-FFF2-40B4-BE49-F238E27FC236}">
                <a16:creationId xmlns:a16="http://schemas.microsoft.com/office/drawing/2014/main" id="{BF2E4423-9002-4C23-9925-B0D4835FD57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9" name="Picture 8" descr="A large stadium&#10;&#10;Description automatically generated">
            <a:extLst>
              <a:ext uri="{FF2B5EF4-FFF2-40B4-BE49-F238E27FC236}">
                <a16:creationId xmlns:a16="http://schemas.microsoft.com/office/drawing/2014/main" id="{59857303-4241-4CF0-AB6C-FA904737F9BC}"/>
              </a:ext>
            </a:extLst>
          </p:cNvPr>
          <p:cNvPicPr>
            <a:picLocks noChangeAspect="1"/>
          </p:cNvPicPr>
          <p:nvPr/>
        </p:nvPicPr>
        <p:blipFill>
          <a:blip r:embed="rId7"/>
          <a:stretch>
            <a:fillRect/>
          </a:stretch>
        </p:blipFill>
        <p:spPr>
          <a:xfrm>
            <a:off x="7077791" y="1726519"/>
            <a:ext cx="6673377" cy="4448918"/>
          </a:xfrm>
          <a:prstGeom prst="rect">
            <a:avLst/>
          </a:prstGeom>
        </p:spPr>
      </p:pic>
    </p:spTree>
    <p:extLst>
      <p:ext uri="{BB962C8B-B14F-4D97-AF65-F5344CB8AC3E}">
        <p14:creationId xmlns:p14="http://schemas.microsoft.com/office/powerpoint/2010/main" val="33005896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3" name="Google Shape;103;p15"/>
          <p:cNvSpPr txBox="1">
            <a:spLocks noGrp="1"/>
          </p:cNvSpPr>
          <p:nvPr>
            <p:ph type="sldNum" idx="12"/>
          </p:nvPr>
        </p:nvSpPr>
        <p:spPr>
          <a:xfrm>
            <a:off x="8077200" y="6324412"/>
            <a:ext cx="2133600" cy="365100"/>
          </a:xfrm>
          <a:prstGeom prst="rect">
            <a:avLst/>
          </a:prstGeom>
        </p:spPr>
        <p:txBody>
          <a:bodyPr spcFirstLastPara="1" wrap="square" lIns="91425" tIns="45700" rIns="91425" bIns="45700" anchor="ctr" anchorCtr="0">
            <a:noAutofit/>
          </a:bodyPr>
          <a:lstStyle/>
          <a:p>
            <a:fld id="{00000000-1234-1234-1234-123412341234}" type="slidenum">
              <a:rPr lang="en-GB"/>
              <a:pPr/>
              <a:t>16</a:t>
            </a:fld>
            <a:endParaRPr/>
          </a:p>
        </p:txBody>
      </p:sp>
      <p:sp>
        <p:nvSpPr>
          <p:cNvPr id="104" name="Google Shape;104;p15"/>
          <p:cNvSpPr txBox="1">
            <a:spLocks noGrp="1"/>
          </p:cNvSpPr>
          <p:nvPr>
            <p:ph type="title"/>
          </p:nvPr>
        </p:nvSpPr>
        <p:spPr>
          <a:xfrm>
            <a:off x="1919536" y="1141413"/>
            <a:ext cx="7953000" cy="501600"/>
          </a:xfrm>
          <a:prstGeom prst="rect">
            <a:avLst/>
          </a:prstGeom>
        </p:spPr>
        <p:txBody>
          <a:bodyPr spcFirstLastPara="1" wrap="square" lIns="91425" tIns="45700" rIns="91425" bIns="45700" anchor="ctr" anchorCtr="0">
            <a:noAutofit/>
          </a:bodyPr>
          <a:lstStyle/>
          <a:p>
            <a:r>
              <a:rPr lang="en-GB" dirty="0"/>
              <a:t>Ventilation and Covid-19</a:t>
            </a:r>
            <a:endParaRPr dirty="0"/>
          </a:p>
        </p:txBody>
      </p:sp>
      <p:grpSp>
        <p:nvGrpSpPr>
          <p:cNvPr id="31" name="Group 30">
            <a:extLst>
              <a:ext uri="{FF2B5EF4-FFF2-40B4-BE49-F238E27FC236}">
                <a16:creationId xmlns:a16="http://schemas.microsoft.com/office/drawing/2014/main" id="{E922E6AA-9309-4924-A696-6ED6E91B1466}"/>
              </a:ext>
            </a:extLst>
          </p:cNvPr>
          <p:cNvGrpSpPr/>
          <p:nvPr/>
        </p:nvGrpSpPr>
        <p:grpSpPr>
          <a:xfrm>
            <a:off x="1860941" y="2871920"/>
            <a:ext cx="7527844" cy="3579464"/>
            <a:chOff x="-33221" y="2121091"/>
            <a:chExt cx="8440823" cy="4013582"/>
          </a:xfrm>
        </p:grpSpPr>
        <p:pic>
          <p:nvPicPr>
            <p:cNvPr id="10" name="Picture 9">
              <a:extLst>
                <a:ext uri="{FF2B5EF4-FFF2-40B4-BE49-F238E27FC236}">
                  <a16:creationId xmlns:a16="http://schemas.microsoft.com/office/drawing/2014/main" id="{AF2D703F-8C8D-4458-B3C2-8BE0BFCAEB1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34718" y="4486848"/>
              <a:ext cx="2355735" cy="1647825"/>
            </a:xfrm>
            <a:prstGeom prst="rect">
              <a:avLst/>
            </a:prstGeom>
            <a:effectLst>
              <a:outerShdw blurRad="63500" sx="102000" sy="102000" algn="ctr" rotWithShape="0">
                <a:prstClr val="black">
                  <a:alpha val="40000"/>
                </a:prstClr>
              </a:outerShdw>
            </a:effectLst>
          </p:spPr>
        </p:pic>
        <p:cxnSp>
          <p:nvCxnSpPr>
            <p:cNvPr id="25" name="Straight Arrow Connector 24">
              <a:extLst>
                <a:ext uri="{FF2B5EF4-FFF2-40B4-BE49-F238E27FC236}">
                  <a16:creationId xmlns:a16="http://schemas.microsoft.com/office/drawing/2014/main" id="{2ACF961F-AD6D-4A61-B5B7-E3F70BBD3BB6}"/>
                </a:ext>
              </a:extLst>
            </p:cNvPr>
            <p:cNvCxnSpPr>
              <a:cxnSpLocks/>
              <a:endCxn id="10" idx="1"/>
            </p:cNvCxnSpPr>
            <p:nvPr/>
          </p:nvCxnSpPr>
          <p:spPr>
            <a:xfrm>
              <a:off x="823813" y="4100027"/>
              <a:ext cx="5210906" cy="1210734"/>
            </a:xfrm>
            <a:prstGeom prst="straightConnector1">
              <a:avLst/>
            </a:prstGeom>
            <a:ln w="76200">
              <a:solidFill>
                <a:schemeClr val="accent1"/>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12" name="Picture 11" descr="A room full of furniture&#10;&#10;Description automatically generated">
              <a:extLst>
                <a:ext uri="{FF2B5EF4-FFF2-40B4-BE49-F238E27FC236}">
                  <a16:creationId xmlns:a16="http://schemas.microsoft.com/office/drawing/2014/main" id="{D88B7681-3CAC-4A0B-8D01-77934F1A79A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50625" y="2121091"/>
              <a:ext cx="2356977" cy="1767733"/>
            </a:xfrm>
            <a:prstGeom prst="rect">
              <a:avLst/>
            </a:prstGeom>
            <a:effectLst>
              <a:outerShdw blurRad="63500" sx="102000" sy="102000" algn="ctr" rotWithShape="0">
                <a:prstClr val="black">
                  <a:alpha val="40000"/>
                </a:prstClr>
              </a:outerShdw>
            </a:effectLst>
          </p:spPr>
        </p:pic>
        <p:cxnSp>
          <p:nvCxnSpPr>
            <p:cNvPr id="14" name="Straight Arrow Connector 13">
              <a:extLst>
                <a:ext uri="{FF2B5EF4-FFF2-40B4-BE49-F238E27FC236}">
                  <a16:creationId xmlns:a16="http://schemas.microsoft.com/office/drawing/2014/main" id="{3DAC3A2C-2022-4CF8-B592-19B445CAAF73}"/>
                </a:ext>
              </a:extLst>
            </p:cNvPr>
            <p:cNvCxnSpPr>
              <a:cxnSpLocks/>
              <a:endCxn id="12" idx="1"/>
            </p:cNvCxnSpPr>
            <p:nvPr/>
          </p:nvCxnSpPr>
          <p:spPr>
            <a:xfrm flipV="1">
              <a:off x="823813" y="3004958"/>
              <a:ext cx="5226812" cy="1005167"/>
            </a:xfrm>
            <a:prstGeom prst="straightConnector1">
              <a:avLst/>
            </a:prstGeom>
            <a:ln w="76200">
              <a:solidFill>
                <a:schemeClr val="accent1"/>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B621782D-41EA-411A-AE0B-218468E37B9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74797" y="2657334"/>
              <a:ext cx="1841133" cy="1299962"/>
            </a:xfrm>
            <a:prstGeom prst="rect">
              <a:avLst/>
            </a:prstGeom>
            <a:ln w="6350">
              <a:solidFill>
                <a:schemeClr val="tx1"/>
              </a:solidFill>
            </a:ln>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73B96C0D-4459-4E12-9570-6C89899AE15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279002" y="4418100"/>
              <a:ext cx="1836928" cy="1299962"/>
            </a:xfrm>
            <a:prstGeom prst="rect">
              <a:avLst/>
            </a:prstGeom>
            <a:ln w="6350">
              <a:solidFill>
                <a:schemeClr val="tx1"/>
              </a:solidFill>
            </a:ln>
            <a:effectLst>
              <a:outerShdw blurRad="63500" sx="102000" sy="102000" algn="ctr" rotWithShape="0">
                <a:prstClr val="black">
                  <a:alpha val="40000"/>
                </a:prstClr>
              </a:outerShdw>
            </a:effectLst>
          </p:spPr>
        </p:pic>
        <p:grpSp>
          <p:nvGrpSpPr>
            <p:cNvPr id="18" name="Group 17">
              <a:extLst>
                <a:ext uri="{FF2B5EF4-FFF2-40B4-BE49-F238E27FC236}">
                  <a16:creationId xmlns:a16="http://schemas.microsoft.com/office/drawing/2014/main" id="{4CF3A990-D13F-486D-920F-709DF25B49F3}"/>
                </a:ext>
              </a:extLst>
            </p:cNvPr>
            <p:cNvGrpSpPr/>
            <p:nvPr/>
          </p:nvGrpSpPr>
          <p:grpSpPr>
            <a:xfrm>
              <a:off x="-33221" y="2898506"/>
              <a:ext cx="2457111" cy="2417667"/>
              <a:chOff x="132530" y="3720501"/>
              <a:chExt cx="2457111" cy="2417667"/>
            </a:xfrm>
          </p:grpSpPr>
          <p:pic>
            <p:nvPicPr>
              <p:cNvPr id="8" name="Picture 7">
                <a:extLst>
                  <a:ext uri="{FF2B5EF4-FFF2-40B4-BE49-F238E27FC236}">
                    <a16:creationId xmlns:a16="http://schemas.microsoft.com/office/drawing/2014/main" id="{901CCB4E-CE68-47B6-B70C-2D90DD9BF9A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917887">
                <a:off x="951567" y="4005438"/>
                <a:ext cx="1638074" cy="2132730"/>
              </a:xfrm>
              <a:prstGeom prst="rect">
                <a:avLst/>
              </a:prstGeom>
              <a:ln>
                <a:solidFill>
                  <a:schemeClr val="tx1"/>
                </a:solidFill>
              </a:ln>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A0EC63B2-1EB8-48BD-B31A-15F67273D35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630298">
                <a:off x="482537" y="3720501"/>
                <a:ext cx="1638074" cy="2341884"/>
              </a:xfrm>
              <a:prstGeom prst="rect">
                <a:avLst/>
              </a:prstGeom>
              <a:ln>
                <a:solidFill>
                  <a:schemeClr val="tx1"/>
                </a:solidFill>
              </a:ln>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2AE0ECCF-8CE2-4CFC-AE0A-17AEDA2DB3C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32530" y="3733531"/>
                <a:ext cx="1638074" cy="2315827"/>
              </a:xfrm>
              <a:prstGeom prst="rect">
                <a:avLst/>
              </a:prstGeom>
              <a:ln>
                <a:solidFill>
                  <a:schemeClr val="tx1"/>
                </a:solidFill>
              </a:ln>
              <a:effectLst>
                <a:outerShdw blurRad="63500" sx="102000" sy="102000" algn="ctr" rotWithShape="0">
                  <a:prstClr val="black">
                    <a:alpha val="40000"/>
                  </a:prstClr>
                </a:outerShdw>
              </a:effectLst>
            </p:spPr>
          </p:pic>
        </p:grpSp>
      </p:grpSp>
      <p:sp>
        <p:nvSpPr>
          <p:cNvPr id="34" name="TextBox 33">
            <a:extLst>
              <a:ext uri="{FF2B5EF4-FFF2-40B4-BE49-F238E27FC236}">
                <a16:creationId xmlns:a16="http://schemas.microsoft.com/office/drawing/2014/main" id="{C9CF2DFB-8366-43B5-895B-68DC29B587EB}"/>
              </a:ext>
            </a:extLst>
          </p:cNvPr>
          <p:cNvSpPr txBox="1"/>
          <p:nvPr/>
        </p:nvSpPr>
        <p:spPr>
          <a:xfrm>
            <a:off x="2054533" y="1971172"/>
            <a:ext cx="2534609" cy="707886"/>
          </a:xfrm>
          <a:prstGeom prst="rect">
            <a:avLst/>
          </a:prstGeom>
          <a:noFill/>
          <a:ln>
            <a:noFill/>
          </a:ln>
        </p:spPr>
        <p:txBody>
          <a:bodyPr spcFirstLastPara="1" wrap="square" lIns="36000" tIns="36000" rIns="36000" bIns="36000" anchor="t" anchorCtr="0">
            <a:noAutofit/>
          </a:bodyPr>
          <a:lstStyle>
            <a:defPPr marR="0" lvl="0" algn="l" rtl="0">
              <a:lnSpc>
                <a:spcPct val="100000"/>
              </a:lnSpc>
              <a:spcBef>
                <a:spcPts val="0"/>
              </a:spcBef>
              <a:spcAft>
                <a:spcPts val="0"/>
              </a:spcAft>
              <a:defRPr/>
            </a:defPPr>
            <a:lvl1pPr marL="342900" indent="-342900">
              <a:buClr>
                <a:schemeClr val="accent3"/>
              </a:buClr>
              <a:buSzPts val="2000"/>
              <a:buFont typeface="Noto Sans Symbols"/>
              <a:buChar char="▪"/>
              <a:defRPr sz="2000">
                <a:solidFill>
                  <a:srgbClr val="032952"/>
                </a:solidFill>
                <a:latin typeface="Calibri"/>
                <a:ea typeface="Calibri"/>
                <a:cs typeface="Calibri"/>
              </a:defRPr>
            </a:lvl1pPr>
          </a:lstStyle>
          <a:p>
            <a:pPr marL="0" indent="0">
              <a:buNone/>
            </a:pPr>
            <a:r>
              <a:rPr lang="en-GB" b="1" dirty="0"/>
              <a:t>From emerging technical guidance</a:t>
            </a:r>
          </a:p>
        </p:txBody>
      </p:sp>
      <p:sp>
        <p:nvSpPr>
          <p:cNvPr id="35" name="TextBox 34">
            <a:extLst>
              <a:ext uri="{FF2B5EF4-FFF2-40B4-BE49-F238E27FC236}">
                <a16:creationId xmlns:a16="http://schemas.microsoft.com/office/drawing/2014/main" id="{0FF8B904-FBB7-4D91-AF9F-205EF865DF92}"/>
              </a:ext>
            </a:extLst>
          </p:cNvPr>
          <p:cNvSpPr txBox="1"/>
          <p:nvPr/>
        </p:nvSpPr>
        <p:spPr>
          <a:xfrm>
            <a:off x="7109097" y="1961660"/>
            <a:ext cx="2534609" cy="707886"/>
          </a:xfrm>
          <a:prstGeom prst="rect">
            <a:avLst/>
          </a:prstGeom>
          <a:noFill/>
          <a:ln>
            <a:noFill/>
          </a:ln>
        </p:spPr>
        <p:txBody>
          <a:bodyPr spcFirstLastPara="1" wrap="square" lIns="36000" tIns="36000" rIns="36000" bIns="36000" anchor="t" anchorCtr="0">
            <a:noAutofit/>
          </a:bodyPr>
          <a:lstStyle>
            <a:defPPr marR="0" lvl="0" algn="l" rtl="0">
              <a:lnSpc>
                <a:spcPct val="100000"/>
              </a:lnSpc>
              <a:spcBef>
                <a:spcPts val="0"/>
              </a:spcBef>
              <a:spcAft>
                <a:spcPts val="0"/>
              </a:spcAft>
              <a:defRPr/>
            </a:defPPr>
            <a:lvl1pPr marL="0" indent="0">
              <a:buClr>
                <a:schemeClr val="accent3"/>
              </a:buClr>
              <a:buSzPts val="2000"/>
              <a:buFont typeface="Noto Sans Symbols"/>
              <a:buNone/>
              <a:defRPr sz="2000" b="1">
                <a:solidFill>
                  <a:srgbClr val="032952"/>
                </a:solidFill>
                <a:latin typeface="Calibri"/>
                <a:ea typeface="Calibri"/>
                <a:cs typeface="Calibri"/>
              </a:defRPr>
            </a:lvl1pPr>
          </a:lstStyle>
          <a:p>
            <a:r>
              <a:rPr lang="en-GB" dirty="0"/>
              <a:t>To practical application in the field</a:t>
            </a:r>
          </a:p>
        </p:txBody>
      </p:sp>
      <p:sp>
        <p:nvSpPr>
          <p:cNvPr id="42" name="Arrow: Right 41">
            <a:extLst>
              <a:ext uri="{FF2B5EF4-FFF2-40B4-BE49-F238E27FC236}">
                <a16:creationId xmlns:a16="http://schemas.microsoft.com/office/drawing/2014/main" id="{1FB5458F-6C65-4506-8F5E-EA7DD4B6567A}"/>
              </a:ext>
            </a:extLst>
          </p:cNvPr>
          <p:cNvSpPr/>
          <p:nvPr/>
        </p:nvSpPr>
        <p:spPr>
          <a:xfrm>
            <a:off x="4445002" y="2142380"/>
            <a:ext cx="2451099" cy="3539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TextBox 46">
            <a:extLst>
              <a:ext uri="{FF2B5EF4-FFF2-40B4-BE49-F238E27FC236}">
                <a16:creationId xmlns:a16="http://schemas.microsoft.com/office/drawing/2014/main" id="{0B92D43A-E141-4649-B204-F0FE17746819}"/>
              </a:ext>
            </a:extLst>
          </p:cNvPr>
          <p:cNvSpPr txBox="1"/>
          <p:nvPr/>
        </p:nvSpPr>
        <p:spPr>
          <a:xfrm>
            <a:off x="7272558" y="6445346"/>
            <a:ext cx="2267682" cy="128460"/>
          </a:xfrm>
          <a:prstGeom prst="rect">
            <a:avLst/>
          </a:prstGeom>
          <a:noFill/>
          <a:ln>
            <a:noFill/>
          </a:ln>
        </p:spPr>
        <p:txBody>
          <a:bodyPr spcFirstLastPara="1" wrap="square" lIns="36000" tIns="36000" rIns="36000" bIns="36000" anchor="t" anchorCtr="0">
            <a:noAutofit/>
          </a:bodyPr>
          <a:lstStyle>
            <a:defPPr marR="0" lvl="0" algn="l" rtl="0">
              <a:lnSpc>
                <a:spcPct val="100000"/>
              </a:lnSpc>
              <a:spcBef>
                <a:spcPts val="0"/>
              </a:spcBef>
              <a:spcAft>
                <a:spcPts val="0"/>
              </a:spcAft>
              <a:defRPr/>
            </a:defPPr>
            <a:lvl1pPr marL="0" indent="0">
              <a:buClr>
                <a:schemeClr val="accent3"/>
              </a:buClr>
              <a:buSzPts val="2000"/>
              <a:buFont typeface="Noto Sans Symbols"/>
              <a:buNone/>
              <a:defRPr sz="2000" b="1">
                <a:solidFill>
                  <a:srgbClr val="032952"/>
                </a:solidFill>
                <a:latin typeface="Calibri"/>
                <a:ea typeface="Calibri"/>
                <a:cs typeface="Calibri"/>
              </a:defRPr>
            </a:lvl1pPr>
          </a:lstStyle>
          <a:p>
            <a:r>
              <a:rPr lang="en-GB" sz="800" b="0" dirty="0"/>
              <a:t>https://www.alpinter.com/product/xpert-tent-24/</a:t>
            </a:r>
          </a:p>
        </p:txBody>
      </p:sp>
    </p:spTree>
    <p:extLst>
      <p:ext uri="{BB962C8B-B14F-4D97-AF65-F5344CB8AC3E}">
        <p14:creationId xmlns:p14="http://schemas.microsoft.com/office/powerpoint/2010/main" val="20383837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3" name="Google Shape;103;p15"/>
          <p:cNvSpPr txBox="1">
            <a:spLocks noGrp="1"/>
          </p:cNvSpPr>
          <p:nvPr>
            <p:ph type="sldNum" idx="12"/>
          </p:nvPr>
        </p:nvSpPr>
        <p:spPr>
          <a:xfrm>
            <a:off x="8077200" y="6324412"/>
            <a:ext cx="2133600" cy="365100"/>
          </a:xfrm>
          <a:prstGeom prst="rect">
            <a:avLst/>
          </a:prstGeom>
        </p:spPr>
        <p:txBody>
          <a:bodyPr spcFirstLastPara="1" wrap="square" lIns="91425" tIns="45700" rIns="91425" bIns="45700" anchor="ctr" anchorCtr="0">
            <a:noAutofit/>
          </a:bodyPr>
          <a:lstStyle/>
          <a:p>
            <a:fld id="{00000000-1234-1234-1234-123412341234}" type="slidenum">
              <a:rPr lang="en-GB"/>
              <a:pPr/>
              <a:t>17</a:t>
            </a:fld>
            <a:endParaRPr/>
          </a:p>
        </p:txBody>
      </p:sp>
      <p:sp>
        <p:nvSpPr>
          <p:cNvPr id="104" name="Google Shape;104;p15"/>
          <p:cNvSpPr txBox="1">
            <a:spLocks noGrp="1"/>
          </p:cNvSpPr>
          <p:nvPr>
            <p:ph type="title"/>
          </p:nvPr>
        </p:nvSpPr>
        <p:spPr>
          <a:xfrm>
            <a:off x="1919536" y="1141413"/>
            <a:ext cx="7953000" cy="501600"/>
          </a:xfrm>
          <a:prstGeom prst="rect">
            <a:avLst/>
          </a:prstGeom>
        </p:spPr>
        <p:txBody>
          <a:bodyPr spcFirstLastPara="1" wrap="square" lIns="91425" tIns="45700" rIns="91425" bIns="45700" anchor="ctr" anchorCtr="0">
            <a:noAutofit/>
          </a:bodyPr>
          <a:lstStyle/>
          <a:p>
            <a:r>
              <a:rPr lang="en-GB" dirty="0"/>
              <a:t>Ventilation and Transmission of Covid-19</a:t>
            </a:r>
            <a:endParaRPr dirty="0"/>
          </a:p>
        </p:txBody>
      </p:sp>
      <p:pic>
        <p:nvPicPr>
          <p:cNvPr id="6" name="Picture 5">
            <a:extLst>
              <a:ext uri="{FF2B5EF4-FFF2-40B4-BE49-F238E27FC236}">
                <a16:creationId xmlns:a16="http://schemas.microsoft.com/office/drawing/2014/main" id="{1E34EB8D-D14E-458A-A52B-563B00A638D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41343" y="2284173"/>
            <a:ext cx="4264045" cy="2683293"/>
          </a:xfrm>
          <a:prstGeom prst="rect">
            <a:avLst/>
          </a:prstGeom>
        </p:spPr>
      </p:pic>
      <p:pic>
        <p:nvPicPr>
          <p:cNvPr id="7" name="Picture 6">
            <a:extLst>
              <a:ext uri="{FF2B5EF4-FFF2-40B4-BE49-F238E27FC236}">
                <a16:creationId xmlns:a16="http://schemas.microsoft.com/office/drawing/2014/main" id="{390479F5-46FD-4D2D-83A7-3B6178A7A20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24367" y="2284173"/>
            <a:ext cx="3724369" cy="2631645"/>
          </a:xfrm>
          <a:prstGeom prst="rect">
            <a:avLst/>
          </a:prstGeom>
        </p:spPr>
      </p:pic>
      <p:sp>
        <p:nvSpPr>
          <p:cNvPr id="9" name="TextBox 8">
            <a:extLst>
              <a:ext uri="{FF2B5EF4-FFF2-40B4-BE49-F238E27FC236}">
                <a16:creationId xmlns:a16="http://schemas.microsoft.com/office/drawing/2014/main" id="{58293AB1-79AD-4D95-B27D-ED0263175E04}"/>
              </a:ext>
            </a:extLst>
          </p:cNvPr>
          <p:cNvSpPr txBox="1"/>
          <p:nvPr/>
        </p:nvSpPr>
        <p:spPr>
          <a:xfrm>
            <a:off x="6305552" y="1925596"/>
            <a:ext cx="2842741" cy="307777"/>
          </a:xfrm>
          <a:prstGeom prst="rect">
            <a:avLst/>
          </a:prstGeom>
          <a:noFill/>
          <a:ln>
            <a:noFill/>
          </a:ln>
        </p:spPr>
        <p:txBody>
          <a:bodyPr spcFirstLastPara="1" wrap="square" lIns="36000" tIns="36000" rIns="36000" bIns="36000" anchor="t" anchorCtr="0">
            <a:noAutofit/>
          </a:bodyPr>
          <a:lstStyle>
            <a:defPPr marR="0" lvl="0" algn="l" rtl="0">
              <a:lnSpc>
                <a:spcPct val="100000"/>
              </a:lnSpc>
              <a:spcBef>
                <a:spcPts val="0"/>
              </a:spcBef>
              <a:spcAft>
                <a:spcPts val="0"/>
              </a:spcAft>
              <a:defRPr/>
            </a:defPPr>
            <a:lvl1pPr marL="0" indent="0">
              <a:buClr>
                <a:schemeClr val="accent3"/>
              </a:buClr>
              <a:buSzPts val="2000"/>
              <a:buFont typeface="Arial" panose="020B0604020202020204" pitchFamily="34" charset="0"/>
              <a:buNone/>
              <a:defRPr sz="1800" b="1">
                <a:solidFill>
                  <a:srgbClr val="032952"/>
                </a:solidFill>
                <a:latin typeface="Calibri"/>
                <a:ea typeface="Calibri"/>
                <a:cs typeface="Calibri"/>
              </a:defRPr>
            </a:lvl1pPr>
          </a:lstStyle>
          <a:p>
            <a:r>
              <a:rPr lang="en-GB" dirty="0"/>
              <a:t>Mechanical Ventilation</a:t>
            </a:r>
          </a:p>
        </p:txBody>
      </p:sp>
      <p:sp>
        <p:nvSpPr>
          <p:cNvPr id="19" name="TextBox 18">
            <a:extLst>
              <a:ext uri="{FF2B5EF4-FFF2-40B4-BE49-F238E27FC236}">
                <a16:creationId xmlns:a16="http://schemas.microsoft.com/office/drawing/2014/main" id="{A745E4B7-B8DD-4185-9CF5-B411D0B6990A}"/>
              </a:ext>
            </a:extLst>
          </p:cNvPr>
          <p:cNvSpPr txBox="1"/>
          <p:nvPr/>
        </p:nvSpPr>
        <p:spPr>
          <a:xfrm>
            <a:off x="1767136" y="1925596"/>
            <a:ext cx="2209800" cy="307777"/>
          </a:xfrm>
          <a:prstGeom prst="rect">
            <a:avLst/>
          </a:prstGeom>
          <a:noFill/>
          <a:ln>
            <a:noFill/>
          </a:ln>
        </p:spPr>
        <p:txBody>
          <a:bodyPr spcFirstLastPara="1" wrap="square" lIns="36000" tIns="36000" rIns="36000" bIns="36000" anchor="t" anchorCtr="0">
            <a:noAutofit/>
          </a:bodyPr>
          <a:lstStyle>
            <a:defPPr marR="0" lvl="0" algn="l" rtl="0">
              <a:lnSpc>
                <a:spcPct val="100000"/>
              </a:lnSpc>
              <a:spcBef>
                <a:spcPts val="0"/>
              </a:spcBef>
              <a:spcAft>
                <a:spcPts val="0"/>
              </a:spcAft>
              <a:defRPr/>
            </a:defPPr>
            <a:lvl1pPr marL="342900" indent="-342900">
              <a:buClr>
                <a:schemeClr val="accent3"/>
              </a:buClr>
              <a:buSzPts val="2000"/>
              <a:buFont typeface="Arial" panose="020B0604020202020204" pitchFamily="34" charset="0"/>
              <a:buChar char="•"/>
              <a:defRPr sz="1600">
                <a:solidFill>
                  <a:srgbClr val="032952"/>
                </a:solidFill>
                <a:latin typeface="Calibri"/>
                <a:ea typeface="Calibri"/>
                <a:cs typeface="Calibri"/>
              </a:defRPr>
            </a:lvl1pPr>
          </a:lstStyle>
          <a:p>
            <a:pPr marL="0" indent="0">
              <a:buNone/>
            </a:pPr>
            <a:r>
              <a:rPr lang="en-GB" sz="1800" b="1" dirty="0"/>
              <a:t>Natural Ventilation</a:t>
            </a:r>
          </a:p>
        </p:txBody>
      </p:sp>
      <p:sp>
        <p:nvSpPr>
          <p:cNvPr id="21" name="TextBox 20">
            <a:extLst>
              <a:ext uri="{FF2B5EF4-FFF2-40B4-BE49-F238E27FC236}">
                <a16:creationId xmlns:a16="http://schemas.microsoft.com/office/drawing/2014/main" id="{B3E5588B-8518-4656-90DC-9464558627D3}"/>
              </a:ext>
            </a:extLst>
          </p:cNvPr>
          <p:cNvSpPr txBox="1"/>
          <p:nvPr/>
        </p:nvSpPr>
        <p:spPr>
          <a:xfrm>
            <a:off x="1919536" y="5045058"/>
            <a:ext cx="3262064" cy="707886"/>
          </a:xfrm>
          <a:prstGeom prst="rect">
            <a:avLst/>
          </a:prstGeom>
          <a:noFill/>
          <a:ln>
            <a:noFill/>
          </a:ln>
        </p:spPr>
        <p:txBody>
          <a:bodyPr spcFirstLastPara="1" wrap="square" lIns="36000" tIns="36000" rIns="36000" bIns="36000" anchor="t" anchorCtr="0">
            <a:noAutofit/>
          </a:bodyPr>
          <a:lstStyle>
            <a:defPPr marR="0" lvl="0" algn="l" rtl="0">
              <a:lnSpc>
                <a:spcPct val="100000"/>
              </a:lnSpc>
              <a:spcBef>
                <a:spcPts val="0"/>
              </a:spcBef>
              <a:spcAft>
                <a:spcPts val="0"/>
              </a:spcAft>
              <a:defRPr/>
            </a:defPPr>
            <a:lvl1pPr marL="342900" indent="-342900">
              <a:buClr>
                <a:schemeClr val="accent3"/>
              </a:buClr>
              <a:buSzPts val="2000"/>
              <a:buFont typeface="Arial" panose="020B0604020202020204" pitchFamily="34" charset="0"/>
              <a:buChar char="•"/>
              <a:defRPr sz="1600">
                <a:solidFill>
                  <a:srgbClr val="032952"/>
                </a:solidFill>
                <a:latin typeface="Calibri"/>
                <a:ea typeface="Calibri"/>
                <a:cs typeface="Calibri"/>
              </a:defRPr>
            </a:lvl1pPr>
          </a:lstStyle>
          <a:p>
            <a:r>
              <a:rPr lang="en-GB" dirty="0"/>
              <a:t>Airflow through openings to external air – e.g. windows</a:t>
            </a:r>
          </a:p>
        </p:txBody>
      </p:sp>
      <p:sp>
        <p:nvSpPr>
          <p:cNvPr id="22" name="TextBox 21">
            <a:extLst>
              <a:ext uri="{FF2B5EF4-FFF2-40B4-BE49-F238E27FC236}">
                <a16:creationId xmlns:a16="http://schemas.microsoft.com/office/drawing/2014/main" id="{E56D474F-1804-496C-9862-7144DF72583F}"/>
              </a:ext>
            </a:extLst>
          </p:cNvPr>
          <p:cNvSpPr txBox="1"/>
          <p:nvPr/>
        </p:nvSpPr>
        <p:spPr>
          <a:xfrm>
            <a:off x="6419853" y="5045059"/>
            <a:ext cx="3528883" cy="2554545"/>
          </a:xfrm>
          <a:prstGeom prst="rect">
            <a:avLst/>
          </a:prstGeom>
          <a:noFill/>
          <a:ln>
            <a:noFill/>
          </a:ln>
        </p:spPr>
        <p:txBody>
          <a:bodyPr spcFirstLastPara="1" wrap="square" lIns="36000" tIns="36000" rIns="36000" bIns="36000" anchor="t" anchorCtr="0">
            <a:noAutofit/>
          </a:bodyPr>
          <a:lstStyle>
            <a:defPPr marR="0" lvl="0" algn="l" rtl="0">
              <a:lnSpc>
                <a:spcPct val="100000"/>
              </a:lnSpc>
              <a:spcBef>
                <a:spcPts val="0"/>
              </a:spcBef>
              <a:spcAft>
                <a:spcPts val="0"/>
              </a:spcAft>
              <a:defRPr/>
            </a:defPPr>
            <a:lvl1pPr marL="342900" indent="-342900">
              <a:buClr>
                <a:schemeClr val="accent3"/>
              </a:buClr>
              <a:buSzPts val="2000"/>
              <a:buFont typeface="Arial" panose="020B0604020202020204" pitchFamily="34" charset="0"/>
              <a:buChar char="•"/>
              <a:defRPr sz="2000">
                <a:solidFill>
                  <a:srgbClr val="032952"/>
                </a:solidFill>
                <a:latin typeface="Calibri"/>
                <a:ea typeface="Calibri"/>
                <a:cs typeface="Calibri"/>
              </a:defRPr>
            </a:lvl1pPr>
          </a:lstStyle>
          <a:p>
            <a:r>
              <a:rPr lang="en-GB" sz="1600" dirty="0"/>
              <a:t>Airflow driven by fan through ductwork</a:t>
            </a:r>
          </a:p>
          <a:p>
            <a:r>
              <a:rPr lang="en-GB" sz="1600" dirty="0"/>
              <a:t>May be part of a Heating Ventilation and Air Conditioning System (HVAC)</a:t>
            </a:r>
          </a:p>
          <a:p>
            <a:r>
              <a:rPr lang="en-GB" sz="1600" dirty="0"/>
              <a:t>Can involve some of the air from the room being recirculated</a:t>
            </a:r>
          </a:p>
        </p:txBody>
      </p:sp>
      <p:sp>
        <p:nvSpPr>
          <p:cNvPr id="23" name="TextBox 22">
            <a:extLst>
              <a:ext uri="{FF2B5EF4-FFF2-40B4-BE49-F238E27FC236}">
                <a16:creationId xmlns:a16="http://schemas.microsoft.com/office/drawing/2014/main" id="{F87DA6F2-DB36-4685-8422-4AC88F98451C}"/>
              </a:ext>
            </a:extLst>
          </p:cNvPr>
          <p:cNvSpPr txBox="1"/>
          <p:nvPr/>
        </p:nvSpPr>
        <p:spPr>
          <a:xfrm>
            <a:off x="7372472" y="3300144"/>
            <a:ext cx="755529" cy="461665"/>
          </a:xfrm>
          <a:prstGeom prst="rect">
            <a:avLst/>
          </a:prstGeom>
          <a:noFill/>
        </p:spPr>
        <p:txBody>
          <a:bodyPr wrap="square" rtlCol="0">
            <a:spAutoFit/>
          </a:bodyPr>
          <a:lstStyle/>
          <a:p>
            <a:pPr algn="ctr">
              <a:buClr>
                <a:schemeClr val="accent3"/>
              </a:buClr>
            </a:pPr>
            <a:r>
              <a:rPr lang="en-GB" sz="1200" dirty="0">
                <a:solidFill>
                  <a:srgbClr val="23A8E0"/>
                </a:solidFill>
              </a:rPr>
              <a:t>Supply air</a:t>
            </a:r>
          </a:p>
        </p:txBody>
      </p:sp>
      <p:sp>
        <p:nvSpPr>
          <p:cNvPr id="24" name="TextBox 23">
            <a:extLst>
              <a:ext uri="{FF2B5EF4-FFF2-40B4-BE49-F238E27FC236}">
                <a16:creationId xmlns:a16="http://schemas.microsoft.com/office/drawing/2014/main" id="{15B79982-1B86-419E-A418-8298C72B3519}"/>
              </a:ext>
            </a:extLst>
          </p:cNvPr>
          <p:cNvSpPr txBox="1"/>
          <p:nvPr/>
        </p:nvSpPr>
        <p:spPr>
          <a:xfrm>
            <a:off x="8184294" y="3182780"/>
            <a:ext cx="659670" cy="461665"/>
          </a:xfrm>
          <a:prstGeom prst="rect">
            <a:avLst/>
          </a:prstGeom>
          <a:noFill/>
        </p:spPr>
        <p:txBody>
          <a:bodyPr wrap="square" rtlCol="0">
            <a:spAutoFit/>
          </a:bodyPr>
          <a:lstStyle/>
          <a:p>
            <a:pPr algn="ctr">
              <a:buClr>
                <a:schemeClr val="accent3"/>
              </a:buClr>
            </a:pPr>
            <a:r>
              <a:rPr lang="en-GB" sz="1200" dirty="0">
                <a:solidFill>
                  <a:srgbClr val="BB2E1F"/>
                </a:solidFill>
              </a:rPr>
              <a:t>Return air</a:t>
            </a:r>
          </a:p>
        </p:txBody>
      </p:sp>
    </p:spTree>
    <p:extLst>
      <p:ext uri="{BB962C8B-B14F-4D97-AF65-F5344CB8AC3E}">
        <p14:creationId xmlns:p14="http://schemas.microsoft.com/office/powerpoint/2010/main" val="9808593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28" name="Oval 27">
            <a:extLst>
              <a:ext uri="{FF2B5EF4-FFF2-40B4-BE49-F238E27FC236}">
                <a16:creationId xmlns:a16="http://schemas.microsoft.com/office/drawing/2014/main" id="{0DC9B906-A90F-466A-9089-06EA5C19D0CE}"/>
              </a:ext>
            </a:extLst>
          </p:cNvPr>
          <p:cNvSpPr/>
          <p:nvPr/>
        </p:nvSpPr>
        <p:spPr>
          <a:xfrm>
            <a:off x="2494632" y="2597529"/>
            <a:ext cx="2623468" cy="1046579"/>
          </a:xfrm>
          <a:prstGeom prst="ellipse">
            <a:avLst/>
          </a:prstGeom>
          <a:solidFill>
            <a:schemeClr val="accent3">
              <a:alpha val="50000"/>
            </a:schemeClr>
          </a:solidFill>
          <a:ln>
            <a:solidFill>
              <a:schemeClr val="accent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762D3D41-7EDA-4D8A-A399-B7EE9F1F6CDB}"/>
              </a:ext>
            </a:extLst>
          </p:cNvPr>
          <p:cNvSpPr/>
          <p:nvPr/>
        </p:nvSpPr>
        <p:spPr>
          <a:xfrm>
            <a:off x="6985000" y="2600888"/>
            <a:ext cx="2623468" cy="1046579"/>
          </a:xfrm>
          <a:prstGeom prst="ellipse">
            <a:avLst/>
          </a:prstGeom>
          <a:solidFill>
            <a:schemeClr val="accent3">
              <a:alpha val="50000"/>
            </a:schemeClr>
          </a:solidFill>
          <a:ln>
            <a:solidFill>
              <a:schemeClr val="accent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03" name="Google Shape;103;p15"/>
          <p:cNvSpPr txBox="1">
            <a:spLocks noGrp="1"/>
          </p:cNvSpPr>
          <p:nvPr>
            <p:ph type="sldNum" idx="12"/>
          </p:nvPr>
        </p:nvSpPr>
        <p:spPr>
          <a:xfrm>
            <a:off x="8077200" y="6324412"/>
            <a:ext cx="2133600" cy="365100"/>
          </a:xfrm>
          <a:prstGeom prst="rect">
            <a:avLst/>
          </a:prstGeom>
        </p:spPr>
        <p:txBody>
          <a:bodyPr spcFirstLastPara="1" wrap="square" lIns="91425" tIns="45700" rIns="91425" bIns="45700" anchor="ctr" anchorCtr="0">
            <a:noAutofit/>
          </a:bodyPr>
          <a:lstStyle/>
          <a:p>
            <a:fld id="{00000000-1234-1234-1234-123412341234}" type="slidenum">
              <a:rPr lang="en-GB"/>
              <a:pPr/>
              <a:t>18</a:t>
            </a:fld>
            <a:endParaRPr/>
          </a:p>
        </p:txBody>
      </p:sp>
      <p:sp>
        <p:nvSpPr>
          <p:cNvPr id="104" name="Google Shape;104;p15"/>
          <p:cNvSpPr txBox="1">
            <a:spLocks noGrp="1"/>
          </p:cNvSpPr>
          <p:nvPr>
            <p:ph type="title"/>
          </p:nvPr>
        </p:nvSpPr>
        <p:spPr>
          <a:xfrm>
            <a:off x="1919536" y="1141413"/>
            <a:ext cx="7953000" cy="501600"/>
          </a:xfrm>
          <a:prstGeom prst="rect">
            <a:avLst/>
          </a:prstGeom>
        </p:spPr>
        <p:txBody>
          <a:bodyPr spcFirstLastPara="1" wrap="square" lIns="91425" tIns="45700" rIns="91425" bIns="45700" anchor="ctr" anchorCtr="0">
            <a:noAutofit/>
          </a:bodyPr>
          <a:lstStyle/>
          <a:p>
            <a:r>
              <a:rPr lang="en-GB" dirty="0"/>
              <a:t>Natural Ventilation considerations</a:t>
            </a:r>
            <a:endParaRPr dirty="0"/>
          </a:p>
        </p:txBody>
      </p:sp>
      <p:sp>
        <p:nvSpPr>
          <p:cNvPr id="12" name="TextBox 11">
            <a:extLst>
              <a:ext uri="{FF2B5EF4-FFF2-40B4-BE49-F238E27FC236}">
                <a16:creationId xmlns:a16="http://schemas.microsoft.com/office/drawing/2014/main" id="{39F76CE4-4820-45C3-BFB2-97DDC9DDA7F1}"/>
              </a:ext>
            </a:extLst>
          </p:cNvPr>
          <p:cNvSpPr txBox="1"/>
          <p:nvPr/>
        </p:nvSpPr>
        <p:spPr>
          <a:xfrm>
            <a:off x="2583492" y="2842075"/>
            <a:ext cx="2534609" cy="707886"/>
          </a:xfrm>
          <a:prstGeom prst="rect">
            <a:avLst/>
          </a:prstGeom>
          <a:noFill/>
          <a:ln>
            <a:noFill/>
          </a:ln>
        </p:spPr>
        <p:txBody>
          <a:bodyPr spcFirstLastPara="1" wrap="square" lIns="36000" tIns="36000" rIns="36000" bIns="36000" anchor="t" anchorCtr="0">
            <a:noAutofit/>
          </a:bodyPr>
          <a:lstStyle>
            <a:defPPr marR="0" lvl="0" algn="l" rtl="0">
              <a:lnSpc>
                <a:spcPct val="100000"/>
              </a:lnSpc>
              <a:spcBef>
                <a:spcPts val="0"/>
              </a:spcBef>
              <a:spcAft>
                <a:spcPts val="0"/>
              </a:spcAft>
              <a:defRPr/>
            </a:defPPr>
            <a:lvl1pPr marL="342900" indent="-342900">
              <a:buClr>
                <a:schemeClr val="accent3"/>
              </a:buClr>
              <a:buSzPts val="2000"/>
              <a:buFont typeface="Noto Sans Symbols"/>
              <a:buChar char="▪"/>
              <a:defRPr sz="2000">
                <a:solidFill>
                  <a:srgbClr val="032952"/>
                </a:solidFill>
                <a:latin typeface="Calibri"/>
                <a:ea typeface="Calibri"/>
                <a:cs typeface="Calibri"/>
              </a:defRPr>
            </a:lvl1pPr>
          </a:lstStyle>
          <a:p>
            <a:pPr marL="0" indent="0" algn="ctr">
              <a:buNone/>
            </a:pPr>
            <a:r>
              <a:rPr lang="en-GB" dirty="0"/>
              <a:t>How much ventilation is </a:t>
            </a:r>
            <a:r>
              <a:rPr lang="en-GB" b="1" dirty="0"/>
              <a:t>available?</a:t>
            </a:r>
          </a:p>
        </p:txBody>
      </p:sp>
      <p:sp>
        <p:nvSpPr>
          <p:cNvPr id="13" name="TextBox 12">
            <a:extLst>
              <a:ext uri="{FF2B5EF4-FFF2-40B4-BE49-F238E27FC236}">
                <a16:creationId xmlns:a16="http://schemas.microsoft.com/office/drawing/2014/main" id="{3FC08BA4-1E15-40F2-974A-78AC8676DEC2}"/>
              </a:ext>
            </a:extLst>
          </p:cNvPr>
          <p:cNvSpPr txBox="1"/>
          <p:nvPr/>
        </p:nvSpPr>
        <p:spPr>
          <a:xfrm>
            <a:off x="7042310" y="2842075"/>
            <a:ext cx="2534609" cy="707886"/>
          </a:xfrm>
          <a:prstGeom prst="rect">
            <a:avLst/>
          </a:prstGeom>
          <a:noFill/>
          <a:ln>
            <a:noFill/>
          </a:ln>
        </p:spPr>
        <p:txBody>
          <a:bodyPr spcFirstLastPara="1" wrap="square" lIns="36000" tIns="36000" rIns="36000" bIns="36000" anchor="t" anchorCtr="0">
            <a:noAutofit/>
          </a:bodyPr>
          <a:lstStyle>
            <a:defPPr marR="0" lvl="0" algn="l" rtl="0">
              <a:lnSpc>
                <a:spcPct val="100000"/>
              </a:lnSpc>
              <a:spcBef>
                <a:spcPts val="0"/>
              </a:spcBef>
              <a:spcAft>
                <a:spcPts val="0"/>
              </a:spcAft>
              <a:defRPr/>
            </a:defPPr>
            <a:lvl1pPr marL="342900" indent="-342900">
              <a:buClr>
                <a:schemeClr val="accent3"/>
              </a:buClr>
              <a:buSzPts val="2000"/>
              <a:buFont typeface="Noto Sans Symbols"/>
              <a:buChar char="▪"/>
              <a:defRPr sz="2000">
                <a:solidFill>
                  <a:srgbClr val="032952"/>
                </a:solidFill>
                <a:latin typeface="Calibri"/>
                <a:ea typeface="Calibri"/>
                <a:cs typeface="Calibri"/>
              </a:defRPr>
            </a:lvl1pPr>
          </a:lstStyle>
          <a:p>
            <a:pPr marL="0" indent="0" algn="ctr">
              <a:buNone/>
            </a:pPr>
            <a:r>
              <a:rPr lang="en-GB" dirty="0"/>
              <a:t>How much ventilation do you </a:t>
            </a:r>
            <a:r>
              <a:rPr lang="en-GB" b="1" dirty="0"/>
              <a:t>need?</a:t>
            </a:r>
          </a:p>
        </p:txBody>
      </p:sp>
      <p:sp>
        <p:nvSpPr>
          <p:cNvPr id="10" name="Isosceles Triangle 9">
            <a:extLst>
              <a:ext uri="{FF2B5EF4-FFF2-40B4-BE49-F238E27FC236}">
                <a16:creationId xmlns:a16="http://schemas.microsoft.com/office/drawing/2014/main" id="{593F49AB-38BB-4256-9F03-72D33DE3019F}"/>
              </a:ext>
            </a:extLst>
          </p:cNvPr>
          <p:cNvSpPr/>
          <p:nvPr/>
        </p:nvSpPr>
        <p:spPr>
          <a:xfrm>
            <a:off x="5511800" y="4706987"/>
            <a:ext cx="1143000" cy="1016000"/>
          </a:xfrm>
          <a:prstGeom prst="triangle">
            <a:avLst/>
          </a:prstGeom>
          <a:gradFill>
            <a:gsLst>
              <a:gs pos="0">
                <a:schemeClr val="accent6">
                  <a:lumMod val="75000"/>
                </a:schemeClr>
              </a:gs>
              <a:gs pos="100000">
                <a:schemeClr val="accent6">
                  <a:lumMod val="50000"/>
                </a:schemeClr>
              </a:gs>
            </a:gsLst>
            <a:lin ang="5400000" scaled="1"/>
          </a:gra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Connector 14">
            <a:extLst>
              <a:ext uri="{FF2B5EF4-FFF2-40B4-BE49-F238E27FC236}">
                <a16:creationId xmlns:a16="http://schemas.microsoft.com/office/drawing/2014/main" id="{D59521E8-76E6-4F0A-BD7A-A26A822EEB4A}"/>
              </a:ext>
            </a:extLst>
          </p:cNvPr>
          <p:cNvCxnSpPr>
            <a:cxnSpLocks/>
          </p:cNvCxnSpPr>
          <p:nvPr/>
        </p:nvCxnSpPr>
        <p:spPr>
          <a:xfrm>
            <a:off x="2943860" y="4706987"/>
            <a:ext cx="60960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BB399BD-AE7B-45E5-8214-E8FD6EC44E93}"/>
              </a:ext>
            </a:extLst>
          </p:cNvPr>
          <p:cNvCxnSpPr>
            <a:cxnSpLocks/>
          </p:cNvCxnSpPr>
          <p:nvPr/>
        </p:nvCxnSpPr>
        <p:spPr>
          <a:xfrm flipV="1">
            <a:off x="3244850" y="4218312"/>
            <a:ext cx="5600700" cy="977348"/>
          </a:xfrm>
          <a:prstGeom prst="line">
            <a:avLst/>
          </a:prstGeom>
          <a:ln w="38100">
            <a:solidFill>
              <a:schemeClr val="accent1">
                <a:shade val="95000"/>
                <a:satMod val="105000"/>
                <a:alpha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306C689-0816-4B2A-B97F-5C86EDD89358}"/>
              </a:ext>
            </a:extLst>
          </p:cNvPr>
          <p:cNvCxnSpPr>
            <a:cxnSpLocks/>
          </p:cNvCxnSpPr>
          <p:nvPr/>
        </p:nvCxnSpPr>
        <p:spPr>
          <a:xfrm>
            <a:off x="3270250" y="4218312"/>
            <a:ext cx="5600700" cy="977348"/>
          </a:xfrm>
          <a:prstGeom prst="line">
            <a:avLst/>
          </a:prstGeom>
          <a:ln w="38100">
            <a:solidFill>
              <a:schemeClr val="accent1">
                <a:shade val="95000"/>
                <a:satMod val="105000"/>
                <a:alpha val="50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15919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4" name="Rectangle 3">
            <a:extLst>
              <a:ext uri="{FF2B5EF4-FFF2-40B4-BE49-F238E27FC236}">
                <a16:creationId xmlns:a16="http://schemas.microsoft.com/office/drawing/2014/main" id="{E90FAD5D-C603-4CA1-BBC5-A8065BE848FB}"/>
              </a:ext>
            </a:extLst>
          </p:cNvPr>
          <p:cNvSpPr/>
          <p:nvPr/>
        </p:nvSpPr>
        <p:spPr>
          <a:xfrm>
            <a:off x="1814817" y="2245260"/>
            <a:ext cx="3944502" cy="419175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16C12F11-E7F7-4F10-A19E-4E3CE8680D77}"/>
              </a:ext>
            </a:extLst>
          </p:cNvPr>
          <p:cNvSpPr/>
          <p:nvPr/>
        </p:nvSpPr>
        <p:spPr>
          <a:xfrm>
            <a:off x="5896824" y="2245260"/>
            <a:ext cx="3975712" cy="419175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 name="Google Shape;103;p15"/>
          <p:cNvSpPr txBox="1">
            <a:spLocks noGrp="1"/>
          </p:cNvSpPr>
          <p:nvPr>
            <p:ph type="sldNum" idx="12"/>
          </p:nvPr>
        </p:nvSpPr>
        <p:spPr>
          <a:xfrm>
            <a:off x="8077200" y="6324412"/>
            <a:ext cx="2133600" cy="365100"/>
          </a:xfrm>
          <a:prstGeom prst="rect">
            <a:avLst/>
          </a:prstGeom>
        </p:spPr>
        <p:txBody>
          <a:bodyPr spcFirstLastPara="1" wrap="square" lIns="91425" tIns="45700" rIns="91425" bIns="45700" anchor="ctr" anchorCtr="0">
            <a:noAutofit/>
          </a:bodyPr>
          <a:lstStyle/>
          <a:p>
            <a:fld id="{00000000-1234-1234-1234-123412341234}" type="slidenum">
              <a:rPr lang="en-GB"/>
              <a:pPr/>
              <a:t>19</a:t>
            </a:fld>
            <a:endParaRPr/>
          </a:p>
        </p:txBody>
      </p:sp>
      <p:sp>
        <p:nvSpPr>
          <p:cNvPr id="104" name="Google Shape;104;p15"/>
          <p:cNvSpPr txBox="1">
            <a:spLocks noGrp="1"/>
          </p:cNvSpPr>
          <p:nvPr>
            <p:ph type="title"/>
          </p:nvPr>
        </p:nvSpPr>
        <p:spPr>
          <a:xfrm>
            <a:off x="1919536" y="1141413"/>
            <a:ext cx="7953000" cy="501600"/>
          </a:xfrm>
          <a:prstGeom prst="rect">
            <a:avLst/>
          </a:prstGeom>
        </p:spPr>
        <p:txBody>
          <a:bodyPr spcFirstLastPara="1" wrap="square" lIns="91425" tIns="45700" rIns="91425" bIns="45700" anchor="ctr" anchorCtr="0">
            <a:noAutofit/>
          </a:bodyPr>
          <a:lstStyle/>
          <a:p>
            <a:r>
              <a:rPr lang="en-GB" dirty="0"/>
              <a:t>Natural Ventilation considerations</a:t>
            </a:r>
            <a:endParaRPr dirty="0"/>
          </a:p>
        </p:txBody>
      </p:sp>
      <p:sp>
        <p:nvSpPr>
          <p:cNvPr id="12" name="TextBox 11">
            <a:extLst>
              <a:ext uri="{FF2B5EF4-FFF2-40B4-BE49-F238E27FC236}">
                <a16:creationId xmlns:a16="http://schemas.microsoft.com/office/drawing/2014/main" id="{39F76CE4-4820-45C3-BFB2-97DDC9DDA7F1}"/>
              </a:ext>
            </a:extLst>
          </p:cNvPr>
          <p:cNvSpPr txBox="1"/>
          <p:nvPr/>
        </p:nvSpPr>
        <p:spPr>
          <a:xfrm>
            <a:off x="1682886" y="1796763"/>
            <a:ext cx="4082915" cy="311905"/>
          </a:xfrm>
          <a:prstGeom prst="rect">
            <a:avLst/>
          </a:prstGeom>
          <a:noFill/>
          <a:ln>
            <a:noFill/>
          </a:ln>
        </p:spPr>
        <p:txBody>
          <a:bodyPr spcFirstLastPara="1" wrap="square" lIns="36000" tIns="36000" rIns="36000" bIns="36000" anchor="t" anchorCtr="0">
            <a:noAutofit/>
          </a:bodyPr>
          <a:lstStyle>
            <a:defPPr marR="0" lvl="0" algn="l" rtl="0">
              <a:lnSpc>
                <a:spcPct val="100000"/>
              </a:lnSpc>
              <a:spcBef>
                <a:spcPts val="0"/>
              </a:spcBef>
              <a:spcAft>
                <a:spcPts val="0"/>
              </a:spcAft>
              <a:defRPr/>
            </a:defPPr>
            <a:lvl1pPr marL="342900" indent="-342900">
              <a:buClr>
                <a:schemeClr val="accent3"/>
              </a:buClr>
              <a:buSzPts val="2000"/>
              <a:buFont typeface="Noto Sans Symbols"/>
              <a:buChar char="▪"/>
              <a:defRPr sz="2000">
                <a:solidFill>
                  <a:srgbClr val="032952"/>
                </a:solidFill>
                <a:latin typeface="Calibri"/>
                <a:ea typeface="Calibri"/>
                <a:cs typeface="Calibri"/>
              </a:defRPr>
            </a:lvl1pPr>
          </a:lstStyle>
          <a:p>
            <a:pPr marL="0" indent="0">
              <a:buNone/>
            </a:pPr>
            <a:r>
              <a:rPr lang="en-GB" dirty="0"/>
              <a:t>How much ventilation is </a:t>
            </a:r>
            <a:r>
              <a:rPr lang="en-GB" b="1" dirty="0"/>
              <a:t>available?</a:t>
            </a:r>
          </a:p>
        </p:txBody>
      </p:sp>
      <p:sp>
        <p:nvSpPr>
          <p:cNvPr id="11" name="TextBox 10">
            <a:extLst>
              <a:ext uri="{FF2B5EF4-FFF2-40B4-BE49-F238E27FC236}">
                <a16:creationId xmlns:a16="http://schemas.microsoft.com/office/drawing/2014/main" id="{00622F65-FA35-4D43-B875-2BBBC46CDC02}"/>
              </a:ext>
            </a:extLst>
          </p:cNvPr>
          <p:cNvSpPr txBox="1"/>
          <p:nvPr/>
        </p:nvSpPr>
        <p:spPr>
          <a:xfrm>
            <a:off x="6018672" y="2286593"/>
            <a:ext cx="3645704" cy="311905"/>
          </a:xfrm>
          <a:prstGeom prst="rect">
            <a:avLst/>
          </a:prstGeom>
          <a:noFill/>
          <a:ln>
            <a:noFill/>
          </a:ln>
        </p:spPr>
        <p:txBody>
          <a:bodyPr spcFirstLastPara="1" wrap="square" lIns="36000" tIns="36000" rIns="36000" bIns="36000" anchor="t" anchorCtr="0">
            <a:noAutofit/>
          </a:bodyPr>
          <a:lstStyle>
            <a:defPPr marR="0" lvl="0" algn="l" rtl="0">
              <a:lnSpc>
                <a:spcPct val="100000"/>
              </a:lnSpc>
              <a:spcBef>
                <a:spcPts val="0"/>
              </a:spcBef>
              <a:spcAft>
                <a:spcPts val="0"/>
              </a:spcAft>
              <a:defRPr/>
            </a:defPPr>
            <a:lvl1pPr marL="342900" indent="-342900">
              <a:buClr>
                <a:schemeClr val="accent3"/>
              </a:buClr>
              <a:buSzPts val="2000"/>
              <a:buFont typeface="Noto Sans Symbols"/>
              <a:buChar char="▪"/>
              <a:defRPr sz="2000">
                <a:solidFill>
                  <a:srgbClr val="032952"/>
                </a:solidFill>
                <a:latin typeface="Calibri"/>
                <a:ea typeface="Calibri"/>
                <a:cs typeface="Calibri"/>
              </a:defRPr>
            </a:lvl1pPr>
          </a:lstStyle>
          <a:p>
            <a:pPr marL="0" indent="0">
              <a:buNone/>
            </a:pPr>
            <a:r>
              <a:rPr lang="en-GB" b="1" dirty="0"/>
              <a:t>Size of openings</a:t>
            </a:r>
          </a:p>
        </p:txBody>
      </p:sp>
      <p:sp>
        <p:nvSpPr>
          <p:cNvPr id="13" name="TextBox 12">
            <a:extLst>
              <a:ext uri="{FF2B5EF4-FFF2-40B4-BE49-F238E27FC236}">
                <a16:creationId xmlns:a16="http://schemas.microsoft.com/office/drawing/2014/main" id="{0D08C097-D153-4ECE-9134-2A6766B1B022}"/>
              </a:ext>
            </a:extLst>
          </p:cNvPr>
          <p:cNvSpPr txBox="1"/>
          <p:nvPr/>
        </p:nvSpPr>
        <p:spPr>
          <a:xfrm>
            <a:off x="1919536" y="2286858"/>
            <a:ext cx="3639024" cy="336822"/>
          </a:xfrm>
          <a:prstGeom prst="rect">
            <a:avLst/>
          </a:prstGeom>
          <a:noFill/>
          <a:ln>
            <a:noFill/>
          </a:ln>
        </p:spPr>
        <p:txBody>
          <a:bodyPr spcFirstLastPara="1" wrap="square" lIns="36000" tIns="36000" rIns="36000" bIns="36000" anchor="t" anchorCtr="0">
            <a:noAutofit/>
          </a:bodyPr>
          <a:lstStyle>
            <a:defPPr marR="0" lvl="0" algn="l" rtl="0">
              <a:lnSpc>
                <a:spcPct val="100000"/>
              </a:lnSpc>
              <a:spcBef>
                <a:spcPts val="0"/>
              </a:spcBef>
              <a:spcAft>
                <a:spcPts val="0"/>
              </a:spcAft>
              <a:defRPr/>
            </a:defPPr>
            <a:lvl1pPr marL="342900" indent="-342900">
              <a:buClr>
                <a:schemeClr val="accent3"/>
              </a:buClr>
              <a:buSzPts val="2000"/>
              <a:buFont typeface="Noto Sans Symbols"/>
              <a:buChar char="▪"/>
              <a:defRPr sz="2000">
                <a:solidFill>
                  <a:srgbClr val="032952"/>
                </a:solidFill>
                <a:latin typeface="Calibri"/>
                <a:ea typeface="Calibri"/>
                <a:cs typeface="Calibri"/>
              </a:defRPr>
            </a:lvl1pPr>
          </a:lstStyle>
          <a:p>
            <a:pPr marL="0" indent="0">
              <a:buNone/>
            </a:pPr>
            <a:r>
              <a:rPr lang="en-GB" b="1" dirty="0"/>
              <a:t>Configuration</a:t>
            </a:r>
          </a:p>
        </p:txBody>
      </p:sp>
      <p:pic>
        <p:nvPicPr>
          <p:cNvPr id="2" name="Picture 1">
            <a:extLst>
              <a:ext uri="{FF2B5EF4-FFF2-40B4-BE49-F238E27FC236}">
                <a16:creationId xmlns:a16="http://schemas.microsoft.com/office/drawing/2014/main" id="{43754873-4A7B-4B79-B797-9D1ADD6F58DF}"/>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018004" y="2927963"/>
            <a:ext cx="1645641" cy="2896174"/>
          </a:xfrm>
          <a:prstGeom prst="rect">
            <a:avLst/>
          </a:prstGeom>
        </p:spPr>
      </p:pic>
      <p:grpSp>
        <p:nvGrpSpPr>
          <p:cNvPr id="8" name="Group 7">
            <a:extLst>
              <a:ext uri="{FF2B5EF4-FFF2-40B4-BE49-F238E27FC236}">
                <a16:creationId xmlns:a16="http://schemas.microsoft.com/office/drawing/2014/main" id="{71F0AC44-1CED-491A-9F56-BF2BF6BED01C}"/>
              </a:ext>
            </a:extLst>
          </p:cNvPr>
          <p:cNvGrpSpPr/>
          <p:nvPr/>
        </p:nvGrpSpPr>
        <p:grpSpPr>
          <a:xfrm>
            <a:off x="1851683" y="3133702"/>
            <a:ext cx="3809758" cy="2666548"/>
            <a:chOff x="251566" y="3555027"/>
            <a:chExt cx="3801087" cy="2660479"/>
          </a:xfrm>
        </p:grpSpPr>
        <p:sp>
          <p:nvSpPr>
            <p:cNvPr id="7" name="Rectangle 6">
              <a:extLst>
                <a:ext uri="{FF2B5EF4-FFF2-40B4-BE49-F238E27FC236}">
                  <a16:creationId xmlns:a16="http://schemas.microsoft.com/office/drawing/2014/main" id="{D68EB522-63F3-4AA1-A07C-5541BB87AAF4}"/>
                </a:ext>
              </a:extLst>
            </p:cNvPr>
            <p:cNvSpPr/>
            <p:nvPr/>
          </p:nvSpPr>
          <p:spPr>
            <a:xfrm>
              <a:off x="574674" y="3977741"/>
              <a:ext cx="1292225" cy="66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85D42BAD-ECAA-4881-82C2-DCF78F1DBF62}"/>
                </a:ext>
              </a:extLst>
            </p:cNvPr>
            <p:cNvSpPr/>
            <p:nvPr/>
          </p:nvSpPr>
          <p:spPr>
            <a:xfrm>
              <a:off x="561974" y="5322953"/>
              <a:ext cx="3157879" cy="66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Group 14">
              <a:extLst>
                <a:ext uri="{FF2B5EF4-FFF2-40B4-BE49-F238E27FC236}">
                  <a16:creationId xmlns:a16="http://schemas.microsoft.com/office/drawing/2014/main" id="{1DDED6D4-D4F5-4953-93D7-40747A6406EB}"/>
                </a:ext>
              </a:extLst>
            </p:cNvPr>
            <p:cNvGrpSpPr/>
            <p:nvPr/>
          </p:nvGrpSpPr>
          <p:grpSpPr>
            <a:xfrm>
              <a:off x="251566" y="3555027"/>
              <a:ext cx="3801087" cy="2660479"/>
              <a:chOff x="5192331" y="3117354"/>
              <a:chExt cx="3420540" cy="2394125"/>
            </a:xfrm>
          </p:grpSpPr>
          <p:pic>
            <p:nvPicPr>
              <p:cNvPr id="16" name="Picture 15">
                <a:extLst>
                  <a:ext uri="{FF2B5EF4-FFF2-40B4-BE49-F238E27FC236}">
                    <a16:creationId xmlns:a16="http://schemas.microsoft.com/office/drawing/2014/main" id="{CF94A25A-596A-4D2D-8DCF-2DDE373E7A60}"/>
                  </a:ext>
                </a:extLst>
              </p:cNvPr>
              <p:cNvPicPr>
                <a:picLocks noChangeAspect="1"/>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t="68861"/>
              <a:stretch/>
            </p:blipFill>
            <p:spPr>
              <a:xfrm>
                <a:off x="5379927" y="4638953"/>
                <a:ext cx="3071800" cy="872526"/>
              </a:xfrm>
              <a:prstGeom prst="rect">
                <a:avLst/>
              </a:prstGeom>
            </p:spPr>
          </p:pic>
          <p:pic>
            <p:nvPicPr>
              <p:cNvPr id="18" name="Picture 17">
                <a:extLst>
                  <a:ext uri="{FF2B5EF4-FFF2-40B4-BE49-F238E27FC236}">
                    <a16:creationId xmlns:a16="http://schemas.microsoft.com/office/drawing/2014/main" id="{D3FF9754-6FC9-42A1-854D-57185E84A5C2}"/>
                  </a:ext>
                </a:extLst>
              </p:cNvPr>
              <p:cNvPicPr>
                <a:picLocks noChangeAspect="1"/>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r="50563" b="69726"/>
              <a:stretch/>
            </p:blipFill>
            <p:spPr>
              <a:xfrm>
                <a:off x="5397203" y="3429000"/>
                <a:ext cx="1518624" cy="848294"/>
              </a:xfrm>
              <a:prstGeom prst="rect">
                <a:avLst/>
              </a:prstGeom>
            </p:spPr>
          </p:pic>
          <p:sp>
            <p:nvSpPr>
              <p:cNvPr id="21" name="TextBox 20">
                <a:extLst>
                  <a:ext uri="{FF2B5EF4-FFF2-40B4-BE49-F238E27FC236}">
                    <a16:creationId xmlns:a16="http://schemas.microsoft.com/office/drawing/2014/main" id="{F934D7BF-FBDD-46DE-B735-49FA639ED273}"/>
                  </a:ext>
                </a:extLst>
              </p:cNvPr>
              <p:cNvSpPr txBox="1"/>
              <p:nvPr/>
            </p:nvSpPr>
            <p:spPr>
              <a:xfrm>
                <a:off x="5431138" y="3117354"/>
                <a:ext cx="1700517" cy="303100"/>
              </a:xfrm>
              <a:prstGeom prst="rect">
                <a:avLst/>
              </a:prstGeom>
              <a:noFill/>
              <a:ln>
                <a:noFill/>
              </a:ln>
            </p:spPr>
            <p:txBody>
              <a:bodyPr spcFirstLastPara="1" wrap="square" lIns="36000" tIns="36000" rIns="36000" bIns="36000" anchor="t" anchorCtr="0">
                <a:noAutofit/>
              </a:bodyPr>
              <a:lstStyle>
                <a:defPPr marR="0" lvl="0" algn="l" rtl="0">
                  <a:lnSpc>
                    <a:spcPct val="100000"/>
                  </a:lnSpc>
                  <a:spcBef>
                    <a:spcPts val="0"/>
                  </a:spcBef>
                  <a:spcAft>
                    <a:spcPts val="0"/>
                  </a:spcAft>
                  <a:defRPr/>
                </a:defPPr>
                <a:lvl1pPr marL="342900" indent="-342900">
                  <a:buClr>
                    <a:schemeClr val="accent3"/>
                  </a:buClr>
                  <a:buSzPts val="2000"/>
                  <a:buFont typeface="Noto Sans Symbols"/>
                  <a:buChar char="▪"/>
                  <a:defRPr sz="2000">
                    <a:solidFill>
                      <a:srgbClr val="032952"/>
                    </a:solidFill>
                    <a:latin typeface="Calibri"/>
                    <a:ea typeface="Calibri"/>
                    <a:cs typeface="Calibri"/>
                  </a:defRPr>
                </a:lvl1pPr>
              </a:lstStyle>
              <a:p>
                <a:pPr marL="0" indent="0">
                  <a:buNone/>
                </a:pPr>
                <a:r>
                  <a:rPr lang="en-GB" sz="1600" dirty="0"/>
                  <a:t>Single Sided</a:t>
                </a:r>
              </a:p>
            </p:txBody>
          </p:sp>
          <p:sp>
            <p:nvSpPr>
              <p:cNvPr id="22" name="TextBox 21">
                <a:extLst>
                  <a:ext uri="{FF2B5EF4-FFF2-40B4-BE49-F238E27FC236}">
                    <a16:creationId xmlns:a16="http://schemas.microsoft.com/office/drawing/2014/main" id="{5C0B88E2-5EC8-417D-9ED1-BC047B398DFC}"/>
                  </a:ext>
                </a:extLst>
              </p:cNvPr>
              <p:cNvSpPr txBox="1"/>
              <p:nvPr/>
            </p:nvSpPr>
            <p:spPr>
              <a:xfrm>
                <a:off x="5379927" y="4347360"/>
                <a:ext cx="2933465" cy="274501"/>
              </a:xfrm>
              <a:prstGeom prst="rect">
                <a:avLst/>
              </a:prstGeom>
              <a:noFill/>
              <a:ln>
                <a:noFill/>
              </a:ln>
            </p:spPr>
            <p:txBody>
              <a:bodyPr spcFirstLastPara="1" wrap="square" lIns="36000" tIns="36000" rIns="36000" bIns="36000" anchor="t" anchorCtr="0">
                <a:noAutofit/>
              </a:bodyPr>
              <a:lstStyle>
                <a:defPPr marR="0" lvl="0" algn="l" rtl="0">
                  <a:lnSpc>
                    <a:spcPct val="100000"/>
                  </a:lnSpc>
                  <a:spcBef>
                    <a:spcPts val="0"/>
                  </a:spcBef>
                  <a:spcAft>
                    <a:spcPts val="0"/>
                  </a:spcAft>
                  <a:defRPr/>
                </a:defPPr>
                <a:lvl1pPr marL="342900" indent="-342900">
                  <a:buClr>
                    <a:schemeClr val="accent3"/>
                  </a:buClr>
                  <a:buSzPts val="2000"/>
                  <a:buFont typeface="Noto Sans Symbols"/>
                  <a:buChar char="▪"/>
                  <a:defRPr sz="2000">
                    <a:solidFill>
                      <a:srgbClr val="032952"/>
                    </a:solidFill>
                    <a:latin typeface="Calibri"/>
                    <a:ea typeface="Calibri"/>
                    <a:cs typeface="Calibri"/>
                  </a:defRPr>
                </a:lvl1pPr>
              </a:lstStyle>
              <a:p>
                <a:pPr marL="0" indent="0">
                  <a:buNone/>
                </a:pPr>
                <a:r>
                  <a:rPr lang="en-GB" sz="1600" dirty="0"/>
                  <a:t>Double sided - “Cross ventilation”</a:t>
                </a:r>
              </a:p>
            </p:txBody>
          </p:sp>
          <p:pic>
            <p:nvPicPr>
              <p:cNvPr id="23" name="Picture 22">
                <a:extLst>
                  <a:ext uri="{FF2B5EF4-FFF2-40B4-BE49-F238E27FC236}">
                    <a16:creationId xmlns:a16="http://schemas.microsoft.com/office/drawing/2014/main" id="{03A86E98-9524-46BF-9691-9E97C29EC2A7}"/>
                  </a:ext>
                </a:extLst>
              </p:cNvPr>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flipH="1">
                <a:off x="5192331" y="3504608"/>
                <a:ext cx="661811" cy="557043"/>
              </a:xfrm>
              <a:prstGeom prst="rect">
                <a:avLst/>
              </a:prstGeom>
            </p:spPr>
          </p:pic>
          <p:pic>
            <p:nvPicPr>
              <p:cNvPr id="24" name="Picture 23">
                <a:extLst>
                  <a:ext uri="{FF2B5EF4-FFF2-40B4-BE49-F238E27FC236}">
                    <a16:creationId xmlns:a16="http://schemas.microsoft.com/office/drawing/2014/main" id="{4BF78D40-1D4E-40A7-8CA0-0B87B42FF9F7}"/>
                  </a:ext>
                </a:extLst>
              </p:cNvPr>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611312">
                <a:off x="8023439" y="4875777"/>
                <a:ext cx="589432" cy="351590"/>
              </a:xfrm>
              <a:prstGeom prst="rect">
                <a:avLst/>
              </a:prstGeom>
            </p:spPr>
          </p:pic>
          <p:pic>
            <p:nvPicPr>
              <p:cNvPr id="25" name="Picture 24">
                <a:extLst>
                  <a:ext uri="{FF2B5EF4-FFF2-40B4-BE49-F238E27FC236}">
                    <a16:creationId xmlns:a16="http://schemas.microsoft.com/office/drawing/2014/main" id="{32CB786A-F260-4485-8937-4CF3ADD5EF4F}"/>
                  </a:ext>
                </a:extLst>
              </p:cNvPr>
              <p:cNvPicPr>
                <a:picLocks noChangeAspect="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591151">
                <a:off x="5207843" y="4887222"/>
                <a:ext cx="630788" cy="235655"/>
              </a:xfrm>
              <a:prstGeom prst="rect">
                <a:avLst/>
              </a:prstGeom>
            </p:spPr>
          </p:pic>
        </p:grpSp>
      </p:grpSp>
      <p:sp>
        <p:nvSpPr>
          <p:cNvPr id="28" name="TextBox 27">
            <a:extLst>
              <a:ext uri="{FF2B5EF4-FFF2-40B4-BE49-F238E27FC236}">
                <a16:creationId xmlns:a16="http://schemas.microsoft.com/office/drawing/2014/main" id="{AFE938E0-333C-41B7-B486-0AFC871E6951}"/>
              </a:ext>
            </a:extLst>
          </p:cNvPr>
          <p:cNvSpPr txBox="1"/>
          <p:nvPr/>
        </p:nvSpPr>
        <p:spPr>
          <a:xfrm>
            <a:off x="7801149" y="4693197"/>
            <a:ext cx="1987856" cy="1032416"/>
          </a:xfrm>
          <a:prstGeom prst="rect">
            <a:avLst/>
          </a:prstGeom>
          <a:noFill/>
          <a:ln>
            <a:noFill/>
          </a:ln>
        </p:spPr>
        <p:txBody>
          <a:bodyPr spcFirstLastPara="1" wrap="square" lIns="36000" tIns="36000" rIns="36000" bIns="36000" anchor="t" anchorCtr="0">
            <a:noAutofit/>
          </a:bodyPr>
          <a:lstStyle>
            <a:defPPr marR="0" lvl="0" algn="l" rtl="0">
              <a:lnSpc>
                <a:spcPct val="100000"/>
              </a:lnSpc>
              <a:spcBef>
                <a:spcPts val="0"/>
              </a:spcBef>
              <a:spcAft>
                <a:spcPts val="0"/>
              </a:spcAft>
              <a:defRPr/>
            </a:defPPr>
            <a:lvl1pPr marL="342900" indent="-342900">
              <a:buClr>
                <a:schemeClr val="accent3"/>
              </a:buClr>
              <a:buSzPts val="2000"/>
              <a:buFont typeface="Noto Sans Symbols"/>
              <a:buChar char="▪"/>
              <a:defRPr sz="2000">
                <a:solidFill>
                  <a:srgbClr val="032952"/>
                </a:solidFill>
                <a:latin typeface="Calibri"/>
                <a:ea typeface="Calibri"/>
                <a:cs typeface="Calibri"/>
              </a:defRPr>
            </a:lvl1pPr>
          </a:lstStyle>
          <a:p>
            <a:pPr marL="0" indent="0">
              <a:buNone/>
            </a:pPr>
            <a:r>
              <a:rPr lang="en-GB" sz="1600" b="1" dirty="0"/>
              <a:t>Free area: </a:t>
            </a:r>
            <a:r>
              <a:rPr lang="en-GB" sz="1600" dirty="0"/>
              <a:t>Area of window less the frame and other obstructions like insect mesh</a:t>
            </a:r>
            <a:endParaRPr lang="en-GB" sz="1600" b="1" dirty="0"/>
          </a:p>
        </p:txBody>
      </p:sp>
      <p:sp>
        <p:nvSpPr>
          <p:cNvPr id="29" name="Freeform 187">
            <a:extLst>
              <a:ext uri="{FF2B5EF4-FFF2-40B4-BE49-F238E27FC236}">
                <a16:creationId xmlns:a16="http://schemas.microsoft.com/office/drawing/2014/main" id="{3A9CAD62-08CC-4B25-990B-67D7990EA29E}"/>
              </a:ext>
            </a:extLst>
          </p:cNvPr>
          <p:cNvSpPr>
            <a:spLocks noEditPoints="1"/>
          </p:cNvSpPr>
          <p:nvPr/>
        </p:nvSpPr>
        <p:spPr bwMode="auto">
          <a:xfrm>
            <a:off x="6449085" y="5993054"/>
            <a:ext cx="361482" cy="331358"/>
          </a:xfrm>
          <a:custGeom>
            <a:avLst/>
            <a:gdLst>
              <a:gd name="T0" fmla="*/ 80 w 81"/>
              <a:gd name="T1" fmla="*/ 66 h 74"/>
              <a:gd name="T2" fmla="*/ 80 w 81"/>
              <a:gd name="T3" fmla="*/ 71 h 74"/>
              <a:gd name="T4" fmla="*/ 75 w 81"/>
              <a:gd name="T5" fmla="*/ 74 h 74"/>
              <a:gd name="T6" fmla="*/ 6 w 81"/>
              <a:gd name="T7" fmla="*/ 74 h 74"/>
              <a:gd name="T8" fmla="*/ 2 w 81"/>
              <a:gd name="T9" fmla="*/ 71 h 74"/>
              <a:gd name="T10" fmla="*/ 1 w 81"/>
              <a:gd name="T11" fmla="*/ 66 h 74"/>
              <a:gd name="T12" fmla="*/ 36 w 81"/>
              <a:gd name="T13" fmla="*/ 3 h 74"/>
              <a:gd name="T14" fmla="*/ 41 w 81"/>
              <a:gd name="T15" fmla="*/ 0 h 74"/>
              <a:gd name="T16" fmla="*/ 46 w 81"/>
              <a:gd name="T17" fmla="*/ 3 h 74"/>
              <a:gd name="T18" fmla="*/ 80 w 81"/>
              <a:gd name="T19" fmla="*/ 66 h 74"/>
              <a:gd name="T20" fmla="*/ 47 w 81"/>
              <a:gd name="T21" fmla="*/ 24 h 74"/>
              <a:gd name="T22" fmla="*/ 47 w 81"/>
              <a:gd name="T23" fmla="*/ 23 h 74"/>
              <a:gd name="T24" fmla="*/ 46 w 81"/>
              <a:gd name="T25" fmla="*/ 23 h 74"/>
              <a:gd name="T26" fmla="*/ 36 w 81"/>
              <a:gd name="T27" fmla="*/ 23 h 74"/>
              <a:gd name="T28" fmla="*/ 35 w 81"/>
              <a:gd name="T29" fmla="*/ 23 h 74"/>
              <a:gd name="T30" fmla="*/ 34 w 81"/>
              <a:gd name="T31" fmla="*/ 24 h 74"/>
              <a:gd name="T32" fmla="*/ 35 w 81"/>
              <a:gd name="T33" fmla="*/ 45 h 74"/>
              <a:gd name="T34" fmla="*/ 37 w 81"/>
              <a:gd name="T35" fmla="*/ 46 h 74"/>
              <a:gd name="T36" fmla="*/ 45 w 81"/>
              <a:gd name="T37" fmla="*/ 46 h 74"/>
              <a:gd name="T38" fmla="*/ 46 w 81"/>
              <a:gd name="T39" fmla="*/ 45 h 74"/>
              <a:gd name="T40" fmla="*/ 47 w 81"/>
              <a:gd name="T41" fmla="*/ 24 h 74"/>
              <a:gd name="T42" fmla="*/ 47 w 81"/>
              <a:gd name="T43" fmla="*/ 53 h 74"/>
              <a:gd name="T44" fmla="*/ 45 w 81"/>
              <a:gd name="T45" fmla="*/ 51 h 74"/>
              <a:gd name="T46" fmla="*/ 37 w 81"/>
              <a:gd name="T47" fmla="*/ 51 h 74"/>
              <a:gd name="T48" fmla="*/ 35 w 81"/>
              <a:gd name="T49" fmla="*/ 53 h 74"/>
              <a:gd name="T50" fmla="*/ 35 w 81"/>
              <a:gd name="T51" fmla="*/ 61 h 74"/>
              <a:gd name="T52" fmla="*/ 37 w 81"/>
              <a:gd name="T53" fmla="*/ 63 h 74"/>
              <a:gd name="T54" fmla="*/ 45 w 81"/>
              <a:gd name="T55" fmla="*/ 63 h 74"/>
              <a:gd name="T56" fmla="*/ 47 w 81"/>
              <a:gd name="T57" fmla="*/ 61 h 74"/>
              <a:gd name="T58" fmla="*/ 47 w 81"/>
              <a:gd name="T59" fmla="*/ 5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1" h="74">
                <a:moveTo>
                  <a:pt x="80" y="66"/>
                </a:moveTo>
                <a:cubicBezTo>
                  <a:pt x="81" y="68"/>
                  <a:pt x="81" y="70"/>
                  <a:pt x="80" y="71"/>
                </a:cubicBezTo>
                <a:cubicBezTo>
                  <a:pt x="79" y="73"/>
                  <a:pt x="77" y="74"/>
                  <a:pt x="75" y="74"/>
                </a:cubicBezTo>
                <a:cubicBezTo>
                  <a:pt x="6" y="74"/>
                  <a:pt x="6" y="74"/>
                  <a:pt x="6" y="74"/>
                </a:cubicBezTo>
                <a:cubicBezTo>
                  <a:pt x="4" y="74"/>
                  <a:pt x="3" y="73"/>
                  <a:pt x="2" y="71"/>
                </a:cubicBezTo>
                <a:cubicBezTo>
                  <a:pt x="1" y="70"/>
                  <a:pt x="0" y="68"/>
                  <a:pt x="1" y="66"/>
                </a:cubicBezTo>
                <a:cubicBezTo>
                  <a:pt x="36" y="3"/>
                  <a:pt x="36" y="3"/>
                  <a:pt x="36" y="3"/>
                </a:cubicBezTo>
                <a:cubicBezTo>
                  <a:pt x="37" y="1"/>
                  <a:pt x="39" y="0"/>
                  <a:pt x="41" y="0"/>
                </a:cubicBezTo>
                <a:cubicBezTo>
                  <a:pt x="43" y="0"/>
                  <a:pt x="45" y="1"/>
                  <a:pt x="46" y="3"/>
                </a:cubicBezTo>
                <a:lnTo>
                  <a:pt x="80" y="66"/>
                </a:lnTo>
                <a:close/>
                <a:moveTo>
                  <a:pt x="47" y="24"/>
                </a:moveTo>
                <a:cubicBezTo>
                  <a:pt x="47" y="24"/>
                  <a:pt x="47" y="23"/>
                  <a:pt x="47" y="23"/>
                </a:cubicBezTo>
                <a:cubicBezTo>
                  <a:pt x="47" y="23"/>
                  <a:pt x="46" y="23"/>
                  <a:pt x="46" y="23"/>
                </a:cubicBezTo>
                <a:cubicBezTo>
                  <a:pt x="36" y="23"/>
                  <a:pt x="36" y="23"/>
                  <a:pt x="36" y="23"/>
                </a:cubicBezTo>
                <a:cubicBezTo>
                  <a:pt x="36" y="23"/>
                  <a:pt x="35" y="23"/>
                  <a:pt x="35" y="23"/>
                </a:cubicBezTo>
                <a:cubicBezTo>
                  <a:pt x="35" y="23"/>
                  <a:pt x="34" y="24"/>
                  <a:pt x="34" y="24"/>
                </a:cubicBezTo>
                <a:cubicBezTo>
                  <a:pt x="35" y="45"/>
                  <a:pt x="35" y="45"/>
                  <a:pt x="35" y="45"/>
                </a:cubicBezTo>
                <a:cubicBezTo>
                  <a:pt x="35" y="45"/>
                  <a:pt x="36" y="46"/>
                  <a:pt x="37" y="46"/>
                </a:cubicBezTo>
                <a:cubicBezTo>
                  <a:pt x="45" y="46"/>
                  <a:pt x="45" y="46"/>
                  <a:pt x="45" y="46"/>
                </a:cubicBezTo>
                <a:cubicBezTo>
                  <a:pt x="46" y="46"/>
                  <a:pt x="46" y="45"/>
                  <a:pt x="46" y="45"/>
                </a:cubicBezTo>
                <a:lnTo>
                  <a:pt x="47" y="24"/>
                </a:lnTo>
                <a:close/>
                <a:moveTo>
                  <a:pt x="47" y="53"/>
                </a:moveTo>
                <a:cubicBezTo>
                  <a:pt x="47" y="52"/>
                  <a:pt x="46" y="51"/>
                  <a:pt x="45" y="51"/>
                </a:cubicBezTo>
                <a:cubicBezTo>
                  <a:pt x="37" y="51"/>
                  <a:pt x="37" y="51"/>
                  <a:pt x="37" y="51"/>
                </a:cubicBezTo>
                <a:cubicBezTo>
                  <a:pt x="36" y="51"/>
                  <a:pt x="35" y="52"/>
                  <a:pt x="35" y="53"/>
                </a:cubicBezTo>
                <a:cubicBezTo>
                  <a:pt x="35" y="61"/>
                  <a:pt x="35" y="61"/>
                  <a:pt x="35" y="61"/>
                </a:cubicBezTo>
                <a:cubicBezTo>
                  <a:pt x="35" y="62"/>
                  <a:pt x="36" y="63"/>
                  <a:pt x="37" y="63"/>
                </a:cubicBezTo>
                <a:cubicBezTo>
                  <a:pt x="45" y="63"/>
                  <a:pt x="45" y="63"/>
                  <a:pt x="45" y="63"/>
                </a:cubicBezTo>
                <a:cubicBezTo>
                  <a:pt x="46" y="63"/>
                  <a:pt x="47" y="62"/>
                  <a:pt x="47" y="61"/>
                </a:cubicBezTo>
                <a:lnTo>
                  <a:pt x="47" y="53"/>
                </a:lnTo>
                <a:close/>
              </a:path>
            </a:pathLst>
          </a:custGeom>
          <a:solidFill>
            <a:schemeClr val="accent5">
              <a:lumMod val="75000"/>
            </a:schemeClr>
          </a:solidFill>
          <a:ln>
            <a:noFill/>
          </a:ln>
          <a:effectLst>
            <a:outerShdw blurRad="63500" sx="102000" sy="1020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AU"/>
          </a:p>
        </p:txBody>
      </p:sp>
      <p:sp>
        <p:nvSpPr>
          <p:cNvPr id="30" name="TextBox 29">
            <a:extLst>
              <a:ext uri="{FF2B5EF4-FFF2-40B4-BE49-F238E27FC236}">
                <a16:creationId xmlns:a16="http://schemas.microsoft.com/office/drawing/2014/main" id="{1201D983-FE19-4186-AB9C-64EAAFA1905D}"/>
              </a:ext>
            </a:extLst>
          </p:cNvPr>
          <p:cNvSpPr txBox="1"/>
          <p:nvPr/>
        </p:nvSpPr>
        <p:spPr>
          <a:xfrm>
            <a:off x="6906325" y="5996596"/>
            <a:ext cx="2662880" cy="347567"/>
          </a:xfrm>
          <a:prstGeom prst="rect">
            <a:avLst/>
          </a:prstGeom>
          <a:noFill/>
          <a:ln>
            <a:noFill/>
          </a:ln>
        </p:spPr>
        <p:txBody>
          <a:bodyPr spcFirstLastPara="1" wrap="square" lIns="36000" tIns="36000" rIns="36000" bIns="36000" anchor="t" anchorCtr="0">
            <a:noAutofit/>
          </a:bodyPr>
          <a:lstStyle>
            <a:defPPr marR="0" lvl="0" algn="l" rtl="0">
              <a:lnSpc>
                <a:spcPct val="100000"/>
              </a:lnSpc>
              <a:spcBef>
                <a:spcPts val="0"/>
              </a:spcBef>
              <a:spcAft>
                <a:spcPts val="0"/>
              </a:spcAft>
              <a:defRPr/>
            </a:defPPr>
            <a:lvl1pPr marL="342900" indent="-342900">
              <a:buClr>
                <a:schemeClr val="accent3"/>
              </a:buClr>
              <a:buSzPts val="2000"/>
              <a:buFont typeface="Arial" panose="020B0604020202020204" pitchFamily="34" charset="0"/>
              <a:buChar char="•"/>
              <a:defRPr sz="1600">
                <a:solidFill>
                  <a:srgbClr val="032952"/>
                </a:solidFill>
                <a:latin typeface="Calibri"/>
                <a:ea typeface="Calibri"/>
                <a:cs typeface="Calibri"/>
              </a:defRPr>
            </a:lvl1pPr>
          </a:lstStyle>
          <a:p>
            <a:pPr marL="0" indent="0">
              <a:buNone/>
            </a:pPr>
            <a:r>
              <a:rPr lang="en-GB" b="1" dirty="0"/>
              <a:t>It’s only an opening if it’s open</a:t>
            </a:r>
          </a:p>
        </p:txBody>
      </p:sp>
      <p:pic>
        <p:nvPicPr>
          <p:cNvPr id="32" name="Picture 31">
            <a:extLst>
              <a:ext uri="{FF2B5EF4-FFF2-40B4-BE49-F238E27FC236}">
                <a16:creationId xmlns:a16="http://schemas.microsoft.com/office/drawing/2014/main" id="{61288102-0581-4516-AD28-5AFE9B4F26DC}"/>
              </a:ext>
            </a:extLst>
          </p:cNvPr>
          <p:cNvPicPr>
            <a:picLocks noChangeAspect="1"/>
          </p:cNvPicPr>
          <p:nvPr/>
        </p:nvPicPr>
        <p:blipFill>
          <a:blip r:embed="rId8"/>
          <a:stretch>
            <a:fillRect/>
          </a:stretch>
        </p:blipFill>
        <p:spPr>
          <a:xfrm>
            <a:off x="7784824" y="2921571"/>
            <a:ext cx="1175951" cy="1059006"/>
          </a:xfrm>
          <a:prstGeom prst="rect">
            <a:avLst/>
          </a:prstGeom>
        </p:spPr>
      </p:pic>
      <p:sp>
        <p:nvSpPr>
          <p:cNvPr id="34" name="Oval 33">
            <a:extLst>
              <a:ext uri="{FF2B5EF4-FFF2-40B4-BE49-F238E27FC236}">
                <a16:creationId xmlns:a16="http://schemas.microsoft.com/office/drawing/2014/main" id="{4C88A243-6B19-48B3-B815-F07954381EC8}"/>
              </a:ext>
            </a:extLst>
          </p:cNvPr>
          <p:cNvSpPr/>
          <p:nvPr/>
        </p:nvSpPr>
        <p:spPr>
          <a:xfrm>
            <a:off x="8061371" y="3236846"/>
            <a:ext cx="75478" cy="74273"/>
          </a:xfrm>
          <a:prstGeom prst="ellipse">
            <a:avLst/>
          </a:prstGeom>
          <a:noFill/>
          <a:ln>
            <a:solidFill>
              <a:schemeClr val="bg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9" name="Straight Connector 38">
            <a:extLst>
              <a:ext uri="{FF2B5EF4-FFF2-40B4-BE49-F238E27FC236}">
                <a16:creationId xmlns:a16="http://schemas.microsoft.com/office/drawing/2014/main" id="{337C8C30-9E6F-4182-851F-958E1E6992BA}"/>
              </a:ext>
            </a:extLst>
          </p:cNvPr>
          <p:cNvCxnSpPr>
            <a:cxnSpLocks/>
            <a:endCxn id="34" idx="7"/>
          </p:cNvCxnSpPr>
          <p:nvPr/>
        </p:nvCxnSpPr>
        <p:spPr>
          <a:xfrm flipH="1" flipV="1">
            <a:off x="8125796" y="3247722"/>
            <a:ext cx="1113454" cy="530528"/>
          </a:xfrm>
          <a:prstGeom prst="line">
            <a:avLst/>
          </a:prstGeom>
          <a:ln w="19050">
            <a:solidFill>
              <a:schemeClr val="bg2">
                <a:lumMod val="75000"/>
                <a:lumOff val="25000"/>
              </a:schemeClr>
            </a:solidFill>
            <a:prstDash val="sysDash"/>
          </a:ln>
        </p:spPr>
        <p:style>
          <a:lnRef idx="1">
            <a:schemeClr val="accent6"/>
          </a:lnRef>
          <a:fillRef idx="0">
            <a:schemeClr val="accent6"/>
          </a:fillRef>
          <a:effectRef idx="0">
            <a:schemeClr val="accent6"/>
          </a:effectRef>
          <a:fontRef idx="minor">
            <a:schemeClr val="tx1"/>
          </a:fontRef>
        </p:style>
      </p:cxnSp>
      <p:cxnSp>
        <p:nvCxnSpPr>
          <p:cNvPr id="43" name="Straight Connector 42">
            <a:extLst>
              <a:ext uri="{FF2B5EF4-FFF2-40B4-BE49-F238E27FC236}">
                <a16:creationId xmlns:a16="http://schemas.microsoft.com/office/drawing/2014/main" id="{775D433C-7B8B-4DAD-AD68-87684F6882BE}"/>
              </a:ext>
            </a:extLst>
          </p:cNvPr>
          <p:cNvCxnSpPr>
            <a:cxnSpLocks/>
            <a:stCxn id="31" idx="3"/>
            <a:endCxn id="34" idx="3"/>
          </p:cNvCxnSpPr>
          <p:nvPr/>
        </p:nvCxnSpPr>
        <p:spPr>
          <a:xfrm flipH="1" flipV="1">
            <a:off x="8072425" y="3300241"/>
            <a:ext cx="866235" cy="980108"/>
          </a:xfrm>
          <a:prstGeom prst="line">
            <a:avLst/>
          </a:prstGeom>
          <a:ln w="19050">
            <a:solidFill>
              <a:schemeClr val="bg2">
                <a:lumMod val="75000"/>
                <a:lumOff val="25000"/>
              </a:schemeClr>
            </a:solidFill>
            <a:prstDash val="sysDash"/>
          </a:ln>
        </p:spPr>
        <p:style>
          <a:lnRef idx="1">
            <a:schemeClr val="accent6"/>
          </a:lnRef>
          <a:fillRef idx="0">
            <a:schemeClr val="accent6"/>
          </a:fillRef>
          <a:effectRef idx="0">
            <a:schemeClr val="accent6"/>
          </a:effectRef>
          <a:fontRef idx="minor">
            <a:schemeClr val="tx1"/>
          </a:fontRef>
        </p:style>
      </p:cxnSp>
      <p:pic>
        <p:nvPicPr>
          <p:cNvPr id="31" name="Picture 30">
            <a:extLst>
              <a:ext uri="{FF2B5EF4-FFF2-40B4-BE49-F238E27FC236}">
                <a16:creationId xmlns:a16="http://schemas.microsoft.com/office/drawing/2014/main" id="{A4F1D872-13A6-412D-BFBD-6A245363C547}"/>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t="4289" b="4289"/>
          <a:stretch/>
        </p:blipFill>
        <p:spPr>
          <a:xfrm>
            <a:off x="8853605" y="3784614"/>
            <a:ext cx="580791" cy="580791"/>
          </a:xfrm>
          <a:prstGeom prst="ellipse">
            <a:avLst/>
          </a:prstGeom>
          <a:ln w="28575">
            <a:solidFill>
              <a:schemeClr val="bg2">
                <a:lumMod val="75000"/>
                <a:lumOff val="25000"/>
              </a:schemeClr>
            </a:solidFill>
          </a:ln>
        </p:spPr>
      </p:pic>
      <p:sp>
        <p:nvSpPr>
          <p:cNvPr id="37" name="Graphic 9" descr="Bee">
            <a:extLst>
              <a:ext uri="{FF2B5EF4-FFF2-40B4-BE49-F238E27FC236}">
                <a16:creationId xmlns:a16="http://schemas.microsoft.com/office/drawing/2014/main" id="{CB961EFC-76BE-4C29-BE37-AA1BE6DBFCCA}"/>
              </a:ext>
            </a:extLst>
          </p:cNvPr>
          <p:cNvSpPr/>
          <p:nvPr/>
        </p:nvSpPr>
        <p:spPr>
          <a:xfrm rot="14771030">
            <a:off x="9285187" y="3481131"/>
            <a:ext cx="397716" cy="341628"/>
          </a:xfrm>
          <a:custGeom>
            <a:avLst/>
            <a:gdLst>
              <a:gd name="connsiteX0" fmla="*/ 320481 w 321868"/>
              <a:gd name="connsiteY0" fmla="*/ 82560 h 276476"/>
              <a:gd name="connsiteX1" fmla="*/ 307483 w 321868"/>
              <a:gd name="connsiteY1" fmla="*/ 68530 h 276476"/>
              <a:gd name="connsiteX2" fmla="*/ 209271 w 321868"/>
              <a:gd name="connsiteY2" fmla="*/ 80910 h 276476"/>
              <a:gd name="connsiteX3" fmla="*/ 222806 w 321868"/>
              <a:gd name="connsiteY3" fmla="*/ 54830 h 276476"/>
              <a:gd name="connsiteX4" fmla="*/ 239725 w 321868"/>
              <a:gd name="connsiteY4" fmla="*/ 35724 h 276476"/>
              <a:gd name="connsiteX5" fmla="*/ 247978 w 321868"/>
              <a:gd name="connsiteY5" fmla="*/ 27471 h 276476"/>
              <a:gd name="connsiteX6" fmla="*/ 239725 w 321868"/>
              <a:gd name="connsiteY6" fmla="*/ 19218 h 276476"/>
              <a:gd name="connsiteX7" fmla="*/ 207126 w 321868"/>
              <a:gd name="connsiteY7" fmla="*/ 49631 h 276476"/>
              <a:gd name="connsiteX8" fmla="*/ 196933 w 321868"/>
              <a:gd name="connsiteY8" fmla="*/ 69809 h 276476"/>
              <a:gd name="connsiteX9" fmla="*/ 189794 w 321868"/>
              <a:gd name="connsiteY9" fmla="*/ 58503 h 276476"/>
              <a:gd name="connsiteX10" fmla="*/ 194333 w 321868"/>
              <a:gd name="connsiteY10" fmla="*/ 48145 h 276476"/>
              <a:gd name="connsiteX11" fmla="*/ 180716 w 321868"/>
              <a:gd name="connsiteY11" fmla="*/ 31639 h 276476"/>
              <a:gd name="connsiteX12" fmla="*/ 191610 w 321868"/>
              <a:gd name="connsiteY12" fmla="*/ 9810 h 276476"/>
              <a:gd name="connsiteX13" fmla="*/ 190209 w 321868"/>
              <a:gd name="connsiteY13" fmla="*/ 1169 h 276476"/>
              <a:gd name="connsiteX14" fmla="*/ 181568 w 321868"/>
              <a:gd name="connsiteY14" fmla="*/ 2571 h 276476"/>
              <a:gd name="connsiteX15" fmla="*/ 180757 w 321868"/>
              <a:gd name="connsiteY15" fmla="*/ 4115 h 276476"/>
              <a:gd name="connsiteX16" fmla="*/ 168790 w 321868"/>
              <a:gd name="connsiteY16" fmla="*/ 28049 h 276476"/>
              <a:gd name="connsiteX17" fmla="*/ 154265 w 321868"/>
              <a:gd name="connsiteY17" fmla="*/ 28049 h 276476"/>
              <a:gd name="connsiteX18" fmla="*/ 142298 w 321868"/>
              <a:gd name="connsiteY18" fmla="*/ 4115 h 276476"/>
              <a:gd name="connsiteX19" fmla="*/ 133867 w 321868"/>
              <a:gd name="connsiteY19" fmla="*/ 1761 h 276476"/>
              <a:gd name="connsiteX20" fmla="*/ 131239 w 321868"/>
              <a:gd name="connsiteY20" fmla="*/ 9645 h 276476"/>
              <a:gd name="connsiteX21" fmla="*/ 141927 w 321868"/>
              <a:gd name="connsiteY21" fmla="*/ 31639 h 276476"/>
              <a:gd name="connsiteX22" fmla="*/ 128309 w 321868"/>
              <a:gd name="connsiteY22" fmla="*/ 48145 h 276476"/>
              <a:gd name="connsiteX23" fmla="*/ 133921 w 321868"/>
              <a:gd name="connsiteY23" fmla="*/ 59658 h 276476"/>
              <a:gd name="connsiteX24" fmla="*/ 128515 w 321868"/>
              <a:gd name="connsiteY24" fmla="*/ 67911 h 276476"/>
              <a:gd name="connsiteX25" fmla="*/ 119643 w 321868"/>
              <a:gd name="connsiteY25" fmla="*/ 49672 h 276476"/>
              <a:gd name="connsiteX26" fmla="*/ 87044 w 321868"/>
              <a:gd name="connsiteY26" fmla="*/ 19260 h 276476"/>
              <a:gd name="connsiteX27" fmla="*/ 78791 w 321868"/>
              <a:gd name="connsiteY27" fmla="*/ 27513 h 276476"/>
              <a:gd name="connsiteX28" fmla="*/ 87044 w 321868"/>
              <a:gd name="connsiteY28" fmla="*/ 35766 h 276476"/>
              <a:gd name="connsiteX29" fmla="*/ 104210 w 321868"/>
              <a:gd name="connsiteY29" fmla="*/ 54871 h 276476"/>
              <a:gd name="connsiteX30" fmla="*/ 118859 w 321868"/>
              <a:gd name="connsiteY30" fmla="*/ 82891 h 276476"/>
              <a:gd name="connsiteX31" fmla="*/ 15077 w 321868"/>
              <a:gd name="connsiteY31" fmla="*/ 68530 h 276476"/>
              <a:gd name="connsiteX32" fmla="*/ 2079 w 321868"/>
              <a:gd name="connsiteY32" fmla="*/ 82560 h 276476"/>
              <a:gd name="connsiteX33" fmla="*/ 26219 w 321868"/>
              <a:gd name="connsiteY33" fmla="*/ 148585 h 276476"/>
              <a:gd name="connsiteX34" fmla="*/ 72230 w 321868"/>
              <a:gd name="connsiteY34" fmla="*/ 165338 h 276476"/>
              <a:gd name="connsiteX35" fmla="*/ 110606 w 321868"/>
              <a:gd name="connsiteY35" fmla="*/ 156508 h 276476"/>
              <a:gd name="connsiteX36" fmla="*/ 110276 w 321868"/>
              <a:gd name="connsiteY36" fmla="*/ 160634 h 276476"/>
              <a:gd name="connsiteX37" fmla="*/ 110276 w 321868"/>
              <a:gd name="connsiteY37" fmla="*/ 160634 h 276476"/>
              <a:gd name="connsiteX38" fmla="*/ 110029 w 321868"/>
              <a:gd name="connsiteY38" fmla="*/ 169382 h 276476"/>
              <a:gd name="connsiteX39" fmla="*/ 110359 w 321868"/>
              <a:gd name="connsiteY39" fmla="*/ 176109 h 276476"/>
              <a:gd name="connsiteX40" fmla="*/ 87745 w 321868"/>
              <a:gd name="connsiteY40" fmla="*/ 176109 h 276476"/>
              <a:gd name="connsiteX41" fmla="*/ 58488 w 321868"/>
              <a:gd name="connsiteY41" fmla="*/ 205366 h 276476"/>
              <a:gd name="connsiteX42" fmla="*/ 58488 w 321868"/>
              <a:gd name="connsiteY42" fmla="*/ 217002 h 276476"/>
              <a:gd name="connsiteX43" fmla="*/ 64348 w 321868"/>
              <a:gd name="connsiteY43" fmla="*/ 219437 h 276476"/>
              <a:gd name="connsiteX44" fmla="*/ 70166 w 321868"/>
              <a:gd name="connsiteY44" fmla="*/ 217002 h 276476"/>
              <a:gd name="connsiteX45" fmla="*/ 94595 w 321868"/>
              <a:gd name="connsiteY45" fmla="*/ 192573 h 276476"/>
              <a:gd name="connsiteX46" fmla="*/ 112917 w 321868"/>
              <a:gd name="connsiteY46" fmla="*/ 192573 h 276476"/>
              <a:gd name="connsiteX47" fmla="*/ 113454 w 321868"/>
              <a:gd name="connsiteY47" fmla="*/ 195256 h 276476"/>
              <a:gd name="connsiteX48" fmla="*/ 115063 w 321868"/>
              <a:gd name="connsiteY48" fmla="*/ 201363 h 276476"/>
              <a:gd name="connsiteX49" fmla="*/ 115434 w 321868"/>
              <a:gd name="connsiteY49" fmla="*/ 202642 h 276476"/>
              <a:gd name="connsiteX50" fmla="*/ 117126 w 321868"/>
              <a:gd name="connsiteY50" fmla="*/ 207965 h 276476"/>
              <a:gd name="connsiteX51" fmla="*/ 86136 w 321868"/>
              <a:gd name="connsiteY51" fmla="*/ 251995 h 276476"/>
              <a:gd name="connsiteX52" fmla="*/ 84485 w 321868"/>
              <a:gd name="connsiteY52" fmla="*/ 263550 h 276476"/>
              <a:gd name="connsiteX53" fmla="*/ 96040 w 321868"/>
              <a:gd name="connsiteY53" fmla="*/ 265200 h 276476"/>
              <a:gd name="connsiteX54" fmla="*/ 125668 w 321868"/>
              <a:gd name="connsiteY54" fmla="*/ 229176 h 276476"/>
              <a:gd name="connsiteX55" fmla="*/ 131487 w 321868"/>
              <a:gd name="connsiteY55" fmla="*/ 240689 h 276476"/>
              <a:gd name="connsiteX56" fmla="*/ 131487 w 321868"/>
              <a:gd name="connsiteY56" fmla="*/ 240689 h 276476"/>
              <a:gd name="connsiteX57" fmla="*/ 133962 w 321868"/>
              <a:gd name="connsiteY57" fmla="*/ 244815 h 276476"/>
              <a:gd name="connsiteX58" fmla="*/ 134416 w 321868"/>
              <a:gd name="connsiteY58" fmla="*/ 245599 h 276476"/>
              <a:gd name="connsiteX59" fmla="*/ 136480 w 321868"/>
              <a:gd name="connsiteY59" fmla="*/ 249066 h 276476"/>
              <a:gd name="connsiteX60" fmla="*/ 137099 w 321868"/>
              <a:gd name="connsiteY60" fmla="*/ 250056 h 276476"/>
              <a:gd name="connsiteX61" fmla="*/ 139079 w 321868"/>
              <a:gd name="connsiteY61" fmla="*/ 253192 h 276476"/>
              <a:gd name="connsiteX62" fmla="*/ 139698 w 321868"/>
              <a:gd name="connsiteY62" fmla="*/ 254141 h 276476"/>
              <a:gd name="connsiteX63" fmla="*/ 142133 w 321868"/>
              <a:gd name="connsiteY63" fmla="*/ 257814 h 276476"/>
              <a:gd name="connsiteX64" fmla="*/ 143000 w 321868"/>
              <a:gd name="connsiteY64" fmla="*/ 259010 h 276476"/>
              <a:gd name="connsiteX65" fmla="*/ 144526 w 321868"/>
              <a:gd name="connsiteY65" fmla="*/ 261198 h 276476"/>
              <a:gd name="connsiteX66" fmla="*/ 145723 w 321868"/>
              <a:gd name="connsiteY66" fmla="*/ 262807 h 276476"/>
              <a:gd name="connsiteX67" fmla="*/ 146878 w 321868"/>
              <a:gd name="connsiteY67" fmla="*/ 264334 h 276476"/>
              <a:gd name="connsiteX68" fmla="*/ 148116 w 321868"/>
              <a:gd name="connsiteY68" fmla="*/ 265943 h 276476"/>
              <a:gd name="connsiteX69" fmla="*/ 149148 w 321868"/>
              <a:gd name="connsiteY69" fmla="*/ 267222 h 276476"/>
              <a:gd name="connsiteX70" fmla="*/ 150345 w 321868"/>
              <a:gd name="connsiteY70" fmla="*/ 268708 h 276476"/>
              <a:gd name="connsiteX71" fmla="*/ 151335 w 321868"/>
              <a:gd name="connsiteY71" fmla="*/ 269863 h 276476"/>
              <a:gd name="connsiteX72" fmla="*/ 152491 w 321868"/>
              <a:gd name="connsiteY72" fmla="*/ 271142 h 276476"/>
              <a:gd name="connsiteX73" fmla="*/ 153646 w 321868"/>
              <a:gd name="connsiteY73" fmla="*/ 272422 h 276476"/>
              <a:gd name="connsiteX74" fmla="*/ 155090 w 321868"/>
              <a:gd name="connsiteY74" fmla="*/ 273907 h 276476"/>
              <a:gd name="connsiteX75" fmla="*/ 156246 w 321868"/>
              <a:gd name="connsiteY75" fmla="*/ 275063 h 276476"/>
              <a:gd name="connsiteX76" fmla="*/ 156947 w 321868"/>
              <a:gd name="connsiteY76" fmla="*/ 275682 h 276476"/>
              <a:gd name="connsiteX77" fmla="*/ 157979 w 321868"/>
              <a:gd name="connsiteY77" fmla="*/ 276589 h 276476"/>
              <a:gd name="connsiteX78" fmla="*/ 158598 w 321868"/>
              <a:gd name="connsiteY78" fmla="*/ 277085 h 276476"/>
              <a:gd name="connsiteX79" fmla="*/ 159588 w 321868"/>
              <a:gd name="connsiteY79" fmla="*/ 277745 h 276476"/>
              <a:gd name="connsiteX80" fmla="*/ 160083 w 321868"/>
              <a:gd name="connsiteY80" fmla="*/ 278075 h 276476"/>
              <a:gd name="connsiteX81" fmla="*/ 160991 w 321868"/>
              <a:gd name="connsiteY81" fmla="*/ 278570 h 276476"/>
              <a:gd name="connsiteX82" fmla="*/ 161321 w 321868"/>
              <a:gd name="connsiteY82" fmla="*/ 278570 h 276476"/>
              <a:gd name="connsiteX83" fmla="*/ 162353 w 321868"/>
              <a:gd name="connsiteY83" fmla="*/ 278570 h 276476"/>
              <a:gd name="connsiteX84" fmla="*/ 162353 w 321868"/>
              <a:gd name="connsiteY84" fmla="*/ 278570 h 276476"/>
              <a:gd name="connsiteX85" fmla="*/ 163219 w 321868"/>
              <a:gd name="connsiteY85" fmla="*/ 278570 h 276476"/>
              <a:gd name="connsiteX86" fmla="*/ 163715 w 321868"/>
              <a:gd name="connsiteY86" fmla="*/ 278323 h 276476"/>
              <a:gd name="connsiteX87" fmla="*/ 164375 w 321868"/>
              <a:gd name="connsiteY87" fmla="*/ 277951 h 276476"/>
              <a:gd name="connsiteX88" fmla="*/ 165118 w 321868"/>
              <a:gd name="connsiteY88" fmla="*/ 277497 h 276476"/>
              <a:gd name="connsiteX89" fmla="*/ 165737 w 321868"/>
              <a:gd name="connsiteY89" fmla="*/ 277043 h 276476"/>
              <a:gd name="connsiteX90" fmla="*/ 166686 w 321868"/>
              <a:gd name="connsiteY90" fmla="*/ 276301 h 276476"/>
              <a:gd name="connsiteX91" fmla="*/ 167140 w 321868"/>
              <a:gd name="connsiteY91" fmla="*/ 275847 h 276476"/>
              <a:gd name="connsiteX92" fmla="*/ 173701 w 321868"/>
              <a:gd name="connsiteY92" fmla="*/ 268997 h 276476"/>
              <a:gd name="connsiteX93" fmla="*/ 173701 w 321868"/>
              <a:gd name="connsiteY93" fmla="*/ 268997 h 276476"/>
              <a:gd name="connsiteX94" fmla="*/ 175475 w 321868"/>
              <a:gd name="connsiteY94" fmla="*/ 266851 h 276476"/>
              <a:gd name="connsiteX95" fmla="*/ 175847 w 321868"/>
              <a:gd name="connsiteY95" fmla="*/ 266356 h 276476"/>
              <a:gd name="connsiteX96" fmla="*/ 177621 w 321868"/>
              <a:gd name="connsiteY96" fmla="*/ 264086 h 276476"/>
              <a:gd name="connsiteX97" fmla="*/ 178116 w 321868"/>
              <a:gd name="connsiteY97" fmla="*/ 263426 h 276476"/>
              <a:gd name="connsiteX98" fmla="*/ 179891 w 321868"/>
              <a:gd name="connsiteY98" fmla="*/ 261032 h 276476"/>
              <a:gd name="connsiteX99" fmla="*/ 180345 w 321868"/>
              <a:gd name="connsiteY99" fmla="*/ 260372 h 276476"/>
              <a:gd name="connsiteX100" fmla="*/ 183151 w 321868"/>
              <a:gd name="connsiteY100" fmla="*/ 256246 h 276476"/>
              <a:gd name="connsiteX101" fmla="*/ 184884 w 321868"/>
              <a:gd name="connsiteY101" fmla="*/ 254471 h 276476"/>
              <a:gd name="connsiteX102" fmla="*/ 185750 w 321868"/>
              <a:gd name="connsiteY102" fmla="*/ 253068 h 276476"/>
              <a:gd name="connsiteX103" fmla="*/ 187483 w 321868"/>
              <a:gd name="connsiteY103" fmla="*/ 250345 h 276476"/>
              <a:gd name="connsiteX104" fmla="*/ 188226 w 321868"/>
              <a:gd name="connsiteY104" fmla="*/ 249189 h 276476"/>
              <a:gd name="connsiteX105" fmla="*/ 190289 w 321868"/>
              <a:gd name="connsiteY105" fmla="*/ 245764 h 276476"/>
              <a:gd name="connsiteX106" fmla="*/ 190661 w 321868"/>
              <a:gd name="connsiteY106" fmla="*/ 245104 h 276476"/>
              <a:gd name="connsiteX107" fmla="*/ 198914 w 321868"/>
              <a:gd name="connsiteY107" fmla="*/ 229506 h 276476"/>
              <a:gd name="connsiteX108" fmla="*/ 228336 w 321868"/>
              <a:gd name="connsiteY108" fmla="*/ 265118 h 276476"/>
              <a:gd name="connsiteX109" fmla="*/ 239890 w 321868"/>
              <a:gd name="connsiteY109" fmla="*/ 263467 h 276476"/>
              <a:gd name="connsiteX110" fmla="*/ 238240 w 321868"/>
              <a:gd name="connsiteY110" fmla="*/ 251913 h 276476"/>
              <a:gd name="connsiteX111" fmla="*/ 207497 w 321868"/>
              <a:gd name="connsiteY111" fmla="*/ 208502 h 276476"/>
              <a:gd name="connsiteX112" fmla="*/ 211871 w 321868"/>
              <a:gd name="connsiteY112" fmla="*/ 192573 h 276476"/>
              <a:gd name="connsiteX113" fmla="*/ 229698 w 321868"/>
              <a:gd name="connsiteY113" fmla="*/ 192573 h 276476"/>
              <a:gd name="connsiteX114" fmla="*/ 254127 w 321868"/>
              <a:gd name="connsiteY114" fmla="*/ 216961 h 276476"/>
              <a:gd name="connsiteX115" fmla="*/ 259945 w 321868"/>
              <a:gd name="connsiteY115" fmla="*/ 219396 h 276476"/>
              <a:gd name="connsiteX116" fmla="*/ 265805 w 321868"/>
              <a:gd name="connsiteY116" fmla="*/ 216961 h 276476"/>
              <a:gd name="connsiteX117" fmla="*/ 265805 w 321868"/>
              <a:gd name="connsiteY117" fmla="*/ 205324 h 276476"/>
              <a:gd name="connsiteX118" fmla="*/ 236548 w 321868"/>
              <a:gd name="connsiteY118" fmla="*/ 176067 h 276476"/>
              <a:gd name="connsiteX119" fmla="*/ 214306 w 321868"/>
              <a:gd name="connsiteY119" fmla="*/ 176067 h 276476"/>
              <a:gd name="connsiteX120" fmla="*/ 214553 w 321868"/>
              <a:gd name="connsiteY120" fmla="*/ 169341 h 276476"/>
              <a:gd name="connsiteX121" fmla="*/ 214141 w 321868"/>
              <a:gd name="connsiteY121" fmla="*/ 157498 h 276476"/>
              <a:gd name="connsiteX122" fmla="*/ 250372 w 321868"/>
              <a:gd name="connsiteY122" fmla="*/ 165462 h 276476"/>
              <a:gd name="connsiteX123" fmla="*/ 296300 w 321868"/>
              <a:gd name="connsiteY123" fmla="*/ 148709 h 276476"/>
              <a:gd name="connsiteX124" fmla="*/ 320481 w 321868"/>
              <a:gd name="connsiteY124" fmla="*/ 82560 h 276476"/>
              <a:gd name="connsiteX125" fmla="*/ 117952 w 321868"/>
              <a:gd name="connsiteY125" fmla="*/ 120442 h 276476"/>
              <a:gd name="connsiteX126" fmla="*/ 116012 w 321868"/>
              <a:gd name="connsiteY126" fmla="*/ 126549 h 276476"/>
              <a:gd name="connsiteX127" fmla="*/ 115599 w 321868"/>
              <a:gd name="connsiteY127" fmla="*/ 127993 h 276476"/>
              <a:gd name="connsiteX128" fmla="*/ 113990 w 321868"/>
              <a:gd name="connsiteY128" fmla="*/ 134431 h 276476"/>
              <a:gd name="connsiteX129" fmla="*/ 113660 w 321868"/>
              <a:gd name="connsiteY129" fmla="*/ 135875 h 276476"/>
              <a:gd name="connsiteX130" fmla="*/ 113660 w 321868"/>
              <a:gd name="connsiteY130" fmla="*/ 135875 h 276476"/>
              <a:gd name="connsiteX131" fmla="*/ 109946 w 321868"/>
              <a:gd name="connsiteY131" fmla="*/ 138516 h 276476"/>
              <a:gd name="connsiteX132" fmla="*/ 36865 w 321868"/>
              <a:gd name="connsiteY132" fmla="*/ 136040 h 276476"/>
              <a:gd name="connsiteX133" fmla="*/ 17801 w 321868"/>
              <a:gd name="connsiteY133" fmla="*/ 87719 h 276476"/>
              <a:gd name="connsiteX134" fmla="*/ 21927 w 321868"/>
              <a:gd name="connsiteY134" fmla="*/ 83592 h 276476"/>
              <a:gd name="connsiteX135" fmla="*/ 36370 w 321868"/>
              <a:gd name="connsiteY135" fmla="*/ 81240 h 276476"/>
              <a:gd name="connsiteX136" fmla="*/ 125544 w 321868"/>
              <a:gd name="connsiteY136" fmla="*/ 103110 h 276476"/>
              <a:gd name="connsiteX137" fmla="*/ 123852 w 321868"/>
              <a:gd name="connsiteY137" fmla="*/ 106123 h 276476"/>
              <a:gd name="connsiteX138" fmla="*/ 123481 w 321868"/>
              <a:gd name="connsiteY138" fmla="*/ 106866 h 276476"/>
              <a:gd name="connsiteX139" fmla="*/ 120964 w 321868"/>
              <a:gd name="connsiteY139" fmla="*/ 112354 h 276476"/>
              <a:gd name="connsiteX140" fmla="*/ 120469 w 321868"/>
              <a:gd name="connsiteY140" fmla="*/ 113386 h 276476"/>
              <a:gd name="connsiteX141" fmla="*/ 118240 w 321868"/>
              <a:gd name="connsiteY141" fmla="*/ 119204 h 276476"/>
              <a:gd name="connsiteX142" fmla="*/ 117952 w 321868"/>
              <a:gd name="connsiteY142" fmla="*/ 120442 h 276476"/>
              <a:gd name="connsiteX143" fmla="*/ 187607 w 321868"/>
              <a:gd name="connsiteY143" fmla="*/ 233467 h 276476"/>
              <a:gd name="connsiteX144" fmla="*/ 162435 w 321868"/>
              <a:gd name="connsiteY144" fmla="*/ 236026 h 276476"/>
              <a:gd name="connsiteX145" fmla="*/ 136892 w 321868"/>
              <a:gd name="connsiteY145" fmla="*/ 233385 h 276476"/>
              <a:gd name="connsiteX146" fmla="*/ 127896 w 321868"/>
              <a:gd name="connsiteY146" fmla="*/ 213825 h 276476"/>
              <a:gd name="connsiteX147" fmla="*/ 162435 w 321868"/>
              <a:gd name="connsiteY147" fmla="*/ 219520 h 276476"/>
              <a:gd name="connsiteX148" fmla="*/ 196686 w 321868"/>
              <a:gd name="connsiteY148" fmla="*/ 213866 h 276476"/>
              <a:gd name="connsiteX149" fmla="*/ 187607 w 321868"/>
              <a:gd name="connsiteY149" fmla="*/ 233467 h 276476"/>
              <a:gd name="connsiteX150" fmla="*/ 205269 w 321868"/>
              <a:gd name="connsiteY150" fmla="*/ 182959 h 276476"/>
              <a:gd name="connsiteX151" fmla="*/ 119478 w 321868"/>
              <a:gd name="connsiteY151" fmla="*/ 182959 h 276476"/>
              <a:gd name="connsiteX152" fmla="*/ 118447 w 321868"/>
              <a:gd name="connsiteY152" fmla="*/ 169341 h 276476"/>
              <a:gd name="connsiteX153" fmla="*/ 118447 w 321868"/>
              <a:gd name="connsiteY153" fmla="*/ 164678 h 276476"/>
              <a:gd name="connsiteX154" fmla="*/ 206218 w 321868"/>
              <a:gd name="connsiteY154" fmla="*/ 164678 h 276476"/>
              <a:gd name="connsiteX155" fmla="*/ 206218 w 321868"/>
              <a:gd name="connsiteY155" fmla="*/ 169300 h 276476"/>
              <a:gd name="connsiteX156" fmla="*/ 205269 w 321868"/>
              <a:gd name="connsiteY156" fmla="*/ 182959 h 276476"/>
              <a:gd name="connsiteX157" fmla="*/ 285736 w 321868"/>
              <a:gd name="connsiteY157" fmla="*/ 136081 h 276476"/>
              <a:gd name="connsiteX158" fmla="*/ 212655 w 321868"/>
              <a:gd name="connsiteY158" fmla="*/ 138557 h 276476"/>
              <a:gd name="connsiteX159" fmla="*/ 211459 w 321868"/>
              <a:gd name="connsiteY159" fmla="*/ 137691 h 276476"/>
              <a:gd name="connsiteX160" fmla="*/ 198666 w 321868"/>
              <a:gd name="connsiteY160" fmla="*/ 102326 h 276476"/>
              <a:gd name="connsiteX161" fmla="*/ 300550 w 321868"/>
              <a:gd name="connsiteY161" fmla="*/ 83510 h 276476"/>
              <a:gd name="connsiteX162" fmla="*/ 304677 w 321868"/>
              <a:gd name="connsiteY162" fmla="*/ 87636 h 276476"/>
              <a:gd name="connsiteX163" fmla="*/ 285736 w 321868"/>
              <a:gd name="connsiteY163" fmla="*/ 136081 h 276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Lst>
            <a:rect l="l" t="t" r="r" b="b"/>
            <a:pathLst>
              <a:path w="321868" h="276476">
                <a:moveTo>
                  <a:pt x="320481" y="82560"/>
                </a:moveTo>
                <a:cubicBezTo>
                  <a:pt x="318309" y="76267"/>
                  <a:pt x="313592" y="71176"/>
                  <a:pt x="307483" y="68530"/>
                </a:cubicBezTo>
                <a:cubicBezTo>
                  <a:pt x="284952" y="58090"/>
                  <a:pt x="237332" y="71501"/>
                  <a:pt x="209271" y="80910"/>
                </a:cubicBezTo>
                <a:cubicBezTo>
                  <a:pt x="215130" y="72985"/>
                  <a:pt x="219699" y="64183"/>
                  <a:pt x="222806" y="54830"/>
                </a:cubicBezTo>
                <a:cubicBezTo>
                  <a:pt x="228872" y="36591"/>
                  <a:pt x="239313" y="35724"/>
                  <a:pt x="239725" y="35724"/>
                </a:cubicBezTo>
                <a:cubicBezTo>
                  <a:pt x="244283" y="35724"/>
                  <a:pt x="247978" y="32030"/>
                  <a:pt x="247978" y="27471"/>
                </a:cubicBezTo>
                <a:cubicBezTo>
                  <a:pt x="247978" y="22913"/>
                  <a:pt x="244283" y="19218"/>
                  <a:pt x="239725" y="19218"/>
                </a:cubicBezTo>
                <a:cubicBezTo>
                  <a:pt x="238817" y="19218"/>
                  <a:pt x="217153" y="19548"/>
                  <a:pt x="207126" y="49631"/>
                </a:cubicBezTo>
                <a:cubicBezTo>
                  <a:pt x="204711" y="56810"/>
                  <a:pt x="201279" y="63606"/>
                  <a:pt x="196933" y="69809"/>
                </a:cubicBezTo>
                <a:cubicBezTo>
                  <a:pt x="195538" y="65502"/>
                  <a:pt x="193084" y="61614"/>
                  <a:pt x="189794" y="58503"/>
                </a:cubicBezTo>
                <a:cubicBezTo>
                  <a:pt x="192574" y="55756"/>
                  <a:pt x="194198" y="52051"/>
                  <a:pt x="194333" y="48145"/>
                </a:cubicBezTo>
                <a:cubicBezTo>
                  <a:pt x="194333" y="41295"/>
                  <a:pt x="188928" y="35229"/>
                  <a:pt x="180716" y="31639"/>
                </a:cubicBezTo>
                <a:lnTo>
                  <a:pt x="191610" y="9810"/>
                </a:lnTo>
                <a:cubicBezTo>
                  <a:pt x="193609" y="7037"/>
                  <a:pt x="192982" y="3168"/>
                  <a:pt x="190209" y="1169"/>
                </a:cubicBezTo>
                <a:cubicBezTo>
                  <a:pt x="187436" y="-830"/>
                  <a:pt x="183567" y="-202"/>
                  <a:pt x="181568" y="2571"/>
                </a:cubicBezTo>
                <a:cubicBezTo>
                  <a:pt x="181226" y="3044"/>
                  <a:pt x="180953" y="3565"/>
                  <a:pt x="180757" y="4115"/>
                </a:cubicBezTo>
                <a:lnTo>
                  <a:pt x="168790" y="28049"/>
                </a:lnTo>
                <a:cubicBezTo>
                  <a:pt x="163975" y="27335"/>
                  <a:pt x="159081" y="27335"/>
                  <a:pt x="154265" y="28049"/>
                </a:cubicBezTo>
                <a:lnTo>
                  <a:pt x="142298" y="4115"/>
                </a:lnTo>
                <a:cubicBezTo>
                  <a:pt x="140620" y="1137"/>
                  <a:pt x="136845" y="83"/>
                  <a:pt x="133867" y="1761"/>
                </a:cubicBezTo>
                <a:cubicBezTo>
                  <a:pt x="131095" y="3323"/>
                  <a:pt x="129959" y="6732"/>
                  <a:pt x="131239" y="9645"/>
                </a:cubicBezTo>
                <a:lnTo>
                  <a:pt x="141927" y="31639"/>
                </a:lnTo>
                <a:cubicBezTo>
                  <a:pt x="133674" y="35394"/>
                  <a:pt x="128309" y="41460"/>
                  <a:pt x="128309" y="48145"/>
                </a:cubicBezTo>
                <a:cubicBezTo>
                  <a:pt x="128471" y="52603"/>
                  <a:pt x="130510" y="56785"/>
                  <a:pt x="133921" y="59658"/>
                </a:cubicBezTo>
                <a:cubicBezTo>
                  <a:pt x="131636" y="62060"/>
                  <a:pt x="129804" y="64856"/>
                  <a:pt x="128515" y="67911"/>
                </a:cubicBezTo>
                <a:cubicBezTo>
                  <a:pt x="124771" y="62247"/>
                  <a:pt x="121788" y="56114"/>
                  <a:pt x="119643" y="49672"/>
                </a:cubicBezTo>
                <a:cubicBezTo>
                  <a:pt x="109616" y="19590"/>
                  <a:pt x="87952" y="19260"/>
                  <a:pt x="87044" y="19260"/>
                </a:cubicBezTo>
                <a:cubicBezTo>
                  <a:pt x="82486" y="19260"/>
                  <a:pt x="78791" y="22954"/>
                  <a:pt x="78791" y="27513"/>
                </a:cubicBezTo>
                <a:cubicBezTo>
                  <a:pt x="78791" y="32071"/>
                  <a:pt x="82486" y="35766"/>
                  <a:pt x="87044" y="35766"/>
                </a:cubicBezTo>
                <a:cubicBezTo>
                  <a:pt x="87498" y="35766"/>
                  <a:pt x="98144" y="36632"/>
                  <a:pt x="104210" y="54871"/>
                </a:cubicBezTo>
                <a:cubicBezTo>
                  <a:pt x="107498" y="64962"/>
                  <a:pt x="112449" y="74432"/>
                  <a:pt x="118859" y="82891"/>
                </a:cubicBezTo>
                <a:cubicBezTo>
                  <a:pt x="92326" y="73482"/>
                  <a:pt x="39218" y="57347"/>
                  <a:pt x="15077" y="68530"/>
                </a:cubicBezTo>
                <a:cubicBezTo>
                  <a:pt x="8968" y="71176"/>
                  <a:pt x="4251" y="76267"/>
                  <a:pt x="2079" y="82560"/>
                </a:cubicBezTo>
                <a:cubicBezTo>
                  <a:pt x="-4730" y="102987"/>
                  <a:pt x="5669" y="131418"/>
                  <a:pt x="26219" y="148585"/>
                </a:cubicBezTo>
                <a:cubicBezTo>
                  <a:pt x="39046" y="159514"/>
                  <a:pt x="55378" y="165461"/>
                  <a:pt x="72230" y="165338"/>
                </a:cubicBezTo>
                <a:cubicBezTo>
                  <a:pt x="85503" y="165145"/>
                  <a:pt x="98584" y="162135"/>
                  <a:pt x="110606" y="156508"/>
                </a:cubicBezTo>
                <a:cubicBezTo>
                  <a:pt x="110606" y="157869"/>
                  <a:pt x="110359" y="159190"/>
                  <a:pt x="110276" y="160634"/>
                </a:cubicBezTo>
                <a:lnTo>
                  <a:pt x="110276" y="160634"/>
                </a:lnTo>
                <a:cubicBezTo>
                  <a:pt x="110276" y="163523"/>
                  <a:pt x="110029" y="166453"/>
                  <a:pt x="110029" y="169382"/>
                </a:cubicBezTo>
                <a:cubicBezTo>
                  <a:pt x="110029" y="171611"/>
                  <a:pt x="110029" y="173880"/>
                  <a:pt x="110359" y="176109"/>
                </a:cubicBezTo>
                <a:lnTo>
                  <a:pt x="87745" y="176109"/>
                </a:lnTo>
                <a:lnTo>
                  <a:pt x="58488" y="205366"/>
                </a:lnTo>
                <a:cubicBezTo>
                  <a:pt x="55289" y="208585"/>
                  <a:pt x="55289" y="213783"/>
                  <a:pt x="58488" y="217002"/>
                </a:cubicBezTo>
                <a:cubicBezTo>
                  <a:pt x="60039" y="218562"/>
                  <a:pt x="62149" y="219439"/>
                  <a:pt x="64348" y="219437"/>
                </a:cubicBezTo>
                <a:cubicBezTo>
                  <a:pt x="66533" y="219428"/>
                  <a:pt x="68626" y="218552"/>
                  <a:pt x="70166" y="217002"/>
                </a:cubicBezTo>
                <a:lnTo>
                  <a:pt x="94595" y="192573"/>
                </a:lnTo>
                <a:lnTo>
                  <a:pt x="112917" y="192573"/>
                </a:lnTo>
                <a:cubicBezTo>
                  <a:pt x="113206" y="193976"/>
                  <a:pt x="113454" y="195132"/>
                  <a:pt x="113454" y="195256"/>
                </a:cubicBezTo>
                <a:cubicBezTo>
                  <a:pt x="113949" y="197278"/>
                  <a:pt x="114485" y="199382"/>
                  <a:pt x="115063" y="201363"/>
                </a:cubicBezTo>
                <a:lnTo>
                  <a:pt x="115434" y="202642"/>
                </a:lnTo>
                <a:cubicBezTo>
                  <a:pt x="115930" y="204417"/>
                  <a:pt x="116507" y="206191"/>
                  <a:pt x="117126" y="207965"/>
                </a:cubicBezTo>
                <a:cubicBezTo>
                  <a:pt x="111213" y="225300"/>
                  <a:pt x="100459" y="240579"/>
                  <a:pt x="86136" y="251995"/>
                </a:cubicBezTo>
                <a:cubicBezTo>
                  <a:pt x="82489" y="254730"/>
                  <a:pt x="81751" y="259903"/>
                  <a:pt x="84485" y="263550"/>
                </a:cubicBezTo>
                <a:cubicBezTo>
                  <a:pt x="87220" y="267196"/>
                  <a:pt x="92393" y="267935"/>
                  <a:pt x="96040" y="265200"/>
                </a:cubicBezTo>
                <a:cubicBezTo>
                  <a:pt x="108499" y="255573"/>
                  <a:pt x="118627" y="243259"/>
                  <a:pt x="125668" y="229176"/>
                </a:cubicBezTo>
                <a:cubicBezTo>
                  <a:pt x="127525" y="233302"/>
                  <a:pt x="129506" y="237057"/>
                  <a:pt x="131487" y="240689"/>
                </a:cubicBezTo>
                <a:lnTo>
                  <a:pt x="131487" y="240689"/>
                </a:lnTo>
                <a:cubicBezTo>
                  <a:pt x="132312" y="242174"/>
                  <a:pt x="133137" y="243550"/>
                  <a:pt x="133962" y="244815"/>
                </a:cubicBezTo>
                <a:lnTo>
                  <a:pt x="134416" y="245599"/>
                </a:lnTo>
                <a:cubicBezTo>
                  <a:pt x="135077" y="246755"/>
                  <a:pt x="135778" y="247910"/>
                  <a:pt x="136480" y="249066"/>
                </a:cubicBezTo>
                <a:lnTo>
                  <a:pt x="137099" y="250056"/>
                </a:lnTo>
                <a:lnTo>
                  <a:pt x="139079" y="253192"/>
                </a:lnTo>
                <a:lnTo>
                  <a:pt x="139698" y="254141"/>
                </a:lnTo>
                <a:lnTo>
                  <a:pt x="142133" y="257814"/>
                </a:lnTo>
                <a:lnTo>
                  <a:pt x="143000" y="259010"/>
                </a:lnTo>
                <a:lnTo>
                  <a:pt x="144526" y="261198"/>
                </a:lnTo>
                <a:lnTo>
                  <a:pt x="145723" y="262807"/>
                </a:lnTo>
                <a:lnTo>
                  <a:pt x="146878" y="264334"/>
                </a:lnTo>
                <a:lnTo>
                  <a:pt x="148116" y="265943"/>
                </a:lnTo>
                <a:lnTo>
                  <a:pt x="149148" y="267222"/>
                </a:lnTo>
                <a:lnTo>
                  <a:pt x="150345" y="268708"/>
                </a:lnTo>
                <a:lnTo>
                  <a:pt x="151335" y="269863"/>
                </a:lnTo>
                <a:lnTo>
                  <a:pt x="152491" y="271142"/>
                </a:lnTo>
                <a:cubicBezTo>
                  <a:pt x="152862" y="271596"/>
                  <a:pt x="153275" y="272009"/>
                  <a:pt x="153646" y="272422"/>
                </a:cubicBezTo>
                <a:cubicBezTo>
                  <a:pt x="154017" y="272834"/>
                  <a:pt x="154595" y="273453"/>
                  <a:pt x="155090" y="273907"/>
                </a:cubicBezTo>
                <a:lnTo>
                  <a:pt x="156246" y="275063"/>
                </a:lnTo>
                <a:lnTo>
                  <a:pt x="156947" y="275682"/>
                </a:lnTo>
                <a:lnTo>
                  <a:pt x="157979" y="276589"/>
                </a:lnTo>
                <a:lnTo>
                  <a:pt x="158598" y="277085"/>
                </a:lnTo>
                <a:lnTo>
                  <a:pt x="159588" y="277745"/>
                </a:lnTo>
                <a:lnTo>
                  <a:pt x="160083" y="278075"/>
                </a:lnTo>
                <a:lnTo>
                  <a:pt x="160991" y="278570"/>
                </a:lnTo>
                <a:lnTo>
                  <a:pt x="161321" y="278570"/>
                </a:lnTo>
                <a:cubicBezTo>
                  <a:pt x="161663" y="278621"/>
                  <a:pt x="162011" y="278621"/>
                  <a:pt x="162353" y="278570"/>
                </a:cubicBezTo>
                <a:lnTo>
                  <a:pt x="162353" y="278570"/>
                </a:lnTo>
                <a:cubicBezTo>
                  <a:pt x="162641" y="278601"/>
                  <a:pt x="162931" y="278601"/>
                  <a:pt x="163219" y="278570"/>
                </a:cubicBezTo>
                <a:lnTo>
                  <a:pt x="163715" y="278323"/>
                </a:lnTo>
                <a:cubicBezTo>
                  <a:pt x="163948" y="278224"/>
                  <a:pt x="164169" y="278099"/>
                  <a:pt x="164375" y="277951"/>
                </a:cubicBezTo>
                <a:lnTo>
                  <a:pt x="165118" y="277497"/>
                </a:lnTo>
                <a:lnTo>
                  <a:pt x="165737" y="277043"/>
                </a:lnTo>
                <a:lnTo>
                  <a:pt x="166686" y="276301"/>
                </a:lnTo>
                <a:cubicBezTo>
                  <a:pt x="166826" y="276139"/>
                  <a:pt x="166978" y="275987"/>
                  <a:pt x="167140" y="275847"/>
                </a:cubicBezTo>
                <a:cubicBezTo>
                  <a:pt x="169495" y="273730"/>
                  <a:pt x="171688" y="271440"/>
                  <a:pt x="173701" y="268997"/>
                </a:cubicBezTo>
                <a:lnTo>
                  <a:pt x="173701" y="268997"/>
                </a:lnTo>
                <a:lnTo>
                  <a:pt x="175475" y="266851"/>
                </a:lnTo>
                <a:lnTo>
                  <a:pt x="175847" y="266356"/>
                </a:lnTo>
                <a:lnTo>
                  <a:pt x="177621" y="264086"/>
                </a:lnTo>
                <a:lnTo>
                  <a:pt x="178116" y="263426"/>
                </a:lnTo>
                <a:lnTo>
                  <a:pt x="179891" y="261032"/>
                </a:lnTo>
                <a:lnTo>
                  <a:pt x="180345" y="260372"/>
                </a:lnTo>
                <a:lnTo>
                  <a:pt x="183151" y="256246"/>
                </a:lnTo>
                <a:lnTo>
                  <a:pt x="184884" y="254471"/>
                </a:lnTo>
                <a:lnTo>
                  <a:pt x="185750" y="253068"/>
                </a:lnTo>
                <a:cubicBezTo>
                  <a:pt x="186328" y="252188"/>
                  <a:pt x="186906" y="251280"/>
                  <a:pt x="187483" y="250345"/>
                </a:cubicBezTo>
                <a:lnTo>
                  <a:pt x="188226" y="249189"/>
                </a:lnTo>
                <a:lnTo>
                  <a:pt x="190289" y="245764"/>
                </a:lnTo>
                <a:lnTo>
                  <a:pt x="190661" y="245104"/>
                </a:lnTo>
                <a:cubicBezTo>
                  <a:pt x="193508" y="240235"/>
                  <a:pt x="196273" y="234994"/>
                  <a:pt x="198914" y="229506"/>
                </a:cubicBezTo>
                <a:cubicBezTo>
                  <a:pt x="205937" y="243426"/>
                  <a:pt x="215991" y="255595"/>
                  <a:pt x="228336" y="265118"/>
                </a:cubicBezTo>
                <a:cubicBezTo>
                  <a:pt x="231983" y="267852"/>
                  <a:pt x="237156" y="267114"/>
                  <a:pt x="239890" y="263467"/>
                </a:cubicBezTo>
                <a:cubicBezTo>
                  <a:pt x="242625" y="259821"/>
                  <a:pt x="241886" y="254647"/>
                  <a:pt x="238240" y="251913"/>
                </a:cubicBezTo>
                <a:cubicBezTo>
                  <a:pt x="224080" y="240653"/>
                  <a:pt x="213418" y="225596"/>
                  <a:pt x="207497" y="208502"/>
                </a:cubicBezTo>
                <a:cubicBezTo>
                  <a:pt x="209259" y="203281"/>
                  <a:pt x="210719" y="197962"/>
                  <a:pt x="211871" y="192573"/>
                </a:cubicBezTo>
                <a:lnTo>
                  <a:pt x="229698" y="192573"/>
                </a:lnTo>
                <a:lnTo>
                  <a:pt x="254127" y="216961"/>
                </a:lnTo>
                <a:cubicBezTo>
                  <a:pt x="255668" y="218511"/>
                  <a:pt x="257760" y="219387"/>
                  <a:pt x="259945" y="219396"/>
                </a:cubicBezTo>
                <a:cubicBezTo>
                  <a:pt x="262145" y="219397"/>
                  <a:pt x="264254" y="218521"/>
                  <a:pt x="265805" y="216961"/>
                </a:cubicBezTo>
                <a:cubicBezTo>
                  <a:pt x="269005" y="213742"/>
                  <a:pt x="269005" y="208544"/>
                  <a:pt x="265805" y="205324"/>
                </a:cubicBezTo>
                <a:lnTo>
                  <a:pt x="236548" y="176067"/>
                </a:lnTo>
                <a:lnTo>
                  <a:pt x="214306" y="176067"/>
                </a:lnTo>
                <a:cubicBezTo>
                  <a:pt x="214306" y="173839"/>
                  <a:pt x="214553" y="171569"/>
                  <a:pt x="214553" y="169341"/>
                </a:cubicBezTo>
                <a:cubicBezTo>
                  <a:pt x="214553" y="165215"/>
                  <a:pt x="214553" y="161377"/>
                  <a:pt x="214141" y="157498"/>
                </a:cubicBezTo>
                <a:cubicBezTo>
                  <a:pt x="225554" y="162578"/>
                  <a:pt x="237880" y="165288"/>
                  <a:pt x="250372" y="165462"/>
                </a:cubicBezTo>
                <a:cubicBezTo>
                  <a:pt x="267195" y="165565"/>
                  <a:pt x="283495" y="159619"/>
                  <a:pt x="296300" y="148709"/>
                </a:cubicBezTo>
                <a:cubicBezTo>
                  <a:pt x="316932" y="131418"/>
                  <a:pt x="327290" y="102987"/>
                  <a:pt x="320481" y="82560"/>
                </a:cubicBezTo>
                <a:close/>
                <a:moveTo>
                  <a:pt x="117952" y="120442"/>
                </a:moveTo>
                <a:cubicBezTo>
                  <a:pt x="117250" y="122423"/>
                  <a:pt x="116631" y="124568"/>
                  <a:pt x="116012" y="126549"/>
                </a:cubicBezTo>
                <a:cubicBezTo>
                  <a:pt x="116012" y="127003"/>
                  <a:pt x="115723" y="127498"/>
                  <a:pt x="115599" y="127993"/>
                </a:cubicBezTo>
                <a:cubicBezTo>
                  <a:pt x="115022" y="130084"/>
                  <a:pt x="114485" y="132230"/>
                  <a:pt x="113990" y="134431"/>
                </a:cubicBezTo>
                <a:cubicBezTo>
                  <a:pt x="113990" y="134926"/>
                  <a:pt x="113990" y="135380"/>
                  <a:pt x="113660" y="135875"/>
                </a:cubicBezTo>
                <a:lnTo>
                  <a:pt x="113660" y="135875"/>
                </a:lnTo>
                <a:lnTo>
                  <a:pt x="109946" y="138516"/>
                </a:lnTo>
                <a:cubicBezTo>
                  <a:pt x="72601" y="158406"/>
                  <a:pt x="48048" y="145531"/>
                  <a:pt x="36865" y="136040"/>
                </a:cubicBezTo>
                <a:cubicBezTo>
                  <a:pt x="19658" y="121597"/>
                  <a:pt x="13674" y="100139"/>
                  <a:pt x="17801" y="87719"/>
                </a:cubicBezTo>
                <a:cubicBezTo>
                  <a:pt x="18516" y="85812"/>
                  <a:pt x="20021" y="84308"/>
                  <a:pt x="21927" y="83592"/>
                </a:cubicBezTo>
                <a:cubicBezTo>
                  <a:pt x="26526" y="81814"/>
                  <a:pt x="31445" y="81013"/>
                  <a:pt x="36370" y="81240"/>
                </a:cubicBezTo>
                <a:cubicBezTo>
                  <a:pt x="60510" y="81240"/>
                  <a:pt x="100373" y="93207"/>
                  <a:pt x="125544" y="103110"/>
                </a:cubicBezTo>
                <a:lnTo>
                  <a:pt x="123852" y="106123"/>
                </a:lnTo>
                <a:lnTo>
                  <a:pt x="123481" y="106866"/>
                </a:lnTo>
                <a:cubicBezTo>
                  <a:pt x="122615" y="108640"/>
                  <a:pt x="121748" y="110456"/>
                  <a:pt x="120964" y="112354"/>
                </a:cubicBezTo>
                <a:lnTo>
                  <a:pt x="120469" y="113386"/>
                </a:lnTo>
                <a:cubicBezTo>
                  <a:pt x="119698" y="115284"/>
                  <a:pt x="118956" y="117223"/>
                  <a:pt x="118240" y="119204"/>
                </a:cubicBezTo>
                <a:cubicBezTo>
                  <a:pt x="118240" y="119575"/>
                  <a:pt x="118075" y="119988"/>
                  <a:pt x="117952" y="120442"/>
                </a:cubicBezTo>
                <a:close/>
                <a:moveTo>
                  <a:pt x="187607" y="233467"/>
                </a:moveTo>
                <a:cubicBezTo>
                  <a:pt x="179325" y="235172"/>
                  <a:pt x="170891" y="236029"/>
                  <a:pt x="162435" y="236026"/>
                </a:cubicBezTo>
                <a:cubicBezTo>
                  <a:pt x="153852" y="236043"/>
                  <a:pt x="145291" y="235158"/>
                  <a:pt x="136892" y="233385"/>
                </a:cubicBezTo>
                <a:cubicBezTo>
                  <a:pt x="133526" y="227040"/>
                  <a:pt x="130523" y="220510"/>
                  <a:pt x="127896" y="213825"/>
                </a:cubicBezTo>
                <a:cubicBezTo>
                  <a:pt x="139017" y="217614"/>
                  <a:pt x="150687" y="219539"/>
                  <a:pt x="162435" y="219520"/>
                </a:cubicBezTo>
                <a:cubicBezTo>
                  <a:pt x="174087" y="219549"/>
                  <a:pt x="185662" y="217638"/>
                  <a:pt x="196686" y="213866"/>
                </a:cubicBezTo>
                <a:cubicBezTo>
                  <a:pt x="194032" y="220566"/>
                  <a:pt x="191001" y="227110"/>
                  <a:pt x="187607" y="233467"/>
                </a:cubicBezTo>
                <a:close/>
                <a:moveTo>
                  <a:pt x="205269" y="182959"/>
                </a:moveTo>
                <a:cubicBezTo>
                  <a:pt x="177586" y="193184"/>
                  <a:pt x="147161" y="193184"/>
                  <a:pt x="119478" y="182959"/>
                </a:cubicBezTo>
                <a:cubicBezTo>
                  <a:pt x="118808" y="178450"/>
                  <a:pt x="118463" y="173899"/>
                  <a:pt x="118447" y="169341"/>
                </a:cubicBezTo>
                <a:cubicBezTo>
                  <a:pt x="118447" y="167773"/>
                  <a:pt x="118447" y="166205"/>
                  <a:pt x="118447" y="164678"/>
                </a:cubicBezTo>
                <a:cubicBezTo>
                  <a:pt x="146353" y="177251"/>
                  <a:pt x="178311" y="177251"/>
                  <a:pt x="206218" y="164678"/>
                </a:cubicBezTo>
                <a:cubicBezTo>
                  <a:pt x="206218" y="166205"/>
                  <a:pt x="206218" y="167732"/>
                  <a:pt x="206218" y="169300"/>
                </a:cubicBezTo>
                <a:cubicBezTo>
                  <a:pt x="206229" y="173870"/>
                  <a:pt x="205912" y="178434"/>
                  <a:pt x="205269" y="182959"/>
                </a:cubicBezTo>
                <a:close/>
                <a:moveTo>
                  <a:pt x="285736" y="136081"/>
                </a:moveTo>
                <a:cubicBezTo>
                  <a:pt x="274471" y="145572"/>
                  <a:pt x="250041" y="158447"/>
                  <a:pt x="212655" y="138557"/>
                </a:cubicBezTo>
                <a:lnTo>
                  <a:pt x="211459" y="137691"/>
                </a:lnTo>
                <a:cubicBezTo>
                  <a:pt x="209109" y="125296"/>
                  <a:pt x="204790" y="113356"/>
                  <a:pt x="198666" y="102326"/>
                </a:cubicBezTo>
                <a:cubicBezTo>
                  <a:pt x="230275" y="89947"/>
                  <a:pt x="282724" y="75256"/>
                  <a:pt x="300550" y="83510"/>
                </a:cubicBezTo>
                <a:cubicBezTo>
                  <a:pt x="302457" y="84225"/>
                  <a:pt x="303961" y="85730"/>
                  <a:pt x="304677" y="87636"/>
                </a:cubicBezTo>
                <a:cubicBezTo>
                  <a:pt x="308968" y="100181"/>
                  <a:pt x="302944" y="121639"/>
                  <a:pt x="285736" y="136081"/>
                </a:cubicBezTo>
                <a:close/>
              </a:path>
            </a:pathLst>
          </a:custGeom>
          <a:solidFill>
            <a:srgbClr val="000000"/>
          </a:solidFill>
          <a:ln w="4068" cap="flat">
            <a:noFill/>
            <a:prstDash val="solid"/>
            <a:miter/>
          </a:ln>
        </p:spPr>
        <p:txBody>
          <a:bodyPr rtlCol="0" anchor="ctr"/>
          <a:lstStyle/>
          <a:p>
            <a:endParaRPr lang="en-GB"/>
          </a:p>
        </p:txBody>
      </p:sp>
      <p:sp>
        <p:nvSpPr>
          <p:cNvPr id="35" name="TextBox 34">
            <a:extLst>
              <a:ext uri="{FF2B5EF4-FFF2-40B4-BE49-F238E27FC236}">
                <a16:creationId xmlns:a16="http://schemas.microsoft.com/office/drawing/2014/main" id="{23800DC6-C1C7-4B5C-B497-73EBCB87D6FA}"/>
              </a:ext>
            </a:extLst>
          </p:cNvPr>
          <p:cNvSpPr txBox="1"/>
          <p:nvPr/>
        </p:nvSpPr>
        <p:spPr>
          <a:xfrm>
            <a:off x="7950346" y="3933065"/>
            <a:ext cx="616556" cy="308531"/>
          </a:xfrm>
          <a:prstGeom prst="rect">
            <a:avLst/>
          </a:prstGeom>
          <a:noFill/>
          <a:ln>
            <a:noFill/>
          </a:ln>
        </p:spPr>
        <p:txBody>
          <a:bodyPr spcFirstLastPara="1" wrap="square" lIns="36000" tIns="36000" rIns="36000" bIns="36000" anchor="t" anchorCtr="0">
            <a:noAutofit/>
          </a:bodyPr>
          <a:lstStyle>
            <a:defPPr marR="0" lvl="0" algn="l" rtl="0">
              <a:lnSpc>
                <a:spcPct val="100000"/>
              </a:lnSpc>
              <a:spcBef>
                <a:spcPts val="0"/>
              </a:spcBef>
              <a:spcAft>
                <a:spcPts val="0"/>
              </a:spcAft>
              <a:defRPr/>
            </a:defPPr>
            <a:lvl1pPr marL="342900" indent="-342900">
              <a:buClr>
                <a:schemeClr val="accent3"/>
              </a:buClr>
              <a:buSzPts val="2000"/>
              <a:buFont typeface="Noto Sans Symbols"/>
              <a:buChar char="▪"/>
              <a:defRPr sz="2000">
                <a:solidFill>
                  <a:srgbClr val="032952"/>
                </a:solidFill>
                <a:latin typeface="Calibri"/>
                <a:ea typeface="Calibri"/>
                <a:cs typeface="Calibri"/>
              </a:defRPr>
            </a:lvl1pPr>
          </a:lstStyle>
          <a:p>
            <a:pPr marL="0" indent="0">
              <a:buNone/>
            </a:pPr>
            <a:r>
              <a:rPr lang="en-GB" sz="1600" dirty="0"/>
              <a:t>open</a:t>
            </a:r>
          </a:p>
        </p:txBody>
      </p:sp>
      <p:sp>
        <p:nvSpPr>
          <p:cNvPr id="36" name="TextBox 35">
            <a:extLst>
              <a:ext uri="{FF2B5EF4-FFF2-40B4-BE49-F238E27FC236}">
                <a16:creationId xmlns:a16="http://schemas.microsoft.com/office/drawing/2014/main" id="{63E2683A-85EF-4B13-B652-F3DBB3822C91}"/>
              </a:ext>
            </a:extLst>
          </p:cNvPr>
          <p:cNvSpPr txBox="1"/>
          <p:nvPr/>
        </p:nvSpPr>
        <p:spPr>
          <a:xfrm>
            <a:off x="7950346" y="4222822"/>
            <a:ext cx="616556" cy="308531"/>
          </a:xfrm>
          <a:prstGeom prst="rect">
            <a:avLst/>
          </a:prstGeom>
          <a:noFill/>
          <a:ln>
            <a:noFill/>
          </a:ln>
        </p:spPr>
        <p:txBody>
          <a:bodyPr spcFirstLastPara="1" wrap="square" lIns="36000" tIns="36000" rIns="36000" bIns="36000" anchor="t" anchorCtr="0">
            <a:noAutofit/>
          </a:bodyPr>
          <a:lstStyle>
            <a:defPPr marR="0" lvl="0" algn="l" rtl="0">
              <a:lnSpc>
                <a:spcPct val="100000"/>
              </a:lnSpc>
              <a:spcBef>
                <a:spcPts val="0"/>
              </a:spcBef>
              <a:spcAft>
                <a:spcPts val="0"/>
              </a:spcAft>
              <a:defRPr/>
            </a:defPPr>
            <a:lvl1pPr marL="342900" indent="-342900">
              <a:buClr>
                <a:schemeClr val="accent3"/>
              </a:buClr>
              <a:buSzPts val="2000"/>
              <a:buFont typeface="Noto Sans Symbols"/>
              <a:buChar char="▪"/>
              <a:defRPr sz="2000">
                <a:solidFill>
                  <a:srgbClr val="032952"/>
                </a:solidFill>
                <a:latin typeface="Calibri"/>
                <a:ea typeface="Calibri"/>
                <a:cs typeface="Calibri"/>
              </a:defRPr>
            </a:lvl1pPr>
          </a:lstStyle>
          <a:p>
            <a:pPr marL="0" indent="0">
              <a:buNone/>
            </a:pPr>
            <a:r>
              <a:rPr lang="en-GB" sz="1600" dirty="0"/>
              <a:t>closed</a:t>
            </a:r>
          </a:p>
        </p:txBody>
      </p:sp>
      <p:cxnSp>
        <p:nvCxnSpPr>
          <p:cNvPr id="50" name="Straight Arrow Connector 49">
            <a:extLst>
              <a:ext uri="{FF2B5EF4-FFF2-40B4-BE49-F238E27FC236}">
                <a16:creationId xmlns:a16="http://schemas.microsoft.com/office/drawing/2014/main" id="{5031E842-261C-4EB3-809E-23D799F49A5D}"/>
              </a:ext>
            </a:extLst>
          </p:cNvPr>
          <p:cNvCxnSpPr/>
          <p:nvPr/>
        </p:nvCxnSpPr>
        <p:spPr>
          <a:xfrm flipV="1">
            <a:off x="8444825" y="4087330"/>
            <a:ext cx="699175" cy="1825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F2FC5F0B-FBFE-4FF3-94E0-9DF6DA23752F}"/>
              </a:ext>
            </a:extLst>
          </p:cNvPr>
          <p:cNvCxnSpPr>
            <a:cxnSpLocks/>
          </p:cNvCxnSpPr>
          <p:nvPr/>
        </p:nvCxnSpPr>
        <p:spPr>
          <a:xfrm flipV="1">
            <a:off x="8555757" y="4203065"/>
            <a:ext cx="504981" cy="18171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8154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diagram&#10;&#10;Description automatically generated">
            <a:extLst>
              <a:ext uri="{FF2B5EF4-FFF2-40B4-BE49-F238E27FC236}">
                <a16:creationId xmlns:a16="http://schemas.microsoft.com/office/drawing/2014/main" id="{95789B8E-07D8-4B86-8714-89367F8D7EF8}"/>
              </a:ext>
            </a:extLst>
          </p:cNvPr>
          <p:cNvPicPr>
            <a:picLocks noChangeAspect="1"/>
          </p:cNvPicPr>
          <p:nvPr/>
        </p:nvPicPr>
        <p:blipFill>
          <a:blip r:embed="rId3"/>
          <a:stretch>
            <a:fillRect/>
          </a:stretch>
        </p:blipFill>
        <p:spPr>
          <a:xfrm>
            <a:off x="-2356835" y="-276389"/>
            <a:ext cx="14821556" cy="7410777"/>
          </a:xfrm>
          <a:prstGeom prst="rect">
            <a:avLst/>
          </a:prstGeom>
          <a:noFill/>
          <a:ln>
            <a:noFill/>
          </a:ln>
        </p:spPr>
      </p:pic>
      <p:sp>
        <p:nvSpPr>
          <p:cNvPr id="3" name="Slide Number Placeholder 2" hidden="1">
            <a:extLst>
              <a:ext uri="{FF2B5EF4-FFF2-40B4-BE49-F238E27FC236}">
                <a16:creationId xmlns:a16="http://schemas.microsoft.com/office/drawing/2014/main" id="{27D3534F-2F12-441F-967A-31A8C0C4F2E7}"/>
              </a:ext>
            </a:extLst>
          </p:cNvPr>
          <p:cNvSpPr>
            <a:spLocks noGrp="1"/>
          </p:cNvSpPr>
          <p:nvPr>
            <p:ph type="sldNum" idx="12"/>
          </p:nvPr>
        </p:nvSpPr>
        <p:spPr/>
        <p:txBody>
          <a:bodyPr/>
          <a:lstStyle/>
          <a:p>
            <a:pPr>
              <a:spcAft>
                <a:spcPts val="600"/>
              </a:spcAft>
            </a:pPr>
            <a:fld id="{00000000-1234-1234-1234-123412341234}" type="slidenum">
              <a:rPr lang="en-GB" smtClean="0"/>
              <a:pPr>
                <a:spcAft>
                  <a:spcPts val="600"/>
                </a:spcAft>
              </a:pPr>
              <a:t>2</a:t>
            </a:fld>
            <a:endParaRPr lang="en-GB"/>
          </a:p>
        </p:txBody>
      </p:sp>
      <p:sp>
        <p:nvSpPr>
          <p:cNvPr id="8" name="Rectangle 7">
            <a:extLst>
              <a:ext uri="{FF2B5EF4-FFF2-40B4-BE49-F238E27FC236}">
                <a16:creationId xmlns:a16="http://schemas.microsoft.com/office/drawing/2014/main" id="{2B126935-1025-4002-9E58-2745C78373EA}"/>
              </a:ext>
            </a:extLst>
          </p:cNvPr>
          <p:cNvSpPr/>
          <p:nvPr/>
        </p:nvSpPr>
        <p:spPr>
          <a:xfrm>
            <a:off x="6005512" y="5904709"/>
            <a:ext cx="4572000" cy="887231"/>
          </a:xfrm>
          <a:prstGeom prst="rect">
            <a:avLst/>
          </a:prstGeom>
        </p:spPr>
        <p:txBody>
          <a:bodyPr>
            <a:spAutoFit/>
          </a:bodyPr>
          <a:lstStyle/>
          <a:p>
            <a:pPr lvl="0" algn="r">
              <a:lnSpc>
                <a:spcPct val="200000"/>
              </a:lnSpc>
              <a:buSzPts val="2960"/>
            </a:pPr>
            <a:r>
              <a:rPr lang="en-GB" dirty="0"/>
              <a:t>Global Shelter Cluster annual meeting</a:t>
            </a:r>
          </a:p>
          <a:p>
            <a:pPr lvl="0" algn="r">
              <a:lnSpc>
                <a:spcPct val="200000"/>
              </a:lnSpc>
              <a:buSzPts val="2960"/>
            </a:pPr>
            <a:r>
              <a:rPr lang="en-GB" dirty="0"/>
              <a:t>Thematic session  COVID and Shelter 08.10.2020</a:t>
            </a:r>
          </a:p>
        </p:txBody>
      </p:sp>
    </p:spTree>
    <p:extLst>
      <p:ext uri="{BB962C8B-B14F-4D97-AF65-F5344CB8AC3E}">
        <p14:creationId xmlns:p14="http://schemas.microsoft.com/office/powerpoint/2010/main" val="2372316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3" name="Google Shape;103;p15"/>
          <p:cNvSpPr txBox="1">
            <a:spLocks noGrp="1"/>
          </p:cNvSpPr>
          <p:nvPr>
            <p:ph type="sldNum" idx="12"/>
          </p:nvPr>
        </p:nvSpPr>
        <p:spPr>
          <a:xfrm>
            <a:off x="8077200" y="6324412"/>
            <a:ext cx="2133600" cy="365100"/>
          </a:xfrm>
          <a:prstGeom prst="rect">
            <a:avLst/>
          </a:prstGeom>
        </p:spPr>
        <p:txBody>
          <a:bodyPr spcFirstLastPara="1" wrap="square" lIns="91425" tIns="45700" rIns="91425" bIns="45700" anchor="ctr" anchorCtr="0">
            <a:noAutofit/>
          </a:bodyPr>
          <a:lstStyle/>
          <a:p>
            <a:fld id="{00000000-1234-1234-1234-123412341234}" type="slidenum">
              <a:rPr lang="en-GB"/>
              <a:pPr/>
              <a:t>20</a:t>
            </a:fld>
            <a:endParaRPr/>
          </a:p>
        </p:txBody>
      </p:sp>
      <p:sp>
        <p:nvSpPr>
          <p:cNvPr id="104" name="Google Shape;104;p15"/>
          <p:cNvSpPr txBox="1">
            <a:spLocks noGrp="1"/>
          </p:cNvSpPr>
          <p:nvPr>
            <p:ph type="title"/>
          </p:nvPr>
        </p:nvSpPr>
        <p:spPr>
          <a:xfrm>
            <a:off x="1919536" y="1141413"/>
            <a:ext cx="7953000" cy="501600"/>
          </a:xfrm>
          <a:prstGeom prst="rect">
            <a:avLst/>
          </a:prstGeom>
        </p:spPr>
        <p:txBody>
          <a:bodyPr spcFirstLastPara="1" wrap="square" lIns="91425" tIns="45700" rIns="91425" bIns="45700" anchor="ctr" anchorCtr="0">
            <a:noAutofit/>
          </a:bodyPr>
          <a:lstStyle/>
          <a:p>
            <a:r>
              <a:rPr lang="en-GB" dirty="0"/>
              <a:t>Natural Ventilation considerations</a:t>
            </a:r>
            <a:endParaRPr dirty="0"/>
          </a:p>
        </p:txBody>
      </p:sp>
      <p:sp>
        <p:nvSpPr>
          <p:cNvPr id="12" name="TextBox 11">
            <a:extLst>
              <a:ext uri="{FF2B5EF4-FFF2-40B4-BE49-F238E27FC236}">
                <a16:creationId xmlns:a16="http://schemas.microsoft.com/office/drawing/2014/main" id="{39F76CE4-4820-45C3-BFB2-97DDC9DDA7F1}"/>
              </a:ext>
            </a:extLst>
          </p:cNvPr>
          <p:cNvSpPr txBox="1"/>
          <p:nvPr/>
        </p:nvSpPr>
        <p:spPr>
          <a:xfrm>
            <a:off x="1682886" y="1796763"/>
            <a:ext cx="4082915" cy="311905"/>
          </a:xfrm>
          <a:prstGeom prst="rect">
            <a:avLst/>
          </a:prstGeom>
          <a:noFill/>
          <a:ln>
            <a:noFill/>
          </a:ln>
        </p:spPr>
        <p:txBody>
          <a:bodyPr spcFirstLastPara="1" wrap="square" lIns="36000" tIns="36000" rIns="36000" bIns="36000" anchor="t" anchorCtr="0">
            <a:noAutofit/>
          </a:bodyPr>
          <a:lstStyle>
            <a:defPPr marR="0" lvl="0" algn="l" rtl="0">
              <a:lnSpc>
                <a:spcPct val="100000"/>
              </a:lnSpc>
              <a:spcBef>
                <a:spcPts val="0"/>
              </a:spcBef>
              <a:spcAft>
                <a:spcPts val="0"/>
              </a:spcAft>
              <a:defRPr/>
            </a:defPPr>
            <a:lvl1pPr marL="342900" indent="-342900">
              <a:buClr>
                <a:schemeClr val="accent3"/>
              </a:buClr>
              <a:buSzPts val="2000"/>
              <a:buFont typeface="Noto Sans Symbols"/>
              <a:buChar char="▪"/>
              <a:defRPr sz="2000">
                <a:solidFill>
                  <a:srgbClr val="032952"/>
                </a:solidFill>
                <a:latin typeface="Calibri"/>
                <a:ea typeface="Calibri"/>
                <a:cs typeface="Calibri"/>
              </a:defRPr>
            </a:lvl1pPr>
          </a:lstStyle>
          <a:p>
            <a:pPr marL="0" indent="0">
              <a:buNone/>
            </a:pPr>
            <a:r>
              <a:rPr lang="en-GB" dirty="0"/>
              <a:t>How much ventilation do you </a:t>
            </a:r>
            <a:r>
              <a:rPr lang="en-GB" b="1" dirty="0"/>
              <a:t>need?</a:t>
            </a:r>
          </a:p>
        </p:txBody>
      </p:sp>
      <p:sp>
        <p:nvSpPr>
          <p:cNvPr id="17" name="TextBox 16">
            <a:extLst>
              <a:ext uri="{FF2B5EF4-FFF2-40B4-BE49-F238E27FC236}">
                <a16:creationId xmlns:a16="http://schemas.microsoft.com/office/drawing/2014/main" id="{9C2B2444-B362-4259-96A5-9D02336C6815}"/>
              </a:ext>
            </a:extLst>
          </p:cNvPr>
          <p:cNvSpPr txBox="1"/>
          <p:nvPr/>
        </p:nvSpPr>
        <p:spPr>
          <a:xfrm>
            <a:off x="4074027" y="2428872"/>
            <a:ext cx="2534609" cy="681072"/>
          </a:xfrm>
          <a:prstGeom prst="rect">
            <a:avLst/>
          </a:prstGeom>
          <a:noFill/>
          <a:ln>
            <a:noFill/>
          </a:ln>
        </p:spPr>
        <p:txBody>
          <a:bodyPr spcFirstLastPara="1" wrap="square" lIns="36000" tIns="36000" rIns="36000" bIns="36000" anchor="t" anchorCtr="0">
            <a:noAutofit/>
          </a:bodyPr>
          <a:lstStyle>
            <a:defPPr marR="0" lvl="0" algn="l" rtl="0">
              <a:lnSpc>
                <a:spcPct val="100000"/>
              </a:lnSpc>
              <a:spcBef>
                <a:spcPts val="0"/>
              </a:spcBef>
              <a:spcAft>
                <a:spcPts val="0"/>
              </a:spcAft>
              <a:defRPr/>
            </a:defPPr>
            <a:lvl1pPr marL="342900" indent="-342900">
              <a:buClr>
                <a:schemeClr val="accent3"/>
              </a:buClr>
              <a:buSzPts val="2000"/>
              <a:buFont typeface="Arial" panose="020B0604020202020204" pitchFamily="34" charset="0"/>
              <a:buChar char="•"/>
              <a:defRPr sz="1600">
                <a:solidFill>
                  <a:srgbClr val="032952"/>
                </a:solidFill>
                <a:latin typeface="Calibri"/>
                <a:ea typeface="Calibri"/>
                <a:cs typeface="Calibri"/>
              </a:defRPr>
            </a:lvl1pPr>
          </a:lstStyle>
          <a:p>
            <a:r>
              <a:rPr lang="en-GB" dirty="0"/>
              <a:t>For general ward rooms: </a:t>
            </a:r>
            <a:r>
              <a:rPr lang="en-GB" b="1" dirty="0"/>
              <a:t>60 l/s/patient</a:t>
            </a:r>
            <a:endParaRPr lang="en-GB" dirty="0"/>
          </a:p>
        </p:txBody>
      </p:sp>
      <p:sp>
        <p:nvSpPr>
          <p:cNvPr id="19" name="TextBox 18">
            <a:extLst>
              <a:ext uri="{FF2B5EF4-FFF2-40B4-BE49-F238E27FC236}">
                <a16:creationId xmlns:a16="http://schemas.microsoft.com/office/drawing/2014/main" id="{89618EE1-083D-4ED0-A879-61D8D0EFD100}"/>
              </a:ext>
            </a:extLst>
          </p:cNvPr>
          <p:cNvSpPr txBox="1"/>
          <p:nvPr/>
        </p:nvSpPr>
        <p:spPr>
          <a:xfrm>
            <a:off x="4071331" y="3077176"/>
            <a:ext cx="2534609" cy="681072"/>
          </a:xfrm>
          <a:prstGeom prst="rect">
            <a:avLst/>
          </a:prstGeom>
          <a:noFill/>
          <a:ln>
            <a:noFill/>
          </a:ln>
        </p:spPr>
        <p:txBody>
          <a:bodyPr spcFirstLastPara="1" wrap="square" lIns="36000" tIns="36000" rIns="36000" bIns="36000" anchor="t" anchorCtr="0">
            <a:noAutofit/>
          </a:bodyPr>
          <a:lstStyle>
            <a:defPPr marR="0" lvl="0" algn="l" rtl="0">
              <a:lnSpc>
                <a:spcPct val="100000"/>
              </a:lnSpc>
              <a:spcBef>
                <a:spcPts val="0"/>
              </a:spcBef>
              <a:spcAft>
                <a:spcPts val="0"/>
              </a:spcAft>
              <a:defRPr/>
            </a:defPPr>
            <a:lvl1pPr marL="342900" indent="-342900">
              <a:buClr>
                <a:schemeClr val="accent3"/>
              </a:buClr>
              <a:buSzPts val="2000"/>
              <a:buFont typeface="Arial" panose="020B0604020202020204" pitchFamily="34" charset="0"/>
              <a:buChar char="•"/>
              <a:defRPr sz="1600">
                <a:solidFill>
                  <a:srgbClr val="032952"/>
                </a:solidFill>
                <a:latin typeface="Calibri"/>
                <a:ea typeface="Calibri"/>
                <a:cs typeface="Calibri"/>
              </a:defRPr>
            </a:lvl1pPr>
          </a:lstStyle>
          <a:p>
            <a:r>
              <a:rPr lang="en-GB" dirty="0"/>
              <a:t>For airborne precaution rooms (‘critical ward’):</a:t>
            </a:r>
          </a:p>
          <a:p>
            <a:pPr marL="0" indent="0" defTabSz="180000">
              <a:buNone/>
            </a:pPr>
            <a:r>
              <a:rPr lang="en-GB" b="1" dirty="0"/>
              <a:t>		160 l/s/patient</a:t>
            </a:r>
          </a:p>
        </p:txBody>
      </p:sp>
      <p:sp>
        <p:nvSpPr>
          <p:cNvPr id="5" name="Right Brace 4">
            <a:extLst>
              <a:ext uri="{FF2B5EF4-FFF2-40B4-BE49-F238E27FC236}">
                <a16:creationId xmlns:a16="http://schemas.microsoft.com/office/drawing/2014/main" id="{5A54F14B-5A9B-4B57-916E-4CA73D885A51}"/>
              </a:ext>
            </a:extLst>
          </p:cNvPr>
          <p:cNvSpPr/>
          <p:nvPr/>
        </p:nvSpPr>
        <p:spPr>
          <a:xfrm>
            <a:off x="6780087" y="2497639"/>
            <a:ext cx="380999" cy="133661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0" name="TextBox 19">
            <a:extLst>
              <a:ext uri="{FF2B5EF4-FFF2-40B4-BE49-F238E27FC236}">
                <a16:creationId xmlns:a16="http://schemas.microsoft.com/office/drawing/2014/main" id="{A347789A-C540-4E04-A7A7-E7120CA2EFEF}"/>
              </a:ext>
            </a:extLst>
          </p:cNvPr>
          <p:cNvSpPr txBox="1"/>
          <p:nvPr/>
        </p:nvSpPr>
        <p:spPr>
          <a:xfrm>
            <a:off x="7426828" y="2896227"/>
            <a:ext cx="2534609" cy="681072"/>
          </a:xfrm>
          <a:prstGeom prst="rect">
            <a:avLst/>
          </a:prstGeom>
          <a:noFill/>
          <a:ln>
            <a:noFill/>
          </a:ln>
        </p:spPr>
        <p:txBody>
          <a:bodyPr spcFirstLastPara="1" wrap="square" lIns="36000" tIns="36000" rIns="36000" bIns="36000" anchor="t" anchorCtr="0">
            <a:noAutofit/>
          </a:bodyPr>
          <a:lstStyle>
            <a:defPPr marR="0" lvl="0" algn="l" rtl="0">
              <a:lnSpc>
                <a:spcPct val="100000"/>
              </a:lnSpc>
              <a:spcBef>
                <a:spcPts val="0"/>
              </a:spcBef>
              <a:spcAft>
                <a:spcPts val="0"/>
              </a:spcAft>
              <a:defRPr/>
            </a:defPPr>
            <a:lvl1pPr marL="342900" indent="-342900">
              <a:buClr>
                <a:schemeClr val="accent3"/>
              </a:buClr>
              <a:buSzPts val="2000"/>
              <a:buFont typeface="Arial" panose="020B0604020202020204" pitchFamily="34" charset="0"/>
              <a:buChar char="•"/>
              <a:defRPr sz="1600">
                <a:solidFill>
                  <a:srgbClr val="032952"/>
                </a:solidFill>
                <a:latin typeface="Calibri"/>
                <a:ea typeface="Calibri"/>
                <a:cs typeface="Calibri"/>
              </a:defRPr>
            </a:lvl1pPr>
          </a:lstStyle>
          <a:p>
            <a:pPr marL="0" indent="0">
              <a:buNone/>
            </a:pPr>
            <a:r>
              <a:rPr lang="en-GB" b="1" dirty="0"/>
              <a:t>More patients </a:t>
            </a:r>
            <a:r>
              <a:rPr lang="en-GB" b="1" dirty="0">
                <a:sym typeface="Wingdings" panose="05000000000000000000" pitchFamily="2" charset="2"/>
              </a:rPr>
              <a:t> more ventilation required</a:t>
            </a:r>
            <a:endParaRPr lang="en-GB" b="1" dirty="0"/>
          </a:p>
        </p:txBody>
      </p:sp>
      <p:pic>
        <p:nvPicPr>
          <p:cNvPr id="6" name="Picture 5">
            <a:extLst>
              <a:ext uri="{FF2B5EF4-FFF2-40B4-BE49-F238E27FC236}">
                <a16:creationId xmlns:a16="http://schemas.microsoft.com/office/drawing/2014/main" id="{5DE1F826-F250-4BDF-8CB2-3EF1ED5ED4F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29375" y="2393979"/>
            <a:ext cx="1567809" cy="1533427"/>
          </a:xfrm>
          <a:prstGeom prst="rect">
            <a:avLst/>
          </a:prstGeom>
        </p:spPr>
      </p:pic>
      <p:pic>
        <p:nvPicPr>
          <p:cNvPr id="14" name="Picture 13">
            <a:extLst>
              <a:ext uri="{FF2B5EF4-FFF2-40B4-BE49-F238E27FC236}">
                <a16:creationId xmlns:a16="http://schemas.microsoft.com/office/drawing/2014/main" id="{E3DA27F1-0044-4B78-B290-0D0F0A6CDB8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19537" y="4330352"/>
            <a:ext cx="5241549" cy="2120668"/>
          </a:xfrm>
          <a:prstGeom prst="rect">
            <a:avLst/>
          </a:prstGeom>
        </p:spPr>
      </p:pic>
      <p:sp>
        <p:nvSpPr>
          <p:cNvPr id="29" name="TextBox 28">
            <a:extLst>
              <a:ext uri="{FF2B5EF4-FFF2-40B4-BE49-F238E27FC236}">
                <a16:creationId xmlns:a16="http://schemas.microsoft.com/office/drawing/2014/main" id="{265D40DF-4443-47CD-9E1A-4C2372CBE68E}"/>
              </a:ext>
            </a:extLst>
          </p:cNvPr>
          <p:cNvSpPr txBox="1"/>
          <p:nvPr/>
        </p:nvSpPr>
        <p:spPr>
          <a:xfrm>
            <a:off x="7426828" y="4915656"/>
            <a:ext cx="2534609" cy="681072"/>
          </a:xfrm>
          <a:prstGeom prst="rect">
            <a:avLst/>
          </a:prstGeom>
          <a:noFill/>
          <a:ln>
            <a:noFill/>
          </a:ln>
        </p:spPr>
        <p:txBody>
          <a:bodyPr spcFirstLastPara="1" wrap="square" lIns="36000" tIns="36000" rIns="36000" bIns="36000" anchor="t" anchorCtr="0">
            <a:noAutofit/>
          </a:bodyPr>
          <a:lstStyle>
            <a:defPPr marR="0" lvl="0" algn="l" rtl="0">
              <a:lnSpc>
                <a:spcPct val="100000"/>
              </a:lnSpc>
              <a:spcBef>
                <a:spcPts val="0"/>
              </a:spcBef>
              <a:spcAft>
                <a:spcPts val="0"/>
              </a:spcAft>
              <a:defRPr/>
            </a:defPPr>
            <a:lvl1pPr marL="342900" indent="-342900">
              <a:buClr>
                <a:schemeClr val="accent3"/>
              </a:buClr>
              <a:buSzPts val="2000"/>
              <a:buFont typeface="Arial" panose="020B0604020202020204" pitchFamily="34" charset="0"/>
              <a:buChar char="•"/>
              <a:defRPr sz="1600">
                <a:solidFill>
                  <a:srgbClr val="032952"/>
                </a:solidFill>
                <a:latin typeface="Calibri"/>
                <a:ea typeface="Calibri"/>
                <a:cs typeface="Calibri"/>
              </a:defRPr>
            </a:lvl1pPr>
          </a:lstStyle>
          <a:p>
            <a:pPr marL="0" indent="0">
              <a:buNone/>
            </a:pPr>
            <a:r>
              <a:rPr lang="en-GB" b="1" dirty="0"/>
              <a:t>You may have space for more patients but do you have enough ventilation?</a:t>
            </a:r>
          </a:p>
        </p:txBody>
      </p:sp>
    </p:spTree>
    <p:extLst>
      <p:ext uri="{BB962C8B-B14F-4D97-AF65-F5344CB8AC3E}">
        <p14:creationId xmlns:p14="http://schemas.microsoft.com/office/powerpoint/2010/main" val="34540854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3" name="Rectangle 12">
            <a:extLst>
              <a:ext uri="{FF2B5EF4-FFF2-40B4-BE49-F238E27FC236}">
                <a16:creationId xmlns:a16="http://schemas.microsoft.com/office/drawing/2014/main" id="{621F931D-21FE-4A68-92A6-96672AD74077}"/>
              </a:ext>
            </a:extLst>
          </p:cNvPr>
          <p:cNvSpPr/>
          <p:nvPr/>
        </p:nvSpPr>
        <p:spPr>
          <a:xfrm>
            <a:off x="7577817" y="2132658"/>
            <a:ext cx="2813538" cy="419175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CF4F4AB8-D9AE-4E26-8F68-6A83874648F5}"/>
              </a:ext>
            </a:extLst>
          </p:cNvPr>
          <p:cNvSpPr/>
          <p:nvPr/>
        </p:nvSpPr>
        <p:spPr>
          <a:xfrm>
            <a:off x="7588984" y="2123833"/>
            <a:ext cx="2813538" cy="47354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11AA4D3A-FD8B-4FB3-9AEB-9D1BD06E4908}"/>
              </a:ext>
            </a:extLst>
          </p:cNvPr>
          <p:cNvSpPr/>
          <p:nvPr/>
        </p:nvSpPr>
        <p:spPr>
          <a:xfrm>
            <a:off x="4665915" y="2132658"/>
            <a:ext cx="2813538" cy="419175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0B93C315-E2BC-40D5-AD61-B6C7C0F455EB}"/>
              </a:ext>
            </a:extLst>
          </p:cNvPr>
          <p:cNvSpPr/>
          <p:nvPr/>
        </p:nvSpPr>
        <p:spPr>
          <a:xfrm>
            <a:off x="1748759" y="2118659"/>
            <a:ext cx="2813538" cy="420575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 name="Google Shape;103;p15"/>
          <p:cNvSpPr txBox="1">
            <a:spLocks noGrp="1"/>
          </p:cNvSpPr>
          <p:nvPr>
            <p:ph type="sldNum" idx="12"/>
          </p:nvPr>
        </p:nvSpPr>
        <p:spPr>
          <a:xfrm>
            <a:off x="8077200" y="6324412"/>
            <a:ext cx="2133600" cy="365100"/>
          </a:xfrm>
          <a:prstGeom prst="rect">
            <a:avLst/>
          </a:prstGeom>
        </p:spPr>
        <p:txBody>
          <a:bodyPr spcFirstLastPara="1" wrap="square" lIns="91425" tIns="45700" rIns="91425" bIns="45700" anchor="ctr" anchorCtr="0">
            <a:noAutofit/>
          </a:bodyPr>
          <a:lstStyle/>
          <a:p>
            <a:fld id="{00000000-1234-1234-1234-123412341234}" type="slidenum">
              <a:rPr lang="en-GB"/>
              <a:pPr/>
              <a:t>21</a:t>
            </a:fld>
            <a:endParaRPr/>
          </a:p>
        </p:txBody>
      </p:sp>
      <p:sp>
        <p:nvSpPr>
          <p:cNvPr id="104" name="Google Shape;104;p15"/>
          <p:cNvSpPr txBox="1">
            <a:spLocks noGrp="1"/>
          </p:cNvSpPr>
          <p:nvPr>
            <p:ph type="title"/>
          </p:nvPr>
        </p:nvSpPr>
        <p:spPr>
          <a:xfrm>
            <a:off x="1919536" y="1141413"/>
            <a:ext cx="7953000" cy="501600"/>
          </a:xfrm>
          <a:prstGeom prst="rect">
            <a:avLst/>
          </a:prstGeom>
        </p:spPr>
        <p:txBody>
          <a:bodyPr spcFirstLastPara="1" wrap="square" lIns="91425" tIns="45700" rIns="91425" bIns="45700" anchor="ctr" anchorCtr="0">
            <a:noAutofit/>
          </a:bodyPr>
          <a:lstStyle/>
          <a:p>
            <a:r>
              <a:rPr lang="en-GB" dirty="0"/>
              <a:t>Natural Ventilation considerations</a:t>
            </a:r>
            <a:endParaRPr dirty="0"/>
          </a:p>
        </p:txBody>
      </p:sp>
      <p:sp>
        <p:nvSpPr>
          <p:cNvPr id="47" name="TextBox 46">
            <a:extLst>
              <a:ext uri="{FF2B5EF4-FFF2-40B4-BE49-F238E27FC236}">
                <a16:creationId xmlns:a16="http://schemas.microsoft.com/office/drawing/2014/main" id="{046E0C9A-E410-4F87-8FB7-20287F7D0563}"/>
              </a:ext>
            </a:extLst>
          </p:cNvPr>
          <p:cNvSpPr txBox="1"/>
          <p:nvPr/>
        </p:nvSpPr>
        <p:spPr>
          <a:xfrm>
            <a:off x="1748760" y="1713360"/>
            <a:ext cx="4082915" cy="311905"/>
          </a:xfrm>
          <a:prstGeom prst="rect">
            <a:avLst/>
          </a:prstGeom>
          <a:noFill/>
          <a:ln>
            <a:noFill/>
          </a:ln>
        </p:spPr>
        <p:txBody>
          <a:bodyPr spcFirstLastPara="1" wrap="square" lIns="36000" tIns="36000" rIns="36000" bIns="36000" anchor="t" anchorCtr="0">
            <a:noAutofit/>
          </a:bodyPr>
          <a:lstStyle>
            <a:defPPr marR="0" lvl="0" algn="l" rtl="0">
              <a:lnSpc>
                <a:spcPct val="100000"/>
              </a:lnSpc>
              <a:spcBef>
                <a:spcPts val="0"/>
              </a:spcBef>
              <a:spcAft>
                <a:spcPts val="0"/>
              </a:spcAft>
              <a:defRPr/>
            </a:defPPr>
            <a:lvl1pPr marL="342900" indent="-342900">
              <a:buClr>
                <a:schemeClr val="accent3"/>
              </a:buClr>
              <a:buSzPts val="2000"/>
              <a:buFont typeface="Noto Sans Symbols"/>
              <a:buChar char="▪"/>
              <a:defRPr sz="2000">
                <a:solidFill>
                  <a:srgbClr val="032952"/>
                </a:solidFill>
                <a:latin typeface="Calibri"/>
                <a:ea typeface="Calibri"/>
                <a:cs typeface="Calibri"/>
              </a:defRPr>
            </a:lvl1pPr>
          </a:lstStyle>
          <a:p>
            <a:pPr marL="0" indent="0">
              <a:buNone/>
            </a:pPr>
            <a:r>
              <a:rPr lang="en-GB" b="1" dirty="0"/>
              <a:t>What if available ≠ required?</a:t>
            </a:r>
          </a:p>
        </p:txBody>
      </p:sp>
      <p:pic>
        <p:nvPicPr>
          <p:cNvPr id="3" name="Picture 2">
            <a:extLst>
              <a:ext uri="{FF2B5EF4-FFF2-40B4-BE49-F238E27FC236}">
                <a16:creationId xmlns:a16="http://schemas.microsoft.com/office/drawing/2014/main" id="{35A4BCD9-D0DF-48E4-B86E-61C0FFDCA19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53164" y="3285941"/>
            <a:ext cx="1968596" cy="1935511"/>
          </a:xfrm>
          <a:prstGeom prst="rect">
            <a:avLst/>
          </a:prstGeom>
        </p:spPr>
      </p:pic>
      <p:sp>
        <p:nvSpPr>
          <p:cNvPr id="48" name="TextBox 47">
            <a:extLst>
              <a:ext uri="{FF2B5EF4-FFF2-40B4-BE49-F238E27FC236}">
                <a16:creationId xmlns:a16="http://schemas.microsoft.com/office/drawing/2014/main" id="{10AEA0CD-B2E2-4566-A256-317209533A85}"/>
              </a:ext>
            </a:extLst>
          </p:cNvPr>
          <p:cNvSpPr txBox="1"/>
          <p:nvPr/>
        </p:nvSpPr>
        <p:spPr>
          <a:xfrm>
            <a:off x="1748758" y="5347264"/>
            <a:ext cx="2802330" cy="879137"/>
          </a:xfrm>
          <a:prstGeom prst="rect">
            <a:avLst/>
          </a:prstGeom>
          <a:noFill/>
          <a:ln>
            <a:noFill/>
          </a:ln>
        </p:spPr>
        <p:txBody>
          <a:bodyPr spcFirstLastPara="1" wrap="square" lIns="36000" tIns="36000" rIns="36000" bIns="36000" anchor="ctr" anchorCtr="0">
            <a:noAutofit/>
          </a:bodyPr>
          <a:lstStyle>
            <a:defPPr marR="0" lvl="0" algn="l" rtl="0">
              <a:lnSpc>
                <a:spcPct val="100000"/>
              </a:lnSpc>
              <a:spcBef>
                <a:spcPts val="0"/>
              </a:spcBef>
              <a:spcAft>
                <a:spcPts val="0"/>
              </a:spcAft>
              <a:defRPr/>
            </a:defPPr>
            <a:lvl1pPr marL="180000" indent="-180000" defTabSz="72000">
              <a:buClr>
                <a:schemeClr val="accent3"/>
              </a:buClr>
              <a:buSzPts val="2000"/>
              <a:buFont typeface="Arial" panose="020B0604020202020204" pitchFamily="34" charset="0"/>
              <a:buChar char="•"/>
              <a:defRPr sz="1600">
                <a:solidFill>
                  <a:srgbClr val="032952"/>
                </a:solidFill>
                <a:latin typeface="Calibri"/>
                <a:ea typeface="Calibri"/>
                <a:cs typeface="Calibri"/>
              </a:defRPr>
            </a:lvl1pPr>
          </a:lstStyle>
          <a:p>
            <a:r>
              <a:rPr lang="en-GB" dirty="0">
                <a:sym typeface="Wingdings" panose="05000000000000000000" pitchFamily="2" charset="2"/>
              </a:rPr>
              <a:t>Simple (?)</a:t>
            </a:r>
          </a:p>
          <a:p>
            <a:r>
              <a:rPr lang="en-GB" dirty="0">
                <a:sym typeface="Wingdings" panose="05000000000000000000" pitchFamily="2" charset="2"/>
              </a:rPr>
              <a:t>Cheap (?)</a:t>
            </a:r>
          </a:p>
          <a:p>
            <a:r>
              <a:rPr lang="en-GB" dirty="0">
                <a:sym typeface="Wingdings" panose="05000000000000000000" pitchFamily="2" charset="2"/>
              </a:rPr>
              <a:t>Able to return to original use?</a:t>
            </a:r>
            <a:endParaRPr lang="en-GB" dirty="0"/>
          </a:p>
        </p:txBody>
      </p:sp>
      <p:pic>
        <p:nvPicPr>
          <p:cNvPr id="5" name="Picture 4">
            <a:extLst>
              <a:ext uri="{FF2B5EF4-FFF2-40B4-BE49-F238E27FC236}">
                <a16:creationId xmlns:a16="http://schemas.microsoft.com/office/drawing/2014/main" id="{4469A629-A472-430F-B585-CC46701197D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06354" y="3377786"/>
            <a:ext cx="2561011" cy="1825607"/>
          </a:xfrm>
          <a:prstGeom prst="rect">
            <a:avLst/>
          </a:prstGeom>
          <a:ln>
            <a:solidFill>
              <a:schemeClr val="tx1"/>
            </a:solidFill>
          </a:ln>
        </p:spPr>
      </p:pic>
      <p:sp>
        <p:nvSpPr>
          <p:cNvPr id="49" name="TextBox 48">
            <a:extLst>
              <a:ext uri="{FF2B5EF4-FFF2-40B4-BE49-F238E27FC236}">
                <a16:creationId xmlns:a16="http://schemas.microsoft.com/office/drawing/2014/main" id="{81AF32EA-5E1E-424B-A3C6-99BE7058332E}"/>
              </a:ext>
            </a:extLst>
          </p:cNvPr>
          <p:cNvSpPr txBox="1"/>
          <p:nvPr/>
        </p:nvSpPr>
        <p:spPr>
          <a:xfrm>
            <a:off x="4680090" y="5347264"/>
            <a:ext cx="2813538" cy="879137"/>
          </a:xfrm>
          <a:prstGeom prst="rect">
            <a:avLst/>
          </a:prstGeom>
          <a:noFill/>
          <a:ln>
            <a:noFill/>
          </a:ln>
        </p:spPr>
        <p:txBody>
          <a:bodyPr spcFirstLastPara="1" wrap="square" lIns="36000" tIns="36000" rIns="36000" bIns="36000" anchor="ctr" anchorCtr="0">
            <a:noAutofit/>
          </a:bodyPr>
          <a:lstStyle>
            <a:defPPr marR="0" lvl="0" algn="l" rtl="0">
              <a:lnSpc>
                <a:spcPct val="100000"/>
              </a:lnSpc>
              <a:spcBef>
                <a:spcPts val="0"/>
              </a:spcBef>
              <a:spcAft>
                <a:spcPts val="0"/>
              </a:spcAft>
              <a:defRPr/>
            </a:defPPr>
            <a:lvl1pPr marL="342900" indent="-342900">
              <a:buClr>
                <a:schemeClr val="accent3"/>
              </a:buClr>
              <a:buSzPts val="2000"/>
              <a:buFont typeface="Arial" panose="020B0604020202020204" pitchFamily="34" charset="0"/>
              <a:buChar char="•"/>
              <a:defRPr sz="1600">
                <a:solidFill>
                  <a:srgbClr val="032952"/>
                </a:solidFill>
                <a:latin typeface="Calibri"/>
                <a:ea typeface="Calibri"/>
                <a:cs typeface="Calibri"/>
              </a:defRPr>
            </a:lvl1pPr>
          </a:lstStyle>
          <a:p>
            <a:pPr marL="180000" indent="-180000" defTabSz="72000"/>
            <a:r>
              <a:rPr lang="en-GB" dirty="0">
                <a:sym typeface="Wingdings" panose="05000000000000000000" pitchFamily="2" charset="2"/>
              </a:rPr>
              <a:t>Design required</a:t>
            </a:r>
          </a:p>
          <a:p>
            <a:pPr marL="180000" indent="-180000" defTabSz="72000"/>
            <a:r>
              <a:rPr lang="en-GB" dirty="0">
                <a:sym typeface="Wingdings" panose="05000000000000000000" pitchFamily="2" charset="2"/>
              </a:rPr>
              <a:t>Expensive (?)</a:t>
            </a:r>
          </a:p>
          <a:p>
            <a:pPr marL="180000" indent="-180000" defTabSz="72000"/>
            <a:r>
              <a:rPr lang="en-GB" dirty="0"/>
              <a:t>Operate/maintain</a:t>
            </a:r>
          </a:p>
          <a:p>
            <a:pPr marL="180000" indent="-180000" defTabSz="72000"/>
            <a:r>
              <a:rPr lang="en-GB" dirty="0"/>
              <a:t>Space for ducts &amp; equipment</a:t>
            </a:r>
          </a:p>
        </p:txBody>
      </p:sp>
      <p:sp>
        <p:nvSpPr>
          <p:cNvPr id="6" name="Rectangle 5">
            <a:extLst>
              <a:ext uri="{FF2B5EF4-FFF2-40B4-BE49-F238E27FC236}">
                <a16:creationId xmlns:a16="http://schemas.microsoft.com/office/drawing/2014/main" id="{DC4EE13B-1ED7-4B3C-B63D-3ED7728E1027}"/>
              </a:ext>
            </a:extLst>
          </p:cNvPr>
          <p:cNvSpPr/>
          <p:nvPr/>
        </p:nvSpPr>
        <p:spPr>
          <a:xfrm>
            <a:off x="1754603" y="2574848"/>
            <a:ext cx="2591639" cy="400110"/>
          </a:xfrm>
          <a:prstGeom prst="rect">
            <a:avLst/>
          </a:prstGeom>
          <a:noFill/>
          <a:ln>
            <a:noFill/>
          </a:ln>
        </p:spPr>
        <p:txBody>
          <a:bodyPr spcFirstLastPara="1" wrap="square" lIns="36000" tIns="36000" rIns="36000" bIns="36000" anchor="t" anchorCtr="0">
            <a:noAutofit/>
          </a:bodyPr>
          <a:lstStyle/>
          <a:p>
            <a:pPr marL="342900" indent="-342900">
              <a:buClr>
                <a:schemeClr val="accent3"/>
              </a:buClr>
              <a:buSzPts val="2000"/>
              <a:buFont typeface="+mj-lt"/>
              <a:buAutoNum type="alphaLcPeriod"/>
            </a:pPr>
            <a:r>
              <a:rPr lang="en-GB" sz="1800" b="1" dirty="0">
                <a:solidFill>
                  <a:srgbClr val="032952"/>
                </a:solidFill>
                <a:latin typeface="Calibri"/>
                <a:cs typeface="Calibri"/>
                <a:sym typeface="Wingdings" panose="05000000000000000000" pitchFamily="2" charset="2"/>
              </a:rPr>
              <a:t>Increase area of opening</a:t>
            </a:r>
            <a:endParaRPr lang="en-GB" sz="1800" b="1" dirty="0">
              <a:solidFill>
                <a:srgbClr val="032952"/>
              </a:solidFill>
              <a:latin typeface="Calibri"/>
              <a:cs typeface="Calibri"/>
            </a:endParaRPr>
          </a:p>
        </p:txBody>
      </p:sp>
      <p:sp>
        <p:nvSpPr>
          <p:cNvPr id="50" name="Rectangle 49">
            <a:extLst>
              <a:ext uri="{FF2B5EF4-FFF2-40B4-BE49-F238E27FC236}">
                <a16:creationId xmlns:a16="http://schemas.microsoft.com/office/drawing/2014/main" id="{BC3E50F8-FE9C-4231-B39B-39511B58DC54}"/>
              </a:ext>
            </a:extLst>
          </p:cNvPr>
          <p:cNvSpPr/>
          <p:nvPr/>
        </p:nvSpPr>
        <p:spPr>
          <a:xfrm>
            <a:off x="4727601" y="2592204"/>
            <a:ext cx="2811175" cy="400110"/>
          </a:xfrm>
          <a:prstGeom prst="rect">
            <a:avLst/>
          </a:prstGeom>
          <a:noFill/>
          <a:ln>
            <a:noFill/>
          </a:ln>
        </p:spPr>
        <p:txBody>
          <a:bodyPr spcFirstLastPara="1" wrap="square" lIns="36000" tIns="36000" rIns="36000" bIns="36000" anchor="t" anchorCtr="0">
            <a:noAutofit/>
          </a:bodyPr>
          <a:lstStyle/>
          <a:p>
            <a:pPr marL="342900" indent="-342900">
              <a:buClr>
                <a:schemeClr val="accent3"/>
              </a:buClr>
              <a:buSzPts val="2000"/>
              <a:buFont typeface="+mj-lt"/>
              <a:buAutoNum type="alphaLcParenR"/>
            </a:pPr>
            <a:r>
              <a:rPr lang="en-GB" sz="1800" b="1" dirty="0">
                <a:solidFill>
                  <a:srgbClr val="032952"/>
                </a:solidFill>
                <a:latin typeface="Calibri"/>
                <a:cs typeface="Calibri"/>
                <a:sym typeface="Wingdings" panose="05000000000000000000" pitchFamily="2" charset="2"/>
              </a:rPr>
              <a:t>b. Add mechanical ventilation</a:t>
            </a:r>
            <a:endParaRPr lang="en-GB" sz="1800" b="1" dirty="0">
              <a:solidFill>
                <a:srgbClr val="032952"/>
              </a:solidFill>
              <a:latin typeface="Calibri"/>
              <a:cs typeface="Calibri"/>
            </a:endParaRPr>
          </a:p>
        </p:txBody>
      </p:sp>
      <p:sp>
        <p:nvSpPr>
          <p:cNvPr id="15" name="Rectangle 14">
            <a:extLst>
              <a:ext uri="{FF2B5EF4-FFF2-40B4-BE49-F238E27FC236}">
                <a16:creationId xmlns:a16="http://schemas.microsoft.com/office/drawing/2014/main" id="{96C97332-B5FB-45D5-AA23-258B52FCFC06}"/>
              </a:ext>
            </a:extLst>
          </p:cNvPr>
          <p:cNvSpPr/>
          <p:nvPr/>
        </p:nvSpPr>
        <p:spPr>
          <a:xfrm>
            <a:off x="7596100" y="2176156"/>
            <a:ext cx="2795256" cy="311905"/>
          </a:xfrm>
          <a:prstGeom prst="rect">
            <a:avLst/>
          </a:prstGeom>
          <a:noFill/>
          <a:ln>
            <a:noFill/>
          </a:ln>
        </p:spPr>
        <p:txBody>
          <a:bodyPr spcFirstLastPara="1" wrap="square" lIns="36000" tIns="36000" rIns="36000" bIns="36000" anchor="t" anchorCtr="0">
            <a:noAutofit/>
          </a:bodyPr>
          <a:lstStyle/>
          <a:p>
            <a:pPr>
              <a:buClr>
                <a:schemeClr val="accent3"/>
              </a:buClr>
              <a:buSzPts val="2000"/>
            </a:pPr>
            <a:r>
              <a:rPr lang="en-GB" sz="2000" b="1" dirty="0">
                <a:solidFill>
                  <a:schemeClr val="accent3"/>
                </a:solidFill>
                <a:latin typeface="Calibri"/>
                <a:cs typeface="Calibri"/>
                <a:sym typeface="Wingdings" panose="05000000000000000000" pitchFamily="2" charset="2"/>
              </a:rPr>
              <a:t>2. </a:t>
            </a:r>
            <a:r>
              <a:rPr lang="en-GB" sz="2000" b="1" dirty="0">
                <a:solidFill>
                  <a:srgbClr val="032952"/>
                </a:solidFill>
                <a:latin typeface="Calibri"/>
                <a:cs typeface="Calibri"/>
                <a:sym typeface="Wingdings" panose="05000000000000000000" pitchFamily="2" charset="2"/>
              </a:rPr>
              <a:t>Reduce requirement</a:t>
            </a:r>
            <a:endParaRPr lang="en-GB" sz="2000" b="1" dirty="0">
              <a:solidFill>
                <a:srgbClr val="032952"/>
              </a:solidFill>
              <a:latin typeface="Calibri"/>
              <a:cs typeface="Calibri"/>
            </a:endParaRPr>
          </a:p>
        </p:txBody>
      </p:sp>
      <p:pic>
        <p:nvPicPr>
          <p:cNvPr id="16" name="Picture 15">
            <a:extLst>
              <a:ext uri="{FF2B5EF4-FFF2-40B4-BE49-F238E27FC236}">
                <a16:creationId xmlns:a16="http://schemas.microsoft.com/office/drawing/2014/main" id="{AEC62336-D454-480F-8B0A-00CD52A06E4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52299"/>
          <a:stretch/>
        </p:blipFill>
        <p:spPr>
          <a:xfrm>
            <a:off x="7676273" y="3285940"/>
            <a:ext cx="1627560" cy="1380442"/>
          </a:xfrm>
          <a:prstGeom prst="rect">
            <a:avLst/>
          </a:prstGeom>
        </p:spPr>
      </p:pic>
      <p:pic>
        <p:nvPicPr>
          <p:cNvPr id="17" name="Picture 16">
            <a:extLst>
              <a:ext uri="{FF2B5EF4-FFF2-40B4-BE49-F238E27FC236}">
                <a16:creationId xmlns:a16="http://schemas.microsoft.com/office/drawing/2014/main" id="{7DD35A91-558D-4DE2-86FF-206C3995C8F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52299"/>
          <a:stretch/>
        </p:blipFill>
        <p:spPr>
          <a:xfrm>
            <a:off x="7676273" y="4840957"/>
            <a:ext cx="1627560" cy="1380442"/>
          </a:xfrm>
          <a:prstGeom prst="rect">
            <a:avLst/>
          </a:prstGeom>
        </p:spPr>
      </p:pic>
      <p:sp>
        <p:nvSpPr>
          <p:cNvPr id="20" name="Rectangle 19">
            <a:extLst>
              <a:ext uri="{FF2B5EF4-FFF2-40B4-BE49-F238E27FC236}">
                <a16:creationId xmlns:a16="http://schemas.microsoft.com/office/drawing/2014/main" id="{8E85FFDA-4BB1-4928-9A24-2BE78691F672}"/>
              </a:ext>
            </a:extLst>
          </p:cNvPr>
          <p:cNvSpPr/>
          <p:nvPr/>
        </p:nvSpPr>
        <p:spPr>
          <a:xfrm>
            <a:off x="1748759" y="2118658"/>
            <a:ext cx="5730694" cy="47354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A29DDC03-E18D-4529-9303-2D000B038E95}"/>
              </a:ext>
            </a:extLst>
          </p:cNvPr>
          <p:cNvSpPr/>
          <p:nvPr/>
        </p:nvSpPr>
        <p:spPr>
          <a:xfrm>
            <a:off x="3158808" y="2177329"/>
            <a:ext cx="3404727" cy="323581"/>
          </a:xfrm>
          <a:prstGeom prst="rect">
            <a:avLst/>
          </a:prstGeom>
          <a:noFill/>
          <a:ln>
            <a:noFill/>
          </a:ln>
        </p:spPr>
        <p:txBody>
          <a:bodyPr spcFirstLastPara="1" wrap="square" lIns="36000" tIns="36000" rIns="36000" bIns="36000" anchor="t" anchorCtr="0">
            <a:noAutofit/>
          </a:bodyPr>
          <a:lstStyle/>
          <a:p>
            <a:pPr>
              <a:buClr>
                <a:schemeClr val="accent3"/>
              </a:buClr>
              <a:buSzPts val="2000"/>
            </a:pPr>
            <a:r>
              <a:rPr lang="en-GB" sz="2000" b="1" dirty="0">
                <a:solidFill>
                  <a:schemeClr val="accent3"/>
                </a:solidFill>
                <a:latin typeface="Calibri"/>
                <a:cs typeface="Calibri"/>
                <a:sym typeface="Wingdings" panose="05000000000000000000" pitchFamily="2" charset="2"/>
              </a:rPr>
              <a:t>1. </a:t>
            </a:r>
            <a:r>
              <a:rPr lang="en-GB" sz="2000" b="1" dirty="0">
                <a:solidFill>
                  <a:srgbClr val="032952"/>
                </a:solidFill>
                <a:latin typeface="Calibri"/>
                <a:cs typeface="Calibri"/>
                <a:sym typeface="Wingdings" panose="05000000000000000000" pitchFamily="2" charset="2"/>
              </a:rPr>
              <a:t>Increase what is available</a:t>
            </a:r>
            <a:endParaRPr lang="en-GB" sz="2000" b="1" dirty="0">
              <a:solidFill>
                <a:srgbClr val="032952"/>
              </a:solidFill>
              <a:latin typeface="Calibri"/>
              <a:cs typeface="Calibri"/>
            </a:endParaRPr>
          </a:p>
        </p:txBody>
      </p:sp>
      <p:sp>
        <p:nvSpPr>
          <p:cNvPr id="21" name="Rectangle 20">
            <a:extLst>
              <a:ext uri="{FF2B5EF4-FFF2-40B4-BE49-F238E27FC236}">
                <a16:creationId xmlns:a16="http://schemas.microsoft.com/office/drawing/2014/main" id="{93AD39D4-317A-4869-9D56-F8C3F6D25983}"/>
              </a:ext>
            </a:extLst>
          </p:cNvPr>
          <p:cNvSpPr/>
          <p:nvPr/>
        </p:nvSpPr>
        <p:spPr>
          <a:xfrm>
            <a:off x="7599716" y="2616036"/>
            <a:ext cx="2861760" cy="669904"/>
          </a:xfrm>
          <a:prstGeom prst="rect">
            <a:avLst/>
          </a:prstGeom>
          <a:noFill/>
          <a:ln>
            <a:noFill/>
          </a:ln>
        </p:spPr>
        <p:txBody>
          <a:bodyPr spcFirstLastPara="1" wrap="square" lIns="36000" tIns="36000" rIns="36000" bIns="36000" anchor="t" anchorCtr="0">
            <a:noAutofit/>
          </a:bodyPr>
          <a:lstStyle/>
          <a:p>
            <a:pPr>
              <a:buClr>
                <a:schemeClr val="accent3"/>
              </a:buClr>
              <a:buSzPts val="2000"/>
            </a:pPr>
            <a:r>
              <a:rPr lang="en-GB" sz="1800" b="1" dirty="0">
                <a:solidFill>
                  <a:srgbClr val="032952"/>
                </a:solidFill>
                <a:latin typeface="Calibri"/>
                <a:cs typeface="Calibri"/>
                <a:sym typeface="Wingdings" panose="05000000000000000000" pitchFamily="2" charset="2"/>
              </a:rPr>
              <a:t>Limit the number of patients based on ventilation</a:t>
            </a:r>
            <a:endParaRPr lang="en-GB" sz="1800" b="1" dirty="0">
              <a:solidFill>
                <a:srgbClr val="032952"/>
              </a:solidFill>
              <a:latin typeface="Calibri"/>
              <a:cs typeface="Calibri"/>
            </a:endParaRPr>
          </a:p>
        </p:txBody>
      </p:sp>
      <p:grpSp>
        <p:nvGrpSpPr>
          <p:cNvPr id="22" name="Group 152">
            <a:extLst>
              <a:ext uri="{FF2B5EF4-FFF2-40B4-BE49-F238E27FC236}">
                <a16:creationId xmlns:a16="http://schemas.microsoft.com/office/drawing/2014/main" id="{6275D8E6-22BA-443B-BFEC-651BC626D17C}"/>
              </a:ext>
            </a:extLst>
          </p:cNvPr>
          <p:cNvGrpSpPr>
            <a:grpSpLocks noChangeAspect="1"/>
          </p:cNvGrpSpPr>
          <p:nvPr/>
        </p:nvGrpSpPr>
        <p:grpSpPr bwMode="auto">
          <a:xfrm>
            <a:off x="9471562" y="3748241"/>
            <a:ext cx="567274" cy="505454"/>
            <a:chOff x="6325" y="631"/>
            <a:chExt cx="156" cy="139"/>
          </a:xfrm>
          <a:solidFill>
            <a:srgbClr val="00B050"/>
          </a:solidFill>
          <a:effectLst>
            <a:outerShdw blurRad="63500" sx="102000" sy="102000" algn="ctr" rotWithShape="0">
              <a:prstClr val="black">
                <a:alpha val="40000"/>
              </a:prstClr>
            </a:outerShdw>
          </a:effectLst>
        </p:grpSpPr>
        <p:sp>
          <p:nvSpPr>
            <p:cNvPr id="23" name="Freeform 154">
              <a:extLst>
                <a:ext uri="{FF2B5EF4-FFF2-40B4-BE49-F238E27FC236}">
                  <a16:creationId xmlns:a16="http://schemas.microsoft.com/office/drawing/2014/main" id="{68B6EFAF-FF01-47A3-879C-00F06EF797BB}"/>
                </a:ext>
              </a:extLst>
            </p:cNvPr>
            <p:cNvSpPr>
              <a:spLocks/>
            </p:cNvSpPr>
            <p:nvPr/>
          </p:nvSpPr>
          <p:spPr bwMode="auto">
            <a:xfrm>
              <a:off x="6416" y="637"/>
              <a:ext cx="20" cy="17"/>
            </a:xfrm>
            <a:custGeom>
              <a:avLst/>
              <a:gdLst>
                <a:gd name="T0" fmla="*/ 59 w 365"/>
                <a:gd name="T1" fmla="*/ 0 h 304"/>
                <a:gd name="T2" fmla="*/ 125 w 365"/>
                <a:gd name="T3" fmla="*/ 29 h 304"/>
                <a:gd name="T4" fmla="*/ 188 w 365"/>
                <a:gd name="T5" fmla="*/ 61 h 304"/>
                <a:gd name="T6" fmla="*/ 249 w 365"/>
                <a:gd name="T7" fmla="*/ 97 h 304"/>
                <a:gd name="T8" fmla="*/ 308 w 365"/>
                <a:gd name="T9" fmla="*/ 136 h 304"/>
                <a:gd name="T10" fmla="*/ 365 w 365"/>
                <a:gd name="T11" fmla="*/ 179 h 304"/>
                <a:gd name="T12" fmla="*/ 267 w 365"/>
                <a:gd name="T13" fmla="*/ 304 h 304"/>
                <a:gd name="T14" fmla="*/ 204 w 365"/>
                <a:gd name="T15" fmla="*/ 257 h 304"/>
                <a:gd name="T16" fmla="*/ 139 w 365"/>
                <a:gd name="T17" fmla="*/ 217 h 304"/>
                <a:gd name="T18" fmla="*/ 71 w 365"/>
                <a:gd name="T19" fmla="*/ 179 h 304"/>
                <a:gd name="T20" fmla="*/ 0 w 365"/>
                <a:gd name="T21" fmla="*/ 148 h 304"/>
                <a:gd name="T22" fmla="*/ 59 w 365"/>
                <a:gd name="T23" fmla="*/ 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5" h="304">
                  <a:moveTo>
                    <a:pt x="59" y="0"/>
                  </a:moveTo>
                  <a:lnTo>
                    <a:pt x="125" y="29"/>
                  </a:lnTo>
                  <a:lnTo>
                    <a:pt x="188" y="61"/>
                  </a:lnTo>
                  <a:lnTo>
                    <a:pt x="249" y="97"/>
                  </a:lnTo>
                  <a:lnTo>
                    <a:pt x="308" y="136"/>
                  </a:lnTo>
                  <a:lnTo>
                    <a:pt x="365" y="179"/>
                  </a:lnTo>
                  <a:lnTo>
                    <a:pt x="267" y="304"/>
                  </a:lnTo>
                  <a:lnTo>
                    <a:pt x="204" y="257"/>
                  </a:lnTo>
                  <a:lnTo>
                    <a:pt x="139" y="217"/>
                  </a:lnTo>
                  <a:lnTo>
                    <a:pt x="71" y="179"/>
                  </a:lnTo>
                  <a:lnTo>
                    <a:pt x="0" y="148"/>
                  </a:lnTo>
                  <a:lnTo>
                    <a:pt x="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4" name="Freeform 155">
              <a:extLst>
                <a:ext uri="{FF2B5EF4-FFF2-40B4-BE49-F238E27FC236}">
                  <a16:creationId xmlns:a16="http://schemas.microsoft.com/office/drawing/2014/main" id="{89A98DA6-C4D2-4072-B38E-6678E6C06B8D}"/>
                </a:ext>
              </a:extLst>
            </p:cNvPr>
            <p:cNvSpPr>
              <a:spLocks/>
            </p:cNvSpPr>
            <p:nvPr/>
          </p:nvSpPr>
          <p:spPr bwMode="auto">
            <a:xfrm>
              <a:off x="6337" y="647"/>
              <a:ext cx="19" cy="20"/>
            </a:xfrm>
            <a:custGeom>
              <a:avLst/>
              <a:gdLst>
                <a:gd name="T0" fmla="*/ 240 w 339"/>
                <a:gd name="T1" fmla="*/ 0 h 353"/>
                <a:gd name="T2" fmla="*/ 339 w 339"/>
                <a:gd name="T3" fmla="*/ 124 h 353"/>
                <a:gd name="T4" fmla="*/ 281 w 339"/>
                <a:gd name="T5" fmla="*/ 176 h 353"/>
                <a:gd name="T6" fmla="*/ 227 w 339"/>
                <a:gd name="T7" fmla="*/ 231 h 353"/>
                <a:gd name="T8" fmla="*/ 177 w 339"/>
                <a:gd name="T9" fmla="*/ 289 h 353"/>
                <a:gd name="T10" fmla="*/ 131 w 339"/>
                <a:gd name="T11" fmla="*/ 353 h 353"/>
                <a:gd name="T12" fmla="*/ 0 w 339"/>
                <a:gd name="T13" fmla="*/ 263 h 353"/>
                <a:gd name="T14" fmla="*/ 42 w 339"/>
                <a:gd name="T15" fmla="*/ 205 h 353"/>
                <a:gd name="T16" fmla="*/ 87 w 339"/>
                <a:gd name="T17" fmla="*/ 149 h 353"/>
                <a:gd name="T18" fmla="*/ 135 w 339"/>
                <a:gd name="T19" fmla="*/ 97 h 353"/>
                <a:gd name="T20" fmla="*/ 186 w 339"/>
                <a:gd name="T21" fmla="*/ 47 h 353"/>
                <a:gd name="T22" fmla="*/ 240 w 339"/>
                <a:gd name="T23" fmla="*/ 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9" h="353">
                  <a:moveTo>
                    <a:pt x="240" y="0"/>
                  </a:moveTo>
                  <a:lnTo>
                    <a:pt x="339" y="124"/>
                  </a:lnTo>
                  <a:lnTo>
                    <a:pt x="281" y="176"/>
                  </a:lnTo>
                  <a:lnTo>
                    <a:pt x="227" y="231"/>
                  </a:lnTo>
                  <a:lnTo>
                    <a:pt x="177" y="289"/>
                  </a:lnTo>
                  <a:lnTo>
                    <a:pt x="131" y="353"/>
                  </a:lnTo>
                  <a:lnTo>
                    <a:pt x="0" y="263"/>
                  </a:lnTo>
                  <a:lnTo>
                    <a:pt x="42" y="205"/>
                  </a:lnTo>
                  <a:lnTo>
                    <a:pt x="87" y="149"/>
                  </a:lnTo>
                  <a:lnTo>
                    <a:pt x="135" y="97"/>
                  </a:lnTo>
                  <a:lnTo>
                    <a:pt x="186" y="47"/>
                  </a:lnTo>
                  <a:lnTo>
                    <a:pt x="2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5" name="Freeform 156">
              <a:extLst>
                <a:ext uri="{FF2B5EF4-FFF2-40B4-BE49-F238E27FC236}">
                  <a16:creationId xmlns:a16="http://schemas.microsoft.com/office/drawing/2014/main" id="{807E1564-8991-428E-AC63-5B50A065EB87}"/>
                </a:ext>
              </a:extLst>
            </p:cNvPr>
            <p:cNvSpPr>
              <a:spLocks/>
            </p:cNvSpPr>
            <p:nvPr/>
          </p:nvSpPr>
          <p:spPr bwMode="auto">
            <a:xfrm>
              <a:off x="6326" y="672"/>
              <a:ext cx="13" cy="20"/>
            </a:xfrm>
            <a:custGeom>
              <a:avLst/>
              <a:gdLst>
                <a:gd name="T0" fmla="*/ 102 w 246"/>
                <a:gd name="T1" fmla="*/ 0 h 365"/>
                <a:gd name="T2" fmla="*/ 246 w 246"/>
                <a:gd name="T3" fmla="*/ 68 h 365"/>
                <a:gd name="T4" fmla="*/ 216 w 246"/>
                <a:gd name="T5" fmla="*/ 140 h 365"/>
                <a:gd name="T6" fmla="*/ 191 w 246"/>
                <a:gd name="T7" fmla="*/ 213 h 365"/>
                <a:gd name="T8" fmla="*/ 171 w 246"/>
                <a:gd name="T9" fmla="*/ 288 h 365"/>
                <a:gd name="T10" fmla="*/ 157 w 246"/>
                <a:gd name="T11" fmla="*/ 365 h 365"/>
                <a:gd name="T12" fmla="*/ 0 w 246"/>
                <a:gd name="T13" fmla="*/ 341 h 365"/>
                <a:gd name="T14" fmla="*/ 17 w 246"/>
                <a:gd name="T15" fmla="*/ 253 h 365"/>
                <a:gd name="T16" fmla="*/ 40 w 246"/>
                <a:gd name="T17" fmla="*/ 167 h 365"/>
                <a:gd name="T18" fmla="*/ 68 w 246"/>
                <a:gd name="T19" fmla="*/ 82 h 365"/>
                <a:gd name="T20" fmla="*/ 102 w 246"/>
                <a:gd name="T21" fmla="*/ 0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6" h="365">
                  <a:moveTo>
                    <a:pt x="102" y="0"/>
                  </a:moveTo>
                  <a:lnTo>
                    <a:pt x="246" y="68"/>
                  </a:lnTo>
                  <a:lnTo>
                    <a:pt x="216" y="140"/>
                  </a:lnTo>
                  <a:lnTo>
                    <a:pt x="191" y="213"/>
                  </a:lnTo>
                  <a:lnTo>
                    <a:pt x="171" y="288"/>
                  </a:lnTo>
                  <a:lnTo>
                    <a:pt x="157" y="365"/>
                  </a:lnTo>
                  <a:lnTo>
                    <a:pt x="0" y="341"/>
                  </a:lnTo>
                  <a:lnTo>
                    <a:pt x="17" y="253"/>
                  </a:lnTo>
                  <a:lnTo>
                    <a:pt x="40" y="167"/>
                  </a:lnTo>
                  <a:lnTo>
                    <a:pt x="68" y="82"/>
                  </a:lnTo>
                  <a:lnTo>
                    <a:pt x="10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6" name="Freeform 157">
              <a:extLst>
                <a:ext uri="{FF2B5EF4-FFF2-40B4-BE49-F238E27FC236}">
                  <a16:creationId xmlns:a16="http://schemas.microsoft.com/office/drawing/2014/main" id="{561DD17F-BE8C-4F11-ADF6-3CC06750A6D9}"/>
                </a:ext>
              </a:extLst>
            </p:cNvPr>
            <p:cNvSpPr>
              <a:spLocks/>
            </p:cNvSpPr>
            <p:nvPr/>
          </p:nvSpPr>
          <p:spPr bwMode="auto">
            <a:xfrm>
              <a:off x="6360" y="634"/>
              <a:ext cx="20" cy="14"/>
            </a:xfrm>
            <a:custGeom>
              <a:avLst/>
              <a:gdLst>
                <a:gd name="T0" fmla="*/ 328 w 364"/>
                <a:gd name="T1" fmla="*/ 0 h 267"/>
                <a:gd name="T2" fmla="*/ 364 w 364"/>
                <a:gd name="T3" fmla="*/ 154 h 267"/>
                <a:gd name="T4" fmla="*/ 317 w 364"/>
                <a:gd name="T5" fmla="*/ 166 h 267"/>
                <a:gd name="T6" fmla="*/ 268 w 364"/>
                <a:gd name="T7" fmla="*/ 182 h 267"/>
                <a:gd name="T8" fmla="*/ 203 w 364"/>
                <a:gd name="T9" fmla="*/ 206 h 267"/>
                <a:gd name="T10" fmla="*/ 140 w 364"/>
                <a:gd name="T11" fmla="*/ 235 h 267"/>
                <a:gd name="T12" fmla="*/ 78 w 364"/>
                <a:gd name="T13" fmla="*/ 267 h 267"/>
                <a:gd name="T14" fmla="*/ 0 w 364"/>
                <a:gd name="T15" fmla="*/ 130 h 267"/>
                <a:gd name="T16" fmla="*/ 70 w 364"/>
                <a:gd name="T17" fmla="*/ 92 h 267"/>
                <a:gd name="T18" fmla="*/ 143 w 364"/>
                <a:gd name="T19" fmla="*/ 59 h 267"/>
                <a:gd name="T20" fmla="*/ 217 w 364"/>
                <a:gd name="T21" fmla="*/ 31 h 267"/>
                <a:gd name="T22" fmla="*/ 272 w 364"/>
                <a:gd name="T23" fmla="*/ 14 h 267"/>
                <a:gd name="T24" fmla="*/ 328 w 364"/>
                <a:gd name="T25" fmla="*/ 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 h="267">
                  <a:moveTo>
                    <a:pt x="328" y="0"/>
                  </a:moveTo>
                  <a:lnTo>
                    <a:pt x="364" y="154"/>
                  </a:lnTo>
                  <a:lnTo>
                    <a:pt x="317" y="166"/>
                  </a:lnTo>
                  <a:lnTo>
                    <a:pt x="268" y="182"/>
                  </a:lnTo>
                  <a:lnTo>
                    <a:pt x="203" y="206"/>
                  </a:lnTo>
                  <a:lnTo>
                    <a:pt x="140" y="235"/>
                  </a:lnTo>
                  <a:lnTo>
                    <a:pt x="78" y="267"/>
                  </a:lnTo>
                  <a:lnTo>
                    <a:pt x="0" y="130"/>
                  </a:lnTo>
                  <a:lnTo>
                    <a:pt x="70" y="92"/>
                  </a:lnTo>
                  <a:lnTo>
                    <a:pt x="143" y="59"/>
                  </a:lnTo>
                  <a:lnTo>
                    <a:pt x="217" y="31"/>
                  </a:lnTo>
                  <a:lnTo>
                    <a:pt x="272" y="14"/>
                  </a:lnTo>
                  <a:lnTo>
                    <a:pt x="32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7" name="Freeform 158">
              <a:extLst>
                <a:ext uri="{FF2B5EF4-FFF2-40B4-BE49-F238E27FC236}">
                  <a16:creationId xmlns:a16="http://schemas.microsoft.com/office/drawing/2014/main" id="{B3337692-5DA3-4DD2-883A-37885194AF4E}"/>
                </a:ext>
              </a:extLst>
            </p:cNvPr>
            <p:cNvSpPr>
              <a:spLocks/>
            </p:cNvSpPr>
            <p:nvPr/>
          </p:nvSpPr>
          <p:spPr bwMode="auto">
            <a:xfrm>
              <a:off x="6325" y="702"/>
              <a:ext cx="12" cy="19"/>
            </a:xfrm>
            <a:custGeom>
              <a:avLst/>
              <a:gdLst>
                <a:gd name="T0" fmla="*/ 158 w 208"/>
                <a:gd name="T1" fmla="*/ 0 h 353"/>
                <a:gd name="T2" fmla="*/ 163 w 208"/>
                <a:gd name="T3" fmla="*/ 77 h 353"/>
                <a:gd name="T4" fmla="*/ 172 w 208"/>
                <a:gd name="T5" fmla="*/ 154 h 353"/>
                <a:gd name="T6" fmla="*/ 187 w 208"/>
                <a:gd name="T7" fmla="*/ 230 h 353"/>
                <a:gd name="T8" fmla="*/ 208 w 208"/>
                <a:gd name="T9" fmla="*/ 305 h 353"/>
                <a:gd name="T10" fmla="*/ 57 w 208"/>
                <a:gd name="T11" fmla="*/ 353 h 353"/>
                <a:gd name="T12" fmla="*/ 33 w 208"/>
                <a:gd name="T13" fmla="*/ 267 h 353"/>
                <a:gd name="T14" fmla="*/ 16 w 208"/>
                <a:gd name="T15" fmla="*/ 179 h 353"/>
                <a:gd name="T16" fmla="*/ 5 w 208"/>
                <a:gd name="T17" fmla="*/ 92 h 353"/>
                <a:gd name="T18" fmla="*/ 0 w 208"/>
                <a:gd name="T19" fmla="*/ 2 h 353"/>
                <a:gd name="T20" fmla="*/ 158 w 208"/>
                <a:gd name="T21" fmla="*/ 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8" h="353">
                  <a:moveTo>
                    <a:pt x="158" y="0"/>
                  </a:moveTo>
                  <a:lnTo>
                    <a:pt x="163" y="77"/>
                  </a:lnTo>
                  <a:lnTo>
                    <a:pt x="172" y="154"/>
                  </a:lnTo>
                  <a:lnTo>
                    <a:pt x="187" y="230"/>
                  </a:lnTo>
                  <a:lnTo>
                    <a:pt x="208" y="305"/>
                  </a:lnTo>
                  <a:lnTo>
                    <a:pt x="57" y="353"/>
                  </a:lnTo>
                  <a:lnTo>
                    <a:pt x="33" y="267"/>
                  </a:lnTo>
                  <a:lnTo>
                    <a:pt x="16" y="179"/>
                  </a:lnTo>
                  <a:lnTo>
                    <a:pt x="5" y="92"/>
                  </a:lnTo>
                  <a:lnTo>
                    <a:pt x="0" y="2"/>
                  </a:lnTo>
                  <a:lnTo>
                    <a:pt x="15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8" name="Freeform 159">
              <a:extLst>
                <a:ext uri="{FF2B5EF4-FFF2-40B4-BE49-F238E27FC236}">
                  <a16:creationId xmlns:a16="http://schemas.microsoft.com/office/drawing/2014/main" id="{5EFDDE84-885A-457E-92CD-B480DD3777B6}"/>
                </a:ext>
              </a:extLst>
            </p:cNvPr>
            <p:cNvSpPr>
              <a:spLocks/>
            </p:cNvSpPr>
            <p:nvPr/>
          </p:nvSpPr>
          <p:spPr bwMode="auto">
            <a:xfrm>
              <a:off x="6389" y="632"/>
              <a:ext cx="20" cy="10"/>
            </a:xfrm>
            <a:custGeom>
              <a:avLst/>
              <a:gdLst>
                <a:gd name="T0" fmla="*/ 89 w 354"/>
                <a:gd name="T1" fmla="*/ 0 h 186"/>
                <a:gd name="T2" fmla="*/ 177 w 354"/>
                <a:gd name="T3" fmla="*/ 4 h 186"/>
                <a:gd name="T4" fmla="*/ 267 w 354"/>
                <a:gd name="T5" fmla="*/ 14 h 186"/>
                <a:gd name="T6" fmla="*/ 354 w 354"/>
                <a:gd name="T7" fmla="*/ 30 h 186"/>
                <a:gd name="T8" fmla="*/ 318 w 354"/>
                <a:gd name="T9" fmla="*/ 186 h 186"/>
                <a:gd name="T10" fmla="*/ 243 w 354"/>
                <a:gd name="T11" fmla="*/ 171 h 186"/>
                <a:gd name="T12" fmla="*/ 166 w 354"/>
                <a:gd name="T13" fmla="*/ 163 h 186"/>
                <a:gd name="T14" fmla="*/ 88 w 354"/>
                <a:gd name="T15" fmla="*/ 160 h 186"/>
                <a:gd name="T16" fmla="*/ 12 w 354"/>
                <a:gd name="T17" fmla="*/ 162 h 186"/>
                <a:gd name="T18" fmla="*/ 0 w 354"/>
                <a:gd name="T19" fmla="*/ 3 h 186"/>
                <a:gd name="T20" fmla="*/ 89 w 354"/>
                <a:gd name="T21"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4" h="186">
                  <a:moveTo>
                    <a:pt x="89" y="0"/>
                  </a:moveTo>
                  <a:lnTo>
                    <a:pt x="177" y="4"/>
                  </a:lnTo>
                  <a:lnTo>
                    <a:pt x="267" y="14"/>
                  </a:lnTo>
                  <a:lnTo>
                    <a:pt x="354" y="30"/>
                  </a:lnTo>
                  <a:lnTo>
                    <a:pt x="318" y="186"/>
                  </a:lnTo>
                  <a:lnTo>
                    <a:pt x="243" y="171"/>
                  </a:lnTo>
                  <a:lnTo>
                    <a:pt x="166" y="163"/>
                  </a:lnTo>
                  <a:lnTo>
                    <a:pt x="88" y="160"/>
                  </a:lnTo>
                  <a:lnTo>
                    <a:pt x="12" y="162"/>
                  </a:lnTo>
                  <a:lnTo>
                    <a:pt x="0" y="3"/>
                  </a:lnTo>
                  <a:lnTo>
                    <a:pt x="8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9" name="Freeform 160">
              <a:extLst>
                <a:ext uri="{FF2B5EF4-FFF2-40B4-BE49-F238E27FC236}">
                  <a16:creationId xmlns:a16="http://schemas.microsoft.com/office/drawing/2014/main" id="{51482465-6D6F-4FFB-9E26-966B11B1F298}"/>
                </a:ext>
              </a:extLst>
            </p:cNvPr>
            <p:cNvSpPr>
              <a:spLocks/>
            </p:cNvSpPr>
            <p:nvPr/>
          </p:nvSpPr>
          <p:spPr bwMode="auto">
            <a:xfrm>
              <a:off x="6432" y="733"/>
              <a:ext cx="19" cy="20"/>
            </a:xfrm>
            <a:custGeom>
              <a:avLst/>
              <a:gdLst>
                <a:gd name="T0" fmla="*/ 204 w 335"/>
                <a:gd name="T1" fmla="*/ 0 h 353"/>
                <a:gd name="T2" fmla="*/ 335 w 335"/>
                <a:gd name="T3" fmla="*/ 86 h 353"/>
                <a:gd name="T4" fmla="*/ 295 w 335"/>
                <a:gd name="T5" fmla="*/ 145 h 353"/>
                <a:gd name="T6" fmla="*/ 251 w 335"/>
                <a:gd name="T7" fmla="*/ 201 h 353"/>
                <a:gd name="T8" fmla="*/ 205 w 335"/>
                <a:gd name="T9" fmla="*/ 255 h 353"/>
                <a:gd name="T10" fmla="*/ 155 w 335"/>
                <a:gd name="T11" fmla="*/ 305 h 353"/>
                <a:gd name="T12" fmla="*/ 102 w 335"/>
                <a:gd name="T13" fmla="*/ 353 h 353"/>
                <a:gd name="T14" fmla="*/ 0 w 335"/>
                <a:gd name="T15" fmla="*/ 232 h 353"/>
                <a:gd name="T16" fmla="*/ 57 w 335"/>
                <a:gd name="T17" fmla="*/ 180 h 353"/>
                <a:gd name="T18" fmla="*/ 109 w 335"/>
                <a:gd name="T19" fmla="*/ 123 h 353"/>
                <a:gd name="T20" fmla="*/ 159 w 335"/>
                <a:gd name="T21" fmla="*/ 63 h 353"/>
                <a:gd name="T22" fmla="*/ 204 w 335"/>
                <a:gd name="T23" fmla="*/ 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5" h="353">
                  <a:moveTo>
                    <a:pt x="204" y="0"/>
                  </a:moveTo>
                  <a:lnTo>
                    <a:pt x="335" y="86"/>
                  </a:lnTo>
                  <a:lnTo>
                    <a:pt x="295" y="145"/>
                  </a:lnTo>
                  <a:lnTo>
                    <a:pt x="251" y="201"/>
                  </a:lnTo>
                  <a:lnTo>
                    <a:pt x="205" y="255"/>
                  </a:lnTo>
                  <a:lnTo>
                    <a:pt x="155" y="305"/>
                  </a:lnTo>
                  <a:lnTo>
                    <a:pt x="102" y="353"/>
                  </a:lnTo>
                  <a:lnTo>
                    <a:pt x="0" y="232"/>
                  </a:lnTo>
                  <a:lnTo>
                    <a:pt x="57" y="180"/>
                  </a:lnTo>
                  <a:lnTo>
                    <a:pt x="109" y="123"/>
                  </a:lnTo>
                  <a:lnTo>
                    <a:pt x="159" y="63"/>
                  </a:lnTo>
                  <a:lnTo>
                    <a:pt x="20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30" name="Freeform 161">
              <a:extLst>
                <a:ext uri="{FF2B5EF4-FFF2-40B4-BE49-F238E27FC236}">
                  <a16:creationId xmlns:a16="http://schemas.microsoft.com/office/drawing/2014/main" id="{7712C5FF-1AF9-4DDF-AE22-692D93E699E6}"/>
                </a:ext>
              </a:extLst>
            </p:cNvPr>
            <p:cNvSpPr>
              <a:spLocks/>
            </p:cNvSpPr>
            <p:nvPr/>
          </p:nvSpPr>
          <p:spPr bwMode="auto">
            <a:xfrm>
              <a:off x="6409" y="752"/>
              <a:ext cx="20" cy="15"/>
            </a:xfrm>
            <a:custGeom>
              <a:avLst/>
              <a:gdLst>
                <a:gd name="T0" fmla="*/ 285 w 365"/>
                <a:gd name="T1" fmla="*/ 0 h 274"/>
                <a:gd name="T2" fmla="*/ 365 w 365"/>
                <a:gd name="T3" fmla="*/ 137 h 274"/>
                <a:gd name="T4" fmla="*/ 308 w 365"/>
                <a:gd name="T5" fmla="*/ 169 h 274"/>
                <a:gd name="T6" fmla="*/ 248 w 365"/>
                <a:gd name="T7" fmla="*/ 199 h 274"/>
                <a:gd name="T8" fmla="*/ 187 w 365"/>
                <a:gd name="T9" fmla="*/ 225 h 274"/>
                <a:gd name="T10" fmla="*/ 125 w 365"/>
                <a:gd name="T11" fmla="*/ 248 h 274"/>
                <a:gd name="T12" fmla="*/ 82 w 365"/>
                <a:gd name="T13" fmla="*/ 262 h 274"/>
                <a:gd name="T14" fmla="*/ 40 w 365"/>
                <a:gd name="T15" fmla="*/ 274 h 274"/>
                <a:gd name="T16" fmla="*/ 0 w 365"/>
                <a:gd name="T17" fmla="*/ 120 h 274"/>
                <a:gd name="T18" fmla="*/ 74 w 365"/>
                <a:gd name="T19" fmla="*/ 98 h 274"/>
                <a:gd name="T20" fmla="*/ 147 w 365"/>
                <a:gd name="T21" fmla="*/ 70 h 274"/>
                <a:gd name="T22" fmla="*/ 217 w 365"/>
                <a:gd name="T23" fmla="*/ 38 h 274"/>
                <a:gd name="T24" fmla="*/ 285 w 365"/>
                <a:gd name="T25" fmla="*/ 0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5" h="274">
                  <a:moveTo>
                    <a:pt x="285" y="0"/>
                  </a:moveTo>
                  <a:lnTo>
                    <a:pt x="365" y="137"/>
                  </a:lnTo>
                  <a:lnTo>
                    <a:pt x="308" y="169"/>
                  </a:lnTo>
                  <a:lnTo>
                    <a:pt x="248" y="199"/>
                  </a:lnTo>
                  <a:lnTo>
                    <a:pt x="187" y="225"/>
                  </a:lnTo>
                  <a:lnTo>
                    <a:pt x="125" y="248"/>
                  </a:lnTo>
                  <a:lnTo>
                    <a:pt x="82" y="262"/>
                  </a:lnTo>
                  <a:lnTo>
                    <a:pt x="40" y="274"/>
                  </a:lnTo>
                  <a:lnTo>
                    <a:pt x="0" y="120"/>
                  </a:lnTo>
                  <a:lnTo>
                    <a:pt x="74" y="98"/>
                  </a:lnTo>
                  <a:lnTo>
                    <a:pt x="147" y="70"/>
                  </a:lnTo>
                  <a:lnTo>
                    <a:pt x="217" y="38"/>
                  </a:lnTo>
                  <a:lnTo>
                    <a:pt x="28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31" name="Freeform 162">
              <a:extLst>
                <a:ext uri="{FF2B5EF4-FFF2-40B4-BE49-F238E27FC236}">
                  <a16:creationId xmlns:a16="http://schemas.microsoft.com/office/drawing/2014/main" id="{665FFC49-8DB0-4FC4-BF16-71D5C76AF106}"/>
                </a:ext>
              </a:extLst>
            </p:cNvPr>
            <p:cNvSpPr>
              <a:spLocks/>
            </p:cNvSpPr>
            <p:nvPr/>
          </p:nvSpPr>
          <p:spPr bwMode="auto">
            <a:xfrm>
              <a:off x="6333" y="728"/>
              <a:ext cx="17" cy="20"/>
            </a:xfrm>
            <a:custGeom>
              <a:avLst/>
              <a:gdLst>
                <a:gd name="T0" fmla="*/ 141 w 319"/>
                <a:gd name="T1" fmla="*/ 0 h 362"/>
                <a:gd name="T2" fmla="*/ 179 w 319"/>
                <a:gd name="T3" fmla="*/ 68 h 362"/>
                <a:gd name="T4" fmla="*/ 221 w 319"/>
                <a:gd name="T5" fmla="*/ 133 h 362"/>
                <a:gd name="T6" fmla="*/ 268 w 319"/>
                <a:gd name="T7" fmla="*/ 196 h 362"/>
                <a:gd name="T8" fmla="*/ 319 w 319"/>
                <a:gd name="T9" fmla="*/ 254 h 362"/>
                <a:gd name="T10" fmla="*/ 204 w 319"/>
                <a:gd name="T11" fmla="*/ 362 h 362"/>
                <a:gd name="T12" fmla="*/ 156 w 319"/>
                <a:gd name="T13" fmla="*/ 309 h 362"/>
                <a:gd name="T14" fmla="*/ 112 w 319"/>
                <a:gd name="T15" fmla="*/ 254 h 362"/>
                <a:gd name="T16" fmla="*/ 71 w 319"/>
                <a:gd name="T17" fmla="*/ 196 h 362"/>
                <a:gd name="T18" fmla="*/ 34 w 319"/>
                <a:gd name="T19" fmla="*/ 134 h 362"/>
                <a:gd name="T20" fmla="*/ 0 w 319"/>
                <a:gd name="T21" fmla="*/ 72 h 362"/>
                <a:gd name="T22" fmla="*/ 141 w 319"/>
                <a:gd name="T23" fmla="*/ 0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9" h="362">
                  <a:moveTo>
                    <a:pt x="141" y="0"/>
                  </a:moveTo>
                  <a:lnTo>
                    <a:pt x="179" y="68"/>
                  </a:lnTo>
                  <a:lnTo>
                    <a:pt x="221" y="133"/>
                  </a:lnTo>
                  <a:lnTo>
                    <a:pt x="268" y="196"/>
                  </a:lnTo>
                  <a:lnTo>
                    <a:pt x="319" y="254"/>
                  </a:lnTo>
                  <a:lnTo>
                    <a:pt x="204" y="362"/>
                  </a:lnTo>
                  <a:lnTo>
                    <a:pt x="156" y="309"/>
                  </a:lnTo>
                  <a:lnTo>
                    <a:pt x="112" y="254"/>
                  </a:lnTo>
                  <a:lnTo>
                    <a:pt x="71" y="196"/>
                  </a:lnTo>
                  <a:lnTo>
                    <a:pt x="34" y="134"/>
                  </a:lnTo>
                  <a:lnTo>
                    <a:pt x="0" y="72"/>
                  </a:lnTo>
                  <a:lnTo>
                    <a:pt x="14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32" name="Freeform 163">
              <a:extLst>
                <a:ext uri="{FF2B5EF4-FFF2-40B4-BE49-F238E27FC236}">
                  <a16:creationId xmlns:a16="http://schemas.microsoft.com/office/drawing/2014/main" id="{CB8DEDE9-8955-48F4-AD23-9F85C10C13A9}"/>
                </a:ext>
              </a:extLst>
            </p:cNvPr>
            <p:cNvSpPr>
              <a:spLocks/>
            </p:cNvSpPr>
            <p:nvPr/>
          </p:nvSpPr>
          <p:spPr bwMode="auto">
            <a:xfrm>
              <a:off x="6451" y="679"/>
              <a:ext cx="11" cy="19"/>
            </a:xfrm>
            <a:custGeom>
              <a:avLst/>
              <a:gdLst>
                <a:gd name="T0" fmla="*/ 130 w 194"/>
                <a:gd name="T1" fmla="*/ 0 h 356"/>
                <a:gd name="T2" fmla="*/ 156 w 194"/>
                <a:gd name="T3" fmla="*/ 87 h 356"/>
                <a:gd name="T4" fmla="*/ 175 w 194"/>
                <a:gd name="T5" fmla="*/ 173 h 356"/>
                <a:gd name="T6" fmla="*/ 188 w 194"/>
                <a:gd name="T7" fmla="*/ 262 h 356"/>
                <a:gd name="T8" fmla="*/ 194 w 194"/>
                <a:gd name="T9" fmla="*/ 350 h 356"/>
                <a:gd name="T10" fmla="*/ 37 w 194"/>
                <a:gd name="T11" fmla="*/ 356 h 356"/>
                <a:gd name="T12" fmla="*/ 31 w 194"/>
                <a:gd name="T13" fmla="*/ 275 h 356"/>
                <a:gd name="T14" fmla="*/ 18 w 194"/>
                <a:gd name="T15" fmla="*/ 195 h 356"/>
                <a:gd name="T16" fmla="*/ 0 w 194"/>
                <a:gd name="T17" fmla="*/ 116 h 356"/>
                <a:gd name="T18" fmla="*/ 77 w 194"/>
                <a:gd name="T19" fmla="*/ 19 h 356"/>
                <a:gd name="T20" fmla="*/ 130 w 194"/>
                <a:gd name="T21" fmla="*/ 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4" h="356">
                  <a:moveTo>
                    <a:pt x="130" y="0"/>
                  </a:moveTo>
                  <a:lnTo>
                    <a:pt x="156" y="87"/>
                  </a:lnTo>
                  <a:lnTo>
                    <a:pt x="175" y="173"/>
                  </a:lnTo>
                  <a:lnTo>
                    <a:pt x="188" y="262"/>
                  </a:lnTo>
                  <a:lnTo>
                    <a:pt x="194" y="350"/>
                  </a:lnTo>
                  <a:lnTo>
                    <a:pt x="37" y="356"/>
                  </a:lnTo>
                  <a:lnTo>
                    <a:pt x="31" y="275"/>
                  </a:lnTo>
                  <a:lnTo>
                    <a:pt x="18" y="195"/>
                  </a:lnTo>
                  <a:lnTo>
                    <a:pt x="0" y="116"/>
                  </a:lnTo>
                  <a:lnTo>
                    <a:pt x="77" y="19"/>
                  </a:lnTo>
                  <a:lnTo>
                    <a:pt x="1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33" name="Freeform 164">
              <a:extLst>
                <a:ext uri="{FF2B5EF4-FFF2-40B4-BE49-F238E27FC236}">
                  <a16:creationId xmlns:a16="http://schemas.microsoft.com/office/drawing/2014/main" id="{1C2398CC-8AD4-4EE8-BB1E-374021B418C2}"/>
                </a:ext>
              </a:extLst>
            </p:cNvPr>
            <p:cNvSpPr>
              <a:spLocks/>
            </p:cNvSpPr>
            <p:nvPr/>
          </p:nvSpPr>
          <p:spPr bwMode="auto">
            <a:xfrm>
              <a:off x="6448" y="708"/>
              <a:ext cx="14" cy="20"/>
            </a:xfrm>
            <a:custGeom>
              <a:avLst/>
              <a:gdLst>
                <a:gd name="T0" fmla="*/ 82 w 239"/>
                <a:gd name="T1" fmla="*/ 0 h 362"/>
                <a:gd name="T2" fmla="*/ 239 w 239"/>
                <a:gd name="T3" fmla="*/ 19 h 362"/>
                <a:gd name="T4" fmla="*/ 225 w 239"/>
                <a:gd name="T5" fmla="*/ 108 h 362"/>
                <a:gd name="T6" fmla="*/ 204 w 239"/>
                <a:gd name="T7" fmla="*/ 194 h 362"/>
                <a:gd name="T8" fmla="*/ 177 w 239"/>
                <a:gd name="T9" fmla="*/ 279 h 362"/>
                <a:gd name="T10" fmla="*/ 144 w 239"/>
                <a:gd name="T11" fmla="*/ 362 h 362"/>
                <a:gd name="T12" fmla="*/ 0 w 239"/>
                <a:gd name="T13" fmla="*/ 299 h 362"/>
                <a:gd name="T14" fmla="*/ 28 w 239"/>
                <a:gd name="T15" fmla="*/ 226 h 362"/>
                <a:gd name="T16" fmla="*/ 52 w 239"/>
                <a:gd name="T17" fmla="*/ 152 h 362"/>
                <a:gd name="T18" fmla="*/ 69 w 239"/>
                <a:gd name="T19" fmla="*/ 77 h 362"/>
                <a:gd name="T20" fmla="*/ 82 w 239"/>
                <a:gd name="T21" fmla="*/ 0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9" h="362">
                  <a:moveTo>
                    <a:pt x="82" y="0"/>
                  </a:moveTo>
                  <a:lnTo>
                    <a:pt x="239" y="19"/>
                  </a:lnTo>
                  <a:lnTo>
                    <a:pt x="225" y="108"/>
                  </a:lnTo>
                  <a:lnTo>
                    <a:pt x="204" y="194"/>
                  </a:lnTo>
                  <a:lnTo>
                    <a:pt x="177" y="279"/>
                  </a:lnTo>
                  <a:lnTo>
                    <a:pt x="144" y="362"/>
                  </a:lnTo>
                  <a:lnTo>
                    <a:pt x="0" y="299"/>
                  </a:lnTo>
                  <a:lnTo>
                    <a:pt x="28" y="226"/>
                  </a:lnTo>
                  <a:lnTo>
                    <a:pt x="52" y="152"/>
                  </a:lnTo>
                  <a:lnTo>
                    <a:pt x="69" y="77"/>
                  </a:lnTo>
                  <a:lnTo>
                    <a:pt x="8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34" name="Freeform 165">
              <a:extLst>
                <a:ext uri="{FF2B5EF4-FFF2-40B4-BE49-F238E27FC236}">
                  <a16:creationId xmlns:a16="http://schemas.microsoft.com/office/drawing/2014/main" id="{C2C86639-2B18-412C-984A-615629E60671}"/>
                </a:ext>
              </a:extLst>
            </p:cNvPr>
            <p:cNvSpPr>
              <a:spLocks/>
            </p:cNvSpPr>
            <p:nvPr/>
          </p:nvSpPr>
          <p:spPr bwMode="auto">
            <a:xfrm>
              <a:off x="6352" y="748"/>
              <a:ext cx="20" cy="17"/>
            </a:xfrm>
            <a:custGeom>
              <a:avLst/>
              <a:gdLst>
                <a:gd name="T0" fmla="*/ 96 w 366"/>
                <a:gd name="T1" fmla="*/ 0 h 298"/>
                <a:gd name="T2" fmla="*/ 159 w 366"/>
                <a:gd name="T3" fmla="*/ 44 h 298"/>
                <a:gd name="T4" fmla="*/ 226 w 366"/>
                <a:gd name="T5" fmla="*/ 84 h 298"/>
                <a:gd name="T6" fmla="*/ 294 w 366"/>
                <a:gd name="T7" fmla="*/ 119 h 298"/>
                <a:gd name="T8" fmla="*/ 366 w 366"/>
                <a:gd name="T9" fmla="*/ 150 h 298"/>
                <a:gd name="T10" fmla="*/ 310 w 366"/>
                <a:gd name="T11" fmla="*/ 298 h 298"/>
                <a:gd name="T12" fmla="*/ 243 w 366"/>
                <a:gd name="T13" fmla="*/ 271 h 298"/>
                <a:gd name="T14" fmla="*/ 180 w 366"/>
                <a:gd name="T15" fmla="*/ 240 h 298"/>
                <a:gd name="T16" fmla="*/ 118 w 366"/>
                <a:gd name="T17" fmla="*/ 205 h 298"/>
                <a:gd name="T18" fmla="*/ 58 w 366"/>
                <a:gd name="T19" fmla="*/ 167 h 298"/>
                <a:gd name="T20" fmla="*/ 0 w 366"/>
                <a:gd name="T21" fmla="*/ 126 h 298"/>
                <a:gd name="T22" fmla="*/ 96 w 366"/>
                <a:gd name="T23" fmla="*/ 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6" h="298">
                  <a:moveTo>
                    <a:pt x="96" y="0"/>
                  </a:moveTo>
                  <a:lnTo>
                    <a:pt x="159" y="44"/>
                  </a:lnTo>
                  <a:lnTo>
                    <a:pt x="226" y="84"/>
                  </a:lnTo>
                  <a:lnTo>
                    <a:pt x="294" y="119"/>
                  </a:lnTo>
                  <a:lnTo>
                    <a:pt x="366" y="150"/>
                  </a:lnTo>
                  <a:lnTo>
                    <a:pt x="310" y="298"/>
                  </a:lnTo>
                  <a:lnTo>
                    <a:pt x="243" y="271"/>
                  </a:lnTo>
                  <a:lnTo>
                    <a:pt x="180" y="240"/>
                  </a:lnTo>
                  <a:lnTo>
                    <a:pt x="118" y="205"/>
                  </a:lnTo>
                  <a:lnTo>
                    <a:pt x="58" y="167"/>
                  </a:lnTo>
                  <a:lnTo>
                    <a:pt x="0" y="126"/>
                  </a:lnTo>
                  <a:lnTo>
                    <a:pt x="9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35" name="Freeform 166">
              <a:extLst>
                <a:ext uri="{FF2B5EF4-FFF2-40B4-BE49-F238E27FC236}">
                  <a16:creationId xmlns:a16="http://schemas.microsoft.com/office/drawing/2014/main" id="{B16E84AE-6B3D-45B5-92F3-AE6B5E70999C}"/>
                </a:ext>
              </a:extLst>
            </p:cNvPr>
            <p:cNvSpPr>
              <a:spLocks/>
            </p:cNvSpPr>
            <p:nvPr/>
          </p:nvSpPr>
          <p:spPr bwMode="auto">
            <a:xfrm>
              <a:off x="6380" y="760"/>
              <a:ext cx="20" cy="10"/>
            </a:xfrm>
            <a:custGeom>
              <a:avLst/>
              <a:gdLst>
                <a:gd name="T0" fmla="*/ 32 w 353"/>
                <a:gd name="T1" fmla="*/ 0 h 180"/>
                <a:gd name="T2" fmla="*/ 107 w 353"/>
                <a:gd name="T3" fmla="*/ 12 h 180"/>
                <a:gd name="T4" fmla="*/ 185 w 353"/>
                <a:gd name="T5" fmla="*/ 19 h 180"/>
                <a:gd name="T6" fmla="*/ 262 w 353"/>
                <a:gd name="T7" fmla="*/ 20 h 180"/>
                <a:gd name="T8" fmla="*/ 339 w 353"/>
                <a:gd name="T9" fmla="*/ 16 h 180"/>
                <a:gd name="T10" fmla="*/ 353 w 353"/>
                <a:gd name="T11" fmla="*/ 175 h 180"/>
                <a:gd name="T12" fmla="*/ 298 w 353"/>
                <a:gd name="T13" fmla="*/ 179 h 180"/>
                <a:gd name="T14" fmla="*/ 243 w 353"/>
                <a:gd name="T15" fmla="*/ 180 h 180"/>
                <a:gd name="T16" fmla="*/ 161 w 353"/>
                <a:gd name="T17" fmla="*/ 178 h 180"/>
                <a:gd name="T18" fmla="*/ 80 w 353"/>
                <a:gd name="T19" fmla="*/ 169 h 180"/>
                <a:gd name="T20" fmla="*/ 0 w 353"/>
                <a:gd name="T21" fmla="*/ 156 h 180"/>
                <a:gd name="T22" fmla="*/ 32 w 353"/>
                <a:gd name="T23" fmla="*/ 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3" h="180">
                  <a:moveTo>
                    <a:pt x="32" y="0"/>
                  </a:moveTo>
                  <a:lnTo>
                    <a:pt x="107" y="12"/>
                  </a:lnTo>
                  <a:lnTo>
                    <a:pt x="185" y="19"/>
                  </a:lnTo>
                  <a:lnTo>
                    <a:pt x="262" y="20"/>
                  </a:lnTo>
                  <a:lnTo>
                    <a:pt x="339" y="16"/>
                  </a:lnTo>
                  <a:lnTo>
                    <a:pt x="353" y="175"/>
                  </a:lnTo>
                  <a:lnTo>
                    <a:pt x="298" y="179"/>
                  </a:lnTo>
                  <a:lnTo>
                    <a:pt x="243" y="180"/>
                  </a:lnTo>
                  <a:lnTo>
                    <a:pt x="161" y="178"/>
                  </a:lnTo>
                  <a:lnTo>
                    <a:pt x="80" y="169"/>
                  </a:lnTo>
                  <a:lnTo>
                    <a:pt x="0" y="156"/>
                  </a:lnTo>
                  <a:lnTo>
                    <a:pt x="3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36" name="Freeform 167">
              <a:extLst>
                <a:ext uri="{FF2B5EF4-FFF2-40B4-BE49-F238E27FC236}">
                  <a16:creationId xmlns:a16="http://schemas.microsoft.com/office/drawing/2014/main" id="{E77E1565-786D-4B3B-A88A-946FDC05F9B6}"/>
                </a:ext>
              </a:extLst>
            </p:cNvPr>
            <p:cNvSpPr>
              <a:spLocks/>
            </p:cNvSpPr>
            <p:nvPr/>
          </p:nvSpPr>
          <p:spPr bwMode="auto">
            <a:xfrm>
              <a:off x="6345" y="631"/>
              <a:ext cx="136" cy="118"/>
            </a:xfrm>
            <a:custGeom>
              <a:avLst/>
              <a:gdLst>
                <a:gd name="T0" fmla="*/ 2375 w 2438"/>
                <a:gd name="T1" fmla="*/ 0 h 2115"/>
                <a:gd name="T2" fmla="*/ 2438 w 2438"/>
                <a:gd name="T3" fmla="*/ 145 h 2115"/>
                <a:gd name="T4" fmla="*/ 2356 w 2438"/>
                <a:gd name="T5" fmla="*/ 222 h 2115"/>
                <a:gd name="T6" fmla="*/ 2277 w 2438"/>
                <a:gd name="T7" fmla="*/ 301 h 2115"/>
                <a:gd name="T8" fmla="*/ 2199 w 2438"/>
                <a:gd name="T9" fmla="*/ 382 h 2115"/>
                <a:gd name="T10" fmla="*/ 2121 w 2438"/>
                <a:gd name="T11" fmla="*/ 465 h 2115"/>
                <a:gd name="T12" fmla="*/ 2046 w 2438"/>
                <a:gd name="T13" fmla="*/ 548 h 2115"/>
                <a:gd name="T14" fmla="*/ 1972 w 2438"/>
                <a:gd name="T15" fmla="*/ 634 h 2115"/>
                <a:gd name="T16" fmla="*/ 1900 w 2438"/>
                <a:gd name="T17" fmla="*/ 720 h 2115"/>
                <a:gd name="T18" fmla="*/ 1830 w 2438"/>
                <a:gd name="T19" fmla="*/ 806 h 2115"/>
                <a:gd name="T20" fmla="*/ 1762 w 2438"/>
                <a:gd name="T21" fmla="*/ 893 h 2115"/>
                <a:gd name="T22" fmla="*/ 1696 w 2438"/>
                <a:gd name="T23" fmla="*/ 980 h 2115"/>
                <a:gd name="T24" fmla="*/ 1632 w 2438"/>
                <a:gd name="T25" fmla="*/ 1067 h 2115"/>
                <a:gd name="T26" fmla="*/ 1571 w 2438"/>
                <a:gd name="T27" fmla="*/ 1153 h 2115"/>
                <a:gd name="T28" fmla="*/ 1512 w 2438"/>
                <a:gd name="T29" fmla="*/ 1239 h 2115"/>
                <a:gd name="T30" fmla="*/ 1455 w 2438"/>
                <a:gd name="T31" fmla="*/ 1323 h 2115"/>
                <a:gd name="T32" fmla="*/ 1401 w 2438"/>
                <a:gd name="T33" fmla="*/ 1407 h 2115"/>
                <a:gd name="T34" fmla="*/ 1349 w 2438"/>
                <a:gd name="T35" fmla="*/ 1489 h 2115"/>
                <a:gd name="T36" fmla="*/ 1300 w 2438"/>
                <a:gd name="T37" fmla="*/ 1569 h 2115"/>
                <a:gd name="T38" fmla="*/ 1255 w 2438"/>
                <a:gd name="T39" fmla="*/ 1647 h 2115"/>
                <a:gd name="T40" fmla="*/ 1212 w 2438"/>
                <a:gd name="T41" fmla="*/ 1723 h 2115"/>
                <a:gd name="T42" fmla="*/ 1172 w 2438"/>
                <a:gd name="T43" fmla="*/ 1796 h 2115"/>
                <a:gd name="T44" fmla="*/ 1135 w 2438"/>
                <a:gd name="T45" fmla="*/ 1867 h 2115"/>
                <a:gd name="T46" fmla="*/ 1102 w 2438"/>
                <a:gd name="T47" fmla="*/ 1934 h 2115"/>
                <a:gd name="T48" fmla="*/ 1072 w 2438"/>
                <a:gd name="T49" fmla="*/ 1998 h 2115"/>
                <a:gd name="T50" fmla="*/ 1045 w 2438"/>
                <a:gd name="T51" fmla="*/ 2059 h 2115"/>
                <a:gd name="T52" fmla="*/ 1023 w 2438"/>
                <a:gd name="T53" fmla="*/ 2115 h 2115"/>
                <a:gd name="T54" fmla="*/ 0 w 2438"/>
                <a:gd name="T55" fmla="*/ 1069 h 2115"/>
                <a:gd name="T56" fmla="*/ 261 w 2438"/>
                <a:gd name="T57" fmla="*/ 856 h 2115"/>
                <a:gd name="T58" fmla="*/ 854 w 2438"/>
                <a:gd name="T59" fmla="*/ 1323 h 2115"/>
                <a:gd name="T60" fmla="*/ 890 w 2438"/>
                <a:gd name="T61" fmla="*/ 1279 h 2115"/>
                <a:gd name="T62" fmla="*/ 930 w 2438"/>
                <a:gd name="T63" fmla="*/ 1233 h 2115"/>
                <a:gd name="T64" fmla="*/ 975 w 2438"/>
                <a:gd name="T65" fmla="*/ 1183 h 2115"/>
                <a:gd name="T66" fmla="*/ 1024 w 2438"/>
                <a:gd name="T67" fmla="*/ 1129 h 2115"/>
                <a:gd name="T68" fmla="*/ 1075 w 2438"/>
                <a:gd name="T69" fmla="*/ 1073 h 2115"/>
                <a:gd name="T70" fmla="*/ 1131 w 2438"/>
                <a:gd name="T71" fmla="*/ 1014 h 2115"/>
                <a:gd name="T72" fmla="*/ 1190 w 2438"/>
                <a:gd name="T73" fmla="*/ 953 h 2115"/>
                <a:gd name="T74" fmla="*/ 1254 w 2438"/>
                <a:gd name="T75" fmla="*/ 890 h 2115"/>
                <a:gd name="T76" fmla="*/ 1320 w 2438"/>
                <a:gd name="T77" fmla="*/ 825 h 2115"/>
                <a:gd name="T78" fmla="*/ 1390 w 2438"/>
                <a:gd name="T79" fmla="*/ 759 h 2115"/>
                <a:gd name="T80" fmla="*/ 1464 w 2438"/>
                <a:gd name="T81" fmla="*/ 691 h 2115"/>
                <a:gd name="T82" fmla="*/ 1541 w 2438"/>
                <a:gd name="T83" fmla="*/ 621 h 2115"/>
                <a:gd name="T84" fmla="*/ 1622 w 2438"/>
                <a:gd name="T85" fmla="*/ 552 h 2115"/>
                <a:gd name="T86" fmla="*/ 1704 w 2438"/>
                <a:gd name="T87" fmla="*/ 481 h 2115"/>
                <a:gd name="T88" fmla="*/ 1792 w 2438"/>
                <a:gd name="T89" fmla="*/ 412 h 2115"/>
                <a:gd name="T90" fmla="*/ 1881 w 2438"/>
                <a:gd name="T91" fmla="*/ 341 h 2115"/>
                <a:gd name="T92" fmla="*/ 1974 w 2438"/>
                <a:gd name="T93" fmla="*/ 271 h 2115"/>
                <a:gd name="T94" fmla="*/ 2070 w 2438"/>
                <a:gd name="T95" fmla="*/ 202 h 2115"/>
                <a:gd name="T96" fmla="*/ 2169 w 2438"/>
                <a:gd name="T97" fmla="*/ 133 h 2115"/>
                <a:gd name="T98" fmla="*/ 2270 w 2438"/>
                <a:gd name="T99" fmla="*/ 66 h 2115"/>
                <a:gd name="T100" fmla="*/ 2375 w 2438"/>
                <a:gd name="T101" fmla="*/ 0 h 2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438" h="2115">
                  <a:moveTo>
                    <a:pt x="2375" y="0"/>
                  </a:moveTo>
                  <a:lnTo>
                    <a:pt x="2438" y="145"/>
                  </a:lnTo>
                  <a:lnTo>
                    <a:pt x="2356" y="222"/>
                  </a:lnTo>
                  <a:lnTo>
                    <a:pt x="2277" y="301"/>
                  </a:lnTo>
                  <a:lnTo>
                    <a:pt x="2199" y="382"/>
                  </a:lnTo>
                  <a:lnTo>
                    <a:pt x="2121" y="465"/>
                  </a:lnTo>
                  <a:lnTo>
                    <a:pt x="2046" y="548"/>
                  </a:lnTo>
                  <a:lnTo>
                    <a:pt x="1972" y="634"/>
                  </a:lnTo>
                  <a:lnTo>
                    <a:pt x="1900" y="720"/>
                  </a:lnTo>
                  <a:lnTo>
                    <a:pt x="1830" y="806"/>
                  </a:lnTo>
                  <a:lnTo>
                    <a:pt x="1762" y="893"/>
                  </a:lnTo>
                  <a:lnTo>
                    <a:pt x="1696" y="980"/>
                  </a:lnTo>
                  <a:lnTo>
                    <a:pt x="1632" y="1067"/>
                  </a:lnTo>
                  <a:lnTo>
                    <a:pt x="1571" y="1153"/>
                  </a:lnTo>
                  <a:lnTo>
                    <a:pt x="1512" y="1239"/>
                  </a:lnTo>
                  <a:lnTo>
                    <a:pt x="1455" y="1323"/>
                  </a:lnTo>
                  <a:lnTo>
                    <a:pt x="1401" y="1407"/>
                  </a:lnTo>
                  <a:lnTo>
                    <a:pt x="1349" y="1489"/>
                  </a:lnTo>
                  <a:lnTo>
                    <a:pt x="1300" y="1569"/>
                  </a:lnTo>
                  <a:lnTo>
                    <a:pt x="1255" y="1647"/>
                  </a:lnTo>
                  <a:lnTo>
                    <a:pt x="1212" y="1723"/>
                  </a:lnTo>
                  <a:lnTo>
                    <a:pt x="1172" y="1796"/>
                  </a:lnTo>
                  <a:lnTo>
                    <a:pt x="1135" y="1867"/>
                  </a:lnTo>
                  <a:lnTo>
                    <a:pt x="1102" y="1934"/>
                  </a:lnTo>
                  <a:lnTo>
                    <a:pt x="1072" y="1998"/>
                  </a:lnTo>
                  <a:lnTo>
                    <a:pt x="1045" y="2059"/>
                  </a:lnTo>
                  <a:lnTo>
                    <a:pt x="1023" y="2115"/>
                  </a:lnTo>
                  <a:lnTo>
                    <a:pt x="0" y="1069"/>
                  </a:lnTo>
                  <a:lnTo>
                    <a:pt x="261" y="856"/>
                  </a:lnTo>
                  <a:lnTo>
                    <a:pt x="854" y="1323"/>
                  </a:lnTo>
                  <a:lnTo>
                    <a:pt x="890" y="1279"/>
                  </a:lnTo>
                  <a:lnTo>
                    <a:pt x="930" y="1233"/>
                  </a:lnTo>
                  <a:lnTo>
                    <a:pt x="975" y="1183"/>
                  </a:lnTo>
                  <a:lnTo>
                    <a:pt x="1024" y="1129"/>
                  </a:lnTo>
                  <a:lnTo>
                    <a:pt x="1075" y="1073"/>
                  </a:lnTo>
                  <a:lnTo>
                    <a:pt x="1131" y="1014"/>
                  </a:lnTo>
                  <a:lnTo>
                    <a:pt x="1190" y="953"/>
                  </a:lnTo>
                  <a:lnTo>
                    <a:pt x="1254" y="890"/>
                  </a:lnTo>
                  <a:lnTo>
                    <a:pt x="1320" y="825"/>
                  </a:lnTo>
                  <a:lnTo>
                    <a:pt x="1390" y="759"/>
                  </a:lnTo>
                  <a:lnTo>
                    <a:pt x="1464" y="691"/>
                  </a:lnTo>
                  <a:lnTo>
                    <a:pt x="1541" y="621"/>
                  </a:lnTo>
                  <a:lnTo>
                    <a:pt x="1622" y="552"/>
                  </a:lnTo>
                  <a:lnTo>
                    <a:pt x="1704" y="481"/>
                  </a:lnTo>
                  <a:lnTo>
                    <a:pt x="1792" y="412"/>
                  </a:lnTo>
                  <a:lnTo>
                    <a:pt x="1881" y="341"/>
                  </a:lnTo>
                  <a:lnTo>
                    <a:pt x="1974" y="271"/>
                  </a:lnTo>
                  <a:lnTo>
                    <a:pt x="2070" y="202"/>
                  </a:lnTo>
                  <a:lnTo>
                    <a:pt x="2169" y="133"/>
                  </a:lnTo>
                  <a:lnTo>
                    <a:pt x="2270" y="66"/>
                  </a:lnTo>
                  <a:lnTo>
                    <a:pt x="237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sp>
        <p:nvSpPr>
          <p:cNvPr id="37" name="Freeform 187">
            <a:extLst>
              <a:ext uri="{FF2B5EF4-FFF2-40B4-BE49-F238E27FC236}">
                <a16:creationId xmlns:a16="http://schemas.microsoft.com/office/drawing/2014/main" id="{38859A1E-5DF6-47A9-A7B2-18B30C8C26CF}"/>
              </a:ext>
            </a:extLst>
          </p:cNvPr>
          <p:cNvSpPr>
            <a:spLocks noEditPoints="1"/>
          </p:cNvSpPr>
          <p:nvPr/>
        </p:nvSpPr>
        <p:spPr bwMode="auto">
          <a:xfrm>
            <a:off x="9471569" y="5244824"/>
            <a:ext cx="506215" cy="464030"/>
          </a:xfrm>
          <a:custGeom>
            <a:avLst/>
            <a:gdLst>
              <a:gd name="T0" fmla="*/ 80 w 81"/>
              <a:gd name="T1" fmla="*/ 66 h 74"/>
              <a:gd name="T2" fmla="*/ 80 w 81"/>
              <a:gd name="T3" fmla="*/ 71 h 74"/>
              <a:gd name="T4" fmla="*/ 75 w 81"/>
              <a:gd name="T5" fmla="*/ 74 h 74"/>
              <a:gd name="T6" fmla="*/ 6 w 81"/>
              <a:gd name="T7" fmla="*/ 74 h 74"/>
              <a:gd name="T8" fmla="*/ 2 w 81"/>
              <a:gd name="T9" fmla="*/ 71 h 74"/>
              <a:gd name="T10" fmla="*/ 1 w 81"/>
              <a:gd name="T11" fmla="*/ 66 h 74"/>
              <a:gd name="T12" fmla="*/ 36 w 81"/>
              <a:gd name="T13" fmla="*/ 3 h 74"/>
              <a:gd name="T14" fmla="*/ 41 w 81"/>
              <a:gd name="T15" fmla="*/ 0 h 74"/>
              <a:gd name="T16" fmla="*/ 46 w 81"/>
              <a:gd name="T17" fmla="*/ 3 h 74"/>
              <a:gd name="T18" fmla="*/ 80 w 81"/>
              <a:gd name="T19" fmla="*/ 66 h 74"/>
              <a:gd name="T20" fmla="*/ 47 w 81"/>
              <a:gd name="T21" fmla="*/ 24 h 74"/>
              <a:gd name="T22" fmla="*/ 47 w 81"/>
              <a:gd name="T23" fmla="*/ 23 h 74"/>
              <a:gd name="T24" fmla="*/ 46 w 81"/>
              <a:gd name="T25" fmla="*/ 23 h 74"/>
              <a:gd name="T26" fmla="*/ 36 w 81"/>
              <a:gd name="T27" fmla="*/ 23 h 74"/>
              <a:gd name="T28" fmla="*/ 35 w 81"/>
              <a:gd name="T29" fmla="*/ 23 h 74"/>
              <a:gd name="T30" fmla="*/ 34 w 81"/>
              <a:gd name="T31" fmla="*/ 24 h 74"/>
              <a:gd name="T32" fmla="*/ 35 w 81"/>
              <a:gd name="T33" fmla="*/ 45 h 74"/>
              <a:gd name="T34" fmla="*/ 37 w 81"/>
              <a:gd name="T35" fmla="*/ 46 h 74"/>
              <a:gd name="T36" fmla="*/ 45 w 81"/>
              <a:gd name="T37" fmla="*/ 46 h 74"/>
              <a:gd name="T38" fmla="*/ 46 w 81"/>
              <a:gd name="T39" fmla="*/ 45 h 74"/>
              <a:gd name="T40" fmla="*/ 47 w 81"/>
              <a:gd name="T41" fmla="*/ 24 h 74"/>
              <a:gd name="T42" fmla="*/ 47 w 81"/>
              <a:gd name="T43" fmla="*/ 53 h 74"/>
              <a:gd name="T44" fmla="*/ 45 w 81"/>
              <a:gd name="T45" fmla="*/ 51 h 74"/>
              <a:gd name="T46" fmla="*/ 37 w 81"/>
              <a:gd name="T47" fmla="*/ 51 h 74"/>
              <a:gd name="T48" fmla="*/ 35 w 81"/>
              <a:gd name="T49" fmla="*/ 53 h 74"/>
              <a:gd name="T50" fmla="*/ 35 w 81"/>
              <a:gd name="T51" fmla="*/ 61 h 74"/>
              <a:gd name="T52" fmla="*/ 37 w 81"/>
              <a:gd name="T53" fmla="*/ 63 h 74"/>
              <a:gd name="T54" fmla="*/ 45 w 81"/>
              <a:gd name="T55" fmla="*/ 63 h 74"/>
              <a:gd name="T56" fmla="*/ 47 w 81"/>
              <a:gd name="T57" fmla="*/ 61 h 74"/>
              <a:gd name="T58" fmla="*/ 47 w 81"/>
              <a:gd name="T59" fmla="*/ 5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1" h="74">
                <a:moveTo>
                  <a:pt x="80" y="66"/>
                </a:moveTo>
                <a:cubicBezTo>
                  <a:pt x="81" y="68"/>
                  <a:pt x="81" y="70"/>
                  <a:pt x="80" y="71"/>
                </a:cubicBezTo>
                <a:cubicBezTo>
                  <a:pt x="79" y="73"/>
                  <a:pt x="77" y="74"/>
                  <a:pt x="75" y="74"/>
                </a:cubicBezTo>
                <a:cubicBezTo>
                  <a:pt x="6" y="74"/>
                  <a:pt x="6" y="74"/>
                  <a:pt x="6" y="74"/>
                </a:cubicBezTo>
                <a:cubicBezTo>
                  <a:pt x="4" y="74"/>
                  <a:pt x="3" y="73"/>
                  <a:pt x="2" y="71"/>
                </a:cubicBezTo>
                <a:cubicBezTo>
                  <a:pt x="1" y="70"/>
                  <a:pt x="0" y="68"/>
                  <a:pt x="1" y="66"/>
                </a:cubicBezTo>
                <a:cubicBezTo>
                  <a:pt x="36" y="3"/>
                  <a:pt x="36" y="3"/>
                  <a:pt x="36" y="3"/>
                </a:cubicBezTo>
                <a:cubicBezTo>
                  <a:pt x="37" y="1"/>
                  <a:pt x="39" y="0"/>
                  <a:pt x="41" y="0"/>
                </a:cubicBezTo>
                <a:cubicBezTo>
                  <a:pt x="43" y="0"/>
                  <a:pt x="45" y="1"/>
                  <a:pt x="46" y="3"/>
                </a:cubicBezTo>
                <a:lnTo>
                  <a:pt x="80" y="66"/>
                </a:lnTo>
                <a:close/>
                <a:moveTo>
                  <a:pt x="47" y="24"/>
                </a:moveTo>
                <a:cubicBezTo>
                  <a:pt x="47" y="24"/>
                  <a:pt x="47" y="23"/>
                  <a:pt x="47" y="23"/>
                </a:cubicBezTo>
                <a:cubicBezTo>
                  <a:pt x="47" y="23"/>
                  <a:pt x="46" y="23"/>
                  <a:pt x="46" y="23"/>
                </a:cubicBezTo>
                <a:cubicBezTo>
                  <a:pt x="36" y="23"/>
                  <a:pt x="36" y="23"/>
                  <a:pt x="36" y="23"/>
                </a:cubicBezTo>
                <a:cubicBezTo>
                  <a:pt x="36" y="23"/>
                  <a:pt x="35" y="23"/>
                  <a:pt x="35" y="23"/>
                </a:cubicBezTo>
                <a:cubicBezTo>
                  <a:pt x="35" y="23"/>
                  <a:pt x="34" y="24"/>
                  <a:pt x="34" y="24"/>
                </a:cubicBezTo>
                <a:cubicBezTo>
                  <a:pt x="35" y="45"/>
                  <a:pt x="35" y="45"/>
                  <a:pt x="35" y="45"/>
                </a:cubicBezTo>
                <a:cubicBezTo>
                  <a:pt x="35" y="45"/>
                  <a:pt x="36" y="46"/>
                  <a:pt x="37" y="46"/>
                </a:cubicBezTo>
                <a:cubicBezTo>
                  <a:pt x="45" y="46"/>
                  <a:pt x="45" y="46"/>
                  <a:pt x="45" y="46"/>
                </a:cubicBezTo>
                <a:cubicBezTo>
                  <a:pt x="46" y="46"/>
                  <a:pt x="46" y="45"/>
                  <a:pt x="46" y="45"/>
                </a:cubicBezTo>
                <a:lnTo>
                  <a:pt x="47" y="24"/>
                </a:lnTo>
                <a:close/>
                <a:moveTo>
                  <a:pt x="47" y="53"/>
                </a:moveTo>
                <a:cubicBezTo>
                  <a:pt x="47" y="52"/>
                  <a:pt x="46" y="51"/>
                  <a:pt x="45" y="51"/>
                </a:cubicBezTo>
                <a:cubicBezTo>
                  <a:pt x="37" y="51"/>
                  <a:pt x="37" y="51"/>
                  <a:pt x="37" y="51"/>
                </a:cubicBezTo>
                <a:cubicBezTo>
                  <a:pt x="36" y="51"/>
                  <a:pt x="35" y="52"/>
                  <a:pt x="35" y="53"/>
                </a:cubicBezTo>
                <a:cubicBezTo>
                  <a:pt x="35" y="61"/>
                  <a:pt x="35" y="61"/>
                  <a:pt x="35" y="61"/>
                </a:cubicBezTo>
                <a:cubicBezTo>
                  <a:pt x="35" y="62"/>
                  <a:pt x="36" y="63"/>
                  <a:pt x="37" y="63"/>
                </a:cubicBezTo>
                <a:cubicBezTo>
                  <a:pt x="45" y="63"/>
                  <a:pt x="45" y="63"/>
                  <a:pt x="45" y="63"/>
                </a:cubicBezTo>
                <a:cubicBezTo>
                  <a:pt x="46" y="63"/>
                  <a:pt x="47" y="62"/>
                  <a:pt x="47" y="61"/>
                </a:cubicBezTo>
                <a:lnTo>
                  <a:pt x="47" y="53"/>
                </a:lnTo>
                <a:close/>
              </a:path>
            </a:pathLst>
          </a:custGeom>
          <a:solidFill>
            <a:schemeClr val="accent5">
              <a:lumMod val="75000"/>
            </a:schemeClr>
          </a:solidFill>
          <a:ln>
            <a:noFill/>
          </a:ln>
          <a:effectLst>
            <a:outerShdw blurRad="63500" sx="102000" sy="1020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AU"/>
          </a:p>
        </p:txBody>
      </p:sp>
    </p:spTree>
    <p:extLst>
      <p:ext uri="{BB962C8B-B14F-4D97-AF65-F5344CB8AC3E}">
        <p14:creationId xmlns:p14="http://schemas.microsoft.com/office/powerpoint/2010/main" val="20863802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3" name="Google Shape;103;p15"/>
          <p:cNvSpPr txBox="1">
            <a:spLocks noGrp="1"/>
          </p:cNvSpPr>
          <p:nvPr>
            <p:ph type="sldNum" idx="12"/>
          </p:nvPr>
        </p:nvSpPr>
        <p:spPr>
          <a:xfrm>
            <a:off x="8077200" y="6324412"/>
            <a:ext cx="2133600" cy="365100"/>
          </a:xfrm>
          <a:prstGeom prst="rect">
            <a:avLst/>
          </a:prstGeom>
        </p:spPr>
        <p:txBody>
          <a:bodyPr spcFirstLastPara="1" wrap="square" lIns="91425" tIns="45700" rIns="91425" bIns="45700" anchor="ctr" anchorCtr="0">
            <a:noAutofit/>
          </a:bodyPr>
          <a:lstStyle/>
          <a:p>
            <a:fld id="{00000000-1234-1234-1234-123412341234}" type="slidenum">
              <a:rPr lang="en-GB"/>
              <a:pPr/>
              <a:t>22</a:t>
            </a:fld>
            <a:endParaRPr/>
          </a:p>
        </p:txBody>
      </p:sp>
      <p:sp>
        <p:nvSpPr>
          <p:cNvPr id="104" name="Google Shape;104;p15"/>
          <p:cNvSpPr txBox="1">
            <a:spLocks noGrp="1"/>
          </p:cNvSpPr>
          <p:nvPr>
            <p:ph type="title"/>
          </p:nvPr>
        </p:nvSpPr>
        <p:spPr>
          <a:xfrm>
            <a:off x="1919536" y="1141413"/>
            <a:ext cx="7953000" cy="501600"/>
          </a:xfrm>
          <a:prstGeom prst="rect">
            <a:avLst/>
          </a:prstGeom>
        </p:spPr>
        <p:txBody>
          <a:bodyPr spcFirstLastPara="1" wrap="square" lIns="91425" tIns="45700" rIns="91425" bIns="45700" anchor="ctr" anchorCtr="0">
            <a:noAutofit/>
          </a:bodyPr>
          <a:lstStyle/>
          <a:p>
            <a:r>
              <a:rPr lang="en-GB" dirty="0"/>
              <a:t>Natural Ventilation – key points</a:t>
            </a:r>
            <a:endParaRPr dirty="0"/>
          </a:p>
        </p:txBody>
      </p:sp>
      <p:sp>
        <p:nvSpPr>
          <p:cNvPr id="6" name="TextBox 5">
            <a:extLst>
              <a:ext uri="{FF2B5EF4-FFF2-40B4-BE49-F238E27FC236}">
                <a16:creationId xmlns:a16="http://schemas.microsoft.com/office/drawing/2014/main" id="{0666F712-157D-45AF-8355-933E2C04E6E9}"/>
              </a:ext>
            </a:extLst>
          </p:cNvPr>
          <p:cNvSpPr txBox="1"/>
          <p:nvPr/>
        </p:nvSpPr>
        <p:spPr>
          <a:xfrm>
            <a:off x="1919536" y="1890515"/>
            <a:ext cx="7953000" cy="769196"/>
          </a:xfrm>
          <a:prstGeom prst="rect">
            <a:avLst/>
          </a:prstGeom>
          <a:noFill/>
          <a:ln>
            <a:noFill/>
          </a:ln>
        </p:spPr>
        <p:txBody>
          <a:bodyPr spcFirstLastPara="1" wrap="square" lIns="36000" tIns="36000" rIns="36000" bIns="36000" anchor="t" anchorCtr="0">
            <a:noAutofit/>
          </a:bodyPr>
          <a:lstStyle>
            <a:defPPr marR="0" lvl="0" algn="l" rtl="0">
              <a:lnSpc>
                <a:spcPct val="100000"/>
              </a:lnSpc>
              <a:spcBef>
                <a:spcPts val="0"/>
              </a:spcBef>
              <a:spcAft>
                <a:spcPts val="0"/>
              </a:spcAft>
              <a:defRPr/>
            </a:defPPr>
            <a:lvl1pPr marL="342900" indent="-342900">
              <a:buClr>
                <a:schemeClr val="accent3"/>
              </a:buClr>
              <a:buSzPts val="2000"/>
              <a:buFont typeface="Arial" panose="020B0604020202020204" pitchFamily="34" charset="0"/>
              <a:buChar char="•"/>
              <a:defRPr sz="2000">
                <a:solidFill>
                  <a:srgbClr val="032952"/>
                </a:solidFill>
                <a:latin typeface="Calibri"/>
                <a:ea typeface="Calibri"/>
                <a:cs typeface="Calibri"/>
              </a:defRPr>
            </a:lvl1pPr>
          </a:lstStyle>
          <a:p>
            <a:r>
              <a:rPr lang="en-GB" dirty="0"/>
              <a:t>Look at the “current” guidance</a:t>
            </a:r>
          </a:p>
          <a:p>
            <a:r>
              <a:rPr lang="en-GB" dirty="0"/>
              <a:t>A space that appears to have plenty of ventilation may be deceptive!</a:t>
            </a:r>
          </a:p>
        </p:txBody>
      </p:sp>
      <p:grpSp>
        <p:nvGrpSpPr>
          <p:cNvPr id="9" name="Group 8">
            <a:extLst>
              <a:ext uri="{FF2B5EF4-FFF2-40B4-BE49-F238E27FC236}">
                <a16:creationId xmlns:a16="http://schemas.microsoft.com/office/drawing/2014/main" id="{C6391870-0CBD-4C14-BE47-B21F2F7903F6}"/>
              </a:ext>
            </a:extLst>
          </p:cNvPr>
          <p:cNvGrpSpPr/>
          <p:nvPr/>
        </p:nvGrpSpPr>
        <p:grpSpPr>
          <a:xfrm>
            <a:off x="2170292" y="2843729"/>
            <a:ext cx="2209301" cy="707886"/>
            <a:chOff x="268803" y="5245907"/>
            <a:chExt cx="3783849" cy="969597"/>
          </a:xfrm>
        </p:grpSpPr>
        <p:sp>
          <p:nvSpPr>
            <p:cNvPr id="11" name="Rectangle 10">
              <a:extLst>
                <a:ext uri="{FF2B5EF4-FFF2-40B4-BE49-F238E27FC236}">
                  <a16:creationId xmlns:a16="http://schemas.microsoft.com/office/drawing/2014/main" id="{AC598C5A-E1A3-4945-A7E7-F04A54DF580E}"/>
                </a:ext>
              </a:extLst>
            </p:cNvPr>
            <p:cNvSpPr/>
            <p:nvPr/>
          </p:nvSpPr>
          <p:spPr>
            <a:xfrm>
              <a:off x="561974" y="5322953"/>
              <a:ext cx="3157879" cy="66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2" name="Group 11">
              <a:extLst>
                <a:ext uri="{FF2B5EF4-FFF2-40B4-BE49-F238E27FC236}">
                  <a16:creationId xmlns:a16="http://schemas.microsoft.com/office/drawing/2014/main" id="{3180E03B-FEC8-4904-92B4-99EB071558AB}"/>
                </a:ext>
              </a:extLst>
            </p:cNvPr>
            <p:cNvGrpSpPr/>
            <p:nvPr/>
          </p:nvGrpSpPr>
          <p:grpSpPr>
            <a:xfrm>
              <a:off x="268803" y="5245907"/>
              <a:ext cx="3783849" cy="969597"/>
              <a:chOff x="5207843" y="4638953"/>
              <a:chExt cx="3405028" cy="872526"/>
            </a:xfrm>
          </p:grpSpPr>
          <p:pic>
            <p:nvPicPr>
              <p:cNvPr id="13" name="Picture 12">
                <a:extLst>
                  <a:ext uri="{FF2B5EF4-FFF2-40B4-BE49-F238E27FC236}">
                    <a16:creationId xmlns:a16="http://schemas.microsoft.com/office/drawing/2014/main" id="{D5BF1A72-49D9-43C8-83BB-142A0D077063}"/>
                  </a:ext>
                </a:extLst>
              </p:cNvPr>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t="68861"/>
              <a:stretch/>
            </p:blipFill>
            <p:spPr>
              <a:xfrm>
                <a:off x="5379927" y="4638953"/>
                <a:ext cx="3071800" cy="872526"/>
              </a:xfrm>
              <a:prstGeom prst="rect">
                <a:avLst/>
              </a:prstGeom>
            </p:spPr>
          </p:pic>
          <p:pic>
            <p:nvPicPr>
              <p:cNvPr id="18" name="Picture 17">
                <a:extLst>
                  <a:ext uri="{FF2B5EF4-FFF2-40B4-BE49-F238E27FC236}">
                    <a16:creationId xmlns:a16="http://schemas.microsoft.com/office/drawing/2014/main" id="{E3CDFB54-EABE-42D5-AEE5-DFB972F2C710}"/>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611312">
                <a:off x="8023439" y="4875777"/>
                <a:ext cx="589432" cy="351590"/>
              </a:xfrm>
              <a:prstGeom prst="rect">
                <a:avLst/>
              </a:prstGeom>
            </p:spPr>
          </p:pic>
          <p:pic>
            <p:nvPicPr>
              <p:cNvPr id="19" name="Picture 18">
                <a:extLst>
                  <a:ext uri="{FF2B5EF4-FFF2-40B4-BE49-F238E27FC236}">
                    <a16:creationId xmlns:a16="http://schemas.microsoft.com/office/drawing/2014/main" id="{D7DFDAB2-8298-4CF7-9234-3207E9BCBB10}"/>
                  </a:ext>
                </a:extLst>
              </p:cNvPr>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591151">
                <a:off x="5207843" y="4887222"/>
                <a:ext cx="630788" cy="235655"/>
              </a:xfrm>
              <a:prstGeom prst="rect">
                <a:avLst/>
              </a:prstGeom>
            </p:spPr>
          </p:pic>
        </p:grpSp>
      </p:grpSp>
      <p:sp>
        <p:nvSpPr>
          <p:cNvPr id="21" name="TextBox 20">
            <a:extLst>
              <a:ext uri="{FF2B5EF4-FFF2-40B4-BE49-F238E27FC236}">
                <a16:creationId xmlns:a16="http://schemas.microsoft.com/office/drawing/2014/main" id="{2338FC1E-CD45-464A-A663-6AF1D1A163EC}"/>
              </a:ext>
            </a:extLst>
          </p:cNvPr>
          <p:cNvSpPr txBox="1"/>
          <p:nvPr/>
        </p:nvSpPr>
        <p:spPr>
          <a:xfrm>
            <a:off x="4596461" y="3853634"/>
            <a:ext cx="4650701" cy="720463"/>
          </a:xfrm>
          <a:prstGeom prst="rect">
            <a:avLst/>
          </a:prstGeom>
          <a:noFill/>
          <a:ln>
            <a:noFill/>
          </a:ln>
        </p:spPr>
        <p:txBody>
          <a:bodyPr spcFirstLastPara="1" wrap="square" lIns="36000" tIns="36000" rIns="36000" bIns="36000" anchor="t" anchorCtr="0">
            <a:noAutofit/>
          </a:bodyPr>
          <a:lstStyle>
            <a:defPPr marR="0" lvl="0" algn="l" rtl="0">
              <a:lnSpc>
                <a:spcPct val="100000"/>
              </a:lnSpc>
              <a:spcBef>
                <a:spcPts val="0"/>
              </a:spcBef>
              <a:spcAft>
                <a:spcPts val="0"/>
              </a:spcAft>
              <a:defRPr/>
            </a:defPPr>
            <a:lvl1pPr marL="342900" indent="-342900">
              <a:buClr>
                <a:schemeClr val="accent3"/>
              </a:buClr>
              <a:buSzPts val="2000"/>
              <a:buFont typeface="Arial" panose="020B0604020202020204" pitchFamily="34" charset="0"/>
              <a:buChar char="•"/>
              <a:defRPr sz="2000">
                <a:solidFill>
                  <a:srgbClr val="032952"/>
                </a:solidFill>
                <a:latin typeface="Calibri"/>
                <a:ea typeface="Calibri"/>
                <a:cs typeface="Calibri"/>
              </a:defRPr>
            </a:lvl1pPr>
          </a:lstStyle>
          <a:p>
            <a:pPr marL="0" indent="0">
              <a:buNone/>
            </a:pPr>
            <a:r>
              <a:rPr lang="en-GB" dirty="0"/>
              <a:t>How much </a:t>
            </a:r>
            <a:r>
              <a:rPr lang="en-GB" u="sng" dirty="0"/>
              <a:t>open</a:t>
            </a:r>
            <a:r>
              <a:rPr lang="en-GB" dirty="0"/>
              <a:t> area is there? And will it be kept open?</a:t>
            </a:r>
          </a:p>
          <a:p>
            <a:pPr marL="0" indent="0">
              <a:buNone/>
            </a:pPr>
            <a:endParaRPr lang="en-GB" dirty="0"/>
          </a:p>
        </p:txBody>
      </p:sp>
      <p:sp>
        <p:nvSpPr>
          <p:cNvPr id="22" name="TextBox 21">
            <a:extLst>
              <a:ext uri="{FF2B5EF4-FFF2-40B4-BE49-F238E27FC236}">
                <a16:creationId xmlns:a16="http://schemas.microsoft.com/office/drawing/2014/main" id="{51778823-3142-47DF-AECB-34E4012AF2B5}"/>
              </a:ext>
            </a:extLst>
          </p:cNvPr>
          <p:cNvSpPr txBox="1"/>
          <p:nvPr/>
        </p:nvSpPr>
        <p:spPr>
          <a:xfrm>
            <a:off x="4596460" y="4970692"/>
            <a:ext cx="4777312" cy="720462"/>
          </a:xfrm>
          <a:prstGeom prst="rect">
            <a:avLst/>
          </a:prstGeom>
          <a:noFill/>
          <a:ln>
            <a:noFill/>
          </a:ln>
        </p:spPr>
        <p:txBody>
          <a:bodyPr spcFirstLastPara="1" wrap="square" lIns="36000" tIns="36000" rIns="36000" bIns="36000" anchor="t" anchorCtr="0">
            <a:noAutofit/>
          </a:bodyPr>
          <a:lstStyle>
            <a:defPPr marR="0" lvl="0" algn="l" rtl="0">
              <a:lnSpc>
                <a:spcPct val="100000"/>
              </a:lnSpc>
              <a:spcBef>
                <a:spcPts val="0"/>
              </a:spcBef>
              <a:spcAft>
                <a:spcPts val="0"/>
              </a:spcAft>
              <a:defRPr/>
            </a:defPPr>
            <a:lvl1pPr marL="342900" indent="-342900">
              <a:buClr>
                <a:schemeClr val="accent3"/>
              </a:buClr>
              <a:buSzPts val="2000"/>
              <a:buFont typeface="Arial" panose="020B0604020202020204" pitchFamily="34" charset="0"/>
              <a:buChar char="•"/>
              <a:defRPr sz="2000">
                <a:solidFill>
                  <a:srgbClr val="032952"/>
                </a:solidFill>
                <a:latin typeface="Calibri"/>
                <a:ea typeface="Calibri"/>
                <a:cs typeface="Calibri"/>
              </a:defRPr>
            </a:lvl1pPr>
          </a:lstStyle>
          <a:p>
            <a:pPr marL="0" indent="0">
              <a:buNone/>
            </a:pPr>
            <a:r>
              <a:rPr lang="en-GB" dirty="0"/>
              <a:t>The number of patients that fit might exceed the number you can provide with ventilation</a:t>
            </a:r>
          </a:p>
        </p:txBody>
      </p:sp>
      <p:sp>
        <p:nvSpPr>
          <p:cNvPr id="23" name="TextBox 22">
            <a:extLst>
              <a:ext uri="{FF2B5EF4-FFF2-40B4-BE49-F238E27FC236}">
                <a16:creationId xmlns:a16="http://schemas.microsoft.com/office/drawing/2014/main" id="{8A339E3A-7549-44BE-9ECA-9649F17C9B03}"/>
              </a:ext>
            </a:extLst>
          </p:cNvPr>
          <p:cNvSpPr txBox="1"/>
          <p:nvPr/>
        </p:nvSpPr>
        <p:spPr>
          <a:xfrm>
            <a:off x="4596461" y="2934171"/>
            <a:ext cx="4650701" cy="413148"/>
          </a:xfrm>
          <a:prstGeom prst="rect">
            <a:avLst/>
          </a:prstGeom>
          <a:noFill/>
          <a:ln>
            <a:noFill/>
          </a:ln>
        </p:spPr>
        <p:txBody>
          <a:bodyPr spcFirstLastPara="1" wrap="square" lIns="36000" tIns="36000" rIns="36000" bIns="36000" anchor="t" anchorCtr="0">
            <a:noAutofit/>
          </a:bodyPr>
          <a:lstStyle>
            <a:defPPr marR="0" lvl="0" algn="l" rtl="0">
              <a:lnSpc>
                <a:spcPct val="100000"/>
              </a:lnSpc>
              <a:spcBef>
                <a:spcPts val="0"/>
              </a:spcBef>
              <a:spcAft>
                <a:spcPts val="0"/>
              </a:spcAft>
              <a:defRPr/>
            </a:defPPr>
            <a:lvl1pPr marL="342900" indent="-342900">
              <a:buClr>
                <a:schemeClr val="accent3"/>
              </a:buClr>
              <a:buSzPts val="2000"/>
              <a:buFont typeface="Arial" panose="020B0604020202020204" pitchFamily="34" charset="0"/>
              <a:buChar char="•"/>
              <a:defRPr sz="2000">
                <a:solidFill>
                  <a:srgbClr val="032952"/>
                </a:solidFill>
                <a:latin typeface="Calibri"/>
                <a:ea typeface="Calibri"/>
                <a:cs typeface="Calibri"/>
              </a:defRPr>
            </a:lvl1pPr>
          </a:lstStyle>
          <a:p>
            <a:pPr marL="0" indent="0">
              <a:buNone/>
            </a:pPr>
            <a:r>
              <a:rPr lang="en-GB" dirty="0"/>
              <a:t>Will air be effectively distributed</a:t>
            </a:r>
          </a:p>
        </p:txBody>
      </p:sp>
      <p:pic>
        <p:nvPicPr>
          <p:cNvPr id="2" name="Picture 1">
            <a:extLst>
              <a:ext uri="{FF2B5EF4-FFF2-40B4-BE49-F238E27FC236}">
                <a16:creationId xmlns:a16="http://schemas.microsoft.com/office/drawing/2014/main" id="{2E3122AA-EE88-42A7-87A2-AF2F07AB6D0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689704" y="4849463"/>
            <a:ext cx="1102352" cy="928001"/>
          </a:xfrm>
          <a:prstGeom prst="rect">
            <a:avLst/>
          </a:prstGeom>
        </p:spPr>
      </p:pic>
      <p:pic>
        <p:nvPicPr>
          <p:cNvPr id="3" name="Picture 2">
            <a:extLst>
              <a:ext uri="{FF2B5EF4-FFF2-40B4-BE49-F238E27FC236}">
                <a16:creationId xmlns:a16="http://schemas.microsoft.com/office/drawing/2014/main" id="{7593571F-A7F3-4F05-BF12-E43812EBF52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585097" y="3778587"/>
            <a:ext cx="1305434" cy="789206"/>
          </a:xfrm>
          <a:prstGeom prst="rect">
            <a:avLst/>
          </a:prstGeom>
        </p:spPr>
      </p:pic>
      <p:sp>
        <p:nvSpPr>
          <p:cNvPr id="25" name="TextBox 24">
            <a:extLst>
              <a:ext uri="{FF2B5EF4-FFF2-40B4-BE49-F238E27FC236}">
                <a16:creationId xmlns:a16="http://schemas.microsoft.com/office/drawing/2014/main" id="{6D312FE7-2D41-4816-9156-499F1202E736}"/>
              </a:ext>
            </a:extLst>
          </p:cNvPr>
          <p:cNvSpPr txBox="1"/>
          <p:nvPr/>
        </p:nvSpPr>
        <p:spPr>
          <a:xfrm>
            <a:off x="4596460" y="6160042"/>
            <a:ext cx="5276076" cy="413148"/>
          </a:xfrm>
          <a:prstGeom prst="rect">
            <a:avLst/>
          </a:prstGeom>
          <a:noFill/>
          <a:ln>
            <a:noFill/>
          </a:ln>
        </p:spPr>
        <p:txBody>
          <a:bodyPr spcFirstLastPara="1" wrap="square" lIns="36000" tIns="36000" rIns="36000" bIns="36000" anchor="t" anchorCtr="0">
            <a:noAutofit/>
          </a:bodyPr>
          <a:lstStyle>
            <a:defPPr marR="0" lvl="0" algn="l" rtl="0">
              <a:lnSpc>
                <a:spcPct val="100000"/>
              </a:lnSpc>
              <a:spcBef>
                <a:spcPts val="0"/>
              </a:spcBef>
              <a:spcAft>
                <a:spcPts val="0"/>
              </a:spcAft>
              <a:defRPr/>
            </a:defPPr>
            <a:lvl1pPr marL="342900" indent="-342900">
              <a:buClr>
                <a:schemeClr val="accent3"/>
              </a:buClr>
              <a:buSzPts val="2000"/>
              <a:buFont typeface="Arial" panose="020B0604020202020204" pitchFamily="34" charset="0"/>
              <a:buChar char="•"/>
              <a:defRPr sz="2000">
                <a:solidFill>
                  <a:srgbClr val="032952"/>
                </a:solidFill>
                <a:latin typeface="Calibri"/>
                <a:ea typeface="Calibri"/>
                <a:cs typeface="Calibri"/>
              </a:defRPr>
            </a:lvl1pPr>
          </a:lstStyle>
          <a:p>
            <a:pPr marL="0" indent="0">
              <a:buNone/>
            </a:pPr>
            <a:r>
              <a:rPr lang="en-GB" dirty="0"/>
              <a:t>claire.oreilly@arup.com</a:t>
            </a:r>
          </a:p>
        </p:txBody>
      </p:sp>
      <p:pic>
        <p:nvPicPr>
          <p:cNvPr id="24" name="Graphic 23" descr="Email">
            <a:extLst>
              <a:ext uri="{FF2B5EF4-FFF2-40B4-BE49-F238E27FC236}">
                <a16:creationId xmlns:a16="http://schemas.microsoft.com/office/drawing/2014/main" id="{C91C662B-D956-41E0-84CC-265F2A912FC1}"/>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2959073" y="6009211"/>
            <a:ext cx="561524" cy="561524"/>
          </a:xfrm>
          <a:prstGeom prst="rect">
            <a:avLst/>
          </a:prstGeom>
        </p:spPr>
      </p:pic>
    </p:spTree>
    <p:extLst>
      <p:ext uri="{BB962C8B-B14F-4D97-AF65-F5344CB8AC3E}">
        <p14:creationId xmlns:p14="http://schemas.microsoft.com/office/powerpoint/2010/main" val="3547419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4" name="Rectangle 3">
            <a:extLst>
              <a:ext uri="{FF2B5EF4-FFF2-40B4-BE49-F238E27FC236}">
                <a16:creationId xmlns:a16="http://schemas.microsoft.com/office/drawing/2014/main" id="{F50B46B4-4EAF-441D-BB88-211F28EF3DD5}"/>
              </a:ext>
            </a:extLst>
          </p:cNvPr>
          <p:cNvSpPr/>
          <p:nvPr/>
        </p:nvSpPr>
        <p:spPr>
          <a:xfrm>
            <a:off x="1106750" y="106535"/>
            <a:ext cx="12029242" cy="27609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7" name="Google Shape;117;p17"/>
          <p:cNvSpPr txBox="1">
            <a:spLocks noGrp="1"/>
          </p:cNvSpPr>
          <p:nvPr>
            <p:ph type="sldNum" idx="12"/>
          </p:nvPr>
        </p:nvSpPr>
        <p:spPr>
          <a:xfrm>
            <a:off x="8077200" y="6324415"/>
            <a:ext cx="2133600" cy="365125"/>
          </a:xfrm>
          <a:prstGeom prst="rect">
            <a:avLst/>
          </a:prstGeom>
          <a:noFill/>
          <a:ln>
            <a:noFill/>
          </a:ln>
        </p:spPr>
        <p:txBody>
          <a:bodyPr spcFirstLastPara="1" wrap="square" lIns="91425" tIns="45700" rIns="91425" bIns="45700" anchor="ctr" anchorCtr="0">
            <a:noAutofit/>
          </a:bodyPr>
          <a:lstStyle/>
          <a:p>
            <a:fld id="{00000000-1234-1234-1234-123412341234}" type="slidenum">
              <a:rPr lang="en-GB"/>
              <a:pPr/>
              <a:t>23</a:t>
            </a:fld>
            <a:endParaRPr/>
          </a:p>
        </p:txBody>
      </p:sp>
      <p:sp>
        <p:nvSpPr>
          <p:cNvPr id="118" name="Google Shape;118;p17"/>
          <p:cNvSpPr txBox="1">
            <a:spLocks noGrp="1"/>
          </p:cNvSpPr>
          <p:nvPr>
            <p:ph type="title"/>
          </p:nvPr>
        </p:nvSpPr>
        <p:spPr>
          <a:xfrm>
            <a:off x="1919539" y="1141413"/>
            <a:ext cx="7953127" cy="501650"/>
          </a:xfrm>
          <a:prstGeom prst="rect">
            <a:avLst/>
          </a:prstGeom>
          <a:noFill/>
          <a:ln>
            <a:noFill/>
          </a:ln>
        </p:spPr>
        <p:txBody>
          <a:bodyPr spcFirstLastPara="1" wrap="square" lIns="91425" tIns="45700" rIns="91425" bIns="45700" anchor="ctr" anchorCtr="0">
            <a:noAutofit/>
          </a:bodyPr>
          <a:lstStyle/>
          <a:p>
            <a:pPr>
              <a:buSzPts val="2520"/>
            </a:pPr>
            <a:r>
              <a:rPr lang="en-GB" sz="2400" dirty="0"/>
              <a:t>Shelter response framework for Covid-19 mitigation</a:t>
            </a:r>
            <a:endParaRPr sz="2400" dirty="0"/>
          </a:p>
        </p:txBody>
      </p:sp>
      <p:sp>
        <p:nvSpPr>
          <p:cNvPr id="119" name="Google Shape;119;p17"/>
          <p:cNvSpPr txBox="1">
            <a:spLocks noGrp="1"/>
          </p:cNvSpPr>
          <p:nvPr>
            <p:ph type="dt" idx="10"/>
          </p:nvPr>
        </p:nvSpPr>
        <p:spPr>
          <a:xfrm>
            <a:off x="1981200" y="6356353"/>
            <a:ext cx="2133600" cy="365125"/>
          </a:xfrm>
          <a:prstGeom prst="rect">
            <a:avLst/>
          </a:prstGeom>
          <a:noFill/>
          <a:ln>
            <a:noFill/>
          </a:ln>
        </p:spPr>
        <p:txBody>
          <a:bodyPr spcFirstLastPara="1" wrap="square" lIns="91425" tIns="45700" rIns="91425" bIns="45700" anchor="ctr" anchorCtr="0">
            <a:noAutofit/>
          </a:bodyPr>
          <a:lstStyle/>
          <a:p>
            <a:r>
              <a:rPr lang="en-GB"/>
              <a:t>9/30/2020</a:t>
            </a:r>
            <a:endParaRPr/>
          </a:p>
        </p:txBody>
      </p:sp>
      <p:sp>
        <p:nvSpPr>
          <p:cNvPr id="121" name="Google Shape;121;p17"/>
          <p:cNvSpPr/>
          <p:nvPr/>
        </p:nvSpPr>
        <p:spPr>
          <a:xfrm rot="-5400000">
            <a:off x="2462093" y="4551373"/>
            <a:ext cx="322821" cy="1551945"/>
          </a:xfrm>
          <a:prstGeom prst="leftBrace">
            <a:avLst>
              <a:gd name="adj1" fmla="val 8333"/>
              <a:gd name="adj2" fmla="val 50000"/>
            </a:avLst>
          </a:prstGeom>
          <a:noFill/>
          <a:ln w="57150" cap="flat" cmpd="sng">
            <a:solidFill>
              <a:srgbClr val="32576E"/>
            </a:solidFill>
            <a:prstDash val="solid"/>
            <a:round/>
            <a:headEnd type="none" w="sm" len="sm"/>
            <a:tailEnd type="none" w="sm" len="sm"/>
          </a:ln>
        </p:spPr>
        <p:txBody>
          <a:bodyPr spcFirstLastPara="1" wrap="square" lIns="91425" tIns="45700" rIns="91425" bIns="45700" anchor="ctr" anchorCtr="0">
            <a:noAutofit/>
          </a:bodyPr>
          <a:lstStyle/>
          <a:p>
            <a:pPr algn="ctr"/>
            <a:endParaRPr sz="1800">
              <a:solidFill>
                <a:schemeClr val="dk1"/>
              </a:solidFill>
              <a:latin typeface="Calibri"/>
              <a:ea typeface="Calibri"/>
              <a:cs typeface="Calibri"/>
              <a:sym typeface="Calibri"/>
            </a:endParaRPr>
          </a:p>
        </p:txBody>
      </p:sp>
      <p:sp>
        <p:nvSpPr>
          <p:cNvPr id="122" name="Google Shape;122;p17"/>
          <p:cNvSpPr/>
          <p:nvPr/>
        </p:nvSpPr>
        <p:spPr>
          <a:xfrm rot="-5400000">
            <a:off x="4170062" y="4559926"/>
            <a:ext cx="322821" cy="1512840"/>
          </a:xfrm>
          <a:prstGeom prst="leftBrace">
            <a:avLst>
              <a:gd name="adj1" fmla="val 8333"/>
              <a:gd name="adj2" fmla="val 50000"/>
            </a:avLst>
          </a:prstGeom>
          <a:noFill/>
          <a:ln w="57150" cap="flat" cmpd="sng">
            <a:solidFill>
              <a:srgbClr val="723233"/>
            </a:solidFill>
            <a:prstDash val="solid"/>
            <a:round/>
            <a:headEnd type="none" w="sm" len="sm"/>
            <a:tailEnd type="none" w="sm" len="sm"/>
          </a:ln>
        </p:spPr>
        <p:txBody>
          <a:bodyPr spcFirstLastPara="1" wrap="square" lIns="91425" tIns="45700" rIns="91425" bIns="45700" anchor="ctr" anchorCtr="0">
            <a:noAutofit/>
          </a:bodyPr>
          <a:lstStyle/>
          <a:p>
            <a:pPr algn="ctr"/>
            <a:endParaRPr sz="1800">
              <a:solidFill>
                <a:schemeClr val="dk1"/>
              </a:solidFill>
              <a:latin typeface="Calibri"/>
              <a:ea typeface="Calibri"/>
              <a:cs typeface="Calibri"/>
              <a:sym typeface="Calibri"/>
            </a:endParaRPr>
          </a:p>
        </p:txBody>
      </p:sp>
      <p:sp>
        <p:nvSpPr>
          <p:cNvPr id="123" name="Google Shape;123;p17"/>
          <p:cNvSpPr/>
          <p:nvPr/>
        </p:nvSpPr>
        <p:spPr>
          <a:xfrm rot="-5400000">
            <a:off x="9273420" y="4540376"/>
            <a:ext cx="322821" cy="1551945"/>
          </a:xfrm>
          <a:prstGeom prst="leftBrace">
            <a:avLst>
              <a:gd name="adj1" fmla="val 8333"/>
              <a:gd name="adj2" fmla="val 50000"/>
            </a:avLst>
          </a:prstGeom>
          <a:noFill/>
          <a:ln w="57150" cap="flat" cmpd="sng">
            <a:solidFill>
              <a:srgbClr val="32576E"/>
            </a:solidFill>
            <a:prstDash val="solid"/>
            <a:round/>
            <a:headEnd type="none" w="sm" len="sm"/>
            <a:tailEnd type="none" w="sm" len="sm"/>
          </a:ln>
        </p:spPr>
        <p:txBody>
          <a:bodyPr spcFirstLastPara="1" wrap="square" lIns="91425" tIns="45700" rIns="91425" bIns="45700" anchor="ctr" anchorCtr="0">
            <a:noAutofit/>
          </a:bodyPr>
          <a:lstStyle/>
          <a:p>
            <a:pPr algn="ctr"/>
            <a:endParaRPr sz="1800">
              <a:solidFill>
                <a:schemeClr val="dk1"/>
              </a:solidFill>
              <a:latin typeface="Calibri"/>
              <a:ea typeface="Calibri"/>
              <a:cs typeface="Calibri"/>
              <a:sym typeface="Calibri"/>
            </a:endParaRPr>
          </a:p>
        </p:txBody>
      </p:sp>
      <p:sp>
        <p:nvSpPr>
          <p:cNvPr id="124" name="Google Shape;124;p17"/>
          <p:cNvSpPr txBox="1"/>
          <p:nvPr/>
        </p:nvSpPr>
        <p:spPr>
          <a:xfrm>
            <a:off x="1766862" y="5529104"/>
            <a:ext cx="1656058" cy="369332"/>
          </a:xfrm>
          <a:prstGeom prst="rect">
            <a:avLst/>
          </a:prstGeom>
          <a:noFill/>
          <a:ln>
            <a:noFill/>
          </a:ln>
        </p:spPr>
        <p:txBody>
          <a:bodyPr spcFirstLastPara="1" wrap="square" lIns="91425" tIns="45700" rIns="91425" bIns="45700" anchor="t" anchorCtr="0">
            <a:noAutofit/>
          </a:bodyPr>
          <a:lstStyle/>
          <a:p>
            <a:r>
              <a:rPr lang="en-GB" sz="1800" dirty="0">
                <a:solidFill>
                  <a:schemeClr val="dk1"/>
                </a:solidFill>
                <a:latin typeface="Calibri"/>
                <a:ea typeface="Calibri"/>
                <a:cs typeface="Calibri"/>
                <a:sym typeface="Calibri"/>
              </a:rPr>
              <a:t>NFI distribution / Construction site safety</a:t>
            </a:r>
            <a:endParaRPr dirty="0"/>
          </a:p>
        </p:txBody>
      </p:sp>
      <p:sp>
        <p:nvSpPr>
          <p:cNvPr id="125" name="Google Shape;125;p17"/>
          <p:cNvSpPr txBox="1"/>
          <p:nvPr/>
        </p:nvSpPr>
        <p:spPr>
          <a:xfrm>
            <a:off x="3502367" y="5538806"/>
            <a:ext cx="1800872" cy="1200329"/>
          </a:xfrm>
          <a:prstGeom prst="rect">
            <a:avLst/>
          </a:prstGeom>
          <a:noFill/>
          <a:ln>
            <a:noFill/>
          </a:ln>
        </p:spPr>
        <p:txBody>
          <a:bodyPr spcFirstLastPara="1" wrap="square" lIns="91425" tIns="45700" rIns="91425" bIns="45700" anchor="t" anchorCtr="0">
            <a:noAutofit/>
          </a:bodyPr>
          <a:lstStyle/>
          <a:p>
            <a:r>
              <a:rPr lang="en-GB" sz="1800">
                <a:solidFill>
                  <a:schemeClr val="dk1"/>
                </a:solidFill>
                <a:latin typeface="Calibri"/>
                <a:ea typeface="Calibri"/>
                <a:cs typeface="Calibri"/>
                <a:sym typeface="Calibri"/>
              </a:rPr>
              <a:t>Adequate shelter</a:t>
            </a:r>
            <a:endParaRPr/>
          </a:p>
          <a:p>
            <a:r>
              <a:rPr lang="en-GB" sz="1800">
                <a:solidFill>
                  <a:schemeClr val="dk1"/>
                </a:solidFill>
                <a:latin typeface="Calibri"/>
                <a:ea typeface="Calibri"/>
                <a:cs typeface="Calibri"/>
                <a:sym typeface="Calibri"/>
              </a:rPr>
              <a:t>In terms of thermal comfort, </a:t>
            </a:r>
            <a:r>
              <a:rPr lang="en-GB" sz="1800" b="1">
                <a:solidFill>
                  <a:schemeClr val="dk1"/>
                </a:solidFill>
                <a:latin typeface="Calibri"/>
                <a:ea typeface="Calibri"/>
                <a:cs typeface="Calibri"/>
                <a:sym typeface="Calibri"/>
              </a:rPr>
              <a:t>ventilation</a:t>
            </a:r>
            <a:r>
              <a:rPr lang="en-GB" sz="1800">
                <a:solidFill>
                  <a:schemeClr val="dk1"/>
                </a:solidFill>
                <a:latin typeface="Calibri"/>
                <a:ea typeface="Calibri"/>
                <a:cs typeface="Calibri"/>
                <a:sym typeface="Calibri"/>
              </a:rPr>
              <a:t> etc.  </a:t>
            </a:r>
            <a:endParaRPr/>
          </a:p>
        </p:txBody>
      </p:sp>
      <p:sp>
        <p:nvSpPr>
          <p:cNvPr id="126" name="Google Shape;126;p17"/>
          <p:cNvSpPr txBox="1"/>
          <p:nvPr/>
        </p:nvSpPr>
        <p:spPr>
          <a:xfrm>
            <a:off x="6816079" y="5529107"/>
            <a:ext cx="1800872" cy="1200329"/>
          </a:xfrm>
          <a:prstGeom prst="rect">
            <a:avLst/>
          </a:prstGeom>
          <a:noFill/>
          <a:ln>
            <a:noFill/>
          </a:ln>
        </p:spPr>
        <p:txBody>
          <a:bodyPr spcFirstLastPara="1" wrap="square" lIns="91425" tIns="45700" rIns="91425" bIns="45700" anchor="t" anchorCtr="0">
            <a:noAutofit/>
          </a:bodyPr>
          <a:lstStyle/>
          <a:p>
            <a:pPr algn="ctr"/>
            <a:r>
              <a:rPr lang="en-GB" sz="1800" dirty="0">
                <a:solidFill>
                  <a:schemeClr val="dk1"/>
                </a:solidFill>
                <a:latin typeface="Calibri"/>
                <a:ea typeface="Calibri"/>
                <a:cs typeface="Calibri"/>
                <a:sym typeface="Calibri"/>
              </a:rPr>
              <a:t>Adequate shelter</a:t>
            </a:r>
            <a:endParaRPr dirty="0"/>
          </a:p>
          <a:p>
            <a:pPr algn="ctr"/>
            <a:r>
              <a:rPr lang="en-GB" sz="1800" dirty="0">
                <a:solidFill>
                  <a:schemeClr val="dk1"/>
                </a:solidFill>
                <a:latin typeface="Calibri"/>
                <a:ea typeface="Calibri"/>
                <a:cs typeface="Calibri"/>
                <a:sym typeface="Calibri"/>
              </a:rPr>
              <a:t>in terms of space, possibility to separate </a:t>
            </a:r>
            <a:endParaRPr dirty="0"/>
          </a:p>
        </p:txBody>
      </p:sp>
      <p:sp>
        <p:nvSpPr>
          <p:cNvPr id="127" name="Google Shape;127;p17"/>
          <p:cNvSpPr/>
          <p:nvPr/>
        </p:nvSpPr>
        <p:spPr>
          <a:xfrm rot="-5400000">
            <a:off x="5884904" y="4563836"/>
            <a:ext cx="322821" cy="1512840"/>
          </a:xfrm>
          <a:prstGeom prst="leftBrace">
            <a:avLst>
              <a:gd name="adj1" fmla="val 8333"/>
              <a:gd name="adj2" fmla="val 50000"/>
            </a:avLst>
          </a:prstGeom>
          <a:noFill/>
          <a:ln w="57150" cap="flat" cmpd="sng">
            <a:solidFill>
              <a:srgbClr val="723233"/>
            </a:solidFill>
            <a:prstDash val="solid"/>
            <a:round/>
            <a:headEnd type="none" w="sm" len="sm"/>
            <a:tailEnd type="none" w="sm" len="sm"/>
          </a:ln>
        </p:spPr>
        <p:txBody>
          <a:bodyPr spcFirstLastPara="1" wrap="square" lIns="91425" tIns="45700" rIns="91425" bIns="45700" anchor="ctr" anchorCtr="0">
            <a:noAutofit/>
          </a:bodyPr>
          <a:lstStyle/>
          <a:p>
            <a:pPr algn="ctr"/>
            <a:endParaRPr sz="1800">
              <a:solidFill>
                <a:schemeClr val="dk1"/>
              </a:solidFill>
              <a:latin typeface="Calibri"/>
              <a:ea typeface="Calibri"/>
              <a:cs typeface="Calibri"/>
              <a:sym typeface="Calibri"/>
            </a:endParaRPr>
          </a:p>
        </p:txBody>
      </p:sp>
      <p:sp>
        <p:nvSpPr>
          <p:cNvPr id="128" name="Google Shape;128;p17"/>
          <p:cNvSpPr/>
          <p:nvPr/>
        </p:nvSpPr>
        <p:spPr>
          <a:xfrm rot="-5400000">
            <a:off x="7555108" y="4569058"/>
            <a:ext cx="322821" cy="1512840"/>
          </a:xfrm>
          <a:prstGeom prst="leftBrace">
            <a:avLst>
              <a:gd name="adj1" fmla="val 8333"/>
              <a:gd name="adj2" fmla="val 50000"/>
            </a:avLst>
          </a:prstGeom>
          <a:noFill/>
          <a:ln w="57150" cap="flat" cmpd="sng">
            <a:solidFill>
              <a:srgbClr val="723233"/>
            </a:solidFill>
            <a:prstDash val="solid"/>
            <a:round/>
            <a:headEnd type="none" w="sm" len="sm"/>
            <a:tailEnd type="none" w="sm" len="sm"/>
          </a:ln>
        </p:spPr>
        <p:txBody>
          <a:bodyPr spcFirstLastPara="1" wrap="square" lIns="91425" tIns="45700" rIns="91425" bIns="45700" anchor="ctr" anchorCtr="0">
            <a:noAutofit/>
          </a:bodyPr>
          <a:lstStyle/>
          <a:p>
            <a:pPr algn="ctr"/>
            <a:endParaRPr sz="1800">
              <a:solidFill>
                <a:schemeClr val="dk1"/>
              </a:solidFill>
              <a:latin typeface="Calibri"/>
              <a:ea typeface="Calibri"/>
              <a:cs typeface="Calibri"/>
              <a:sym typeface="Calibri"/>
            </a:endParaRPr>
          </a:p>
        </p:txBody>
      </p:sp>
      <p:sp>
        <p:nvSpPr>
          <p:cNvPr id="129" name="Google Shape;129;p17"/>
          <p:cNvSpPr txBox="1"/>
          <p:nvPr/>
        </p:nvSpPr>
        <p:spPr>
          <a:xfrm>
            <a:off x="5159223" y="5534330"/>
            <a:ext cx="1800872" cy="1200329"/>
          </a:xfrm>
          <a:prstGeom prst="rect">
            <a:avLst/>
          </a:prstGeom>
          <a:noFill/>
          <a:ln>
            <a:noFill/>
          </a:ln>
        </p:spPr>
        <p:txBody>
          <a:bodyPr spcFirstLastPara="1" wrap="square" lIns="91425" tIns="45700" rIns="91425" bIns="45700" anchor="t" anchorCtr="0">
            <a:noAutofit/>
          </a:bodyPr>
          <a:lstStyle/>
          <a:p>
            <a:pPr algn="ctr"/>
            <a:r>
              <a:rPr lang="en-GB" sz="1800" dirty="0">
                <a:solidFill>
                  <a:schemeClr val="dk1"/>
                </a:solidFill>
                <a:latin typeface="Calibri"/>
                <a:ea typeface="Calibri"/>
                <a:cs typeface="Calibri"/>
                <a:sym typeface="Calibri"/>
              </a:rPr>
              <a:t>Adequate settlements, </a:t>
            </a:r>
            <a:endParaRPr dirty="0"/>
          </a:p>
          <a:p>
            <a:pPr algn="ctr"/>
            <a:r>
              <a:rPr lang="en-GB" sz="1800" dirty="0">
                <a:solidFill>
                  <a:schemeClr val="dk1"/>
                </a:solidFill>
                <a:latin typeface="Calibri"/>
                <a:ea typeface="Calibri"/>
                <a:cs typeface="Calibri"/>
                <a:sym typeface="Calibri"/>
              </a:rPr>
              <a:t>space and basic facilities</a:t>
            </a:r>
            <a:endParaRPr dirty="0"/>
          </a:p>
        </p:txBody>
      </p:sp>
      <p:sp>
        <p:nvSpPr>
          <p:cNvPr id="130" name="Google Shape;130;p17"/>
          <p:cNvSpPr txBox="1"/>
          <p:nvPr/>
        </p:nvSpPr>
        <p:spPr>
          <a:xfrm>
            <a:off x="8721861" y="5517235"/>
            <a:ext cx="1551946" cy="1200329"/>
          </a:xfrm>
          <a:prstGeom prst="rect">
            <a:avLst/>
          </a:prstGeom>
          <a:noFill/>
          <a:ln>
            <a:noFill/>
          </a:ln>
        </p:spPr>
        <p:txBody>
          <a:bodyPr spcFirstLastPara="1" wrap="square" lIns="91425" tIns="45700" rIns="91425" bIns="45700" anchor="t" anchorCtr="0">
            <a:noAutofit/>
          </a:bodyPr>
          <a:lstStyle/>
          <a:p>
            <a:pPr algn="ctr"/>
            <a:r>
              <a:rPr lang="en-GB" sz="1800" dirty="0">
                <a:solidFill>
                  <a:schemeClr val="dk1"/>
                </a:solidFill>
                <a:latin typeface="Calibri"/>
                <a:ea typeface="Calibri"/>
                <a:cs typeface="Calibri"/>
                <a:sym typeface="Calibri"/>
              </a:rPr>
              <a:t>Adequate emergency  health infrastructure </a:t>
            </a:r>
            <a:endParaRPr dirty="0"/>
          </a:p>
        </p:txBody>
      </p:sp>
      <p:pic>
        <p:nvPicPr>
          <p:cNvPr id="3" name="Picture 2" descr="A picture containing diagram&#10;&#10;Description automatically generated">
            <a:extLst>
              <a:ext uri="{FF2B5EF4-FFF2-40B4-BE49-F238E27FC236}">
                <a16:creationId xmlns:a16="http://schemas.microsoft.com/office/drawing/2014/main" id="{2CAC2429-2236-416F-BF5A-A1B451BE0FC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12423" y="508410"/>
            <a:ext cx="8460042" cy="4628868"/>
          </a:xfrm>
          <a:prstGeom prst="rect">
            <a:avLst/>
          </a:prstGeom>
        </p:spPr>
      </p:pic>
    </p:spTree>
    <p:extLst>
      <p:ext uri="{BB962C8B-B14F-4D97-AF65-F5344CB8AC3E}">
        <p14:creationId xmlns:p14="http://schemas.microsoft.com/office/powerpoint/2010/main" val="4115532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9EDC37-69D6-40D5-B061-FAE8C323F070}"/>
              </a:ext>
            </a:extLst>
          </p:cNvPr>
          <p:cNvSpPr>
            <a:spLocks noGrp="1"/>
          </p:cNvSpPr>
          <p:nvPr>
            <p:ph type="body" idx="1"/>
          </p:nvPr>
        </p:nvSpPr>
        <p:spPr/>
        <p:txBody>
          <a:bodyPr/>
          <a:lstStyle/>
          <a:p>
            <a:r>
              <a:rPr lang="en-GB" b="1" dirty="0"/>
              <a:t>Which type of programming has your organization implemented to tackle COVID- 19 related issues? </a:t>
            </a:r>
            <a:endParaRPr lang="en-GB" dirty="0"/>
          </a:p>
        </p:txBody>
      </p:sp>
      <p:sp>
        <p:nvSpPr>
          <p:cNvPr id="3" name="Slide Number Placeholder 2">
            <a:extLst>
              <a:ext uri="{FF2B5EF4-FFF2-40B4-BE49-F238E27FC236}">
                <a16:creationId xmlns:a16="http://schemas.microsoft.com/office/drawing/2014/main" id="{3B798998-0168-4823-8BB5-3537990229B8}"/>
              </a:ext>
            </a:extLst>
          </p:cNvPr>
          <p:cNvSpPr>
            <a:spLocks noGrp="1"/>
          </p:cNvSpPr>
          <p:nvPr>
            <p:ph type="sldNum" idx="12"/>
          </p:nvPr>
        </p:nvSpPr>
        <p:spPr/>
        <p:txBody>
          <a:bodyPr/>
          <a:lstStyle/>
          <a:p>
            <a:fld id="{00000000-1234-1234-1234-123412341234}" type="slidenum">
              <a:rPr lang="en-GB" smtClean="0"/>
              <a:pPr/>
              <a:t>24</a:t>
            </a:fld>
            <a:endParaRPr lang="en-GB"/>
          </a:p>
        </p:txBody>
      </p:sp>
      <p:sp>
        <p:nvSpPr>
          <p:cNvPr id="4" name="Title 3">
            <a:extLst>
              <a:ext uri="{FF2B5EF4-FFF2-40B4-BE49-F238E27FC236}">
                <a16:creationId xmlns:a16="http://schemas.microsoft.com/office/drawing/2014/main" id="{CD2F228E-B787-4029-8612-B7664AA6CD24}"/>
              </a:ext>
            </a:extLst>
          </p:cNvPr>
          <p:cNvSpPr>
            <a:spLocks noGrp="1"/>
          </p:cNvSpPr>
          <p:nvPr>
            <p:ph type="title"/>
          </p:nvPr>
        </p:nvSpPr>
        <p:spPr/>
        <p:txBody>
          <a:bodyPr/>
          <a:lstStyle/>
          <a:p>
            <a:r>
              <a:rPr lang="en-GB" dirty="0" err="1"/>
              <a:t>Metimeter</a:t>
            </a:r>
            <a:r>
              <a:rPr lang="en-GB" dirty="0"/>
              <a:t>; multiple choice.</a:t>
            </a:r>
          </a:p>
        </p:txBody>
      </p:sp>
    </p:spTree>
    <p:extLst>
      <p:ext uri="{BB962C8B-B14F-4D97-AF65-F5344CB8AC3E}">
        <p14:creationId xmlns:p14="http://schemas.microsoft.com/office/powerpoint/2010/main" val="33501491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22"/>
          <p:cNvSpPr txBox="1">
            <a:spLocks noGrp="1"/>
          </p:cNvSpPr>
          <p:nvPr>
            <p:ph type="sldNum" idx="12"/>
          </p:nvPr>
        </p:nvSpPr>
        <p:spPr>
          <a:xfrm>
            <a:off x="8074868" y="6324413"/>
            <a:ext cx="2133600" cy="365125"/>
          </a:xfrm>
          <a:prstGeom prst="rect">
            <a:avLst/>
          </a:prstGeom>
          <a:noFill/>
          <a:ln>
            <a:noFill/>
          </a:ln>
        </p:spPr>
        <p:txBody>
          <a:bodyPr spcFirstLastPara="1" wrap="square" lIns="91425" tIns="45700" rIns="91425" bIns="45700" anchor="ctr" anchorCtr="0">
            <a:noAutofit/>
          </a:bodyPr>
          <a:lstStyle/>
          <a:p>
            <a:fld id="{00000000-1234-1234-1234-123412341234}" type="slidenum">
              <a:rPr lang="en-GB"/>
              <a:pPr/>
              <a:t>25</a:t>
            </a:fld>
            <a:endParaRPr/>
          </a:p>
        </p:txBody>
      </p:sp>
      <p:sp>
        <p:nvSpPr>
          <p:cNvPr id="229" name="Google Shape;229;p22"/>
          <p:cNvSpPr txBox="1"/>
          <p:nvPr/>
        </p:nvSpPr>
        <p:spPr>
          <a:xfrm>
            <a:off x="2135189" y="1767531"/>
            <a:ext cx="7737475" cy="5016758"/>
          </a:xfrm>
          <a:prstGeom prst="rect">
            <a:avLst/>
          </a:prstGeom>
          <a:noFill/>
          <a:ln>
            <a:noFill/>
          </a:ln>
        </p:spPr>
        <p:txBody>
          <a:bodyPr spcFirstLastPara="1" wrap="square" lIns="91425" tIns="45700" rIns="91425" bIns="45700" anchor="t" anchorCtr="0">
            <a:noAutofit/>
          </a:bodyPr>
          <a:lstStyle/>
          <a:p>
            <a:pPr>
              <a:buClr>
                <a:schemeClr val="accent3"/>
              </a:buClr>
              <a:buSzPts val="2200"/>
            </a:pPr>
            <a:r>
              <a:rPr lang="en-GB" sz="1600" dirty="0">
                <a:solidFill>
                  <a:srgbClr val="032952"/>
                </a:solidFill>
                <a:latin typeface="+mn-lt"/>
                <a:ea typeface="Calibri"/>
                <a:cs typeface="Calibri"/>
                <a:sym typeface="Calibri"/>
              </a:rPr>
              <a:t>Particularly for NFI distributions:</a:t>
            </a:r>
          </a:p>
          <a:p>
            <a:pPr marL="342900" indent="-342900">
              <a:buClr>
                <a:schemeClr val="accent3"/>
              </a:buClr>
              <a:buSzPts val="2200"/>
              <a:buFont typeface="Noto Sans Symbols"/>
              <a:buChar char="▪"/>
            </a:pPr>
            <a:r>
              <a:rPr lang="en-GB" sz="1600" dirty="0">
                <a:solidFill>
                  <a:srgbClr val="032952"/>
                </a:solidFill>
                <a:latin typeface="+mn-lt"/>
                <a:ea typeface="Calibri"/>
                <a:cs typeface="Calibri"/>
                <a:sym typeface="Calibri"/>
              </a:rPr>
              <a:t>breaks and delays in pipelines for international procurement and depletion of local market stocks for items in high demand</a:t>
            </a:r>
          </a:p>
          <a:p>
            <a:pPr marL="342900" indent="-342900">
              <a:buClr>
                <a:schemeClr val="accent3"/>
              </a:buClr>
              <a:buSzPts val="2200"/>
              <a:buFont typeface="Noto Sans Symbols"/>
              <a:buChar char="▪"/>
            </a:pPr>
            <a:r>
              <a:rPr lang="en-GB" sz="1600" dirty="0">
                <a:solidFill>
                  <a:srgbClr val="032952"/>
                </a:solidFill>
                <a:latin typeface="+mn-lt"/>
                <a:ea typeface="Calibri"/>
                <a:cs typeface="Calibri"/>
                <a:sym typeface="Calibri"/>
              </a:rPr>
              <a:t>Social distancing regulations and other measures such as movement restrictions (lockdown) etc. add considerably to time and effort for distributions.</a:t>
            </a:r>
            <a:endParaRPr sz="1600" dirty="0">
              <a:latin typeface="+mn-lt"/>
            </a:endParaRPr>
          </a:p>
          <a:p>
            <a:pPr marL="342900" indent="-342900">
              <a:buFont typeface="Wingdings" panose="05000000000000000000" pitchFamily="2" charset="2"/>
              <a:buChar char="à"/>
            </a:pPr>
            <a:r>
              <a:rPr lang="en-GB" sz="1600" b="1" dirty="0">
                <a:solidFill>
                  <a:srgbClr val="032952"/>
                </a:solidFill>
                <a:latin typeface="+mn-lt"/>
                <a:ea typeface="Calibri"/>
                <a:cs typeface="Calibri"/>
                <a:sym typeface="Calibri"/>
              </a:rPr>
              <a:t>Reduced coverage of HHs per day slows down provision of essential support and  amounts to at least </a:t>
            </a:r>
            <a:r>
              <a:rPr lang="en-GB" sz="1600" b="1" dirty="0">
                <a:solidFill>
                  <a:schemeClr val="accent3"/>
                </a:solidFill>
                <a:latin typeface="+mn-lt"/>
                <a:ea typeface="Calibri"/>
                <a:cs typeface="Calibri"/>
                <a:sym typeface="Calibri"/>
              </a:rPr>
              <a:t>triplicating operational costs</a:t>
            </a:r>
            <a:r>
              <a:rPr lang="en-GB" sz="1600" b="1" dirty="0">
                <a:solidFill>
                  <a:srgbClr val="032952"/>
                </a:solidFill>
                <a:latin typeface="+mn-lt"/>
                <a:ea typeface="Calibri"/>
                <a:cs typeface="Calibri"/>
                <a:sym typeface="Calibri"/>
              </a:rPr>
              <a:t>!</a:t>
            </a:r>
          </a:p>
          <a:p>
            <a:endParaRPr lang="en-GB" sz="1600" dirty="0">
              <a:solidFill>
                <a:srgbClr val="032952"/>
              </a:solidFill>
              <a:latin typeface="+mn-lt"/>
              <a:ea typeface="Calibri"/>
              <a:cs typeface="Calibri"/>
              <a:sym typeface="Calibri"/>
            </a:endParaRPr>
          </a:p>
          <a:p>
            <a:pPr marL="342900" indent="-342900">
              <a:buClr>
                <a:schemeClr val="accent3"/>
              </a:buClr>
              <a:buSzPts val="2200"/>
              <a:buFont typeface="Noto Sans Symbols"/>
              <a:buChar char="▪"/>
            </a:pPr>
            <a:r>
              <a:rPr lang="en-GB" sz="1600" dirty="0">
                <a:solidFill>
                  <a:srgbClr val="032952"/>
                </a:solidFill>
                <a:latin typeface="+mn-lt"/>
                <a:cs typeface="Calibri"/>
              </a:rPr>
              <a:t>Coordination between sectors, especially Health and Wash but also Food security is absolutely critical for scenario planning as well as implementation. </a:t>
            </a:r>
            <a:br>
              <a:rPr lang="en-GB" sz="1600" dirty="0">
                <a:solidFill>
                  <a:srgbClr val="032952"/>
                </a:solidFill>
                <a:latin typeface="+mn-lt"/>
                <a:cs typeface="Calibri"/>
              </a:rPr>
            </a:br>
            <a:r>
              <a:rPr lang="en-GB" sz="1600" dirty="0">
                <a:solidFill>
                  <a:srgbClr val="032952"/>
                </a:solidFill>
                <a:latin typeface="+mn-lt"/>
                <a:cs typeface="Calibri"/>
              </a:rPr>
              <a:t>However collaboration with other sectors has proven to be challenging also with various other actors such as with health authorities. </a:t>
            </a:r>
            <a:br>
              <a:rPr lang="en-GB" sz="1600" dirty="0">
                <a:solidFill>
                  <a:srgbClr val="032952"/>
                </a:solidFill>
                <a:latin typeface="+mn-lt"/>
                <a:cs typeface="Calibri"/>
              </a:rPr>
            </a:br>
            <a:r>
              <a:rPr lang="en-GB" sz="1600" dirty="0">
                <a:solidFill>
                  <a:srgbClr val="032952"/>
                </a:solidFill>
                <a:latin typeface="+mn-lt"/>
                <a:cs typeface="Calibri"/>
              </a:rPr>
              <a:t>Partially because of limited capacity being overwhelmed with the challenges of the response but also because of lack of appreciation for the importance of adequate shelter for health and more holistic approaches.</a:t>
            </a:r>
          </a:p>
          <a:p>
            <a:pPr marL="342900" indent="-342900">
              <a:buClr>
                <a:schemeClr val="accent3"/>
              </a:buClr>
              <a:buSzPts val="2200"/>
              <a:buFont typeface="Noto Sans Symbols"/>
              <a:buChar char="▪"/>
            </a:pPr>
            <a:r>
              <a:rPr lang="en-GB" sz="1600" dirty="0">
                <a:solidFill>
                  <a:srgbClr val="032952"/>
                </a:solidFill>
                <a:latin typeface="+mn-lt"/>
                <a:cs typeface="Calibri"/>
                <a:sym typeface="Calibri"/>
              </a:rPr>
              <a:t>Support to health care facilities not necessarily reported as shelter intervention.</a:t>
            </a:r>
            <a:endParaRPr lang="en-GB" sz="1600" dirty="0">
              <a:solidFill>
                <a:srgbClr val="032952"/>
              </a:solidFill>
              <a:latin typeface="+mn-lt"/>
              <a:cs typeface="Calibri"/>
            </a:endParaRPr>
          </a:p>
          <a:p>
            <a:pPr>
              <a:buClr>
                <a:schemeClr val="accent3"/>
              </a:buClr>
              <a:buSzPts val="2200"/>
            </a:pPr>
            <a:endParaRPr lang="en-GB" sz="1600" dirty="0">
              <a:solidFill>
                <a:srgbClr val="032952"/>
              </a:solidFill>
              <a:latin typeface="+mn-lt"/>
              <a:cs typeface="Calibri"/>
            </a:endParaRPr>
          </a:p>
          <a:p>
            <a:pPr>
              <a:buClr>
                <a:schemeClr val="accent3"/>
              </a:buClr>
              <a:buSzPts val="2200"/>
            </a:pPr>
            <a:r>
              <a:rPr lang="en-GB" sz="1600" dirty="0">
                <a:solidFill>
                  <a:srgbClr val="032952"/>
                </a:solidFill>
                <a:latin typeface="+mn-lt"/>
                <a:cs typeface="Calibri"/>
                <a:sym typeface="Wingdings" panose="05000000000000000000" pitchFamily="2" charset="2"/>
              </a:rPr>
              <a:t> </a:t>
            </a:r>
            <a:r>
              <a:rPr lang="en-GB" sz="1600" b="1" dirty="0">
                <a:solidFill>
                  <a:srgbClr val="032952"/>
                </a:solidFill>
                <a:latin typeface="+mn-lt"/>
                <a:cs typeface="Calibri"/>
                <a:sym typeface="Calibri"/>
              </a:rPr>
              <a:t>Very little or NO funding for shelter received through the Covid-19 HRP</a:t>
            </a:r>
            <a:r>
              <a:rPr lang="en-GB" sz="1600" dirty="0">
                <a:solidFill>
                  <a:srgbClr val="032952"/>
                </a:solidFill>
                <a:latin typeface="+mn-lt"/>
                <a:cs typeface="Calibri"/>
                <a:sym typeface="Calibri"/>
              </a:rPr>
              <a:t>.  </a:t>
            </a:r>
            <a:endParaRPr lang="en-GB" sz="1600" dirty="0">
              <a:solidFill>
                <a:srgbClr val="032952"/>
              </a:solidFill>
              <a:latin typeface="+mn-lt"/>
              <a:cs typeface="Calibri"/>
            </a:endParaRPr>
          </a:p>
          <a:p>
            <a:pPr marL="285750" indent="-285750">
              <a:buFontTx/>
              <a:buChar char="-"/>
            </a:pPr>
            <a:endParaRPr lang="en-GB" sz="1600" dirty="0">
              <a:latin typeface="+mn-lt"/>
            </a:endParaRPr>
          </a:p>
          <a:p>
            <a:pPr marL="285750" indent="-285750">
              <a:buFont typeface="Wingdings" panose="05000000000000000000" pitchFamily="2" charset="2"/>
              <a:buChar char="à"/>
            </a:pPr>
            <a:endParaRPr sz="1600" dirty="0">
              <a:latin typeface="+mn-lt"/>
            </a:endParaRPr>
          </a:p>
          <a:p>
            <a:pPr marL="800100" lvl="1" indent="-215900">
              <a:buClr>
                <a:schemeClr val="accent3"/>
              </a:buClr>
              <a:buSzPts val="2000"/>
            </a:pPr>
            <a:endParaRPr sz="1600" b="1" dirty="0">
              <a:solidFill>
                <a:srgbClr val="032952"/>
              </a:solidFill>
              <a:latin typeface="+mn-lt"/>
              <a:ea typeface="Calibri"/>
              <a:cs typeface="Calibri"/>
              <a:sym typeface="Calibri"/>
            </a:endParaRPr>
          </a:p>
          <a:p>
            <a:pPr marL="342900" indent="-215900">
              <a:buClr>
                <a:schemeClr val="accent3"/>
              </a:buClr>
              <a:buSzPts val="2000"/>
            </a:pPr>
            <a:endParaRPr sz="1600" b="1" dirty="0">
              <a:solidFill>
                <a:srgbClr val="032952"/>
              </a:solidFill>
              <a:latin typeface="+mn-lt"/>
              <a:ea typeface="Calibri"/>
              <a:cs typeface="Calibri"/>
              <a:sym typeface="Calibri"/>
            </a:endParaRPr>
          </a:p>
          <a:p>
            <a:pPr marL="342900" indent="-215900">
              <a:buClr>
                <a:schemeClr val="accent3"/>
              </a:buClr>
              <a:buSzPts val="2000"/>
            </a:pPr>
            <a:endParaRPr sz="1600" b="1" dirty="0">
              <a:solidFill>
                <a:srgbClr val="032952"/>
              </a:solidFill>
              <a:latin typeface="+mn-lt"/>
              <a:ea typeface="Calibri"/>
              <a:cs typeface="Calibri"/>
              <a:sym typeface="Calibri"/>
            </a:endParaRPr>
          </a:p>
        </p:txBody>
      </p:sp>
      <p:sp>
        <p:nvSpPr>
          <p:cNvPr id="230" name="Google Shape;230;p22"/>
          <p:cNvSpPr txBox="1">
            <a:spLocks noGrp="1"/>
          </p:cNvSpPr>
          <p:nvPr>
            <p:ph type="title"/>
          </p:nvPr>
        </p:nvSpPr>
        <p:spPr>
          <a:xfrm>
            <a:off x="2135189" y="1141413"/>
            <a:ext cx="7737475" cy="501650"/>
          </a:xfrm>
          <a:prstGeom prst="rect">
            <a:avLst/>
          </a:prstGeom>
          <a:noFill/>
          <a:ln>
            <a:noFill/>
          </a:ln>
        </p:spPr>
        <p:txBody>
          <a:bodyPr spcFirstLastPara="1" wrap="square" lIns="91425" tIns="45700" rIns="91425" bIns="45700" anchor="ctr" anchorCtr="0">
            <a:noAutofit/>
          </a:bodyPr>
          <a:lstStyle/>
          <a:p>
            <a:pPr algn="l">
              <a:buSzPts val="2520"/>
            </a:pPr>
            <a:r>
              <a:rPr lang="en-GB" sz="2520" dirty="0"/>
              <a:t>Challenges and Consequences of COVID-19</a:t>
            </a:r>
            <a:endParaRPr dirty="0"/>
          </a:p>
        </p:txBody>
      </p:sp>
    </p:spTree>
    <p:extLst>
      <p:ext uri="{BB962C8B-B14F-4D97-AF65-F5344CB8AC3E}">
        <p14:creationId xmlns:p14="http://schemas.microsoft.com/office/powerpoint/2010/main" val="23277332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ECC62D1-9770-4817-B640-1E8521BD4930}"/>
              </a:ext>
            </a:extLst>
          </p:cNvPr>
          <p:cNvSpPr>
            <a:spLocks noGrp="1"/>
          </p:cNvSpPr>
          <p:nvPr>
            <p:ph type="sldNum" idx="12"/>
          </p:nvPr>
        </p:nvSpPr>
        <p:spPr/>
        <p:txBody>
          <a:bodyPr/>
          <a:lstStyle/>
          <a:p>
            <a:fld id="{00000000-1234-1234-1234-123412341234}" type="slidenum">
              <a:rPr lang="en-GB" smtClean="0"/>
              <a:pPr/>
              <a:t>26</a:t>
            </a:fld>
            <a:endParaRPr lang="en-GB"/>
          </a:p>
        </p:txBody>
      </p:sp>
      <p:sp>
        <p:nvSpPr>
          <p:cNvPr id="4" name="Title 3">
            <a:extLst>
              <a:ext uri="{FF2B5EF4-FFF2-40B4-BE49-F238E27FC236}">
                <a16:creationId xmlns:a16="http://schemas.microsoft.com/office/drawing/2014/main" id="{B60CDE0C-ECEB-4593-B782-8B7CAB22D8DB}"/>
              </a:ext>
            </a:extLst>
          </p:cNvPr>
          <p:cNvSpPr>
            <a:spLocks noGrp="1"/>
          </p:cNvSpPr>
          <p:nvPr>
            <p:ph type="title"/>
          </p:nvPr>
        </p:nvSpPr>
        <p:spPr/>
        <p:txBody>
          <a:bodyPr/>
          <a:lstStyle/>
          <a:p>
            <a:r>
              <a:rPr lang="en-GB" dirty="0"/>
              <a:t>How are you preparing for the future? </a:t>
            </a:r>
          </a:p>
        </p:txBody>
      </p:sp>
      <p:sp>
        <p:nvSpPr>
          <p:cNvPr id="5" name="Speech Bubble: Oval 4">
            <a:extLst>
              <a:ext uri="{FF2B5EF4-FFF2-40B4-BE49-F238E27FC236}">
                <a16:creationId xmlns:a16="http://schemas.microsoft.com/office/drawing/2014/main" id="{54068B81-F3C9-47C9-9748-676B1D3AFC0E}"/>
              </a:ext>
            </a:extLst>
          </p:cNvPr>
          <p:cNvSpPr/>
          <p:nvPr/>
        </p:nvSpPr>
        <p:spPr>
          <a:xfrm>
            <a:off x="1919539" y="2313330"/>
            <a:ext cx="3568823" cy="1340527"/>
          </a:xfrm>
          <a:prstGeom prst="wedgeEllipseCallout">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Is it a game changer? Is it asking us to change our practice forever?</a:t>
            </a:r>
          </a:p>
        </p:txBody>
      </p:sp>
      <p:sp>
        <p:nvSpPr>
          <p:cNvPr id="6" name="Speech Bubble: Oval 5">
            <a:extLst>
              <a:ext uri="{FF2B5EF4-FFF2-40B4-BE49-F238E27FC236}">
                <a16:creationId xmlns:a16="http://schemas.microsoft.com/office/drawing/2014/main" id="{F24A296A-1CF3-4516-B15A-25E6B88F828C}"/>
              </a:ext>
            </a:extLst>
          </p:cNvPr>
          <p:cNvSpPr/>
          <p:nvPr/>
        </p:nvSpPr>
        <p:spPr>
          <a:xfrm>
            <a:off x="3015091" y="3834573"/>
            <a:ext cx="2119542" cy="1340527"/>
          </a:xfrm>
          <a:prstGeom prst="wedgeEllipseCallout">
            <a:avLst/>
          </a:prstGeom>
          <a:solidFill>
            <a:srgbClr val="DCAE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lgn="ctr" fontAlgn="base"/>
            <a:r>
              <a:rPr lang="en-GB" dirty="0"/>
              <a:t>Will it put better living conditions higher onto the agenda?</a:t>
            </a:r>
          </a:p>
        </p:txBody>
      </p:sp>
      <p:sp>
        <p:nvSpPr>
          <p:cNvPr id="7" name="Speech Bubble: Oval 6">
            <a:extLst>
              <a:ext uri="{FF2B5EF4-FFF2-40B4-BE49-F238E27FC236}">
                <a16:creationId xmlns:a16="http://schemas.microsoft.com/office/drawing/2014/main" id="{8B78898C-E19F-4EB7-9A6E-A9F208E67500}"/>
              </a:ext>
            </a:extLst>
          </p:cNvPr>
          <p:cNvSpPr/>
          <p:nvPr/>
        </p:nvSpPr>
        <p:spPr>
          <a:xfrm flipH="1">
            <a:off x="5592194" y="2050745"/>
            <a:ext cx="2424353" cy="2068483"/>
          </a:xfrm>
          <a:prstGeom prst="wedgeEllipseCallout">
            <a:avLst/>
          </a:prstGeom>
          <a:solidFill>
            <a:srgbClr val="38181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lgn="ctr" fontAlgn="base"/>
            <a:r>
              <a:rPr lang="en-GB" dirty="0"/>
              <a:t>Are there opportunity to update Shelter COVID strategy – Evictions, Infection Prevention Control at home.  </a:t>
            </a:r>
          </a:p>
        </p:txBody>
      </p:sp>
      <p:sp>
        <p:nvSpPr>
          <p:cNvPr id="8" name="Speech Bubble: Oval 7">
            <a:extLst>
              <a:ext uri="{FF2B5EF4-FFF2-40B4-BE49-F238E27FC236}">
                <a16:creationId xmlns:a16="http://schemas.microsoft.com/office/drawing/2014/main" id="{4368C04D-BEE5-412C-BDBD-52DD49ED3E72}"/>
              </a:ext>
            </a:extLst>
          </p:cNvPr>
          <p:cNvSpPr/>
          <p:nvPr/>
        </p:nvSpPr>
        <p:spPr>
          <a:xfrm>
            <a:off x="4912692" y="4332414"/>
            <a:ext cx="3103855" cy="1762785"/>
          </a:xfrm>
          <a:prstGeom prst="wedgeEllipseCallout">
            <a:avLst/>
          </a:prstGeom>
          <a:solidFill>
            <a:srgbClr val="9D45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lgn="ctr" fontAlgn="base"/>
            <a:r>
              <a:rPr lang="en-GB" dirty="0"/>
              <a:t>Are we learning new and better ways of serving people affected by crisis? </a:t>
            </a:r>
          </a:p>
          <a:p>
            <a:pPr lvl="2" algn="ctr" fontAlgn="base"/>
            <a:endParaRPr lang="en-GB" dirty="0"/>
          </a:p>
        </p:txBody>
      </p:sp>
    </p:spTree>
    <p:extLst>
      <p:ext uri="{BB962C8B-B14F-4D97-AF65-F5344CB8AC3E}">
        <p14:creationId xmlns:p14="http://schemas.microsoft.com/office/powerpoint/2010/main" val="5721118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99CA39-1193-4877-B4E3-7F69C4E374B3}"/>
              </a:ext>
            </a:extLst>
          </p:cNvPr>
          <p:cNvSpPr>
            <a:spLocks noGrp="1"/>
          </p:cNvSpPr>
          <p:nvPr>
            <p:ph type="title"/>
          </p:nvPr>
        </p:nvSpPr>
        <p:spPr/>
        <p:txBody>
          <a:bodyPr/>
          <a:lstStyle/>
          <a:p>
            <a:r>
              <a:rPr lang="en-GB" dirty="0">
                <a:solidFill>
                  <a:schemeClr val="bg1"/>
                </a:solidFill>
                <a:hlinkClick r:id="rId2">
                  <a:extLst>
                    <a:ext uri="{A12FA001-AC4F-418D-AE19-62706E023703}">
                      <ahyp:hlinkClr xmlns:ahyp="http://schemas.microsoft.com/office/drawing/2018/hyperlinkcolor" val="tx"/>
                    </a:ext>
                  </a:extLst>
                </a:hlinkClick>
              </a:rPr>
              <a:t>#</a:t>
            </a:r>
            <a:r>
              <a:rPr lang="en-GB" dirty="0" err="1">
                <a:solidFill>
                  <a:schemeClr val="bg1"/>
                </a:solidFill>
                <a:hlinkClick r:id="rId2">
                  <a:extLst>
                    <a:ext uri="{A12FA001-AC4F-418D-AE19-62706E023703}">
                      <ahyp:hlinkClr xmlns:ahyp="http://schemas.microsoft.com/office/drawing/2018/hyperlinkcolor" val="tx"/>
                    </a:ext>
                  </a:extLst>
                </a:hlinkClick>
              </a:rPr>
              <a:t>WorldHabitatDay</a:t>
            </a:r>
            <a:endParaRPr lang="en-GB" dirty="0">
              <a:solidFill>
                <a:schemeClr val="bg1"/>
              </a:solidFill>
            </a:endParaRPr>
          </a:p>
        </p:txBody>
      </p:sp>
      <p:pic>
        <p:nvPicPr>
          <p:cNvPr id="5" name="Picture 4">
            <a:extLst>
              <a:ext uri="{FF2B5EF4-FFF2-40B4-BE49-F238E27FC236}">
                <a16:creationId xmlns:a16="http://schemas.microsoft.com/office/drawing/2014/main" id="{A30E20A4-0662-473F-AFEE-7F0D5B6BC09F}"/>
              </a:ext>
            </a:extLst>
          </p:cNvPr>
          <p:cNvPicPr>
            <a:picLocks noChangeAspect="1"/>
          </p:cNvPicPr>
          <p:nvPr/>
        </p:nvPicPr>
        <p:blipFill>
          <a:blip r:embed="rId3"/>
          <a:stretch>
            <a:fillRect/>
          </a:stretch>
        </p:blipFill>
        <p:spPr>
          <a:xfrm>
            <a:off x="2357589" y="1783685"/>
            <a:ext cx="7228817" cy="4892325"/>
          </a:xfrm>
          <a:prstGeom prst="rect">
            <a:avLst/>
          </a:prstGeom>
        </p:spPr>
      </p:pic>
      <p:sp>
        <p:nvSpPr>
          <p:cNvPr id="6" name="Rectangle 5">
            <a:extLst>
              <a:ext uri="{FF2B5EF4-FFF2-40B4-BE49-F238E27FC236}">
                <a16:creationId xmlns:a16="http://schemas.microsoft.com/office/drawing/2014/main" id="{5E48972E-D0DF-41A5-B0A4-EA594A4D6F73}"/>
              </a:ext>
            </a:extLst>
          </p:cNvPr>
          <p:cNvSpPr/>
          <p:nvPr/>
        </p:nvSpPr>
        <p:spPr>
          <a:xfrm>
            <a:off x="3299630" y="763329"/>
            <a:ext cx="5344733" cy="307777"/>
          </a:xfrm>
          <a:prstGeom prst="rect">
            <a:avLst/>
          </a:prstGeom>
        </p:spPr>
        <p:txBody>
          <a:bodyPr wrap="none">
            <a:spAutoFit/>
          </a:bodyPr>
          <a:lstStyle/>
          <a:p>
            <a:r>
              <a:rPr lang="en-GB" dirty="0">
                <a:hlinkClick r:id="rId4"/>
              </a:rPr>
              <a:t>https://twitter.com/antonioguterres/status/1312907101342056448</a:t>
            </a:r>
            <a:endParaRPr lang="en-GB" dirty="0"/>
          </a:p>
        </p:txBody>
      </p:sp>
    </p:spTree>
    <p:extLst>
      <p:ext uri="{BB962C8B-B14F-4D97-AF65-F5344CB8AC3E}">
        <p14:creationId xmlns:p14="http://schemas.microsoft.com/office/powerpoint/2010/main" val="23325251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pic>
        <p:nvPicPr>
          <p:cNvPr id="281" name="Google Shape;281;p2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583141" y="1836294"/>
            <a:ext cx="3121718" cy="2827443"/>
          </a:xfrm>
          <a:prstGeom prst="rect">
            <a:avLst/>
          </a:prstGeom>
          <a:noFill/>
          <a:ln>
            <a:noFill/>
          </a:ln>
        </p:spPr>
      </p:pic>
      <p:grpSp>
        <p:nvGrpSpPr>
          <p:cNvPr id="282" name="Google Shape;282;p27"/>
          <p:cNvGrpSpPr/>
          <p:nvPr/>
        </p:nvGrpSpPr>
        <p:grpSpPr>
          <a:xfrm>
            <a:off x="1524000" y="2341038"/>
            <a:ext cx="3256140" cy="3774783"/>
            <a:chOff x="5720891" y="1755664"/>
            <a:chExt cx="3193890" cy="4121608"/>
          </a:xfrm>
        </p:grpSpPr>
        <p:pic>
          <p:nvPicPr>
            <p:cNvPr id="283" name="Google Shape;283;p27" descr="A screenshot of a social media post&#10;&#10;Description automatically generated"/>
            <p:cNvPicPr preferRelativeResize="0"/>
            <p:nvPr/>
          </p:nvPicPr>
          <p:blipFill rotWithShape="1">
            <a:blip r:embed="rId4">
              <a:alphaModFix/>
            </a:blip>
            <a:srcRect/>
            <a:stretch/>
          </p:blipFill>
          <p:spPr>
            <a:xfrm>
              <a:off x="5720891" y="1755664"/>
              <a:ext cx="1828001" cy="2365391"/>
            </a:xfrm>
            <a:prstGeom prst="rect">
              <a:avLst/>
            </a:prstGeom>
            <a:noFill/>
            <a:ln>
              <a:noFill/>
            </a:ln>
            <a:effectLst>
              <a:outerShdw blurRad="292100" dist="139700" dir="2700000" algn="tl" rotWithShape="0">
                <a:srgbClr val="333333">
                  <a:alpha val="64705"/>
                </a:srgbClr>
              </a:outerShdw>
            </a:effectLst>
          </p:spPr>
        </p:pic>
        <p:pic>
          <p:nvPicPr>
            <p:cNvPr id="284" name="Google Shape;284;p27" descr="A screenshot of a cell phone&#10;&#10;Description automatically generated"/>
            <p:cNvPicPr preferRelativeResize="0"/>
            <p:nvPr/>
          </p:nvPicPr>
          <p:blipFill rotWithShape="1">
            <a:blip r:embed="rId5">
              <a:alphaModFix/>
            </a:blip>
            <a:srcRect/>
            <a:stretch/>
          </p:blipFill>
          <p:spPr>
            <a:xfrm>
              <a:off x="7044794" y="2122812"/>
              <a:ext cx="1869987" cy="2428730"/>
            </a:xfrm>
            <a:prstGeom prst="rect">
              <a:avLst/>
            </a:prstGeom>
            <a:noFill/>
            <a:ln>
              <a:noFill/>
            </a:ln>
            <a:effectLst>
              <a:outerShdw blurRad="292100" dist="139700" dir="2700000" algn="tl" rotWithShape="0">
                <a:srgbClr val="333333">
                  <a:alpha val="64705"/>
                </a:srgbClr>
              </a:outerShdw>
            </a:effectLst>
          </p:spPr>
        </p:pic>
        <p:pic>
          <p:nvPicPr>
            <p:cNvPr id="285" name="Google Shape;285;p27" descr="A picture containing drawing&#10;&#10;Description automatically generated"/>
            <p:cNvPicPr preferRelativeResize="0"/>
            <p:nvPr/>
          </p:nvPicPr>
          <p:blipFill rotWithShape="1">
            <a:blip r:embed="rId6">
              <a:alphaModFix/>
            </a:blip>
            <a:srcRect/>
            <a:stretch/>
          </p:blipFill>
          <p:spPr>
            <a:xfrm>
              <a:off x="5853982" y="3519389"/>
              <a:ext cx="1667771" cy="2357883"/>
            </a:xfrm>
            <a:prstGeom prst="rect">
              <a:avLst/>
            </a:prstGeom>
            <a:noFill/>
            <a:ln>
              <a:noFill/>
            </a:ln>
            <a:effectLst>
              <a:outerShdw blurRad="292100" dist="139700" dir="2700000" algn="tl" rotWithShape="0">
                <a:srgbClr val="333333">
                  <a:alpha val="64705"/>
                </a:srgbClr>
              </a:outerShdw>
            </a:effectLst>
          </p:spPr>
        </p:pic>
      </p:grpSp>
      <p:sp>
        <p:nvSpPr>
          <p:cNvPr id="15" name="Title 3">
            <a:extLst>
              <a:ext uri="{FF2B5EF4-FFF2-40B4-BE49-F238E27FC236}">
                <a16:creationId xmlns:a16="http://schemas.microsoft.com/office/drawing/2014/main" id="{FE84B0B5-903A-4556-95C8-E6D41A598F56}"/>
              </a:ext>
            </a:extLst>
          </p:cNvPr>
          <p:cNvSpPr>
            <a:spLocks noGrp="1"/>
          </p:cNvSpPr>
          <p:nvPr>
            <p:ph type="title"/>
          </p:nvPr>
        </p:nvSpPr>
        <p:spPr>
          <a:xfrm>
            <a:off x="2135189" y="1141413"/>
            <a:ext cx="7737475" cy="501650"/>
          </a:xfrm>
        </p:spPr>
        <p:txBody>
          <a:bodyPr/>
          <a:lstStyle/>
          <a:p>
            <a:pPr algn="l"/>
            <a:r>
              <a:rPr lang="en-US" dirty="0"/>
              <a:t>Guidance, Information and tools  </a:t>
            </a:r>
            <a:endParaRPr lang="en-GB" dirty="0"/>
          </a:p>
        </p:txBody>
      </p:sp>
      <p:grpSp>
        <p:nvGrpSpPr>
          <p:cNvPr id="276" name="Google Shape;276;p27"/>
          <p:cNvGrpSpPr/>
          <p:nvPr/>
        </p:nvGrpSpPr>
        <p:grpSpPr>
          <a:xfrm>
            <a:off x="4584027" y="1689142"/>
            <a:ext cx="4141691" cy="5124794"/>
            <a:chOff x="1128265" y="82267"/>
            <a:chExt cx="5918078" cy="8434998"/>
          </a:xfrm>
        </p:grpSpPr>
        <p:pic>
          <p:nvPicPr>
            <p:cNvPr id="277" name="Google Shape;277;p27"/>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1128265" y="82267"/>
              <a:ext cx="2546911" cy="3611366"/>
            </a:xfrm>
            <a:prstGeom prst="rect">
              <a:avLst/>
            </a:prstGeom>
            <a:noFill/>
            <a:ln>
              <a:noFill/>
            </a:ln>
            <a:effectLst>
              <a:outerShdw blurRad="393700" dist="38100" sx="114000" sy="114000" algn="l" rotWithShape="0">
                <a:srgbClr val="000000">
                  <a:alpha val="60000"/>
                </a:srgbClr>
              </a:outerShdw>
            </a:effectLst>
          </p:spPr>
        </p:pic>
        <p:pic>
          <p:nvPicPr>
            <p:cNvPr id="278" name="Google Shape;278;p27"/>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3296159" y="1887951"/>
              <a:ext cx="2611441" cy="3635284"/>
            </a:xfrm>
            <a:prstGeom prst="rect">
              <a:avLst/>
            </a:prstGeom>
            <a:noFill/>
            <a:ln>
              <a:noFill/>
            </a:ln>
            <a:effectLst>
              <a:outerShdw blurRad="393700" dist="38100" sx="114000" sy="114000" algn="l" rotWithShape="0">
                <a:srgbClr val="000000">
                  <a:alpha val="60000"/>
                </a:srgbClr>
              </a:outerShdw>
            </a:effectLst>
          </p:spPr>
        </p:pic>
        <p:pic>
          <p:nvPicPr>
            <p:cNvPr id="279" name="Google Shape;279;p27"/>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4434902" y="4835720"/>
              <a:ext cx="2611441" cy="3681545"/>
            </a:xfrm>
            <a:prstGeom prst="rect">
              <a:avLst/>
            </a:prstGeom>
            <a:noFill/>
            <a:ln>
              <a:noFill/>
            </a:ln>
            <a:effectLst>
              <a:outerShdw blurRad="393700" dist="38100" sx="114000" sy="114000" algn="l" rotWithShape="0">
                <a:srgbClr val="000000">
                  <a:alpha val="60000"/>
                </a:srgbClr>
              </a:outerShdw>
            </a:effectLst>
          </p:spPr>
        </p:pic>
        <p:pic>
          <p:nvPicPr>
            <p:cNvPr id="280" name="Google Shape;280;p27"/>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1351840" y="4189574"/>
              <a:ext cx="2613271" cy="3716211"/>
            </a:xfrm>
            <a:prstGeom prst="rect">
              <a:avLst/>
            </a:prstGeom>
            <a:noFill/>
            <a:ln>
              <a:noFill/>
            </a:ln>
            <a:effectLst>
              <a:outerShdw blurRad="393700" dist="38100" sx="114000" sy="114000" algn="l" rotWithShape="0">
                <a:srgbClr val="000000">
                  <a:alpha val="60000"/>
                </a:srgbClr>
              </a:outerShdw>
            </a:effectLst>
          </p:spPr>
        </p:pic>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5"/>
          <p:cNvPicPr preferRelativeResize="0"/>
          <p:nvPr/>
        </p:nvPicPr>
        <p:blipFill>
          <a:blip r:embed="rId3">
            <a:alphaModFix/>
          </a:blip>
          <a:stretch>
            <a:fillRect/>
          </a:stretch>
        </p:blipFill>
        <p:spPr>
          <a:xfrm>
            <a:off x="7362900" y="205124"/>
            <a:ext cx="4550677" cy="6373571"/>
          </a:xfrm>
          <a:prstGeom prst="rect">
            <a:avLst/>
          </a:prstGeom>
          <a:noFill/>
          <a:ln>
            <a:noFill/>
          </a:ln>
        </p:spPr>
      </p:pic>
      <p:sp>
        <p:nvSpPr>
          <p:cNvPr id="102" name="Google Shape;102;p25"/>
          <p:cNvSpPr txBox="1"/>
          <p:nvPr/>
        </p:nvSpPr>
        <p:spPr>
          <a:xfrm>
            <a:off x="442546" y="1223875"/>
            <a:ext cx="5838900" cy="531900"/>
          </a:xfrm>
          <a:prstGeom prst="rect">
            <a:avLst/>
          </a:prstGeom>
          <a:noFill/>
          <a:ln>
            <a:noFill/>
          </a:ln>
        </p:spPr>
        <p:txBody>
          <a:bodyPr spcFirstLastPara="1" wrap="square" lIns="91425" tIns="91425" rIns="91425" bIns="91425" anchor="t" anchorCtr="0">
            <a:noAutofit/>
          </a:bodyPr>
          <a:lstStyle/>
          <a:p>
            <a:pPr algn="ctr"/>
            <a:r>
              <a:rPr lang="en-GB" sz="1500" b="1" dirty="0">
                <a:solidFill>
                  <a:srgbClr val="38761D"/>
                </a:solidFill>
              </a:rPr>
              <a:t>Shelter and Health Multi-sectoral Learning Day 14th May 2020</a:t>
            </a:r>
            <a:r>
              <a:rPr lang="en-GB" sz="1500" b="1" dirty="0"/>
              <a:t> </a:t>
            </a:r>
            <a:endParaRPr sz="1500" b="1" dirty="0"/>
          </a:p>
        </p:txBody>
      </p:sp>
      <p:sp>
        <p:nvSpPr>
          <p:cNvPr id="103" name="Google Shape;103;p25"/>
          <p:cNvSpPr txBox="1"/>
          <p:nvPr/>
        </p:nvSpPr>
        <p:spPr>
          <a:xfrm>
            <a:off x="722996" y="1755750"/>
            <a:ext cx="5170200" cy="1907100"/>
          </a:xfrm>
          <a:prstGeom prst="rect">
            <a:avLst/>
          </a:prstGeom>
          <a:noFill/>
          <a:ln>
            <a:noFill/>
          </a:ln>
        </p:spPr>
        <p:txBody>
          <a:bodyPr spcFirstLastPara="1" wrap="square" lIns="91425" tIns="91425" rIns="91425" bIns="91425" anchor="t" anchorCtr="0">
            <a:noAutofit/>
          </a:bodyPr>
          <a:lstStyle/>
          <a:p>
            <a:pPr algn="just">
              <a:lnSpc>
                <a:spcPct val="115000"/>
              </a:lnSpc>
              <a:buClr>
                <a:schemeClr val="dk1"/>
              </a:buClr>
              <a:buSzPts val="1100"/>
            </a:pPr>
            <a:r>
              <a:rPr lang="en-GB" dirty="0">
                <a:solidFill>
                  <a:schemeClr val="dk1"/>
                </a:solidFill>
              </a:rPr>
              <a:t>Learning Day in brief</a:t>
            </a:r>
            <a:endParaRPr dirty="0">
              <a:solidFill>
                <a:schemeClr val="dk1"/>
              </a:solidFill>
            </a:endParaRPr>
          </a:p>
          <a:p>
            <a:pPr marL="914400" indent="-317500" algn="just">
              <a:lnSpc>
                <a:spcPct val="115000"/>
              </a:lnSpc>
              <a:buClr>
                <a:schemeClr val="dk1"/>
              </a:buClr>
              <a:buSzPts val="1400"/>
              <a:buChar char="●"/>
            </a:pPr>
            <a:r>
              <a:rPr lang="en-GB" dirty="0">
                <a:solidFill>
                  <a:schemeClr val="dk1"/>
                </a:solidFill>
              </a:rPr>
              <a:t>20 presentations and 8 breakout groups </a:t>
            </a:r>
            <a:endParaRPr dirty="0">
              <a:solidFill>
                <a:schemeClr val="dk1"/>
              </a:solidFill>
            </a:endParaRPr>
          </a:p>
          <a:p>
            <a:pPr marL="914400" indent="-317500" algn="just">
              <a:lnSpc>
                <a:spcPct val="115000"/>
              </a:lnSpc>
              <a:buClr>
                <a:schemeClr val="dk1"/>
              </a:buClr>
              <a:buSzPts val="1400"/>
              <a:buChar char="●"/>
            </a:pPr>
            <a:r>
              <a:rPr lang="en-GB" dirty="0">
                <a:solidFill>
                  <a:schemeClr val="dk1"/>
                </a:solidFill>
              </a:rPr>
              <a:t>Representatives from Health, </a:t>
            </a:r>
            <a:r>
              <a:rPr lang="en-GB" dirty="0" err="1">
                <a:solidFill>
                  <a:schemeClr val="dk1"/>
                </a:solidFill>
              </a:rPr>
              <a:t>WaSH</a:t>
            </a:r>
            <a:r>
              <a:rPr lang="en-GB" dirty="0">
                <a:solidFill>
                  <a:schemeClr val="dk1"/>
                </a:solidFill>
              </a:rPr>
              <a:t>, Shelter</a:t>
            </a:r>
            <a:endParaRPr dirty="0">
              <a:solidFill>
                <a:schemeClr val="dk1"/>
              </a:solidFill>
            </a:endParaRPr>
          </a:p>
          <a:p>
            <a:pPr marL="914400" indent="-317500" algn="just">
              <a:lnSpc>
                <a:spcPct val="115000"/>
              </a:lnSpc>
              <a:buClr>
                <a:schemeClr val="dk1"/>
              </a:buClr>
              <a:buSzPts val="1400"/>
              <a:buChar char="●"/>
            </a:pPr>
            <a:r>
              <a:rPr lang="en-GB" dirty="0">
                <a:solidFill>
                  <a:schemeClr val="dk1"/>
                </a:solidFill>
              </a:rPr>
              <a:t>Humanitarian and development researchers and practitioners</a:t>
            </a:r>
            <a:endParaRPr dirty="0">
              <a:solidFill>
                <a:schemeClr val="dk1"/>
              </a:solidFill>
            </a:endParaRPr>
          </a:p>
          <a:p>
            <a:pPr marL="914400" indent="-317500" algn="just">
              <a:lnSpc>
                <a:spcPct val="115000"/>
              </a:lnSpc>
              <a:buClr>
                <a:schemeClr val="dk1"/>
              </a:buClr>
              <a:buSzPts val="1400"/>
              <a:buChar char="●"/>
            </a:pPr>
            <a:r>
              <a:rPr lang="en-GB" dirty="0">
                <a:solidFill>
                  <a:schemeClr val="dk1"/>
                </a:solidFill>
              </a:rPr>
              <a:t>Physical and mental health conditions linked to homes and settlements</a:t>
            </a:r>
            <a:endParaRPr dirty="0">
              <a:solidFill>
                <a:schemeClr val="dk1"/>
              </a:solidFill>
            </a:endParaRPr>
          </a:p>
          <a:p>
            <a:pPr algn="just">
              <a:lnSpc>
                <a:spcPct val="115000"/>
              </a:lnSpc>
            </a:pPr>
            <a:endParaRPr sz="1300" dirty="0">
              <a:solidFill>
                <a:srgbClr val="202124"/>
              </a:solidFill>
            </a:endParaRPr>
          </a:p>
          <a:p>
            <a:pPr algn="just">
              <a:lnSpc>
                <a:spcPct val="115000"/>
              </a:lnSpc>
              <a:buClr>
                <a:schemeClr val="dk1"/>
              </a:buClr>
              <a:buSzPts val="1100"/>
            </a:pPr>
            <a:endParaRPr dirty="0">
              <a:solidFill>
                <a:srgbClr val="202124"/>
              </a:solidFill>
              <a:highlight>
                <a:srgbClr val="F8F9FA"/>
              </a:highlight>
              <a:latin typeface="Calibri"/>
              <a:ea typeface="Calibri"/>
              <a:cs typeface="Calibri"/>
              <a:sym typeface="Calibri"/>
            </a:endParaRPr>
          </a:p>
          <a:p>
            <a:pPr>
              <a:buClr>
                <a:schemeClr val="dk1"/>
              </a:buClr>
              <a:buSzPts val="1100"/>
            </a:pPr>
            <a:endParaRPr dirty="0">
              <a:solidFill>
                <a:schemeClr val="dk1"/>
              </a:solidFill>
            </a:endParaRPr>
          </a:p>
        </p:txBody>
      </p:sp>
      <p:sp>
        <p:nvSpPr>
          <p:cNvPr id="104" name="Google Shape;104;p25"/>
          <p:cNvSpPr txBox="1"/>
          <p:nvPr/>
        </p:nvSpPr>
        <p:spPr>
          <a:xfrm>
            <a:off x="722096" y="3153825"/>
            <a:ext cx="5172000" cy="1819500"/>
          </a:xfrm>
          <a:prstGeom prst="rect">
            <a:avLst/>
          </a:prstGeom>
          <a:noFill/>
          <a:ln>
            <a:noFill/>
          </a:ln>
        </p:spPr>
        <p:txBody>
          <a:bodyPr spcFirstLastPara="1" wrap="square" lIns="91425" tIns="91425" rIns="91425" bIns="91425" anchor="t" anchorCtr="0">
            <a:noAutofit/>
          </a:bodyPr>
          <a:lstStyle/>
          <a:p>
            <a:pPr algn="just">
              <a:lnSpc>
                <a:spcPct val="115000"/>
              </a:lnSpc>
            </a:pPr>
            <a:endParaRPr sz="1200" dirty="0">
              <a:solidFill>
                <a:srgbClr val="202124"/>
              </a:solidFill>
            </a:endParaRPr>
          </a:p>
          <a:p>
            <a:pPr algn="just">
              <a:lnSpc>
                <a:spcPct val="115000"/>
              </a:lnSpc>
            </a:pPr>
            <a:endParaRPr dirty="0"/>
          </a:p>
          <a:p>
            <a:pPr algn="just">
              <a:lnSpc>
                <a:spcPct val="115000"/>
              </a:lnSpc>
              <a:buClr>
                <a:schemeClr val="dk1"/>
              </a:buClr>
              <a:buSzPts val="1100"/>
            </a:pPr>
            <a:r>
              <a:rPr lang="en-GB" dirty="0">
                <a:solidFill>
                  <a:srgbClr val="202124"/>
                </a:solidFill>
              </a:rPr>
              <a:t>‘</a:t>
            </a:r>
            <a:r>
              <a:rPr lang="en-GB" i="1" dirty="0">
                <a:solidFill>
                  <a:srgbClr val="202124"/>
                </a:solidFill>
              </a:rPr>
              <a:t>Towards Healthier Homes</a:t>
            </a:r>
            <a:r>
              <a:rPr lang="en-GB" dirty="0">
                <a:solidFill>
                  <a:srgbClr val="202124"/>
                </a:solidFill>
              </a:rPr>
              <a:t>’ report at </a:t>
            </a:r>
            <a:r>
              <a:rPr lang="en-GB" u="sng" dirty="0">
                <a:solidFill>
                  <a:schemeClr val="accent5"/>
                </a:solidFill>
                <a:hlinkClick r:id="rId4">
                  <a:extLst>
                    <a:ext uri="{A12FA001-AC4F-418D-AE19-62706E023703}">
                      <ahyp:hlinkClr xmlns:ahyp="http://schemas.microsoft.com/office/drawing/2018/hyperlinkcolor" val="tx"/>
                    </a:ext>
                  </a:extLst>
                </a:hlinkClick>
              </a:rPr>
              <a:t>CARE Insights</a:t>
            </a:r>
            <a:endParaRPr dirty="0">
              <a:solidFill>
                <a:srgbClr val="202124"/>
              </a:solidFill>
            </a:endParaRPr>
          </a:p>
          <a:p>
            <a:pPr algn="just">
              <a:lnSpc>
                <a:spcPct val="115000"/>
              </a:lnSpc>
            </a:pPr>
            <a:endParaRPr dirty="0"/>
          </a:p>
        </p:txBody>
      </p:sp>
      <p:sp>
        <p:nvSpPr>
          <p:cNvPr id="2" name="Rectangle 1">
            <a:extLst>
              <a:ext uri="{FF2B5EF4-FFF2-40B4-BE49-F238E27FC236}">
                <a16:creationId xmlns:a16="http://schemas.microsoft.com/office/drawing/2014/main" id="{C612B37E-FBD8-41EC-8418-9DAAF3923F03}"/>
              </a:ext>
            </a:extLst>
          </p:cNvPr>
          <p:cNvSpPr/>
          <p:nvPr/>
        </p:nvSpPr>
        <p:spPr>
          <a:xfrm>
            <a:off x="193431" y="145107"/>
            <a:ext cx="3156438" cy="6374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90A1D57-CFA5-46C9-B58E-581C8F3E1125}"/>
              </a:ext>
            </a:extLst>
          </p:cNvPr>
          <p:cNvSpPr>
            <a:spLocks noGrp="1"/>
          </p:cNvSpPr>
          <p:nvPr>
            <p:ph type="sldNum" idx="12"/>
          </p:nvPr>
        </p:nvSpPr>
        <p:spPr/>
        <p:txBody>
          <a:bodyPr/>
          <a:lstStyle/>
          <a:p>
            <a:fld id="{00000000-1234-1234-1234-123412341234}" type="slidenum">
              <a:rPr lang="en-GB" smtClean="0"/>
              <a:pPr/>
              <a:t>3</a:t>
            </a:fld>
            <a:endParaRPr lang="en-GB"/>
          </a:p>
        </p:txBody>
      </p:sp>
      <p:sp>
        <p:nvSpPr>
          <p:cNvPr id="4" name="Title 3">
            <a:extLst>
              <a:ext uri="{FF2B5EF4-FFF2-40B4-BE49-F238E27FC236}">
                <a16:creationId xmlns:a16="http://schemas.microsoft.com/office/drawing/2014/main" id="{DD141E67-43C8-4E5B-B3E1-747047A05DB8}"/>
              </a:ext>
            </a:extLst>
          </p:cNvPr>
          <p:cNvSpPr>
            <a:spLocks noGrp="1"/>
          </p:cNvSpPr>
          <p:nvPr>
            <p:ph type="title"/>
          </p:nvPr>
        </p:nvSpPr>
        <p:spPr/>
        <p:txBody>
          <a:bodyPr/>
          <a:lstStyle/>
          <a:p>
            <a:endParaRPr lang="en-GB"/>
          </a:p>
        </p:txBody>
      </p:sp>
      <p:graphicFrame>
        <p:nvGraphicFramePr>
          <p:cNvPr id="5" name="Table 4">
            <a:extLst>
              <a:ext uri="{FF2B5EF4-FFF2-40B4-BE49-F238E27FC236}">
                <a16:creationId xmlns:a16="http://schemas.microsoft.com/office/drawing/2014/main" id="{1F664112-515C-41E6-A524-3CD5550BD9F7}"/>
              </a:ext>
            </a:extLst>
          </p:cNvPr>
          <p:cNvGraphicFramePr>
            <a:graphicFrameLocks noGrp="1"/>
          </p:cNvGraphicFramePr>
          <p:nvPr>
            <p:extLst>
              <p:ext uri="{D42A27DB-BD31-4B8C-83A1-F6EECF244321}">
                <p14:modId xmlns:p14="http://schemas.microsoft.com/office/powerpoint/2010/main" val="3803507075"/>
              </p:ext>
            </p:extLst>
          </p:nvPr>
        </p:nvGraphicFramePr>
        <p:xfrm>
          <a:off x="609601" y="1740025"/>
          <a:ext cx="10521952" cy="4832935"/>
        </p:xfrm>
        <a:graphic>
          <a:graphicData uri="http://schemas.openxmlformats.org/drawingml/2006/table">
            <a:tbl>
              <a:tblPr firstRow="1" firstCol="1" bandRow="1"/>
              <a:tblGrid>
                <a:gridCol w="7277946">
                  <a:extLst>
                    <a:ext uri="{9D8B030D-6E8A-4147-A177-3AD203B41FA5}">
                      <a16:colId xmlns:a16="http://schemas.microsoft.com/office/drawing/2014/main" val="2728314596"/>
                    </a:ext>
                  </a:extLst>
                </a:gridCol>
                <a:gridCol w="3244006">
                  <a:extLst>
                    <a:ext uri="{9D8B030D-6E8A-4147-A177-3AD203B41FA5}">
                      <a16:colId xmlns:a16="http://schemas.microsoft.com/office/drawing/2014/main" val="964828746"/>
                    </a:ext>
                  </a:extLst>
                </a:gridCol>
              </a:tblGrid>
              <a:tr h="412682">
                <a:tc>
                  <a:txBody>
                    <a:bodyPr/>
                    <a:lstStyle/>
                    <a:p>
                      <a:pPr marL="0" marR="0">
                        <a:lnSpc>
                          <a:spcPct val="100000"/>
                        </a:lnSpc>
                        <a:spcBef>
                          <a:spcPts val="0"/>
                        </a:spcBef>
                        <a:spcAft>
                          <a:spcPts val="0"/>
                        </a:spcAft>
                      </a:pPr>
                      <a:r>
                        <a:rPr lang="en-US" sz="1800" b="1"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Topic </a:t>
                      </a: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0985" marR="50985" marT="7082" marB="0" anchor="ctr">
                    <a:lnL>
                      <a:noFill/>
                    </a:lnL>
                    <a:lnR>
                      <a:noFill/>
                    </a:lnR>
                    <a:lnT>
                      <a:noFill/>
                    </a:lnT>
                    <a:lnB>
                      <a:noFill/>
                    </a:lnB>
                    <a:solidFill>
                      <a:srgbClr val="55111C"/>
                    </a:solidFill>
                  </a:tcPr>
                </a:tc>
                <a:tc>
                  <a:txBody>
                    <a:bodyPr/>
                    <a:lstStyle/>
                    <a:p>
                      <a:pPr marL="0" marR="0">
                        <a:lnSpc>
                          <a:spcPct val="100000"/>
                        </a:lnSpc>
                        <a:spcBef>
                          <a:spcPts val="0"/>
                        </a:spcBef>
                        <a:spcAft>
                          <a:spcPts val="0"/>
                        </a:spcAft>
                      </a:pPr>
                      <a:r>
                        <a:rPr lang="en-US" sz="1800" b="1"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Speaker </a:t>
                      </a: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0985" marR="50985" marT="7082" marB="0" anchor="ctr">
                    <a:lnL>
                      <a:noFill/>
                    </a:lnL>
                    <a:lnR>
                      <a:noFill/>
                    </a:lnR>
                    <a:lnT>
                      <a:noFill/>
                    </a:lnT>
                    <a:lnB>
                      <a:noFill/>
                    </a:lnB>
                    <a:solidFill>
                      <a:srgbClr val="55111C"/>
                    </a:solidFill>
                  </a:tcPr>
                </a:tc>
                <a:extLst>
                  <a:ext uri="{0D108BD9-81ED-4DB2-BD59-A6C34878D82A}">
                    <a16:rowId xmlns:a16="http://schemas.microsoft.com/office/drawing/2014/main" val="2334625240"/>
                  </a:ext>
                </a:extLst>
              </a:tr>
              <a:tr h="522931">
                <a:tc>
                  <a:txBody>
                    <a:bodyPr/>
                    <a:lstStyle/>
                    <a:p>
                      <a:pPr marL="342900" marR="0" indent="-342900">
                        <a:lnSpc>
                          <a:spcPct val="100000"/>
                        </a:lnSpc>
                        <a:spcBef>
                          <a:spcPts val="0"/>
                        </a:spcBef>
                        <a:spcAft>
                          <a:spcPts val="0"/>
                        </a:spcAft>
                        <a:buAutoNum type="arabicPeriod"/>
                      </a:pPr>
                      <a:r>
                        <a:rPr lang="en-US" sz="1600" b="1" dirty="0">
                          <a:effectLst/>
                          <a:latin typeface="Arial Narrow" panose="020B0606020202030204" pitchFamily="34" charset="0"/>
                          <a:ea typeface="Calibri" panose="020F0502020204030204" pitchFamily="34" charset="0"/>
                          <a:cs typeface="Times New Roman" panose="02020603050405020304" pitchFamily="18" charset="0"/>
                        </a:rPr>
                        <a:t>Welcome (5 mins)</a:t>
                      </a:r>
                    </a:p>
                  </a:txBody>
                  <a:tcPr marL="50985" marR="50985" marT="7082" marB="0">
                    <a:lnL>
                      <a:noFill/>
                    </a:lnL>
                    <a:lnR>
                      <a:noFill/>
                    </a:lnR>
                    <a:lnT w="12700" cap="flat" cmpd="sng" algn="ctr">
                      <a:noFill/>
                      <a:prstDash val="solid"/>
                      <a:round/>
                      <a:headEnd type="none" w="med" len="med"/>
                      <a:tailEnd type="none" w="med" len="med"/>
                    </a:lnT>
                    <a:lnB>
                      <a:noFill/>
                    </a:lnB>
                    <a:solidFill>
                      <a:srgbClr val="D1D3D4"/>
                    </a:solidFill>
                  </a:tcPr>
                </a:tc>
                <a:tc>
                  <a:txBody>
                    <a:bodyPr/>
                    <a:lstStyle/>
                    <a:p>
                      <a:pPr marL="0" marR="0">
                        <a:lnSpc>
                          <a:spcPct val="100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Seki Hirano GSC SAG (CRS)</a:t>
                      </a:r>
                    </a:p>
                    <a:p>
                      <a:pPr marL="0" marR="0">
                        <a:lnSpc>
                          <a:spcPct val="100000"/>
                        </a:lnSpc>
                        <a:spcBef>
                          <a:spcPts val="0"/>
                        </a:spcBef>
                        <a:spcAft>
                          <a:spcPts val="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0985" marR="50985" marT="7082" marB="0">
                    <a:lnL>
                      <a:noFill/>
                    </a:lnL>
                    <a:lnR>
                      <a:noFill/>
                    </a:lnR>
                    <a:lnT w="12700" cap="flat" cmpd="sng" algn="ctr">
                      <a:noFill/>
                      <a:prstDash val="solid"/>
                      <a:round/>
                      <a:headEnd type="none" w="med" len="med"/>
                      <a:tailEnd type="none" w="med" len="med"/>
                    </a:lnT>
                    <a:lnB>
                      <a:noFill/>
                    </a:lnB>
                    <a:solidFill>
                      <a:srgbClr val="D1D3D4"/>
                    </a:solidFill>
                  </a:tcPr>
                </a:tc>
                <a:extLst>
                  <a:ext uri="{0D108BD9-81ED-4DB2-BD59-A6C34878D82A}">
                    <a16:rowId xmlns:a16="http://schemas.microsoft.com/office/drawing/2014/main" val="2678202842"/>
                  </a:ext>
                </a:extLst>
              </a:tr>
              <a:tr h="533554">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600" b="1" dirty="0">
                          <a:solidFill>
                            <a:schemeClr val="tx1"/>
                          </a:solidFill>
                          <a:latin typeface="Arial Narrow" panose="020B0606020202030204" pitchFamily="34" charset="0"/>
                        </a:rPr>
                        <a:t>2.     Global HRP for Covid-19 response and the role of shelter in it (5 mins)</a:t>
                      </a:r>
                    </a:p>
                    <a:p>
                      <a:pPr marL="0" marR="0">
                        <a:lnSpc>
                          <a:spcPct val="100000"/>
                        </a:lnSpc>
                        <a:spcBef>
                          <a:spcPts val="0"/>
                        </a:spcBef>
                        <a:spcAft>
                          <a:spcPts val="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0985" marR="50985" marT="7082" marB="0">
                    <a:lnL>
                      <a:noFill/>
                    </a:lnL>
                    <a:lnR>
                      <a:noFill/>
                    </a:lnR>
                    <a:lnT>
                      <a:noFill/>
                    </a:lnT>
                    <a:lnB>
                      <a:noFill/>
                    </a:lnB>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600" dirty="0">
                          <a:effectLst/>
                          <a:latin typeface="Calibri" panose="020F0502020204030204" pitchFamily="34" charset="0"/>
                          <a:ea typeface="Calibri" panose="020F0502020204030204" pitchFamily="34" charset="0"/>
                          <a:cs typeface="Times New Roman" panose="02020603050405020304" pitchFamily="18" charset="0"/>
                        </a:rPr>
                        <a:t>Cecilia Schmoelzer (IFRC)</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600" dirty="0">
                          <a:effectLst/>
                          <a:latin typeface="Calibri" panose="020F0502020204030204" pitchFamily="34" charset="0"/>
                          <a:ea typeface="Calibri" panose="020F0502020204030204" pitchFamily="34" charset="0"/>
                          <a:cs typeface="Times New Roman" panose="02020603050405020304" pitchFamily="18" charset="0"/>
                        </a:rPr>
                        <a:t>Angel Pascual (UNHCR)</a:t>
                      </a:r>
                    </a:p>
                  </a:txBody>
                  <a:tcPr marL="50985" marR="50985" marT="7082" marB="0">
                    <a:lnL>
                      <a:noFill/>
                    </a:lnL>
                    <a:lnR>
                      <a:noFill/>
                    </a:lnR>
                    <a:lnT>
                      <a:noFill/>
                    </a:lnT>
                    <a:lnB>
                      <a:noFill/>
                    </a:lnB>
                    <a:noFill/>
                  </a:tcPr>
                </a:tc>
                <a:extLst>
                  <a:ext uri="{0D108BD9-81ED-4DB2-BD59-A6C34878D82A}">
                    <a16:rowId xmlns:a16="http://schemas.microsoft.com/office/drawing/2014/main" val="590957929"/>
                  </a:ext>
                </a:extLst>
              </a:tr>
              <a:tr h="2326989">
                <a:tc>
                  <a:txBody>
                    <a:bodyPr/>
                    <a:lstStyle/>
                    <a:p>
                      <a:pPr marL="342900" marR="0" indent="-342900">
                        <a:lnSpc>
                          <a:spcPct val="100000"/>
                        </a:lnSpc>
                        <a:spcBef>
                          <a:spcPts val="0"/>
                        </a:spcBef>
                        <a:spcAft>
                          <a:spcPts val="0"/>
                        </a:spcAft>
                        <a:buAutoNum type="arabicPeriod" startAt="3"/>
                      </a:pPr>
                      <a:r>
                        <a:rPr lang="en-US" sz="1600" b="1" dirty="0">
                          <a:effectLst/>
                          <a:latin typeface="Arial Narrow" panose="020B0606020202030204" pitchFamily="34" charset="0"/>
                          <a:ea typeface="Calibri" panose="020F0502020204030204" pitchFamily="34" charset="0"/>
                          <a:cs typeface="Times New Roman" panose="02020603050405020304" pitchFamily="18" charset="0"/>
                        </a:rPr>
                        <a:t>Reflecting on </a:t>
                      </a:r>
                      <a:r>
                        <a:rPr lang="en-GB" sz="1600" b="1" dirty="0" err="1">
                          <a:solidFill>
                            <a:schemeClr val="tx1"/>
                          </a:solidFill>
                          <a:latin typeface="Arial Narrow" panose="020B0606020202030204" pitchFamily="34" charset="0"/>
                        </a:rPr>
                        <a:t>Covid</a:t>
                      </a:r>
                      <a:r>
                        <a:rPr lang="en-GB" sz="1600" b="1" dirty="0">
                          <a:solidFill>
                            <a:schemeClr val="tx1"/>
                          </a:solidFill>
                          <a:latin typeface="Arial Narrow" panose="020B0606020202030204" pitchFamily="34" charset="0"/>
                        </a:rPr>
                        <a:t> -19 Shelter and health infrastructure interventions/ coordination </a:t>
                      </a:r>
                    </a:p>
                    <a:p>
                      <a:pPr marL="0" marR="0" indent="0">
                        <a:lnSpc>
                          <a:spcPct val="100000"/>
                        </a:lnSpc>
                        <a:spcBef>
                          <a:spcPts val="0"/>
                        </a:spcBef>
                        <a:spcAft>
                          <a:spcPts val="0"/>
                        </a:spcAft>
                        <a:buNone/>
                      </a:pPr>
                      <a:r>
                        <a:rPr lang="en-GB" sz="1600" b="1" dirty="0">
                          <a:solidFill>
                            <a:schemeClr val="tx1"/>
                          </a:solidFill>
                          <a:latin typeface="Arial Narrow" panose="020B0606020202030204" pitchFamily="34" charset="0"/>
                        </a:rPr>
                        <a:t>(20 min)</a:t>
                      </a:r>
                    </a:p>
                    <a:p>
                      <a:pPr marL="285750" lvl="1" indent="-285750">
                        <a:buFont typeface="Arial" panose="020B0604020202020204" pitchFamily="34" charset="0"/>
                        <a:buChar char="•"/>
                      </a:pPr>
                      <a:r>
                        <a:rPr lang="en-GB" sz="1600" b="0" dirty="0">
                          <a:solidFill>
                            <a:schemeClr val="tx1"/>
                          </a:solidFill>
                          <a:latin typeface="Arial Narrow" panose="020B0606020202030204" pitchFamily="34" charset="0"/>
                          <a:ea typeface="Calibri"/>
                          <a:cs typeface="Calibri"/>
                          <a:sym typeface="Calibri"/>
                        </a:rPr>
                        <a:t>Distributions </a:t>
                      </a:r>
                    </a:p>
                    <a:p>
                      <a:pPr marL="285750" lvl="1" indent="-285750">
                        <a:buFont typeface="Arial" panose="020B0604020202020204" pitchFamily="34" charset="0"/>
                        <a:buChar char="•"/>
                      </a:pPr>
                      <a:r>
                        <a:rPr lang="en-GB" sz="1600" b="0" dirty="0">
                          <a:solidFill>
                            <a:schemeClr val="tx1"/>
                          </a:solidFill>
                          <a:latin typeface="Arial Narrow" panose="020B0606020202030204" pitchFamily="34" charset="0"/>
                          <a:ea typeface="Calibri"/>
                          <a:cs typeface="Calibri"/>
                          <a:sym typeface="Calibri"/>
                        </a:rPr>
                        <a:t>Adequate shelter</a:t>
                      </a:r>
                    </a:p>
                    <a:p>
                      <a:pPr marL="285750" lvl="1" indent="-285750">
                        <a:buFont typeface="Arial" panose="020B0604020202020204" pitchFamily="34" charset="0"/>
                        <a:buChar char="•"/>
                      </a:pPr>
                      <a:r>
                        <a:rPr lang="en-GB" sz="1600" b="0" dirty="0">
                          <a:solidFill>
                            <a:schemeClr val="tx1"/>
                          </a:solidFill>
                          <a:latin typeface="Arial Narrow" panose="020B0606020202030204" pitchFamily="34" charset="0"/>
                          <a:ea typeface="Calibri"/>
                          <a:cs typeface="Calibri"/>
                          <a:sym typeface="Calibri"/>
                        </a:rPr>
                        <a:t>Adequate settlement </a:t>
                      </a:r>
                    </a:p>
                    <a:p>
                      <a:pPr marL="285750" lvl="1" indent="-285750">
                        <a:buFont typeface="Arial" panose="020B0604020202020204" pitchFamily="34" charset="0"/>
                        <a:buChar char="•"/>
                      </a:pPr>
                      <a:r>
                        <a:rPr lang="en-GB" sz="1600" b="0" dirty="0">
                          <a:solidFill>
                            <a:schemeClr val="tx1"/>
                          </a:solidFill>
                          <a:latin typeface="Arial Narrow" panose="020B0606020202030204" pitchFamily="34" charset="0"/>
                          <a:ea typeface="Calibri"/>
                          <a:cs typeface="Calibri"/>
                          <a:sym typeface="Calibri"/>
                        </a:rPr>
                        <a:t>Reducing over crowdedness</a:t>
                      </a:r>
                    </a:p>
                    <a:p>
                      <a:pPr marL="285750" lvl="1" indent="-285750">
                        <a:buFont typeface="Arial" panose="020B0604020202020204" pitchFamily="34" charset="0"/>
                        <a:buChar char="•"/>
                      </a:pPr>
                      <a:r>
                        <a:rPr lang="en-GB" sz="1600" b="0" dirty="0">
                          <a:solidFill>
                            <a:schemeClr val="tx1"/>
                          </a:solidFill>
                          <a:latin typeface="Arial Narrow" panose="020B0606020202030204" pitchFamily="34" charset="0"/>
                          <a:ea typeface="Calibri"/>
                          <a:cs typeface="Calibri"/>
                          <a:sym typeface="Calibri"/>
                        </a:rPr>
                        <a:t>Quarantine facilities </a:t>
                      </a:r>
                    </a:p>
                    <a:p>
                      <a:pPr marL="285750" lvl="1" indent="-285750">
                        <a:buFont typeface="Arial" panose="020B0604020202020204" pitchFamily="34" charset="0"/>
                        <a:buChar char="•"/>
                      </a:pPr>
                      <a:r>
                        <a:rPr lang="en-GB" sz="1600" b="0" dirty="0">
                          <a:solidFill>
                            <a:schemeClr val="tx1"/>
                          </a:solidFill>
                          <a:latin typeface="Arial Narrow" panose="020B0606020202030204" pitchFamily="34" charset="0"/>
                          <a:ea typeface="Calibri"/>
                          <a:cs typeface="Calibri"/>
                          <a:sym typeface="Calibri"/>
                        </a:rPr>
                        <a:t>Health infrastructure</a:t>
                      </a:r>
                    </a:p>
                    <a:p>
                      <a:pPr marL="285750" lvl="1" indent="-285750">
                        <a:buFont typeface="Arial" panose="020B0604020202020204" pitchFamily="34" charset="0"/>
                        <a:buChar char="•"/>
                      </a:pPr>
                      <a:r>
                        <a:rPr lang="en-GB" sz="1600" b="0" dirty="0">
                          <a:solidFill>
                            <a:schemeClr val="tx1"/>
                          </a:solidFill>
                          <a:latin typeface="Arial Narrow" panose="020B0606020202030204" pitchFamily="34" charset="0"/>
                          <a:cs typeface="Calibri"/>
                          <a:sym typeface="Calibri"/>
                        </a:rPr>
                        <a:t>Ventilation </a:t>
                      </a:r>
                    </a:p>
                  </a:txBody>
                  <a:tcPr marL="50985" marR="50985" marT="7082" marB="0">
                    <a:lnL>
                      <a:noFill/>
                    </a:lnL>
                    <a:lnR>
                      <a:noFill/>
                    </a:lnR>
                    <a:lnT>
                      <a:noFill/>
                    </a:lnT>
                    <a:lnB>
                      <a:noFill/>
                    </a:lnB>
                    <a:solidFill>
                      <a:srgbClr val="D1D3D4"/>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600" dirty="0">
                          <a:effectLst/>
                          <a:latin typeface="Calibri" panose="020F0502020204030204" pitchFamily="34" charset="0"/>
                          <a:ea typeface="Calibri" panose="020F0502020204030204" pitchFamily="34" charset="0"/>
                          <a:cs typeface="Times New Roman" panose="02020603050405020304" pitchFamily="18" charset="0"/>
                        </a:rPr>
                        <a:t>Cecilia Schmoelzer (IFRC)</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600" dirty="0">
                          <a:effectLst/>
                          <a:latin typeface="Calibri" panose="020F0502020204030204" pitchFamily="34" charset="0"/>
                          <a:ea typeface="Calibri" panose="020F0502020204030204" pitchFamily="34" charset="0"/>
                          <a:cs typeface="Times New Roman" panose="02020603050405020304" pitchFamily="18" charset="0"/>
                        </a:rPr>
                        <a:t>Claire O’Reilly (ARUPS)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0000"/>
                        </a:lnSpc>
                        <a:spcBef>
                          <a:spcPts val="0"/>
                        </a:spcBef>
                        <a:spcAft>
                          <a:spcPts val="0"/>
                        </a:spcAft>
                      </a:pPr>
                      <a:endParaRPr lang="en-US" sz="1600" dirty="0">
                        <a:effectLst/>
                        <a:latin typeface="Calibri" panose="020F0502020204030204" pitchFamily="34" charset="0"/>
                        <a:ea typeface="Calibri" panose="020F0502020204030204" pitchFamily="34" charset="0"/>
                        <a:cs typeface="Calibri" panose="020F0502020204030204" pitchFamily="34" charset="0"/>
                      </a:endParaRPr>
                    </a:p>
                  </a:txBody>
                  <a:tcPr marL="50985" marR="50985" marT="7082" marB="0">
                    <a:lnL>
                      <a:noFill/>
                    </a:lnL>
                    <a:lnR>
                      <a:noFill/>
                    </a:lnR>
                    <a:lnT>
                      <a:noFill/>
                    </a:lnT>
                    <a:lnB>
                      <a:noFill/>
                    </a:lnB>
                    <a:solidFill>
                      <a:srgbClr val="D1D3D4"/>
                    </a:solidFill>
                  </a:tcPr>
                </a:tc>
                <a:extLst>
                  <a:ext uri="{0D108BD9-81ED-4DB2-BD59-A6C34878D82A}">
                    <a16:rowId xmlns:a16="http://schemas.microsoft.com/office/drawing/2014/main" val="562604786"/>
                  </a:ext>
                </a:extLst>
              </a:tr>
              <a:tr h="1036779">
                <a:tc>
                  <a:txBody>
                    <a:bodyPr/>
                    <a:lstStyle/>
                    <a:p>
                      <a:pPr marL="0" marR="0">
                        <a:lnSpc>
                          <a:spcPct val="100000"/>
                        </a:lnSpc>
                        <a:spcBef>
                          <a:spcPts val="0"/>
                        </a:spcBef>
                        <a:spcAft>
                          <a:spcPts val="0"/>
                        </a:spcAft>
                      </a:pPr>
                      <a:r>
                        <a:rPr lang="fr-CH" sz="1600" b="1" dirty="0">
                          <a:effectLst/>
                          <a:latin typeface="Arial Narrow" panose="020B0606020202030204" pitchFamily="34" charset="0"/>
                          <a:ea typeface="Calibri" panose="020F0502020204030204" pitchFamily="34" charset="0"/>
                          <a:cs typeface="Times New Roman" panose="02020603050405020304" pitchFamily="18" charset="0"/>
                        </a:rPr>
                        <a:t>4. Discussions</a:t>
                      </a:r>
                    </a:p>
                    <a:p>
                      <a:pPr marL="0" marR="0">
                        <a:lnSpc>
                          <a:spcPct val="100000"/>
                        </a:lnSpc>
                        <a:spcBef>
                          <a:spcPts val="0"/>
                        </a:spcBef>
                        <a:spcAft>
                          <a:spcPts val="0"/>
                        </a:spcAft>
                      </a:pPr>
                      <a:r>
                        <a:rPr lang="fr-CH" sz="1600" b="1" dirty="0" err="1">
                          <a:effectLst/>
                          <a:latin typeface="Arial Narrow" panose="020B0606020202030204" pitchFamily="34" charset="0"/>
                          <a:ea typeface="Calibri" panose="020F0502020204030204" pitchFamily="34" charset="0"/>
                          <a:cs typeface="Times New Roman" panose="02020603050405020304" pitchFamily="18" charset="0"/>
                        </a:rPr>
                        <a:t>Reflection</a:t>
                      </a:r>
                      <a:r>
                        <a:rPr lang="fr-CH" sz="1600" b="1" dirty="0">
                          <a:effectLst/>
                          <a:latin typeface="Arial Narrow" panose="020B0606020202030204" pitchFamily="34" charset="0"/>
                          <a:ea typeface="Calibri" panose="020F0502020204030204" pitchFamily="34" charset="0"/>
                          <a:cs typeface="Times New Roman" panose="02020603050405020304" pitchFamily="18" charset="0"/>
                        </a:rPr>
                        <a:t> on the type of S+S </a:t>
                      </a:r>
                      <a:r>
                        <a:rPr lang="fr-CH" sz="1600" b="1" dirty="0" err="1">
                          <a:effectLst/>
                          <a:latin typeface="Arial Narrow" panose="020B0606020202030204" pitchFamily="34" charset="0"/>
                          <a:ea typeface="Calibri" panose="020F0502020204030204" pitchFamily="34" charset="0"/>
                          <a:cs typeface="Times New Roman" panose="02020603050405020304" pitchFamily="18" charset="0"/>
                        </a:rPr>
                        <a:t>programming</a:t>
                      </a:r>
                      <a:r>
                        <a:rPr lang="fr-CH" sz="1600" b="1" dirty="0">
                          <a:effectLst/>
                          <a:latin typeface="Arial Narrow" panose="020B0606020202030204" pitchFamily="34" charset="0"/>
                          <a:ea typeface="Calibri" panose="020F0502020204030204" pitchFamily="34" charset="0"/>
                          <a:cs typeface="Times New Roman" panose="02020603050405020304" pitchFamily="18" charset="0"/>
                        </a:rPr>
                        <a:t> in </a:t>
                      </a:r>
                      <a:r>
                        <a:rPr lang="fr-CH" sz="1600" b="1" dirty="0" err="1">
                          <a:effectLst/>
                          <a:latin typeface="Arial Narrow" panose="020B0606020202030204" pitchFamily="34" charset="0"/>
                          <a:ea typeface="Calibri" panose="020F0502020204030204" pitchFamily="34" charset="0"/>
                          <a:cs typeface="Times New Roman" panose="02020603050405020304" pitchFamily="18" charset="0"/>
                        </a:rPr>
                        <a:t>response</a:t>
                      </a:r>
                      <a:r>
                        <a:rPr lang="fr-CH" sz="1600" b="1" dirty="0">
                          <a:effectLst/>
                          <a:latin typeface="Arial Narrow" panose="020B0606020202030204" pitchFamily="34" charset="0"/>
                          <a:ea typeface="Calibri" panose="020F0502020204030204" pitchFamily="34" charset="0"/>
                          <a:cs typeface="Times New Roman" panose="02020603050405020304" pitchFamily="18" charset="0"/>
                        </a:rPr>
                        <a:t> to COVID</a:t>
                      </a:r>
                    </a:p>
                    <a:p>
                      <a:pPr marL="0" marR="0">
                        <a:lnSpc>
                          <a:spcPct val="100000"/>
                        </a:lnSpc>
                        <a:spcBef>
                          <a:spcPts val="0"/>
                        </a:spcBef>
                        <a:spcAft>
                          <a:spcPts val="0"/>
                        </a:spcAft>
                      </a:pPr>
                      <a:r>
                        <a:rPr lang="fr-CH" sz="1600" b="1" dirty="0">
                          <a:effectLst/>
                          <a:latin typeface="Arial Narrow" panose="020B0606020202030204" pitchFamily="34" charset="0"/>
                          <a:ea typeface="Calibri" panose="020F0502020204030204" pitchFamily="34" charset="0"/>
                          <a:cs typeface="Times New Roman" panose="02020603050405020304" pitchFamily="18" charset="0"/>
                        </a:rPr>
                        <a:t>How are </a:t>
                      </a:r>
                      <a:r>
                        <a:rPr lang="fr-CH" sz="1600" b="1" dirty="0" err="1">
                          <a:effectLst/>
                          <a:latin typeface="Arial Narrow" panose="020B0606020202030204" pitchFamily="34" charset="0"/>
                          <a:ea typeface="Calibri" panose="020F0502020204030204" pitchFamily="34" charset="0"/>
                          <a:cs typeface="Times New Roman" panose="02020603050405020304" pitchFamily="18" charset="0"/>
                        </a:rPr>
                        <a:t>you</a:t>
                      </a:r>
                      <a:r>
                        <a:rPr lang="fr-CH" sz="1600" b="1" dirty="0">
                          <a:effectLst/>
                          <a:latin typeface="Arial Narrow" panose="020B0606020202030204" pitchFamily="34" charset="0"/>
                          <a:ea typeface="Calibri" panose="020F0502020204030204" pitchFamily="34" charset="0"/>
                          <a:cs typeface="Times New Roman" panose="02020603050405020304" pitchFamily="18" charset="0"/>
                        </a:rPr>
                        <a:t> </a:t>
                      </a:r>
                      <a:r>
                        <a:rPr lang="fr-CH" sz="1600" b="1" dirty="0" err="1">
                          <a:effectLst/>
                          <a:latin typeface="Arial Narrow" panose="020B0606020202030204" pitchFamily="34" charset="0"/>
                          <a:ea typeface="Calibri" panose="020F0502020204030204" pitchFamily="34" charset="0"/>
                          <a:cs typeface="Times New Roman" panose="02020603050405020304" pitchFamily="18" charset="0"/>
                        </a:rPr>
                        <a:t>preparing</a:t>
                      </a:r>
                      <a:r>
                        <a:rPr lang="fr-CH" sz="1600" b="1" dirty="0">
                          <a:effectLst/>
                          <a:latin typeface="Arial Narrow" panose="020B0606020202030204" pitchFamily="34" charset="0"/>
                          <a:ea typeface="Calibri" panose="020F0502020204030204" pitchFamily="34" charset="0"/>
                          <a:cs typeface="Times New Roman" panose="02020603050405020304" pitchFamily="18" charset="0"/>
                        </a:rPr>
                        <a:t> for the future? (25 mins)</a:t>
                      </a:r>
                    </a:p>
                    <a:p>
                      <a:pPr marL="342900" marR="0" lvl="0" indent="-342900">
                        <a:lnSpc>
                          <a:spcPct val="100000"/>
                        </a:lnSpc>
                        <a:spcBef>
                          <a:spcPts val="0"/>
                        </a:spcBef>
                        <a:spcAft>
                          <a:spcPts val="0"/>
                        </a:spcAft>
                        <a:buFont typeface="Arial" panose="020B0604020202020204" pitchFamily="34" charset="0"/>
                        <a:buChar char="•"/>
                        <a:tabLst>
                          <a:tab pos="457200" algn="l"/>
                        </a:tabLst>
                      </a:pPr>
                      <a:r>
                        <a:rPr lang="en-US" sz="1600" dirty="0">
                          <a:effectLst/>
                          <a:latin typeface="Arial Narrow" panose="020B0606020202030204" pitchFamily="34" charset="0"/>
                          <a:ea typeface="Calibri" panose="020F0502020204030204" pitchFamily="34" charset="0"/>
                          <a:cs typeface="Times New Roman" panose="02020603050405020304" pitchFamily="18" charset="0"/>
                        </a:rPr>
                        <a:t>AOB - announcements</a:t>
                      </a:r>
                    </a:p>
                  </a:txBody>
                  <a:tcPr marL="50985" marR="50985" marT="7082" marB="0">
                    <a:lnL>
                      <a:noFill/>
                    </a:lnL>
                    <a:lnR>
                      <a:noFill/>
                    </a:lnR>
                    <a:lnT>
                      <a:noFill/>
                    </a:lnT>
                    <a:lnB>
                      <a:noFill/>
                    </a:lnB>
                    <a:solidFill>
                      <a:srgbClr val="FFFFFF"/>
                    </a:solidFill>
                  </a:tcPr>
                </a:tc>
                <a:tc>
                  <a:txBody>
                    <a:bodyPr/>
                    <a:lstStyle/>
                    <a:p>
                      <a:pPr marL="0" marR="0">
                        <a:lnSpc>
                          <a:spcPct val="100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All </a:t>
                      </a:r>
                    </a:p>
                    <a:p>
                      <a:pPr marL="0" marR="0">
                        <a:lnSpc>
                          <a:spcPct val="100000"/>
                        </a:lnSpc>
                        <a:spcBef>
                          <a:spcPts val="0"/>
                        </a:spcBef>
                        <a:spcAft>
                          <a:spcPts val="0"/>
                        </a:spcAft>
                      </a:pPr>
                      <a:r>
                        <a:rPr lang="en-US" sz="1600" b="0" dirty="0">
                          <a:effectLst/>
                          <a:latin typeface="Calibri" panose="020F0502020204030204" pitchFamily="34" charset="0"/>
                          <a:ea typeface="Calibri" panose="020F0502020204030204" pitchFamily="34" charset="0"/>
                          <a:cs typeface="Times New Roman" panose="02020603050405020304" pitchFamily="18" charset="0"/>
                        </a:rPr>
                        <a:t>Emma Weinstein-Sheffield (CARE/ Oxford Brookes)</a:t>
                      </a:r>
                      <a:br>
                        <a:rPr lang="en-US" sz="1600" b="0" dirty="0">
                          <a:effectLst/>
                          <a:latin typeface="Calibri" panose="020F0502020204030204" pitchFamily="34" charset="0"/>
                          <a:ea typeface="Calibri" panose="020F0502020204030204" pitchFamily="34" charset="0"/>
                          <a:cs typeface="Times New Roman" panose="02020603050405020304" pitchFamily="18" charset="0"/>
                        </a:rPr>
                      </a:br>
                      <a:r>
                        <a:rPr lang="en-US" sz="1600" b="0" dirty="0">
                          <a:effectLst/>
                          <a:latin typeface="Calibri" panose="020F0502020204030204" pitchFamily="34" charset="0"/>
                          <a:ea typeface="Calibri" panose="020F0502020204030204" pitchFamily="34" charset="0"/>
                          <a:cs typeface="Times New Roman" panose="02020603050405020304" pitchFamily="18" charset="0"/>
                        </a:rPr>
                        <a:t>Indonesia Shelter Cluster  </a:t>
                      </a:r>
                    </a:p>
                  </a:txBody>
                  <a:tcPr marL="50985" marR="50985" marT="7082" marB="0">
                    <a:lnL>
                      <a:noFill/>
                    </a:lnL>
                    <a:lnR>
                      <a:noFill/>
                    </a:lnR>
                    <a:lnT>
                      <a:noFill/>
                    </a:lnT>
                    <a:lnB>
                      <a:noFill/>
                    </a:lnB>
                    <a:solidFill>
                      <a:srgbClr val="FFFFFF"/>
                    </a:solidFill>
                  </a:tcPr>
                </a:tc>
                <a:extLst>
                  <a:ext uri="{0D108BD9-81ED-4DB2-BD59-A6C34878D82A}">
                    <a16:rowId xmlns:a16="http://schemas.microsoft.com/office/drawing/2014/main" val="2254674847"/>
                  </a:ext>
                </a:extLst>
              </a:tr>
            </a:tbl>
          </a:graphicData>
        </a:graphic>
      </p:graphicFrame>
    </p:spTree>
    <p:extLst>
      <p:ext uri="{BB962C8B-B14F-4D97-AF65-F5344CB8AC3E}">
        <p14:creationId xmlns:p14="http://schemas.microsoft.com/office/powerpoint/2010/main" val="6242942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26"/>
          <p:cNvPicPr preferRelativeResize="0"/>
          <p:nvPr/>
        </p:nvPicPr>
        <p:blipFill>
          <a:blip r:embed="rId3">
            <a:alphaModFix/>
          </a:blip>
          <a:stretch>
            <a:fillRect/>
          </a:stretch>
        </p:blipFill>
        <p:spPr>
          <a:xfrm>
            <a:off x="345136" y="1459468"/>
            <a:ext cx="10794386" cy="5082009"/>
          </a:xfrm>
          <a:prstGeom prst="rect">
            <a:avLst/>
          </a:prstGeom>
          <a:noFill/>
          <a:ln>
            <a:noFill/>
          </a:ln>
        </p:spPr>
      </p:pic>
      <p:sp>
        <p:nvSpPr>
          <p:cNvPr id="110" name="Google Shape;110;p26"/>
          <p:cNvSpPr txBox="1"/>
          <p:nvPr/>
        </p:nvSpPr>
        <p:spPr>
          <a:xfrm>
            <a:off x="1524000" y="1021975"/>
            <a:ext cx="9144000" cy="531900"/>
          </a:xfrm>
          <a:prstGeom prst="rect">
            <a:avLst/>
          </a:prstGeom>
          <a:noFill/>
          <a:ln>
            <a:noFill/>
          </a:ln>
        </p:spPr>
        <p:txBody>
          <a:bodyPr spcFirstLastPara="1" wrap="square" lIns="91425" tIns="91425" rIns="91425" bIns="91425" anchor="t" anchorCtr="0">
            <a:noAutofit/>
          </a:bodyPr>
          <a:lstStyle/>
          <a:p>
            <a:pPr algn="ctr"/>
            <a:r>
              <a:rPr lang="en-GB" sz="1500" b="1">
                <a:solidFill>
                  <a:srgbClr val="38761D"/>
                </a:solidFill>
              </a:rPr>
              <a:t>Tracking the recommendations...</a:t>
            </a:r>
            <a:endParaRPr sz="1500" b="1"/>
          </a:p>
        </p:txBody>
      </p:sp>
      <p:sp>
        <p:nvSpPr>
          <p:cNvPr id="111" name="Google Shape;111;p26"/>
          <p:cNvSpPr txBox="1"/>
          <p:nvPr/>
        </p:nvSpPr>
        <p:spPr>
          <a:xfrm>
            <a:off x="591380" y="1705309"/>
            <a:ext cx="10301898" cy="822949"/>
          </a:xfrm>
          <a:prstGeom prst="rect">
            <a:avLst/>
          </a:prstGeom>
          <a:noFill/>
          <a:ln w="38100" cap="flat" cmpd="sng">
            <a:solidFill>
              <a:srgbClr val="274E13"/>
            </a:solidFill>
            <a:prstDash val="solid"/>
            <a:round/>
            <a:headEnd type="none" w="sm" len="sm"/>
            <a:tailEnd type="none" w="sm" len="sm"/>
          </a:ln>
        </p:spPr>
        <p:txBody>
          <a:bodyPr spcFirstLastPara="1" wrap="square" lIns="91425" tIns="91425" rIns="91425" bIns="91425" anchor="t" anchorCtr="0">
            <a:noAutofit/>
          </a:bodyPr>
          <a:lstStyle/>
          <a:p>
            <a:endParaRPr/>
          </a:p>
        </p:txBody>
      </p:sp>
      <p:sp>
        <p:nvSpPr>
          <p:cNvPr id="112" name="Google Shape;112;p26"/>
          <p:cNvSpPr txBox="1"/>
          <p:nvPr/>
        </p:nvSpPr>
        <p:spPr>
          <a:xfrm>
            <a:off x="591370" y="5314164"/>
            <a:ext cx="10301908" cy="1043722"/>
          </a:xfrm>
          <a:prstGeom prst="rect">
            <a:avLst/>
          </a:prstGeom>
          <a:noFill/>
          <a:ln w="38100" cap="flat" cmpd="sng">
            <a:solidFill>
              <a:srgbClr val="274E13"/>
            </a:solidFill>
            <a:prstDash val="solid"/>
            <a:round/>
            <a:headEnd type="none" w="sm" len="sm"/>
            <a:tailEnd type="none" w="sm" len="sm"/>
          </a:ln>
        </p:spPr>
        <p:txBody>
          <a:bodyPr spcFirstLastPara="1" wrap="square" lIns="91425" tIns="91425" rIns="91425" bIns="91425" anchor="t" anchorCtr="0">
            <a:noAutofit/>
          </a:bodyPr>
          <a:lstStyle/>
          <a:p>
            <a:endParaRPr/>
          </a:p>
        </p:txBody>
      </p:sp>
      <p:sp>
        <p:nvSpPr>
          <p:cNvPr id="6" name="Rectangle 5">
            <a:extLst>
              <a:ext uri="{FF2B5EF4-FFF2-40B4-BE49-F238E27FC236}">
                <a16:creationId xmlns:a16="http://schemas.microsoft.com/office/drawing/2014/main" id="{DB9F55C6-DF71-4BCA-9D3A-D2E8D4418FD5}"/>
              </a:ext>
            </a:extLst>
          </p:cNvPr>
          <p:cNvSpPr/>
          <p:nvPr/>
        </p:nvSpPr>
        <p:spPr>
          <a:xfrm>
            <a:off x="193431" y="145107"/>
            <a:ext cx="3156438" cy="6374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27"/>
          <p:cNvSpPr txBox="1">
            <a:spLocks noGrp="1"/>
          </p:cNvSpPr>
          <p:nvPr>
            <p:ph type="title"/>
          </p:nvPr>
        </p:nvSpPr>
        <p:spPr>
          <a:xfrm>
            <a:off x="1524000" y="888200"/>
            <a:ext cx="9144000" cy="1031100"/>
          </a:xfrm>
          <a:prstGeom prst="rect">
            <a:avLst/>
          </a:prstGeom>
        </p:spPr>
        <p:txBody>
          <a:bodyPr spcFirstLastPara="1" wrap="square" lIns="91425" tIns="91425" rIns="91425" bIns="91425" anchor="t" anchorCtr="0">
            <a:noAutofit/>
          </a:bodyPr>
          <a:lstStyle/>
          <a:p>
            <a:pPr>
              <a:lnSpc>
                <a:spcPct val="115000"/>
              </a:lnSpc>
              <a:spcAft>
                <a:spcPts val="1600"/>
              </a:spcAft>
              <a:buClr>
                <a:schemeClr val="dk1"/>
              </a:buClr>
              <a:buSzPts val="1100"/>
            </a:pPr>
            <a:r>
              <a:rPr lang="en-GB" sz="1800">
                <a:solidFill>
                  <a:srgbClr val="274E13"/>
                </a:solidFill>
              </a:rPr>
              <a:t>Environmental Health lens: how do we ‘mainstream’ health in shelter </a:t>
            </a:r>
            <a:r>
              <a:rPr lang="en-GB" sz="1800"/>
              <a:t>and </a:t>
            </a:r>
            <a:r>
              <a:rPr lang="en-GB" sz="1800">
                <a:solidFill>
                  <a:srgbClr val="274E13"/>
                </a:solidFill>
              </a:rPr>
              <a:t>leverage the co-benefits of healthier homes?</a:t>
            </a:r>
            <a:endParaRPr b="1">
              <a:solidFill>
                <a:srgbClr val="274E13"/>
              </a:solidFill>
            </a:endParaRPr>
          </a:p>
        </p:txBody>
      </p:sp>
      <p:sp>
        <p:nvSpPr>
          <p:cNvPr id="118" name="Google Shape;118;p27"/>
          <p:cNvSpPr txBox="1">
            <a:spLocks noGrp="1"/>
          </p:cNvSpPr>
          <p:nvPr>
            <p:ph type="body" idx="1"/>
          </p:nvPr>
        </p:nvSpPr>
        <p:spPr>
          <a:xfrm>
            <a:off x="202224" y="1822100"/>
            <a:ext cx="6790424" cy="3589800"/>
          </a:xfrm>
          <a:prstGeom prst="rect">
            <a:avLst/>
          </a:prstGeom>
        </p:spPr>
        <p:txBody>
          <a:bodyPr spcFirstLastPara="1" wrap="square" lIns="91425" tIns="91425" rIns="91425" bIns="91425" anchor="t" anchorCtr="0">
            <a:noAutofit/>
          </a:bodyPr>
          <a:lstStyle/>
          <a:p>
            <a:pPr>
              <a:lnSpc>
                <a:spcPct val="150000"/>
              </a:lnSpc>
              <a:buClr>
                <a:srgbClr val="000000"/>
              </a:buClr>
            </a:pPr>
            <a:r>
              <a:rPr lang="en-GB" sz="2000" dirty="0">
                <a:solidFill>
                  <a:srgbClr val="000000"/>
                </a:solidFill>
              </a:rPr>
              <a:t>Continue to gather emerging </a:t>
            </a:r>
            <a:r>
              <a:rPr lang="en-GB" sz="2000" b="1" dirty="0">
                <a:solidFill>
                  <a:srgbClr val="000000"/>
                </a:solidFill>
              </a:rPr>
              <a:t>research evidence from varied sources </a:t>
            </a:r>
            <a:r>
              <a:rPr lang="en-GB" sz="2000" dirty="0">
                <a:solidFill>
                  <a:srgbClr val="000000"/>
                </a:solidFill>
              </a:rPr>
              <a:t> </a:t>
            </a:r>
            <a:endParaRPr sz="2000" dirty="0">
              <a:solidFill>
                <a:srgbClr val="000000"/>
              </a:solidFill>
            </a:endParaRPr>
          </a:p>
          <a:p>
            <a:pPr>
              <a:lnSpc>
                <a:spcPct val="150000"/>
              </a:lnSpc>
              <a:buClr>
                <a:srgbClr val="000000"/>
              </a:buClr>
            </a:pPr>
            <a:r>
              <a:rPr lang="en-GB" sz="2000" dirty="0">
                <a:solidFill>
                  <a:srgbClr val="000000"/>
                </a:solidFill>
              </a:rPr>
              <a:t>Roadmap for Research (InterAction) chapter: need for </a:t>
            </a:r>
            <a:r>
              <a:rPr lang="en-GB" sz="2000" b="1" dirty="0">
                <a:solidFill>
                  <a:srgbClr val="000000"/>
                </a:solidFill>
              </a:rPr>
              <a:t>evidence synthesis </a:t>
            </a:r>
            <a:r>
              <a:rPr lang="en-GB" sz="2000" dirty="0">
                <a:solidFill>
                  <a:srgbClr val="000000"/>
                </a:solidFill>
              </a:rPr>
              <a:t>and </a:t>
            </a:r>
            <a:r>
              <a:rPr lang="en-GB" sz="2000" b="1" dirty="0">
                <a:solidFill>
                  <a:srgbClr val="000000"/>
                </a:solidFill>
              </a:rPr>
              <a:t>first steps in field research</a:t>
            </a:r>
            <a:r>
              <a:rPr lang="en-GB" sz="2000" dirty="0">
                <a:solidFill>
                  <a:srgbClr val="000000"/>
                </a:solidFill>
              </a:rPr>
              <a:t> to evidence connections between shelter and health </a:t>
            </a:r>
            <a:endParaRPr sz="2000" dirty="0">
              <a:solidFill>
                <a:srgbClr val="000000"/>
              </a:solidFill>
            </a:endParaRPr>
          </a:p>
          <a:p>
            <a:pPr>
              <a:lnSpc>
                <a:spcPct val="150000"/>
              </a:lnSpc>
              <a:buClr>
                <a:srgbClr val="000000"/>
              </a:buClr>
            </a:pPr>
            <a:r>
              <a:rPr lang="en-GB" sz="2000" dirty="0">
                <a:solidFill>
                  <a:srgbClr val="000000"/>
                </a:solidFill>
              </a:rPr>
              <a:t>Health questions being built into </a:t>
            </a:r>
            <a:r>
              <a:rPr lang="en-GB" sz="2000" b="1" dirty="0">
                <a:solidFill>
                  <a:srgbClr val="000000"/>
                </a:solidFill>
              </a:rPr>
              <a:t>GCRF project activities</a:t>
            </a:r>
            <a:r>
              <a:rPr lang="en-GB" sz="2000" dirty="0">
                <a:solidFill>
                  <a:srgbClr val="000000"/>
                </a:solidFill>
              </a:rPr>
              <a:t> e.g. in Malawi</a:t>
            </a:r>
            <a:endParaRPr sz="2000" dirty="0">
              <a:solidFill>
                <a:srgbClr val="000000"/>
              </a:solidFill>
            </a:endParaRPr>
          </a:p>
          <a:p>
            <a:pPr>
              <a:lnSpc>
                <a:spcPct val="150000"/>
              </a:lnSpc>
              <a:buClr>
                <a:srgbClr val="000000"/>
              </a:buClr>
            </a:pPr>
            <a:r>
              <a:rPr lang="en-GB" sz="2000" b="1" dirty="0">
                <a:solidFill>
                  <a:srgbClr val="000000"/>
                </a:solidFill>
              </a:rPr>
              <a:t>Collaborative research with Health</a:t>
            </a:r>
            <a:r>
              <a:rPr lang="en-GB" sz="2000" dirty="0">
                <a:solidFill>
                  <a:srgbClr val="000000"/>
                </a:solidFill>
              </a:rPr>
              <a:t> partners - we need their expertise</a:t>
            </a:r>
            <a:endParaRPr sz="2000" dirty="0">
              <a:solidFill>
                <a:srgbClr val="000000"/>
              </a:solidFill>
            </a:endParaRPr>
          </a:p>
        </p:txBody>
      </p:sp>
      <p:pic>
        <p:nvPicPr>
          <p:cNvPr id="119" name="Google Shape;119;p27"/>
          <p:cNvPicPr preferRelativeResize="0"/>
          <p:nvPr/>
        </p:nvPicPr>
        <p:blipFill rotWithShape="1">
          <a:blip r:embed="rId3">
            <a:alphaModFix/>
          </a:blip>
          <a:srcRect t="36628"/>
          <a:stretch/>
        </p:blipFill>
        <p:spPr>
          <a:xfrm>
            <a:off x="7754815" y="2477230"/>
            <a:ext cx="4234961" cy="2494241"/>
          </a:xfrm>
          <a:prstGeom prst="rect">
            <a:avLst/>
          </a:prstGeom>
          <a:noFill/>
          <a:ln w="12700" cap="flat" cmpd="sng">
            <a:solidFill>
              <a:srgbClr val="000000"/>
            </a:solidFill>
            <a:prstDash val="solid"/>
            <a:miter lim="8000"/>
            <a:headEnd type="none" w="sm" len="sm"/>
            <a:tailEnd type="none" w="sm" len="sm"/>
          </a:ln>
        </p:spPr>
      </p:pic>
      <p:sp>
        <p:nvSpPr>
          <p:cNvPr id="5" name="Rectangle 4">
            <a:extLst>
              <a:ext uri="{FF2B5EF4-FFF2-40B4-BE49-F238E27FC236}">
                <a16:creationId xmlns:a16="http://schemas.microsoft.com/office/drawing/2014/main" id="{0BCB5545-9027-47FD-8EB2-C385C2C7977F}"/>
              </a:ext>
            </a:extLst>
          </p:cNvPr>
          <p:cNvSpPr/>
          <p:nvPr/>
        </p:nvSpPr>
        <p:spPr>
          <a:xfrm>
            <a:off x="193431" y="145107"/>
            <a:ext cx="3156438" cy="6374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B80C9-F6BB-4EB1-A6D9-3CA19E2DA1BA}"/>
              </a:ext>
            </a:extLst>
          </p:cNvPr>
          <p:cNvSpPr>
            <a:spLocks noGrp="1"/>
          </p:cNvSpPr>
          <p:nvPr>
            <p:ph type="title"/>
          </p:nvPr>
        </p:nvSpPr>
        <p:spPr>
          <a:xfrm>
            <a:off x="0" y="773033"/>
            <a:ext cx="12192000" cy="763600"/>
          </a:xfrm>
        </p:spPr>
        <p:txBody>
          <a:bodyPr/>
          <a:lstStyle/>
          <a:p>
            <a:r>
              <a:rPr lang="en-US" dirty="0"/>
              <a:t>AOB</a:t>
            </a:r>
            <a:endParaRPr lang="en-GB" dirty="0"/>
          </a:p>
        </p:txBody>
      </p:sp>
      <p:sp>
        <p:nvSpPr>
          <p:cNvPr id="3" name="Text Placeholder 2">
            <a:extLst>
              <a:ext uri="{FF2B5EF4-FFF2-40B4-BE49-F238E27FC236}">
                <a16:creationId xmlns:a16="http://schemas.microsoft.com/office/drawing/2014/main" id="{6DEF35BC-BA59-4EA3-9AC6-C304994B2EE9}"/>
              </a:ext>
            </a:extLst>
          </p:cNvPr>
          <p:cNvSpPr>
            <a:spLocks noGrp="1"/>
          </p:cNvSpPr>
          <p:nvPr>
            <p:ph type="body" idx="1"/>
          </p:nvPr>
        </p:nvSpPr>
        <p:spPr/>
        <p:txBody>
          <a:bodyPr/>
          <a:lstStyle/>
          <a:p>
            <a:r>
              <a:rPr lang="en-US" dirty="0"/>
              <a:t>Anyone would like to share any events links etc.….?</a:t>
            </a:r>
          </a:p>
          <a:p>
            <a:r>
              <a:rPr lang="en-US" dirty="0"/>
              <a:t>Feed back form on the session – leave message on anything you would like to follow up with. </a:t>
            </a:r>
          </a:p>
          <a:p>
            <a:pPr marL="114300" indent="0">
              <a:buNone/>
            </a:pPr>
            <a:endParaRPr lang="en-GB" dirty="0">
              <a:hlinkClick r:id="rId2"/>
            </a:endParaRPr>
          </a:p>
          <a:p>
            <a:pPr marL="114300" indent="0">
              <a:buNone/>
            </a:pPr>
            <a:r>
              <a:rPr lang="en-GB" dirty="0">
                <a:hlinkClick r:id="rId2"/>
              </a:rPr>
              <a:t>https://ee.humanitarianresponse.info/x/sv6oXV96</a:t>
            </a:r>
            <a:endParaRPr lang="en-GB" dirty="0"/>
          </a:p>
          <a:p>
            <a:pPr marL="114300" indent="0">
              <a:buNone/>
            </a:pPr>
            <a:endParaRPr lang="en-GB" dirty="0"/>
          </a:p>
          <a:p>
            <a:pPr marL="114300" indent="0">
              <a:buNone/>
            </a:pPr>
            <a:r>
              <a:rPr lang="en-GB" dirty="0"/>
              <a:t>Take care.</a:t>
            </a:r>
          </a:p>
          <a:p>
            <a:endParaRPr lang="en-GB" dirty="0"/>
          </a:p>
        </p:txBody>
      </p:sp>
      <p:sp>
        <p:nvSpPr>
          <p:cNvPr id="4" name="Slide Number Placeholder 3">
            <a:extLst>
              <a:ext uri="{FF2B5EF4-FFF2-40B4-BE49-F238E27FC236}">
                <a16:creationId xmlns:a16="http://schemas.microsoft.com/office/drawing/2014/main" id="{14353AE7-3AB3-4504-9A44-EB8CC1FCC669}"/>
              </a:ext>
            </a:extLst>
          </p:cNvPr>
          <p:cNvSpPr>
            <a:spLocks noGrp="1"/>
          </p:cNvSpPr>
          <p:nvPr>
            <p:ph type="sldNum" idx="12"/>
          </p:nvPr>
        </p:nvSpPr>
        <p:spPr/>
        <p:txBody>
          <a:bodyPr/>
          <a:lstStyle/>
          <a:p>
            <a:fld id="{00000000-1234-1234-1234-123412341234}" type="slidenum">
              <a:rPr lang="en-GB" smtClean="0"/>
              <a:pPr/>
              <a:t>32</a:t>
            </a:fld>
            <a:endParaRPr lang="en-GB"/>
          </a:p>
        </p:txBody>
      </p:sp>
    </p:spTree>
    <p:extLst>
      <p:ext uri="{BB962C8B-B14F-4D97-AF65-F5344CB8AC3E}">
        <p14:creationId xmlns:p14="http://schemas.microsoft.com/office/powerpoint/2010/main" val="996713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Shape 289"/>
        <p:cNvGrpSpPr/>
        <p:nvPr/>
      </p:nvGrpSpPr>
      <p:grpSpPr>
        <a:xfrm>
          <a:off x="0" y="0"/>
          <a:ext cx="0" cy="0"/>
          <a:chOff x="0" y="0"/>
          <a:chExt cx="0" cy="0"/>
        </a:xfrm>
      </p:grpSpPr>
      <p:sp>
        <p:nvSpPr>
          <p:cNvPr id="290" name="Google Shape;290;p28"/>
          <p:cNvSpPr txBox="1">
            <a:spLocks noGrp="1"/>
          </p:cNvSpPr>
          <p:nvPr>
            <p:ph type="sldNum" idx="12"/>
          </p:nvPr>
        </p:nvSpPr>
        <p:spPr>
          <a:xfrm>
            <a:off x="8077200" y="6324415"/>
            <a:ext cx="2133600" cy="365125"/>
          </a:xfrm>
          <a:prstGeom prst="rect">
            <a:avLst/>
          </a:prstGeom>
          <a:noFill/>
          <a:ln>
            <a:noFill/>
          </a:ln>
        </p:spPr>
        <p:txBody>
          <a:bodyPr spcFirstLastPara="1" wrap="square" lIns="91425" tIns="45700" rIns="91425" bIns="45700" anchor="ctr" anchorCtr="0">
            <a:noAutofit/>
          </a:bodyPr>
          <a:lstStyle/>
          <a:p>
            <a:fld id="{00000000-1234-1234-1234-123412341234}" type="slidenum">
              <a:rPr lang="en-GB"/>
              <a:pPr/>
              <a:t>33</a:t>
            </a:fld>
            <a:endParaRPr/>
          </a:p>
        </p:txBody>
      </p:sp>
      <p:sp>
        <p:nvSpPr>
          <p:cNvPr id="291" name="Google Shape;291;p28"/>
          <p:cNvSpPr txBox="1">
            <a:spLocks noGrp="1"/>
          </p:cNvSpPr>
          <p:nvPr>
            <p:ph type="title"/>
          </p:nvPr>
        </p:nvSpPr>
        <p:spPr>
          <a:xfrm>
            <a:off x="1919539" y="1141413"/>
            <a:ext cx="7953127" cy="501650"/>
          </a:xfrm>
          <a:prstGeom prst="rect">
            <a:avLst/>
          </a:prstGeom>
          <a:noFill/>
          <a:ln>
            <a:noFill/>
          </a:ln>
        </p:spPr>
        <p:txBody>
          <a:bodyPr spcFirstLastPara="1" wrap="square" lIns="91425" tIns="45700" rIns="91425" bIns="45700" anchor="ctr" anchorCtr="0">
            <a:noAutofit/>
          </a:bodyPr>
          <a:lstStyle/>
          <a:p>
            <a:pPr>
              <a:buSzPts val="2520"/>
            </a:pPr>
            <a:endParaRPr sz="2520"/>
          </a:p>
        </p:txBody>
      </p:sp>
      <p:sp>
        <p:nvSpPr>
          <p:cNvPr id="292" name="Google Shape;292;p28"/>
          <p:cNvSpPr txBox="1">
            <a:spLocks noGrp="1"/>
          </p:cNvSpPr>
          <p:nvPr>
            <p:ph type="dt" idx="10"/>
          </p:nvPr>
        </p:nvSpPr>
        <p:spPr>
          <a:xfrm>
            <a:off x="1981200" y="6356353"/>
            <a:ext cx="2133600" cy="365125"/>
          </a:xfrm>
          <a:prstGeom prst="rect">
            <a:avLst/>
          </a:prstGeom>
          <a:noFill/>
          <a:ln>
            <a:noFill/>
          </a:ln>
        </p:spPr>
        <p:txBody>
          <a:bodyPr spcFirstLastPara="1" wrap="square" lIns="91425" tIns="45700" rIns="91425" bIns="45700" anchor="ctr" anchorCtr="0">
            <a:noAutofit/>
          </a:bodyPr>
          <a:lstStyle/>
          <a:p>
            <a:r>
              <a:rPr lang="en-GB"/>
              <a:t>9/30/2020</a:t>
            </a:r>
            <a:endParaRPr/>
          </a:p>
        </p:txBody>
      </p:sp>
      <p:pic>
        <p:nvPicPr>
          <p:cNvPr id="293" name="Google Shape;293;p28"/>
          <p:cNvPicPr preferRelativeResize="0"/>
          <p:nvPr/>
        </p:nvPicPr>
        <p:blipFill rotWithShape="1">
          <a:blip r:embed="rId3" cstate="screen">
            <a:alphaModFix/>
            <a:extLst>
              <a:ext uri="{28A0092B-C50C-407E-A947-70E740481C1C}">
                <a14:useLocalDpi xmlns:a14="http://schemas.microsoft.com/office/drawing/2010/main"/>
              </a:ext>
            </a:extLst>
          </a:blip>
          <a:srcRect l="2268" r="1341"/>
          <a:stretch/>
        </p:blipFill>
        <p:spPr>
          <a:xfrm>
            <a:off x="1631507" y="785275"/>
            <a:ext cx="9058807" cy="5376630"/>
          </a:xfrm>
          <a:prstGeom prst="rect">
            <a:avLst/>
          </a:prstGeom>
          <a:noFill/>
          <a:ln>
            <a:noFill/>
          </a:ln>
        </p:spPr>
      </p:pic>
      <p:sp>
        <p:nvSpPr>
          <p:cNvPr id="294" name="Google Shape;294;p28"/>
          <p:cNvSpPr/>
          <p:nvPr/>
        </p:nvSpPr>
        <p:spPr>
          <a:xfrm>
            <a:off x="2979775" y="6161905"/>
            <a:ext cx="5832648" cy="523220"/>
          </a:xfrm>
          <a:prstGeom prst="rect">
            <a:avLst/>
          </a:prstGeom>
          <a:noFill/>
          <a:ln>
            <a:noFill/>
          </a:ln>
        </p:spPr>
        <p:txBody>
          <a:bodyPr spcFirstLastPara="1" wrap="square" lIns="91425" tIns="45700" rIns="91425" bIns="45700" anchor="t" anchorCtr="0">
            <a:noAutofit/>
          </a:bodyPr>
          <a:lstStyle/>
          <a:p>
            <a:r>
              <a:rPr lang="en-GB" i="1">
                <a:solidFill>
                  <a:schemeClr val="dk1"/>
                </a:solidFill>
                <a:latin typeface="Calibri"/>
                <a:ea typeface="Calibri"/>
                <a:cs typeface="Calibri"/>
                <a:sym typeface="Calibri"/>
              </a:rPr>
              <a:t>Image from: WB, 2020, GPURL Online Learning Series: „Cities and Contagion Rapid Deployment Tool to Identify COVID-19 Exposure Hotspots“</a:t>
            </a:r>
            <a:endParaRPr/>
          </a:p>
        </p:txBody>
      </p:sp>
      <p:sp>
        <p:nvSpPr>
          <p:cNvPr id="295" name="Google Shape;295;p28"/>
          <p:cNvSpPr/>
          <p:nvPr/>
        </p:nvSpPr>
        <p:spPr>
          <a:xfrm>
            <a:off x="1775520" y="647155"/>
            <a:ext cx="8208912" cy="3044842"/>
          </a:xfrm>
          <a:prstGeom prst="rect">
            <a:avLst/>
          </a:prstGeom>
          <a:solidFill>
            <a:schemeClr val="lt1"/>
          </a:solidFill>
          <a:ln>
            <a:noFill/>
          </a:ln>
        </p:spPr>
        <p:txBody>
          <a:bodyPr spcFirstLastPara="1" wrap="square" lIns="91425" tIns="45700" rIns="91425" bIns="45700" anchor="t" anchorCtr="0">
            <a:noAutofit/>
          </a:bodyPr>
          <a:lstStyle/>
          <a:p>
            <a:pPr>
              <a:lnSpc>
                <a:spcPct val="150000"/>
              </a:lnSpc>
            </a:pPr>
            <a:r>
              <a:rPr lang="en-GB" sz="2200">
                <a:solidFill>
                  <a:schemeClr val="dk1"/>
                </a:solidFill>
                <a:latin typeface="Calibri"/>
                <a:ea typeface="Calibri"/>
                <a:cs typeface="Calibri"/>
                <a:sym typeface="Calibri"/>
              </a:rPr>
              <a:t>Ideas for further Covid-19 or other health related responses:</a:t>
            </a:r>
            <a:endParaRPr/>
          </a:p>
          <a:p>
            <a:pPr marL="285750" indent="-285750">
              <a:lnSpc>
                <a:spcPct val="150000"/>
              </a:lnSpc>
              <a:buClr>
                <a:schemeClr val="dk1"/>
              </a:buClr>
              <a:buSzPts val="2200"/>
              <a:buFont typeface="Noto Sans Symbols"/>
              <a:buChar char="🡪"/>
            </a:pPr>
            <a:r>
              <a:rPr lang="en-GB" sz="2200">
                <a:solidFill>
                  <a:schemeClr val="dk1"/>
                </a:solidFill>
                <a:latin typeface="Calibri"/>
                <a:ea typeface="Calibri"/>
                <a:cs typeface="Calibri"/>
                <a:sym typeface="Calibri"/>
              </a:rPr>
              <a:t>Establish a good collaboration with Health Cluster/health actors</a:t>
            </a:r>
            <a:endParaRPr/>
          </a:p>
          <a:p>
            <a:pPr marL="285750" indent="-285750">
              <a:lnSpc>
                <a:spcPct val="150000"/>
              </a:lnSpc>
              <a:buClr>
                <a:schemeClr val="dk1"/>
              </a:buClr>
              <a:buSzPts val="2200"/>
              <a:buFont typeface="Noto Sans Symbols"/>
              <a:buChar char="🡪"/>
            </a:pPr>
            <a:r>
              <a:rPr lang="en-GB" sz="2200">
                <a:solidFill>
                  <a:schemeClr val="dk1"/>
                </a:solidFill>
                <a:latin typeface="Calibri"/>
                <a:ea typeface="Calibri"/>
                <a:cs typeface="Calibri"/>
                <a:sym typeface="Calibri"/>
              </a:rPr>
              <a:t>Advocate for shelter to play a more important role in the prevention of diseases. Adequate shelter means good health and wellbeing…</a:t>
            </a:r>
            <a:endParaRPr/>
          </a:p>
          <a:p>
            <a:pPr marL="285750" indent="-285750">
              <a:lnSpc>
                <a:spcPct val="150000"/>
              </a:lnSpc>
              <a:buClr>
                <a:schemeClr val="dk1"/>
              </a:buClr>
              <a:buSzPts val="2200"/>
              <a:buFont typeface="Noto Sans Symbols"/>
              <a:buChar char="🡪"/>
            </a:pPr>
            <a:r>
              <a:rPr lang="en-GB" sz="2200">
                <a:solidFill>
                  <a:schemeClr val="dk1"/>
                </a:solidFill>
                <a:latin typeface="Calibri"/>
                <a:ea typeface="Calibri"/>
                <a:cs typeface="Calibri"/>
                <a:sym typeface="Calibri"/>
              </a:rPr>
              <a:t>Collect evidence that adequate shelter interventions have a high impact on health outcomes.</a:t>
            </a:r>
            <a:endParaRPr/>
          </a:p>
          <a:p>
            <a:pPr marL="285750" indent="-146050">
              <a:lnSpc>
                <a:spcPct val="150000"/>
              </a:lnSpc>
              <a:buClr>
                <a:schemeClr val="dk1"/>
              </a:buClr>
              <a:buSzPts val="2200"/>
            </a:pPr>
            <a:endParaRPr sz="2200">
              <a:solidFill>
                <a:schemeClr val="dk1"/>
              </a:solidFill>
              <a:latin typeface="Calibri"/>
              <a:ea typeface="Calibri"/>
              <a:cs typeface="Calibri"/>
              <a:sym typeface="Calibri"/>
            </a:endParaRPr>
          </a:p>
          <a:p>
            <a:pPr>
              <a:lnSpc>
                <a:spcPct val="150000"/>
              </a:lnSpc>
            </a:pPr>
            <a:endParaRPr sz="2200">
              <a:solidFill>
                <a:schemeClr val="dk1"/>
              </a:solidFill>
              <a:latin typeface="Calibri"/>
              <a:ea typeface="Calibri"/>
              <a:cs typeface="Calibri"/>
              <a:sym typeface="Calibri"/>
            </a:endParaRPr>
          </a:p>
          <a:p>
            <a:pPr marL="285750" indent="-146050">
              <a:lnSpc>
                <a:spcPct val="150000"/>
              </a:lnSpc>
              <a:buClr>
                <a:schemeClr val="dk1"/>
              </a:buClr>
              <a:buSzPts val="2200"/>
            </a:pPr>
            <a:endParaRPr sz="2200">
              <a:solidFill>
                <a:schemeClr val="dk1"/>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Shape 299"/>
        <p:cNvGrpSpPr/>
        <p:nvPr/>
      </p:nvGrpSpPr>
      <p:grpSpPr>
        <a:xfrm>
          <a:off x="0" y="0"/>
          <a:ext cx="0" cy="0"/>
          <a:chOff x="0" y="0"/>
          <a:chExt cx="0" cy="0"/>
        </a:xfrm>
      </p:grpSpPr>
      <p:sp>
        <p:nvSpPr>
          <p:cNvPr id="300" name="Google Shape;300;p29"/>
          <p:cNvSpPr txBox="1">
            <a:spLocks noGrp="1"/>
          </p:cNvSpPr>
          <p:nvPr>
            <p:ph type="sldNum" idx="12"/>
          </p:nvPr>
        </p:nvSpPr>
        <p:spPr>
          <a:xfrm>
            <a:off x="8077200" y="6324415"/>
            <a:ext cx="2133600" cy="365125"/>
          </a:xfrm>
          <a:prstGeom prst="rect">
            <a:avLst/>
          </a:prstGeom>
          <a:noFill/>
          <a:ln>
            <a:noFill/>
          </a:ln>
        </p:spPr>
        <p:txBody>
          <a:bodyPr spcFirstLastPara="1" wrap="square" lIns="91425" tIns="45700" rIns="91425" bIns="45700" anchor="ctr" anchorCtr="0">
            <a:noAutofit/>
          </a:bodyPr>
          <a:lstStyle/>
          <a:p>
            <a:fld id="{00000000-1234-1234-1234-123412341234}" type="slidenum">
              <a:rPr lang="en-GB"/>
              <a:pPr/>
              <a:t>34</a:t>
            </a:fld>
            <a:endParaRPr/>
          </a:p>
        </p:txBody>
      </p:sp>
      <p:sp>
        <p:nvSpPr>
          <p:cNvPr id="301" name="Google Shape;301;p29"/>
          <p:cNvSpPr txBox="1">
            <a:spLocks noGrp="1"/>
          </p:cNvSpPr>
          <p:nvPr>
            <p:ph type="title"/>
          </p:nvPr>
        </p:nvSpPr>
        <p:spPr>
          <a:xfrm>
            <a:off x="1919539" y="1141413"/>
            <a:ext cx="7953127" cy="501650"/>
          </a:xfrm>
          <a:prstGeom prst="rect">
            <a:avLst/>
          </a:prstGeom>
          <a:noFill/>
          <a:ln>
            <a:noFill/>
          </a:ln>
        </p:spPr>
        <p:txBody>
          <a:bodyPr spcFirstLastPara="1" wrap="square" lIns="91425" tIns="45700" rIns="91425" bIns="45700" anchor="ctr" anchorCtr="0">
            <a:noAutofit/>
          </a:bodyPr>
          <a:lstStyle/>
          <a:p>
            <a:pPr>
              <a:buSzPts val="2520"/>
            </a:pPr>
            <a:r>
              <a:rPr lang="en-GB" sz="2520"/>
              <a:t>Funding for global COVID-19 appeal</a:t>
            </a:r>
            <a:endParaRPr/>
          </a:p>
        </p:txBody>
      </p:sp>
      <p:sp>
        <p:nvSpPr>
          <p:cNvPr id="302" name="Google Shape;302;p29"/>
          <p:cNvSpPr txBox="1">
            <a:spLocks noGrp="1"/>
          </p:cNvSpPr>
          <p:nvPr>
            <p:ph type="dt" idx="10"/>
          </p:nvPr>
        </p:nvSpPr>
        <p:spPr>
          <a:xfrm>
            <a:off x="1981200" y="6356353"/>
            <a:ext cx="2133600" cy="365125"/>
          </a:xfrm>
          <a:prstGeom prst="rect">
            <a:avLst/>
          </a:prstGeom>
          <a:noFill/>
          <a:ln>
            <a:noFill/>
          </a:ln>
        </p:spPr>
        <p:txBody>
          <a:bodyPr spcFirstLastPara="1" wrap="square" lIns="91425" tIns="45700" rIns="91425" bIns="45700" anchor="ctr" anchorCtr="0">
            <a:noAutofit/>
          </a:bodyPr>
          <a:lstStyle/>
          <a:p>
            <a:r>
              <a:rPr lang="en-GB"/>
              <a:t>9/30/2020</a:t>
            </a:r>
            <a:endParaRPr/>
          </a:p>
        </p:txBody>
      </p:sp>
      <p:pic>
        <p:nvPicPr>
          <p:cNvPr id="303" name="Google Shape;303;p29"/>
          <p:cNvPicPr preferRelativeResize="0"/>
          <p:nvPr/>
        </p:nvPicPr>
        <p:blipFill rotWithShape="1">
          <a:blip r:embed="rId3" cstate="screen">
            <a:alphaModFix/>
            <a:extLst>
              <a:ext uri="{28A0092B-C50C-407E-A947-70E740481C1C}">
                <a14:useLocalDpi xmlns:a14="http://schemas.microsoft.com/office/drawing/2010/main"/>
              </a:ext>
            </a:extLst>
          </a:blip>
          <a:srcRect r="10897"/>
          <a:stretch/>
        </p:blipFill>
        <p:spPr>
          <a:xfrm>
            <a:off x="3048000" y="2083271"/>
            <a:ext cx="6783556" cy="4131618"/>
          </a:xfrm>
          <a:prstGeom prst="rect">
            <a:avLst/>
          </a:prstGeom>
          <a:noFill/>
          <a:ln>
            <a:noFill/>
          </a:ln>
        </p:spPr>
      </p:pic>
      <p:sp>
        <p:nvSpPr>
          <p:cNvPr id="304" name="Google Shape;304;p29"/>
          <p:cNvSpPr txBox="1"/>
          <p:nvPr/>
        </p:nvSpPr>
        <p:spPr>
          <a:xfrm>
            <a:off x="4496163" y="2105724"/>
            <a:ext cx="5760640" cy="369332"/>
          </a:xfrm>
          <a:prstGeom prst="rect">
            <a:avLst/>
          </a:prstGeom>
          <a:noFill/>
          <a:ln>
            <a:noFill/>
          </a:ln>
        </p:spPr>
        <p:txBody>
          <a:bodyPr spcFirstLastPara="1" wrap="square" lIns="91425" tIns="45700" rIns="91425" bIns="45700" anchor="t" anchorCtr="0">
            <a:noAutofit/>
          </a:bodyPr>
          <a:lstStyle/>
          <a:p>
            <a:r>
              <a:rPr lang="en-GB" sz="1800" u="sng">
                <a:solidFill>
                  <a:schemeClr val="hlink"/>
                </a:solidFill>
                <a:latin typeface="Calibri"/>
                <a:ea typeface="Calibri"/>
                <a:cs typeface="Calibri"/>
                <a:sym typeface="Calibri"/>
                <a:hlinkClick r:id="rId4"/>
              </a:rPr>
              <a:t>https://fts.unocha.org/donors/8523/summary/2020</a:t>
            </a:r>
            <a:endParaRPr sz="1800">
              <a:solidFill>
                <a:schemeClr val="dk1"/>
              </a:solidFill>
              <a:latin typeface="Calibri"/>
              <a:ea typeface="Calibri"/>
              <a:cs typeface="Calibri"/>
              <a:sym typeface="Calibri"/>
            </a:endParaRPr>
          </a:p>
        </p:txBody>
      </p:sp>
      <p:sp>
        <p:nvSpPr>
          <p:cNvPr id="305" name="Google Shape;305;p29"/>
          <p:cNvSpPr/>
          <p:nvPr/>
        </p:nvSpPr>
        <p:spPr>
          <a:xfrm>
            <a:off x="1775520" y="2808754"/>
            <a:ext cx="3349228" cy="3312368"/>
          </a:xfrm>
          <a:prstGeom prst="rect">
            <a:avLst/>
          </a:prstGeom>
          <a:noFill/>
          <a:ln>
            <a:noFill/>
          </a:ln>
        </p:spPr>
        <p:txBody>
          <a:bodyPr spcFirstLastPara="1" wrap="square" lIns="91425" tIns="45700" rIns="91425" bIns="45700" anchor="t" anchorCtr="0">
            <a:noAutofit/>
          </a:bodyPr>
          <a:lstStyle/>
          <a:p>
            <a:pPr marL="285750" indent="-285750">
              <a:buClr>
                <a:schemeClr val="dk1"/>
              </a:buClr>
              <a:buSzPts val="1800"/>
              <a:buFont typeface="Noto Sans Symbols"/>
              <a:buChar char="▪"/>
            </a:pPr>
            <a:r>
              <a:rPr lang="en-GB" sz="1800">
                <a:solidFill>
                  <a:schemeClr val="dk1"/>
                </a:solidFill>
                <a:latin typeface="Calibri"/>
                <a:ea typeface="Calibri"/>
                <a:cs typeface="Calibri"/>
                <a:sym typeface="Calibri"/>
              </a:rPr>
              <a:t>construction of temporary isolation facilities is often taken on by Shelter Clusters not Health Cluster hence not in the Health Cluster budget</a:t>
            </a:r>
            <a:endParaRPr/>
          </a:p>
          <a:p>
            <a:pPr marL="285750" indent="-171450">
              <a:buClr>
                <a:schemeClr val="dk1"/>
              </a:buClr>
              <a:buSzPts val="1800"/>
            </a:pPr>
            <a:endParaRPr sz="1800">
              <a:solidFill>
                <a:schemeClr val="dk1"/>
              </a:solidFill>
              <a:latin typeface="Calibri"/>
              <a:ea typeface="Calibri"/>
              <a:cs typeface="Calibri"/>
              <a:sym typeface="Calibri"/>
            </a:endParaRPr>
          </a:p>
          <a:p>
            <a:pPr marL="285750" indent="-285750">
              <a:buClr>
                <a:schemeClr val="dk1"/>
              </a:buClr>
              <a:buSzPts val="1800"/>
              <a:buFont typeface="Noto Sans Symbols"/>
              <a:buChar char="▪"/>
            </a:pPr>
            <a:r>
              <a:rPr lang="en-GB" sz="1800">
                <a:solidFill>
                  <a:schemeClr val="dk1"/>
                </a:solidFill>
                <a:latin typeface="Calibri"/>
                <a:ea typeface="Calibri"/>
                <a:cs typeface="Calibri"/>
                <a:sym typeface="Calibri"/>
              </a:rPr>
              <a:t>Health Cluster received 22.5% of the global COVID-19 appeal funding. Protection (including child protection and GBV mitigation) received app. 16%, </a:t>
            </a:r>
            <a:r>
              <a:rPr lang="en-GB" sz="1800" b="1">
                <a:solidFill>
                  <a:schemeClr val="dk1"/>
                </a:solidFill>
                <a:latin typeface="Calibri"/>
                <a:ea typeface="Calibri"/>
                <a:cs typeface="Calibri"/>
                <a:sym typeface="Calibri"/>
              </a:rPr>
              <a:t>Shelter about 2% </a:t>
            </a:r>
            <a:endParaRPr/>
          </a:p>
          <a:p>
            <a:endParaRPr sz="1800">
              <a:solidFill>
                <a:schemeClr val="dk1"/>
              </a:solidFill>
              <a:latin typeface="Calibri"/>
              <a:ea typeface="Calibri"/>
              <a:cs typeface="Calibri"/>
              <a:sym typeface="Calibri"/>
            </a:endParaRPr>
          </a:p>
        </p:txBody>
      </p:sp>
      <p:cxnSp>
        <p:nvCxnSpPr>
          <p:cNvPr id="306" name="Google Shape;306;p29"/>
          <p:cNvCxnSpPr/>
          <p:nvPr/>
        </p:nvCxnSpPr>
        <p:spPr>
          <a:xfrm>
            <a:off x="9512623" y="3861048"/>
            <a:ext cx="360040" cy="0"/>
          </a:xfrm>
          <a:prstGeom prst="straightConnector1">
            <a:avLst/>
          </a:prstGeom>
          <a:noFill/>
          <a:ln w="38100" cap="flat" cmpd="sng">
            <a:solidFill>
              <a:schemeClr val="accent3"/>
            </a:solidFill>
            <a:prstDash val="solid"/>
            <a:round/>
            <a:headEnd type="none" w="sm" len="sm"/>
            <a:tailEnd type="triangle" w="med" len="med"/>
          </a:ln>
        </p:spPr>
      </p:cxnSp>
      <p:sp>
        <p:nvSpPr>
          <p:cNvPr id="307" name="Google Shape;307;p29"/>
          <p:cNvSpPr txBox="1"/>
          <p:nvPr/>
        </p:nvSpPr>
        <p:spPr>
          <a:xfrm>
            <a:off x="9858587" y="3676382"/>
            <a:ext cx="792088" cy="369332"/>
          </a:xfrm>
          <a:prstGeom prst="rect">
            <a:avLst/>
          </a:prstGeom>
          <a:noFill/>
          <a:ln>
            <a:noFill/>
          </a:ln>
        </p:spPr>
        <p:txBody>
          <a:bodyPr spcFirstLastPara="1" wrap="square" lIns="91425" tIns="45700" rIns="91425" bIns="45700" anchor="t" anchorCtr="0">
            <a:noAutofit/>
          </a:bodyPr>
          <a:lstStyle/>
          <a:p>
            <a:r>
              <a:rPr lang="en-GB" sz="1800">
                <a:solidFill>
                  <a:schemeClr val="dk1"/>
                </a:solidFill>
                <a:latin typeface="Calibri"/>
                <a:ea typeface="Calibri"/>
                <a:cs typeface="Calibri"/>
                <a:sym typeface="Calibri"/>
              </a:rPr>
              <a:t>~2%?</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10" name="Google Shape;110;p16"/>
          <p:cNvSpPr txBox="1">
            <a:spLocks noGrp="1"/>
          </p:cNvSpPr>
          <p:nvPr>
            <p:ph type="title"/>
          </p:nvPr>
        </p:nvSpPr>
        <p:spPr>
          <a:xfrm>
            <a:off x="1919539" y="1141413"/>
            <a:ext cx="7953127" cy="501650"/>
          </a:xfrm>
          <a:prstGeom prst="rect">
            <a:avLst/>
          </a:prstGeom>
          <a:noFill/>
          <a:ln>
            <a:noFill/>
          </a:ln>
        </p:spPr>
        <p:txBody>
          <a:bodyPr spcFirstLastPara="1" wrap="square" lIns="91425" tIns="45700" rIns="91425" bIns="45700" anchor="ctr" anchorCtr="0">
            <a:noAutofit/>
          </a:bodyPr>
          <a:lstStyle/>
          <a:p>
            <a:pPr>
              <a:buSzPts val="2520"/>
            </a:pPr>
            <a:r>
              <a:rPr lang="en-GB" sz="2520"/>
              <a:t>Global HRP for Covid-19</a:t>
            </a:r>
            <a:endParaRPr/>
          </a:p>
        </p:txBody>
      </p:sp>
      <p:pic>
        <p:nvPicPr>
          <p:cNvPr id="112" name="Google Shape;112;p16"/>
          <p:cNvPicPr preferRelativeResize="0">
            <a:picLocks noGrp="1"/>
          </p:cNvPicPr>
          <p:nvPr>
            <p:ph type="body" idx="1"/>
          </p:nvPr>
        </p:nvPicPr>
        <p:blipFill rotWithShape="1">
          <a:blip r:embed="rId3">
            <a:alphaModFix/>
          </a:blip>
          <a:srcRect b="-3217"/>
          <a:stretch/>
        </p:blipFill>
        <p:spPr>
          <a:xfrm>
            <a:off x="66744" y="1772818"/>
            <a:ext cx="12384861" cy="526447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pic>
        <p:nvPicPr>
          <p:cNvPr id="135" name="Google Shape;135;p1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9408368" y="5085187"/>
            <a:ext cx="776014" cy="1112167"/>
          </a:xfrm>
          <a:prstGeom prst="rect">
            <a:avLst/>
          </a:prstGeom>
          <a:noFill/>
          <a:ln>
            <a:noFill/>
          </a:ln>
        </p:spPr>
      </p:pic>
      <p:sp>
        <p:nvSpPr>
          <p:cNvPr id="136" name="Google Shape;136;p18"/>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fld id="{00000000-1234-1234-1234-123412341234}" type="slidenum">
              <a:rPr lang="en-GB"/>
              <a:pPr/>
              <a:t>5</a:t>
            </a:fld>
            <a:endParaRPr/>
          </a:p>
        </p:txBody>
      </p:sp>
      <p:pic>
        <p:nvPicPr>
          <p:cNvPr id="139" name="Google Shape;139;p18"/>
          <p:cNvPicPr preferRelativeResize="0"/>
          <p:nvPr/>
        </p:nvPicPr>
        <p:blipFill rotWithShape="1">
          <a:blip r:embed="rId4">
            <a:alphaModFix/>
          </a:blip>
          <a:srcRect/>
          <a:stretch/>
        </p:blipFill>
        <p:spPr>
          <a:xfrm>
            <a:off x="1715852" y="1767298"/>
            <a:ext cx="2664296" cy="2752685"/>
          </a:xfrm>
          <a:prstGeom prst="rect">
            <a:avLst/>
          </a:prstGeom>
          <a:noFill/>
          <a:ln>
            <a:noFill/>
          </a:ln>
        </p:spPr>
      </p:pic>
      <p:pic>
        <p:nvPicPr>
          <p:cNvPr id="140" name="Google Shape;140;p18"/>
          <p:cNvPicPr preferRelativeResize="0"/>
          <p:nvPr/>
        </p:nvPicPr>
        <p:blipFill rotWithShape="1">
          <a:blip r:embed="rId5">
            <a:alphaModFix/>
          </a:blip>
          <a:srcRect/>
          <a:stretch/>
        </p:blipFill>
        <p:spPr>
          <a:xfrm>
            <a:off x="4655843" y="1902914"/>
            <a:ext cx="2945713" cy="2679388"/>
          </a:xfrm>
          <a:prstGeom prst="rect">
            <a:avLst/>
          </a:prstGeom>
          <a:noFill/>
          <a:ln>
            <a:noFill/>
          </a:ln>
        </p:spPr>
      </p:pic>
      <p:pic>
        <p:nvPicPr>
          <p:cNvPr id="141" name="Google Shape;141;p18"/>
          <p:cNvPicPr preferRelativeResize="0"/>
          <p:nvPr/>
        </p:nvPicPr>
        <p:blipFill rotWithShape="1">
          <a:blip r:embed="rId6">
            <a:alphaModFix/>
          </a:blip>
          <a:srcRect/>
          <a:stretch/>
        </p:blipFill>
        <p:spPr>
          <a:xfrm>
            <a:off x="7680176" y="1844827"/>
            <a:ext cx="2698448" cy="2168117"/>
          </a:xfrm>
          <a:prstGeom prst="rect">
            <a:avLst/>
          </a:prstGeom>
          <a:noFill/>
          <a:ln>
            <a:noFill/>
          </a:ln>
        </p:spPr>
      </p:pic>
      <p:pic>
        <p:nvPicPr>
          <p:cNvPr id="142" name="Google Shape;142;p18"/>
          <p:cNvPicPr preferRelativeResize="0"/>
          <p:nvPr/>
        </p:nvPicPr>
        <p:blipFill rotWithShape="1">
          <a:blip r:embed="rId7">
            <a:alphaModFix/>
          </a:blip>
          <a:srcRect/>
          <a:stretch/>
        </p:blipFill>
        <p:spPr>
          <a:xfrm>
            <a:off x="4655193" y="4547990"/>
            <a:ext cx="2945713" cy="2215114"/>
          </a:xfrm>
          <a:prstGeom prst="rect">
            <a:avLst/>
          </a:prstGeom>
          <a:noFill/>
          <a:ln>
            <a:noFill/>
          </a:ln>
        </p:spPr>
      </p:pic>
      <p:sp>
        <p:nvSpPr>
          <p:cNvPr id="143" name="Google Shape;143;p18"/>
          <p:cNvSpPr txBox="1"/>
          <p:nvPr/>
        </p:nvSpPr>
        <p:spPr>
          <a:xfrm>
            <a:off x="2423592" y="7165056"/>
            <a:ext cx="8496944" cy="1815882"/>
          </a:xfrm>
          <a:prstGeom prst="rect">
            <a:avLst/>
          </a:prstGeom>
          <a:noFill/>
          <a:ln>
            <a:noFill/>
          </a:ln>
        </p:spPr>
        <p:txBody>
          <a:bodyPr spcFirstLastPara="1" wrap="square" lIns="91425" tIns="45700" rIns="91425" bIns="45700" anchor="t" anchorCtr="0">
            <a:noAutofit/>
          </a:bodyPr>
          <a:lstStyle/>
          <a:p>
            <a:r>
              <a:rPr lang="en-GB" sz="1600" b="1">
                <a:solidFill>
                  <a:schemeClr val="dk1"/>
                </a:solidFill>
                <a:latin typeface="Calibri"/>
                <a:ea typeface="Calibri"/>
                <a:cs typeface="Calibri"/>
                <a:sym typeface="Calibri"/>
              </a:rPr>
              <a:t>Shelter &amp; Settlement related activities suggested by the appealing agencies: </a:t>
            </a:r>
            <a:endParaRPr/>
          </a:p>
          <a:p>
            <a:r>
              <a:rPr lang="en-GB" sz="1600">
                <a:solidFill>
                  <a:schemeClr val="dk1"/>
                </a:solidFill>
                <a:latin typeface="Calibri"/>
                <a:ea typeface="Calibri"/>
                <a:cs typeface="Calibri"/>
                <a:sym typeface="Calibri"/>
              </a:rPr>
              <a:t>- “Activities will be implemented to improve living conditions of displaced populations to minimize the risks related to the spread of COVID-19 disease, including improvement of camps and camp-like settings, provision of WASH services, and </a:t>
            </a:r>
            <a:r>
              <a:rPr lang="en-GB" sz="1600">
                <a:solidFill>
                  <a:schemeClr val="dk1"/>
                </a:solidFill>
                <a:highlight>
                  <a:srgbClr val="B45456"/>
                </a:highlight>
                <a:latin typeface="Calibri"/>
                <a:ea typeface="Calibri"/>
                <a:cs typeface="Calibri"/>
                <a:sym typeface="Calibri"/>
              </a:rPr>
              <a:t>shelter assistance to support density reduction and isolation</a:t>
            </a:r>
            <a:r>
              <a:rPr lang="en-GB" sz="1600">
                <a:solidFill>
                  <a:schemeClr val="dk1"/>
                </a:solidFill>
                <a:latin typeface="Calibri"/>
                <a:ea typeface="Calibri"/>
                <a:cs typeface="Calibri"/>
                <a:sym typeface="Calibri"/>
              </a:rPr>
              <a:t>.”</a:t>
            </a:r>
            <a:endParaRPr/>
          </a:p>
          <a:p>
            <a:r>
              <a:rPr lang="en-GB" sz="1600">
                <a:solidFill>
                  <a:schemeClr val="dk1"/>
                </a:solidFill>
                <a:latin typeface="Calibri"/>
                <a:ea typeface="Calibri"/>
                <a:cs typeface="Calibri"/>
                <a:sym typeface="Calibri"/>
              </a:rPr>
              <a:t>- “…</a:t>
            </a:r>
            <a:r>
              <a:rPr lang="en-GB" sz="1600">
                <a:solidFill>
                  <a:schemeClr val="dk1"/>
                </a:solidFill>
                <a:highlight>
                  <a:srgbClr val="B45456"/>
                </a:highlight>
                <a:latin typeface="Calibri"/>
                <a:ea typeface="Calibri"/>
                <a:cs typeface="Calibri"/>
                <a:sym typeface="Calibri"/>
              </a:rPr>
              <a:t>reinforce and improve shelters including for isolation purposes</a:t>
            </a:r>
            <a:r>
              <a:rPr lang="en-GB" sz="1600">
                <a:solidFill>
                  <a:schemeClr val="dk1"/>
                </a:solidFill>
                <a:latin typeface="Calibri"/>
                <a:ea typeface="Calibri"/>
                <a:cs typeface="Calibri"/>
                <a:sym typeface="Calibri"/>
              </a:rPr>
              <a:t>; stockpile and </a:t>
            </a:r>
            <a:r>
              <a:rPr lang="en-GB" sz="1600">
                <a:solidFill>
                  <a:schemeClr val="dk1"/>
                </a:solidFill>
                <a:highlight>
                  <a:srgbClr val="B45456"/>
                </a:highlight>
                <a:latin typeface="Calibri"/>
                <a:ea typeface="Calibri"/>
                <a:cs typeface="Calibri"/>
                <a:sym typeface="Calibri"/>
              </a:rPr>
              <a:t>provide core relief items</a:t>
            </a:r>
            <a:r>
              <a:rPr lang="en-GB" sz="1600">
                <a:solidFill>
                  <a:schemeClr val="dk1"/>
                </a:solidFill>
                <a:latin typeface="Calibri"/>
                <a:ea typeface="Calibri"/>
                <a:cs typeface="Calibri"/>
                <a:sym typeface="Calibri"/>
              </a:rPr>
              <a:t>, particularly for distribution in congested urban and camp settings. “</a:t>
            </a:r>
            <a:endParaRPr/>
          </a:p>
        </p:txBody>
      </p:sp>
      <p:pic>
        <p:nvPicPr>
          <p:cNvPr id="144" name="Google Shape;144;p18"/>
          <p:cNvPicPr preferRelativeResize="0"/>
          <p:nvPr/>
        </p:nvPicPr>
        <p:blipFill rotWithShape="1">
          <a:blip r:embed="rId8">
            <a:alphaModFix/>
          </a:blip>
          <a:srcRect/>
          <a:stretch/>
        </p:blipFill>
        <p:spPr>
          <a:xfrm>
            <a:off x="2234325" y="4364194"/>
            <a:ext cx="1610681" cy="1995123"/>
          </a:xfrm>
          <a:prstGeom prst="rect">
            <a:avLst/>
          </a:prstGeom>
          <a:noFill/>
          <a:ln>
            <a:noFill/>
          </a:ln>
        </p:spPr>
      </p:pic>
      <p:pic>
        <p:nvPicPr>
          <p:cNvPr id="145" name="Google Shape;145;p18"/>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7959390" y="4196196"/>
            <a:ext cx="801046" cy="1105015"/>
          </a:xfrm>
          <a:prstGeom prst="rect">
            <a:avLst/>
          </a:prstGeom>
          <a:noFill/>
          <a:ln>
            <a:noFill/>
          </a:ln>
        </p:spPr>
      </p:pic>
      <p:pic>
        <p:nvPicPr>
          <p:cNvPr id="146" name="Google Shape;146;p18"/>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8684850" y="4739100"/>
            <a:ext cx="818927" cy="994156"/>
          </a:xfrm>
          <a:prstGeom prst="rect">
            <a:avLst/>
          </a:prstGeom>
          <a:noFill/>
          <a:ln>
            <a:noFill/>
          </a:ln>
        </p:spPr>
      </p:pic>
      <p:cxnSp>
        <p:nvCxnSpPr>
          <p:cNvPr id="147" name="Google Shape;147;p18"/>
          <p:cNvCxnSpPr/>
          <p:nvPr/>
        </p:nvCxnSpPr>
        <p:spPr>
          <a:xfrm flipH="1">
            <a:off x="3935650" y="2489763"/>
            <a:ext cx="6096600" cy="2402700"/>
          </a:xfrm>
          <a:prstGeom prst="bentConnector3">
            <a:avLst>
              <a:gd name="adj1" fmla="val 38175"/>
            </a:avLst>
          </a:prstGeom>
          <a:noFill/>
          <a:ln w="38100" cap="flat" cmpd="sng">
            <a:solidFill>
              <a:srgbClr val="7F1416"/>
            </a:solidFill>
            <a:prstDash val="solid"/>
            <a:round/>
            <a:headEnd type="none" w="sm" len="sm"/>
            <a:tailEnd type="triangle" w="med" len="med"/>
          </a:ln>
        </p:spPr>
      </p:cxnSp>
      <p:cxnSp>
        <p:nvCxnSpPr>
          <p:cNvPr id="148" name="Google Shape;148;p18"/>
          <p:cNvCxnSpPr/>
          <p:nvPr/>
        </p:nvCxnSpPr>
        <p:spPr>
          <a:xfrm flipH="1">
            <a:off x="3810167" y="5183371"/>
            <a:ext cx="3265800" cy="648000"/>
          </a:xfrm>
          <a:prstGeom prst="bentConnector3">
            <a:avLst>
              <a:gd name="adj1" fmla="val 75953"/>
            </a:avLst>
          </a:prstGeom>
          <a:noFill/>
          <a:ln w="38100" cap="flat" cmpd="sng">
            <a:solidFill>
              <a:srgbClr val="7F1416"/>
            </a:solidFill>
            <a:prstDash val="solid"/>
            <a:round/>
            <a:headEnd type="none" w="sm" len="sm"/>
            <a:tailEnd type="triangle" w="med" len="med"/>
          </a:ln>
        </p:spPr>
      </p:cxnSp>
      <p:cxnSp>
        <p:nvCxnSpPr>
          <p:cNvPr id="149" name="Google Shape;149;p18"/>
          <p:cNvCxnSpPr/>
          <p:nvPr/>
        </p:nvCxnSpPr>
        <p:spPr>
          <a:xfrm>
            <a:off x="5807967" y="2781466"/>
            <a:ext cx="3354300" cy="3141000"/>
          </a:xfrm>
          <a:prstGeom prst="bentConnector3">
            <a:avLst>
              <a:gd name="adj1" fmla="val 50794"/>
            </a:avLst>
          </a:prstGeom>
          <a:noFill/>
          <a:ln w="38100" cap="flat" cmpd="sng">
            <a:solidFill>
              <a:schemeClr val="accent1"/>
            </a:solidFill>
            <a:prstDash val="solid"/>
            <a:round/>
            <a:headEnd type="none" w="sm" len="sm"/>
            <a:tailEnd type="triangle" w="med" len="med"/>
          </a:ln>
        </p:spPr>
      </p:cxnSp>
      <p:cxnSp>
        <p:nvCxnSpPr>
          <p:cNvPr id="150" name="Google Shape;150;p18"/>
          <p:cNvCxnSpPr/>
          <p:nvPr/>
        </p:nvCxnSpPr>
        <p:spPr>
          <a:xfrm>
            <a:off x="7504551" y="5437828"/>
            <a:ext cx="1180299" cy="0"/>
          </a:xfrm>
          <a:prstGeom prst="straightConnector1">
            <a:avLst/>
          </a:prstGeom>
          <a:noFill/>
          <a:ln w="38100" cap="flat" cmpd="sng">
            <a:solidFill>
              <a:schemeClr val="accent1"/>
            </a:solidFill>
            <a:prstDash val="solid"/>
            <a:round/>
            <a:headEnd type="none" w="sm" len="sm"/>
            <a:tailEnd type="triangle" w="med" len="med"/>
          </a:ln>
        </p:spPr>
      </p:cxnSp>
      <p:cxnSp>
        <p:nvCxnSpPr>
          <p:cNvPr id="151" name="Google Shape;151;p18"/>
          <p:cNvCxnSpPr/>
          <p:nvPr/>
        </p:nvCxnSpPr>
        <p:spPr>
          <a:xfrm>
            <a:off x="7487050" y="5085184"/>
            <a:ext cx="472340" cy="0"/>
          </a:xfrm>
          <a:prstGeom prst="straightConnector1">
            <a:avLst/>
          </a:prstGeom>
          <a:noFill/>
          <a:ln w="38100" cap="flat" cmpd="sng">
            <a:solidFill>
              <a:schemeClr val="accent1"/>
            </a:solidFill>
            <a:prstDash val="solid"/>
            <a:round/>
            <a:headEnd type="none" w="sm" len="sm"/>
            <a:tailEnd type="triangle" w="med" len="med"/>
          </a:ln>
        </p:spPr>
      </p:cxnSp>
      <p:sp>
        <p:nvSpPr>
          <p:cNvPr id="152" name="Google Shape;152;p18"/>
          <p:cNvSpPr/>
          <p:nvPr/>
        </p:nvSpPr>
        <p:spPr>
          <a:xfrm>
            <a:off x="4871864" y="3284987"/>
            <a:ext cx="2016224" cy="232917"/>
          </a:xfrm>
          <a:prstGeom prst="roundRect">
            <a:avLst>
              <a:gd name="adj" fmla="val 16667"/>
            </a:avLst>
          </a:prstGeom>
          <a:solidFill>
            <a:schemeClr val="accent3">
              <a:alpha val="40000"/>
            </a:schemeClr>
          </a:solid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153" name="Google Shape;153;p18"/>
          <p:cNvSpPr/>
          <p:nvPr/>
        </p:nvSpPr>
        <p:spPr>
          <a:xfrm>
            <a:off x="5459086" y="3513218"/>
            <a:ext cx="852941" cy="264537"/>
          </a:xfrm>
          <a:prstGeom prst="roundRect">
            <a:avLst>
              <a:gd name="adj" fmla="val 16667"/>
            </a:avLst>
          </a:prstGeom>
          <a:solidFill>
            <a:schemeClr val="accent3">
              <a:alpha val="40000"/>
            </a:schemeClr>
          </a:solid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154" name="Google Shape;154;p18"/>
          <p:cNvSpPr/>
          <p:nvPr/>
        </p:nvSpPr>
        <p:spPr>
          <a:xfrm>
            <a:off x="5355822" y="3763901"/>
            <a:ext cx="2016224" cy="273705"/>
          </a:xfrm>
          <a:prstGeom prst="roundRect">
            <a:avLst>
              <a:gd name="adj" fmla="val 16667"/>
            </a:avLst>
          </a:prstGeom>
          <a:solidFill>
            <a:schemeClr val="accent3">
              <a:alpha val="40000"/>
            </a:schemeClr>
          </a:solid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155" name="Google Shape;155;p18"/>
          <p:cNvSpPr/>
          <p:nvPr/>
        </p:nvSpPr>
        <p:spPr>
          <a:xfrm>
            <a:off x="8694184" y="2507764"/>
            <a:ext cx="1516616" cy="273705"/>
          </a:xfrm>
          <a:prstGeom prst="roundRect">
            <a:avLst>
              <a:gd name="adj" fmla="val 16667"/>
            </a:avLst>
          </a:prstGeom>
          <a:solidFill>
            <a:schemeClr val="accent3">
              <a:alpha val="40000"/>
            </a:schemeClr>
          </a:solid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156" name="Google Shape;156;p18"/>
          <p:cNvSpPr/>
          <p:nvPr/>
        </p:nvSpPr>
        <p:spPr>
          <a:xfrm>
            <a:off x="7692310" y="2781469"/>
            <a:ext cx="2220114" cy="201761"/>
          </a:xfrm>
          <a:prstGeom prst="roundRect">
            <a:avLst>
              <a:gd name="adj" fmla="val 16667"/>
            </a:avLst>
          </a:prstGeom>
          <a:solidFill>
            <a:schemeClr val="accent3">
              <a:alpha val="40000"/>
            </a:schemeClr>
          </a:solid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157" name="Google Shape;157;p18"/>
          <p:cNvSpPr/>
          <p:nvPr/>
        </p:nvSpPr>
        <p:spPr>
          <a:xfrm>
            <a:off x="4699692" y="4920969"/>
            <a:ext cx="2385673" cy="262402"/>
          </a:xfrm>
          <a:prstGeom prst="roundRect">
            <a:avLst>
              <a:gd name="adj" fmla="val 16667"/>
            </a:avLst>
          </a:prstGeom>
          <a:solidFill>
            <a:schemeClr val="accent3">
              <a:alpha val="40000"/>
            </a:schemeClr>
          </a:solid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19"/>
          <p:cNvSpPr txBox="1">
            <a:spLocks noGrp="1"/>
          </p:cNvSpPr>
          <p:nvPr>
            <p:ph type="sldNum" idx="12"/>
          </p:nvPr>
        </p:nvSpPr>
        <p:spPr>
          <a:xfrm>
            <a:off x="8077200" y="6324415"/>
            <a:ext cx="2133600" cy="365125"/>
          </a:xfrm>
          <a:prstGeom prst="rect">
            <a:avLst/>
          </a:prstGeom>
          <a:noFill/>
          <a:ln>
            <a:noFill/>
          </a:ln>
        </p:spPr>
        <p:txBody>
          <a:bodyPr spcFirstLastPara="1" wrap="square" lIns="91425" tIns="45700" rIns="91425" bIns="45700" anchor="ctr" anchorCtr="0">
            <a:noAutofit/>
          </a:bodyPr>
          <a:lstStyle/>
          <a:p>
            <a:fld id="{00000000-1234-1234-1234-123412341234}" type="slidenum">
              <a:rPr lang="en-GB"/>
              <a:pPr/>
              <a:t>6</a:t>
            </a:fld>
            <a:endParaRPr/>
          </a:p>
        </p:txBody>
      </p:sp>
      <p:pic>
        <p:nvPicPr>
          <p:cNvPr id="165" name="Google Shape;165;p1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035978" y="2420888"/>
            <a:ext cx="6380502" cy="2160240"/>
          </a:xfrm>
          <a:prstGeom prst="rect">
            <a:avLst/>
          </a:prstGeom>
          <a:noFill/>
          <a:ln>
            <a:noFill/>
          </a:ln>
        </p:spPr>
      </p:pic>
      <p:pic>
        <p:nvPicPr>
          <p:cNvPr id="166" name="Google Shape;166;p19"/>
          <p:cNvPicPr preferRelativeResize="0"/>
          <p:nvPr/>
        </p:nvPicPr>
        <p:blipFill rotWithShape="1">
          <a:blip r:embed="rId4">
            <a:alphaModFix/>
          </a:blip>
          <a:srcRect/>
          <a:stretch/>
        </p:blipFill>
        <p:spPr>
          <a:xfrm>
            <a:off x="1636185" y="1844827"/>
            <a:ext cx="2267272" cy="2034013"/>
          </a:xfrm>
          <a:prstGeom prst="rect">
            <a:avLst/>
          </a:prstGeom>
          <a:noFill/>
          <a:ln>
            <a:noFill/>
          </a:ln>
        </p:spPr>
      </p:pic>
      <p:pic>
        <p:nvPicPr>
          <p:cNvPr id="167" name="Google Shape;167;p19"/>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007771" y="4509123"/>
            <a:ext cx="6248563" cy="1910493"/>
          </a:xfrm>
          <a:prstGeom prst="rect">
            <a:avLst/>
          </a:prstGeom>
          <a:noFill/>
          <a:ln>
            <a:noFill/>
          </a:ln>
        </p:spPr>
      </p:pic>
      <p:pic>
        <p:nvPicPr>
          <p:cNvPr id="168" name="Google Shape;168;p19"/>
          <p:cNvPicPr preferRelativeResize="0"/>
          <p:nvPr/>
        </p:nvPicPr>
        <p:blipFill rotWithShape="1">
          <a:blip r:embed="rId6">
            <a:alphaModFix/>
          </a:blip>
          <a:srcRect/>
          <a:stretch/>
        </p:blipFill>
        <p:spPr>
          <a:xfrm>
            <a:off x="1631504" y="3789363"/>
            <a:ext cx="2470780" cy="2198202"/>
          </a:xfrm>
          <a:prstGeom prst="rect">
            <a:avLst/>
          </a:prstGeom>
          <a:noFill/>
          <a:ln>
            <a:noFill/>
          </a:ln>
        </p:spPr>
      </p:pic>
      <p:pic>
        <p:nvPicPr>
          <p:cNvPr id="169" name="Google Shape;169;p19"/>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9294617" y="3722838"/>
            <a:ext cx="1299249" cy="1546987"/>
          </a:xfrm>
          <a:prstGeom prst="rect">
            <a:avLst/>
          </a:prstGeom>
          <a:noFill/>
          <a:ln>
            <a:noFill/>
          </a:ln>
        </p:spPr>
      </p:pic>
      <p:cxnSp>
        <p:nvCxnSpPr>
          <p:cNvPr id="170" name="Google Shape;170;p19"/>
          <p:cNvCxnSpPr/>
          <p:nvPr/>
        </p:nvCxnSpPr>
        <p:spPr>
          <a:xfrm rot="-5400000" flipH="1">
            <a:off x="8273334" y="3940186"/>
            <a:ext cx="1070100" cy="635400"/>
          </a:xfrm>
          <a:prstGeom prst="bentConnector3">
            <a:avLst>
              <a:gd name="adj1" fmla="val 100523"/>
            </a:avLst>
          </a:prstGeom>
          <a:noFill/>
          <a:ln w="38100" cap="flat" cmpd="sng">
            <a:solidFill>
              <a:srgbClr val="7F1416"/>
            </a:solidFill>
            <a:prstDash val="solid"/>
            <a:round/>
            <a:headEnd type="none" w="sm" len="sm"/>
            <a:tailEnd type="triangle" w="med" len="med"/>
          </a:ln>
        </p:spPr>
      </p:cxnSp>
      <p:cxnSp>
        <p:nvCxnSpPr>
          <p:cNvPr id="171" name="Google Shape;171;p19"/>
          <p:cNvCxnSpPr/>
          <p:nvPr/>
        </p:nvCxnSpPr>
        <p:spPr>
          <a:xfrm>
            <a:off x="4439816" y="3485672"/>
            <a:ext cx="4704300" cy="1547700"/>
          </a:xfrm>
          <a:prstGeom prst="bentConnector3">
            <a:avLst>
              <a:gd name="adj1" fmla="val 35527"/>
            </a:avLst>
          </a:prstGeom>
          <a:noFill/>
          <a:ln w="38100" cap="flat" cmpd="sng">
            <a:solidFill>
              <a:srgbClr val="7F1416"/>
            </a:solidFill>
            <a:prstDash val="solid"/>
            <a:round/>
            <a:headEnd type="none" w="sm" len="sm"/>
            <a:tailEnd type="triangle" w="med" len="med"/>
          </a:ln>
        </p:spPr>
      </p:cxnSp>
      <p:sp>
        <p:nvSpPr>
          <p:cNvPr id="172" name="Google Shape;172;p19"/>
          <p:cNvSpPr/>
          <p:nvPr/>
        </p:nvSpPr>
        <p:spPr>
          <a:xfrm>
            <a:off x="4114801" y="3284984"/>
            <a:ext cx="1837184" cy="200688"/>
          </a:xfrm>
          <a:prstGeom prst="roundRect">
            <a:avLst>
              <a:gd name="adj" fmla="val 16667"/>
            </a:avLst>
          </a:prstGeom>
          <a:solidFill>
            <a:schemeClr val="accent3">
              <a:alpha val="40000"/>
            </a:schemeClr>
          </a:solid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173" name="Google Shape;173;p19"/>
          <p:cNvSpPr/>
          <p:nvPr/>
        </p:nvSpPr>
        <p:spPr>
          <a:xfrm>
            <a:off x="4114801" y="2795728"/>
            <a:ext cx="1837184" cy="345240"/>
          </a:xfrm>
          <a:prstGeom prst="roundRect">
            <a:avLst>
              <a:gd name="adj" fmla="val 16667"/>
            </a:avLst>
          </a:prstGeom>
          <a:solidFill>
            <a:schemeClr val="accent3">
              <a:alpha val="40000"/>
            </a:schemeClr>
          </a:solid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174" name="Google Shape;174;p19"/>
          <p:cNvSpPr/>
          <p:nvPr/>
        </p:nvSpPr>
        <p:spPr>
          <a:xfrm>
            <a:off x="8468022" y="3645026"/>
            <a:ext cx="940346" cy="212221"/>
          </a:xfrm>
          <a:prstGeom prst="roundRect">
            <a:avLst>
              <a:gd name="adj" fmla="val 16667"/>
            </a:avLst>
          </a:prstGeom>
          <a:solidFill>
            <a:schemeClr val="accent3">
              <a:alpha val="40000"/>
            </a:schemeClr>
          </a:solid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20"/>
          <p:cNvSpPr/>
          <p:nvPr/>
        </p:nvSpPr>
        <p:spPr>
          <a:xfrm>
            <a:off x="3840087" y="-60777"/>
            <a:ext cx="8351913" cy="1728192"/>
          </a:xfrm>
          <a:prstGeom prst="rect">
            <a:avLst/>
          </a:prstGeom>
          <a:solidFill>
            <a:schemeClr val="lt1"/>
          </a:solid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181" name="Google Shape;181;p20"/>
          <p:cNvSpPr txBox="1">
            <a:spLocks noGrp="1"/>
          </p:cNvSpPr>
          <p:nvPr>
            <p:ph type="title"/>
          </p:nvPr>
        </p:nvSpPr>
        <p:spPr>
          <a:xfrm>
            <a:off x="1919537" y="1141413"/>
            <a:ext cx="5472608" cy="501650"/>
          </a:xfrm>
          <a:prstGeom prst="rect">
            <a:avLst/>
          </a:prstGeom>
          <a:noFill/>
          <a:ln>
            <a:noFill/>
          </a:ln>
        </p:spPr>
        <p:txBody>
          <a:bodyPr spcFirstLastPara="1" wrap="square" lIns="91425" tIns="45700" rIns="91425" bIns="45700" anchor="ctr" anchorCtr="0">
            <a:noAutofit/>
          </a:bodyPr>
          <a:lstStyle/>
          <a:p>
            <a:pPr>
              <a:buSzPts val="2520"/>
            </a:pPr>
            <a:r>
              <a:rPr lang="en-GB" sz="2520"/>
              <a:t>#+</a:t>
            </a:r>
            <a:endParaRPr/>
          </a:p>
        </p:txBody>
      </p:sp>
      <p:sp>
        <p:nvSpPr>
          <p:cNvPr id="183" name="Google Shape;183;p20"/>
          <p:cNvSpPr/>
          <p:nvPr/>
        </p:nvSpPr>
        <p:spPr>
          <a:xfrm>
            <a:off x="7799319" y="1560211"/>
            <a:ext cx="3816047" cy="830997"/>
          </a:xfrm>
          <a:prstGeom prst="rect">
            <a:avLst/>
          </a:prstGeom>
          <a:noFill/>
          <a:ln>
            <a:noFill/>
          </a:ln>
        </p:spPr>
        <p:txBody>
          <a:bodyPr spcFirstLastPara="1" wrap="square" lIns="91425" tIns="45700" rIns="91425" bIns="45700" anchor="t" anchorCtr="0">
            <a:noAutofit/>
          </a:bodyPr>
          <a:lstStyle/>
          <a:p>
            <a:r>
              <a:rPr lang="en-GB" sz="2400" b="1" dirty="0">
                <a:solidFill>
                  <a:schemeClr val="accent3"/>
                </a:solidFill>
                <a:latin typeface="Calibri"/>
                <a:ea typeface="Calibri"/>
                <a:cs typeface="Calibri"/>
                <a:sym typeface="Calibri"/>
              </a:rPr>
              <a:t>Find the missing sector… </a:t>
            </a:r>
            <a:endParaRPr dirty="0"/>
          </a:p>
          <a:p>
            <a:endParaRPr sz="2400" b="1" dirty="0">
              <a:solidFill>
                <a:schemeClr val="accent3"/>
              </a:solidFill>
              <a:latin typeface="Calibri"/>
              <a:ea typeface="Calibri"/>
              <a:cs typeface="Calibri"/>
              <a:sym typeface="Calibri"/>
            </a:endParaRPr>
          </a:p>
        </p:txBody>
      </p:sp>
      <p:pic>
        <p:nvPicPr>
          <p:cNvPr id="184" name="Google Shape;184;p20"/>
          <p:cNvPicPr preferRelativeResize="0"/>
          <p:nvPr/>
        </p:nvPicPr>
        <p:blipFill rotWithShape="1">
          <a:blip r:embed="rId3">
            <a:alphaModFix/>
          </a:blip>
          <a:srcRect/>
          <a:stretch/>
        </p:blipFill>
        <p:spPr>
          <a:xfrm>
            <a:off x="3289267" y="-2076"/>
            <a:ext cx="4344356" cy="6723554"/>
          </a:xfrm>
          <a:prstGeom prst="rect">
            <a:avLst/>
          </a:prstGeom>
          <a:noFill/>
          <a:ln>
            <a:noFill/>
          </a:ln>
        </p:spPr>
      </p:pic>
      <p:sp>
        <p:nvSpPr>
          <p:cNvPr id="185" name="Google Shape;185;p20"/>
          <p:cNvSpPr/>
          <p:nvPr/>
        </p:nvSpPr>
        <p:spPr>
          <a:xfrm>
            <a:off x="8288047" y="550137"/>
            <a:ext cx="3480908" cy="916482"/>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3431" y="20252"/>
                </a:moveTo>
                <a:lnTo>
                  <a:pt x="-101381" y="7949"/>
                </a:lnTo>
              </a:path>
            </a:pathLst>
          </a:custGeom>
          <a:noFill/>
          <a:ln w="25400" cap="flat" cmpd="sng">
            <a:solidFill>
              <a:srgbClr val="274151"/>
            </a:solidFill>
            <a:prstDash val="solid"/>
            <a:round/>
            <a:headEnd type="none" w="sm" len="sm"/>
            <a:tailEnd type="none" w="sm" len="sm"/>
          </a:ln>
        </p:spPr>
        <p:txBody>
          <a:bodyPr spcFirstLastPara="1" wrap="square" lIns="91425" tIns="45700" rIns="91425" bIns="45700" anchor="ctr" anchorCtr="0">
            <a:noAutofit/>
          </a:bodyPr>
          <a:lstStyle/>
          <a:p>
            <a:pPr algn="ctr"/>
            <a:r>
              <a:rPr lang="en-GB" sz="1800" b="1" dirty="0">
                <a:solidFill>
                  <a:schemeClr val="dk1"/>
                </a:solidFill>
                <a:latin typeface="Calibri"/>
                <a:ea typeface="Calibri"/>
                <a:cs typeface="Calibri"/>
                <a:sym typeface="Calibri"/>
              </a:rPr>
              <a:t>GLOBAL HRP FOR COVID-19,</a:t>
            </a:r>
            <a:br>
              <a:rPr lang="en-GB" sz="1800" b="1" dirty="0">
                <a:solidFill>
                  <a:schemeClr val="dk1"/>
                </a:solidFill>
                <a:latin typeface="Calibri"/>
                <a:ea typeface="Calibri"/>
                <a:cs typeface="Calibri"/>
                <a:sym typeface="Calibri"/>
              </a:rPr>
            </a:br>
            <a:r>
              <a:rPr lang="en-GB" sz="1800" b="1" dirty="0">
                <a:solidFill>
                  <a:schemeClr val="dk1"/>
                </a:solidFill>
                <a:latin typeface="Calibri"/>
                <a:ea typeface="Calibri"/>
                <a:cs typeface="Calibri"/>
                <a:sym typeface="Calibri"/>
              </a:rPr>
              <a:t>JULY 2020 UPDATE</a:t>
            </a:r>
            <a:endParaRPr sz="1800" b="1" dirty="0">
              <a:solidFill>
                <a:schemeClr val="dk1"/>
              </a:solidFill>
              <a:latin typeface="Calibri"/>
              <a:ea typeface="Calibri"/>
              <a:cs typeface="Calibri"/>
              <a:sym typeface="Calibri"/>
            </a:endParaRPr>
          </a:p>
        </p:txBody>
      </p:sp>
      <p:pic>
        <p:nvPicPr>
          <p:cNvPr id="186" name="Google Shape;186;p2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0691248" y="6188784"/>
            <a:ext cx="549743" cy="500756"/>
          </a:xfrm>
          <a:prstGeom prst="rect">
            <a:avLst/>
          </a:prstGeom>
          <a:noFill/>
          <a:ln>
            <a:noFill/>
          </a:ln>
        </p:spPr>
      </p:pic>
      <p:pic>
        <p:nvPicPr>
          <p:cNvPr id="187" name="Google Shape;187;p20"/>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0953776" y="1950555"/>
            <a:ext cx="571515" cy="462655"/>
          </a:xfrm>
          <a:prstGeom prst="rect">
            <a:avLst/>
          </a:prstGeom>
          <a:noFill/>
          <a:ln>
            <a:noFill/>
          </a:ln>
        </p:spPr>
      </p:pic>
      <p:sp>
        <p:nvSpPr>
          <p:cNvPr id="188" name="Google Shape;188;p20"/>
          <p:cNvSpPr txBox="1"/>
          <p:nvPr/>
        </p:nvSpPr>
        <p:spPr>
          <a:xfrm>
            <a:off x="7767060" y="2361190"/>
            <a:ext cx="3848305" cy="3139321"/>
          </a:xfrm>
          <a:prstGeom prst="rect">
            <a:avLst/>
          </a:prstGeom>
          <a:noFill/>
          <a:ln>
            <a:noFill/>
          </a:ln>
        </p:spPr>
        <p:txBody>
          <a:bodyPr spcFirstLastPara="1" wrap="square" lIns="91425" tIns="45700" rIns="91425" bIns="45700" anchor="t" anchorCtr="0">
            <a:noAutofit/>
          </a:bodyPr>
          <a:lstStyle/>
          <a:p>
            <a:r>
              <a:rPr lang="en-GB" sz="1800" dirty="0">
                <a:solidFill>
                  <a:schemeClr val="dk1"/>
                </a:solidFill>
                <a:latin typeface="Calibri"/>
                <a:ea typeface="Calibri"/>
                <a:cs typeface="Calibri"/>
                <a:sym typeface="Calibri"/>
              </a:rPr>
              <a:t>What happened to the </a:t>
            </a:r>
            <a:endParaRPr dirty="0"/>
          </a:p>
          <a:p>
            <a:pPr marL="342900" indent="-342900">
              <a:buClr>
                <a:schemeClr val="dk1"/>
              </a:buClr>
              <a:buSzPts val="1800"/>
              <a:buFont typeface="Noto Sans Symbols"/>
              <a:buChar char="▪"/>
            </a:pPr>
            <a:r>
              <a:rPr lang="en-GB" sz="1800" dirty="0">
                <a:solidFill>
                  <a:schemeClr val="dk1"/>
                </a:solidFill>
                <a:latin typeface="Calibri"/>
                <a:ea typeface="Calibri"/>
                <a:cs typeface="Calibri"/>
                <a:sym typeface="Calibri"/>
              </a:rPr>
              <a:t>Distribution of essential humanitarian assistance (NFI) while following preventive measures?</a:t>
            </a:r>
            <a:endParaRPr sz="1800" dirty="0">
              <a:solidFill>
                <a:schemeClr val="dk1"/>
              </a:solidFill>
              <a:latin typeface="Calibri"/>
              <a:ea typeface="Calibri"/>
              <a:cs typeface="Calibri"/>
              <a:sym typeface="Calibri"/>
            </a:endParaRPr>
          </a:p>
          <a:p>
            <a:pPr marL="342900" indent="-342900">
              <a:buClr>
                <a:schemeClr val="dk1"/>
              </a:buClr>
              <a:buSzPts val="1800"/>
              <a:buFont typeface="Noto Sans Symbols"/>
              <a:buChar char="▪"/>
            </a:pPr>
            <a:r>
              <a:rPr lang="en-GB" sz="1800" dirty="0">
                <a:solidFill>
                  <a:schemeClr val="dk1"/>
                </a:solidFill>
                <a:latin typeface="Calibri"/>
                <a:ea typeface="Calibri"/>
                <a:cs typeface="Calibri"/>
                <a:sym typeface="Calibri"/>
              </a:rPr>
              <a:t>Measures to decongest, reduce overcrowding, improve shelter quality to reduce transmission, stabilize mental health, reduce GBV risk, etc.?</a:t>
            </a:r>
            <a:endParaRPr dirty="0"/>
          </a:p>
          <a:p>
            <a:pPr marL="342900" indent="-342900">
              <a:buClr>
                <a:schemeClr val="dk1"/>
              </a:buClr>
              <a:buSzPts val="1800"/>
              <a:buFont typeface="Noto Sans Symbols"/>
              <a:buChar char="▪"/>
            </a:pPr>
            <a:r>
              <a:rPr lang="en-GB" sz="1800" dirty="0">
                <a:solidFill>
                  <a:schemeClr val="dk1"/>
                </a:solidFill>
                <a:latin typeface="Calibri"/>
                <a:ea typeface="Calibri"/>
                <a:cs typeface="Calibri"/>
                <a:sym typeface="Calibri"/>
              </a:rPr>
              <a:t>Construction of Isolation wards and temporary medical facilities? </a:t>
            </a:r>
            <a:endParaRPr dirty="0"/>
          </a:p>
        </p:txBody>
      </p:sp>
      <p:sp>
        <p:nvSpPr>
          <p:cNvPr id="189" name="Google Shape;189;p20"/>
          <p:cNvSpPr txBox="1"/>
          <p:nvPr/>
        </p:nvSpPr>
        <p:spPr>
          <a:xfrm>
            <a:off x="7583292" y="5800313"/>
            <a:ext cx="4608708" cy="369332"/>
          </a:xfrm>
          <a:prstGeom prst="rect">
            <a:avLst/>
          </a:prstGeom>
          <a:noFill/>
          <a:ln>
            <a:noFill/>
          </a:ln>
        </p:spPr>
        <p:txBody>
          <a:bodyPr spcFirstLastPara="1" wrap="square" lIns="91425" tIns="45700" rIns="91425" bIns="45700" anchor="t" anchorCtr="0">
            <a:noAutofit/>
          </a:bodyPr>
          <a:lstStyle/>
          <a:p>
            <a:r>
              <a:rPr lang="en-GB" sz="1800" b="1">
                <a:solidFill>
                  <a:schemeClr val="dk1"/>
                </a:solidFill>
                <a:latin typeface="Calibri"/>
                <a:ea typeface="Calibri"/>
                <a:cs typeface="Calibri"/>
                <a:sym typeface="Calibri"/>
              </a:rPr>
              <a:t>🡪 Does this reflect the reality on the ground?</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4" name="Rectangle 3">
            <a:extLst>
              <a:ext uri="{FF2B5EF4-FFF2-40B4-BE49-F238E27FC236}">
                <a16:creationId xmlns:a16="http://schemas.microsoft.com/office/drawing/2014/main" id="{F50B46B4-4EAF-441D-BB88-211F28EF3DD5}"/>
              </a:ext>
            </a:extLst>
          </p:cNvPr>
          <p:cNvSpPr/>
          <p:nvPr/>
        </p:nvSpPr>
        <p:spPr>
          <a:xfrm>
            <a:off x="1106750" y="106535"/>
            <a:ext cx="12029242" cy="27609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7" name="Google Shape;117;p17"/>
          <p:cNvSpPr txBox="1">
            <a:spLocks noGrp="1"/>
          </p:cNvSpPr>
          <p:nvPr>
            <p:ph type="sldNum" idx="12"/>
          </p:nvPr>
        </p:nvSpPr>
        <p:spPr>
          <a:xfrm>
            <a:off x="8077200" y="6324415"/>
            <a:ext cx="2133600" cy="365125"/>
          </a:xfrm>
          <a:prstGeom prst="rect">
            <a:avLst/>
          </a:prstGeom>
          <a:noFill/>
          <a:ln>
            <a:noFill/>
          </a:ln>
        </p:spPr>
        <p:txBody>
          <a:bodyPr spcFirstLastPara="1" wrap="square" lIns="91425" tIns="45700" rIns="91425" bIns="45700" anchor="ctr" anchorCtr="0">
            <a:noAutofit/>
          </a:bodyPr>
          <a:lstStyle/>
          <a:p>
            <a:fld id="{00000000-1234-1234-1234-123412341234}" type="slidenum">
              <a:rPr lang="en-GB"/>
              <a:pPr/>
              <a:t>8</a:t>
            </a:fld>
            <a:endParaRPr/>
          </a:p>
        </p:txBody>
      </p:sp>
      <p:sp>
        <p:nvSpPr>
          <p:cNvPr id="118" name="Google Shape;118;p17"/>
          <p:cNvSpPr txBox="1">
            <a:spLocks noGrp="1"/>
          </p:cNvSpPr>
          <p:nvPr>
            <p:ph type="title"/>
          </p:nvPr>
        </p:nvSpPr>
        <p:spPr>
          <a:xfrm>
            <a:off x="1919539" y="1141413"/>
            <a:ext cx="7953127" cy="501650"/>
          </a:xfrm>
          <a:prstGeom prst="rect">
            <a:avLst/>
          </a:prstGeom>
          <a:noFill/>
          <a:ln>
            <a:noFill/>
          </a:ln>
        </p:spPr>
        <p:txBody>
          <a:bodyPr spcFirstLastPara="1" wrap="square" lIns="91425" tIns="45700" rIns="91425" bIns="45700" anchor="ctr" anchorCtr="0">
            <a:noAutofit/>
          </a:bodyPr>
          <a:lstStyle/>
          <a:p>
            <a:pPr>
              <a:buSzPts val="2520"/>
            </a:pPr>
            <a:r>
              <a:rPr lang="en-GB" sz="2400" dirty="0"/>
              <a:t>Shelter response framework for Covid-19 mitigation</a:t>
            </a:r>
            <a:endParaRPr sz="2400" dirty="0"/>
          </a:p>
        </p:txBody>
      </p:sp>
      <p:sp>
        <p:nvSpPr>
          <p:cNvPr id="119" name="Google Shape;119;p17"/>
          <p:cNvSpPr txBox="1">
            <a:spLocks noGrp="1"/>
          </p:cNvSpPr>
          <p:nvPr>
            <p:ph type="dt" idx="10"/>
          </p:nvPr>
        </p:nvSpPr>
        <p:spPr>
          <a:xfrm>
            <a:off x="1981200" y="6356353"/>
            <a:ext cx="2133600" cy="365125"/>
          </a:xfrm>
          <a:prstGeom prst="rect">
            <a:avLst/>
          </a:prstGeom>
          <a:noFill/>
          <a:ln>
            <a:noFill/>
          </a:ln>
        </p:spPr>
        <p:txBody>
          <a:bodyPr spcFirstLastPara="1" wrap="square" lIns="91425" tIns="45700" rIns="91425" bIns="45700" anchor="ctr" anchorCtr="0">
            <a:noAutofit/>
          </a:bodyPr>
          <a:lstStyle/>
          <a:p>
            <a:r>
              <a:rPr lang="en-GB"/>
              <a:t>9/30/2020</a:t>
            </a:r>
            <a:endParaRPr/>
          </a:p>
        </p:txBody>
      </p:sp>
      <p:sp>
        <p:nvSpPr>
          <p:cNvPr id="121" name="Google Shape;121;p17"/>
          <p:cNvSpPr/>
          <p:nvPr/>
        </p:nvSpPr>
        <p:spPr>
          <a:xfrm rot="-5400000">
            <a:off x="2462093" y="4551373"/>
            <a:ext cx="322821" cy="1551945"/>
          </a:xfrm>
          <a:prstGeom prst="leftBrace">
            <a:avLst>
              <a:gd name="adj1" fmla="val 8333"/>
              <a:gd name="adj2" fmla="val 50000"/>
            </a:avLst>
          </a:prstGeom>
          <a:noFill/>
          <a:ln w="57150" cap="flat" cmpd="sng">
            <a:solidFill>
              <a:srgbClr val="32576E"/>
            </a:solidFill>
            <a:prstDash val="solid"/>
            <a:round/>
            <a:headEnd type="none" w="sm" len="sm"/>
            <a:tailEnd type="none" w="sm" len="sm"/>
          </a:ln>
        </p:spPr>
        <p:txBody>
          <a:bodyPr spcFirstLastPara="1" wrap="square" lIns="91425" tIns="45700" rIns="91425" bIns="45700" anchor="ctr" anchorCtr="0">
            <a:noAutofit/>
          </a:bodyPr>
          <a:lstStyle/>
          <a:p>
            <a:pPr algn="ctr"/>
            <a:endParaRPr sz="1800">
              <a:solidFill>
                <a:schemeClr val="dk1"/>
              </a:solidFill>
              <a:latin typeface="Calibri"/>
              <a:ea typeface="Calibri"/>
              <a:cs typeface="Calibri"/>
              <a:sym typeface="Calibri"/>
            </a:endParaRPr>
          </a:p>
        </p:txBody>
      </p:sp>
      <p:sp>
        <p:nvSpPr>
          <p:cNvPr id="122" name="Google Shape;122;p17"/>
          <p:cNvSpPr/>
          <p:nvPr/>
        </p:nvSpPr>
        <p:spPr>
          <a:xfrm rot="-5400000">
            <a:off x="4170062" y="4559926"/>
            <a:ext cx="322821" cy="1512840"/>
          </a:xfrm>
          <a:prstGeom prst="leftBrace">
            <a:avLst>
              <a:gd name="adj1" fmla="val 8333"/>
              <a:gd name="adj2" fmla="val 50000"/>
            </a:avLst>
          </a:prstGeom>
          <a:noFill/>
          <a:ln w="57150" cap="flat" cmpd="sng">
            <a:solidFill>
              <a:srgbClr val="723233"/>
            </a:solidFill>
            <a:prstDash val="solid"/>
            <a:round/>
            <a:headEnd type="none" w="sm" len="sm"/>
            <a:tailEnd type="none" w="sm" len="sm"/>
          </a:ln>
        </p:spPr>
        <p:txBody>
          <a:bodyPr spcFirstLastPara="1" wrap="square" lIns="91425" tIns="45700" rIns="91425" bIns="45700" anchor="ctr" anchorCtr="0">
            <a:noAutofit/>
          </a:bodyPr>
          <a:lstStyle/>
          <a:p>
            <a:pPr algn="ctr"/>
            <a:endParaRPr sz="1800">
              <a:solidFill>
                <a:schemeClr val="dk1"/>
              </a:solidFill>
              <a:latin typeface="Calibri"/>
              <a:ea typeface="Calibri"/>
              <a:cs typeface="Calibri"/>
              <a:sym typeface="Calibri"/>
            </a:endParaRPr>
          </a:p>
        </p:txBody>
      </p:sp>
      <p:sp>
        <p:nvSpPr>
          <p:cNvPr id="123" name="Google Shape;123;p17"/>
          <p:cNvSpPr/>
          <p:nvPr/>
        </p:nvSpPr>
        <p:spPr>
          <a:xfrm rot="-5400000">
            <a:off x="9273420" y="4540376"/>
            <a:ext cx="322821" cy="1551945"/>
          </a:xfrm>
          <a:prstGeom prst="leftBrace">
            <a:avLst>
              <a:gd name="adj1" fmla="val 8333"/>
              <a:gd name="adj2" fmla="val 50000"/>
            </a:avLst>
          </a:prstGeom>
          <a:noFill/>
          <a:ln w="57150" cap="flat" cmpd="sng">
            <a:solidFill>
              <a:srgbClr val="32576E"/>
            </a:solidFill>
            <a:prstDash val="solid"/>
            <a:round/>
            <a:headEnd type="none" w="sm" len="sm"/>
            <a:tailEnd type="none" w="sm" len="sm"/>
          </a:ln>
        </p:spPr>
        <p:txBody>
          <a:bodyPr spcFirstLastPara="1" wrap="square" lIns="91425" tIns="45700" rIns="91425" bIns="45700" anchor="ctr" anchorCtr="0">
            <a:noAutofit/>
          </a:bodyPr>
          <a:lstStyle/>
          <a:p>
            <a:pPr algn="ctr"/>
            <a:endParaRPr sz="1800">
              <a:solidFill>
                <a:schemeClr val="dk1"/>
              </a:solidFill>
              <a:latin typeface="Calibri"/>
              <a:ea typeface="Calibri"/>
              <a:cs typeface="Calibri"/>
              <a:sym typeface="Calibri"/>
            </a:endParaRPr>
          </a:p>
        </p:txBody>
      </p:sp>
      <p:sp>
        <p:nvSpPr>
          <p:cNvPr id="124" name="Google Shape;124;p17"/>
          <p:cNvSpPr txBox="1"/>
          <p:nvPr/>
        </p:nvSpPr>
        <p:spPr>
          <a:xfrm>
            <a:off x="1766862" y="5529104"/>
            <a:ext cx="1656058" cy="369332"/>
          </a:xfrm>
          <a:prstGeom prst="rect">
            <a:avLst/>
          </a:prstGeom>
          <a:noFill/>
          <a:ln>
            <a:noFill/>
          </a:ln>
        </p:spPr>
        <p:txBody>
          <a:bodyPr spcFirstLastPara="1" wrap="square" lIns="91425" tIns="45700" rIns="91425" bIns="45700" anchor="t" anchorCtr="0">
            <a:noAutofit/>
          </a:bodyPr>
          <a:lstStyle/>
          <a:p>
            <a:r>
              <a:rPr lang="en-GB" sz="1800" dirty="0">
                <a:solidFill>
                  <a:schemeClr val="dk1"/>
                </a:solidFill>
                <a:latin typeface="Calibri"/>
                <a:ea typeface="Calibri"/>
                <a:cs typeface="Calibri"/>
                <a:sym typeface="Calibri"/>
              </a:rPr>
              <a:t>NFI distribution / Construction site safety</a:t>
            </a:r>
            <a:endParaRPr dirty="0"/>
          </a:p>
        </p:txBody>
      </p:sp>
      <p:sp>
        <p:nvSpPr>
          <p:cNvPr id="125" name="Google Shape;125;p17"/>
          <p:cNvSpPr txBox="1"/>
          <p:nvPr/>
        </p:nvSpPr>
        <p:spPr>
          <a:xfrm>
            <a:off x="3502367" y="5538806"/>
            <a:ext cx="1800872" cy="1200329"/>
          </a:xfrm>
          <a:prstGeom prst="rect">
            <a:avLst/>
          </a:prstGeom>
          <a:noFill/>
          <a:ln>
            <a:noFill/>
          </a:ln>
        </p:spPr>
        <p:txBody>
          <a:bodyPr spcFirstLastPara="1" wrap="square" lIns="91425" tIns="45700" rIns="91425" bIns="45700" anchor="t" anchorCtr="0">
            <a:noAutofit/>
          </a:bodyPr>
          <a:lstStyle/>
          <a:p>
            <a:r>
              <a:rPr lang="en-GB" sz="1800" dirty="0">
                <a:solidFill>
                  <a:schemeClr val="dk1"/>
                </a:solidFill>
                <a:latin typeface="Calibri"/>
                <a:ea typeface="Calibri"/>
                <a:cs typeface="Calibri"/>
                <a:sym typeface="Calibri"/>
              </a:rPr>
              <a:t>Adequate shelter</a:t>
            </a:r>
            <a:endParaRPr dirty="0"/>
          </a:p>
          <a:p>
            <a:r>
              <a:rPr lang="en-GB" sz="1800" dirty="0">
                <a:solidFill>
                  <a:schemeClr val="dk1"/>
                </a:solidFill>
                <a:latin typeface="Calibri"/>
                <a:ea typeface="Calibri"/>
                <a:cs typeface="Calibri"/>
                <a:sym typeface="Calibri"/>
              </a:rPr>
              <a:t>In terms of thermal comfort, ventilation etc.  </a:t>
            </a:r>
            <a:endParaRPr dirty="0"/>
          </a:p>
        </p:txBody>
      </p:sp>
      <p:sp>
        <p:nvSpPr>
          <p:cNvPr id="126" name="Google Shape;126;p17"/>
          <p:cNvSpPr txBox="1"/>
          <p:nvPr/>
        </p:nvSpPr>
        <p:spPr>
          <a:xfrm>
            <a:off x="6816079" y="5529107"/>
            <a:ext cx="1800872" cy="1200329"/>
          </a:xfrm>
          <a:prstGeom prst="rect">
            <a:avLst/>
          </a:prstGeom>
          <a:noFill/>
          <a:ln>
            <a:noFill/>
          </a:ln>
        </p:spPr>
        <p:txBody>
          <a:bodyPr spcFirstLastPara="1" wrap="square" lIns="91425" tIns="45700" rIns="91425" bIns="45700" anchor="t" anchorCtr="0">
            <a:noAutofit/>
          </a:bodyPr>
          <a:lstStyle/>
          <a:p>
            <a:pPr algn="ctr"/>
            <a:r>
              <a:rPr lang="en-GB" sz="1800" dirty="0">
                <a:solidFill>
                  <a:schemeClr val="dk1"/>
                </a:solidFill>
                <a:latin typeface="Calibri"/>
                <a:ea typeface="Calibri"/>
                <a:cs typeface="Calibri"/>
                <a:sym typeface="Calibri"/>
              </a:rPr>
              <a:t>Adequate shelter</a:t>
            </a:r>
            <a:endParaRPr dirty="0"/>
          </a:p>
          <a:p>
            <a:pPr algn="ctr"/>
            <a:r>
              <a:rPr lang="en-GB" sz="1800" dirty="0">
                <a:solidFill>
                  <a:schemeClr val="dk1"/>
                </a:solidFill>
                <a:latin typeface="Calibri"/>
                <a:ea typeface="Calibri"/>
                <a:cs typeface="Calibri"/>
                <a:sym typeface="Calibri"/>
              </a:rPr>
              <a:t>in terms of space, possibility to separate </a:t>
            </a:r>
            <a:endParaRPr dirty="0"/>
          </a:p>
        </p:txBody>
      </p:sp>
      <p:sp>
        <p:nvSpPr>
          <p:cNvPr id="127" name="Google Shape;127;p17"/>
          <p:cNvSpPr/>
          <p:nvPr/>
        </p:nvSpPr>
        <p:spPr>
          <a:xfrm rot="-5400000">
            <a:off x="5884904" y="4563836"/>
            <a:ext cx="322821" cy="1512840"/>
          </a:xfrm>
          <a:prstGeom prst="leftBrace">
            <a:avLst>
              <a:gd name="adj1" fmla="val 8333"/>
              <a:gd name="adj2" fmla="val 50000"/>
            </a:avLst>
          </a:prstGeom>
          <a:noFill/>
          <a:ln w="57150" cap="flat" cmpd="sng">
            <a:solidFill>
              <a:srgbClr val="723233"/>
            </a:solidFill>
            <a:prstDash val="solid"/>
            <a:round/>
            <a:headEnd type="none" w="sm" len="sm"/>
            <a:tailEnd type="none" w="sm" len="sm"/>
          </a:ln>
        </p:spPr>
        <p:txBody>
          <a:bodyPr spcFirstLastPara="1" wrap="square" lIns="91425" tIns="45700" rIns="91425" bIns="45700" anchor="ctr" anchorCtr="0">
            <a:noAutofit/>
          </a:bodyPr>
          <a:lstStyle/>
          <a:p>
            <a:pPr algn="ctr"/>
            <a:endParaRPr sz="1800">
              <a:solidFill>
                <a:schemeClr val="dk1"/>
              </a:solidFill>
              <a:latin typeface="Calibri"/>
              <a:ea typeface="Calibri"/>
              <a:cs typeface="Calibri"/>
              <a:sym typeface="Calibri"/>
            </a:endParaRPr>
          </a:p>
        </p:txBody>
      </p:sp>
      <p:sp>
        <p:nvSpPr>
          <p:cNvPr id="128" name="Google Shape;128;p17"/>
          <p:cNvSpPr/>
          <p:nvPr/>
        </p:nvSpPr>
        <p:spPr>
          <a:xfrm rot="-5400000">
            <a:off x="7555108" y="4569058"/>
            <a:ext cx="322821" cy="1512840"/>
          </a:xfrm>
          <a:prstGeom prst="leftBrace">
            <a:avLst>
              <a:gd name="adj1" fmla="val 8333"/>
              <a:gd name="adj2" fmla="val 50000"/>
            </a:avLst>
          </a:prstGeom>
          <a:noFill/>
          <a:ln w="57150" cap="flat" cmpd="sng">
            <a:solidFill>
              <a:srgbClr val="723233"/>
            </a:solidFill>
            <a:prstDash val="solid"/>
            <a:round/>
            <a:headEnd type="none" w="sm" len="sm"/>
            <a:tailEnd type="none" w="sm" len="sm"/>
          </a:ln>
        </p:spPr>
        <p:txBody>
          <a:bodyPr spcFirstLastPara="1" wrap="square" lIns="91425" tIns="45700" rIns="91425" bIns="45700" anchor="ctr" anchorCtr="0">
            <a:noAutofit/>
          </a:bodyPr>
          <a:lstStyle/>
          <a:p>
            <a:pPr algn="ctr"/>
            <a:endParaRPr sz="1800">
              <a:solidFill>
                <a:schemeClr val="dk1"/>
              </a:solidFill>
              <a:latin typeface="Calibri"/>
              <a:ea typeface="Calibri"/>
              <a:cs typeface="Calibri"/>
              <a:sym typeface="Calibri"/>
            </a:endParaRPr>
          </a:p>
        </p:txBody>
      </p:sp>
      <p:sp>
        <p:nvSpPr>
          <p:cNvPr id="129" name="Google Shape;129;p17"/>
          <p:cNvSpPr txBox="1"/>
          <p:nvPr/>
        </p:nvSpPr>
        <p:spPr>
          <a:xfrm>
            <a:off x="5159223" y="5534330"/>
            <a:ext cx="1800872" cy="1200329"/>
          </a:xfrm>
          <a:prstGeom prst="rect">
            <a:avLst/>
          </a:prstGeom>
          <a:noFill/>
          <a:ln>
            <a:noFill/>
          </a:ln>
        </p:spPr>
        <p:txBody>
          <a:bodyPr spcFirstLastPara="1" wrap="square" lIns="91425" tIns="45700" rIns="91425" bIns="45700" anchor="t" anchorCtr="0">
            <a:noAutofit/>
          </a:bodyPr>
          <a:lstStyle/>
          <a:p>
            <a:pPr algn="ctr"/>
            <a:r>
              <a:rPr lang="en-GB" sz="1800" dirty="0">
                <a:solidFill>
                  <a:schemeClr val="dk1"/>
                </a:solidFill>
                <a:latin typeface="Calibri"/>
                <a:ea typeface="Calibri"/>
                <a:cs typeface="Calibri"/>
                <a:sym typeface="Calibri"/>
              </a:rPr>
              <a:t>Adequate settlements, </a:t>
            </a:r>
            <a:endParaRPr dirty="0"/>
          </a:p>
          <a:p>
            <a:pPr algn="ctr"/>
            <a:r>
              <a:rPr lang="en-GB" sz="1800" dirty="0">
                <a:solidFill>
                  <a:schemeClr val="dk1"/>
                </a:solidFill>
                <a:latin typeface="Calibri"/>
                <a:ea typeface="Calibri"/>
                <a:cs typeface="Calibri"/>
                <a:sym typeface="Calibri"/>
              </a:rPr>
              <a:t>space and basic facilities</a:t>
            </a:r>
            <a:endParaRPr dirty="0"/>
          </a:p>
        </p:txBody>
      </p:sp>
      <p:sp>
        <p:nvSpPr>
          <p:cNvPr id="130" name="Google Shape;130;p17"/>
          <p:cNvSpPr txBox="1"/>
          <p:nvPr/>
        </p:nvSpPr>
        <p:spPr>
          <a:xfrm>
            <a:off x="8721861" y="5517235"/>
            <a:ext cx="1551946" cy="1200329"/>
          </a:xfrm>
          <a:prstGeom prst="rect">
            <a:avLst/>
          </a:prstGeom>
          <a:noFill/>
          <a:ln>
            <a:noFill/>
          </a:ln>
        </p:spPr>
        <p:txBody>
          <a:bodyPr spcFirstLastPara="1" wrap="square" lIns="91425" tIns="45700" rIns="91425" bIns="45700" anchor="t" anchorCtr="0">
            <a:noAutofit/>
          </a:bodyPr>
          <a:lstStyle/>
          <a:p>
            <a:pPr algn="ctr"/>
            <a:r>
              <a:rPr lang="en-GB" sz="1800" dirty="0">
                <a:solidFill>
                  <a:schemeClr val="dk1"/>
                </a:solidFill>
                <a:latin typeface="Calibri"/>
                <a:ea typeface="Calibri"/>
                <a:cs typeface="Calibri"/>
                <a:sym typeface="Calibri"/>
              </a:rPr>
              <a:t>Adequate emergency  health infrastructure </a:t>
            </a:r>
            <a:endParaRPr dirty="0"/>
          </a:p>
        </p:txBody>
      </p:sp>
      <p:pic>
        <p:nvPicPr>
          <p:cNvPr id="3" name="Picture 2" descr="A picture containing diagram&#10;&#10;Description automatically generated">
            <a:extLst>
              <a:ext uri="{FF2B5EF4-FFF2-40B4-BE49-F238E27FC236}">
                <a16:creationId xmlns:a16="http://schemas.microsoft.com/office/drawing/2014/main" id="{2CAC2429-2236-416F-BF5A-A1B451BE0FC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12423" y="508410"/>
            <a:ext cx="8460042" cy="4628868"/>
          </a:xfrm>
          <a:prstGeom prst="rect">
            <a:avLst/>
          </a:prstGeom>
        </p:spPr>
      </p:pic>
    </p:spTree>
    <p:extLst>
      <p:ext uri="{BB962C8B-B14F-4D97-AF65-F5344CB8AC3E}">
        <p14:creationId xmlns:p14="http://schemas.microsoft.com/office/powerpoint/2010/main" val="7741196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21"/>
          <p:cNvSpPr txBox="1">
            <a:spLocks noGrp="1"/>
          </p:cNvSpPr>
          <p:nvPr>
            <p:ph type="body" idx="1"/>
          </p:nvPr>
        </p:nvSpPr>
        <p:spPr>
          <a:xfrm>
            <a:off x="1706817" y="1835275"/>
            <a:ext cx="7339037" cy="396804"/>
          </a:xfrm>
          <a:prstGeom prst="rect">
            <a:avLst/>
          </a:prstGeom>
          <a:noFill/>
          <a:ln>
            <a:noFill/>
          </a:ln>
        </p:spPr>
        <p:txBody>
          <a:bodyPr spcFirstLastPara="1" wrap="square" lIns="91425" tIns="45700" rIns="91425" bIns="45700" anchor="t" anchorCtr="0">
            <a:noAutofit/>
          </a:bodyPr>
          <a:lstStyle/>
          <a:p>
            <a:pPr marL="0" indent="0">
              <a:spcBef>
                <a:spcPts val="0"/>
              </a:spcBef>
              <a:buSzPts val="2400"/>
              <a:buNone/>
            </a:pPr>
            <a:r>
              <a:rPr lang="en-GB" sz="2400">
                <a:solidFill>
                  <a:srgbClr val="000000"/>
                </a:solidFill>
                <a:latin typeface="Calibri"/>
                <a:ea typeface="Calibri"/>
                <a:cs typeface="Calibri"/>
                <a:sym typeface="Calibri"/>
              </a:rPr>
              <a:t>NFI Distributions  (Mozambique, IOM) </a:t>
            </a:r>
            <a:endParaRPr/>
          </a:p>
          <a:p>
            <a:pPr marL="342900" indent="-190500">
              <a:spcBef>
                <a:spcPts val="480"/>
              </a:spcBef>
              <a:buSzPts val="2400"/>
              <a:buNone/>
            </a:pPr>
            <a:endParaRPr sz="2400">
              <a:latin typeface="Calibri"/>
              <a:ea typeface="Calibri"/>
              <a:cs typeface="Calibri"/>
              <a:sym typeface="Calibri"/>
            </a:endParaRPr>
          </a:p>
        </p:txBody>
      </p:sp>
      <p:sp>
        <p:nvSpPr>
          <p:cNvPr id="195" name="Google Shape;195;p21"/>
          <p:cNvSpPr txBox="1">
            <a:spLocks noGrp="1"/>
          </p:cNvSpPr>
          <p:nvPr>
            <p:ph type="sldNum" idx="12"/>
          </p:nvPr>
        </p:nvSpPr>
        <p:spPr>
          <a:xfrm>
            <a:off x="8077200" y="6324415"/>
            <a:ext cx="2133600" cy="365125"/>
          </a:xfrm>
          <a:prstGeom prst="rect">
            <a:avLst/>
          </a:prstGeom>
          <a:noFill/>
          <a:ln>
            <a:noFill/>
          </a:ln>
        </p:spPr>
        <p:txBody>
          <a:bodyPr spcFirstLastPara="1" wrap="square" lIns="91425" tIns="45700" rIns="91425" bIns="45700" anchor="ctr" anchorCtr="0">
            <a:noAutofit/>
          </a:bodyPr>
          <a:lstStyle/>
          <a:p>
            <a:fld id="{00000000-1234-1234-1234-123412341234}" type="slidenum">
              <a:rPr lang="en-GB"/>
              <a:pPr/>
              <a:t>9</a:t>
            </a:fld>
            <a:endParaRPr/>
          </a:p>
        </p:txBody>
      </p:sp>
      <p:sp>
        <p:nvSpPr>
          <p:cNvPr id="196" name="Google Shape;196;p21"/>
          <p:cNvSpPr txBox="1">
            <a:spLocks noGrp="1"/>
          </p:cNvSpPr>
          <p:nvPr>
            <p:ph type="title"/>
          </p:nvPr>
        </p:nvSpPr>
        <p:spPr>
          <a:xfrm>
            <a:off x="1524003" y="1141413"/>
            <a:ext cx="8348663" cy="501650"/>
          </a:xfrm>
          <a:prstGeom prst="rect">
            <a:avLst/>
          </a:prstGeom>
          <a:noFill/>
          <a:ln>
            <a:noFill/>
          </a:ln>
        </p:spPr>
        <p:txBody>
          <a:bodyPr spcFirstLastPara="1" wrap="square" lIns="91425" tIns="45700" rIns="91425" bIns="45700" anchor="ctr" anchorCtr="0">
            <a:noAutofit/>
          </a:bodyPr>
          <a:lstStyle/>
          <a:p>
            <a:pPr algn="l">
              <a:buSzPts val="2520"/>
            </a:pPr>
            <a:r>
              <a:rPr lang="en-GB" sz="2520" dirty="0"/>
              <a:t>Distributing essential humanitarian assistance </a:t>
            </a:r>
            <a:endParaRPr dirty="0"/>
          </a:p>
        </p:txBody>
      </p:sp>
      <p:grpSp>
        <p:nvGrpSpPr>
          <p:cNvPr id="199" name="Google Shape;199;p21"/>
          <p:cNvGrpSpPr/>
          <p:nvPr/>
        </p:nvGrpSpPr>
        <p:grpSpPr>
          <a:xfrm>
            <a:off x="4014640" y="5915384"/>
            <a:ext cx="1937347" cy="771485"/>
            <a:chOff x="268159" y="3974053"/>
            <a:chExt cx="3795323" cy="1511363"/>
          </a:xfrm>
        </p:grpSpPr>
        <p:pic>
          <p:nvPicPr>
            <p:cNvPr id="200" name="Google Shape;200;p2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68159" y="4045256"/>
              <a:ext cx="146101" cy="1440160"/>
            </a:xfrm>
            <a:prstGeom prst="rect">
              <a:avLst/>
            </a:prstGeom>
            <a:noFill/>
            <a:ln>
              <a:noFill/>
            </a:ln>
          </p:spPr>
        </p:pic>
        <p:pic>
          <p:nvPicPr>
            <p:cNvPr id="201" name="Google Shape;201;p2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917381" y="3998661"/>
              <a:ext cx="146101" cy="1440160"/>
            </a:xfrm>
            <a:prstGeom prst="rect">
              <a:avLst/>
            </a:prstGeom>
            <a:noFill/>
            <a:ln>
              <a:noFill/>
            </a:ln>
          </p:spPr>
        </p:pic>
        <p:pic>
          <p:nvPicPr>
            <p:cNvPr id="202" name="Google Shape;202;p2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31759" y="3986294"/>
              <a:ext cx="1044556" cy="1270339"/>
            </a:xfrm>
            <a:prstGeom prst="rect">
              <a:avLst/>
            </a:prstGeom>
            <a:noFill/>
            <a:ln>
              <a:noFill/>
            </a:ln>
          </p:spPr>
        </p:pic>
        <p:pic>
          <p:nvPicPr>
            <p:cNvPr id="203" name="Google Shape;203;p21"/>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851838" y="4243668"/>
              <a:ext cx="1083926" cy="842839"/>
            </a:xfrm>
            <a:prstGeom prst="rect">
              <a:avLst/>
            </a:prstGeom>
            <a:noFill/>
            <a:ln>
              <a:noFill/>
            </a:ln>
          </p:spPr>
        </p:pic>
        <p:pic>
          <p:nvPicPr>
            <p:cNvPr id="204" name="Google Shape;204;p21"/>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2973492" y="3974053"/>
              <a:ext cx="867825" cy="948188"/>
            </a:xfrm>
            <a:prstGeom prst="rect">
              <a:avLst/>
            </a:prstGeom>
            <a:noFill/>
            <a:ln>
              <a:noFill/>
            </a:ln>
          </p:spPr>
        </p:pic>
      </p:grpSp>
      <p:pic>
        <p:nvPicPr>
          <p:cNvPr id="205" name="Google Shape;205;p21"/>
          <p:cNvPicPr preferRelativeResize="0"/>
          <p:nvPr/>
        </p:nvPicPr>
        <p:blipFill rotWithShape="1">
          <a:blip r:embed="rId7">
            <a:alphaModFix/>
          </a:blip>
          <a:srcRect/>
          <a:stretch/>
        </p:blipFill>
        <p:spPr>
          <a:xfrm>
            <a:off x="1524000" y="2270295"/>
            <a:ext cx="3575502" cy="2681626"/>
          </a:xfrm>
          <a:prstGeom prst="rect">
            <a:avLst/>
          </a:prstGeom>
          <a:noFill/>
          <a:ln>
            <a:noFill/>
          </a:ln>
        </p:spPr>
      </p:pic>
      <p:pic>
        <p:nvPicPr>
          <p:cNvPr id="206" name="Google Shape;206;p21"/>
          <p:cNvPicPr preferRelativeResize="0"/>
          <p:nvPr/>
        </p:nvPicPr>
        <p:blipFill rotWithShape="1">
          <a:blip r:embed="rId8">
            <a:alphaModFix/>
          </a:blip>
          <a:srcRect/>
          <a:stretch/>
        </p:blipFill>
        <p:spPr>
          <a:xfrm>
            <a:off x="5210502" y="2275820"/>
            <a:ext cx="1844333" cy="2671784"/>
          </a:xfrm>
          <a:prstGeom prst="rect">
            <a:avLst/>
          </a:prstGeom>
          <a:noFill/>
          <a:ln>
            <a:noFill/>
          </a:ln>
        </p:spPr>
      </p:pic>
      <p:pic>
        <p:nvPicPr>
          <p:cNvPr id="207" name="Google Shape;207;p21"/>
          <p:cNvPicPr preferRelativeResize="0"/>
          <p:nvPr/>
        </p:nvPicPr>
        <p:blipFill rotWithShape="1">
          <a:blip r:embed="rId9">
            <a:alphaModFix/>
          </a:blip>
          <a:srcRect/>
          <a:stretch/>
        </p:blipFill>
        <p:spPr>
          <a:xfrm>
            <a:off x="7160782" y="2276475"/>
            <a:ext cx="3535733" cy="2651800"/>
          </a:xfrm>
          <a:prstGeom prst="rect">
            <a:avLst/>
          </a:prstGeom>
          <a:noFill/>
          <a:ln>
            <a:noFill/>
          </a:ln>
        </p:spPr>
      </p:pic>
      <p:grpSp>
        <p:nvGrpSpPr>
          <p:cNvPr id="208" name="Google Shape;208;p21"/>
          <p:cNvGrpSpPr/>
          <p:nvPr/>
        </p:nvGrpSpPr>
        <p:grpSpPr>
          <a:xfrm>
            <a:off x="2612260" y="4257462"/>
            <a:ext cx="1467519" cy="1475797"/>
            <a:chOff x="514028" y="4221088"/>
            <a:chExt cx="1642596" cy="1651862"/>
          </a:xfrm>
        </p:grpSpPr>
        <p:pic>
          <p:nvPicPr>
            <p:cNvPr id="209" name="Google Shape;209;p21"/>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514028" y="4221088"/>
              <a:ext cx="1642596" cy="1440160"/>
            </a:xfrm>
            <a:prstGeom prst="rect">
              <a:avLst/>
            </a:prstGeom>
            <a:noFill/>
            <a:ln>
              <a:noFill/>
            </a:ln>
          </p:spPr>
        </p:pic>
        <p:sp>
          <p:nvSpPr>
            <p:cNvPr id="210" name="Google Shape;210;p21"/>
            <p:cNvSpPr txBox="1"/>
            <p:nvPr/>
          </p:nvSpPr>
          <p:spPr>
            <a:xfrm>
              <a:off x="605036" y="5580562"/>
              <a:ext cx="1467519" cy="292388"/>
            </a:xfrm>
            <a:prstGeom prst="rect">
              <a:avLst/>
            </a:prstGeom>
            <a:noFill/>
            <a:ln>
              <a:noFill/>
            </a:ln>
          </p:spPr>
          <p:txBody>
            <a:bodyPr spcFirstLastPara="1" wrap="square" lIns="91425" tIns="45700" rIns="91425" bIns="45700" anchor="t" anchorCtr="0">
              <a:noAutofit/>
            </a:bodyPr>
            <a:lstStyle/>
            <a:p>
              <a:pPr algn="ctr"/>
              <a:r>
                <a:rPr lang="en-GB" sz="1300" b="1">
                  <a:solidFill>
                    <a:srgbClr val="032952"/>
                  </a:solidFill>
                  <a:latin typeface="Calibri"/>
                  <a:ea typeface="Calibri"/>
                  <a:cs typeface="Calibri"/>
                  <a:sym typeface="Calibri"/>
                </a:rPr>
                <a:t>- At all moment -</a:t>
              </a:r>
              <a:endParaRPr sz="1300" b="1">
                <a:solidFill>
                  <a:srgbClr val="032952"/>
                </a:solidFill>
                <a:latin typeface="Calibri"/>
                <a:ea typeface="Calibri"/>
                <a:cs typeface="Calibri"/>
                <a:sym typeface="Calibri"/>
              </a:endParaRPr>
            </a:p>
          </p:txBody>
        </p:sp>
      </p:grpSp>
      <p:grpSp>
        <p:nvGrpSpPr>
          <p:cNvPr id="211" name="Google Shape;211;p21"/>
          <p:cNvGrpSpPr/>
          <p:nvPr/>
        </p:nvGrpSpPr>
        <p:grpSpPr>
          <a:xfrm>
            <a:off x="5753332" y="3926737"/>
            <a:ext cx="4087087" cy="2082188"/>
            <a:chOff x="362764" y="3892570"/>
            <a:chExt cx="4554274" cy="2320199"/>
          </a:xfrm>
        </p:grpSpPr>
        <p:pic>
          <p:nvPicPr>
            <p:cNvPr id="212" name="Google Shape;212;p21"/>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362764" y="4258926"/>
              <a:ext cx="1558528" cy="1440160"/>
            </a:xfrm>
            <a:prstGeom prst="rect">
              <a:avLst/>
            </a:prstGeom>
            <a:noFill/>
            <a:ln>
              <a:noFill/>
            </a:ln>
          </p:spPr>
        </p:pic>
        <p:pic>
          <p:nvPicPr>
            <p:cNvPr id="213" name="Google Shape;213;p21"/>
            <p:cNvPicPr preferRelativeResize="0"/>
            <p:nvPr/>
          </p:nvPicPr>
          <p:blipFill rotWithShape="1">
            <a:blip r:embed="rId12" cstate="screen">
              <a:alphaModFix/>
              <a:extLst>
                <a:ext uri="{28A0092B-C50C-407E-A947-70E740481C1C}">
                  <a14:useLocalDpi xmlns:a14="http://schemas.microsoft.com/office/drawing/2010/main"/>
                </a:ext>
              </a:extLst>
            </a:blip>
            <a:srcRect/>
            <a:stretch/>
          </p:blipFill>
          <p:spPr>
            <a:xfrm>
              <a:off x="3280947" y="4258926"/>
              <a:ext cx="1611672" cy="1440160"/>
            </a:xfrm>
            <a:prstGeom prst="rect">
              <a:avLst/>
            </a:prstGeom>
            <a:noFill/>
            <a:ln>
              <a:noFill/>
            </a:ln>
          </p:spPr>
        </p:pic>
        <p:pic>
          <p:nvPicPr>
            <p:cNvPr id="214" name="Google Shape;214;p21"/>
            <p:cNvPicPr preferRelativeResize="0"/>
            <p:nvPr/>
          </p:nvPicPr>
          <p:blipFill rotWithShape="1">
            <a:blip r:embed="rId13" cstate="screen">
              <a:alphaModFix/>
              <a:extLst>
                <a:ext uri="{28A0092B-C50C-407E-A947-70E740481C1C}">
                  <a14:useLocalDpi xmlns:a14="http://schemas.microsoft.com/office/drawing/2010/main"/>
                </a:ext>
              </a:extLst>
            </a:blip>
            <a:srcRect/>
            <a:stretch/>
          </p:blipFill>
          <p:spPr>
            <a:xfrm>
              <a:off x="2058365" y="3892570"/>
              <a:ext cx="1140912" cy="1140912"/>
            </a:xfrm>
            <a:prstGeom prst="rect">
              <a:avLst/>
            </a:prstGeom>
            <a:noFill/>
            <a:ln>
              <a:noFill/>
            </a:ln>
          </p:spPr>
        </p:pic>
        <p:pic>
          <p:nvPicPr>
            <p:cNvPr id="215" name="Google Shape;215;p21"/>
            <p:cNvPicPr preferRelativeResize="0"/>
            <p:nvPr/>
          </p:nvPicPr>
          <p:blipFill rotWithShape="1">
            <a:blip r:embed="rId14" cstate="screen">
              <a:alphaModFix/>
              <a:extLst>
                <a:ext uri="{28A0092B-C50C-407E-A947-70E740481C1C}">
                  <a14:useLocalDpi xmlns:a14="http://schemas.microsoft.com/office/drawing/2010/main"/>
                </a:ext>
              </a:extLst>
            </a:blip>
            <a:srcRect/>
            <a:stretch/>
          </p:blipFill>
          <p:spPr>
            <a:xfrm>
              <a:off x="2083467" y="5033482"/>
              <a:ext cx="1115810" cy="310816"/>
            </a:xfrm>
            <a:prstGeom prst="rect">
              <a:avLst/>
            </a:prstGeom>
            <a:noFill/>
            <a:ln>
              <a:noFill/>
            </a:ln>
          </p:spPr>
        </p:pic>
        <p:sp>
          <p:nvSpPr>
            <p:cNvPr id="216" name="Google Shape;216;p21"/>
            <p:cNvSpPr txBox="1"/>
            <p:nvPr/>
          </p:nvSpPr>
          <p:spPr>
            <a:xfrm>
              <a:off x="1893932" y="5318021"/>
              <a:ext cx="1467519" cy="492443"/>
            </a:xfrm>
            <a:prstGeom prst="rect">
              <a:avLst/>
            </a:prstGeom>
            <a:noFill/>
            <a:ln>
              <a:noFill/>
            </a:ln>
          </p:spPr>
          <p:txBody>
            <a:bodyPr spcFirstLastPara="1" wrap="square" lIns="91425" tIns="45700" rIns="91425" bIns="45700" anchor="t" anchorCtr="0">
              <a:noAutofit/>
            </a:bodyPr>
            <a:lstStyle/>
            <a:p>
              <a:pPr algn="ctr"/>
              <a:r>
                <a:rPr lang="en-GB" sz="1300" b="1">
                  <a:solidFill>
                    <a:srgbClr val="032952"/>
                  </a:solidFill>
                  <a:latin typeface="Calibri"/>
                  <a:ea typeface="Calibri"/>
                  <a:cs typeface="Calibri"/>
                  <a:sym typeface="Calibri"/>
                </a:rPr>
                <a:t>Gloves if you are staff</a:t>
              </a:r>
              <a:endParaRPr sz="1300" b="1">
                <a:solidFill>
                  <a:srgbClr val="032952"/>
                </a:solidFill>
                <a:latin typeface="Calibri"/>
                <a:ea typeface="Calibri"/>
                <a:cs typeface="Calibri"/>
                <a:sym typeface="Calibri"/>
              </a:endParaRPr>
            </a:p>
          </p:txBody>
        </p:sp>
        <p:sp>
          <p:nvSpPr>
            <p:cNvPr id="217" name="Google Shape;217;p21"/>
            <p:cNvSpPr txBox="1"/>
            <p:nvPr/>
          </p:nvSpPr>
          <p:spPr>
            <a:xfrm>
              <a:off x="3449519" y="5616089"/>
              <a:ext cx="1467519" cy="492443"/>
            </a:xfrm>
            <a:prstGeom prst="rect">
              <a:avLst/>
            </a:prstGeom>
            <a:noFill/>
            <a:ln>
              <a:noFill/>
            </a:ln>
          </p:spPr>
          <p:txBody>
            <a:bodyPr spcFirstLastPara="1" wrap="square" lIns="91425" tIns="45700" rIns="91425" bIns="45700" anchor="t" anchorCtr="0">
              <a:noAutofit/>
            </a:bodyPr>
            <a:lstStyle/>
            <a:p>
              <a:pPr algn="ctr"/>
              <a:r>
                <a:rPr lang="en-GB" sz="1300" b="1">
                  <a:solidFill>
                    <a:srgbClr val="032952"/>
                  </a:solidFill>
                  <a:latin typeface="Calibri"/>
                  <a:ea typeface="Calibri"/>
                  <a:cs typeface="Calibri"/>
                  <a:sym typeface="Calibri"/>
                </a:rPr>
                <a:t>EVERYONE and Regularly</a:t>
              </a:r>
              <a:endParaRPr sz="1300" b="1">
                <a:solidFill>
                  <a:srgbClr val="032952"/>
                </a:solidFill>
                <a:latin typeface="Calibri"/>
                <a:ea typeface="Calibri"/>
                <a:cs typeface="Calibri"/>
                <a:sym typeface="Calibri"/>
              </a:endParaRPr>
            </a:p>
          </p:txBody>
        </p:sp>
        <p:sp>
          <p:nvSpPr>
            <p:cNvPr id="218" name="Google Shape;218;p21"/>
            <p:cNvSpPr txBox="1"/>
            <p:nvPr/>
          </p:nvSpPr>
          <p:spPr>
            <a:xfrm>
              <a:off x="1900330" y="5720326"/>
              <a:ext cx="1467519" cy="492443"/>
            </a:xfrm>
            <a:prstGeom prst="rect">
              <a:avLst/>
            </a:prstGeom>
            <a:noFill/>
            <a:ln>
              <a:noFill/>
            </a:ln>
          </p:spPr>
          <p:txBody>
            <a:bodyPr spcFirstLastPara="1" wrap="square" lIns="91425" tIns="45700" rIns="91425" bIns="45700" anchor="t" anchorCtr="0">
              <a:noAutofit/>
            </a:bodyPr>
            <a:lstStyle/>
            <a:p>
              <a:pPr algn="ctr"/>
              <a:r>
                <a:rPr lang="en-GB" sz="1300" b="1">
                  <a:solidFill>
                    <a:srgbClr val="032952"/>
                  </a:solidFill>
                  <a:latin typeface="Calibri"/>
                  <a:ea typeface="Calibri"/>
                  <a:cs typeface="Calibri"/>
                  <a:sym typeface="Calibri"/>
                </a:rPr>
                <a:t>and use hand sanitizer regularly</a:t>
              </a:r>
              <a:endParaRPr sz="1300" b="1">
                <a:solidFill>
                  <a:srgbClr val="032952"/>
                </a:solidFill>
                <a:latin typeface="Calibri"/>
                <a:ea typeface="Calibri"/>
                <a:cs typeface="Calibri"/>
                <a:sym typeface="Calibri"/>
              </a:endParaRPr>
            </a:p>
          </p:txBody>
        </p:sp>
        <p:sp>
          <p:nvSpPr>
            <p:cNvPr id="219" name="Google Shape;219;p21"/>
            <p:cNvSpPr txBox="1"/>
            <p:nvPr/>
          </p:nvSpPr>
          <p:spPr>
            <a:xfrm>
              <a:off x="362764" y="5616089"/>
              <a:ext cx="1467519" cy="492443"/>
            </a:xfrm>
            <a:prstGeom prst="rect">
              <a:avLst/>
            </a:prstGeom>
            <a:noFill/>
            <a:ln>
              <a:noFill/>
            </a:ln>
          </p:spPr>
          <p:txBody>
            <a:bodyPr spcFirstLastPara="1" wrap="square" lIns="91425" tIns="45700" rIns="91425" bIns="45700" anchor="t" anchorCtr="0">
              <a:noAutofit/>
            </a:bodyPr>
            <a:lstStyle/>
            <a:p>
              <a:pPr algn="ctr"/>
              <a:r>
                <a:rPr lang="en-GB" sz="1300" b="1">
                  <a:solidFill>
                    <a:srgbClr val="032952"/>
                  </a:solidFill>
                  <a:latin typeface="Calibri"/>
                  <a:ea typeface="Calibri"/>
                  <a:cs typeface="Calibri"/>
                  <a:sym typeface="Calibri"/>
                </a:rPr>
                <a:t>EVERYONE and at all moment</a:t>
              </a:r>
              <a:endParaRPr sz="1300" b="1">
                <a:solidFill>
                  <a:srgbClr val="032952"/>
                </a:solidFill>
                <a:latin typeface="Calibri"/>
                <a:ea typeface="Calibri"/>
                <a:cs typeface="Calibri"/>
                <a:sym typeface="Calibri"/>
              </a:endParaRPr>
            </a:p>
          </p:txBody>
        </p:sp>
      </p:grpSp>
      <p:sp>
        <p:nvSpPr>
          <p:cNvPr id="220" name="Google Shape;220;p21"/>
          <p:cNvSpPr txBox="1"/>
          <p:nvPr/>
        </p:nvSpPr>
        <p:spPr>
          <a:xfrm>
            <a:off x="2705328" y="6246713"/>
            <a:ext cx="1518467" cy="461665"/>
          </a:xfrm>
          <a:prstGeom prst="rect">
            <a:avLst/>
          </a:prstGeom>
          <a:noFill/>
          <a:ln>
            <a:noFill/>
          </a:ln>
        </p:spPr>
        <p:txBody>
          <a:bodyPr spcFirstLastPara="1" wrap="square" lIns="91425" tIns="45700" rIns="91425" bIns="45700" anchor="t" anchorCtr="0">
            <a:noAutofit/>
          </a:bodyPr>
          <a:lstStyle/>
          <a:p>
            <a:pPr algn="ctr"/>
            <a:r>
              <a:rPr lang="en-GB" sz="2400" b="1">
                <a:solidFill>
                  <a:srgbClr val="A659A5"/>
                </a:solidFill>
                <a:latin typeface="Calibri"/>
                <a:ea typeface="Calibri"/>
                <a:cs typeface="Calibri"/>
                <a:sym typeface="Calibri"/>
              </a:rPr>
              <a:t>INFORM</a:t>
            </a:r>
            <a:endParaRPr sz="1600" b="1">
              <a:solidFill>
                <a:srgbClr val="A659A5"/>
              </a:solidFill>
              <a:latin typeface="Calibri"/>
              <a:ea typeface="Calibri"/>
              <a:cs typeface="Calibri"/>
              <a:sym typeface="Calibri"/>
            </a:endParaRPr>
          </a:p>
        </p:txBody>
      </p:sp>
      <p:sp>
        <p:nvSpPr>
          <p:cNvPr id="221" name="Google Shape;221;p21"/>
          <p:cNvSpPr txBox="1"/>
          <p:nvPr/>
        </p:nvSpPr>
        <p:spPr>
          <a:xfrm>
            <a:off x="5768739" y="6352440"/>
            <a:ext cx="3795322" cy="307777"/>
          </a:xfrm>
          <a:prstGeom prst="rect">
            <a:avLst/>
          </a:prstGeom>
          <a:noFill/>
          <a:ln>
            <a:noFill/>
          </a:ln>
        </p:spPr>
        <p:txBody>
          <a:bodyPr spcFirstLastPara="1" wrap="square" lIns="91425" tIns="45700" rIns="91425" bIns="45700" anchor="t" anchorCtr="0">
            <a:noAutofit/>
          </a:bodyPr>
          <a:lstStyle/>
          <a:p>
            <a:pPr algn="ctr"/>
            <a:r>
              <a:rPr lang="en-GB" b="1">
                <a:solidFill>
                  <a:srgbClr val="032952"/>
                </a:solidFill>
                <a:latin typeface="Calibri"/>
                <a:ea typeface="Calibri"/>
                <a:cs typeface="Calibri"/>
                <a:sym typeface="Calibri"/>
              </a:rPr>
              <a:t>(Information, Education and Communication)  </a:t>
            </a:r>
            <a:endParaRPr b="1">
              <a:solidFill>
                <a:srgbClr val="032952"/>
              </a:solidFill>
              <a:latin typeface="Calibri"/>
              <a:ea typeface="Calibri"/>
              <a:cs typeface="Calibri"/>
              <a:sym typeface="Calibri"/>
            </a:endParaRPr>
          </a:p>
        </p:txBody>
      </p:sp>
      <p:sp>
        <p:nvSpPr>
          <p:cNvPr id="222" name="Google Shape;222;p21"/>
          <p:cNvSpPr txBox="1"/>
          <p:nvPr/>
        </p:nvSpPr>
        <p:spPr>
          <a:xfrm>
            <a:off x="7081373" y="2053119"/>
            <a:ext cx="3105876" cy="276999"/>
          </a:xfrm>
          <a:prstGeom prst="rect">
            <a:avLst/>
          </a:prstGeom>
          <a:noFill/>
          <a:ln>
            <a:noFill/>
          </a:ln>
        </p:spPr>
        <p:txBody>
          <a:bodyPr spcFirstLastPara="1" wrap="square" lIns="91425" tIns="45700" rIns="91425" bIns="45700" anchor="t" anchorCtr="0">
            <a:noAutofit/>
          </a:bodyPr>
          <a:lstStyle/>
          <a:p>
            <a:r>
              <a:rPr lang="en-GB" sz="1200">
                <a:solidFill>
                  <a:schemeClr val="dk1"/>
                </a:solidFill>
                <a:latin typeface="Calibri"/>
                <a:ea typeface="Calibri"/>
                <a:cs typeface="Calibri"/>
                <a:sym typeface="Calibri"/>
              </a:rPr>
              <a:t>Fotos: Clara Gomez, IOM)</a:t>
            </a:r>
            <a:endParaRPr/>
          </a:p>
        </p:txBody>
      </p:sp>
      <p:pic>
        <p:nvPicPr>
          <p:cNvPr id="3" name="Picture 2" descr="Icon&#10;&#10;Description automatically generated">
            <a:extLst>
              <a:ext uri="{FF2B5EF4-FFF2-40B4-BE49-F238E27FC236}">
                <a16:creationId xmlns:a16="http://schemas.microsoft.com/office/drawing/2014/main" id="{64B32A6C-C56A-4BC6-9932-65C8B72E0D2A}"/>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1168927" y="176969"/>
            <a:ext cx="1022713" cy="1534070"/>
          </a:xfrm>
          <a:prstGeom prst="rect">
            <a:avLst/>
          </a:prstGeom>
        </p:spPr>
      </p:pic>
    </p:spTree>
  </p:cSld>
  <p:clrMapOvr>
    <a:masterClrMapping/>
  </p:clrMapOvr>
</p:sld>
</file>

<file path=ppt/theme/theme1.xml><?xml version="1.0" encoding="utf-8"?>
<a:theme xmlns:a="http://schemas.openxmlformats.org/drawingml/2006/main" name="Cross Cutting Issues and Inter Cluster Coordination">
  <a:themeElements>
    <a:clrScheme name="Shelter Cluster 3 Soft">
      <a:dk1>
        <a:srgbClr val="000000"/>
      </a:dk1>
      <a:lt1>
        <a:srgbClr val="FFFFFF"/>
      </a:lt1>
      <a:dk2>
        <a:srgbClr val="04314C"/>
      </a:dk2>
      <a:lt2>
        <a:srgbClr val="F6F6F6"/>
      </a:lt2>
      <a:accent1>
        <a:srgbClr val="365A70"/>
      </a:accent1>
      <a:accent2>
        <a:srgbClr val="FFC133"/>
      </a:accent2>
      <a:accent3>
        <a:srgbClr val="994345"/>
      </a:accent3>
      <a:accent4>
        <a:srgbClr val="84C559"/>
      </a:accent4>
      <a:accent5>
        <a:srgbClr val="FD3333"/>
      </a:accent5>
      <a:accent6>
        <a:srgbClr val="459FD5"/>
      </a:accent6>
      <a:hlink>
        <a:srgbClr val="994345"/>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1561</TotalTime>
  <Words>2659</Words>
  <Application>Microsoft Office PowerPoint</Application>
  <PresentationFormat>Widescreen</PresentationFormat>
  <Paragraphs>303</Paragraphs>
  <Slides>34</Slides>
  <Notes>28</Notes>
  <HiddenSlides>2</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Noto Sans Symbols</vt:lpstr>
      <vt:lpstr>Arial</vt:lpstr>
      <vt:lpstr>Arial Narrow</vt:lpstr>
      <vt:lpstr>Calibri</vt:lpstr>
      <vt:lpstr>Wingdings</vt:lpstr>
      <vt:lpstr>Cross Cutting Issues and Inter Cluster Coordination</vt:lpstr>
      <vt:lpstr>Word cloud</vt:lpstr>
      <vt:lpstr>PowerPoint Presentation</vt:lpstr>
      <vt:lpstr>PowerPoint Presentation</vt:lpstr>
      <vt:lpstr>Global HRP for Covid-19</vt:lpstr>
      <vt:lpstr>PowerPoint Presentation</vt:lpstr>
      <vt:lpstr>PowerPoint Presentation</vt:lpstr>
      <vt:lpstr>#+</vt:lpstr>
      <vt:lpstr>Shelter response framework for Covid-19 mitigation</vt:lpstr>
      <vt:lpstr>Distributing essential humanitarian assistance </vt:lpstr>
      <vt:lpstr>Construction site safety – for COVID </vt:lpstr>
      <vt:lpstr>Providing Adequate Shelter</vt:lpstr>
      <vt:lpstr>PowerPoint Presentation</vt:lpstr>
      <vt:lpstr>Setting up Quarantine and Isolation areas</vt:lpstr>
      <vt:lpstr>Expanding/ building Health Care facilities </vt:lpstr>
      <vt:lpstr>PowerPoint Presentation</vt:lpstr>
      <vt:lpstr>Ventilation and Covid-19</vt:lpstr>
      <vt:lpstr>Ventilation and Transmission of Covid-19</vt:lpstr>
      <vt:lpstr>Natural Ventilation considerations</vt:lpstr>
      <vt:lpstr>Natural Ventilation considerations</vt:lpstr>
      <vt:lpstr>Natural Ventilation considerations</vt:lpstr>
      <vt:lpstr>Natural Ventilation considerations</vt:lpstr>
      <vt:lpstr>Natural Ventilation – key points</vt:lpstr>
      <vt:lpstr>Shelter response framework for Covid-19 mitigation</vt:lpstr>
      <vt:lpstr>Metimeter; multiple choice.</vt:lpstr>
      <vt:lpstr>Challenges and Consequences of COVID-19</vt:lpstr>
      <vt:lpstr>How are you preparing for the future? </vt:lpstr>
      <vt:lpstr>#WorldHabitatDay</vt:lpstr>
      <vt:lpstr>Guidance, Information and tools  </vt:lpstr>
      <vt:lpstr>PowerPoint Presentation</vt:lpstr>
      <vt:lpstr>PowerPoint Presentation</vt:lpstr>
      <vt:lpstr>Environmental Health lens: how do we ‘mainstream’ health in shelter and leverage the co-benefits of healthier homes?</vt:lpstr>
      <vt:lpstr>AOB</vt:lpstr>
      <vt:lpstr>PowerPoint Presentation</vt:lpstr>
      <vt:lpstr>Funding for global COVID-19 appeal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Shelter &amp; COVID-19 response</dc:title>
  <dc:creator>Seki Hirano</dc:creator>
  <cp:lastModifiedBy>Hirano, Seki</cp:lastModifiedBy>
  <cp:revision>79</cp:revision>
  <dcterms:modified xsi:type="dcterms:W3CDTF">2020-10-08T11:25:28Z</dcterms:modified>
</cp:coreProperties>
</file>