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  <p:sldMasterId id="2147483743" r:id="rId2"/>
  </p:sldMasterIdLst>
  <p:notesMasterIdLst>
    <p:notesMasterId r:id="rId13"/>
  </p:notesMasterIdLst>
  <p:sldIdLst>
    <p:sldId id="256" r:id="rId3"/>
    <p:sldId id="258" r:id="rId4"/>
    <p:sldId id="337" r:id="rId5"/>
    <p:sldId id="339" r:id="rId6"/>
    <p:sldId id="340" r:id="rId7"/>
    <p:sldId id="336" r:id="rId8"/>
    <p:sldId id="341" r:id="rId9"/>
    <p:sldId id="342" r:id="rId10"/>
    <p:sldId id="345" r:id="rId11"/>
    <p:sldId id="33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6E4ABA-E21E-479B-8745-4615E99769A9}">
  <a:tblStyle styleId="{476E4ABA-E21E-479B-8745-4615E99769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4"/>
    <p:restoredTop sz="94564"/>
  </p:normalViewPr>
  <p:slideViewPr>
    <p:cSldViewPr snapToGrid="0">
      <p:cViewPr>
        <p:scale>
          <a:sx n="118" d="100"/>
          <a:sy n="118" d="100"/>
        </p:scale>
        <p:origin x="472" y="6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499ab454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499ab45477_0_0:notes"/>
          <p:cNvSpPr txBox="1">
            <a:spLocks noGrp="1"/>
          </p:cNvSpPr>
          <p:nvPr>
            <p:ph type="body" idx="1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g499ab45477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49a595d31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49a595d311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9ab4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9ab454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9ab4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9ab454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17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9ab4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9ab454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56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9ab4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9ab454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07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9ab4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9ab454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2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9ab4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9ab454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83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9ab4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9ab454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9ab4547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9ab4547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2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7F7F7F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>
            <a:spLocks noGrp="1"/>
          </p:cNvSpPr>
          <p:nvPr>
            <p:ph type="ctrTitle"/>
          </p:nvPr>
        </p:nvSpPr>
        <p:spPr>
          <a:xfrm>
            <a:off x="685800" y="149163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7F141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7F141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4" name="Google Shape;314;p56"/>
          <p:cNvSpPr txBox="1">
            <a:spLocks noGrp="1"/>
          </p:cNvSpPr>
          <p:nvPr>
            <p:ph type="subTitle" idx="1"/>
          </p:nvPr>
        </p:nvSpPr>
        <p:spPr>
          <a:xfrm>
            <a:off x="1371600" y="2860644"/>
            <a:ext cx="6400800" cy="953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56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56"/>
          <p:cNvSpPr/>
          <p:nvPr/>
        </p:nvSpPr>
        <p:spPr>
          <a:xfrm>
            <a:off x="0" y="-29766"/>
            <a:ext cx="9144000" cy="546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7" name="Google Shape;317;p56" descr="GSC-ExistingLogo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138" y="166688"/>
            <a:ext cx="127754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6"/>
          <p:cNvSpPr/>
          <p:nvPr/>
        </p:nvSpPr>
        <p:spPr>
          <a:xfrm>
            <a:off x="4257675" y="2678650"/>
            <a:ext cx="628650" cy="9763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 txBox="1">
            <a:spLocks noGrp="1"/>
          </p:cNvSpPr>
          <p:nvPr>
            <p:ph type="body" idx="1"/>
          </p:nvPr>
        </p:nvSpPr>
        <p:spPr>
          <a:xfrm>
            <a:off x="457200" y="132961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57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57"/>
          <p:cNvSpPr/>
          <p:nvPr/>
        </p:nvSpPr>
        <p:spPr>
          <a:xfrm>
            <a:off x="0" y="856060"/>
            <a:ext cx="8348663" cy="37623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23" name="Google Shape;323;p57"/>
          <p:cNvSpPr txBox="1">
            <a:spLocks noGrp="1"/>
          </p:cNvSpPr>
          <p:nvPr>
            <p:ph type="title"/>
          </p:nvPr>
        </p:nvSpPr>
        <p:spPr>
          <a:xfrm>
            <a:off x="395536" y="856060"/>
            <a:ext cx="7953127" cy="37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5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 txBox="1">
            <a:spLocks noGrp="1"/>
          </p:cNvSpPr>
          <p:nvPr>
            <p:ph type="body" idx="1"/>
          </p:nvPr>
        </p:nvSpPr>
        <p:spPr>
          <a:xfrm>
            <a:off x="457200" y="1491630"/>
            <a:ext cx="8229600" cy="323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59"/>
          <p:cNvSpPr/>
          <p:nvPr/>
        </p:nvSpPr>
        <p:spPr>
          <a:xfrm>
            <a:off x="0" y="856059"/>
            <a:ext cx="8348663" cy="58156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32" name="Google Shape;332;p59"/>
          <p:cNvSpPr txBox="1">
            <a:spLocks noGrp="1"/>
          </p:cNvSpPr>
          <p:nvPr>
            <p:ph type="title"/>
          </p:nvPr>
        </p:nvSpPr>
        <p:spPr>
          <a:xfrm>
            <a:off x="395536" y="856059"/>
            <a:ext cx="7953127" cy="5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0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6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7F141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7F141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7F141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60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2"/>
          <p:cNvSpPr txBox="1">
            <a:spLocks noGrp="1"/>
          </p:cNvSpPr>
          <p:nvPr>
            <p:ph type="body" idx="1"/>
          </p:nvPr>
        </p:nvSpPr>
        <p:spPr>
          <a:xfrm>
            <a:off x="457200" y="1288702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F141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62"/>
          <p:cNvSpPr txBox="1">
            <a:spLocks noGrp="1"/>
          </p:cNvSpPr>
          <p:nvPr>
            <p:ph type="body" idx="2"/>
          </p:nvPr>
        </p:nvSpPr>
        <p:spPr>
          <a:xfrm>
            <a:off x="457200" y="1768524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F141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62"/>
          <p:cNvSpPr txBox="1">
            <a:spLocks noGrp="1"/>
          </p:cNvSpPr>
          <p:nvPr>
            <p:ph type="body" idx="3"/>
          </p:nvPr>
        </p:nvSpPr>
        <p:spPr>
          <a:xfrm>
            <a:off x="4645025" y="1288702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F141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62"/>
          <p:cNvSpPr txBox="1">
            <a:spLocks noGrp="1"/>
          </p:cNvSpPr>
          <p:nvPr>
            <p:ph type="body" idx="4"/>
          </p:nvPr>
        </p:nvSpPr>
        <p:spPr>
          <a:xfrm>
            <a:off x="4645025" y="1768524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7F141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1416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2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62"/>
          <p:cNvSpPr/>
          <p:nvPr/>
        </p:nvSpPr>
        <p:spPr>
          <a:xfrm>
            <a:off x="0" y="856060"/>
            <a:ext cx="8348663" cy="37623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53" name="Google Shape;353;p62"/>
          <p:cNvSpPr txBox="1">
            <a:spLocks noGrp="1"/>
          </p:cNvSpPr>
          <p:nvPr>
            <p:ph type="title"/>
          </p:nvPr>
        </p:nvSpPr>
        <p:spPr>
          <a:xfrm>
            <a:off x="467544" y="842628"/>
            <a:ext cx="7881119" cy="38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3"/>
          <p:cNvSpPr txBox="1">
            <a:spLocks noGrp="1"/>
          </p:cNvSpPr>
          <p:nvPr>
            <p:ph type="title"/>
          </p:nvPr>
        </p:nvSpPr>
        <p:spPr>
          <a:xfrm>
            <a:off x="457200" y="735546"/>
            <a:ext cx="8229600" cy="38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6" name="Google Shape;356;p63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0" name="Google Shape;360;p6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6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7F141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141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141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141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141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64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5" name="Google Shape;365;p6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6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7F1416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1416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141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141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1416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65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6"/>
          <p:cNvSpPr txBox="1">
            <a:spLocks noGrp="1"/>
          </p:cNvSpPr>
          <p:nvPr>
            <p:ph type="title"/>
          </p:nvPr>
        </p:nvSpPr>
        <p:spPr>
          <a:xfrm>
            <a:off x="457200" y="735546"/>
            <a:ext cx="8229600" cy="38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0" name="Google Shape;370;p6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66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4" name="Google Shape;374;p6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67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8"/>
          <p:cNvSpPr/>
          <p:nvPr/>
        </p:nvSpPr>
        <p:spPr>
          <a:xfrm>
            <a:off x="0" y="4515966"/>
            <a:ext cx="9144000" cy="540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68"/>
          <p:cNvSpPr/>
          <p:nvPr/>
        </p:nvSpPr>
        <p:spPr>
          <a:xfrm>
            <a:off x="0" y="87474"/>
            <a:ext cx="9144000" cy="49685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title"/>
          </p:nvPr>
        </p:nvSpPr>
        <p:spPr>
          <a:xfrm>
            <a:off x="457200" y="735546"/>
            <a:ext cx="8229600" cy="38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4314C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3" name="Google Shape;303;p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1416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141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1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141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141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55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5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100" b="0" u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55"/>
          <p:cNvSpPr/>
          <p:nvPr/>
        </p:nvSpPr>
        <p:spPr>
          <a:xfrm>
            <a:off x="-36512" y="0"/>
            <a:ext cx="9220200" cy="78581"/>
          </a:xfrm>
          <a:prstGeom prst="rect">
            <a:avLst/>
          </a:prstGeom>
          <a:solidFill>
            <a:srgbClr val="688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10" name="Google Shape;310;p55"/>
          <p:cNvSpPr/>
          <p:nvPr/>
        </p:nvSpPr>
        <p:spPr>
          <a:xfrm>
            <a:off x="-36512" y="5068491"/>
            <a:ext cx="9220200" cy="79772"/>
          </a:xfrm>
          <a:prstGeom prst="rect">
            <a:avLst/>
          </a:prstGeom>
          <a:solidFill>
            <a:srgbClr val="6883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1" name="Google Shape;311;p55" descr="GSC-ExistingLogo.jpg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63" y="183356"/>
            <a:ext cx="1494234" cy="244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12" Type="http://schemas.openxmlformats.org/officeDocument/2006/relationships/image" Target="../media/image2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tiff"/><Relationship Id="rId11" Type="http://schemas.openxmlformats.org/officeDocument/2006/relationships/image" Target="../media/image21.tiff"/><Relationship Id="rId5" Type="http://schemas.openxmlformats.org/officeDocument/2006/relationships/image" Target="../media/image16.tiff"/><Relationship Id="rId10" Type="http://schemas.openxmlformats.org/officeDocument/2006/relationships/image" Target="../media/image20.tiff"/><Relationship Id="rId4" Type="http://schemas.openxmlformats.org/officeDocument/2006/relationships/image" Target="../media/image15.tiff"/><Relationship Id="rId9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0"/>
          <p:cNvSpPr txBox="1">
            <a:spLocks noGrp="1"/>
          </p:cNvSpPr>
          <p:nvPr>
            <p:ph type="ctrTitle"/>
          </p:nvPr>
        </p:nvSpPr>
        <p:spPr>
          <a:xfrm>
            <a:off x="246185" y="1491630"/>
            <a:ext cx="8440615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GB" dirty="0"/>
              <a:t>Data Fearing - The Politics of Data</a:t>
            </a:r>
            <a:br>
              <a:rPr lang="en-GB" dirty="0"/>
            </a:br>
            <a:r>
              <a:rPr lang="en-GB" i="1" dirty="0"/>
              <a:t>Cyclone Dorian response in the Bahamas</a:t>
            </a:r>
            <a:endParaRPr sz="4000" b="1" i="1" u="none" strike="noStrike" cap="none" dirty="0">
              <a:solidFill>
                <a:srgbClr val="7F14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00"/>
          <p:cNvSpPr txBox="1">
            <a:spLocks noGrp="1"/>
          </p:cNvSpPr>
          <p:nvPr>
            <p:ph type="subTitle" idx="1"/>
          </p:nvPr>
        </p:nvSpPr>
        <p:spPr>
          <a:xfrm>
            <a:off x="363415" y="2860644"/>
            <a:ext cx="8440615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Global Shelter Cluster Coordination Workshop 2020</a:t>
            </a:r>
          </a:p>
          <a:p>
            <a:pPr marL="0" indent="0">
              <a:spcBef>
                <a:spcPts val="0"/>
              </a:spcBef>
            </a:pPr>
            <a:r>
              <a:rPr lang="en-GB" dirty="0"/>
              <a:t>29/09/2020</a:t>
            </a:r>
            <a:endParaRPr sz="32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00"/>
          <p:cNvSpPr txBox="1">
            <a:spLocks noGrp="1"/>
          </p:cNvSpPr>
          <p:nvPr>
            <p:ph type="sldNum" idx="12"/>
          </p:nvPr>
        </p:nvSpPr>
        <p:spPr>
          <a:xfrm>
            <a:off x="6553200" y="474330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52A821-FD9D-6B4F-870C-AD61A9938941}"/>
              </a:ext>
            </a:extLst>
          </p:cNvPr>
          <p:cNvSpPr txBox="1"/>
          <p:nvPr/>
        </p:nvSpPr>
        <p:spPr>
          <a:xfrm>
            <a:off x="200025" y="1402199"/>
            <a:ext cx="8269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For more information </a:t>
            </a:r>
          </a:p>
          <a:p>
            <a:pPr algn="ctr"/>
            <a:r>
              <a:rPr lang="en-GB" sz="2400" dirty="0"/>
              <a:t>on the response to cyclone Dorian in the Bahamas,</a:t>
            </a:r>
          </a:p>
          <a:p>
            <a:pPr algn="ctr"/>
            <a:r>
              <a:rPr lang="en-GB" sz="2400" dirty="0"/>
              <a:t>please join us on the GSC annual meeting</a:t>
            </a:r>
          </a:p>
          <a:p>
            <a:pPr algn="ctr"/>
            <a:r>
              <a:rPr lang="en-GB" sz="2400" b="1" dirty="0"/>
              <a:t>Session Tuesday 6/10, 4 to 5PM</a:t>
            </a:r>
            <a:endParaRPr lang="en-FR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2"/>
          <p:cNvSpPr txBox="1">
            <a:spLocks noGrp="1"/>
          </p:cNvSpPr>
          <p:nvPr>
            <p:ph type="title"/>
          </p:nvPr>
        </p:nvSpPr>
        <p:spPr>
          <a:xfrm>
            <a:off x="395536" y="856060"/>
            <a:ext cx="7953000" cy="37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400" dirty="0"/>
              <a:t>Politics of Data… new trend(s)?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E1F80-648A-3D42-A248-EEF80A1113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1002"/>
            <a:ext cx="9144000" cy="3723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FFD787-8A96-3D40-8030-4F4F6116C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043" y="3841634"/>
            <a:ext cx="5342482" cy="8916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2"/>
          <p:cNvSpPr txBox="1">
            <a:spLocks noGrp="1"/>
          </p:cNvSpPr>
          <p:nvPr>
            <p:ph type="title"/>
          </p:nvPr>
        </p:nvSpPr>
        <p:spPr>
          <a:xfrm>
            <a:off x="81024" y="856060"/>
            <a:ext cx="8241174" cy="37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400" dirty="0"/>
              <a:t>Still no official figures on scope of housing damages</a:t>
            </a:r>
            <a:endParaRPr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F4B95E-30C0-BD4F-BBC2-DB1B19E7B3EE}"/>
              </a:ext>
            </a:extLst>
          </p:cNvPr>
          <p:cNvSpPr txBox="1">
            <a:spLocks/>
          </p:cNvSpPr>
          <p:nvPr/>
        </p:nvSpPr>
        <p:spPr>
          <a:xfrm>
            <a:off x="337456" y="1324366"/>
            <a:ext cx="8675915" cy="3530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ü"/>
            </a:pPr>
            <a:r>
              <a:rPr lang="fr-FR" b="1" dirty="0">
                <a:solidFill>
                  <a:srgbClr val="C00000"/>
                </a:solidFill>
                <a:latin typeface="Arial"/>
                <a:cs typeface="Arial"/>
              </a:rPr>
              <a:t>Cyclone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category</a:t>
            </a:r>
            <a:r>
              <a:rPr lang="fr-FR" b="1" dirty="0">
                <a:latin typeface="Arial"/>
                <a:cs typeface="Arial"/>
              </a:rPr>
              <a:t> 5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fr-FR" b="1" dirty="0">
                <a:solidFill>
                  <a:srgbClr val="C00000"/>
                </a:solidFill>
                <a:latin typeface="Arial"/>
                <a:cs typeface="Arial"/>
              </a:rPr>
              <a:t>Date</a:t>
            </a:r>
            <a:r>
              <a:rPr lang="fr-FR" b="1" dirty="0">
                <a:latin typeface="Arial"/>
                <a:cs typeface="Arial"/>
              </a:rPr>
              <a:t> 1 </a:t>
            </a:r>
            <a:r>
              <a:rPr lang="fr-FR" b="1" dirty="0" err="1">
                <a:latin typeface="Arial"/>
                <a:cs typeface="Arial"/>
              </a:rPr>
              <a:t>September</a:t>
            </a:r>
            <a:r>
              <a:rPr lang="fr-FR" b="1" dirty="0">
                <a:latin typeface="Arial"/>
                <a:cs typeface="Arial"/>
              </a:rPr>
              <a:t> 2019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fr-FR" b="1" dirty="0" err="1">
                <a:solidFill>
                  <a:srgbClr val="C00000"/>
                </a:solidFill>
                <a:latin typeface="Arial"/>
                <a:cs typeface="Arial"/>
              </a:rPr>
              <a:t>Casualties</a:t>
            </a:r>
            <a:r>
              <a:rPr lang="fr-FR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dirty="0">
                <a:latin typeface="Arial"/>
                <a:cs typeface="Arial"/>
              </a:rPr>
              <a:t>at least </a:t>
            </a:r>
            <a:r>
              <a:rPr lang="fr-FR" b="1" dirty="0">
                <a:latin typeface="Arial"/>
                <a:cs typeface="Arial"/>
              </a:rPr>
              <a:t>75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fr-FR" b="1" dirty="0" err="1">
                <a:solidFill>
                  <a:srgbClr val="C00000"/>
                </a:solidFill>
                <a:latin typeface="Arial"/>
                <a:cs typeface="Arial"/>
              </a:rPr>
              <a:t>Affected</a:t>
            </a:r>
            <a:r>
              <a:rPr lang="fr-FR" b="1" dirty="0">
                <a:solidFill>
                  <a:srgbClr val="C00000"/>
                </a:solidFill>
                <a:latin typeface="Arial"/>
                <a:cs typeface="Arial"/>
              </a:rPr>
              <a:t> people </a:t>
            </a:r>
            <a:r>
              <a:rPr lang="fr-FR" dirty="0" err="1">
                <a:latin typeface="Arial"/>
                <a:cs typeface="Arial"/>
              </a:rPr>
              <a:t>less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than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30 000</a:t>
            </a:r>
            <a:r>
              <a:rPr lang="fr-FR" dirty="0">
                <a:latin typeface="Arial"/>
                <a:cs typeface="Arial"/>
              </a:rPr>
              <a:t>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fr-FR" b="1" dirty="0" err="1">
                <a:solidFill>
                  <a:srgbClr val="C00000"/>
                </a:solidFill>
                <a:latin typeface="Arial"/>
                <a:cs typeface="Arial"/>
              </a:rPr>
              <a:t>Houses</a:t>
            </a:r>
            <a:r>
              <a:rPr lang="fr-FR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Arial"/>
                <a:cs typeface="Arial"/>
              </a:rPr>
              <a:t>destroyed</a:t>
            </a:r>
            <a:r>
              <a:rPr lang="fr-FR" dirty="0">
                <a:solidFill>
                  <a:srgbClr val="C00000"/>
                </a:solidFill>
                <a:latin typeface="Arial"/>
                <a:cs typeface="Arial"/>
              </a:rPr>
              <a:t> or </a:t>
            </a:r>
            <a:r>
              <a:rPr lang="fr-FR" dirty="0" err="1">
                <a:solidFill>
                  <a:srgbClr val="C00000"/>
                </a:solidFill>
                <a:latin typeface="Arial"/>
                <a:cs typeface="Arial"/>
              </a:rPr>
              <a:t>damaged</a:t>
            </a:r>
            <a:r>
              <a:rPr lang="fr-FR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???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fr-FR" b="1" dirty="0">
                <a:solidFill>
                  <a:srgbClr val="C00000"/>
                </a:solidFill>
                <a:latin typeface="Arial"/>
                <a:cs typeface="Arial"/>
              </a:rPr>
              <a:t>Damages </a:t>
            </a:r>
            <a:r>
              <a:rPr lang="fr-FR" dirty="0" err="1">
                <a:solidFill>
                  <a:srgbClr val="C00000"/>
                </a:solidFill>
                <a:latin typeface="Arial"/>
                <a:cs typeface="Arial"/>
              </a:rPr>
              <a:t>estimated</a:t>
            </a:r>
            <a:r>
              <a:rPr lang="fr-FR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7 billions </a:t>
            </a:r>
            <a:r>
              <a:rPr lang="fr-FR" dirty="0">
                <a:latin typeface="Arial"/>
                <a:cs typeface="Arial"/>
              </a:rPr>
              <a:t>(USD)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fr-FR" b="1" dirty="0">
                <a:solidFill>
                  <a:srgbClr val="C00000"/>
                </a:solidFill>
                <a:latin typeface="Arial"/>
                <a:cs typeface="Arial"/>
              </a:rPr>
              <a:t>Coordination </a:t>
            </a:r>
            <a:r>
              <a:rPr lang="fr-FR" b="1" dirty="0">
                <a:latin typeface="Arial"/>
                <a:cs typeface="Arial"/>
              </a:rPr>
              <a:t>No cluster activation but </a:t>
            </a:r>
            <a:r>
              <a:rPr lang="fr-FR" b="1" dirty="0" err="1">
                <a:latin typeface="Arial"/>
                <a:cs typeface="Arial"/>
              </a:rPr>
              <a:t>request</a:t>
            </a:r>
            <a:r>
              <a:rPr lang="fr-FR" b="1" dirty="0">
                <a:latin typeface="Arial"/>
                <a:cs typeface="Arial"/>
              </a:rPr>
              <a:t> to support coordination… </a:t>
            </a:r>
            <a:r>
              <a:rPr lang="fr-FR" sz="2000" i="1" dirty="0">
                <a:latin typeface="Arial"/>
                <a:cs typeface="Arial"/>
              </a:rPr>
              <a:t>(challenge to </a:t>
            </a:r>
            <a:r>
              <a:rPr lang="fr-FR" sz="2000" i="1" dirty="0" err="1">
                <a:latin typeface="Arial"/>
                <a:cs typeface="Arial"/>
              </a:rPr>
              <a:t>build</a:t>
            </a:r>
            <a:r>
              <a:rPr lang="fr-FR" sz="2000" i="1" dirty="0">
                <a:latin typeface="Arial"/>
                <a:cs typeface="Arial"/>
              </a:rPr>
              <a:t> </a:t>
            </a:r>
            <a:r>
              <a:rPr lang="fr-FR" sz="2000" i="1" dirty="0" err="1">
                <a:latin typeface="Arial"/>
                <a:cs typeface="Arial"/>
              </a:rPr>
              <a:t>our</a:t>
            </a:r>
            <a:r>
              <a:rPr lang="fr-FR" sz="2000" i="1" dirty="0">
                <a:latin typeface="Arial"/>
                <a:cs typeface="Arial"/>
              </a:rPr>
              <a:t> </a:t>
            </a:r>
            <a:r>
              <a:rPr lang="fr-FR" sz="2000" i="1" dirty="0" err="1">
                <a:latin typeface="Arial"/>
                <a:cs typeface="Arial"/>
              </a:rPr>
              <a:t>legitimacy</a:t>
            </a:r>
            <a:r>
              <a:rPr lang="fr-FR" sz="2000" i="1" dirty="0">
                <a:latin typeface="Arial"/>
                <a:cs typeface="Arial"/>
              </a:rPr>
              <a:t> </a:t>
            </a:r>
            <a:r>
              <a:rPr lang="fr-FR" sz="2000" i="1" dirty="0" err="1">
                <a:latin typeface="Arial"/>
                <a:cs typeface="Arial"/>
              </a:rPr>
              <a:t>with</a:t>
            </a:r>
            <a:r>
              <a:rPr lang="fr-FR" sz="2000" i="1" dirty="0">
                <a:latin typeface="Arial"/>
                <a:cs typeface="Arial"/>
              </a:rPr>
              <a:t> the </a:t>
            </a:r>
            <a:r>
              <a:rPr lang="fr-FR" sz="2000" i="1" dirty="0" err="1">
                <a:latin typeface="Arial"/>
                <a:cs typeface="Arial"/>
              </a:rPr>
              <a:t>government</a:t>
            </a:r>
            <a:r>
              <a:rPr lang="fr-FR" sz="2000" i="1" dirty="0">
                <a:latin typeface="Arial"/>
                <a:cs typeface="Arial"/>
              </a:rPr>
              <a:t> to </a:t>
            </a:r>
            <a:r>
              <a:rPr lang="fr-FR" sz="2000" i="1" dirty="0" err="1">
                <a:latin typeface="Arial"/>
                <a:cs typeface="Arial"/>
              </a:rPr>
              <a:t>demand</a:t>
            </a:r>
            <a:r>
              <a:rPr lang="fr-FR" sz="2000" i="1" dirty="0">
                <a:latin typeface="Arial"/>
                <a:cs typeface="Arial"/>
              </a:rPr>
              <a:t> data to </a:t>
            </a:r>
            <a:r>
              <a:rPr lang="fr-FR" sz="2000" i="1" dirty="0" err="1">
                <a:latin typeface="Arial"/>
                <a:cs typeface="Arial"/>
              </a:rPr>
              <a:t>be</a:t>
            </a:r>
            <a:r>
              <a:rPr lang="fr-FR" sz="2000" i="1" dirty="0">
                <a:latin typeface="Arial"/>
                <a:cs typeface="Arial"/>
              </a:rPr>
              <a:t> </a:t>
            </a:r>
            <a:r>
              <a:rPr lang="fr-FR" sz="2000" i="1" dirty="0" err="1">
                <a:latin typeface="Arial"/>
                <a:cs typeface="Arial"/>
              </a:rPr>
              <a:t>released</a:t>
            </a:r>
            <a:r>
              <a:rPr lang="fr-FR" sz="2000" i="1" dirty="0">
                <a:latin typeface="Arial"/>
                <a:cs typeface="Arial"/>
              </a:rPr>
              <a:t>)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DAE9F-2701-0E44-8767-B702B95C9991}"/>
              </a:ext>
            </a:extLst>
          </p:cNvPr>
          <p:cNvSpPr/>
          <p:nvPr/>
        </p:nvSpPr>
        <p:spPr>
          <a:xfrm>
            <a:off x="5051009" y="2971794"/>
            <a:ext cx="729205" cy="43542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4660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2"/>
          <p:cNvSpPr txBox="1">
            <a:spLocks noGrp="1"/>
          </p:cNvSpPr>
          <p:nvPr>
            <p:ph type="title"/>
          </p:nvPr>
        </p:nvSpPr>
        <p:spPr>
          <a:xfrm>
            <a:off x="0" y="856060"/>
            <a:ext cx="8615363" cy="37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400" dirty="0"/>
              <a:t>Processing data with no public release of products</a:t>
            </a:r>
            <a:endParaRPr sz="2400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2EC65806-BC07-F844-AB1C-60377D194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2260"/>
            <a:ext cx="5397976" cy="381620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F120240-40C8-3A40-940D-7FD6D3188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998" y="1232259"/>
            <a:ext cx="3375635" cy="38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2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2"/>
          <p:cNvSpPr txBox="1">
            <a:spLocks noGrp="1"/>
          </p:cNvSpPr>
          <p:nvPr>
            <p:ph type="title"/>
          </p:nvPr>
        </p:nvSpPr>
        <p:spPr>
          <a:xfrm>
            <a:off x="81023" y="856060"/>
            <a:ext cx="8310623" cy="37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400" dirty="0"/>
              <a:t>Mapping response against unknown needs</a:t>
            </a:r>
            <a:endParaRPr sz="24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386FE83-4F5D-B647-888F-055A931C81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9468" y="1232260"/>
            <a:ext cx="3060508" cy="3766624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0169ABC-3F6E-984C-9E34-2E50500424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55" y="1340968"/>
            <a:ext cx="4977113" cy="36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1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2"/>
          <p:cNvSpPr txBox="1">
            <a:spLocks noGrp="1"/>
          </p:cNvSpPr>
          <p:nvPr>
            <p:ph type="title"/>
          </p:nvPr>
        </p:nvSpPr>
        <p:spPr>
          <a:xfrm>
            <a:off x="0" y="856060"/>
            <a:ext cx="8547323" cy="37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000" dirty="0"/>
              <a:t>Mapping the risks associated with publishing certain types of data</a:t>
            </a:r>
            <a:endParaRPr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E6D0B-023F-2C4A-A35F-D4BC708079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54" y="1323874"/>
            <a:ext cx="4535970" cy="3198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4797E-092D-5844-B269-D6D968007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882" y="2826398"/>
            <a:ext cx="5486400" cy="982639"/>
          </a:xfrm>
          <a:prstGeom prst="rect">
            <a:avLst/>
          </a:prstGeom>
          <a:solidFill>
            <a:schemeClr val="accent3"/>
          </a:solidFill>
          <a:ln w="2540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B3A17F-C3A3-1E42-B3C2-CEEB55E56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110" y="3819626"/>
            <a:ext cx="5524118" cy="120736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F730D-030B-4041-9F99-6051F325BA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920" y="1307251"/>
            <a:ext cx="1462436" cy="1444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759149-76C2-444D-9B7B-AA35F6F2B24D}"/>
              </a:ext>
            </a:extLst>
          </p:cNvPr>
          <p:cNvSpPr/>
          <p:nvPr/>
        </p:nvSpPr>
        <p:spPr>
          <a:xfrm>
            <a:off x="1375250" y="3483525"/>
            <a:ext cx="1636464" cy="85513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CBC21-F016-6649-A44E-B1AFC16D0F28}"/>
              </a:ext>
            </a:extLst>
          </p:cNvPr>
          <p:cNvSpPr/>
          <p:nvPr/>
        </p:nvSpPr>
        <p:spPr>
          <a:xfrm>
            <a:off x="6070600" y="4379413"/>
            <a:ext cx="2085252" cy="2179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652ED-2C66-4644-AFF1-371CFBB86260}"/>
              </a:ext>
            </a:extLst>
          </p:cNvPr>
          <p:cNvSpPr txBox="1"/>
          <p:nvPr/>
        </p:nvSpPr>
        <p:spPr>
          <a:xfrm>
            <a:off x="957943" y="4659160"/>
            <a:ext cx="2357855" cy="307777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FR" i="1" dirty="0"/>
              <a:t>Data Quoted out of context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B1958414-9D08-204A-A329-758BC6F97D49}"/>
              </a:ext>
            </a:extLst>
          </p:cNvPr>
          <p:cNvCxnSpPr>
            <a:cxnSpLocks/>
            <a:stCxn id="12" idx="1"/>
            <a:endCxn id="2" idx="1"/>
          </p:cNvCxnSpPr>
          <p:nvPr/>
        </p:nvCxnSpPr>
        <p:spPr>
          <a:xfrm rot="10800000" flipV="1">
            <a:off x="957944" y="3911091"/>
            <a:ext cx="417307" cy="901957"/>
          </a:xfrm>
          <a:prstGeom prst="bentConnector3">
            <a:avLst>
              <a:gd name="adj1" fmla="val 15478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18805015-1234-7D46-81BA-0A49C03E8F8A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315798" y="4614003"/>
            <a:ext cx="304084" cy="199046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7EF5E9E5-6AF5-6347-827C-1905A2185D87}"/>
              </a:ext>
            </a:extLst>
          </p:cNvPr>
          <p:cNvCxnSpPr>
            <a:cxnSpLocks/>
          </p:cNvCxnSpPr>
          <p:nvPr/>
        </p:nvCxnSpPr>
        <p:spPr>
          <a:xfrm flipV="1">
            <a:off x="6803571" y="2396807"/>
            <a:ext cx="816432" cy="4190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57E5080E-2923-6242-B3D7-07F3B8EC61FA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5010132" y="1447317"/>
            <a:ext cx="2522789" cy="58201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DB1254D9-4C80-1F47-9191-0E59A4E2B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019" y="2146414"/>
            <a:ext cx="990196" cy="32580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3F7D36-7375-F142-A801-2C66BDD470F3}"/>
              </a:ext>
            </a:extLst>
          </p:cNvPr>
          <p:cNvCxnSpPr>
            <a:cxnSpLocks/>
          </p:cNvCxnSpPr>
          <p:nvPr/>
        </p:nvCxnSpPr>
        <p:spPr>
          <a:xfrm flipV="1">
            <a:off x="5896590" y="2146415"/>
            <a:ext cx="700153" cy="361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081706-447E-ED47-9120-042E6952FC9A}"/>
              </a:ext>
            </a:extLst>
          </p:cNvPr>
          <p:cNvCxnSpPr>
            <a:cxnSpLocks/>
          </p:cNvCxnSpPr>
          <p:nvPr/>
        </p:nvCxnSpPr>
        <p:spPr>
          <a:xfrm>
            <a:off x="5896590" y="2146413"/>
            <a:ext cx="682339" cy="3957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9B6C7377-9AF8-2246-83B2-51A9595720D0}"/>
              </a:ext>
            </a:extLst>
          </p:cNvPr>
          <p:cNvCxnSpPr>
            <a:cxnSpLocks/>
            <a:stCxn id="9" idx="0"/>
            <a:endCxn id="30" idx="2"/>
          </p:cNvCxnSpPr>
          <p:nvPr/>
        </p:nvCxnSpPr>
        <p:spPr>
          <a:xfrm rot="16200000" flipV="1">
            <a:off x="6153512" y="2616827"/>
            <a:ext cx="354177" cy="6496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2"/>
          <p:cNvSpPr txBox="1">
            <a:spLocks noGrp="1"/>
          </p:cNvSpPr>
          <p:nvPr>
            <p:ph type="title"/>
          </p:nvPr>
        </p:nvSpPr>
        <p:spPr>
          <a:xfrm>
            <a:off x="37479" y="856060"/>
            <a:ext cx="8409834" cy="37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000" dirty="0"/>
              <a:t>Using media monitoring to balance politics and information sources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41241E-933C-E14A-B993-2A44E76C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38" y="1316900"/>
            <a:ext cx="3911600" cy="7747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CC842-76A8-AD48-9C50-1BD12B457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771" y="2150589"/>
            <a:ext cx="2717800" cy="127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B2491-2721-3C47-8CF2-F1E4E4EC4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941" y="3342239"/>
            <a:ext cx="3386117" cy="919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6119A-BD7E-8C43-9452-C004E9ABE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797" y="1306882"/>
            <a:ext cx="1582560" cy="759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D6053-BEB3-3943-A68D-026DD9422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053" y="2176240"/>
            <a:ext cx="2110148" cy="1092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9F575-A9F3-FF49-8B78-696D18E5F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4578" y="4195234"/>
            <a:ext cx="6010291" cy="825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219131-67AD-1645-A3EA-15B0B4ED3F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3675" y="3458041"/>
            <a:ext cx="1500894" cy="493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7BDFCD-AA0C-5241-9A44-B84F4C13FE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5" y="1283096"/>
            <a:ext cx="2629400" cy="3706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44BBBB-3B04-614F-A4BE-66257F8AD2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4569" y="2218950"/>
            <a:ext cx="1130300" cy="95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78251F-50CC-1549-BE29-144074C31A3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057" y="3420589"/>
            <a:ext cx="1017725" cy="9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2"/>
          <p:cNvSpPr txBox="1">
            <a:spLocks noGrp="1"/>
          </p:cNvSpPr>
          <p:nvPr>
            <p:ph type="title"/>
          </p:nvPr>
        </p:nvSpPr>
        <p:spPr>
          <a:xfrm>
            <a:off x="81024" y="856060"/>
            <a:ext cx="8241174" cy="37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400" dirty="0"/>
              <a:t>Navigating the social media planet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F22F4-51F1-9545-84BE-93691108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3" y="1405271"/>
            <a:ext cx="4356453" cy="3309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8B8143-8F37-0A42-90E5-1968F42CB0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72" y="1379244"/>
            <a:ext cx="1728791" cy="1240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C693E-4BA1-3945-B6DA-5B1C18DEC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859" y="1405271"/>
            <a:ext cx="1765560" cy="1293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E5B9D-52C6-1245-AA0E-41268B1FB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075" y="4029075"/>
            <a:ext cx="20447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7CD2CA-8477-864F-86F8-886F42DDE01D}"/>
              </a:ext>
            </a:extLst>
          </p:cNvPr>
          <p:cNvSpPr txBox="1"/>
          <p:nvPr/>
        </p:nvSpPr>
        <p:spPr>
          <a:xfrm>
            <a:off x="7858769" y="4029075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00" b="1" dirty="0">
                <a:solidFill>
                  <a:srgbClr val="00B050"/>
                </a:solidFill>
              </a:rPr>
              <a:t>X</a:t>
            </a:r>
            <a:r>
              <a:rPr lang="en-FR" sz="4000" b="1" dirty="0">
                <a:solidFill>
                  <a:srgbClr val="00B05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32465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2"/>
          <p:cNvSpPr txBox="1">
            <a:spLocks noGrp="1"/>
          </p:cNvSpPr>
          <p:nvPr>
            <p:ph type="title"/>
          </p:nvPr>
        </p:nvSpPr>
        <p:spPr>
          <a:xfrm>
            <a:off x="395536" y="856060"/>
            <a:ext cx="7953000" cy="37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dirty="0"/>
              <a:t>Key topics/Issues for discussion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6EF46-CD82-ED42-A871-7E211E60A31B}"/>
              </a:ext>
            </a:extLst>
          </p:cNvPr>
          <p:cNvSpPr txBox="1"/>
          <p:nvPr/>
        </p:nvSpPr>
        <p:spPr>
          <a:xfrm>
            <a:off x="200025" y="1402199"/>
            <a:ext cx="8572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2000" dirty="0"/>
              <a:t>The </a:t>
            </a:r>
            <a:r>
              <a:rPr lang="en-GB" sz="2000" b="1" dirty="0"/>
              <a:t>perception of “data” </a:t>
            </a:r>
            <a:r>
              <a:rPr lang="en-GB" sz="2000" dirty="0"/>
              <a:t>by organisations which do not often use data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/>
              <a:t>The </a:t>
            </a:r>
            <a:r>
              <a:rPr lang="en-GB" sz="2000" b="1" dirty="0"/>
              <a:t>distinction/confusion </a:t>
            </a:r>
            <a:r>
              <a:rPr lang="en-GB" sz="2000" dirty="0"/>
              <a:t>between data and information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b="1" dirty="0"/>
              <a:t>Different type of risks </a:t>
            </a:r>
            <a:r>
              <a:rPr lang="en-GB" sz="2000" dirty="0"/>
              <a:t>(reputational/political/etc) associated </a:t>
            </a:r>
            <a:r>
              <a:rPr lang="en-GB" sz="2000" b="1" dirty="0"/>
              <a:t>with owning/publishing/sharing</a:t>
            </a:r>
            <a:r>
              <a:rPr lang="en-GB" sz="2000" dirty="0"/>
              <a:t> different types of “information” and how to mitigate them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/>
              <a:t>Why organisations/governments might </a:t>
            </a:r>
            <a:r>
              <a:rPr lang="en-GB" sz="2000" b="1" dirty="0"/>
              <a:t>collect data but not share it </a:t>
            </a:r>
            <a:r>
              <a:rPr lang="en-GB" sz="2000" dirty="0"/>
              <a:t>(they often think that they need to share “data” while what we need can be “aggregated information” or “top level numbers”, not individual names</a:t>
            </a:r>
            <a:endParaRPr lang="en-FR" sz="2000" dirty="0"/>
          </a:p>
        </p:txBody>
      </p:sp>
    </p:spTree>
    <p:extLst>
      <p:ext uri="{BB962C8B-B14F-4D97-AF65-F5344CB8AC3E}">
        <p14:creationId xmlns:p14="http://schemas.microsoft.com/office/powerpoint/2010/main" val="11458402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ss Cutting Issues and Inter Cluster Coordination">
  <a:themeElements>
    <a:clrScheme name="Shelter Cluster 3 Soft">
      <a:dk1>
        <a:srgbClr val="000000"/>
      </a:dk1>
      <a:lt1>
        <a:srgbClr val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266</Words>
  <Application>Microsoft Macintosh PowerPoint</Application>
  <PresentationFormat>On-screen Show (16:9)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Symbols</vt:lpstr>
      <vt:lpstr>Wingdings</vt:lpstr>
      <vt:lpstr>Simple Light</vt:lpstr>
      <vt:lpstr>Cross Cutting Issues and Inter Cluster Coordination</vt:lpstr>
      <vt:lpstr>Data Fearing - The Politics of Data Cyclone Dorian response in the Bahamas</vt:lpstr>
      <vt:lpstr>Politics of Data… new trend(s)?</vt:lpstr>
      <vt:lpstr>Still no official figures on scope of housing damages</vt:lpstr>
      <vt:lpstr>Processing data with no public release of products</vt:lpstr>
      <vt:lpstr>Mapping response against unknown needs</vt:lpstr>
      <vt:lpstr>Mapping the risks associated with publishing certain types of data</vt:lpstr>
      <vt:lpstr>Using media monitoring to balance politics and information sources</vt:lpstr>
      <vt:lpstr>Navigating the social media planet</vt:lpstr>
      <vt:lpstr>Key topics/Issues for discussion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 SAG Retreat 2018</dc:title>
  <dc:creator>Cecilia Schmölzer</dc:creator>
  <cp:lastModifiedBy>Xavier Génot</cp:lastModifiedBy>
  <cp:revision>21</cp:revision>
  <dcterms:modified xsi:type="dcterms:W3CDTF">2020-09-28T13:30:13Z</dcterms:modified>
</cp:coreProperties>
</file>