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88" r:id="rId6"/>
    <p:sldId id="289" r:id="rId7"/>
    <p:sldId id="290" r:id="rId8"/>
    <p:sldId id="291" r:id="rId9"/>
    <p:sldId id="292" r:id="rId10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51" userDrawn="1">
          <p15:clr>
            <a:srgbClr val="A4A3A4"/>
          </p15:clr>
        </p15:guide>
        <p15:guide id="4" orient="horz" pos="2387" userDrawn="1">
          <p15:clr>
            <a:srgbClr val="A4A3A4"/>
          </p15:clr>
        </p15:guide>
        <p15:guide id="5" orient="horz" pos="1706" userDrawn="1">
          <p15:clr>
            <a:srgbClr val="A4A3A4"/>
          </p15:clr>
        </p15:guide>
        <p15:guide id="6" orient="horz" pos="1434" userDrawn="1">
          <p15:clr>
            <a:srgbClr val="A4A3A4"/>
          </p15:clr>
        </p15:guide>
        <p15:guide id="7" pos="385" userDrawn="1">
          <p15:clr>
            <a:srgbClr val="A4A3A4"/>
          </p15:clr>
        </p15:guide>
        <p15:guide id="8" pos="12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2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083"/>
    <a:srgbClr val="339966"/>
    <a:srgbClr val="7F1416"/>
    <a:srgbClr val="B45456"/>
    <a:srgbClr val="04314C"/>
    <a:srgbClr val="002B78"/>
    <a:srgbClr val="CDD6DB"/>
    <a:srgbClr val="688394"/>
    <a:srgbClr val="459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5899" autoAdjust="0"/>
  </p:normalViewPr>
  <p:slideViewPr>
    <p:cSldViewPr>
      <p:cViewPr varScale="1">
        <p:scale>
          <a:sx n="50" d="100"/>
          <a:sy n="50" d="100"/>
        </p:scale>
        <p:origin x="1740" y="44"/>
      </p:cViewPr>
      <p:guideLst>
        <p:guide orient="horz" pos="2160"/>
        <p:guide pos="2880"/>
        <p:guide orient="horz" pos="2251"/>
        <p:guide orient="horz" pos="2387"/>
        <p:guide orient="horz" pos="1706"/>
        <p:guide orient="horz" pos="1434"/>
        <p:guide pos="385"/>
        <p:guide pos="12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4" d="100"/>
          <a:sy n="64" d="100"/>
        </p:scale>
        <p:origin x="1454" y="62"/>
      </p:cViewPr>
      <p:guideLst>
        <p:guide orient="horz" pos="3127"/>
        <p:guide pos="2102"/>
        <p:guide orient="horz" pos="3224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B0C6D3-6FD4-4A47-81B8-4C89C070ABD0}" type="doc">
      <dgm:prSet loTypeId="urn:microsoft.com/office/officeart/2005/8/layout/process1" loCatId="process" qsTypeId="urn:microsoft.com/office/officeart/2005/8/quickstyle/simple1" qsCatId="simple" csTypeId="urn:microsoft.com/office/officeart/2005/8/colors/accent3_3" csCatId="accent3" phldr="1"/>
      <dgm:spPr/>
    </dgm:pt>
    <dgm:pt modelId="{D5430475-8590-4017-BA92-F5B63C9808FE}">
      <dgm:prSet phldrT="[Text]"/>
      <dgm:spPr/>
      <dgm:t>
        <a:bodyPr/>
        <a:lstStyle/>
        <a:p>
          <a:r>
            <a:rPr lang="en-GB" dirty="0"/>
            <a:t>Activity Matrix</a:t>
          </a:r>
          <a:endParaRPr lang="en-CH" dirty="0"/>
        </a:p>
      </dgm:t>
    </dgm:pt>
    <dgm:pt modelId="{3120CE14-2B95-4A47-9348-171CEB4C0E3D}" type="parTrans" cxnId="{4BE6BFC9-469B-4B88-BFB3-D6A2F9316843}">
      <dgm:prSet/>
      <dgm:spPr/>
      <dgm:t>
        <a:bodyPr/>
        <a:lstStyle/>
        <a:p>
          <a:endParaRPr lang="en-CH"/>
        </a:p>
      </dgm:t>
    </dgm:pt>
    <dgm:pt modelId="{B11419D7-FCDC-4D02-947F-D833D0347985}" type="sibTrans" cxnId="{4BE6BFC9-469B-4B88-BFB3-D6A2F9316843}">
      <dgm:prSet/>
      <dgm:spPr/>
      <dgm:t>
        <a:bodyPr/>
        <a:lstStyle/>
        <a:p>
          <a:endParaRPr lang="en-CH"/>
        </a:p>
      </dgm:t>
    </dgm:pt>
    <dgm:pt modelId="{CA52C65A-96F6-4145-9A26-BED8DE16835C}">
      <dgm:prSet phldrT="[Text]"/>
      <dgm:spPr/>
      <dgm:t>
        <a:bodyPr/>
        <a:lstStyle/>
        <a:p>
          <a:r>
            <a:rPr lang="en-GB" dirty="0"/>
            <a:t>Shelter Cluster Strategy	</a:t>
          </a:r>
          <a:endParaRPr lang="en-CH" dirty="0"/>
        </a:p>
      </dgm:t>
    </dgm:pt>
    <dgm:pt modelId="{4BF0796A-9DF9-414D-ACEA-B0A0D8F4334B}" type="parTrans" cxnId="{7C2ADFE7-B63B-442D-8099-8041E0971757}">
      <dgm:prSet/>
      <dgm:spPr/>
      <dgm:t>
        <a:bodyPr/>
        <a:lstStyle/>
        <a:p>
          <a:endParaRPr lang="en-CH"/>
        </a:p>
      </dgm:t>
    </dgm:pt>
    <dgm:pt modelId="{957D1F18-0537-4701-B9D9-69F3590EB0EC}" type="sibTrans" cxnId="{7C2ADFE7-B63B-442D-8099-8041E0971757}">
      <dgm:prSet/>
      <dgm:spPr/>
      <dgm:t>
        <a:bodyPr/>
        <a:lstStyle/>
        <a:p>
          <a:endParaRPr lang="en-CH"/>
        </a:p>
      </dgm:t>
    </dgm:pt>
    <dgm:pt modelId="{5096C532-0B51-42CB-8867-D093D911F463}">
      <dgm:prSet phldrT="[Text]"/>
      <dgm:spPr/>
      <dgm:t>
        <a:bodyPr/>
        <a:lstStyle/>
        <a:p>
          <a:r>
            <a:rPr lang="en-GB" dirty="0"/>
            <a:t>Define Essential Components of 5W</a:t>
          </a:r>
          <a:endParaRPr lang="en-CH" dirty="0"/>
        </a:p>
      </dgm:t>
    </dgm:pt>
    <dgm:pt modelId="{3AE3666E-1D87-4DE9-B174-F871E87B990C}" type="parTrans" cxnId="{97BD3044-6026-4597-90D6-4537B97F8F45}">
      <dgm:prSet/>
      <dgm:spPr/>
      <dgm:t>
        <a:bodyPr/>
        <a:lstStyle/>
        <a:p>
          <a:endParaRPr lang="en-CH"/>
        </a:p>
      </dgm:t>
    </dgm:pt>
    <dgm:pt modelId="{CCEDB917-B3BB-4807-A2B3-37DE0CC134EB}" type="sibTrans" cxnId="{97BD3044-6026-4597-90D6-4537B97F8F45}">
      <dgm:prSet/>
      <dgm:spPr/>
      <dgm:t>
        <a:bodyPr/>
        <a:lstStyle/>
        <a:p>
          <a:endParaRPr lang="en-CH"/>
        </a:p>
      </dgm:t>
    </dgm:pt>
    <dgm:pt modelId="{18774A63-4B51-4958-90C9-9A101F8C65E3}">
      <dgm:prSet phldrT="[Text]"/>
      <dgm:spPr/>
      <dgm:t>
        <a:bodyPr/>
        <a:lstStyle/>
        <a:p>
          <a:r>
            <a:rPr lang="en-GB" dirty="0"/>
            <a:t>Identify the right team</a:t>
          </a:r>
          <a:endParaRPr lang="en-CH" dirty="0"/>
        </a:p>
      </dgm:t>
    </dgm:pt>
    <dgm:pt modelId="{8D93B4CA-DE02-43D2-8C0C-F2B56D7FC112}" type="parTrans" cxnId="{4D2B0B07-75A4-458A-8EE7-4F267AC20B4B}">
      <dgm:prSet/>
      <dgm:spPr/>
      <dgm:t>
        <a:bodyPr/>
        <a:lstStyle/>
        <a:p>
          <a:endParaRPr lang="en-CH"/>
        </a:p>
      </dgm:t>
    </dgm:pt>
    <dgm:pt modelId="{750A999F-E6E0-43CB-A437-7CEA21B02377}" type="sibTrans" cxnId="{4D2B0B07-75A4-458A-8EE7-4F267AC20B4B}">
      <dgm:prSet/>
      <dgm:spPr/>
      <dgm:t>
        <a:bodyPr/>
        <a:lstStyle/>
        <a:p>
          <a:endParaRPr lang="en-CH"/>
        </a:p>
      </dgm:t>
    </dgm:pt>
    <dgm:pt modelId="{E74513B9-6A7D-4B3F-94F0-945104B0F150}" type="pres">
      <dgm:prSet presAssocID="{72B0C6D3-6FD4-4A47-81B8-4C89C070ABD0}" presName="Name0" presStyleCnt="0">
        <dgm:presLayoutVars>
          <dgm:dir/>
          <dgm:resizeHandles val="exact"/>
        </dgm:presLayoutVars>
      </dgm:prSet>
      <dgm:spPr/>
    </dgm:pt>
    <dgm:pt modelId="{8FC00DA8-38F2-4551-843B-48FFF5265DD0}" type="pres">
      <dgm:prSet presAssocID="{D5430475-8590-4017-BA92-F5B63C9808FE}" presName="node" presStyleLbl="node1" presStyleIdx="0" presStyleCnt="4">
        <dgm:presLayoutVars>
          <dgm:bulletEnabled val="1"/>
        </dgm:presLayoutVars>
      </dgm:prSet>
      <dgm:spPr/>
    </dgm:pt>
    <dgm:pt modelId="{27541754-8B64-4D64-9823-0F7FEFAE6FCF}" type="pres">
      <dgm:prSet presAssocID="{B11419D7-FCDC-4D02-947F-D833D0347985}" presName="sibTrans" presStyleLbl="sibTrans2D1" presStyleIdx="0" presStyleCnt="3"/>
      <dgm:spPr/>
    </dgm:pt>
    <dgm:pt modelId="{ACF85EA7-0FB3-49D0-AA76-585DE6B567F3}" type="pres">
      <dgm:prSet presAssocID="{B11419D7-FCDC-4D02-947F-D833D0347985}" presName="connectorText" presStyleLbl="sibTrans2D1" presStyleIdx="0" presStyleCnt="3"/>
      <dgm:spPr/>
    </dgm:pt>
    <dgm:pt modelId="{43737016-495A-4CEC-9F05-1A4E5B0FAFC0}" type="pres">
      <dgm:prSet presAssocID="{CA52C65A-96F6-4145-9A26-BED8DE16835C}" presName="node" presStyleLbl="node1" presStyleIdx="1" presStyleCnt="4">
        <dgm:presLayoutVars>
          <dgm:bulletEnabled val="1"/>
        </dgm:presLayoutVars>
      </dgm:prSet>
      <dgm:spPr/>
    </dgm:pt>
    <dgm:pt modelId="{E50E32AD-DBAF-4C4F-8672-26ABCE3C1613}" type="pres">
      <dgm:prSet presAssocID="{957D1F18-0537-4701-B9D9-69F3590EB0EC}" presName="sibTrans" presStyleLbl="sibTrans2D1" presStyleIdx="1" presStyleCnt="3"/>
      <dgm:spPr/>
    </dgm:pt>
    <dgm:pt modelId="{159B67D2-7DFE-4ADF-B710-E61F1C62DE55}" type="pres">
      <dgm:prSet presAssocID="{957D1F18-0537-4701-B9D9-69F3590EB0EC}" presName="connectorText" presStyleLbl="sibTrans2D1" presStyleIdx="1" presStyleCnt="3"/>
      <dgm:spPr/>
    </dgm:pt>
    <dgm:pt modelId="{F36A6C3D-8A19-4FB2-AD6F-D0861BFB9BC6}" type="pres">
      <dgm:prSet presAssocID="{5096C532-0B51-42CB-8867-D093D911F463}" presName="node" presStyleLbl="node1" presStyleIdx="2" presStyleCnt="4">
        <dgm:presLayoutVars>
          <dgm:bulletEnabled val="1"/>
        </dgm:presLayoutVars>
      </dgm:prSet>
      <dgm:spPr/>
    </dgm:pt>
    <dgm:pt modelId="{21CB37D1-158F-4A5C-AB28-80FBBB00125B}" type="pres">
      <dgm:prSet presAssocID="{CCEDB917-B3BB-4807-A2B3-37DE0CC134EB}" presName="sibTrans" presStyleLbl="sibTrans2D1" presStyleIdx="2" presStyleCnt="3"/>
      <dgm:spPr/>
    </dgm:pt>
    <dgm:pt modelId="{C5A218DB-65FB-494E-ACE1-C1D5FC6CD2AE}" type="pres">
      <dgm:prSet presAssocID="{CCEDB917-B3BB-4807-A2B3-37DE0CC134EB}" presName="connectorText" presStyleLbl="sibTrans2D1" presStyleIdx="2" presStyleCnt="3"/>
      <dgm:spPr/>
    </dgm:pt>
    <dgm:pt modelId="{B4E61BC5-C233-4CB1-B29C-5F0BACDC4F83}" type="pres">
      <dgm:prSet presAssocID="{18774A63-4B51-4958-90C9-9A101F8C65E3}" presName="node" presStyleLbl="node1" presStyleIdx="3" presStyleCnt="4">
        <dgm:presLayoutVars>
          <dgm:bulletEnabled val="1"/>
        </dgm:presLayoutVars>
      </dgm:prSet>
      <dgm:spPr/>
    </dgm:pt>
  </dgm:ptLst>
  <dgm:cxnLst>
    <dgm:cxn modelId="{4D2B0B07-75A4-458A-8EE7-4F267AC20B4B}" srcId="{72B0C6D3-6FD4-4A47-81B8-4C89C070ABD0}" destId="{18774A63-4B51-4958-90C9-9A101F8C65E3}" srcOrd="3" destOrd="0" parTransId="{8D93B4CA-DE02-43D2-8C0C-F2B56D7FC112}" sibTransId="{750A999F-E6E0-43CB-A437-7CEA21B02377}"/>
    <dgm:cxn modelId="{40443B15-948A-4DF3-A386-682E48AF8393}" type="presOf" srcId="{957D1F18-0537-4701-B9D9-69F3590EB0EC}" destId="{E50E32AD-DBAF-4C4F-8672-26ABCE3C1613}" srcOrd="0" destOrd="0" presId="urn:microsoft.com/office/officeart/2005/8/layout/process1"/>
    <dgm:cxn modelId="{97BD3044-6026-4597-90D6-4537B97F8F45}" srcId="{72B0C6D3-6FD4-4A47-81B8-4C89C070ABD0}" destId="{5096C532-0B51-42CB-8867-D093D911F463}" srcOrd="2" destOrd="0" parTransId="{3AE3666E-1D87-4DE9-B174-F871E87B990C}" sibTransId="{CCEDB917-B3BB-4807-A2B3-37DE0CC134EB}"/>
    <dgm:cxn modelId="{B471AF70-E537-4B80-86FD-E2FA629529C9}" type="presOf" srcId="{957D1F18-0537-4701-B9D9-69F3590EB0EC}" destId="{159B67D2-7DFE-4ADF-B710-E61F1C62DE55}" srcOrd="1" destOrd="0" presId="urn:microsoft.com/office/officeart/2005/8/layout/process1"/>
    <dgm:cxn modelId="{2A6FFE56-B47B-44DB-94E1-EC593E75D1E2}" type="presOf" srcId="{CCEDB917-B3BB-4807-A2B3-37DE0CC134EB}" destId="{C5A218DB-65FB-494E-ACE1-C1D5FC6CD2AE}" srcOrd="1" destOrd="0" presId="urn:microsoft.com/office/officeart/2005/8/layout/process1"/>
    <dgm:cxn modelId="{4D9D787E-394A-46BF-A504-060DC2D73CB7}" type="presOf" srcId="{CA52C65A-96F6-4145-9A26-BED8DE16835C}" destId="{43737016-495A-4CEC-9F05-1A4E5B0FAFC0}" srcOrd="0" destOrd="0" presId="urn:microsoft.com/office/officeart/2005/8/layout/process1"/>
    <dgm:cxn modelId="{E69FD393-63EC-4950-9055-2ED4EF79F30B}" type="presOf" srcId="{72B0C6D3-6FD4-4A47-81B8-4C89C070ABD0}" destId="{E74513B9-6A7D-4B3F-94F0-945104B0F150}" srcOrd="0" destOrd="0" presId="urn:microsoft.com/office/officeart/2005/8/layout/process1"/>
    <dgm:cxn modelId="{5E92C5A5-4C5D-4ADE-B475-6A026741E22C}" type="presOf" srcId="{B11419D7-FCDC-4D02-947F-D833D0347985}" destId="{27541754-8B64-4D64-9823-0F7FEFAE6FCF}" srcOrd="0" destOrd="0" presId="urn:microsoft.com/office/officeart/2005/8/layout/process1"/>
    <dgm:cxn modelId="{CDD345B1-EE77-4485-8C6B-C5DB0E191D68}" type="presOf" srcId="{B11419D7-FCDC-4D02-947F-D833D0347985}" destId="{ACF85EA7-0FB3-49D0-AA76-585DE6B567F3}" srcOrd="1" destOrd="0" presId="urn:microsoft.com/office/officeart/2005/8/layout/process1"/>
    <dgm:cxn modelId="{2F4B6FC4-167D-4FE8-9251-F95841DF7C14}" type="presOf" srcId="{D5430475-8590-4017-BA92-F5B63C9808FE}" destId="{8FC00DA8-38F2-4551-843B-48FFF5265DD0}" srcOrd="0" destOrd="0" presId="urn:microsoft.com/office/officeart/2005/8/layout/process1"/>
    <dgm:cxn modelId="{47C480C5-C44A-45C9-9C35-16EFD900D4FF}" type="presOf" srcId="{CCEDB917-B3BB-4807-A2B3-37DE0CC134EB}" destId="{21CB37D1-158F-4A5C-AB28-80FBBB00125B}" srcOrd="0" destOrd="0" presId="urn:microsoft.com/office/officeart/2005/8/layout/process1"/>
    <dgm:cxn modelId="{4BE6BFC9-469B-4B88-BFB3-D6A2F9316843}" srcId="{72B0C6D3-6FD4-4A47-81B8-4C89C070ABD0}" destId="{D5430475-8590-4017-BA92-F5B63C9808FE}" srcOrd="0" destOrd="0" parTransId="{3120CE14-2B95-4A47-9348-171CEB4C0E3D}" sibTransId="{B11419D7-FCDC-4D02-947F-D833D0347985}"/>
    <dgm:cxn modelId="{C3F59ED2-8F64-4541-87F3-57DAB3069F24}" type="presOf" srcId="{18774A63-4B51-4958-90C9-9A101F8C65E3}" destId="{B4E61BC5-C233-4CB1-B29C-5F0BACDC4F83}" srcOrd="0" destOrd="0" presId="urn:microsoft.com/office/officeart/2005/8/layout/process1"/>
    <dgm:cxn modelId="{7C2ADFE7-B63B-442D-8099-8041E0971757}" srcId="{72B0C6D3-6FD4-4A47-81B8-4C89C070ABD0}" destId="{CA52C65A-96F6-4145-9A26-BED8DE16835C}" srcOrd="1" destOrd="0" parTransId="{4BF0796A-9DF9-414D-ACEA-B0A0D8F4334B}" sibTransId="{957D1F18-0537-4701-B9D9-69F3590EB0EC}"/>
    <dgm:cxn modelId="{69F4B4F9-AC11-4C01-A8D5-A15790CEA8A0}" type="presOf" srcId="{5096C532-0B51-42CB-8867-D093D911F463}" destId="{F36A6C3D-8A19-4FB2-AD6F-D0861BFB9BC6}" srcOrd="0" destOrd="0" presId="urn:microsoft.com/office/officeart/2005/8/layout/process1"/>
    <dgm:cxn modelId="{EAABC496-B79C-463F-812E-5D635236CFEB}" type="presParOf" srcId="{E74513B9-6A7D-4B3F-94F0-945104B0F150}" destId="{8FC00DA8-38F2-4551-843B-48FFF5265DD0}" srcOrd="0" destOrd="0" presId="urn:microsoft.com/office/officeart/2005/8/layout/process1"/>
    <dgm:cxn modelId="{20653F9C-30E5-44EE-9E57-CE9079E24C50}" type="presParOf" srcId="{E74513B9-6A7D-4B3F-94F0-945104B0F150}" destId="{27541754-8B64-4D64-9823-0F7FEFAE6FCF}" srcOrd="1" destOrd="0" presId="urn:microsoft.com/office/officeart/2005/8/layout/process1"/>
    <dgm:cxn modelId="{F07DB8FE-CE92-458D-9AC9-1718D6166C81}" type="presParOf" srcId="{27541754-8B64-4D64-9823-0F7FEFAE6FCF}" destId="{ACF85EA7-0FB3-49D0-AA76-585DE6B567F3}" srcOrd="0" destOrd="0" presId="urn:microsoft.com/office/officeart/2005/8/layout/process1"/>
    <dgm:cxn modelId="{A70805B5-1C0F-45B6-B013-323208F697AF}" type="presParOf" srcId="{E74513B9-6A7D-4B3F-94F0-945104B0F150}" destId="{43737016-495A-4CEC-9F05-1A4E5B0FAFC0}" srcOrd="2" destOrd="0" presId="urn:microsoft.com/office/officeart/2005/8/layout/process1"/>
    <dgm:cxn modelId="{64D17972-B84C-437A-8D34-DE9F6EAE3DF9}" type="presParOf" srcId="{E74513B9-6A7D-4B3F-94F0-945104B0F150}" destId="{E50E32AD-DBAF-4C4F-8672-26ABCE3C1613}" srcOrd="3" destOrd="0" presId="urn:microsoft.com/office/officeart/2005/8/layout/process1"/>
    <dgm:cxn modelId="{A00BC2F4-7210-482E-96BD-DFBB21D525E0}" type="presParOf" srcId="{E50E32AD-DBAF-4C4F-8672-26ABCE3C1613}" destId="{159B67D2-7DFE-4ADF-B710-E61F1C62DE55}" srcOrd="0" destOrd="0" presId="urn:microsoft.com/office/officeart/2005/8/layout/process1"/>
    <dgm:cxn modelId="{85924FD0-6995-4C92-9516-FBDF9A256A9C}" type="presParOf" srcId="{E74513B9-6A7D-4B3F-94F0-945104B0F150}" destId="{F36A6C3D-8A19-4FB2-AD6F-D0861BFB9BC6}" srcOrd="4" destOrd="0" presId="urn:microsoft.com/office/officeart/2005/8/layout/process1"/>
    <dgm:cxn modelId="{39C6D3FA-D4C7-48E1-97D7-39F045751849}" type="presParOf" srcId="{E74513B9-6A7D-4B3F-94F0-945104B0F150}" destId="{21CB37D1-158F-4A5C-AB28-80FBBB00125B}" srcOrd="5" destOrd="0" presId="urn:microsoft.com/office/officeart/2005/8/layout/process1"/>
    <dgm:cxn modelId="{600CE45B-18A4-4F2E-A658-574A549997C1}" type="presParOf" srcId="{21CB37D1-158F-4A5C-AB28-80FBBB00125B}" destId="{C5A218DB-65FB-494E-ACE1-C1D5FC6CD2AE}" srcOrd="0" destOrd="0" presId="urn:microsoft.com/office/officeart/2005/8/layout/process1"/>
    <dgm:cxn modelId="{0880BB5C-A5F7-48BD-9A12-5BE87EABD832}" type="presParOf" srcId="{E74513B9-6A7D-4B3F-94F0-945104B0F150}" destId="{B4E61BC5-C233-4CB1-B29C-5F0BACDC4F8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00DA8-38F2-4551-843B-48FFF5265DD0}">
      <dsp:nvSpPr>
        <dsp:cNvPr id="0" name=""/>
        <dsp:cNvSpPr/>
      </dsp:nvSpPr>
      <dsp:spPr>
        <a:xfrm>
          <a:off x="3670" y="715256"/>
          <a:ext cx="1604920" cy="1233782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Activity Matrix</a:t>
          </a:r>
          <a:endParaRPr lang="en-CH" sz="1800" kern="1200" dirty="0"/>
        </a:p>
      </dsp:txBody>
      <dsp:txXfrm>
        <a:off x="39806" y="751392"/>
        <a:ext cx="1532648" cy="1161510"/>
      </dsp:txXfrm>
    </dsp:sp>
    <dsp:sp modelId="{27541754-8B64-4D64-9823-0F7FEFAE6FCF}">
      <dsp:nvSpPr>
        <dsp:cNvPr id="0" name=""/>
        <dsp:cNvSpPr/>
      </dsp:nvSpPr>
      <dsp:spPr>
        <a:xfrm>
          <a:off x="1769083" y="1133137"/>
          <a:ext cx="340243" cy="398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H" sz="1400" kern="1200"/>
        </a:p>
      </dsp:txBody>
      <dsp:txXfrm>
        <a:off x="1769083" y="1212741"/>
        <a:ext cx="238170" cy="238812"/>
      </dsp:txXfrm>
    </dsp:sp>
    <dsp:sp modelId="{43737016-495A-4CEC-9F05-1A4E5B0FAFC0}">
      <dsp:nvSpPr>
        <dsp:cNvPr id="0" name=""/>
        <dsp:cNvSpPr/>
      </dsp:nvSpPr>
      <dsp:spPr>
        <a:xfrm>
          <a:off x="2250559" y="715256"/>
          <a:ext cx="1604920" cy="1233782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10302"/>
            <a:satOff val="-6191"/>
            <a:lumOff val="98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Shelter Cluster Strategy	</a:t>
          </a:r>
          <a:endParaRPr lang="en-CH" sz="1800" kern="1200" dirty="0"/>
        </a:p>
      </dsp:txBody>
      <dsp:txXfrm>
        <a:off x="2286695" y="751392"/>
        <a:ext cx="1532648" cy="1161510"/>
      </dsp:txXfrm>
    </dsp:sp>
    <dsp:sp modelId="{E50E32AD-DBAF-4C4F-8672-26ABCE3C1613}">
      <dsp:nvSpPr>
        <dsp:cNvPr id="0" name=""/>
        <dsp:cNvSpPr/>
      </dsp:nvSpPr>
      <dsp:spPr>
        <a:xfrm>
          <a:off x="4015971" y="1133137"/>
          <a:ext cx="340243" cy="398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5334"/>
            <a:satOff val="-9151"/>
            <a:lumOff val="136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H" sz="1400" kern="1200"/>
        </a:p>
      </dsp:txBody>
      <dsp:txXfrm>
        <a:off x="4015971" y="1212741"/>
        <a:ext cx="238170" cy="238812"/>
      </dsp:txXfrm>
    </dsp:sp>
    <dsp:sp modelId="{F36A6C3D-8A19-4FB2-AD6F-D0861BFB9BC6}">
      <dsp:nvSpPr>
        <dsp:cNvPr id="0" name=""/>
        <dsp:cNvSpPr/>
      </dsp:nvSpPr>
      <dsp:spPr>
        <a:xfrm>
          <a:off x="4497448" y="715256"/>
          <a:ext cx="1604920" cy="1233782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20604"/>
            <a:satOff val="-12381"/>
            <a:lumOff val="197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Define Essential Components of 5W</a:t>
          </a:r>
          <a:endParaRPr lang="en-CH" sz="1800" kern="1200" dirty="0"/>
        </a:p>
      </dsp:txBody>
      <dsp:txXfrm>
        <a:off x="4533584" y="751392"/>
        <a:ext cx="1532648" cy="1161510"/>
      </dsp:txXfrm>
    </dsp:sp>
    <dsp:sp modelId="{21CB37D1-158F-4A5C-AB28-80FBBB00125B}">
      <dsp:nvSpPr>
        <dsp:cNvPr id="0" name=""/>
        <dsp:cNvSpPr/>
      </dsp:nvSpPr>
      <dsp:spPr>
        <a:xfrm>
          <a:off x="6262860" y="1133137"/>
          <a:ext cx="340243" cy="398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30668"/>
            <a:satOff val="-18302"/>
            <a:lumOff val="273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H" sz="1400" kern="1200"/>
        </a:p>
      </dsp:txBody>
      <dsp:txXfrm>
        <a:off x="6262860" y="1212741"/>
        <a:ext cx="238170" cy="238812"/>
      </dsp:txXfrm>
    </dsp:sp>
    <dsp:sp modelId="{B4E61BC5-C233-4CB1-B29C-5F0BACDC4F83}">
      <dsp:nvSpPr>
        <dsp:cNvPr id="0" name=""/>
        <dsp:cNvSpPr/>
      </dsp:nvSpPr>
      <dsp:spPr>
        <a:xfrm>
          <a:off x="6744336" y="715256"/>
          <a:ext cx="1604920" cy="1233782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30906"/>
            <a:satOff val="-18572"/>
            <a:lumOff val="29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Identify the right team</a:t>
          </a:r>
          <a:endParaRPr lang="en-CH" sz="1800" kern="1200" dirty="0"/>
        </a:p>
      </dsp:txBody>
      <dsp:txXfrm>
        <a:off x="6780472" y="751392"/>
        <a:ext cx="1532648" cy="1161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840257" cy="511731"/>
          </a:xfrm>
          <a:prstGeom prst="rect">
            <a:avLst/>
          </a:prstGeom>
        </p:spPr>
        <p:txBody>
          <a:bodyPr vert="horz" lIns="99014" tIns="49508" rIns="99014" bIns="49508" rtlCol="0"/>
          <a:lstStyle>
            <a:lvl1pPr algn="l">
              <a:defRPr sz="1400"/>
            </a:lvl1pPr>
          </a:lstStyle>
          <a:p>
            <a:r>
              <a:rPr lang="en-GB" dirty="0"/>
              <a:t>Shelter Programming &amp; technical coordination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8"/>
            <a:ext cx="3078428" cy="511731"/>
          </a:xfrm>
          <a:prstGeom prst="rect">
            <a:avLst/>
          </a:prstGeom>
        </p:spPr>
        <p:txBody>
          <a:bodyPr vert="horz" lIns="99014" tIns="49508" rIns="99014" bIns="49508" rtlCol="0" anchor="b"/>
          <a:lstStyle>
            <a:lvl1pPr algn="r">
              <a:defRPr sz="1400"/>
            </a:lvl1pPr>
          </a:lstStyle>
          <a:p>
            <a:fld id="{6774B565-FA1E-4D79-963C-08C1D3707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238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428" cy="511731"/>
          </a:xfrm>
          <a:prstGeom prst="rect">
            <a:avLst/>
          </a:prstGeom>
        </p:spPr>
        <p:txBody>
          <a:bodyPr vert="horz" lIns="99014" tIns="49508" rIns="99014" bIns="49508" rtlCol="0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2"/>
            <a:ext cx="3078428" cy="511731"/>
          </a:xfrm>
          <a:prstGeom prst="rect">
            <a:avLst/>
          </a:prstGeom>
        </p:spPr>
        <p:txBody>
          <a:bodyPr vert="horz" lIns="99014" tIns="49508" rIns="99014" bIns="49508" rtlCol="0"/>
          <a:lstStyle>
            <a:lvl1pPr algn="r">
              <a:defRPr sz="1400"/>
            </a:lvl1pPr>
          </a:lstStyle>
          <a:p>
            <a:fld id="{7642051B-1B52-401F-AE1C-323DF4C20ED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14" tIns="49508" rIns="99014" bIns="495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3"/>
            <a:ext cx="5683250" cy="4605576"/>
          </a:xfrm>
          <a:prstGeom prst="rect">
            <a:avLst/>
          </a:prstGeom>
        </p:spPr>
        <p:txBody>
          <a:bodyPr vert="horz" lIns="99014" tIns="49508" rIns="99014" bIns="495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8" cy="511731"/>
          </a:xfrm>
          <a:prstGeom prst="rect">
            <a:avLst/>
          </a:prstGeom>
        </p:spPr>
        <p:txBody>
          <a:bodyPr vert="horz" lIns="99014" tIns="49508" rIns="99014" bIns="49508" rtlCol="0" anchor="b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8" cy="511731"/>
          </a:xfrm>
          <a:prstGeom prst="rect">
            <a:avLst/>
          </a:prstGeom>
        </p:spPr>
        <p:txBody>
          <a:bodyPr vert="horz" lIns="99014" tIns="49508" rIns="99014" bIns="49508" rtlCol="0" anchor="b"/>
          <a:lstStyle>
            <a:lvl1pPr algn="r">
              <a:defRPr sz="1400"/>
            </a:lvl1pPr>
          </a:lstStyle>
          <a:p>
            <a:fld id="{712D3970-3CF0-432F-B2B8-46278E180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88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8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848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88840"/>
            <a:ext cx="7772400" cy="1470025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7F1416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14192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-39688"/>
            <a:ext cx="9144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8" name="Picture 16" descr="GSC-Existing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22250"/>
            <a:ext cx="170338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257675" y="3571533"/>
            <a:ext cx="628650" cy="13017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394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2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53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3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141413"/>
            <a:ext cx="8348663" cy="5016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41413"/>
            <a:ext cx="7953127" cy="501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D667A46-D55B-4354-9EBD-9A468F803C8C}" type="datetimeFigureOut">
              <a:rPr lang="en-US" smtClean="0"/>
              <a:pPr>
                <a:defRPr/>
              </a:pPr>
              <a:t>9/28/2020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6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099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141412"/>
            <a:ext cx="8348663" cy="77541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1141412"/>
            <a:ext cx="7953127" cy="775419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a very </a:t>
            </a:r>
            <a:r>
              <a:rPr lang="en-US" dirty="0" err="1"/>
              <a:t>very</a:t>
            </a:r>
            <a:r>
              <a:rPr lang="en-US" dirty="0"/>
              <a:t> long title Master title style</a:t>
            </a:r>
            <a:endParaRPr lang="en-GB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D667A46-D55B-4354-9EBD-9A468F803C8C}" type="datetimeFigureOut">
              <a:rPr lang="en-US" smtClean="0"/>
              <a:pPr>
                <a:defRPr/>
              </a:pPr>
              <a:t>9/28/2020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2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D667A46-D55B-4354-9EBD-9A468F803C8C}" type="datetimeFigureOut">
              <a:rPr lang="en-US" smtClean="0"/>
              <a:pPr>
                <a:defRPr/>
              </a:pPr>
              <a:t>9/28/2020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6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134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134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r>
              <a:rPr lang="en-GB" dirty="0"/>
              <a:t>/16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141413"/>
            <a:ext cx="8348663" cy="5016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34145"/>
            <a:ext cx="7881119" cy="5089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D667A46-D55B-4354-9EBD-9A468F803C8C}" type="datetimeFigureOut">
              <a:rPr lang="en-US" smtClean="0"/>
              <a:pPr>
                <a:defRPr/>
              </a:pPr>
              <a:t>9/28/2020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6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1141413"/>
            <a:ext cx="8348663" cy="5016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3504"/>
            <a:ext cx="7881119" cy="5089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1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D667A46-D55B-4354-9EBD-9A468F803C8C}" type="datetimeFigureOut">
              <a:rPr lang="en-US" smtClean="0"/>
              <a:pPr>
                <a:defRPr/>
              </a:pPr>
              <a:t>9/28/2020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D667A46-D55B-4354-9EBD-9A468F803C8C}" type="datetimeFigureOut">
              <a:rPr lang="en-US" smtClean="0"/>
              <a:pPr>
                <a:defRPr/>
              </a:pPr>
              <a:t>9/28/2020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17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D667A46-D55B-4354-9EBD-9A468F803C8C}" type="datetimeFigureOut">
              <a:rPr lang="en-US" smtClean="0"/>
              <a:pPr>
                <a:defRPr/>
              </a:pPr>
              <a:t>9/28/2020</a:t>
            </a:fld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25F72B-7E20-4902-A6CC-89EA8820337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dirty="0"/>
              <a:t>/16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0"/>
            <a:ext cx="9220200" cy="104775"/>
          </a:xfrm>
          <a:prstGeom prst="rect">
            <a:avLst/>
          </a:prstGeom>
          <a:solidFill>
            <a:srgbClr val="6883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6757988"/>
            <a:ext cx="9220200" cy="106362"/>
          </a:xfrm>
          <a:prstGeom prst="rect">
            <a:avLst/>
          </a:prstGeom>
          <a:solidFill>
            <a:srgbClr val="6883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23" name="Picture 6" descr="GSC-ExistingLog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44475"/>
            <a:ext cx="1992312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10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25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04314C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rgbClr val="0431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rgbClr val="0431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4 years of lessons learned </a:t>
            </a:r>
          </a:p>
          <a:p>
            <a:r>
              <a:rPr lang="en-GB" dirty="0"/>
              <a:t>Shelter Coordination in Conflict Settings</a:t>
            </a:r>
          </a:p>
          <a:p>
            <a:r>
              <a:rPr lang="en-GB" dirty="0"/>
              <a:t>Virtual Coordination Workshop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504D76-A09C-44E8-938D-4EF0723B1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765175"/>
            <a:ext cx="7772400" cy="1800225"/>
          </a:xfrm>
        </p:spPr>
        <p:txBody>
          <a:bodyPr>
            <a:normAutofit/>
          </a:bodyPr>
          <a:lstStyle/>
          <a:p>
            <a:r>
              <a:rPr lang="en-US" dirty="0"/>
              <a:t>Shelter, Housing and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34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2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1134145"/>
            <a:ext cx="8241159" cy="508918"/>
          </a:xfrm>
        </p:spPr>
        <p:txBody>
          <a:bodyPr>
            <a:normAutofit fontScale="90000"/>
          </a:bodyPr>
          <a:lstStyle/>
          <a:p>
            <a:r>
              <a:rPr lang="en-GB" dirty="0"/>
              <a:t>Ukraine: Protracted Crisis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3C4520-E654-4420-841B-BF92E62C2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457765"/>
            <a:ext cx="4038600" cy="1231772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0E0408-273A-4BDA-B16C-1AEA439A2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76" y="3848358"/>
            <a:ext cx="3850785" cy="1473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3224B3-A509-4C8E-9611-99BDE26540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9" y="1808626"/>
            <a:ext cx="2638240" cy="1866990"/>
          </a:xfrm>
          <a:prstGeom prst="rect">
            <a:avLst/>
          </a:prstGeom>
          <a:ln w="22225">
            <a:solidFill>
              <a:srgbClr val="7F1416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906BFD-5868-435D-863C-CB6B67763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073" y="1774474"/>
            <a:ext cx="3308616" cy="235823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F960D6D-7FC9-473E-91BA-36ADFE989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28" y="4517947"/>
            <a:ext cx="3386907" cy="212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8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E42C1-5757-4253-B9BD-6047EB12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3</a:t>
            </a:fld>
            <a:r>
              <a:rPr lang="en-GB"/>
              <a:t>/16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79B0F0-3FE3-49A0-A27D-70D3AAA9C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08274"/>
            <a:ext cx="7881119" cy="534789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Chad: IM and analysis in Context of Merged Clusters</a:t>
            </a:r>
            <a:endParaRPr lang="en-CH" sz="2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0482337-CCF4-40A4-B96F-5275375629C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A52FC159-1099-4047-BC91-C9E0ECC9F1DA}" type="datetime1">
              <a:rPr lang="en-US" smtClean="0"/>
              <a:t>9/28/2020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10FF47-DC59-4877-925B-D0EF2D815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92" y="1871764"/>
            <a:ext cx="5161821" cy="2520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974702-CFA0-4E4D-B53B-33EFA2F26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096" y="4221088"/>
            <a:ext cx="3289613" cy="23262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DBB71C-9C82-4A1A-BC4F-078003FDF6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" y="2328981"/>
            <a:ext cx="340837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8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367CB3-71CB-49BF-88CE-A3939C659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F14C18-B0AD-4944-856F-A0688AC5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Burkina Faso: Setting up the Shelter Cluster </a:t>
            </a:r>
            <a:endParaRPr lang="en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C153F-4746-465F-B9A3-7EF90FDA93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AB6997F-BEA3-4311-B547-043BBC0196BA}" type="datetime1">
              <a:rPr lang="en-US" smtClean="0"/>
              <a:t>9/28/2020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5E17E42-2FCD-4027-9A19-201870F8D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8078326"/>
              </p:ext>
            </p:extLst>
          </p:nvPr>
        </p:nvGraphicFramePr>
        <p:xfrm>
          <a:off x="333872" y="1354925"/>
          <a:ext cx="835292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screenshot of a map&#10;&#10;Description automatically generated">
            <a:extLst>
              <a:ext uri="{FF2B5EF4-FFF2-40B4-BE49-F238E27FC236}">
                <a16:creationId xmlns:a16="http://schemas.microsoft.com/office/drawing/2014/main" id="{12BA5699-D296-4212-9172-5235CFAAED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99824"/>
            <a:ext cx="3779912" cy="2397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BF961D-ECF4-4A59-984C-20202CB172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0416" y="3706214"/>
            <a:ext cx="3018099" cy="29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34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A0BF3D-1250-47DD-8ACD-1E973AA7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E972D5-7A77-4B2F-AB9B-661A5B14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87" y="1193248"/>
            <a:ext cx="7953127" cy="501650"/>
          </a:xfrm>
        </p:spPr>
        <p:txBody>
          <a:bodyPr>
            <a:normAutofit/>
          </a:bodyPr>
          <a:lstStyle/>
          <a:p>
            <a:r>
              <a:rPr lang="en-GB" sz="2000" dirty="0"/>
              <a:t>NW Syria: Remote Coordination and Data as Currency</a:t>
            </a:r>
            <a:endParaRPr lang="en-CH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21423-D92B-4AF4-B224-6C84C66AD8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D20C0D8-8FFB-4217-AA1D-464EEC1C6C48}" type="datetime1">
              <a:rPr lang="en-US" smtClean="0"/>
              <a:t>9/28/2020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722268-3A4E-4462-BCEA-33B89936F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103" y="1787349"/>
            <a:ext cx="3068697" cy="2088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FEE42F-F6DD-4C16-A06E-A71C2CBDA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" y="1688932"/>
            <a:ext cx="3068697" cy="22067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3BB944-3B30-4043-8EFD-BEB9A1D46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36" y="3933056"/>
            <a:ext cx="9144000" cy="31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93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F4B28-D47C-447B-A576-A6564435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0D0FC3-C581-4C1B-9245-C7B857DD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  <a:endParaRPr lang="en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ED55C-FE0D-457E-AC6B-8849942903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DE14E68-2AEB-4A85-95CB-349F9FC85C9F}" type="datetime1">
              <a:rPr lang="en-US" smtClean="0"/>
              <a:t>9/28/2020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622657-99B7-4831-9DE8-563A28A3F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2" y="1998528"/>
            <a:ext cx="4193230" cy="2586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A315F2-4ACD-44C8-8F47-5B4462F95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331" y="2028578"/>
            <a:ext cx="3475945" cy="24621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538200-6FA4-4396-A49B-9144FAA3E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881" y="4626703"/>
            <a:ext cx="1472010" cy="20628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51DA4B-1B42-4435-AB7C-9D4244E10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79" y="4396237"/>
            <a:ext cx="2348863" cy="236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18272"/>
      </p:ext>
    </p:extLst>
  </p:cSld>
  <p:clrMapOvr>
    <a:masterClrMapping/>
  </p:clrMapOvr>
</p:sld>
</file>

<file path=ppt/theme/theme1.xml><?xml version="1.0" encoding="utf-8"?>
<a:theme xmlns:a="http://schemas.openxmlformats.org/drawingml/2006/main" name="Cross Cutting Issues and Inter Cluster Coordinatio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B7D25836F67646A98C66F1CDD61673" ma:contentTypeVersion="13" ma:contentTypeDescription="Create a new document." ma:contentTypeScope="" ma:versionID="ac86a000fabe1cd588c8302a481b1f33">
  <xsd:schema xmlns:xsd="http://www.w3.org/2001/XMLSchema" xmlns:xs="http://www.w3.org/2001/XMLSchema" xmlns:p="http://schemas.microsoft.com/office/2006/metadata/properties" xmlns:ns3="6df68d03-0d94-44b1-a9a2-765e7690f201" xmlns:ns4="1d8ebf77-cd33-4f18-bb2b-d077fe339d9a" targetNamespace="http://schemas.microsoft.com/office/2006/metadata/properties" ma:root="true" ma:fieldsID="c6debc5de8c98d67ad87a41679987d52" ns3:_="" ns4:_="">
    <xsd:import namespace="6df68d03-0d94-44b1-a9a2-765e7690f201"/>
    <xsd:import namespace="1d8ebf77-cd33-4f18-bb2b-d077fe339d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68d03-0d94-44b1-a9a2-765e7690f2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ebf77-cd33-4f18-bb2b-d077fe339d9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2021E4-FB18-41BB-82FD-DF26C4255F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3ECD35-7172-4F78-965D-C150E41533C7}">
  <ds:schemaRefs>
    <ds:schemaRef ds:uri="6df68d03-0d94-44b1-a9a2-765e7690f201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d8ebf77-cd33-4f18-bb2b-d077fe339d9a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F70CD99-75D4-48D5-8260-71EB92DEBE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f68d03-0d94-44b1-a9a2-765e7690f201"/>
    <ds:schemaRef ds:uri="1d8ebf77-cd33-4f18-bb2b-d077fe339d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Cross Cutting Issues and Inter Cluster Coordination</Template>
  <TotalTime>12446</TotalTime>
  <Words>77</Words>
  <Application>Microsoft Office PowerPoint</Application>
  <PresentationFormat>On-screen Show (4:3)</PresentationFormat>
  <Paragraphs>24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Cross Cutting Issues and Inter Cluster Coordination</vt:lpstr>
      <vt:lpstr>Shelter, Housing and Data</vt:lpstr>
      <vt:lpstr>Ukraine: Protracted Crisis</vt:lpstr>
      <vt:lpstr>Chad: IM and analysis in Context of Merged Clusters</vt:lpstr>
      <vt:lpstr>Burkina Faso: Setting up the Shelter Cluster </vt:lpstr>
      <vt:lpstr>NW Syria: Remote Coordination and Data as Currency</vt:lpstr>
      <vt:lpstr>Recommendations</vt:lpstr>
    </vt:vector>
  </TitlesOfParts>
  <Company>IFRC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 Cutting Issues &amp; Inter-Cluster Coordination</dc:title>
  <dc:creator>Victoria STODART</dc:creator>
  <cp:lastModifiedBy>Renee Wynveen</cp:lastModifiedBy>
  <cp:revision>216</cp:revision>
  <cp:lastPrinted>2019-09-09T12:21:35Z</cp:lastPrinted>
  <dcterms:created xsi:type="dcterms:W3CDTF">2014-07-21T10:44:23Z</dcterms:created>
  <dcterms:modified xsi:type="dcterms:W3CDTF">2020-09-28T17:06:29Z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0x010100C6B7D25836F67646A98C66F1CDD61673</vt:lpwstr>
  </property>
</Properties>
</file>