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20"/>
  </p:notesMasterIdLst>
  <p:handoutMasterIdLst>
    <p:handoutMasterId r:id="rId21"/>
  </p:handoutMasterIdLst>
  <p:sldIdLst>
    <p:sldId id="257" r:id="rId5"/>
    <p:sldId id="295" r:id="rId6"/>
    <p:sldId id="294" r:id="rId7"/>
    <p:sldId id="363" r:id="rId8"/>
    <p:sldId id="378" r:id="rId9"/>
    <p:sldId id="367" r:id="rId10"/>
    <p:sldId id="368" r:id="rId11"/>
    <p:sldId id="369" r:id="rId12"/>
    <p:sldId id="370" r:id="rId13"/>
    <p:sldId id="374" r:id="rId14"/>
    <p:sldId id="371" r:id="rId15"/>
    <p:sldId id="375" r:id="rId16"/>
    <p:sldId id="376" r:id="rId17"/>
    <p:sldId id="377" r:id="rId18"/>
    <p:sldId id="325" r:id="rId19"/>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a Barbezat" initials="II" lastIdx="0" clrIdx="0">
    <p:extLst>
      <p:ext uri="{19B8F6BF-5375-455C-9EA6-DF929625EA0E}">
        <p15:presenceInfo xmlns:p15="http://schemas.microsoft.com/office/powerpoint/2012/main" userId="Lea Barbeza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EEFD"/>
    <a:srgbClr val="E8EAEB"/>
    <a:srgbClr val="99D5FA"/>
    <a:srgbClr val="33ACF4"/>
    <a:srgbClr val="365A70"/>
    <a:srgbClr val="A2C0D2"/>
    <a:srgbClr val="F8F8F8"/>
    <a:srgbClr val="FDFDFD"/>
    <a:srgbClr val="F2F1EF"/>
    <a:srgbClr val="00C4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8" autoAdjust="0"/>
    <p:restoredTop sz="93615" autoAdjust="0"/>
  </p:normalViewPr>
  <p:slideViewPr>
    <p:cSldViewPr>
      <p:cViewPr varScale="1">
        <p:scale>
          <a:sx n="81" d="100"/>
          <a:sy n="81" d="100"/>
        </p:scale>
        <p:origin x="101" y="53"/>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1">
        <p:scale>
          <a:sx n="49" d="100"/>
          <a:sy n="49" d="100"/>
        </p:scale>
        <p:origin x="2910" y="6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each\AppData\Local\Microsoft\Windows\Temporary%20Internet%20Files\Content.Outlook\D7ZHBKDD\181002_Global%20Shelter%20Cluster%202018%20Meeting%20Registr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each\AppData\Local\Microsoft\Windows\Temporary%20Internet%20Files\Content.Outlook\D7ZHBKDD\181002_Global%20Shelter%20Cluster%202018%20Meeting%20Registr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each\AppData\Local\Microsoft\Windows\Temporary%20Internet%20Files\Content.Outlook\D7ZHBKDD\181002_Global%20Shelter%20Cluster%202018%20Meeting%20Registration.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pivotSource>
    <c:name>[181002_Global Shelter Cluster 2018 Meeting Registration.xlsx]Sheet5!PivotTable5</c:name>
    <c:fmtId val="-1"/>
  </c:pivotSource>
  <c:chart>
    <c:autoTitleDeleted val="1"/>
    <c:pivotFmts>
      <c:pivotFmt>
        <c:idx val="0"/>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pivotFmt>
      <c:pivotFmt>
        <c:idx val="2"/>
      </c:pivotFmt>
      <c:pivotFmt>
        <c:idx val="3"/>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33568855348382909"/>
          <c:y val="2.2443252469079078E-2"/>
          <c:w val="0.61164339384811828"/>
          <c:h val="0.95511349506184184"/>
        </c:manualLayout>
      </c:layout>
      <c:barChart>
        <c:barDir val="bar"/>
        <c:grouping val="clustered"/>
        <c:varyColors val="0"/>
        <c:ser>
          <c:idx val="0"/>
          <c:order val="0"/>
          <c:tx>
            <c:strRef>
              <c:f>Sheet5!$B$3</c:f>
              <c:strCache>
                <c:ptCount val="1"/>
                <c:pt idx="0">
                  <c:v>Total</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Sheet5!$A$4:$A$10</c:f>
              <c:strCache>
                <c:ptCount val="6"/>
                <c:pt idx="0">
                  <c:v>Africa</c:v>
                </c:pt>
                <c:pt idx="1">
                  <c:v>Asia and Pacific</c:v>
                </c:pt>
                <c:pt idx="2">
                  <c:v>Europe</c:v>
                </c:pt>
                <c:pt idx="3">
                  <c:v>Global and HQ</c:v>
                </c:pt>
                <c:pt idx="4">
                  <c:v>Latin America</c:v>
                </c:pt>
                <c:pt idx="5">
                  <c:v>MENA</c:v>
                </c:pt>
              </c:strCache>
            </c:strRef>
          </c:cat>
          <c:val>
            <c:numRef>
              <c:f>Sheet5!$B$4:$B$10</c:f>
              <c:numCache>
                <c:formatCode>General</c:formatCode>
                <c:ptCount val="6"/>
                <c:pt idx="0">
                  <c:v>21</c:v>
                </c:pt>
                <c:pt idx="1">
                  <c:v>21</c:v>
                </c:pt>
                <c:pt idx="2">
                  <c:v>3</c:v>
                </c:pt>
                <c:pt idx="3">
                  <c:v>55</c:v>
                </c:pt>
                <c:pt idx="4">
                  <c:v>5</c:v>
                </c:pt>
                <c:pt idx="5">
                  <c:v>10</c:v>
                </c:pt>
              </c:numCache>
            </c:numRef>
          </c:val>
          <c:extLst>
            <c:ext xmlns:c16="http://schemas.microsoft.com/office/drawing/2014/chart" uri="{C3380CC4-5D6E-409C-BE32-E72D297353CC}">
              <c16:uniqueId val="{00000000-A510-4DEA-B6C3-D7C7CA8F5CE3}"/>
            </c:ext>
          </c:extLst>
        </c:ser>
        <c:dLbls>
          <c:showLegendKey val="0"/>
          <c:showVal val="0"/>
          <c:showCatName val="0"/>
          <c:showSerName val="0"/>
          <c:showPercent val="0"/>
          <c:showBubbleSize val="0"/>
        </c:dLbls>
        <c:gapWidth val="61"/>
        <c:axId val="279709808"/>
        <c:axId val="279708128"/>
      </c:barChart>
      <c:catAx>
        <c:axId val="27970980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79708128"/>
        <c:crosses val="autoZero"/>
        <c:auto val="1"/>
        <c:lblAlgn val="ctr"/>
        <c:lblOffset val="100"/>
        <c:noMultiLvlLbl val="0"/>
      </c:catAx>
      <c:valAx>
        <c:axId val="279708128"/>
        <c:scaling>
          <c:orientation val="minMax"/>
        </c:scaling>
        <c:delete val="1"/>
        <c:axPos val="b"/>
        <c:numFmt formatCode="General" sourceLinked="1"/>
        <c:majorTickMark val="out"/>
        <c:minorTickMark val="none"/>
        <c:tickLblPos val="nextTo"/>
        <c:crossAx val="2797098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pivotSource>
    <c:name>[181002_Global Shelter Cluster 2018 Meeting Registration.xlsx]Sheet5!PivotTable5</c:name>
    <c:fmtId val="-1"/>
  </c:pivotSource>
  <c:chart>
    <c:autoTitleDeleted val="1"/>
    <c:pivotFmts>
      <c:pivotFmt>
        <c:idx val="0"/>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2"/>
          </a:solidFill>
          <a:ln>
            <a:noFill/>
          </a:ln>
          <a:effectLst/>
        </c:spPr>
      </c:pivotFmt>
      <c:pivotFmt>
        <c:idx val="2"/>
        <c:spPr>
          <a:solidFill>
            <a:schemeClr val="accent2"/>
          </a:solidFill>
          <a:ln>
            <a:noFill/>
          </a:ln>
          <a:effectLst/>
        </c:spPr>
      </c:pivotFmt>
      <c:pivotFmt>
        <c:idx val="3"/>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33568855348382909"/>
          <c:y val="2.2443252469079078E-2"/>
          <c:w val="0.61164339384811828"/>
          <c:h val="0.95511349506184184"/>
        </c:manualLayout>
      </c:layout>
      <c:barChart>
        <c:barDir val="bar"/>
        <c:grouping val="clustered"/>
        <c:varyColors val="0"/>
        <c:ser>
          <c:idx val="0"/>
          <c:order val="0"/>
          <c:tx>
            <c:strRef>
              <c:f>Sheet5!$B$3</c:f>
              <c:strCache>
                <c:ptCount val="1"/>
                <c:pt idx="0">
                  <c:v>Total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Sheet5!$A$4:$A$50</c:f>
              <c:multiLvlStrCache>
                <c:ptCount val="40"/>
                <c:lvl>
                  <c:pt idx="0">
                    <c:v>Burundi</c:v>
                  </c:pt>
                  <c:pt idx="1">
                    <c:v>Central African Republic</c:v>
                  </c:pt>
                  <c:pt idx="2">
                    <c:v>Democratic Republic of the Congo</c:v>
                  </c:pt>
                  <c:pt idx="3">
                    <c:v>Ethiopia</c:v>
                  </c:pt>
                  <c:pt idx="4">
                    <c:v>Kenya</c:v>
                  </c:pt>
                  <c:pt idx="5">
                    <c:v>Niger</c:v>
                  </c:pt>
                  <c:pt idx="6">
                    <c:v>Nigeria</c:v>
                  </c:pt>
                  <c:pt idx="7">
                    <c:v>Somalia</c:v>
                  </c:pt>
                  <c:pt idx="8">
                    <c:v>South ‎Sudan</c:v>
                  </c:pt>
                  <c:pt idx="9">
                    <c:v>Sudan</c:v>
                  </c:pt>
                  <c:pt idx="10">
                    <c:v>Uganda</c:v>
                  </c:pt>
                  <c:pt idx="11">
                    <c:v>Bangladesh</c:v>
                  </c:pt>
                  <c:pt idx="12">
                    <c:v>Fiji</c:v>
                  </c:pt>
                  <c:pt idx="13">
                    <c:v>India</c:v>
                  </c:pt>
                  <c:pt idx="14">
                    <c:v>Lao People’s Democratic Republic</c:v>
                  </c:pt>
                  <c:pt idx="15">
                    <c:v>Myanmar</c:v>
                  </c:pt>
                  <c:pt idx="16">
                    <c:v>Nepal</c:v>
                  </c:pt>
                  <c:pt idx="17">
                    <c:v>Pakistan</c:v>
                  </c:pt>
                  <c:pt idx="18">
                    <c:v>Papua New Guinea</c:v>
                  </c:pt>
                  <c:pt idx="19">
                    <c:v>Thailand</c:v>
                  </c:pt>
                  <c:pt idx="20">
                    <c:v>Vanuatu</c:v>
                  </c:pt>
                  <c:pt idx="21">
                    <c:v>Czech Republic</c:v>
                  </c:pt>
                  <c:pt idx="22">
                    <c:v>Italy</c:v>
                  </c:pt>
                  <c:pt idx="23">
                    <c:v>Ukraine</c:v>
                  </c:pt>
                  <c:pt idx="24">
                    <c:v>Australia</c:v>
                  </c:pt>
                  <c:pt idx="25">
                    <c:v>Belgium</c:v>
                  </c:pt>
                  <c:pt idx="26">
                    <c:v>Germany</c:v>
                  </c:pt>
                  <c:pt idx="27">
                    <c:v>Spain</c:v>
                  </c:pt>
                  <c:pt idx="28">
                    <c:v>Sweden</c:v>
                  </c:pt>
                  <c:pt idx="29">
                    <c:v>Switzerland</c:v>
                  </c:pt>
                  <c:pt idx="30">
                    <c:v>United Kingdom of Great Britain and Northern Ireland</c:v>
                  </c:pt>
                  <c:pt idx="31">
                    <c:v>United States of America</c:v>
                  </c:pt>
                  <c:pt idx="32">
                    <c:v>Chile</c:v>
                  </c:pt>
                  <c:pt idx="33">
                    <c:v>Dominica</c:v>
                  </c:pt>
                  <c:pt idx="34">
                    <c:v>Haiti</c:v>
                  </c:pt>
                  <c:pt idx="35">
                    <c:v>Panama</c:v>
                  </c:pt>
                  <c:pt idx="36">
                    <c:v>Afghanistan</c:v>
                  </c:pt>
                  <c:pt idx="37">
                    <c:v>Iraq</c:v>
                  </c:pt>
                  <c:pt idx="38">
                    <c:v>Syrian Arab Republic</c:v>
                  </c:pt>
                  <c:pt idx="39">
                    <c:v>Turkey</c:v>
                  </c:pt>
                </c:lvl>
                <c:lvl>
                  <c:pt idx="0">
                    <c:v>Africa</c:v>
                  </c:pt>
                  <c:pt idx="11">
                    <c:v>Asia and Pacific</c:v>
                  </c:pt>
                  <c:pt idx="21">
                    <c:v>Europe</c:v>
                  </c:pt>
                  <c:pt idx="24">
                    <c:v>Global and HQ</c:v>
                  </c:pt>
                  <c:pt idx="32">
                    <c:v>Latin America</c:v>
                  </c:pt>
                  <c:pt idx="36">
                    <c:v>MENA</c:v>
                  </c:pt>
                </c:lvl>
              </c:multiLvlStrCache>
            </c:multiLvlStrRef>
          </c:cat>
          <c:val>
            <c:numRef>
              <c:f>Sheet5!$B$4:$B$50</c:f>
              <c:numCache>
                <c:formatCode>General</c:formatCode>
                <c:ptCount val="40"/>
                <c:pt idx="0">
                  <c:v>1</c:v>
                </c:pt>
                <c:pt idx="1">
                  <c:v>2</c:v>
                </c:pt>
                <c:pt idx="2">
                  <c:v>2</c:v>
                </c:pt>
                <c:pt idx="3">
                  <c:v>2</c:v>
                </c:pt>
                <c:pt idx="4">
                  <c:v>3</c:v>
                </c:pt>
                <c:pt idx="5">
                  <c:v>2</c:v>
                </c:pt>
                <c:pt idx="6">
                  <c:v>2</c:v>
                </c:pt>
                <c:pt idx="7">
                  <c:v>3</c:v>
                </c:pt>
                <c:pt idx="8">
                  <c:v>2</c:v>
                </c:pt>
                <c:pt idx="9">
                  <c:v>1</c:v>
                </c:pt>
                <c:pt idx="10">
                  <c:v>1</c:v>
                </c:pt>
                <c:pt idx="11">
                  <c:v>6</c:v>
                </c:pt>
                <c:pt idx="12">
                  <c:v>1</c:v>
                </c:pt>
                <c:pt idx="13">
                  <c:v>1</c:v>
                </c:pt>
                <c:pt idx="14">
                  <c:v>1</c:v>
                </c:pt>
                <c:pt idx="15">
                  <c:v>1</c:v>
                </c:pt>
                <c:pt idx="16">
                  <c:v>6</c:v>
                </c:pt>
                <c:pt idx="17">
                  <c:v>1</c:v>
                </c:pt>
                <c:pt idx="18">
                  <c:v>1</c:v>
                </c:pt>
                <c:pt idx="19">
                  <c:v>1</c:v>
                </c:pt>
                <c:pt idx="20">
                  <c:v>2</c:v>
                </c:pt>
                <c:pt idx="21">
                  <c:v>1</c:v>
                </c:pt>
                <c:pt idx="22">
                  <c:v>1</c:v>
                </c:pt>
                <c:pt idx="23">
                  <c:v>1</c:v>
                </c:pt>
                <c:pt idx="24">
                  <c:v>2</c:v>
                </c:pt>
                <c:pt idx="25">
                  <c:v>2</c:v>
                </c:pt>
                <c:pt idx="26">
                  <c:v>2</c:v>
                </c:pt>
                <c:pt idx="27">
                  <c:v>1</c:v>
                </c:pt>
                <c:pt idx="28">
                  <c:v>2</c:v>
                </c:pt>
                <c:pt idx="29">
                  <c:v>29</c:v>
                </c:pt>
                <c:pt idx="30">
                  <c:v>11</c:v>
                </c:pt>
                <c:pt idx="31">
                  <c:v>6</c:v>
                </c:pt>
                <c:pt idx="32">
                  <c:v>1</c:v>
                </c:pt>
                <c:pt idx="33">
                  <c:v>1</c:v>
                </c:pt>
                <c:pt idx="34">
                  <c:v>2</c:v>
                </c:pt>
                <c:pt idx="35">
                  <c:v>1</c:v>
                </c:pt>
                <c:pt idx="36">
                  <c:v>3</c:v>
                </c:pt>
                <c:pt idx="37">
                  <c:v>1</c:v>
                </c:pt>
                <c:pt idx="38">
                  <c:v>2</c:v>
                </c:pt>
                <c:pt idx="39">
                  <c:v>4</c:v>
                </c:pt>
              </c:numCache>
            </c:numRef>
          </c:val>
          <c:extLst>
            <c:ext xmlns:c16="http://schemas.microsoft.com/office/drawing/2014/chart" uri="{C3380CC4-5D6E-409C-BE32-E72D297353CC}">
              <c16:uniqueId val="{00000000-305E-4D03-8118-10C59C28C074}"/>
            </c:ext>
          </c:extLst>
        </c:ser>
        <c:dLbls>
          <c:showLegendKey val="0"/>
          <c:showVal val="0"/>
          <c:showCatName val="0"/>
          <c:showSerName val="0"/>
          <c:showPercent val="0"/>
          <c:showBubbleSize val="0"/>
        </c:dLbls>
        <c:gapWidth val="61"/>
        <c:axId val="244189712"/>
        <c:axId val="276392368"/>
      </c:barChart>
      <c:catAx>
        <c:axId val="24418971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6392368"/>
        <c:crosses val="autoZero"/>
        <c:auto val="1"/>
        <c:lblAlgn val="ctr"/>
        <c:lblOffset val="100"/>
        <c:noMultiLvlLbl val="0"/>
      </c:catAx>
      <c:valAx>
        <c:axId val="276392368"/>
        <c:scaling>
          <c:orientation val="minMax"/>
        </c:scaling>
        <c:delete val="1"/>
        <c:axPos val="b"/>
        <c:numFmt formatCode="General" sourceLinked="1"/>
        <c:majorTickMark val="out"/>
        <c:minorTickMark val="none"/>
        <c:tickLblPos val="nextTo"/>
        <c:crossAx val="244189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[181002_Global Shelter Cluster 2018 Meeting Registration.xlsx]Sheet6!PivotTable6</c:name>
    <c:fmtId val="-1"/>
  </c:pivotSource>
  <c:chart>
    <c:autoTitleDeleted val="1"/>
    <c:pivotFmts>
      <c:pivotFmt>
        <c:idx val="0"/>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Sheet6!$B$3</c:f>
              <c:strCache>
                <c:ptCount val="1"/>
                <c:pt idx="0">
                  <c:v>Total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Sheet6!$A$4:$A$12</c:f>
              <c:strCache>
                <c:ptCount val="8"/>
                <c:pt idx="0">
                  <c:v>Government</c:v>
                </c:pt>
                <c:pt idx="1">
                  <c:v>National NGO</c:v>
                </c:pt>
                <c:pt idx="2">
                  <c:v>Donor</c:v>
                </c:pt>
                <c:pt idx="3">
                  <c:v>Other</c:v>
                </c:pt>
                <c:pt idx="4">
                  <c:v>Academia/research institution</c:v>
                </c:pt>
                <c:pt idx="5">
                  <c:v>Red Cross and Red Crescent movement</c:v>
                </c:pt>
                <c:pt idx="6">
                  <c:v>International NGO</c:v>
                </c:pt>
                <c:pt idx="7">
                  <c:v>United Nations</c:v>
                </c:pt>
              </c:strCache>
            </c:strRef>
          </c:cat>
          <c:val>
            <c:numRef>
              <c:f>Sheet6!$B$4:$B$12</c:f>
              <c:numCache>
                <c:formatCode>General</c:formatCode>
                <c:ptCount val="8"/>
                <c:pt idx="0">
                  <c:v>1</c:v>
                </c:pt>
                <c:pt idx="1">
                  <c:v>1</c:v>
                </c:pt>
                <c:pt idx="2">
                  <c:v>2</c:v>
                </c:pt>
                <c:pt idx="3">
                  <c:v>5</c:v>
                </c:pt>
                <c:pt idx="4">
                  <c:v>6</c:v>
                </c:pt>
                <c:pt idx="5">
                  <c:v>16</c:v>
                </c:pt>
                <c:pt idx="6">
                  <c:v>35</c:v>
                </c:pt>
                <c:pt idx="7">
                  <c:v>54</c:v>
                </c:pt>
              </c:numCache>
            </c:numRef>
          </c:val>
          <c:extLst>
            <c:ext xmlns:c16="http://schemas.microsoft.com/office/drawing/2014/chart" uri="{C3380CC4-5D6E-409C-BE32-E72D297353CC}">
              <c16:uniqueId val="{00000000-959C-4240-B72C-DB7818E08A72}"/>
            </c:ext>
          </c:extLst>
        </c:ser>
        <c:dLbls>
          <c:showLegendKey val="0"/>
          <c:showVal val="0"/>
          <c:showCatName val="0"/>
          <c:showSerName val="0"/>
          <c:showPercent val="0"/>
          <c:showBubbleSize val="0"/>
        </c:dLbls>
        <c:gapWidth val="52"/>
        <c:axId val="122628848"/>
        <c:axId val="235658000"/>
      </c:barChart>
      <c:catAx>
        <c:axId val="122628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5658000"/>
        <c:crosses val="autoZero"/>
        <c:auto val="1"/>
        <c:lblAlgn val="ctr"/>
        <c:lblOffset val="100"/>
        <c:noMultiLvlLbl val="0"/>
      </c:catAx>
      <c:valAx>
        <c:axId val="235658000"/>
        <c:scaling>
          <c:orientation val="minMax"/>
        </c:scaling>
        <c:delete val="1"/>
        <c:axPos val="b"/>
        <c:numFmt formatCode="General" sourceLinked="1"/>
        <c:majorTickMark val="none"/>
        <c:minorTickMark val="none"/>
        <c:tickLblPos val="nextTo"/>
        <c:crossAx val="122628848"/>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sVisible val="1"/>
      </c14:pivotOptions>
    </c:ext>
  </c:extLst>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Reversed" id="22">
  <a:schemeClr val="accent2"/>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4857" tIns="47428" rIns="94857" bIns="47428" rtlCol="0"/>
          <a:lstStyle>
            <a:lvl1pPr algn="l">
              <a:defRPr sz="1300"/>
            </a:lvl1pPr>
          </a:lstStyle>
          <a:p>
            <a:endParaRPr lang="en-GB" dirty="0"/>
          </a:p>
        </p:txBody>
      </p:sp>
      <p:sp>
        <p:nvSpPr>
          <p:cNvPr id="3" name="Date Placeholder 2"/>
          <p:cNvSpPr>
            <a:spLocks noGrp="1"/>
          </p:cNvSpPr>
          <p:nvPr>
            <p:ph type="dt" sz="quarter" idx="1"/>
          </p:nvPr>
        </p:nvSpPr>
        <p:spPr>
          <a:xfrm>
            <a:off x="3815373" y="0"/>
            <a:ext cx="2918831" cy="493316"/>
          </a:xfrm>
          <a:prstGeom prst="rect">
            <a:avLst/>
          </a:prstGeom>
        </p:spPr>
        <p:txBody>
          <a:bodyPr vert="horz" lIns="94857" tIns="47428" rIns="94857" bIns="47428" rtlCol="0"/>
          <a:lstStyle>
            <a:lvl1pPr algn="r">
              <a:defRPr sz="1300"/>
            </a:lvl1pPr>
          </a:lstStyle>
          <a:p>
            <a:fld id="{12381A15-447F-4DD4-BE92-B6C845C6DFBC}" type="datetimeFigureOut">
              <a:rPr lang="en-GB" smtClean="0"/>
              <a:t>15/10/2018</a:t>
            </a:fld>
            <a:endParaRPr lang="en-GB" dirty="0"/>
          </a:p>
        </p:txBody>
      </p:sp>
      <p:sp>
        <p:nvSpPr>
          <p:cNvPr id="4" name="Footer Placeholder 3"/>
          <p:cNvSpPr>
            <a:spLocks noGrp="1"/>
          </p:cNvSpPr>
          <p:nvPr>
            <p:ph type="ftr" sz="quarter" idx="2"/>
          </p:nvPr>
        </p:nvSpPr>
        <p:spPr>
          <a:xfrm>
            <a:off x="0" y="9371285"/>
            <a:ext cx="2918831" cy="493316"/>
          </a:xfrm>
          <a:prstGeom prst="rect">
            <a:avLst/>
          </a:prstGeom>
        </p:spPr>
        <p:txBody>
          <a:bodyPr vert="horz" lIns="94857" tIns="47428" rIns="94857" bIns="47428" rtlCol="0" anchor="b"/>
          <a:lstStyle>
            <a:lvl1pPr algn="l">
              <a:defRPr sz="1300"/>
            </a:lvl1pPr>
          </a:lstStyle>
          <a:p>
            <a:endParaRPr lang="en-GB" dirty="0"/>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4857" tIns="47428" rIns="94857" bIns="47428" rtlCol="0" anchor="b"/>
          <a:lstStyle>
            <a:lvl1pPr algn="r">
              <a:defRPr sz="1300"/>
            </a:lvl1pPr>
          </a:lstStyle>
          <a:p>
            <a:fld id="{6774B565-FA1E-4D79-963C-08C1D370763F}" type="slidenum">
              <a:rPr lang="en-GB" smtClean="0"/>
              <a:t>‹#›</a:t>
            </a:fld>
            <a:endParaRPr lang="en-GB" dirty="0"/>
          </a:p>
        </p:txBody>
      </p:sp>
    </p:spTree>
    <p:extLst>
      <p:ext uri="{BB962C8B-B14F-4D97-AF65-F5344CB8AC3E}">
        <p14:creationId xmlns:p14="http://schemas.microsoft.com/office/powerpoint/2010/main" val="299602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4857" tIns="47428" rIns="94857" bIns="47428" rtlCol="0"/>
          <a:lstStyle>
            <a:lvl1pPr algn="l">
              <a:defRPr sz="1300"/>
            </a:lvl1pPr>
          </a:lstStyle>
          <a:p>
            <a:endParaRPr lang="en-GB" dirty="0"/>
          </a:p>
        </p:txBody>
      </p:sp>
      <p:sp>
        <p:nvSpPr>
          <p:cNvPr id="3" name="Date Placeholder 2"/>
          <p:cNvSpPr>
            <a:spLocks noGrp="1"/>
          </p:cNvSpPr>
          <p:nvPr>
            <p:ph type="dt" idx="1"/>
          </p:nvPr>
        </p:nvSpPr>
        <p:spPr>
          <a:xfrm>
            <a:off x="3815373" y="0"/>
            <a:ext cx="2918831" cy="493316"/>
          </a:xfrm>
          <a:prstGeom prst="rect">
            <a:avLst/>
          </a:prstGeom>
        </p:spPr>
        <p:txBody>
          <a:bodyPr vert="horz" lIns="94857" tIns="47428" rIns="94857" bIns="47428" rtlCol="0"/>
          <a:lstStyle>
            <a:lvl1pPr algn="r">
              <a:defRPr sz="1300"/>
            </a:lvl1pPr>
          </a:lstStyle>
          <a:p>
            <a:fld id="{7642051B-1B52-401F-AE1C-323DF4C20EDD}" type="datetimeFigureOut">
              <a:rPr lang="en-GB" smtClean="0"/>
              <a:t>15/10/2018</a:t>
            </a:fld>
            <a:endParaRPr lang="en-GB"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57" tIns="47428" rIns="94857" bIns="47428" rtlCol="0" anchor="ctr"/>
          <a:lstStyle/>
          <a:p>
            <a:endParaRPr lang="en-GB" dirty="0"/>
          </a:p>
        </p:txBody>
      </p:sp>
      <p:sp>
        <p:nvSpPr>
          <p:cNvPr id="5" name="Notes Placeholder 4"/>
          <p:cNvSpPr>
            <a:spLocks noGrp="1"/>
          </p:cNvSpPr>
          <p:nvPr>
            <p:ph type="body" sz="quarter" idx="3"/>
          </p:nvPr>
        </p:nvSpPr>
        <p:spPr>
          <a:xfrm>
            <a:off x="673577" y="4686500"/>
            <a:ext cx="5388610" cy="4439841"/>
          </a:xfrm>
          <a:prstGeom prst="rect">
            <a:avLst/>
          </a:prstGeom>
        </p:spPr>
        <p:txBody>
          <a:bodyPr vert="horz" lIns="94857" tIns="47428" rIns="94857" bIns="474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4857" tIns="47428" rIns="94857" bIns="47428"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4857" tIns="47428" rIns="94857" bIns="47428" rtlCol="0" anchor="b"/>
          <a:lstStyle>
            <a:lvl1pPr algn="r">
              <a:defRPr sz="1300"/>
            </a:lvl1pPr>
          </a:lstStyle>
          <a:p>
            <a:fld id="{712D3970-3CF0-432F-B2B8-46278E180B3C}" type="slidenum">
              <a:rPr lang="en-GB" smtClean="0"/>
              <a:t>‹#›</a:t>
            </a:fld>
            <a:endParaRPr lang="en-GB" dirty="0"/>
          </a:p>
        </p:txBody>
      </p:sp>
    </p:spTree>
    <p:extLst>
      <p:ext uri="{BB962C8B-B14F-4D97-AF65-F5344CB8AC3E}">
        <p14:creationId xmlns:p14="http://schemas.microsoft.com/office/powerpoint/2010/main" val="40133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1</a:t>
            </a:fld>
            <a:endParaRPr lang="en-GB" dirty="0"/>
          </a:p>
        </p:txBody>
      </p:sp>
    </p:spTree>
    <p:extLst>
      <p:ext uri="{BB962C8B-B14F-4D97-AF65-F5344CB8AC3E}">
        <p14:creationId xmlns:p14="http://schemas.microsoft.com/office/powerpoint/2010/main" val="3507941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a:p>
            <a:endParaRPr lang="en-US" sz="1100" dirty="0"/>
          </a:p>
        </p:txBody>
      </p:sp>
      <p:sp>
        <p:nvSpPr>
          <p:cNvPr id="4" name="Slide Number Placeholder 3"/>
          <p:cNvSpPr>
            <a:spLocks noGrp="1"/>
          </p:cNvSpPr>
          <p:nvPr>
            <p:ph type="sldNum" sz="quarter" idx="10"/>
          </p:nvPr>
        </p:nvSpPr>
        <p:spPr/>
        <p:txBody>
          <a:bodyPr/>
          <a:lstStyle/>
          <a:p>
            <a:fld id="{712D3970-3CF0-432F-B2B8-46278E180B3C}" type="slidenum">
              <a:rPr lang="en-GB" smtClean="0"/>
              <a:t>10</a:t>
            </a:fld>
            <a:endParaRPr lang="en-GB" dirty="0"/>
          </a:p>
        </p:txBody>
      </p:sp>
    </p:spTree>
    <p:extLst>
      <p:ext uri="{BB962C8B-B14F-4D97-AF65-F5344CB8AC3E}">
        <p14:creationId xmlns:p14="http://schemas.microsoft.com/office/powerpoint/2010/main" val="40844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11</a:t>
            </a:fld>
            <a:endParaRPr lang="en-GB" dirty="0"/>
          </a:p>
        </p:txBody>
      </p:sp>
    </p:spTree>
    <p:extLst>
      <p:ext uri="{BB962C8B-B14F-4D97-AF65-F5344CB8AC3E}">
        <p14:creationId xmlns:p14="http://schemas.microsoft.com/office/powerpoint/2010/main" val="881280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After having identified the most influential impediments hindering Shelter Cluster’s activities, respondents were asked to choose areas with the greatest potential to reduce these impediments, which could thus be considered as priorities for the GSC. </a:t>
            </a:r>
          </a:p>
          <a:p>
            <a:endParaRPr lang="en-US" sz="1100" dirty="0"/>
          </a:p>
          <a:p>
            <a:r>
              <a:rPr lang="en-US" sz="1100" dirty="0"/>
              <a:t>Unsurprisingly, improved, more predictable funding for shelter operations was the main priority mentioned by 43% of respondents,</a:t>
            </a:r>
            <a:r>
              <a:rPr lang="en-US" sz="1100" baseline="0" dirty="0"/>
              <a:t> fo</a:t>
            </a:r>
            <a:r>
              <a:rPr lang="en-US" sz="1100" dirty="0"/>
              <a:t>llowed by harmonized data collection by cluster partners (27%) and improved,</a:t>
            </a:r>
            <a:r>
              <a:rPr lang="en-US" sz="1100" baseline="0" dirty="0"/>
              <a:t> more predictable funding for shelter coordination</a:t>
            </a:r>
            <a:r>
              <a:rPr lang="en-US" sz="1100" dirty="0"/>
              <a:t> (23%). </a:t>
            </a:r>
          </a:p>
        </p:txBody>
      </p:sp>
      <p:sp>
        <p:nvSpPr>
          <p:cNvPr id="4" name="Slide Number Placeholder 3"/>
          <p:cNvSpPr>
            <a:spLocks noGrp="1"/>
          </p:cNvSpPr>
          <p:nvPr>
            <p:ph type="sldNum" sz="quarter" idx="10"/>
          </p:nvPr>
        </p:nvSpPr>
        <p:spPr/>
        <p:txBody>
          <a:bodyPr/>
          <a:lstStyle/>
          <a:p>
            <a:fld id="{712D3970-3CF0-432F-B2B8-46278E180B3C}" type="slidenum">
              <a:rPr lang="en-GB" smtClean="0"/>
              <a:t>12</a:t>
            </a:fld>
            <a:endParaRPr lang="en-GB" dirty="0"/>
          </a:p>
        </p:txBody>
      </p:sp>
    </p:spTree>
    <p:extLst>
      <p:ext uri="{BB962C8B-B14F-4D97-AF65-F5344CB8AC3E}">
        <p14:creationId xmlns:p14="http://schemas.microsoft.com/office/powerpoint/2010/main" val="1102965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712D3970-3CF0-432F-B2B8-46278E180B3C}" type="slidenum">
              <a:rPr lang="en-GB" smtClean="0"/>
              <a:t>13</a:t>
            </a:fld>
            <a:endParaRPr lang="en-GB" dirty="0"/>
          </a:p>
        </p:txBody>
      </p:sp>
    </p:spTree>
    <p:extLst>
      <p:ext uri="{BB962C8B-B14F-4D97-AF65-F5344CB8AC3E}">
        <p14:creationId xmlns:p14="http://schemas.microsoft.com/office/powerpoint/2010/main" val="39338080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Narrow" panose="020B0606020202030204" pitchFamily="34" charset="0"/>
            </a:endParaRPr>
          </a:p>
        </p:txBody>
      </p:sp>
      <p:sp>
        <p:nvSpPr>
          <p:cNvPr id="4" name="Slide Number Placeholder 3"/>
          <p:cNvSpPr>
            <a:spLocks noGrp="1"/>
          </p:cNvSpPr>
          <p:nvPr>
            <p:ph type="sldNum" sz="quarter" idx="10"/>
          </p:nvPr>
        </p:nvSpPr>
        <p:spPr/>
        <p:txBody>
          <a:bodyPr/>
          <a:lstStyle/>
          <a:p>
            <a:fld id="{712D3970-3CF0-432F-B2B8-46278E180B3C}" type="slidenum">
              <a:rPr lang="en-GB" smtClean="0"/>
              <a:t>14</a:t>
            </a:fld>
            <a:endParaRPr lang="en-GB" dirty="0"/>
          </a:p>
        </p:txBody>
      </p:sp>
    </p:spTree>
    <p:extLst>
      <p:ext uri="{BB962C8B-B14F-4D97-AF65-F5344CB8AC3E}">
        <p14:creationId xmlns:p14="http://schemas.microsoft.com/office/powerpoint/2010/main" val="2763336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15</a:t>
            </a:fld>
            <a:endParaRPr lang="en-GB" dirty="0"/>
          </a:p>
        </p:txBody>
      </p:sp>
    </p:spTree>
    <p:extLst>
      <p:ext uri="{BB962C8B-B14F-4D97-AF65-F5344CB8AC3E}">
        <p14:creationId xmlns:p14="http://schemas.microsoft.com/office/powerpoint/2010/main" val="283725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2</a:t>
            </a:fld>
            <a:endParaRPr lang="en-GB" dirty="0"/>
          </a:p>
        </p:txBody>
      </p:sp>
    </p:spTree>
    <p:extLst>
      <p:ext uri="{BB962C8B-B14F-4D97-AF65-F5344CB8AC3E}">
        <p14:creationId xmlns:p14="http://schemas.microsoft.com/office/powerpoint/2010/main" val="261964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3</a:t>
            </a:fld>
            <a:endParaRPr lang="en-GB" dirty="0"/>
          </a:p>
        </p:txBody>
      </p:sp>
    </p:spTree>
    <p:extLst>
      <p:ext uri="{BB962C8B-B14F-4D97-AF65-F5344CB8AC3E}">
        <p14:creationId xmlns:p14="http://schemas.microsoft.com/office/powerpoint/2010/main" val="576107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Narrow" panose="020B0606020202030204" pitchFamily="34" charset="0"/>
              <a:cs typeface="Arial" panose="020B0604020202020204" pitchFamily="34" charset="0"/>
            </a:endParaRPr>
          </a:p>
          <a:p>
            <a:r>
              <a:rPr lang="en-US" sz="1100" dirty="0">
                <a:latin typeface="Arial Narrow" panose="020B0606020202030204" pitchFamily="34" charset="0"/>
                <a:cs typeface="Arial" panose="020B0604020202020204" pitchFamily="34" charset="0"/>
              </a:rPr>
              <a:t>Largest proportion based respondents</a:t>
            </a:r>
            <a:r>
              <a:rPr lang="en-US" sz="1100" baseline="0" dirty="0">
                <a:latin typeface="Arial Narrow" panose="020B0606020202030204" pitchFamily="34" charset="0"/>
                <a:cs typeface="Arial" panose="020B0604020202020204" pitchFamily="34" charset="0"/>
              </a:rPr>
              <a:t> working at global level, operating from European countries, the US and Australia </a:t>
            </a:r>
            <a:r>
              <a:rPr lang="en-US" sz="1100" dirty="0">
                <a:latin typeface="Arial Narrow" panose="020B0606020202030204" pitchFamily="34" charset="0"/>
                <a:cs typeface="Arial" panose="020B0604020202020204" pitchFamily="34" charset="0"/>
              </a:rPr>
              <a:t>(48%) Asia and the Pacific and Africa (both</a:t>
            </a:r>
            <a:r>
              <a:rPr lang="en-US" sz="1100" baseline="0" dirty="0">
                <a:latin typeface="Arial Narrow" panose="020B0606020202030204" pitchFamily="34" charset="0"/>
                <a:cs typeface="Arial" panose="020B0604020202020204" pitchFamily="34" charset="0"/>
              </a:rPr>
              <a:t> 18</a:t>
            </a:r>
            <a:r>
              <a:rPr lang="en-US" sz="1100" dirty="0">
                <a:latin typeface="Arial Narrow" panose="020B0606020202030204" pitchFamily="34" charset="0"/>
                <a:cs typeface="Arial" panose="020B0604020202020204" pitchFamily="34" charset="0"/>
              </a:rPr>
              <a:t>%). This data only takes into account 115 respondents although</a:t>
            </a:r>
            <a:r>
              <a:rPr lang="en-US" sz="1100" baseline="0" dirty="0">
                <a:latin typeface="Arial Narrow" panose="020B0606020202030204" pitchFamily="34" charset="0"/>
                <a:cs typeface="Arial" panose="020B0604020202020204" pitchFamily="34" charset="0"/>
              </a:rPr>
              <a:t> 120 responded to the survey in total</a:t>
            </a:r>
            <a:r>
              <a:rPr lang="en-US" sz="1100" dirty="0">
                <a:latin typeface="Arial Narrow" panose="020B0606020202030204" pitchFamily="34" charset="0"/>
                <a:cs typeface="Arial" panose="020B0604020202020204" pitchFamily="34" charset="0"/>
              </a:rPr>
              <a:t> (5 did not provide an answer when</a:t>
            </a:r>
            <a:r>
              <a:rPr lang="en-US" sz="1100" baseline="0" dirty="0">
                <a:latin typeface="Arial Narrow" panose="020B0606020202030204" pitchFamily="34" charset="0"/>
                <a:cs typeface="Arial" panose="020B0604020202020204" pitchFamily="34" charset="0"/>
              </a:rPr>
              <a:t> asked the country in which they currently work in).  </a:t>
            </a:r>
            <a:endParaRPr lang="en-US" sz="1100" dirty="0">
              <a:latin typeface="Arial Narrow" panose="020B0606020202030204" pitchFamily="34" charset="0"/>
              <a:cs typeface="Arial" panose="020B0604020202020204" pitchFamily="34" charset="0"/>
            </a:endParaRPr>
          </a:p>
          <a:p>
            <a:endParaRPr lang="en-US" sz="1100" dirty="0">
              <a:latin typeface="Arial Narrow" panose="020B0606020202030204" pitchFamily="34" charset="0"/>
              <a:cs typeface="Arial" panose="020B0604020202020204" pitchFamily="34" charset="0"/>
            </a:endParaRPr>
          </a:p>
          <a:p>
            <a:endParaRPr lang="en-US" sz="1100" dirty="0">
              <a:latin typeface="Arial Narrow" panose="020B0606020202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12D3970-3CF0-432F-B2B8-46278E180B3C}" type="slidenum">
              <a:rPr lang="en-GB" smtClean="0"/>
              <a:t>4</a:t>
            </a:fld>
            <a:endParaRPr lang="en-GB" dirty="0"/>
          </a:p>
        </p:txBody>
      </p:sp>
    </p:spTree>
    <p:extLst>
      <p:ext uri="{BB962C8B-B14F-4D97-AF65-F5344CB8AC3E}">
        <p14:creationId xmlns:p14="http://schemas.microsoft.com/office/powerpoint/2010/main" val="702969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sz="1200" dirty="0">
                <a:latin typeface="+mn-lt"/>
                <a:cs typeface="+mn-cs"/>
              </a:rPr>
              <a:t>An</a:t>
            </a:r>
            <a:r>
              <a:rPr lang="fr-CH" sz="1200" baseline="0" dirty="0">
                <a:latin typeface="+mn-lt"/>
                <a:cs typeface="+mn-cs"/>
              </a:rPr>
              <a:t> important </a:t>
            </a:r>
            <a:r>
              <a:rPr lang="fr-CH" sz="1200" baseline="0" dirty="0" err="1">
                <a:latin typeface="+mn-lt"/>
                <a:cs typeface="+mn-cs"/>
              </a:rPr>
              <a:t>number</a:t>
            </a:r>
            <a:r>
              <a:rPr lang="fr-CH" sz="1200" baseline="0" dirty="0">
                <a:latin typeface="+mn-lt"/>
                <a:cs typeface="+mn-cs"/>
              </a:rPr>
              <a:t> of </a:t>
            </a:r>
            <a:r>
              <a:rPr lang="fr-CH" sz="1200" baseline="0" dirty="0" err="1">
                <a:latin typeface="+mn-lt"/>
                <a:cs typeface="+mn-cs"/>
              </a:rPr>
              <a:t>respondent</a:t>
            </a:r>
            <a:r>
              <a:rPr lang="fr-CH" sz="1200" baseline="0" dirty="0">
                <a:latin typeface="+mn-lt"/>
                <a:cs typeface="+mn-cs"/>
              </a:rPr>
              <a:t> </a:t>
            </a:r>
            <a:r>
              <a:rPr lang="fr-CH" sz="1200" baseline="0" dirty="0" err="1">
                <a:latin typeface="+mn-lt"/>
                <a:cs typeface="+mn-cs"/>
              </a:rPr>
              <a:t>currently</a:t>
            </a:r>
            <a:r>
              <a:rPr lang="fr-CH" sz="1200" baseline="0" dirty="0">
                <a:latin typeface="+mn-lt"/>
                <a:cs typeface="+mn-cs"/>
              </a:rPr>
              <a:t> </a:t>
            </a:r>
            <a:r>
              <a:rPr lang="fr-CH" sz="1200" baseline="0" dirty="0" err="1">
                <a:latin typeface="+mn-lt"/>
                <a:cs typeface="+mn-cs"/>
              </a:rPr>
              <a:t>work</a:t>
            </a:r>
            <a:r>
              <a:rPr lang="fr-CH" sz="1200" baseline="0" dirty="0">
                <a:latin typeface="+mn-lt"/>
                <a:cs typeface="+mn-cs"/>
              </a:rPr>
              <a:t> in </a:t>
            </a:r>
            <a:r>
              <a:rPr lang="fr-CH" sz="1200" baseline="0" dirty="0" err="1">
                <a:latin typeface="+mn-lt"/>
                <a:cs typeface="+mn-cs"/>
              </a:rPr>
              <a:t>Switzerland</a:t>
            </a:r>
            <a:r>
              <a:rPr lang="fr-CH" sz="1200" baseline="0" dirty="0">
                <a:latin typeface="+mn-lt"/>
                <a:cs typeface="+mn-cs"/>
              </a:rPr>
              <a:t>. This </a:t>
            </a:r>
            <a:r>
              <a:rPr lang="fr-CH" sz="1200" baseline="0" dirty="0" err="1">
                <a:latin typeface="+mn-lt"/>
                <a:cs typeface="+mn-cs"/>
              </a:rPr>
              <a:t>can</a:t>
            </a:r>
            <a:r>
              <a:rPr lang="fr-CH" sz="1200" baseline="0" dirty="0">
                <a:latin typeface="+mn-lt"/>
                <a:cs typeface="+mn-cs"/>
              </a:rPr>
              <a:t> </a:t>
            </a:r>
            <a:r>
              <a:rPr lang="fr-CH" sz="1200" baseline="0" dirty="0" err="1">
                <a:latin typeface="+mn-lt"/>
                <a:cs typeface="+mn-cs"/>
              </a:rPr>
              <a:t>be</a:t>
            </a:r>
            <a:r>
              <a:rPr lang="fr-CH" sz="1200" baseline="0" dirty="0">
                <a:latin typeface="+mn-lt"/>
                <a:cs typeface="+mn-cs"/>
              </a:rPr>
              <a:t> </a:t>
            </a:r>
            <a:r>
              <a:rPr lang="fr-CH" sz="1200" baseline="0" dirty="0" err="1">
                <a:latin typeface="+mn-lt"/>
                <a:cs typeface="+mn-cs"/>
              </a:rPr>
              <a:t>correlated</a:t>
            </a:r>
            <a:r>
              <a:rPr lang="fr-CH" sz="1200" baseline="0" dirty="0">
                <a:latin typeface="+mn-lt"/>
                <a:cs typeface="+mn-cs"/>
              </a:rPr>
              <a:t> </a:t>
            </a:r>
            <a:r>
              <a:rPr lang="fr-CH" sz="1200" baseline="0" dirty="0" err="1">
                <a:latin typeface="+mn-lt"/>
                <a:cs typeface="+mn-cs"/>
              </a:rPr>
              <a:t>with</a:t>
            </a:r>
            <a:r>
              <a:rPr lang="fr-CH" sz="1200" baseline="0" dirty="0">
                <a:latin typeface="+mn-lt"/>
                <a:cs typeface="+mn-cs"/>
              </a:rPr>
              <a:t> the </a:t>
            </a:r>
            <a:r>
              <a:rPr lang="fr-CH" sz="1200" baseline="0" dirty="0" err="1">
                <a:latin typeface="+mn-lt"/>
                <a:cs typeface="+mn-cs"/>
              </a:rPr>
              <a:t>fact</a:t>
            </a:r>
            <a:r>
              <a:rPr lang="fr-CH" sz="1200" baseline="0" dirty="0">
                <a:latin typeface="+mn-lt"/>
                <a:cs typeface="+mn-cs"/>
              </a:rPr>
              <a:t> </a:t>
            </a:r>
            <a:r>
              <a:rPr lang="fr-CH" sz="1200" baseline="0" dirty="0" err="1">
                <a:latin typeface="+mn-lt"/>
                <a:cs typeface="+mn-cs"/>
              </a:rPr>
              <a:t>that</a:t>
            </a:r>
            <a:r>
              <a:rPr lang="fr-CH" sz="1200" baseline="0" dirty="0">
                <a:latin typeface="+mn-lt"/>
                <a:cs typeface="+mn-cs"/>
              </a:rPr>
              <a:t> the </a:t>
            </a:r>
            <a:r>
              <a:rPr lang="fr-CH" sz="1200" baseline="0" dirty="0" err="1">
                <a:latin typeface="+mn-lt"/>
                <a:cs typeface="+mn-cs"/>
              </a:rPr>
              <a:t>two</a:t>
            </a:r>
            <a:r>
              <a:rPr lang="fr-CH" sz="1200" baseline="0" dirty="0">
                <a:latin typeface="+mn-lt"/>
                <a:cs typeface="+mn-cs"/>
              </a:rPr>
              <a:t> organisations </a:t>
            </a:r>
            <a:r>
              <a:rPr lang="fr-CH" sz="1200" baseline="0" dirty="0" err="1">
                <a:latin typeface="+mn-lt"/>
                <a:cs typeface="+mn-cs"/>
              </a:rPr>
              <a:t>that</a:t>
            </a:r>
            <a:r>
              <a:rPr lang="fr-CH" sz="1200" baseline="0" dirty="0">
                <a:latin typeface="+mn-lt"/>
                <a:cs typeface="+mn-cs"/>
              </a:rPr>
              <a:t> </a:t>
            </a:r>
            <a:r>
              <a:rPr lang="fr-CH" sz="1200" baseline="0" dirty="0" err="1">
                <a:latin typeface="+mn-lt"/>
                <a:cs typeface="+mn-cs"/>
              </a:rPr>
              <a:t>were</a:t>
            </a:r>
            <a:r>
              <a:rPr lang="fr-CH" sz="1200" baseline="0" dirty="0">
                <a:latin typeface="+mn-lt"/>
                <a:cs typeface="+mn-cs"/>
              </a:rPr>
              <a:t> the </a:t>
            </a:r>
            <a:r>
              <a:rPr lang="fr-CH" sz="1200" baseline="0" dirty="0" err="1">
                <a:latin typeface="+mn-lt"/>
                <a:cs typeface="+mn-cs"/>
              </a:rPr>
              <a:t>most</a:t>
            </a:r>
            <a:r>
              <a:rPr lang="fr-CH" sz="1200" baseline="0" dirty="0">
                <a:latin typeface="+mn-lt"/>
                <a:cs typeface="+mn-cs"/>
              </a:rPr>
              <a:t> </a:t>
            </a:r>
            <a:r>
              <a:rPr lang="fr-CH" sz="1200" baseline="0" dirty="0" err="1">
                <a:latin typeface="+mn-lt"/>
                <a:cs typeface="+mn-cs"/>
              </a:rPr>
              <a:t>represented</a:t>
            </a:r>
            <a:r>
              <a:rPr lang="fr-CH" sz="1200" baseline="0" dirty="0">
                <a:latin typeface="+mn-lt"/>
                <a:cs typeface="+mn-cs"/>
              </a:rPr>
              <a:t> in the </a:t>
            </a:r>
            <a:r>
              <a:rPr lang="fr-CH" sz="1200" baseline="0" dirty="0" err="1">
                <a:latin typeface="+mn-lt"/>
                <a:cs typeface="+mn-cs"/>
              </a:rPr>
              <a:t>survey</a:t>
            </a:r>
            <a:r>
              <a:rPr lang="fr-CH" sz="1200" baseline="0" dirty="0">
                <a:latin typeface="+mn-lt"/>
                <a:cs typeface="+mn-cs"/>
              </a:rPr>
              <a:t> </a:t>
            </a:r>
            <a:r>
              <a:rPr lang="fr-CH" sz="1200" baseline="0" dirty="0" err="1">
                <a:latin typeface="+mn-lt"/>
                <a:cs typeface="+mn-cs"/>
              </a:rPr>
              <a:t>were</a:t>
            </a:r>
            <a:r>
              <a:rPr lang="fr-CH" sz="1200" baseline="0" dirty="0">
                <a:latin typeface="+mn-lt"/>
                <a:cs typeface="+mn-cs"/>
              </a:rPr>
              <a:t> UNHCR and IOM </a:t>
            </a:r>
            <a:r>
              <a:rPr lang="fr-CH" sz="1200" baseline="0" dirty="0" err="1">
                <a:latin typeface="+mn-lt"/>
                <a:cs typeface="+mn-cs"/>
              </a:rPr>
              <a:t>which</a:t>
            </a:r>
            <a:r>
              <a:rPr lang="fr-CH" sz="1200" baseline="0" dirty="0">
                <a:latin typeface="+mn-lt"/>
                <a:cs typeface="+mn-cs"/>
              </a:rPr>
              <a:t> have </a:t>
            </a:r>
            <a:r>
              <a:rPr lang="fr-CH" sz="1200" baseline="0" dirty="0" err="1">
                <a:latin typeface="+mn-lt"/>
                <a:cs typeface="+mn-cs"/>
              </a:rPr>
              <a:t>their</a:t>
            </a:r>
            <a:r>
              <a:rPr lang="fr-CH" sz="1200" baseline="0" dirty="0">
                <a:latin typeface="+mn-lt"/>
                <a:cs typeface="+mn-cs"/>
              </a:rPr>
              <a:t> HQ in </a:t>
            </a:r>
            <a:r>
              <a:rPr lang="fr-CH" sz="1200" baseline="0" dirty="0" err="1">
                <a:latin typeface="+mn-lt"/>
                <a:cs typeface="+mn-cs"/>
              </a:rPr>
              <a:t>Switzerland</a:t>
            </a:r>
            <a:r>
              <a:rPr lang="fr-CH" sz="1200" baseline="0" dirty="0">
                <a:latin typeface="+mn-lt"/>
                <a:cs typeface="+mn-cs"/>
              </a:rPr>
              <a:t>. </a:t>
            </a:r>
            <a:endParaRPr lang="en-US" sz="1200" dirty="0">
              <a:latin typeface="Arial Narrow" panose="020B0606020202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12D3970-3CF0-432F-B2B8-46278E180B3C}" type="slidenum">
              <a:rPr lang="en-GB" smtClean="0"/>
              <a:t>5</a:t>
            </a:fld>
            <a:endParaRPr lang="en-GB" dirty="0"/>
          </a:p>
        </p:txBody>
      </p:sp>
    </p:spTree>
    <p:extLst>
      <p:ext uri="{BB962C8B-B14F-4D97-AF65-F5344CB8AC3E}">
        <p14:creationId xmlns:p14="http://schemas.microsoft.com/office/powerpoint/2010/main" val="772022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Mainly United</a:t>
            </a:r>
            <a:r>
              <a:rPr lang="en-US" baseline="0" dirty="0"/>
              <a:t> Nations Agencies (45</a:t>
            </a:r>
            <a:r>
              <a:rPr lang="en-US" dirty="0"/>
              <a:t>% of respondents)</a:t>
            </a:r>
          </a:p>
          <a:p>
            <a:r>
              <a:rPr lang="en-US" dirty="0"/>
              <a:t>International</a:t>
            </a:r>
            <a:r>
              <a:rPr lang="en-US" baseline="0" dirty="0"/>
              <a:t> NGOs </a:t>
            </a:r>
            <a:r>
              <a:rPr lang="en-US" dirty="0"/>
              <a:t>(29%),</a:t>
            </a:r>
            <a:r>
              <a:rPr lang="en-US" baseline="0" dirty="0"/>
              <a:t> the </a:t>
            </a:r>
            <a:r>
              <a:rPr lang="en-US" dirty="0"/>
              <a:t>Red Cross and Red Crescent Movement (13%).  Academic/research</a:t>
            </a:r>
            <a:r>
              <a:rPr lang="en-US" baseline="0" dirty="0"/>
              <a:t> institutions (5%)</a:t>
            </a: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6</a:t>
            </a:fld>
            <a:endParaRPr lang="en-GB" dirty="0"/>
          </a:p>
        </p:txBody>
      </p:sp>
    </p:spTree>
    <p:extLst>
      <p:ext uri="{BB962C8B-B14F-4D97-AF65-F5344CB8AC3E}">
        <p14:creationId xmlns:p14="http://schemas.microsoft.com/office/powerpoint/2010/main" val="3273922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7</a:t>
            </a:fld>
            <a:endParaRPr lang="en-GB" dirty="0"/>
          </a:p>
        </p:txBody>
      </p:sp>
    </p:spTree>
    <p:extLst>
      <p:ext uri="{BB962C8B-B14F-4D97-AF65-F5344CB8AC3E}">
        <p14:creationId xmlns:p14="http://schemas.microsoft.com/office/powerpoint/2010/main" val="3424274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0227">
              <a:defRPr/>
            </a:pPr>
            <a:r>
              <a:rPr lang="en-GB" dirty="0"/>
              <a:t>Respondents to the survey were asked to identify three main impediments hindering the Shelter Cluster’s activities from a list. </a:t>
            </a:r>
          </a:p>
          <a:p>
            <a:pPr defTabSz="900227">
              <a:defRPr/>
            </a:pPr>
            <a:endParaRPr lang="en-GB" dirty="0"/>
          </a:p>
          <a:p>
            <a:pPr defTabSz="900227">
              <a:defRPr/>
            </a:pPr>
            <a:r>
              <a:rPr lang="en-GB" dirty="0"/>
              <a:t>Insufficient funding for shelter programming came up as the most influential impediment, cited by 47% of respondents. Security and poor humanitarian access to affected populations come second (28%), followed by insufficient funding for shelter</a:t>
            </a:r>
            <a:r>
              <a:rPr lang="en-GB" baseline="0" dirty="0"/>
              <a:t> coordination </a:t>
            </a:r>
            <a:r>
              <a:rPr lang="en-GB" dirty="0"/>
              <a:t>(20%). </a:t>
            </a:r>
          </a:p>
          <a:p>
            <a:pPr defTabSz="900227">
              <a:defRPr/>
            </a:pPr>
            <a:endParaRPr lang="en-GB" dirty="0"/>
          </a:p>
          <a:p>
            <a:pPr defTabSz="900227">
              <a:defRPr/>
            </a:pPr>
            <a:r>
              <a:rPr lang="en-GB" dirty="0"/>
              <a:t>Other impediments that were often mentioned are: </a:t>
            </a:r>
            <a:r>
              <a:rPr lang="en-GB" sz="1200" b="0" i="0" u="none" strike="noStrike" kern="1200" dirty="0">
                <a:solidFill>
                  <a:schemeClr val="tx1"/>
                </a:solidFill>
                <a:effectLst/>
                <a:latin typeface="+mn-lt"/>
                <a:ea typeface="+mn-ea"/>
                <a:cs typeface="+mn-cs"/>
              </a:rPr>
              <a:t>Poor humanitarian understanding of urban responses,</a:t>
            </a:r>
          </a:p>
          <a:p>
            <a:pPr defTabSz="900227">
              <a:defRPr/>
            </a:pPr>
            <a:r>
              <a:rPr lang="en-GB" sz="1200" b="0" i="0" u="none" strike="noStrike" kern="1200" dirty="0">
                <a:solidFill>
                  <a:schemeClr val="tx1"/>
                </a:solidFill>
                <a:effectLst/>
                <a:latin typeface="+mn-lt"/>
                <a:ea typeface="+mn-ea"/>
                <a:cs typeface="+mn-cs"/>
              </a:rPr>
              <a:t>Insufficient capacity of local partners</a:t>
            </a:r>
          </a:p>
          <a:p>
            <a:pPr defTabSz="900227">
              <a:defRPr/>
            </a:pPr>
            <a:r>
              <a:rPr lang="en-GB" sz="1200" b="0" i="0" u="none" strike="noStrike" kern="1200" dirty="0">
                <a:solidFill>
                  <a:schemeClr val="tx1"/>
                </a:solidFill>
                <a:effectLst/>
                <a:latin typeface="+mn-lt"/>
                <a:ea typeface="+mn-ea"/>
                <a:cs typeface="+mn-cs"/>
              </a:rPr>
              <a:t>Limited engagement with Housing, Land and Property issues</a:t>
            </a:r>
          </a:p>
          <a:p>
            <a:pPr defTabSz="900227">
              <a:defRPr/>
            </a:pPr>
            <a:r>
              <a:rPr lang="en-GB" sz="1200" b="0" i="0" u="none" strike="noStrike" kern="1200" dirty="0">
                <a:solidFill>
                  <a:schemeClr val="tx1"/>
                </a:solidFill>
                <a:effectLst/>
                <a:latin typeface="+mn-lt"/>
                <a:ea typeface="+mn-ea"/>
                <a:cs typeface="+mn-cs"/>
              </a:rPr>
              <a:t>Poor quality inter-cluster coordination and planning</a:t>
            </a:r>
            <a:r>
              <a:rPr lang="en-GB" dirty="0"/>
              <a:t> </a:t>
            </a:r>
          </a:p>
          <a:p>
            <a:pPr defTabSz="900227">
              <a:defRPr/>
            </a:pPr>
            <a:r>
              <a:rPr lang="en-GB" sz="1200" b="0" i="0" u="none" strike="noStrike" kern="1200" dirty="0">
                <a:solidFill>
                  <a:schemeClr val="tx1"/>
                </a:solidFill>
                <a:effectLst/>
                <a:latin typeface="+mn-lt"/>
                <a:ea typeface="+mn-ea"/>
                <a:cs typeface="+mn-cs"/>
              </a:rPr>
              <a:t>High turnover of staff in operational agencies</a:t>
            </a:r>
            <a:r>
              <a:rPr lang="en-GB" dirty="0"/>
              <a:t> </a:t>
            </a:r>
          </a:p>
          <a:p>
            <a:pPr defTabSz="900227">
              <a:defRPr/>
            </a:pPr>
            <a:r>
              <a:rPr lang="en-GB" sz="1200" b="0" i="0" u="none" strike="noStrike" kern="1200" dirty="0">
                <a:solidFill>
                  <a:schemeClr val="tx1"/>
                </a:solidFill>
                <a:effectLst/>
                <a:latin typeface="+mn-lt"/>
                <a:ea typeface="+mn-ea"/>
                <a:cs typeface="+mn-cs"/>
              </a:rPr>
              <a:t>Limited national-level preparedness activities and contingency planning</a:t>
            </a:r>
            <a:r>
              <a:rPr lang="en-GB" dirty="0"/>
              <a:t> </a:t>
            </a:r>
            <a:r>
              <a:rPr lang="en-GB" sz="1200" b="0" i="0" u="none" strike="noStrike" kern="1200" dirty="0">
                <a:solidFill>
                  <a:schemeClr val="tx1"/>
                </a:solidFill>
                <a:effectLst/>
                <a:latin typeface="+mn-lt"/>
                <a:ea typeface="+mn-ea"/>
                <a:cs typeface="+mn-cs"/>
              </a:rPr>
              <a:t>Low engagement with non-traditional actors</a:t>
            </a:r>
            <a:r>
              <a:rPr lang="en-GB" dirty="0"/>
              <a:t> </a:t>
            </a:r>
          </a:p>
          <a:p>
            <a:pPr defTabSz="900227">
              <a:defRPr/>
            </a:pPr>
            <a:r>
              <a:rPr lang="en-GB" sz="1200" b="0" i="0" u="none" strike="noStrike" kern="1200" dirty="0">
                <a:solidFill>
                  <a:schemeClr val="tx1"/>
                </a:solidFill>
                <a:effectLst/>
                <a:latin typeface="+mn-lt"/>
                <a:ea typeface="+mn-ea"/>
                <a:cs typeface="+mn-cs"/>
              </a:rPr>
              <a:t>Poor understanding of field realities and needs</a:t>
            </a:r>
            <a:r>
              <a:rPr lang="en-GB" dirty="0"/>
              <a:t> </a:t>
            </a:r>
          </a:p>
          <a:p>
            <a:pPr marL="0" marR="0" lvl="0" indent="0" algn="l" defTabSz="900227" rtl="0" eaLnBrk="1" fontAlgn="auto" latinLnBrk="0" hangingPunct="1">
              <a:lnSpc>
                <a:spcPct val="100000"/>
              </a:lnSpc>
              <a:spcBef>
                <a:spcPts val="0"/>
              </a:spcBef>
              <a:spcAft>
                <a:spcPts val="0"/>
              </a:spcAft>
              <a:buClrTx/>
              <a:buSzTx/>
              <a:buFontTx/>
              <a:buNone/>
              <a:tabLst/>
              <a:defRPr/>
            </a:pPr>
            <a:r>
              <a:rPr lang="en-GB" dirty="0"/>
              <a:t>(all mentioned by between 15% and 19% of respondents). </a:t>
            </a:r>
          </a:p>
          <a:p>
            <a:pPr defTabSz="900227">
              <a:defRPr/>
            </a:pPr>
            <a:br>
              <a:rPr lang="en-GB" dirty="0"/>
            </a:br>
            <a:r>
              <a:rPr lang="en-GB" dirty="0"/>
              <a:t>On the contrary,</a:t>
            </a:r>
            <a:r>
              <a:rPr lang="en-GB" baseline="0" dirty="0"/>
              <a:t> high turnover of staff in coordination team,</a:t>
            </a:r>
            <a:r>
              <a:rPr lang="en-GB" dirty="0"/>
              <a:t> poor quality technical solutions and inadequate sub-national cluster coordination processes do not pose a significant problem according to respondents (mentioned by only 8% , 5% and 5% respectively). </a:t>
            </a:r>
          </a:p>
          <a:p>
            <a:pPr defTabSz="900227">
              <a:defRPr/>
            </a:pPr>
            <a:endParaRPr lang="fr-CH" dirty="0"/>
          </a:p>
          <a:p>
            <a:pPr defTabSz="900227">
              <a:defRPr/>
            </a:pPr>
            <a:endParaRPr lang="en-GB" dirty="0"/>
          </a:p>
          <a:p>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8</a:t>
            </a:fld>
            <a:endParaRPr lang="en-GB" dirty="0"/>
          </a:p>
        </p:txBody>
      </p:sp>
    </p:spTree>
    <p:extLst>
      <p:ext uri="{BB962C8B-B14F-4D97-AF65-F5344CB8AC3E}">
        <p14:creationId xmlns:p14="http://schemas.microsoft.com/office/powerpoint/2010/main" val="3166993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9</a:t>
            </a:fld>
            <a:endParaRPr lang="en-GB" dirty="0"/>
          </a:p>
        </p:txBody>
      </p:sp>
    </p:spTree>
    <p:extLst>
      <p:ext uri="{BB962C8B-B14F-4D97-AF65-F5344CB8AC3E}">
        <p14:creationId xmlns:p14="http://schemas.microsoft.com/office/powerpoint/2010/main" val="2981505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44824"/>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670176"/>
            <a:ext cx="6400800" cy="127099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683941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10225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558934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18606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28826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82916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653214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11658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37494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3001170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152024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6553200" y="6324412"/>
            <a:ext cx="2133600" cy="365125"/>
          </a:xfrm>
          <a:prstGeom prst="rect">
            <a:avLst/>
          </a:prstGeom>
        </p:spPr>
        <p:txBody>
          <a:bodyPr vert="horz" lIns="91440" tIns="45720" rIns="91440" bIns="45720" rtlCol="0" anchor="ctr"/>
          <a:lstStyle>
            <a:lvl1pPr algn="r">
              <a:defRPr sz="1200">
                <a:solidFill>
                  <a:srgbClr val="7F1416"/>
                </a:solidFill>
              </a:defRPr>
            </a:lvl1pPr>
          </a:lstStyle>
          <a:p>
            <a:fld id="{1327C452-0D12-48F3-BB65-BBA3E6350F2C}" type="slidenum">
              <a:rPr lang="en-GB" smtClean="0"/>
              <a:pPr/>
              <a:t>‹#›</a:t>
            </a:fld>
            <a:endParaRPr lang="en-GB" dirty="0"/>
          </a:p>
        </p:txBody>
      </p:sp>
      <p:sp>
        <p:nvSpPr>
          <p:cNvPr id="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grpSp>
        <p:nvGrpSpPr>
          <p:cNvPr id="31" name="Group 30"/>
          <p:cNvGrpSpPr/>
          <p:nvPr/>
        </p:nvGrpSpPr>
        <p:grpSpPr>
          <a:xfrm>
            <a:off x="467544" y="6309320"/>
            <a:ext cx="1908720" cy="400110"/>
            <a:chOff x="3671392" y="6341258"/>
            <a:chExt cx="1908720" cy="400110"/>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341258"/>
              <a:ext cx="15841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1"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Global Shelter Cluster</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ShelterCluster.org</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595959"/>
                  </a:solidFill>
                  <a:effectLst/>
                  <a:latin typeface="Verdana" pitchFamily="34" charset="0"/>
                  <a:ea typeface="Times New Roman" pitchFamily="18" charset="0"/>
                  <a:cs typeface="Times New Roman" pitchFamily="18" charset="0"/>
                </a:rPr>
                <a:t>Coordinating Humanitarian Shelter</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1" name="Rectangle 10"/>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6" name="Rectangle 15"/>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Rectangle 19"/>
          <p:cNvSpPr/>
          <p:nvPr/>
        </p:nvSpPr>
        <p:spPr>
          <a:xfrm>
            <a:off x="0"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7" name="Rectangle 26"/>
          <p:cNvSpPr/>
          <p:nvPr/>
        </p:nvSpPr>
        <p:spPr>
          <a:xfrm>
            <a:off x="1836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8" name="Rectangle 27"/>
          <p:cNvSpPr/>
          <p:nvPr/>
        </p:nvSpPr>
        <p:spPr>
          <a:xfrm>
            <a:off x="3672000" y="6741368"/>
            <a:ext cx="1836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9" name="Rectangle 28"/>
          <p:cNvSpPr/>
          <p:nvPr/>
        </p:nvSpPr>
        <p:spPr>
          <a:xfrm>
            <a:off x="5508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0" name="Rectangle 29"/>
          <p:cNvSpPr/>
          <p:nvPr/>
        </p:nvSpPr>
        <p:spPr>
          <a:xfrm>
            <a:off x="7326256"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14481041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8813" y="404664"/>
            <a:ext cx="8568951" cy="1584176"/>
          </a:xfrm>
        </p:spPr>
        <p:txBody>
          <a:bodyPr>
            <a:normAutofit/>
          </a:bodyPr>
          <a:lstStyle/>
          <a:p>
            <a:r>
              <a:rPr lang="en-GB" dirty="0"/>
              <a:t>Global Shelter Cluster</a:t>
            </a:r>
            <a:br>
              <a:rPr lang="en-GB" dirty="0"/>
            </a:br>
            <a:r>
              <a:rPr lang="en-GB" dirty="0"/>
              <a:t>Annual Meeting 2018</a:t>
            </a:r>
          </a:p>
        </p:txBody>
      </p:sp>
      <p:sp>
        <p:nvSpPr>
          <p:cNvPr id="4" name="Subtitle 3"/>
          <p:cNvSpPr>
            <a:spLocks noGrp="1"/>
          </p:cNvSpPr>
          <p:nvPr>
            <p:ph type="subTitle" idx="1"/>
          </p:nvPr>
        </p:nvSpPr>
        <p:spPr>
          <a:xfrm>
            <a:off x="398813" y="2420888"/>
            <a:ext cx="8280920" cy="2988855"/>
          </a:xfrm>
          <a:noFill/>
        </p:spPr>
        <p:txBody>
          <a:bodyPr>
            <a:normAutofit/>
          </a:bodyPr>
          <a:lstStyle/>
          <a:p>
            <a:r>
              <a:rPr lang="en-GB" b="1" dirty="0">
                <a:solidFill>
                  <a:schemeClr val="tx1"/>
                </a:solidFill>
              </a:rPr>
              <a:t>Overview of Global Shelter Cluster Survey Findings</a:t>
            </a:r>
          </a:p>
          <a:p>
            <a:r>
              <a:rPr lang="en-GB" b="1" dirty="0">
                <a:solidFill>
                  <a:schemeClr val="tx1"/>
                </a:solidFill>
              </a:rPr>
              <a:t>October 2018 - Geneva</a:t>
            </a:r>
          </a:p>
        </p:txBody>
      </p:sp>
    </p:spTree>
    <p:extLst>
      <p:ext uri="{BB962C8B-B14F-4D97-AF65-F5344CB8AC3E}">
        <p14:creationId xmlns:p14="http://schemas.microsoft.com/office/powerpoint/2010/main" val="69130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Most influential impediments by organisation type</a:t>
            </a:r>
          </a:p>
        </p:txBody>
      </p:sp>
      <p:sp>
        <p:nvSpPr>
          <p:cNvPr id="8" name="Rectangle 7"/>
          <p:cNvSpPr/>
          <p:nvPr/>
        </p:nvSpPr>
        <p:spPr>
          <a:xfrm>
            <a:off x="480432" y="5726583"/>
            <a:ext cx="8229600" cy="304699"/>
          </a:xfrm>
          <a:prstGeom prst="rect">
            <a:avLst/>
          </a:prstGeom>
        </p:spPr>
        <p:txBody>
          <a:bodyPr wrap="square">
            <a:spAutoFit/>
          </a:bodyPr>
          <a:lstStyle/>
          <a:p>
            <a:pPr algn="just">
              <a:lnSpc>
                <a:spcPct val="115000"/>
              </a:lnSpc>
              <a:spcAft>
                <a:spcPts val="1000"/>
              </a:spcAft>
            </a:pPr>
            <a:r>
              <a:rPr lang="en-GB" sz="1200" i="1" dirty="0">
                <a:latin typeface="Arial Narrow" panose="020B0606020202030204" pitchFamily="34" charset="0"/>
                <a:ea typeface="Calibri" panose="020F0502020204030204" pitchFamily="34" charset="0"/>
                <a:cs typeface="Arial" panose="020B0604020202020204" pitchFamily="34" charset="0"/>
              </a:rPr>
              <a:t>* Please note that only regions or organizations with more than 5 respondents are shown in this table</a:t>
            </a:r>
            <a:endParaRPr lang="en-US" sz="1200" dirty="0">
              <a:latin typeface="Arial Narrow" panose="020B0606020202030204" pitchFamily="34" charset="0"/>
              <a:ea typeface="Calibri" panose="020F050202020403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852374678"/>
              </p:ext>
            </p:extLst>
          </p:nvPr>
        </p:nvGraphicFramePr>
        <p:xfrm>
          <a:off x="755576" y="1417638"/>
          <a:ext cx="7488832" cy="4100593"/>
        </p:xfrm>
        <a:graphic>
          <a:graphicData uri="http://schemas.openxmlformats.org/drawingml/2006/table">
            <a:tbl>
              <a:tblPr firstRow="1" firstCol="1" bandRow="1">
                <a:tableStyleId>{5C22544A-7EE6-4342-B048-85BDC9FD1C3A}</a:tableStyleId>
              </a:tblPr>
              <a:tblGrid>
                <a:gridCol w="1745992">
                  <a:extLst>
                    <a:ext uri="{9D8B030D-6E8A-4147-A177-3AD203B41FA5}">
                      <a16:colId xmlns:a16="http://schemas.microsoft.com/office/drawing/2014/main" val="20000"/>
                    </a:ext>
                  </a:extLst>
                </a:gridCol>
                <a:gridCol w="1998424">
                  <a:extLst>
                    <a:ext uri="{9D8B030D-6E8A-4147-A177-3AD203B41FA5}">
                      <a16:colId xmlns:a16="http://schemas.microsoft.com/office/drawing/2014/main" val="20001"/>
                    </a:ext>
                  </a:extLst>
                </a:gridCol>
                <a:gridCol w="1745992">
                  <a:extLst>
                    <a:ext uri="{9D8B030D-6E8A-4147-A177-3AD203B41FA5}">
                      <a16:colId xmlns:a16="http://schemas.microsoft.com/office/drawing/2014/main" val="20002"/>
                    </a:ext>
                  </a:extLst>
                </a:gridCol>
                <a:gridCol w="1998424">
                  <a:extLst>
                    <a:ext uri="{9D8B030D-6E8A-4147-A177-3AD203B41FA5}">
                      <a16:colId xmlns:a16="http://schemas.microsoft.com/office/drawing/2014/main" val="20003"/>
                    </a:ext>
                  </a:extLst>
                </a:gridCol>
              </a:tblGrid>
              <a:tr h="320035">
                <a:tc>
                  <a:txBody>
                    <a:bodyPr/>
                    <a:lstStyle/>
                    <a:p>
                      <a:pPr algn="ctr" fontAlgn="ctr"/>
                      <a:r>
                        <a:rPr lang="en-GB" sz="2400" u="none" strike="noStrike" dirty="0">
                          <a:effectLst/>
                        </a:rPr>
                        <a:t> </a:t>
                      </a:r>
                      <a:endParaRPr lang="en-GB" sz="2400" b="0" i="0" u="none" strike="noStrike" dirty="0">
                        <a:solidFill>
                          <a:srgbClr val="000000"/>
                        </a:solidFill>
                        <a:effectLst/>
                        <a:latin typeface="Arial" panose="020B0604020202020204" pitchFamily="34" charset="0"/>
                      </a:endParaRPr>
                    </a:p>
                  </a:txBody>
                  <a:tcPr marL="8971" marR="8971" marT="8971" marB="0" anchor="ctr"/>
                </a:tc>
                <a:tc>
                  <a:txBody>
                    <a:bodyPr/>
                    <a:lstStyle/>
                    <a:p>
                      <a:pPr algn="ctr" rtl="0" fontAlgn="ctr"/>
                      <a:r>
                        <a:rPr lang="en-GB" sz="1600" u="none" strike="noStrike">
                          <a:effectLst/>
                        </a:rPr>
                        <a:t>1</a:t>
                      </a:r>
                      <a:r>
                        <a:rPr lang="en-GB" sz="1600" u="none" strike="noStrike" baseline="30000">
                          <a:effectLst/>
                        </a:rPr>
                        <a:t>st</a:t>
                      </a:r>
                      <a:r>
                        <a:rPr lang="en-GB" sz="1600" u="none" strike="noStrike">
                          <a:effectLst/>
                        </a:rPr>
                        <a:t> Most Reported</a:t>
                      </a:r>
                      <a:endParaRPr lang="en-GB" sz="1600" b="1" i="0" u="none" strike="noStrike">
                        <a:solidFill>
                          <a:srgbClr val="FFFFFF"/>
                        </a:solidFill>
                        <a:effectLst/>
                        <a:latin typeface="Calibri" panose="020F0502020204030204" pitchFamily="34" charset="0"/>
                      </a:endParaRPr>
                    </a:p>
                  </a:txBody>
                  <a:tcPr marL="8971" marR="8971" marT="8971" marB="0" anchor="ctr"/>
                </a:tc>
                <a:tc>
                  <a:txBody>
                    <a:bodyPr/>
                    <a:lstStyle/>
                    <a:p>
                      <a:pPr algn="ctr" rtl="0" fontAlgn="ctr"/>
                      <a:r>
                        <a:rPr lang="en-GB" sz="1600" u="none" strike="noStrike">
                          <a:effectLst/>
                        </a:rPr>
                        <a:t>2</a:t>
                      </a:r>
                      <a:r>
                        <a:rPr lang="en-GB" sz="1600" u="none" strike="noStrike" baseline="30000">
                          <a:effectLst/>
                        </a:rPr>
                        <a:t>nd</a:t>
                      </a:r>
                      <a:r>
                        <a:rPr lang="en-GB" sz="1600" u="none" strike="noStrike">
                          <a:effectLst/>
                        </a:rPr>
                        <a:t> Most Reported</a:t>
                      </a:r>
                      <a:endParaRPr lang="en-GB" sz="1600" b="1" i="0" u="none" strike="noStrike">
                        <a:solidFill>
                          <a:srgbClr val="FFFFFF"/>
                        </a:solidFill>
                        <a:effectLst/>
                        <a:latin typeface="Calibri" panose="020F0502020204030204" pitchFamily="34" charset="0"/>
                      </a:endParaRPr>
                    </a:p>
                  </a:txBody>
                  <a:tcPr marL="8971" marR="8971" marT="8971" marB="0" anchor="ctr"/>
                </a:tc>
                <a:tc>
                  <a:txBody>
                    <a:bodyPr/>
                    <a:lstStyle/>
                    <a:p>
                      <a:pPr algn="ctr" rtl="0" fontAlgn="ctr"/>
                      <a:r>
                        <a:rPr lang="en-GB" sz="1600" u="none" strike="noStrike" dirty="0">
                          <a:effectLst/>
                        </a:rPr>
                        <a:t>3</a:t>
                      </a:r>
                      <a:r>
                        <a:rPr lang="en-GB" sz="1600" u="none" strike="noStrike" baseline="30000" dirty="0">
                          <a:effectLst/>
                        </a:rPr>
                        <a:t>rd</a:t>
                      </a:r>
                      <a:r>
                        <a:rPr lang="en-GB" sz="1600" u="none" strike="noStrike" dirty="0">
                          <a:effectLst/>
                        </a:rPr>
                        <a:t> Most Reported</a:t>
                      </a:r>
                      <a:endParaRPr lang="en-GB" sz="1600" b="1" i="0" u="none" strike="noStrike" dirty="0">
                        <a:solidFill>
                          <a:srgbClr val="FFFFFF"/>
                        </a:solidFill>
                        <a:effectLst/>
                        <a:latin typeface="Calibri" panose="020F0502020204030204" pitchFamily="34" charset="0"/>
                      </a:endParaRPr>
                    </a:p>
                  </a:txBody>
                  <a:tcPr marL="8971" marR="8971" marT="8971" marB="0" anchor="ctr"/>
                </a:tc>
                <a:extLst>
                  <a:ext uri="{0D108BD9-81ED-4DB2-BD59-A6C34878D82A}">
                    <a16:rowId xmlns:a16="http://schemas.microsoft.com/office/drawing/2014/main" val="10000"/>
                  </a:ext>
                </a:extLst>
              </a:tr>
              <a:tr h="440049">
                <a:tc>
                  <a:txBody>
                    <a:bodyPr/>
                    <a:lstStyle/>
                    <a:p>
                      <a:pPr algn="ctr" rtl="0" fontAlgn="ctr"/>
                      <a:r>
                        <a:rPr lang="en-GB" sz="1600" u="none" strike="noStrike">
                          <a:effectLst/>
                        </a:rPr>
                        <a:t>UN</a:t>
                      </a:r>
                      <a:endParaRPr lang="en-GB" sz="1600" b="1" i="0" u="none" strike="noStrike">
                        <a:solidFill>
                          <a:srgbClr val="FFFFFF"/>
                        </a:solidFill>
                        <a:effectLst/>
                        <a:latin typeface="Calibri" panose="020F0502020204030204" pitchFamily="34" charset="0"/>
                      </a:endParaRPr>
                    </a:p>
                  </a:txBody>
                  <a:tcPr marL="8971" marR="8971" marT="8971" marB="0" anchor="ctr"/>
                </a:tc>
                <a:tc rowSpan="2">
                  <a:txBody>
                    <a:bodyPr/>
                    <a:lstStyle/>
                    <a:p>
                      <a:pPr algn="ctr" rtl="0" fontAlgn="ctr"/>
                      <a:r>
                        <a:rPr lang="en-GB" sz="1600" b="0" u="none" strike="noStrike" dirty="0">
                          <a:effectLst/>
                        </a:rPr>
                        <a:t>Insufficient funding for shelter programming</a:t>
                      </a:r>
                      <a:endParaRPr lang="en-GB" sz="1600" b="0" i="0" u="none" strike="noStrike" dirty="0">
                        <a:solidFill>
                          <a:srgbClr val="000000"/>
                        </a:solidFill>
                        <a:effectLst/>
                        <a:latin typeface="Calibri" panose="020F0502020204030204" pitchFamily="34" charset="0"/>
                      </a:endParaRPr>
                    </a:p>
                  </a:txBody>
                  <a:tcPr marL="8971" marR="8971" marT="8971" marB="0" anchor="ctr">
                    <a:solidFill>
                      <a:schemeClr val="tx2">
                        <a:lumMod val="10000"/>
                        <a:lumOff val="90000"/>
                      </a:schemeClr>
                    </a:solidFill>
                  </a:tcPr>
                </a:tc>
                <a:tc rowSpan="2">
                  <a:txBody>
                    <a:bodyPr/>
                    <a:lstStyle/>
                    <a:p>
                      <a:pPr algn="ctr" rtl="0" fontAlgn="ctr"/>
                      <a:r>
                        <a:rPr lang="en-GB" sz="1600" u="none" strike="noStrike" dirty="0">
                          <a:effectLst/>
                        </a:rPr>
                        <a:t>Security and poor humanitarian access to affected populations</a:t>
                      </a:r>
                      <a:endParaRPr lang="en-GB" sz="1600" b="1" i="0" u="none" strike="noStrike" dirty="0">
                        <a:solidFill>
                          <a:srgbClr val="000000"/>
                        </a:solidFill>
                        <a:effectLst/>
                        <a:latin typeface="Calibri" panose="020F0502020204030204" pitchFamily="34" charset="0"/>
                      </a:endParaRPr>
                    </a:p>
                  </a:txBody>
                  <a:tcPr marL="8971" marR="8971" marT="8971" marB="0" anchor="ctr">
                    <a:solidFill>
                      <a:schemeClr val="tx2">
                        <a:lumMod val="50000"/>
                        <a:lumOff val="50000"/>
                      </a:schemeClr>
                    </a:solidFill>
                  </a:tcPr>
                </a:tc>
                <a:tc>
                  <a:txBody>
                    <a:bodyPr/>
                    <a:lstStyle/>
                    <a:p>
                      <a:pPr algn="ctr" rtl="0" fontAlgn="ctr"/>
                      <a:r>
                        <a:rPr lang="en-GB" sz="1600" u="none" strike="noStrike" dirty="0">
                          <a:effectLst/>
                        </a:rPr>
                        <a:t>Poor quality inter-cluster coordination and planning</a:t>
                      </a:r>
                      <a:endParaRPr lang="en-GB" sz="1600" b="1" i="0" u="none" strike="noStrike" dirty="0">
                        <a:solidFill>
                          <a:srgbClr val="000000"/>
                        </a:solidFill>
                        <a:effectLst/>
                        <a:latin typeface="Calibri" panose="020F0502020204030204" pitchFamily="34" charset="0"/>
                      </a:endParaRPr>
                    </a:p>
                  </a:txBody>
                  <a:tcPr marL="8971" marR="8971" marT="8971" marB="0" anchor="ctr">
                    <a:solidFill>
                      <a:schemeClr val="accent1">
                        <a:lumMod val="60000"/>
                        <a:lumOff val="40000"/>
                      </a:schemeClr>
                    </a:solidFill>
                  </a:tcPr>
                </a:tc>
                <a:extLst>
                  <a:ext uri="{0D108BD9-81ED-4DB2-BD59-A6C34878D82A}">
                    <a16:rowId xmlns:a16="http://schemas.microsoft.com/office/drawing/2014/main" val="10001"/>
                  </a:ext>
                </a:extLst>
              </a:tr>
              <a:tr h="640071">
                <a:tc>
                  <a:txBody>
                    <a:bodyPr/>
                    <a:lstStyle/>
                    <a:p>
                      <a:pPr algn="ctr" rtl="0" fontAlgn="ctr"/>
                      <a:r>
                        <a:rPr lang="en-GB" sz="1600" u="none" strike="noStrike">
                          <a:effectLst/>
                        </a:rPr>
                        <a:t>International NGOs</a:t>
                      </a:r>
                      <a:endParaRPr lang="en-GB" sz="1600" b="1" i="0" u="none" strike="noStrike">
                        <a:solidFill>
                          <a:srgbClr val="FFFFFF"/>
                        </a:solidFill>
                        <a:effectLst/>
                        <a:latin typeface="Calibri" panose="020F0502020204030204" pitchFamily="34" charset="0"/>
                      </a:endParaRPr>
                    </a:p>
                  </a:txBody>
                  <a:tcPr marL="8971" marR="8971" marT="8971" marB="0" anchor="ctr"/>
                </a:tc>
                <a:tc vMerge="1">
                  <a:txBody>
                    <a:bodyPr/>
                    <a:lstStyle/>
                    <a:p>
                      <a:endParaRPr lang="en-GB"/>
                    </a:p>
                  </a:txBody>
                  <a:tcPr/>
                </a:tc>
                <a:tc vMerge="1">
                  <a:txBody>
                    <a:bodyPr/>
                    <a:lstStyle/>
                    <a:p>
                      <a:endParaRPr lang="en-GB"/>
                    </a:p>
                  </a:txBody>
                  <a:tcPr/>
                </a:tc>
                <a:tc>
                  <a:txBody>
                    <a:bodyPr/>
                    <a:lstStyle/>
                    <a:p>
                      <a:pPr algn="ctr" rtl="0" fontAlgn="ctr"/>
                      <a:r>
                        <a:rPr lang="en-GB" sz="1600" u="none" strike="noStrike" dirty="0">
                          <a:effectLst/>
                        </a:rPr>
                        <a:t> Limited engagement with Housing, Land and Property issues</a:t>
                      </a:r>
                      <a:endParaRPr lang="en-GB" sz="1600" b="1" i="0" u="none" strike="noStrike" dirty="0">
                        <a:solidFill>
                          <a:srgbClr val="000000"/>
                        </a:solidFill>
                        <a:effectLst/>
                        <a:latin typeface="Calibri" panose="020F0502020204030204" pitchFamily="34" charset="0"/>
                      </a:endParaRPr>
                    </a:p>
                  </a:txBody>
                  <a:tcPr marL="8971" marR="8971" marT="8971" marB="0" anchor="ctr">
                    <a:solidFill>
                      <a:srgbClr val="99D5FA"/>
                    </a:solidFill>
                  </a:tcPr>
                </a:tc>
                <a:extLst>
                  <a:ext uri="{0D108BD9-81ED-4DB2-BD59-A6C34878D82A}">
                    <a16:rowId xmlns:a16="http://schemas.microsoft.com/office/drawing/2014/main" val="10002"/>
                  </a:ext>
                </a:extLst>
              </a:tr>
              <a:tr h="400045">
                <a:tc rowSpan="2">
                  <a:txBody>
                    <a:bodyPr/>
                    <a:lstStyle/>
                    <a:p>
                      <a:pPr algn="ctr" rtl="0" fontAlgn="ctr"/>
                      <a:r>
                        <a:rPr lang="en-GB" sz="1600" u="none" strike="noStrike">
                          <a:effectLst/>
                        </a:rPr>
                        <a:t>Red Cross and Red Crescent Movement</a:t>
                      </a:r>
                      <a:endParaRPr lang="en-GB" sz="1600" b="1" i="0" u="none" strike="noStrike">
                        <a:solidFill>
                          <a:srgbClr val="FFFFFF"/>
                        </a:solidFill>
                        <a:effectLst/>
                        <a:latin typeface="Calibri" panose="020F0502020204030204" pitchFamily="34" charset="0"/>
                      </a:endParaRPr>
                    </a:p>
                  </a:txBody>
                  <a:tcPr marL="8971" marR="8971" marT="8971" marB="0" anchor="ctr"/>
                </a:tc>
                <a:tc gridSpan="2">
                  <a:txBody>
                    <a:bodyPr/>
                    <a:lstStyle/>
                    <a:p>
                      <a:pPr algn="ctr" rtl="0" fontAlgn="ctr"/>
                      <a:r>
                        <a:rPr lang="en-GB" sz="1600" b="0" u="none" strike="noStrike" dirty="0">
                          <a:effectLst/>
                        </a:rPr>
                        <a:t>Insufficient funding for shelter programming</a:t>
                      </a:r>
                      <a:endParaRPr lang="en-GB" sz="1600" b="0" i="0" u="none" strike="noStrike" dirty="0">
                        <a:solidFill>
                          <a:srgbClr val="000000"/>
                        </a:solidFill>
                        <a:effectLst/>
                        <a:latin typeface="Calibri" panose="020F0502020204030204" pitchFamily="34" charset="0"/>
                      </a:endParaRPr>
                    </a:p>
                  </a:txBody>
                  <a:tcPr marL="8971" marR="8971" marT="8971" marB="0" anchor="ctr">
                    <a:solidFill>
                      <a:schemeClr val="tx2">
                        <a:lumMod val="10000"/>
                        <a:lumOff val="90000"/>
                      </a:schemeClr>
                    </a:solidFill>
                  </a:tcPr>
                </a:tc>
                <a:tc hMerge="1">
                  <a:txBody>
                    <a:bodyPr/>
                    <a:lstStyle/>
                    <a:p>
                      <a:endParaRPr lang="en-GB"/>
                    </a:p>
                  </a:txBody>
                  <a:tcPr/>
                </a:tc>
                <a:tc rowSpan="2">
                  <a:txBody>
                    <a:bodyPr/>
                    <a:lstStyle/>
                    <a:p>
                      <a:pPr algn="ctr" rtl="0" fontAlgn="ctr"/>
                      <a:r>
                        <a:rPr lang="en-GB" sz="1600" u="none" strike="noStrike" dirty="0">
                          <a:effectLst/>
                        </a:rPr>
                        <a:t> Limited national-level preparedness activities and contingency planning</a:t>
                      </a:r>
                      <a:endParaRPr lang="en-GB" sz="1600" b="1" i="0" u="none" strike="noStrike" dirty="0">
                        <a:solidFill>
                          <a:srgbClr val="000000"/>
                        </a:solidFill>
                        <a:effectLst/>
                        <a:latin typeface="Calibri" panose="020F0502020204030204" pitchFamily="34" charset="0"/>
                      </a:endParaRPr>
                    </a:p>
                  </a:txBody>
                  <a:tcPr marL="8971" marR="8971" marT="8971" marB="0" anchor="ctr">
                    <a:solidFill>
                      <a:schemeClr val="accent6">
                        <a:lumMod val="40000"/>
                        <a:lumOff val="60000"/>
                      </a:schemeClr>
                    </a:solidFill>
                  </a:tcPr>
                </a:tc>
                <a:extLst>
                  <a:ext uri="{0D108BD9-81ED-4DB2-BD59-A6C34878D82A}">
                    <a16:rowId xmlns:a16="http://schemas.microsoft.com/office/drawing/2014/main" val="10003"/>
                  </a:ext>
                </a:extLst>
              </a:tr>
              <a:tr h="400045">
                <a:tc vMerge="1">
                  <a:txBody>
                    <a:bodyPr/>
                    <a:lstStyle/>
                    <a:p>
                      <a:endParaRPr lang="en-GB"/>
                    </a:p>
                  </a:txBody>
                  <a:tcPr/>
                </a:tc>
                <a:tc gridSpan="2">
                  <a:txBody>
                    <a:bodyPr/>
                    <a:lstStyle/>
                    <a:p>
                      <a:pPr algn="ctr" rtl="0" fontAlgn="ctr"/>
                      <a:r>
                        <a:rPr lang="en-GB" sz="1600" b="0" u="none" strike="noStrike" dirty="0">
                          <a:effectLst/>
                        </a:rPr>
                        <a:t>Insufficient funding for shelter coordination</a:t>
                      </a:r>
                      <a:endParaRPr lang="en-GB" sz="1600" b="0" i="0" u="none" strike="noStrike" dirty="0">
                        <a:solidFill>
                          <a:srgbClr val="000000"/>
                        </a:solidFill>
                        <a:effectLst/>
                        <a:latin typeface="Calibri" panose="020F0502020204030204" pitchFamily="34" charset="0"/>
                      </a:endParaRPr>
                    </a:p>
                  </a:txBody>
                  <a:tcPr marL="8971" marR="8971" marT="8971" marB="0" anchor="ctr">
                    <a:solidFill>
                      <a:schemeClr val="accent1">
                        <a:lumMod val="40000"/>
                        <a:lumOff val="60000"/>
                      </a:schemeClr>
                    </a:solidFill>
                  </a:tcPr>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0004"/>
                  </a:ext>
                </a:extLst>
              </a:tr>
              <a:tr h="520058">
                <a:tc rowSpan="2">
                  <a:txBody>
                    <a:bodyPr/>
                    <a:lstStyle/>
                    <a:p>
                      <a:pPr algn="ctr" rtl="0" fontAlgn="ctr"/>
                      <a:r>
                        <a:rPr lang="en-GB" sz="1600" u="none" strike="noStrike">
                          <a:effectLst/>
                        </a:rPr>
                        <a:t>Academia/research institution</a:t>
                      </a:r>
                      <a:endParaRPr lang="en-GB" sz="1600" b="1" i="0" u="none" strike="noStrike">
                        <a:solidFill>
                          <a:srgbClr val="FFFFFF"/>
                        </a:solidFill>
                        <a:effectLst/>
                        <a:latin typeface="Calibri" panose="020F0502020204030204" pitchFamily="34" charset="0"/>
                      </a:endParaRPr>
                    </a:p>
                  </a:txBody>
                  <a:tcPr marL="8971" marR="8971" marT="8971" marB="0" anchor="ctr"/>
                </a:tc>
                <a:tc gridSpan="2">
                  <a:txBody>
                    <a:bodyPr/>
                    <a:lstStyle/>
                    <a:p>
                      <a:pPr algn="ctr" rtl="0" fontAlgn="ctr"/>
                      <a:r>
                        <a:rPr lang="en-GB" sz="1600" b="0" u="none" strike="noStrike" dirty="0">
                          <a:effectLst/>
                        </a:rPr>
                        <a:t> Poor humanitarian understanding of urban responses</a:t>
                      </a:r>
                      <a:endParaRPr lang="en-GB" sz="1600" b="0" i="0" u="none" strike="noStrike" dirty="0">
                        <a:solidFill>
                          <a:srgbClr val="000000"/>
                        </a:solidFill>
                        <a:effectLst/>
                        <a:latin typeface="Calibri" panose="020F0502020204030204" pitchFamily="34" charset="0"/>
                      </a:endParaRPr>
                    </a:p>
                  </a:txBody>
                  <a:tcPr marL="8971" marR="8971" marT="8971" marB="0" anchor="ctr">
                    <a:solidFill>
                      <a:schemeClr val="tx2">
                        <a:lumMod val="75000"/>
                        <a:lumOff val="25000"/>
                      </a:schemeClr>
                    </a:solidFill>
                  </a:tcPr>
                </a:tc>
                <a:tc hMerge="1">
                  <a:txBody>
                    <a:bodyPr/>
                    <a:lstStyle/>
                    <a:p>
                      <a:endParaRPr lang="en-GB"/>
                    </a:p>
                  </a:txBody>
                  <a:tcPr/>
                </a:tc>
                <a:tc>
                  <a:txBody>
                    <a:bodyPr/>
                    <a:lstStyle/>
                    <a:p>
                      <a:pPr algn="ctr" rtl="0" fontAlgn="ctr"/>
                      <a:r>
                        <a:rPr lang="en-GB" sz="1600" b="0" u="none" strike="noStrike" dirty="0">
                          <a:effectLst/>
                        </a:rPr>
                        <a:t>Insufficient funding for shelter programming</a:t>
                      </a:r>
                      <a:endParaRPr lang="en-GB" sz="1600" b="0" i="0" u="none" strike="noStrike" dirty="0">
                        <a:solidFill>
                          <a:srgbClr val="000000"/>
                        </a:solidFill>
                        <a:effectLst/>
                        <a:latin typeface="Calibri" panose="020F0502020204030204" pitchFamily="34" charset="0"/>
                      </a:endParaRPr>
                    </a:p>
                  </a:txBody>
                  <a:tcPr marL="8971" marR="8971" marT="8971" marB="0" anchor="ctr">
                    <a:solidFill>
                      <a:schemeClr val="tx2">
                        <a:lumMod val="10000"/>
                        <a:lumOff val="90000"/>
                      </a:schemeClr>
                    </a:solidFill>
                  </a:tcPr>
                </a:tc>
                <a:extLst>
                  <a:ext uri="{0D108BD9-81ED-4DB2-BD59-A6C34878D82A}">
                    <a16:rowId xmlns:a16="http://schemas.microsoft.com/office/drawing/2014/main" val="10005"/>
                  </a:ext>
                </a:extLst>
              </a:tr>
              <a:tr h="520058">
                <a:tc vMerge="1">
                  <a:txBody>
                    <a:bodyPr/>
                    <a:lstStyle/>
                    <a:p>
                      <a:endParaRPr lang="en-GB"/>
                    </a:p>
                  </a:txBody>
                  <a:tcPr/>
                </a:tc>
                <a:tc gridSpan="2">
                  <a:txBody>
                    <a:bodyPr/>
                    <a:lstStyle/>
                    <a:p>
                      <a:pPr algn="ctr" fontAlgn="ctr"/>
                      <a:r>
                        <a:rPr lang="en-GB" sz="1600" u="none" strike="noStrike" dirty="0">
                          <a:effectLst/>
                        </a:rPr>
                        <a:t>Inadequate data collection from operational agencies </a:t>
                      </a:r>
                      <a:endParaRPr lang="en-GB" sz="1600" b="1" i="0" u="none" strike="noStrike" dirty="0">
                        <a:solidFill>
                          <a:srgbClr val="000000"/>
                        </a:solidFill>
                        <a:effectLst/>
                        <a:latin typeface="Calibri" panose="020F0502020204030204" pitchFamily="34" charset="0"/>
                      </a:endParaRPr>
                    </a:p>
                  </a:txBody>
                  <a:tcPr marL="8971" marR="8971" marT="8971" marB="0" anchor="ctr"/>
                </a:tc>
                <a:tc hMerge="1">
                  <a:txBody>
                    <a:bodyPr/>
                    <a:lstStyle/>
                    <a:p>
                      <a:endParaRPr lang="en-GB"/>
                    </a:p>
                  </a:txBody>
                  <a:tcPr/>
                </a:tc>
                <a:tc>
                  <a:txBody>
                    <a:bodyPr/>
                    <a:lstStyle/>
                    <a:p>
                      <a:pPr algn="ctr" rtl="0" fontAlgn="ctr"/>
                      <a:r>
                        <a:rPr lang="en-GB" sz="1600" u="none" strike="noStrike" dirty="0">
                          <a:effectLst/>
                        </a:rPr>
                        <a:t>Security and poor humanitarian access to affected populations</a:t>
                      </a:r>
                      <a:endParaRPr lang="en-GB" sz="1600" b="1" i="0" u="none" strike="noStrike" dirty="0">
                        <a:solidFill>
                          <a:srgbClr val="000000"/>
                        </a:solidFill>
                        <a:effectLst/>
                        <a:latin typeface="Calibri" panose="020F0502020204030204" pitchFamily="34" charset="0"/>
                      </a:endParaRPr>
                    </a:p>
                  </a:txBody>
                  <a:tcPr marL="8971" marR="8971" marT="8971" marB="0" anchor="ctr">
                    <a:solidFill>
                      <a:schemeClr val="tx2">
                        <a:lumMod val="50000"/>
                        <a:lumOff val="5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50812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Opportunities to reduce impediments</a:t>
            </a:r>
          </a:p>
        </p:txBody>
      </p:sp>
      <p:sp>
        <p:nvSpPr>
          <p:cNvPr id="3" name="Text Placeholder 2"/>
          <p:cNvSpPr>
            <a:spLocks noGrp="1"/>
          </p:cNvSpPr>
          <p:nvPr>
            <p:ph type="body" idx="1"/>
          </p:nvPr>
        </p:nvSpPr>
        <p:spPr/>
        <p:txBody>
          <a:bodyPr/>
          <a:lstStyle/>
          <a:p>
            <a:r>
              <a:rPr lang="en-GB" dirty="0"/>
              <a:t>Areas of cluster coordination with the greatest potential to reduce impediments.</a:t>
            </a:r>
          </a:p>
        </p:txBody>
      </p:sp>
      <p:sp>
        <p:nvSpPr>
          <p:cNvPr id="4" name="Slide Number Placeholder 3"/>
          <p:cNvSpPr>
            <a:spLocks noGrp="1"/>
          </p:cNvSpPr>
          <p:nvPr>
            <p:ph type="sldNum" sz="quarter" idx="12"/>
          </p:nvPr>
        </p:nvSpPr>
        <p:spPr/>
        <p:txBody>
          <a:bodyPr/>
          <a:lstStyle/>
          <a:p>
            <a:fld id="{1327C452-0D12-48F3-BB65-BBA3E6350F2C}" type="slidenum">
              <a:rPr lang="en-GB" smtClean="0"/>
              <a:t>11</a:t>
            </a:fld>
            <a:endParaRPr lang="en-GB" dirty="0"/>
          </a:p>
        </p:txBody>
      </p:sp>
    </p:spTree>
    <p:extLst>
      <p:ext uri="{BB962C8B-B14F-4D97-AF65-F5344CB8AC3E}">
        <p14:creationId xmlns:p14="http://schemas.microsoft.com/office/powerpoint/2010/main" val="3100411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282154"/>
          </a:xfrm>
        </p:spPr>
        <p:txBody>
          <a:bodyPr>
            <a:normAutofit/>
          </a:bodyPr>
          <a:lstStyle/>
          <a:p>
            <a:r>
              <a:rPr lang="en-GB" dirty="0"/>
              <a:t>Opportunities to reduce impediments</a:t>
            </a:r>
          </a:p>
        </p:txBody>
      </p:sp>
      <p:sp>
        <p:nvSpPr>
          <p:cNvPr id="4" name="Content Placeholder 2"/>
          <p:cNvSpPr txBox="1">
            <a:spLocks/>
          </p:cNvSpPr>
          <p:nvPr/>
        </p:nvSpPr>
        <p:spPr>
          <a:xfrm>
            <a:off x="462959" y="1772816"/>
            <a:ext cx="8223841"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b="1" dirty="0">
                <a:solidFill>
                  <a:schemeClr val="tx2"/>
                </a:solidFill>
              </a:rPr>
              <a:t>Most common top three suggested improvements:</a:t>
            </a:r>
          </a:p>
          <a:p>
            <a:pPr lvl="1"/>
            <a:r>
              <a:rPr lang="en-GB" b="1" dirty="0">
                <a:solidFill>
                  <a:schemeClr val="tx2"/>
                </a:solidFill>
              </a:rPr>
              <a:t>Improved, more predictable funding for shelter operations (43%)</a:t>
            </a:r>
          </a:p>
          <a:p>
            <a:pPr lvl="1"/>
            <a:r>
              <a:rPr lang="en-GB" b="1" dirty="0">
                <a:solidFill>
                  <a:schemeClr val="tx2"/>
                </a:solidFill>
              </a:rPr>
              <a:t>Harmonized data collection by cluster partners </a:t>
            </a:r>
            <a:r>
              <a:rPr lang="en-US" b="1" dirty="0">
                <a:solidFill>
                  <a:schemeClr val="tx2"/>
                </a:solidFill>
              </a:rPr>
              <a:t>(27%)</a:t>
            </a:r>
          </a:p>
          <a:p>
            <a:pPr lvl="1"/>
            <a:r>
              <a:rPr lang="en-GB" b="1" dirty="0">
                <a:solidFill>
                  <a:schemeClr val="tx2"/>
                </a:solidFill>
              </a:rPr>
              <a:t> Improved, more predictable funding for shelter coordination </a:t>
            </a:r>
            <a:r>
              <a:rPr lang="en-US" b="1" dirty="0">
                <a:solidFill>
                  <a:schemeClr val="tx2"/>
                </a:solidFill>
              </a:rPr>
              <a:t>(23%)</a:t>
            </a:r>
            <a:endParaRPr lang="en-GB" b="1" dirty="0">
              <a:solidFill>
                <a:schemeClr val="tx2"/>
              </a:solidFill>
            </a:endParaRPr>
          </a:p>
        </p:txBody>
      </p:sp>
    </p:spTree>
    <p:extLst>
      <p:ext uri="{BB962C8B-B14F-4D97-AF65-F5344CB8AC3E}">
        <p14:creationId xmlns:p14="http://schemas.microsoft.com/office/powerpoint/2010/main" val="21681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44624"/>
            <a:ext cx="8229600" cy="1143000"/>
          </a:xfrm>
        </p:spPr>
        <p:txBody>
          <a:bodyPr>
            <a:normAutofit fontScale="90000"/>
          </a:bodyPr>
          <a:lstStyle/>
          <a:p>
            <a:r>
              <a:rPr lang="en-GB" dirty="0"/>
              <a:t>Opportunities to reduce impediments by region</a:t>
            </a:r>
          </a:p>
        </p:txBody>
      </p:sp>
      <p:graphicFrame>
        <p:nvGraphicFramePr>
          <p:cNvPr id="2" name="Table 1"/>
          <p:cNvGraphicFramePr>
            <a:graphicFrameLocks noGrp="1"/>
          </p:cNvGraphicFramePr>
          <p:nvPr>
            <p:extLst>
              <p:ext uri="{D42A27DB-BD31-4B8C-83A1-F6EECF244321}">
                <p14:modId xmlns:p14="http://schemas.microsoft.com/office/powerpoint/2010/main" val="4138969913"/>
              </p:ext>
            </p:extLst>
          </p:nvPr>
        </p:nvGraphicFramePr>
        <p:xfrm>
          <a:off x="333871" y="1124744"/>
          <a:ext cx="8496945" cy="5157629"/>
        </p:xfrm>
        <a:graphic>
          <a:graphicData uri="http://schemas.openxmlformats.org/drawingml/2006/table">
            <a:tbl>
              <a:tblPr>
                <a:tableStyleId>{5C22544A-7EE6-4342-B048-85BDC9FD1C3A}</a:tableStyleId>
              </a:tblPr>
              <a:tblGrid>
                <a:gridCol w="2121267">
                  <a:extLst>
                    <a:ext uri="{9D8B030D-6E8A-4147-A177-3AD203B41FA5}">
                      <a16:colId xmlns:a16="http://schemas.microsoft.com/office/drawing/2014/main" val="20000"/>
                    </a:ext>
                  </a:extLst>
                </a:gridCol>
                <a:gridCol w="2125226">
                  <a:extLst>
                    <a:ext uri="{9D8B030D-6E8A-4147-A177-3AD203B41FA5}">
                      <a16:colId xmlns:a16="http://schemas.microsoft.com/office/drawing/2014/main" val="20001"/>
                    </a:ext>
                  </a:extLst>
                </a:gridCol>
                <a:gridCol w="2125226">
                  <a:extLst>
                    <a:ext uri="{9D8B030D-6E8A-4147-A177-3AD203B41FA5}">
                      <a16:colId xmlns:a16="http://schemas.microsoft.com/office/drawing/2014/main" val="20002"/>
                    </a:ext>
                  </a:extLst>
                </a:gridCol>
                <a:gridCol w="2125226">
                  <a:extLst>
                    <a:ext uri="{9D8B030D-6E8A-4147-A177-3AD203B41FA5}">
                      <a16:colId xmlns:a16="http://schemas.microsoft.com/office/drawing/2014/main" val="20003"/>
                    </a:ext>
                  </a:extLst>
                </a:gridCol>
              </a:tblGrid>
              <a:tr h="285521">
                <a:tc>
                  <a:txBody>
                    <a:bodyPr/>
                    <a:lstStyle/>
                    <a:p>
                      <a:pPr algn="ctr" fontAlgn="ctr"/>
                      <a:endParaRPr lang="en-GB" sz="1400" b="0" i="0" u="none" strike="noStrike" dirty="0">
                        <a:solidFill>
                          <a:srgbClr val="000000"/>
                        </a:solidFill>
                        <a:effectLst/>
                        <a:latin typeface="Calibri" panose="020F0502020204030204" pitchFamily="34" charset="0"/>
                      </a:endParaRPr>
                    </a:p>
                  </a:txBody>
                  <a:tcPr marL="7506" marR="7506" marT="7506" marB="0" anchor="ctr">
                    <a:solidFill>
                      <a:srgbClr val="365A70"/>
                    </a:solidFill>
                  </a:tcPr>
                </a:tc>
                <a:tc>
                  <a:txBody>
                    <a:bodyPr/>
                    <a:lstStyle/>
                    <a:p>
                      <a:pPr algn="ctr" fontAlgn="ctr"/>
                      <a:r>
                        <a:rPr lang="en-GB" sz="1400" b="1" u="none" strike="noStrike" dirty="0">
                          <a:solidFill>
                            <a:schemeClr val="bg1"/>
                          </a:solidFill>
                          <a:effectLst/>
                        </a:rPr>
                        <a:t>1st most reported</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a:txBody>
                    <a:bodyPr/>
                    <a:lstStyle/>
                    <a:p>
                      <a:pPr algn="ctr" fontAlgn="ctr"/>
                      <a:r>
                        <a:rPr lang="en-GB" sz="1400" b="1" u="none" strike="noStrike" dirty="0">
                          <a:solidFill>
                            <a:schemeClr val="bg1"/>
                          </a:solidFill>
                          <a:effectLst/>
                        </a:rPr>
                        <a:t>2nd most reported</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a:txBody>
                    <a:bodyPr/>
                    <a:lstStyle/>
                    <a:p>
                      <a:pPr algn="ctr" fontAlgn="ctr"/>
                      <a:r>
                        <a:rPr lang="en-GB" sz="1400" b="1" u="none" strike="noStrike" dirty="0">
                          <a:solidFill>
                            <a:schemeClr val="bg1"/>
                          </a:solidFill>
                          <a:effectLst/>
                        </a:rPr>
                        <a:t>3rd most reported</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extLst>
                  <a:ext uri="{0D108BD9-81ED-4DB2-BD59-A6C34878D82A}">
                    <a16:rowId xmlns:a16="http://schemas.microsoft.com/office/drawing/2014/main" val="10000"/>
                  </a:ext>
                </a:extLst>
              </a:tr>
              <a:tr h="452074">
                <a:tc rowSpan="3">
                  <a:txBody>
                    <a:bodyPr/>
                    <a:lstStyle/>
                    <a:p>
                      <a:pPr algn="ctr" fontAlgn="ctr"/>
                      <a:r>
                        <a:rPr lang="en-GB" sz="1400" b="1" u="none" strike="noStrike" dirty="0">
                          <a:solidFill>
                            <a:schemeClr val="bg1"/>
                          </a:solidFill>
                          <a:effectLst/>
                        </a:rPr>
                        <a:t>Africa</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rowSpan="9">
                  <a:txBody>
                    <a:bodyPr/>
                    <a:lstStyle/>
                    <a:p>
                      <a:pPr algn="ctr" fontAlgn="ctr"/>
                      <a:r>
                        <a:rPr lang="en-GB" sz="1100" u="none" strike="noStrike" dirty="0">
                          <a:effectLst/>
                        </a:rPr>
                        <a:t> </a:t>
                      </a:r>
                      <a:r>
                        <a:rPr lang="en-GB" sz="1400" u="none" strike="noStrike" dirty="0">
                          <a:effectLst/>
                        </a:rPr>
                        <a:t>Improved, more predictable funding for shelter operations</a:t>
                      </a:r>
                      <a:endParaRPr lang="en-GB" sz="1400" b="0" i="0" u="none" strike="noStrike" dirty="0">
                        <a:solidFill>
                          <a:srgbClr val="000000"/>
                        </a:solidFill>
                        <a:effectLst/>
                        <a:latin typeface="Calibri" panose="020F0502020204030204" pitchFamily="34" charset="0"/>
                      </a:endParaRPr>
                    </a:p>
                  </a:txBody>
                  <a:tcPr marL="7506" marR="7506" marT="7506" marB="0" anchor="ctr">
                    <a:solidFill>
                      <a:srgbClr val="D6EEFD"/>
                    </a:solidFill>
                  </a:tcPr>
                </a:tc>
                <a:tc rowSpan="3">
                  <a:txBody>
                    <a:bodyPr/>
                    <a:lstStyle/>
                    <a:p>
                      <a:pPr algn="ctr" fontAlgn="ctr"/>
                      <a:r>
                        <a:rPr lang="en-GB" sz="1400" u="none" strike="noStrike" dirty="0">
                          <a:effectLst/>
                        </a:rPr>
                        <a:t>Increased coordination capacity at the sub-national level</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tx2">
                        <a:lumMod val="75000"/>
                        <a:lumOff val="25000"/>
                      </a:schemeClr>
                    </a:solidFill>
                  </a:tcPr>
                </a:tc>
                <a:tc>
                  <a:txBody>
                    <a:bodyPr/>
                    <a:lstStyle/>
                    <a:p>
                      <a:pPr algn="ctr" fontAlgn="ctr"/>
                      <a:r>
                        <a:rPr lang="en-GB" sz="1400" u="none" strike="noStrike" dirty="0">
                          <a:effectLst/>
                        </a:rPr>
                        <a:t>Harmonized data collection by cluster partners</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accent1">
                        <a:lumMod val="40000"/>
                        <a:lumOff val="60000"/>
                      </a:schemeClr>
                    </a:solidFill>
                  </a:tcPr>
                </a:tc>
                <a:extLst>
                  <a:ext uri="{0D108BD9-81ED-4DB2-BD59-A6C34878D82A}">
                    <a16:rowId xmlns:a16="http://schemas.microsoft.com/office/drawing/2014/main" val="10001"/>
                  </a:ext>
                </a:extLst>
              </a:tr>
              <a:tr h="452074">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1400" u="none" strike="noStrike" dirty="0">
                          <a:effectLst/>
                        </a:rPr>
                        <a:t> Develop and deliver more technical trainings</a:t>
                      </a:r>
                      <a:endParaRPr lang="en-GB" sz="1400" b="0" i="0" u="none" strike="noStrike" dirty="0">
                        <a:solidFill>
                          <a:srgbClr val="000000"/>
                        </a:solidFill>
                        <a:effectLst/>
                        <a:latin typeface="Calibri" panose="020F0502020204030204" pitchFamily="34" charset="0"/>
                      </a:endParaRPr>
                    </a:p>
                  </a:txBody>
                  <a:tcPr marL="7506" marR="7506" marT="7506" marB="0" anchor="ctr"/>
                </a:tc>
                <a:extLst>
                  <a:ext uri="{0D108BD9-81ED-4DB2-BD59-A6C34878D82A}">
                    <a16:rowId xmlns:a16="http://schemas.microsoft.com/office/drawing/2014/main" val="10002"/>
                  </a:ext>
                </a:extLst>
              </a:tr>
              <a:tr h="452074">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1400" u="none" strike="noStrike" dirty="0">
                          <a:effectLst/>
                        </a:rPr>
                        <a:t> Improved, more predictable funding for shelter coordination</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tx2">
                        <a:lumMod val="25000"/>
                        <a:lumOff val="75000"/>
                      </a:schemeClr>
                    </a:solidFill>
                  </a:tcPr>
                </a:tc>
                <a:extLst>
                  <a:ext uri="{0D108BD9-81ED-4DB2-BD59-A6C34878D82A}">
                    <a16:rowId xmlns:a16="http://schemas.microsoft.com/office/drawing/2014/main" val="10003"/>
                  </a:ext>
                </a:extLst>
              </a:tr>
              <a:tr h="539316">
                <a:tc rowSpan="2">
                  <a:txBody>
                    <a:bodyPr/>
                    <a:lstStyle/>
                    <a:p>
                      <a:pPr algn="ctr" fontAlgn="ctr"/>
                      <a:r>
                        <a:rPr lang="en-GB" sz="1400" b="1" u="none" strike="noStrike" dirty="0">
                          <a:solidFill>
                            <a:schemeClr val="bg1"/>
                          </a:solidFill>
                          <a:effectLst/>
                        </a:rPr>
                        <a:t>Asia and Pacific</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vMerge="1">
                  <a:txBody>
                    <a:bodyPr/>
                    <a:lstStyle/>
                    <a:p>
                      <a:endParaRPr lang="en-GB"/>
                    </a:p>
                  </a:txBody>
                  <a:tcPr/>
                </a:tc>
                <a:tc gridSpan="2">
                  <a:txBody>
                    <a:bodyPr/>
                    <a:lstStyle/>
                    <a:p>
                      <a:pPr algn="ctr" fontAlgn="ctr"/>
                      <a:r>
                        <a:rPr lang="en-GB" sz="1400" u="none" strike="noStrike" dirty="0">
                          <a:effectLst/>
                        </a:rPr>
                        <a:t> Improved guidance on Housing, Land and Property issues at country level</a:t>
                      </a:r>
                      <a:endParaRPr lang="en-GB" sz="1400" b="0" i="0" u="none" strike="noStrike" dirty="0">
                        <a:solidFill>
                          <a:srgbClr val="000000"/>
                        </a:solidFill>
                        <a:effectLst/>
                        <a:latin typeface="Calibri" panose="020F0502020204030204" pitchFamily="34" charset="0"/>
                      </a:endParaRPr>
                    </a:p>
                  </a:txBody>
                  <a:tcPr marL="7506" marR="7506" marT="7506" marB="0" anchor="ctr">
                    <a:solidFill>
                      <a:srgbClr val="E8EAEB"/>
                    </a:solidFill>
                  </a:tcPr>
                </a:tc>
                <a:tc hMerge="1">
                  <a:txBody>
                    <a:bodyPr/>
                    <a:lstStyle/>
                    <a:p>
                      <a:pPr algn="ctr" fontAlgn="ctr"/>
                      <a:endParaRPr lang="en-GB" sz="1000" b="0" i="0" u="none" strike="noStrike" dirty="0">
                        <a:solidFill>
                          <a:srgbClr val="000000"/>
                        </a:solidFill>
                        <a:effectLst/>
                        <a:latin typeface="Calibri" panose="020F0502020204030204" pitchFamily="34" charset="0"/>
                      </a:endParaRPr>
                    </a:p>
                  </a:txBody>
                  <a:tcPr marL="7506" marR="7506" marT="7506" marB="0" anchor="ctr"/>
                </a:tc>
                <a:extLst>
                  <a:ext uri="{0D108BD9-81ED-4DB2-BD59-A6C34878D82A}">
                    <a16:rowId xmlns:a16="http://schemas.microsoft.com/office/drawing/2014/main" val="10004"/>
                  </a:ext>
                </a:extLst>
              </a:tr>
              <a:tr h="539316">
                <a:tc vMerge="1">
                  <a:txBody>
                    <a:bodyPr/>
                    <a:lstStyle/>
                    <a:p>
                      <a:endParaRPr lang="en-GB"/>
                    </a:p>
                  </a:txBody>
                  <a:tcPr/>
                </a:tc>
                <a:tc vMerge="1">
                  <a:txBody>
                    <a:bodyPr/>
                    <a:lstStyle/>
                    <a:p>
                      <a:endParaRPr lang="en-GB"/>
                    </a:p>
                  </a:txBody>
                  <a:tcPr/>
                </a:tc>
                <a:tc gridSpan="2">
                  <a:txBody>
                    <a:bodyPr/>
                    <a:lstStyle/>
                    <a:p>
                      <a:pPr algn="ctr" fontAlgn="ctr"/>
                      <a:r>
                        <a:rPr lang="en-GB" sz="1400" u="none" strike="noStrike" dirty="0">
                          <a:effectLst/>
                        </a:rPr>
                        <a:t>Harmonized data collection by cluster partners</a:t>
                      </a:r>
                      <a:endParaRPr lang="en-GB" sz="1400" b="0" i="0" u="none" strike="noStrike" dirty="0">
                        <a:solidFill>
                          <a:srgbClr val="000000"/>
                        </a:solidFill>
                        <a:effectLst/>
                        <a:latin typeface="Calibri" panose="020F0502020204030204" pitchFamily="34" charset="0"/>
                      </a:endParaRPr>
                    </a:p>
                    <a:p>
                      <a:pPr algn="ctr" fontAlgn="ctr"/>
                      <a:r>
                        <a:rPr lang="en-GB" sz="1400" u="none" strike="noStrike" dirty="0">
                          <a:effectLst/>
                        </a:rPr>
                        <a:t> </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accent1">
                        <a:lumMod val="40000"/>
                        <a:lumOff val="60000"/>
                      </a:schemeClr>
                    </a:solidFill>
                  </a:tcPr>
                </a:tc>
                <a:tc hMerge="1">
                  <a:txBody>
                    <a:bodyPr/>
                    <a:lstStyle/>
                    <a:p>
                      <a:pPr algn="ctr" fontAlgn="ctr"/>
                      <a:endParaRPr lang="en-GB" sz="1000" b="0" i="0" u="none" strike="noStrike" dirty="0">
                        <a:solidFill>
                          <a:srgbClr val="000000"/>
                        </a:solidFill>
                        <a:effectLst/>
                        <a:latin typeface="Calibri" panose="020F0502020204030204" pitchFamily="34" charset="0"/>
                      </a:endParaRPr>
                    </a:p>
                  </a:txBody>
                  <a:tcPr marL="7506" marR="7506" marT="7506" marB="0" anchor="ctr">
                    <a:solidFill>
                      <a:schemeClr val="bg2">
                        <a:lumMod val="75000"/>
                      </a:schemeClr>
                    </a:solidFill>
                  </a:tcPr>
                </a:tc>
                <a:extLst>
                  <a:ext uri="{0D108BD9-81ED-4DB2-BD59-A6C34878D82A}">
                    <a16:rowId xmlns:a16="http://schemas.microsoft.com/office/drawing/2014/main" val="10005"/>
                  </a:ext>
                </a:extLst>
              </a:tr>
              <a:tr h="563110">
                <a:tc rowSpan="2">
                  <a:txBody>
                    <a:bodyPr/>
                    <a:lstStyle/>
                    <a:p>
                      <a:pPr algn="ctr" fontAlgn="ctr"/>
                      <a:r>
                        <a:rPr lang="en-GB" sz="1400" b="1" u="none" strike="noStrike" dirty="0">
                          <a:solidFill>
                            <a:schemeClr val="bg1"/>
                          </a:solidFill>
                          <a:effectLst/>
                        </a:rPr>
                        <a:t>Global and HQ</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vMerge="1">
                  <a:txBody>
                    <a:bodyPr/>
                    <a:lstStyle/>
                    <a:p>
                      <a:endParaRPr lang="en-GB"/>
                    </a:p>
                  </a:txBody>
                  <a:tcPr/>
                </a:tc>
                <a:tc gridSpan="2">
                  <a:txBody>
                    <a:bodyPr/>
                    <a:lstStyle/>
                    <a:p>
                      <a:pPr algn="ctr" fontAlgn="ctr"/>
                      <a:r>
                        <a:rPr lang="en-GB" sz="1400" u="none" strike="noStrike" dirty="0">
                          <a:effectLst/>
                        </a:rPr>
                        <a:t>Improve cluster engagement with non-traditional actors</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accent4">
                        <a:lumMod val="40000"/>
                        <a:lumOff val="60000"/>
                      </a:schemeClr>
                    </a:solidFill>
                  </a:tcPr>
                </a:tc>
                <a:tc hMerge="1">
                  <a:txBody>
                    <a:bodyPr/>
                    <a:lstStyle/>
                    <a:p>
                      <a:pPr algn="ctr" fontAlgn="ctr"/>
                      <a:endParaRPr lang="en-GB" sz="1000" b="0" i="0" u="none" strike="noStrike" dirty="0">
                        <a:solidFill>
                          <a:srgbClr val="000000"/>
                        </a:solidFill>
                        <a:effectLst/>
                        <a:latin typeface="Calibri" panose="020F0502020204030204" pitchFamily="34" charset="0"/>
                      </a:endParaRPr>
                    </a:p>
                  </a:txBody>
                  <a:tcPr marL="7506" marR="7506" marT="7506" marB="0" anchor="ctr">
                    <a:solidFill>
                      <a:schemeClr val="tx2">
                        <a:lumMod val="25000"/>
                        <a:lumOff val="75000"/>
                      </a:schemeClr>
                    </a:solidFill>
                  </a:tcPr>
                </a:tc>
                <a:extLst>
                  <a:ext uri="{0D108BD9-81ED-4DB2-BD59-A6C34878D82A}">
                    <a16:rowId xmlns:a16="http://schemas.microsoft.com/office/drawing/2014/main" val="10006"/>
                  </a:ext>
                </a:extLst>
              </a:tr>
              <a:tr h="563110">
                <a:tc vMerge="1">
                  <a:txBody>
                    <a:bodyPr/>
                    <a:lstStyle/>
                    <a:p>
                      <a:endParaRPr lang="en-GB"/>
                    </a:p>
                  </a:txBody>
                  <a:tcPr/>
                </a:tc>
                <a:tc vMerge="1">
                  <a:txBody>
                    <a:bodyPr/>
                    <a:lstStyle/>
                    <a:p>
                      <a:endParaRPr lang="en-GB"/>
                    </a:p>
                  </a:txBody>
                  <a:tcPr/>
                </a:tc>
                <a:tc gridSpan="2">
                  <a:txBody>
                    <a:bodyPr/>
                    <a:lstStyle/>
                    <a:p>
                      <a:pPr algn="ctr" fontAlgn="ctr"/>
                      <a:r>
                        <a:rPr lang="en-GB" sz="1400" u="none" strike="noStrike" dirty="0">
                          <a:effectLst/>
                        </a:rPr>
                        <a:t>Improved technical guidance on urban shelter response</a:t>
                      </a:r>
                      <a:endParaRPr lang="en-GB" sz="1400" b="0" i="0" u="none" strike="noStrike" dirty="0">
                        <a:solidFill>
                          <a:srgbClr val="000000"/>
                        </a:solidFill>
                        <a:effectLst/>
                        <a:latin typeface="Calibri" panose="020F0502020204030204" pitchFamily="34" charset="0"/>
                      </a:endParaRPr>
                    </a:p>
                  </a:txBody>
                  <a:tcPr marL="7506" marR="7506" marT="7506" marB="0" anchor="ctr">
                    <a:solidFill>
                      <a:srgbClr val="33ACF4"/>
                    </a:solidFill>
                  </a:tcPr>
                </a:tc>
                <a:tc hMerge="1">
                  <a:txBody>
                    <a:bodyPr/>
                    <a:lstStyle/>
                    <a:p>
                      <a:pPr algn="ctr" fontAlgn="ctr"/>
                      <a:endParaRPr lang="en-GB" sz="1000" b="0" i="0" u="none" strike="noStrike" dirty="0">
                        <a:solidFill>
                          <a:srgbClr val="000000"/>
                        </a:solidFill>
                        <a:effectLst/>
                        <a:latin typeface="Calibri" panose="020F0502020204030204" pitchFamily="34" charset="0"/>
                      </a:endParaRPr>
                    </a:p>
                  </a:txBody>
                  <a:tcPr marL="7506" marR="7506" marT="7506" marB="0" anchor="ctr">
                    <a:solidFill>
                      <a:schemeClr val="tx2">
                        <a:lumMod val="25000"/>
                        <a:lumOff val="75000"/>
                      </a:schemeClr>
                    </a:solidFill>
                  </a:tcPr>
                </a:tc>
                <a:extLst>
                  <a:ext uri="{0D108BD9-81ED-4DB2-BD59-A6C34878D82A}">
                    <a16:rowId xmlns:a16="http://schemas.microsoft.com/office/drawing/2014/main" val="10007"/>
                  </a:ext>
                </a:extLst>
              </a:tr>
              <a:tr h="467936">
                <a:tc rowSpan="2">
                  <a:txBody>
                    <a:bodyPr/>
                    <a:lstStyle/>
                    <a:p>
                      <a:pPr algn="ctr" fontAlgn="ctr"/>
                      <a:r>
                        <a:rPr lang="en-GB" sz="1400" b="1" u="none" strike="noStrike" dirty="0">
                          <a:solidFill>
                            <a:schemeClr val="bg1"/>
                          </a:solidFill>
                          <a:effectLst/>
                        </a:rPr>
                        <a:t>MENA</a:t>
                      </a:r>
                      <a:endParaRPr lang="en-GB" sz="1400" b="1" i="0" u="none" strike="noStrike" dirty="0">
                        <a:solidFill>
                          <a:schemeClr val="bg1"/>
                        </a:solidFill>
                        <a:effectLst/>
                        <a:latin typeface="Calibri" panose="020F0502020204030204" pitchFamily="34" charset="0"/>
                      </a:endParaRPr>
                    </a:p>
                  </a:txBody>
                  <a:tcPr marL="7506" marR="7506" marT="7506" marB="0" anchor="ctr">
                    <a:solidFill>
                      <a:srgbClr val="365A70"/>
                    </a:solidFill>
                  </a:tcPr>
                </a:tc>
                <a:tc vMerge="1">
                  <a:txBody>
                    <a:bodyPr/>
                    <a:lstStyle/>
                    <a:p>
                      <a:endParaRPr lang="en-GB"/>
                    </a:p>
                  </a:txBody>
                  <a:tcPr/>
                </a:tc>
                <a:tc rowSpan="2">
                  <a:txBody>
                    <a:bodyPr/>
                    <a:lstStyle/>
                    <a:p>
                      <a:pPr algn="ctr" fontAlgn="ctr"/>
                      <a:r>
                        <a:rPr lang="en-GB" sz="1400" u="none" strike="noStrike" dirty="0">
                          <a:effectLst/>
                        </a:rPr>
                        <a:t>Harmonized data collection by cluster partners</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accent1">
                        <a:lumMod val="40000"/>
                        <a:lumOff val="60000"/>
                      </a:schemeClr>
                    </a:solidFill>
                  </a:tcPr>
                </a:tc>
                <a:tc>
                  <a:txBody>
                    <a:bodyPr/>
                    <a:lstStyle/>
                    <a:p>
                      <a:pPr algn="ctr" fontAlgn="ctr"/>
                      <a:r>
                        <a:rPr lang="en-GB" sz="1400" u="none" strike="noStrike" dirty="0">
                          <a:effectLst/>
                        </a:rPr>
                        <a:t> Increased coordination capacity at the sub-national level</a:t>
                      </a:r>
                      <a:endParaRPr lang="en-GB" sz="1400" b="0" i="0" u="none" strike="noStrike" dirty="0">
                        <a:solidFill>
                          <a:srgbClr val="000000"/>
                        </a:solidFill>
                        <a:effectLst/>
                        <a:latin typeface="Calibri" panose="020F0502020204030204" pitchFamily="34" charset="0"/>
                      </a:endParaRPr>
                    </a:p>
                  </a:txBody>
                  <a:tcPr marL="7506" marR="7506" marT="7506" marB="0" anchor="ctr">
                    <a:solidFill>
                      <a:schemeClr val="tx2">
                        <a:lumMod val="75000"/>
                        <a:lumOff val="25000"/>
                      </a:schemeClr>
                    </a:solidFill>
                  </a:tcPr>
                </a:tc>
                <a:extLst>
                  <a:ext uri="{0D108BD9-81ED-4DB2-BD59-A6C34878D82A}">
                    <a16:rowId xmlns:a16="http://schemas.microsoft.com/office/drawing/2014/main" val="10008"/>
                  </a:ext>
                </a:extLst>
              </a:tr>
              <a:tr h="467936">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1400" u="none" strike="noStrike" dirty="0">
                          <a:effectLst/>
                        </a:rPr>
                        <a:t>Improved technical guidance on urban shelter response</a:t>
                      </a:r>
                      <a:endParaRPr lang="en-GB" sz="1400" b="0" i="0" u="none" strike="noStrike" dirty="0">
                        <a:solidFill>
                          <a:srgbClr val="000000"/>
                        </a:solidFill>
                        <a:effectLst/>
                        <a:latin typeface="Calibri" panose="020F0502020204030204" pitchFamily="34" charset="0"/>
                      </a:endParaRPr>
                    </a:p>
                  </a:txBody>
                  <a:tcPr marL="7506" marR="7506" marT="7506" marB="0" anchor="ctr">
                    <a:solidFill>
                      <a:srgbClr val="33ACF4"/>
                    </a:solidFill>
                  </a:tcPr>
                </a:tc>
                <a:extLst>
                  <a:ext uri="{0D108BD9-81ED-4DB2-BD59-A6C34878D82A}">
                    <a16:rowId xmlns:a16="http://schemas.microsoft.com/office/drawing/2014/main" val="10009"/>
                  </a:ext>
                </a:extLst>
              </a:tr>
            </a:tbl>
          </a:graphicData>
        </a:graphic>
      </p:graphicFrame>
      <p:sp>
        <p:nvSpPr>
          <p:cNvPr id="6" name="Rectangle 5"/>
          <p:cNvSpPr/>
          <p:nvPr/>
        </p:nvSpPr>
        <p:spPr>
          <a:xfrm>
            <a:off x="2339752" y="6381328"/>
            <a:ext cx="8251518" cy="304699"/>
          </a:xfrm>
          <a:prstGeom prst="rect">
            <a:avLst/>
          </a:prstGeom>
        </p:spPr>
        <p:txBody>
          <a:bodyPr wrap="square">
            <a:spAutoFit/>
          </a:bodyPr>
          <a:lstStyle/>
          <a:p>
            <a:pPr algn="just">
              <a:lnSpc>
                <a:spcPct val="115000"/>
              </a:lnSpc>
              <a:spcAft>
                <a:spcPts val="1000"/>
              </a:spcAft>
            </a:pPr>
            <a:r>
              <a:rPr lang="en-GB" sz="1200" i="1" dirty="0">
                <a:latin typeface="Arial Narrow" panose="020B0606020202030204" pitchFamily="34" charset="0"/>
                <a:ea typeface="Calibri" panose="020F0502020204030204" pitchFamily="34" charset="0"/>
                <a:cs typeface="Arial" panose="020B0604020202020204" pitchFamily="34" charset="0"/>
              </a:rPr>
              <a:t>* Please note that only regions or organizations with more than 5 respondents are shown in this table</a:t>
            </a:r>
            <a:endParaRPr lang="en-US" sz="1200" dirty="0">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75109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Opportunities to reduce impediments by organisation</a:t>
            </a:r>
          </a:p>
        </p:txBody>
      </p:sp>
      <p:sp>
        <p:nvSpPr>
          <p:cNvPr id="4" name="Rectangle 3"/>
          <p:cNvSpPr/>
          <p:nvPr/>
        </p:nvSpPr>
        <p:spPr>
          <a:xfrm>
            <a:off x="422099" y="5854634"/>
            <a:ext cx="8251518" cy="304699"/>
          </a:xfrm>
          <a:prstGeom prst="rect">
            <a:avLst/>
          </a:prstGeom>
        </p:spPr>
        <p:txBody>
          <a:bodyPr wrap="square">
            <a:spAutoFit/>
          </a:bodyPr>
          <a:lstStyle/>
          <a:p>
            <a:pPr algn="just">
              <a:lnSpc>
                <a:spcPct val="115000"/>
              </a:lnSpc>
              <a:spcAft>
                <a:spcPts val="1000"/>
              </a:spcAft>
            </a:pPr>
            <a:r>
              <a:rPr lang="en-GB" sz="1200" i="1" dirty="0">
                <a:latin typeface="Arial Narrow" panose="020B0606020202030204" pitchFamily="34" charset="0"/>
                <a:ea typeface="Calibri" panose="020F0502020204030204" pitchFamily="34" charset="0"/>
                <a:cs typeface="Arial" panose="020B0604020202020204" pitchFamily="34" charset="0"/>
              </a:rPr>
              <a:t>* Please note that only regions or organizations with more than 5 respondents are shown in this table</a:t>
            </a:r>
            <a:endParaRPr lang="en-US" sz="1200" dirty="0">
              <a:effectLst/>
              <a:latin typeface="Arial Narrow" panose="020B0606020202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56800110"/>
              </p:ext>
            </p:extLst>
          </p:nvPr>
        </p:nvGraphicFramePr>
        <p:xfrm>
          <a:off x="422100" y="1417637"/>
          <a:ext cx="8182348" cy="4368728"/>
        </p:xfrm>
        <a:graphic>
          <a:graphicData uri="http://schemas.openxmlformats.org/drawingml/2006/table">
            <a:tbl>
              <a:tblPr firstRow="1" firstCol="1" bandRow="1">
                <a:tableStyleId>{5C22544A-7EE6-4342-B048-85BDC9FD1C3A}</a:tableStyleId>
              </a:tblPr>
              <a:tblGrid>
                <a:gridCol w="2045587">
                  <a:extLst>
                    <a:ext uri="{9D8B030D-6E8A-4147-A177-3AD203B41FA5}">
                      <a16:colId xmlns:a16="http://schemas.microsoft.com/office/drawing/2014/main" val="20000"/>
                    </a:ext>
                  </a:extLst>
                </a:gridCol>
                <a:gridCol w="2045587">
                  <a:extLst>
                    <a:ext uri="{9D8B030D-6E8A-4147-A177-3AD203B41FA5}">
                      <a16:colId xmlns:a16="http://schemas.microsoft.com/office/drawing/2014/main" val="20001"/>
                    </a:ext>
                  </a:extLst>
                </a:gridCol>
                <a:gridCol w="2045587">
                  <a:extLst>
                    <a:ext uri="{9D8B030D-6E8A-4147-A177-3AD203B41FA5}">
                      <a16:colId xmlns:a16="http://schemas.microsoft.com/office/drawing/2014/main" val="20002"/>
                    </a:ext>
                  </a:extLst>
                </a:gridCol>
                <a:gridCol w="2045587">
                  <a:extLst>
                    <a:ext uri="{9D8B030D-6E8A-4147-A177-3AD203B41FA5}">
                      <a16:colId xmlns:a16="http://schemas.microsoft.com/office/drawing/2014/main" val="20003"/>
                    </a:ext>
                  </a:extLst>
                </a:gridCol>
              </a:tblGrid>
              <a:tr h="427041">
                <a:tc>
                  <a:txBody>
                    <a:bodyPr/>
                    <a:lstStyle/>
                    <a:p>
                      <a:pPr algn="ctr" fontAlgn="ctr"/>
                      <a:r>
                        <a:rPr lang="en-GB" sz="1400" u="none" strike="noStrike" dirty="0">
                          <a:effectLst/>
                        </a:rPr>
                        <a:t> </a:t>
                      </a:r>
                      <a:endParaRPr lang="en-GB"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en-GB" sz="1400" u="none" strike="noStrike" dirty="0">
                          <a:effectLst/>
                        </a:rPr>
                        <a:t>1</a:t>
                      </a:r>
                      <a:r>
                        <a:rPr lang="en-GB" sz="1400" u="none" strike="noStrike" baseline="30000" dirty="0">
                          <a:effectLst/>
                        </a:rPr>
                        <a:t>st</a:t>
                      </a:r>
                      <a:r>
                        <a:rPr lang="en-GB" sz="1400" u="none" strike="noStrike" dirty="0">
                          <a:effectLst/>
                        </a:rPr>
                        <a:t> Most Reported</a:t>
                      </a:r>
                      <a:endParaRPr lang="en-GB" sz="14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GB" sz="1400" u="none" strike="noStrike">
                          <a:effectLst/>
                        </a:rPr>
                        <a:t>2</a:t>
                      </a:r>
                      <a:r>
                        <a:rPr lang="en-GB" sz="1400" u="none" strike="noStrike" baseline="30000">
                          <a:effectLst/>
                        </a:rPr>
                        <a:t>nd</a:t>
                      </a:r>
                      <a:r>
                        <a:rPr lang="en-GB" sz="1400" u="none" strike="noStrike">
                          <a:effectLst/>
                        </a:rPr>
                        <a:t> Most Reported</a:t>
                      </a:r>
                      <a:endParaRPr lang="en-GB" sz="14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en-GB" sz="1400" u="none" strike="noStrike">
                          <a:effectLst/>
                        </a:rPr>
                        <a:t>3</a:t>
                      </a:r>
                      <a:r>
                        <a:rPr lang="en-GB" sz="1400" u="none" strike="noStrike" baseline="30000">
                          <a:effectLst/>
                        </a:rPr>
                        <a:t>rd</a:t>
                      </a:r>
                      <a:r>
                        <a:rPr lang="en-GB" sz="1400" u="none" strike="noStrike">
                          <a:effectLst/>
                        </a:rPr>
                        <a:t> Most Reported</a:t>
                      </a:r>
                      <a:endParaRPr lang="en-GB" sz="1400" b="1" i="0" u="none" strike="noStrike">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0"/>
                  </a:ext>
                </a:extLst>
              </a:tr>
              <a:tr h="867427">
                <a:tc rowSpan="2">
                  <a:txBody>
                    <a:bodyPr/>
                    <a:lstStyle/>
                    <a:p>
                      <a:pPr algn="ctr" rtl="0" fontAlgn="ctr"/>
                      <a:r>
                        <a:rPr lang="en-GB" sz="1400" u="none" strike="noStrike" dirty="0">
                          <a:effectLst/>
                        </a:rPr>
                        <a:t>UN</a:t>
                      </a:r>
                      <a:endParaRPr lang="en-GB" sz="1400" b="1" i="0" u="none" strike="noStrike" dirty="0">
                        <a:solidFill>
                          <a:srgbClr val="FFFFFF"/>
                        </a:solidFill>
                        <a:effectLst/>
                        <a:latin typeface="Calibri" panose="020F0502020204030204" pitchFamily="34" charset="0"/>
                      </a:endParaRPr>
                    </a:p>
                  </a:txBody>
                  <a:tcPr marL="9525" marR="9525" marT="9525" marB="0" anchor="ctr"/>
                </a:tc>
                <a:tc rowSpan="4">
                  <a:txBody>
                    <a:bodyPr/>
                    <a:lstStyle/>
                    <a:p>
                      <a:pPr algn="ctr" rtl="0" fontAlgn="ctr"/>
                      <a:r>
                        <a:rPr lang="en-GB" sz="1400" u="none" strike="noStrike" dirty="0">
                          <a:effectLst/>
                        </a:rPr>
                        <a:t>Improved, more predictable funding for shelter operations</a:t>
                      </a:r>
                      <a:endParaRPr lang="en-GB" sz="1400" b="1" i="0" u="none" strike="noStrike" dirty="0">
                        <a:solidFill>
                          <a:srgbClr val="000000"/>
                        </a:solidFill>
                        <a:effectLst/>
                        <a:latin typeface="Calibri" panose="020F0502020204030204" pitchFamily="34" charset="0"/>
                      </a:endParaRPr>
                    </a:p>
                  </a:txBody>
                  <a:tcPr marL="9525" marR="9525" marT="9525" marB="0" anchor="ctr">
                    <a:solidFill>
                      <a:srgbClr val="D6EEFD"/>
                    </a:solidFill>
                  </a:tcPr>
                </a:tc>
                <a:tc rowSpan="2">
                  <a:txBody>
                    <a:bodyPr/>
                    <a:lstStyle/>
                    <a:p>
                      <a:pPr algn="ctr" rtl="0" fontAlgn="ctr"/>
                      <a:r>
                        <a:rPr lang="en-GB" sz="1400" u="none" strike="noStrike" dirty="0">
                          <a:effectLst/>
                        </a:rPr>
                        <a:t>Harmonized data collection by cluster partners</a:t>
                      </a:r>
                      <a:endParaRPr lang="en-GB" sz="1400" b="1" i="0" u="none" strike="noStrike" dirty="0">
                        <a:solidFill>
                          <a:srgbClr val="000000"/>
                        </a:solidFill>
                        <a:effectLst/>
                        <a:latin typeface="Calibri" panose="020F0502020204030204" pitchFamily="34" charset="0"/>
                      </a:endParaRPr>
                    </a:p>
                  </a:txBody>
                  <a:tcPr marL="9525" marR="9525" marT="9525" marB="0" anchor="ctr">
                    <a:solidFill>
                      <a:schemeClr val="accent6">
                        <a:lumMod val="60000"/>
                        <a:lumOff val="40000"/>
                      </a:schemeClr>
                    </a:solidFill>
                  </a:tcPr>
                </a:tc>
                <a:tc>
                  <a:txBody>
                    <a:bodyPr/>
                    <a:lstStyle/>
                    <a:p>
                      <a:pPr algn="ctr" rtl="0" fontAlgn="ctr"/>
                      <a:r>
                        <a:rPr lang="en-GB" sz="1400" u="none" strike="noStrike" dirty="0">
                          <a:effectLst/>
                        </a:rPr>
                        <a:t> Improved, more predictable funding for shelter coordination</a:t>
                      </a:r>
                      <a:endParaRPr lang="en-GB" sz="1400" b="1" i="0" u="none" strike="noStrike" dirty="0">
                        <a:solidFill>
                          <a:srgbClr val="FFFFFF"/>
                        </a:solidFill>
                        <a:effectLst/>
                        <a:latin typeface="Calibri" panose="020F0502020204030204" pitchFamily="34" charset="0"/>
                      </a:endParaRPr>
                    </a:p>
                  </a:txBody>
                  <a:tcPr marL="9525" marR="9525" marT="9525" marB="0" anchor="ctr">
                    <a:solidFill>
                      <a:srgbClr val="99D5FA"/>
                    </a:solidFill>
                  </a:tcPr>
                </a:tc>
                <a:extLst>
                  <a:ext uri="{0D108BD9-81ED-4DB2-BD59-A6C34878D82A}">
                    <a16:rowId xmlns:a16="http://schemas.microsoft.com/office/drawing/2014/main" val="10001"/>
                  </a:ext>
                </a:extLst>
              </a:tr>
              <a:tr h="867427">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ctr"/>
                      <a:r>
                        <a:rPr lang="en-GB" sz="1400" u="none" strike="noStrike">
                          <a:effectLst/>
                        </a:rPr>
                        <a:t>Increased coordination capacity at the sub-national level</a:t>
                      </a:r>
                      <a:endParaRPr lang="en-GB" sz="14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2"/>
                  </a:ext>
                </a:extLst>
              </a:tr>
              <a:tr h="269570">
                <a:tc rowSpan="2">
                  <a:txBody>
                    <a:bodyPr/>
                    <a:lstStyle/>
                    <a:p>
                      <a:pPr algn="ctr" rtl="0" fontAlgn="ctr"/>
                      <a:r>
                        <a:rPr lang="en-GB" sz="1400" u="none" strike="noStrike" dirty="0">
                          <a:effectLst/>
                        </a:rPr>
                        <a:t>International NGOs</a:t>
                      </a:r>
                      <a:endParaRPr lang="en-GB" sz="1400" b="1" i="0" u="none" strike="noStrike" dirty="0">
                        <a:solidFill>
                          <a:srgbClr val="FFFFFF"/>
                        </a:solidFill>
                        <a:effectLst/>
                        <a:latin typeface="Calibri" panose="020F0502020204030204" pitchFamily="34" charset="0"/>
                      </a:endParaRPr>
                    </a:p>
                  </a:txBody>
                  <a:tcPr marL="9525" marR="9525" marT="9525" marB="0" anchor="ctr"/>
                </a:tc>
                <a:tc vMerge="1">
                  <a:txBody>
                    <a:bodyPr/>
                    <a:lstStyle/>
                    <a:p>
                      <a:endParaRPr lang="en-GB"/>
                    </a:p>
                  </a:txBody>
                  <a:tcPr/>
                </a:tc>
                <a:tc gridSpan="2">
                  <a:txBody>
                    <a:bodyPr/>
                    <a:lstStyle/>
                    <a:p>
                      <a:pPr algn="ctr" rtl="0" fontAlgn="ctr"/>
                      <a:r>
                        <a:rPr lang="en-GB" sz="1400" u="none" strike="noStrike" dirty="0">
                          <a:effectLst/>
                        </a:rPr>
                        <a:t> Improve cluster engagement with non-traditional actors</a:t>
                      </a:r>
                      <a:endParaRPr lang="en-GB" sz="1400" b="1" i="0" u="none" strike="noStrike" dirty="0">
                        <a:solidFill>
                          <a:srgbClr val="000000"/>
                        </a:solidFill>
                        <a:effectLst/>
                        <a:latin typeface="Calibri" panose="020F0502020204030204" pitchFamily="34" charset="0"/>
                      </a:endParaRPr>
                    </a:p>
                  </a:txBody>
                  <a:tcPr marL="9525" marR="9525" marT="9525" marB="0" anchor="ctr">
                    <a:solidFill>
                      <a:schemeClr val="accent4">
                        <a:lumMod val="40000"/>
                        <a:lumOff val="60000"/>
                      </a:schemeClr>
                    </a:solidFill>
                  </a:tcPr>
                </a:tc>
                <a:tc hMerge="1">
                  <a:txBody>
                    <a:bodyPr/>
                    <a:lstStyle/>
                    <a:p>
                      <a:endParaRPr lang="en-GB"/>
                    </a:p>
                  </a:txBody>
                  <a:tcPr/>
                </a:tc>
                <a:extLst>
                  <a:ext uri="{0D108BD9-81ED-4DB2-BD59-A6C34878D82A}">
                    <a16:rowId xmlns:a16="http://schemas.microsoft.com/office/drawing/2014/main" val="10003"/>
                  </a:ext>
                </a:extLst>
              </a:tr>
              <a:tr h="280246">
                <a:tc vMerge="1">
                  <a:txBody>
                    <a:bodyPr/>
                    <a:lstStyle/>
                    <a:p>
                      <a:endParaRPr lang="en-GB"/>
                    </a:p>
                  </a:txBody>
                  <a:tcPr/>
                </a:tc>
                <a:tc vMerge="1">
                  <a:txBody>
                    <a:bodyPr/>
                    <a:lstStyle/>
                    <a:p>
                      <a:endParaRPr lang="en-GB"/>
                    </a:p>
                  </a:txBody>
                  <a:tcPr/>
                </a:tc>
                <a:tc gridSpan="2">
                  <a:txBody>
                    <a:bodyPr/>
                    <a:lstStyle/>
                    <a:p>
                      <a:pPr algn="ctr" rtl="0" fontAlgn="ctr"/>
                      <a:r>
                        <a:rPr lang="en-GB" sz="1400" u="none" strike="noStrike" dirty="0">
                          <a:effectLst/>
                        </a:rPr>
                        <a:t> Improved technical guidance on urban shelter response</a:t>
                      </a:r>
                      <a:endParaRPr lang="en-GB" sz="1400" b="1" i="0" u="none" strike="noStrike" dirty="0">
                        <a:solidFill>
                          <a:srgbClr val="000000"/>
                        </a:solidFill>
                        <a:effectLst/>
                        <a:latin typeface="Calibri" panose="020F0502020204030204" pitchFamily="34" charset="0"/>
                      </a:endParaRPr>
                    </a:p>
                  </a:txBody>
                  <a:tcPr marL="9525" marR="9525" marT="9525" marB="0" anchor="ctr">
                    <a:solidFill>
                      <a:schemeClr val="tx2">
                        <a:lumMod val="50000"/>
                        <a:lumOff val="50000"/>
                      </a:schemeClr>
                    </a:solidFill>
                  </a:tcPr>
                </a:tc>
                <a:tc hMerge="1">
                  <a:txBody>
                    <a:bodyPr/>
                    <a:lstStyle/>
                    <a:p>
                      <a:endParaRPr lang="en-GB"/>
                    </a:p>
                  </a:txBody>
                  <a:tcPr/>
                </a:tc>
                <a:extLst>
                  <a:ext uri="{0D108BD9-81ED-4DB2-BD59-A6C34878D82A}">
                    <a16:rowId xmlns:a16="http://schemas.microsoft.com/office/drawing/2014/main" val="10004"/>
                  </a:ext>
                </a:extLst>
              </a:tr>
              <a:tr h="840737">
                <a:tc rowSpan="2">
                  <a:txBody>
                    <a:bodyPr/>
                    <a:lstStyle/>
                    <a:p>
                      <a:pPr algn="ctr" rtl="0" fontAlgn="ctr"/>
                      <a:r>
                        <a:rPr lang="en-GB" sz="1400" u="none" strike="noStrike" dirty="0">
                          <a:effectLst/>
                        </a:rPr>
                        <a:t>Red Cross and Red Crescent Movement</a:t>
                      </a:r>
                      <a:endParaRPr lang="en-GB" sz="1400" b="1" i="0" u="none" strike="noStrike" dirty="0">
                        <a:solidFill>
                          <a:srgbClr val="FFFFFF"/>
                        </a:solidFill>
                        <a:effectLst/>
                        <a:latin typeface="Calibri" panose="020F0502020204030204" pitchFamily="34" charset="0"/>
                      </a:endParaRPr>
                    </a:p>
                  </a:txBody>
                  <a:tcPr marL="9525" marR="9525" marT="9525" marB="0" anchor="ctr"/>
                </a:tc>
                <a:tc rowSpan="2">
                  <a:txBody>
                    <a:bodyPr/>
                    <a:lstStyle/>
                    <a:p>
                      <a:pPr algn="ctr" rtl="0" fontAlgn="ctr"/>
                      <a:r>
                        <a:rPr lang="en-GB" sz="1400" u="none" strike="noStrike" dirty="0">
                          <a:effectLst/>
                        </a:rPr>
                        <a:t> Improved, more predictable funding for shelter coordination</a:t>
                      </a:r>
                      <a:endParaRPr lang="en-GB" sz="1400" b="1" i="0" u="none" strike="noStrike" dirty="0">
                        <a:solidFill>
                          <a:srgbClr val="000000"/>
                        </a:solidFill>
                        <a:effectLst/>
                        <a:latin typeface="Calibri" panose="020F0502020204030204" pitchFamily="34" charset="0"/>
                      </a:endParaRPr>
                    </a:p>
                  </a:txBody>
                  <a:tcPr marL="9525" marR="9525" marT="9525" marB="0" anchor="ctr">
                    <a:solidFill>
                      <a:srgbClr val="99D5FA"/>
                    </a:solidFill>
                  </a:tcPr>
                </a:tc>
                <a:tc rowSpan="2">
                  <a:txBody>
                    <a:bodyPr/>
                    <a:lstStyle/>
                    <a:p>
                      <a:pPr algn="ctr" rtl="0" fontAlgn="ctr"/>
                      <a:r>
                        <a:rPr lang="en-GB" sz="1400" u="none" strike="noStrike" dirty="0">
                          <a:effectLst/>
                        </a:rPr>
                        <a:t>Develop and deliver more regional or country-specific cluster trainings</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GB" sz="1400" u="none" strike="noStrike" dirty="0">
                          <a:effectLst/>
                        </a:rPr>
                        <a:t>Improve cluster engagement with non-traditional actors</a:t>
                      </a:r>
                      <a:endParaRPr lang="en-GB" sz="1400" b="1" i="0" u="none" strike="noStrike" dirty="0">
                        <a:solidFill>
                          <a:srgbClr val="000000"/>
                        </a:solidFill>
                        <a:effectLst/>
                        <a:latin typeface="Calibri" panose="020F0502020204030204" pitchFamily="34" charset="0"/>
                      </a:endParaRPr>
                    </a:p>
                  </a:txBody>
                  <a:tcPr marL="9525" marR="9525" marT="9525" marB="0" anchor="ctr">
                    <a:solidFill>
                      <a:schemeClr val="accent4">
                        <a:lumMod val="40000"/>
                        <a:lumOff val="60000"/>
                      </a:schemeClr>
                    </a:solidFill>
                  </a:tcPr>
                </a:tc>
                <a:extLst>
                  <a:ext uri="{0D108BD9-81ED-4DB2-BD59-A6C34878D82A}">
                    <a16:rowId xmlns:a16="http://schemas.microsoft.com/office/drawing/2014/main" val="10005"/>
                  </a:ext>
                </a:extLst>
              </a:tr>
              <a:tr h="547146">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ctr"/>
                      <a:r>
                        <a:rPr lang="en-GB" sz="1400" u="none" strike="noStrike" dirty="0">
                          <a:effectLst/>
                        </a:rPr>
                        <a:t>Improved, more predictable funding for shelter operations</a:t>
                      </a:r>
                      <a:endParaRPr lang="en-GB" sz="1400" b="0" i="0" u="none" strike="noStrike" dirty="0">
                        <a:solidFill>
                          <a:srgbClr val="000000"/>
                        </a:solidFill>
                        <a:effectLst/>
                        <a:latin typeface="Calibri" panose="020F0502020204030204" pitchFamily="34" charset="0"/>
                      </a:endParaRPr>
                    </a:p>
                  </a:txBody>
                  <a:tcPr marL="9525" marR="9525" marT="9525" marB="0" anchor="ctr">
                    <a:solidFill>
                      <a:srgbClr val="D6EEFD"/>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50240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4944"/>
            <a:ext cx="8229600" cy="1143000"/>
          </a:xfrm>
        </p:spPr>
        <p:txBody>
          <a:bodyPr/>
          <a:lstStyle/>
          <a:p>
            <a:r>
              <a:rPr lang="en-GB" dirty="0"/>
              <a:t>Thank you</a:t>
            </a:r>
          </a:p>
        </p:txBody>
      </p:sp>
      <p:sp>
        <p:nvSpPr>
          <p:cNvPr id="3" name="Slide Number Placeholder 2"/>
          <p:cNvSpPr>
            <a:spLocks noGrp="1"/>
          </p:cNvSpPr>
          <p:nvPr>
            <p:ph type="sldNum" sz="quarter" idx="12"/>
          </p:nvPr>
        </p:nvSpPr>
        <p:spPr/>
        <p:txBody>
          <a:bodyPr/>
          <a:lstStyle/>
          <a:p>
            <a:fld id="{1327C452-0D12-48F3-BB65-BBA3E6350F2C}" type="slidenum">
              <a:rPr lang="en-GB" smtClean="0"/>
              <a:t>15</a:t>
            </a:fld>
            <a:endParaRPr lang="en-GB" dirty="0"/>
          </a:p>
        </p:txBody>
      </p:sp>
    </p:spTree>
    <p:extLst>
      <p:ext uri="{BB962C8B-B14F-4D97-AF65-F5344CB8AC3E}">
        <p14:creationId xmlns:p14="http://schemas.microsoft.com/office/powerpoint/2010/main" val="597355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Summary</a:t>
            </a:r>
          </a:p>
        </p:txBody>
      </p:sp>
      <p:sp>
        <p:nvSpPr>
          <p:cNvPr id="3" name="Content Placeholder 2"/>
          <p:cNvSpPr>
            <a:spLocks noGrp="1"/>
          </p:cNvSpPr>
          <p:nvPr>
            <p:ph idx="1"/>
          </p:nvPr>
        </p:nvSpPr>
        <p:spPr>
          <a:xfrm>
            <a:off x="606388" y="1700808"/>
            <a:ext cx="7931224" cy="4741987"/>
          </a:xfrm>
        </p:spPr>
        <p:txBody>
          <a:bodyPr/>
          <a:lstStyle/>
          <a:p>
            <a:r>
              <a:rPr lang="en-GB" b="1" dirty="0">
                <a:solidFill>
                  <a:schemeClr val="tx2"/>
                </a:solidFill>
              </a:rPr>
              <a:t>Participant profile</a:t>
            </a:r>
          </a:p>
          <a:p>
            <a:r>
              <a:rPr lang="en-GB" b="1" dirty="0">
                <a:solidFill>
                  <a:schemeClr val="tx2"/>
                </a:solidFill>
              </a:rPr>
              <a:t>Most influential impediments</a:t>
            </a:r>
          </a:p>
          <a:p>
            <a:r>
              <a:rPr lang="en-GB" b="1" dirty="0">
                <a:solidFill>
                  <a:schemeClr val="tx2"/>
                </a:solidFill>
              </a:rPr>
              <a:t>Opportunities to reduce impediments</a:t>
            </a:r>
          </a:p>
        </p:txBody>
      </p:sp>
      <p:sp>
        <p:nvSpPr>
          <p:cNvPr id="4" name="Slide Number Placeholder 3"/>
          <p:cNvSpPr>
            <a:spLocks noGrp="1"/>
          </p:cNvSpPr>
          <p:nvPr>
            <p:ph type="sldNum" sz="quarter" idx="12"/>
          </p:nvPr>
        </p:nvSpPr>
        <p:spPr/>
        <p:txBody>
          <a:bodyPr/>
          <a:lstStyle/>
          <a:p>
            <a:fld id="{1327C452-0D12-48F3-BB65-BBA3E6350F2C}" type="slidenum">
              <a:rPr lang="en-GB" smtClean="0"/>
              <a:t>2</a:t>
            </a:fld>
            <a:endParaRPr lang="en-GB" dirty="0"/>
          </a:p>
        </p:txBody>
      </p:sp>
    </p:spTree>
    <p:extLst>
      <p:ext uri="{BB962C8B-B14F-4D97-AF65-F5344CB8AC3E}">
        <p14:creationId xmlns:p14="http://schemas.microsoft.com/office/powerpoint/2010/main" val="3843096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Participant profile</a:t>
            </a:r>
          </a:p>
        </p:txBody>
      </p:sp>
      <p:sp>
        <p:nvSpPr>
          <p:cNvPr id="3" name="Text Placeholder 2"/>
          <p:cNvSpPr>
            <a:spLocks noGrp="1"/>
          </p:cNvSpPr>
          <p:nvPr>
            <p:ph type="body" idx="1"/>
          </p:nvPr>
        </p:nvSpPr>
        <p:spPr/>
        <p:txBody>
          <a:bodyPr/>
          <a:lstStyle/>
          <a:p>
            <a:r>
              <a:rPr lang="en-GB" dirty="0"/>
              <a:t>Who participated in the survey?</a:t>
            </a:r>
          </a:p>
        </p:txBody>
      </p:sp>
      <p:sp>
        <p:nvSpPr>
          <p:cNvPr id="4" name="Slide Number Placeholder 3"/>
          <p:cNvSpPr>
            <a:spLocks noGrp="1"/>
          </p:cNvSpPr>
          <p:nvPr>
            <p:ph type="sldNum" sz="quarter" idx="12"/>
          </p:nvPr>
        </p:nvSpPr>
        <p:spPr/>
        <p:txBody>
          <a:bodyPr/>
          <a:lstStyle/>
          <a:p>
            <a:fld id="{1327C452-0D12-48F3-BB65-BBA3E6350F2C}" type="slidenum">
              <a:rPr lang="en-GB" smtClean="0"/>
              <a:t>3</a:t>
            </a:fld>
            <a:endParaRPr lang="en-GB" dirty="0"/>
          </a:p>
        </p:txBody>
      </p:sp>
    </p:spTree>
    <p:extLst>
      <p:ext uri="{BB962C8B-B14F-4D97-AF65-F5344CB8AC3E}">
        <p14:creationId xmlns:p14="http://schemas.microsoft.com/office/powerpoint/2010/main" val="2402175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Number of respondents by region</a:t>
            </a:r>
          </a:p>
        </p:txBody>
      </p:sp>
      <p:sp>
        <p:nvSpPr>
          <p:cNvPr id="4" name="Content Placeholder 2"/>
          <p:cNvSpPr txBox="1">
            <a:spLocks/>
          </p:cNvSpPr>
          <p:nvPr/>
        </p:nvSpPr>
        <p:spPr>
          <a:xfrm>
            <a:off x="611560" y="1628800"/>
            <a:ext cx="2736304"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800" b="1" dirty="0">
                <a:solidFill>
                  <a:schemeClr val="tx2"/>
                </a:solidFill>
              </a:rPr>
              <a:t>115 responses </a:t>
            </a:r>
          </a:p>
          <a:p>
            <a:pPr marL="0" indent="0">
              <a:buNone/>
            </a:pPr>
            <a:r>
              <a:rPr lang="en-GB" sz="2000" b="1" i="1" dirty="0">
                <a:solidFill>
                  <a:schemeClr val="tx2"/>
                </a:solidFill>
              </a:rPr>
              <a:t>(as of 02 October 2018)</a:t>
            </a:r>
          </a:p>
        </p:txBody>
      </p:sp>
      <p:sp>
        <p:nvSpPr>
          <p:cNvPr id="6" name="Content Placeholder 2"/>
          <p:cNvSpPr txBox="1">
            <a:spLocks/>
          </p:cNvSpPr>
          <p:nvPr/>
        </p:nvSpPr>
        <p:spPr>
          <a:xfrm>
            <a:off x="611560" y="1556792"/>
            <a:ext cx="822960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000" b="1" dirty="0">
              <a:solidFill>
                <a:schemeClr val="tx2"/>
              </a:solidFill>
            </a:endParaRPr>
          </a:p>
        </p:txBody>
      </p:sp>
      <p:graphicFrame>
        <p:nvGraphicFramePr>
          <p:cNvPr id="8" name="Chart 7"/>
          <p:cNvGraphicFramePr>
            <a:graphicFrameLocks/>
          </p:cNvGraphicFramePr>
          <p:nvPr>
            <p:extLst>
              <p:ext uri="{D42A27DB-BD31-4B8C-83A1-F6EECF244321}">
                <p14:modId xmlns:p14="http://schemas.microsoft.com/office/powerpoint/2010/main" val="1323386930"/>
              </p:ext>
            </p:extLst>
          </p:nvPr>
        </p:nvGraphicFramePr>
        <p:xfrm>
          <a:off x="1443038" y="2564904"/>
          <a:ext cx="6257924" cy="28146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7245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327C452-0D12-48F3-BB65-BBA3E6350F2C}" type="slidenum">
              <a:rPr lang="en-GB" smtClean="0"/>
              <a:t>5</a:t>
            </a:fld>
            <a:endParaRPr lang="en-GB" dirty="0"/>
          </a:p>
        </p:txBody>
      </p:sp>
      <p:graphicFrame>
        <p:nvGraphicFramePr>
          <p:cNvPr id="5" name="Chart 4"/>
          <p:cNvGraphicFramePr>
            <a:graphicFrameLocks/>
          </p:cNvGraphicFramePr>
          <p:nvPr>
            <p:extLst>
              <p:ext uri="{D42A27DB-BD31-4B8C-83A1-F6EECF244321}">
                <p14:modId xmlns:p14="http://schemas.microsoft.com/office/powerpoint/2010/main" val="961863879"/>
              </p:ext>
            </p:extLst>
          </p:nvPr>
        </p:nvGraphicFramePr>
        <p:xfrm>
          <a:off x="447675" y="547822"/>
          <a:ext cx="8696325" cy="577659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4"/>
          <p:cNvSpPr>
            <a:spLocks noGrp="1"/>
          </p:cNvSpPr>
          <p:nvPr>
            <p:ph type="title"/>
          </p:nvPr>
        </p:nvSpPr>
        <p:spPr>
          <a:xfrm>
            <a:off x="3923928" y="182697"/>
            <a:ext cx="5122912" cy="2002234"/>
          </a:xfrm>
        </p:spPr>
        <p:txBody>
          <a:bodyPr>
            <a:normAutofit/>
          </a:bodyPr>
          <a:lstStyle/>
          <a:p>
            <a:r>
              <a:rPr lang="en-GB" dirty="0"/>
              <a:t>Number of respondents by country</a:t>
            </a:r>
          </a:p>
        </p:txBody>
      </p:sp>
    </p:spTree>
    <p:extLst>
      <p:ext uri="{BB962C8B-B14F-4D97-AF65-F5344CB8AC3E}">
        <p14:creationId xmlns:p14="http://schemas.microsoft.com/office/powerpoint/2010/main" val="33833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714202"/>
          </a:xfrm>
        </p:spPr>
        <p:txBody>
          <a:bodyPr>
            <a:normAutofit/>
          </a:bodyPr>
          <a:lstStyle/>
          <a:p>
            <a:r>
              <a:rPr lang="en-GB" dirty="0"/>
              <a:t>Number of respondents by organization type</a:t>
            </a:r>
          </a:p>
        </p:txBody>
      </p:sp>
      <p:sp>
        <p:nvSpPr>
          <p:cNvPr id="4" name="Content Placeholder 2"/>
          <p:cNvSpPr txBox="1">
            <a:spLocks/>
          </p:cNvSpPr>
          <p:nvPr/>
        </p:nvSpPr>
        <p:spPr>
          <a:xfrm>
            <a:off x="611560" y="1628800"/>
            <a:ext cx="807524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000" b="1" i="1" dirty="0">
              <a:solidFill>
                <a:schemeClr val="tx2"/>
              </a:solidFill>
            </a:endParaRPr>
          </a:p>
        </p:txBody>
      </p:sp>
      <p:sp>
        <p:nvSpPr>
          <p:cNvPr id="6" name="Content Placeholder 2"/>
          <p:cNvSpPr txBox="1">
            <a:spLocks/>
          </p:cNvSpPr>
          <p:nvPr/>
        </p:nvSpPr>
        <p:spPr>
          <a:xfrm>
            <a:off x="611560" y="1556792"/>
            <a:ext cx="822960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000" b="1" dirty="0">
              <a:solidFill>
                <a:schemeClr val="tx2"/>
              </a:solidFill>
            </a:endParaRPr>
          </a:p>
        </p:txBody>
      </p:sp>
      <p:graphicFrame>
        <p:nvGraphicFramePr>
          <p:cNvPr id="7" name="Chart 6"/>
          <p:cNvGraphicFramePr>
            <a:graphicFrameLocks/>
          </p:cNvGraphicFramePr>
          <p:nvPr>
            <p:extLst>
              <p:ext uri="{D42A27DB-BD31-4B8C-83A1-F6EECF244321}">
                <p14:modId xmlns:p14="http://schemas.microsoft.com/office/powerpoint/2010/main" val="1005176799"/>
              </p:ext>
            </p:extLst>
          </p:nvPr>
        </p:nvGraphicFramePr>
        <p:xfrm>
          <a:off x="827584" y="2340768"/>
          <a:ext cx="7488832" cy="28884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5958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Most influential impediments</a:t>
            </a:r>
          </a:p>
        </p:txBody>
      </p:sp>
      <p:sp>
        <p:nvSpPr>
          <p:cNvPr id="3" name="Text Placeholder 2"/>
          <p:cNvSpPr>
            <a:spLocks noGrp="1"/>
          </p:cNvSpPr>
          <p:nvPr>
            <p:ph type="body" idx="1"/>
          </p:nvPr>
        </p:nvSpPr>
        <p:spPr/>
        <p:txBody>
          <a:bodyPr/>
          <a:lstStyle/>
          <a:p>
            <a:r>
              <a:rPr lang="en-GB" dirty="0"/>
              <a:t>Most influential impediments hindering Global Shelter Cluster activities in the most recent 12 months.</a:t>
            </a:r>
          </a:p>
        </p:txBody>
      </p:sp>
      <p:sp>
        <p:nvSpPr>
          <p:cNvPr id="4" name="Slide Number Placeholder 3"/>
          <p:cNvSpPr>
            <a:spLocks noGrp="1"/>
          </p:cNvSpPr>
          <p:nvPr>
            <p:ph type="sldNum" sz="quarter" idx="12"/>
          </p:nvPr>
        </p:nvSpPr>
        <p:spPr/>
        <p:txBody>
          <a:bodyPr/>
          <a:lstStyle/>
          <a:p>
            <a:fld id="{1327C452-0D12-48F3-BB65-BBA3E6350F2C}" type="slidenum">
              <a:rPr lang="en-GB" smtClean="0"/>
              <a:t>7</a:t>
            </a:fld>
            <a:endParaRPr lang="en-GB" dirty="0"/>
          </a:p>
        </p:txBody>
      </p:sp>
    </p:spTree>
    <p:extLst>
      <p:ext uri="{BB962C8B-B14F-4D97-AF65-F5344CB8AC3E}">
        <p14:creationId xmlns:p14="http://schemas.microsoft.com/office/powerpoint/2010/main" val="3568868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dirty="0"/>
              <a:t>Most influential impediments</a:t>
            </a:r>
          </a:p>
        </p:txBody>
      </p:sp>
      <p:sp>
        <p:nvSpPr>
          <p:cNvPr id="4" name="Content Placeholder 2"/>
          <p:cNvSpPr txBox="1">
            <a:spLocks/>
          </p:cNvSpPr>
          <p:nvPr/>
        </p:nvSpPr>
        <p:spPr>
          <a:xfrm>
            <a:off x="462959" y="1556792"/>
            <a:ext cx="8223841"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b="1" dirty="0">
                <a:solidFill>
                  <a:schemeClr val="tx2"/>
                </a:solidFill>
              </a:rPr>
              <a:t>Most reported top three impediments:</a:t>
            </a:r>
          </a:p>
          <a:p>
            <a:pPr lvl="1"/>
            <a:r>
              <a:rPr lang="en-GB" b="1" dirty="0">
                <a:solidFill>
                  <a:schemeClr val="tx2"/>
                </a:solidFill>
              </a:rPr>
              <a:t>Insufficient funding for shelter programming (47%)</a:t>
            </a:r>
          </a:p>
          <a:p>
            <a:pPr lvl="1"/>
            <a:r>
              <a:rPr lang="en-GB" b="1" dirty="0">
                <a:solidFill>
                  <a:schemeClr val="tx2"/>
                </a:solidFill>
              </a:rPr>
              <a:t>Security and poor humanitarian access to affected populations (28%)</a:t>
            </a:r>
          </a:p>
          <a:p>
            <a:pPr lvl="1"/>
            <a:r>
              <a:rPr lang="en-GB" b="1" dirty="0">
                <a:solidFill>
                  <a:schemeClr val="tx2"/>
                </a:solidFill>
              </a:rPr>
              <a:t>Insufficient funding for shelter coordination (20%)</a:t>
            </a:r>
          </a:p>
        </p:txBody>
      </p:sp>
    </p:spTree>
    <p:extLst>
      <p:ext uri="{BB962C8B-B14F-4D97-AF65-F5344CB8AC3E}">
        <p14:creationId xmlns:p14="http://schemas.microsoft.com/office/powerpoint/2010/main" val="96777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29208" y="116632"/>
            <a:ext cx="8229600" cy="1143000"/>
          </a:xfrm>
        </p:spPr>
        <p:txBody>
          <a:bodyPr>
            <a:normAutofit fontScale="90000"/>
          </a:bodyPr>
          <a:lstStyle/>
          <a:p>
            <a:r>
              <a:rPr lang="en-GB" dirty="0"/>
              <a:t>Most influential impediments by region</a:t>
            </a:r>
          </a:p>
        </p:txBody>
      </p:sp>
      <p:graphicFrame>
        <p:nvGraphicFramePr>
          <p:cNvPr id="2" name="Table 1"/>
          <p:cNvGraphicFramePr>
            <a:graphicFrameLocks noGrp="1"/>
          </p:cNvGraphicFramePr>
          <p:nvPr>
            <p:extLst>
              <p:ext uri="{D42A27DB-BD31-4B8C-83A1-F6EECF244321}">
                <p14:modId xmlns:p14="http://schemas.microsoft.com/office/powerpoint/2010/main" val="3386930631"/>
              </p:ext>
            </p:extLst>
          </p:nvPr>
        </p:nvGraphicFramePr>
        <p:xfrm>
          <a:off x="899592" y="1540125"/>
          <a:ext cx="7344816" cy="3977106"/>
        </p:xfrm>
        <a:graphic>
          <a:graphicData uri="http://schemas.openxmlformats.org/drawingml/2006/table">
            <a:tbl>
              <a:tblPr>
                <a:tableStyleId>{5C22544A-7EE6-4342-B048-85BDC9FD1C3A}</a:tableStyleId>
              </a:tblPr>
              <a:tblGrid>
                <a:gridCol w="1836204">
                  <a:extLst>
                    <a:ext uri="{9D8B030D-6E8A-4147-A177-3AD203B41FA5}">
                      <a16:colId xmlns:a16="http://schemas.microsoft.com/office/drawing/2014/main" val="20000"/>
                    </a:ext>
                  </a:extLst>
                </a:gridCol>
                <a:gridCol w="1836204">
                  <a:extLst>
                    <a:ext uri="{9D8B030D-6E8A-4147-A177-3AD203B41FA5}">
                      <a16:colId xmlns:a16="http://schemas.microsoft.com/office/drawing/2014/main" val="20001"/>
                    </a:ext>
                  </a:extLst>
                </a:gridCol>
                <a:gridCol w="1836204">
                  <a:extLst>
                    <a:ext uri="{9D8B030D-6E8A-4147-A177-3AD203B41FA5}">
                      <a16:colId xmlns:a16="http://schemas.microsoft.com/office/drawing/2014/main" val="20002"/>
                    </a:ext>
                  </a:extLst>
                </a:gridCol>
                <a:gridCol w="1836204">
                  <a:extLst>
                    <a:ext uri="{9D8B030D-6E8A-4147-A177-3AD203B41FA5}">
                      <a16:colId xmlns:a16="http://schemas.microsoft.com/office/drawing/2014/main" val="20003"/>
                    </a:ext>
                  </a:extLst>
                </a:gridCol>
              </a:tblGrid>
              <a:tr h="259468">
                <a:tc>
                  <a:txBody>
                    <a:bodyPr/>
                    <a:lstStyle/>
                    <a:p>
                      <a:pPr algn="ctr" fontAlgn="ct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365A70"/>
                    </a:solidFill>
                  </a:tcPr>
                </a:tc>
                <a:tc>
                  <a:txBody>
                    <a:bodyPr/>
                    <a:lstStyle/>
                    <a:p>
                      <a:pPr algn="ctr" fontAlgn="ctr"/>
                      <a:r>
                        <a:rPr lang="en-GB" sz="1600" b="1" u="none" strike="noStrike" dirty="0">
                          <a:solidFill>
                            <a:schemeClr val="bg1"/>
                          </a:solidFill>
                          <a:effectLst/>
                        </a:rPr>
                        <a:t>1st most reported</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a:txBody>
                    <a:bodyPr/>
                    <a:lstStyle/>
                    <a:p>
                      <a:pPr algn="ctr" fontAlgn="ctr"/>
                      <a:r>
                        <a:rPr lang="en-GB" sz="1600" b="1" u="none" strike="noStrike" dirty="0">
                          <a:solidFill>
                            <a:schemeClr val="bg1"/>
                          </a:solidFill>
                          <a:effectLst/>
                        </a:rPr>
                        <a:t>2nd most reported</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a:txBody>
                    <a:bodyPr/>
                    <a:lstStyle/>
                    <a:p>
                      <a:pPr algn="ctr" fontAlgn="ctr"/>
                      <a:r>
                        <a:rPr lang="en-GB" sz="1600" b="1" u="none" strike="noStrike" dirty="0">
                          <a:solidFill>
                            <a:schemeClr val="bg1"/>
                          </a:solidFill>
                          <a:effectLst/>
                        </a:rPr>
                        <a:t>3rd most reported</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extLst>
                  <a:ext uri="{0D108BD9-81ED-4DB2-BD59-A6C34878D82A}">
                    <a16:rowId xmlns:a16="http://schemas.microsoft.com/office/drawing/2014/main" val="10000"/>
                  </a:ext>
                </a:extLst>
              </a:tr>
              <a:tr h="1008610">
                <a:tc>
                  <a:txBody>
                    <a:bodyPr/>
                    <a:lstStyle/>
                    <a:p>
                      <a:pPr algn="ctr" fontAlgn="ctr"/>
                      <a:r>
                        <a:rPr lang="en-GB" sz="1600" b="1" u="none" strike="noStrike" dirty="0">
                          <a:solidFill>
                            <a:schemeClr val="bg1"/>
                          </a:solidFill>
                          <a:effectLst/>
                        </a:rPr>
                        <a:t>Africa</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rowSpan="2">
                  <a:txBody>
                    <a:bodyPr/>
                    <a:lstStyle/>
                    <a:p>
                      <a:pPr algn="ctr" fontAlgn="ctr"/>
                      <a:r>
                        <a:rPr lang="en-GB" sz="1600" u="none" strike="noStrike" dirty="0">
                          <a:effectLst/>
                        </a:rPr>
                        <a:t>Insufficient funding for shelter programming</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D6EEFD"/>
                    </a:solidFill>
                  </a:tcPr>
                </a:tc>
                <a:tc>
                  <a:txBody>
                    <a:bodyPr/>
                    <a:lstStyle/>
                    <a:p>
                      <a:pPr algn="ctr" fontAlgn="ctr"/>
                      <a:r>
                        <a:rPr lang="en-GB" sz="1600" u="none" strike="noStrike" dirty="0">
                          <a:effectLst/>
                        </a:rPr>
                        <a:t>Security and poor humanitarian access to affected populations</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99D5FA"/>
                    </a:solidFill>
                  </a:tcPr>
                </a:tc>
                <a:tc>
                  <a:txBody>
                    <a:bodyPr/>
                    <a:lstStyle/>
                    <a:p>
                      <a:pPr algn="ctr" fontAlgn="ctr"/>
                      <a:r>
                        <a:rPr lang="en-GB" sz="1600" u="none" strike="noStrike" dirty="0">
                          <a:effectLst/>
                        </a:rPr>
                        <a:t>Insufficient funding for shelter coordination</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A2C0D2"/>
                    </a:solidFill>
                  </a:tcPr>
                </a:tc>
                <a:extLst>
                  <a:ext uri="{0D108BD9-81ED-4DB2-BD59-A6C34878D82A}">
                    <a16:rowId xmlns:a16="http://schemas.microsoft.com/office/drawing/2014/main" val="10001"/>
                  </a:ext>
                </a:extLst>
              </a:tr>
              <a:tr h="850209">
                <a:tc>
                  <a:txBody>
                    <a:bodyPr/>
                    <a:lstStyle/>
                    <a:p>
                      <a:pPr algn="ctr" fontAlgn="ctr"/>
                      <a:r>
                        <a:rPr lang="en-GB" sz="1600" b="1" u="none" strike="noStrike" dirty="0">
                          <a:solidFill>
                            <a:schemeClr val="bg1"/>
                          </a:solidFill>
                          <a:effectLst/>
                        </a:rPr>
                        <a:t>Asia and Pacific</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solidFill>
                      <a:srgbClr val="D6EEFD"/>
                    </a:solidFill>
                  </a:tcPr>
                </a:tc>
                <a:tc>
                  <a:txBody>
                    <a:bodyPr/>
                    <a:lstStyle/>
                    <a:p>
                      <a:pPr algn="ctr" fontAlgn="ctr"/>
                      <a:r>
                        <a:rPr lang="en-GB" sz="1600" u="none" strike="noStrike" dirty="0">
                          <a:effectLst/>
                        </a:rPr>
                        <a:t>Limited engagement with Housing, Land and Property issues</a:t>
                      </a:r>
                      <a:endParaRPr lang="en-GB" sz="16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en-GB" sz="1600" u="none" strike="noStrike" dirty="0">
                          <a:effectLst/>
                        </a:rPr>
                        <a:t>Insufficient capacity of local partners</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33ACF4"/>
                    </a:solidFill>
                  </a:tcPr>
                </a:tc>
                <a:extLst>
                  <a:ext uri="{0D108BD9-81ED-4DB2-BD59-A6C34878D82A}">
                    <a16:rowId xmlns:a16="http://schemas.microsoft.com/office/drawing/2014/main" val="10002"/>
                  </a:ext>
                </a:extLst>
              </a:tr>
              <a:tr h="850209">
                <a:tc>
                  <a:txBody>
                    <a:bodyPr/>
                    <a:lstStyle/>
                    <a:p>
                      <a:pPr algn="ctr" fontAlgn="ctr"/>
                      <a:r>
                        <a:rPr lang="en-GB" sz="1600" b="1" u="none" strike="noStrike" dirty="0">
                          <a:solidFill>
                            <a:schemeClr val="bg1"/>
                          </a:solidFill>
                          <a:effectLst/>
                        </a:rPr>
                        <a:t>Global and HQ</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a:txBody>
                    <a:bodyPr/>
                    <a:lstStyle/>
                    <a:p>
                      <a:pPr algn="ctr" fontAlgn="ctr"/>
                      <a:r>
                        <a:rPr lang="en-GB" sz="1600" u="none" strike="noStrike" dirty="0">
                          <a:effectLst/>
                        </a:rPr>
                        <a:t>Poor humanitarian understanding of urban responses</a:t>
                      </a:r>
                      <a:endParaRPr lang="en-GB" sz="1600" b="0" i="0" u="none" strike="noStrike" dirty="0">
                        <a:solidFill>
                          <a:srgbClr val="000000"/>
                        </a:solidFill>
                        <a:effectLst/>
                        <a:latin typeface="Calibri" panose="020F0502020204030204" pitchFamily="34" charset="0"/>
                      </a:endParaRPr>
                    </a:p>
                  </a:txBody>
                  <a:tcPr marL="9525" marR="9525" marT="9525" marB="0" anchor="ctr">
                    <a:solidFill>
                      <a:schemeClr val="tx2">
                        <a:lumMod val="75000"/>
                        <a:lumOff val="25000"/>
                      </a:schemeClr>
                    </a:solidFill>
                  </a:tcPr>
                </a:tc>
                <a:tc rowSpan="2">
                  <a:txBody>
                    <a:bodyPr/>
                    <a:lstStyle/>
                    <a:p>
                      <a:pPr algn="ctr" fontAlgn="ctr"/>
                      <a:r>
                        <a:rPr lang="en-GB" sz="1600" u="none" strike="noStrike" dirty="0">
                          <a:effectLst/>
                        </a:rPr>
                        <a:t>Insufficient funding for shelter programming</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D6EEFD"/>
                    </a:solidFill>
                  </a:tcPr>
                </a:tc>
                <a:tc>
                  <a:txBody>
                    <a:bodyPr/>
                    <a:lstStyle/>
                    <a:p>
                      <a:pPr algn="ctr" fontAlgn="ctr"/>
                      <a:r>
                        <a:rPr lang="en-GB" sz="1600" u="none" strike="noStrike" dirty="0">
                          <a:effectLst/>
                        </a:rPr>
                        <a:t>Poor quality inter-cluster coordination and planning</a:t>
                      </a:r>
                      <a:endParaRPr lang="en-GB" sz="16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10003"/>
                  </a:ext>
                </a:extLst>
              </a:tr>
              <a:tr h="1008610">
                <a:tc>
                  <a:txBody>
                    <a:bodyPr/>
                    <a:lstStyle/>
                    <a:p>
                      <a:pPr algn="ctr" fontAlgn="ctr"/>
                      <a:r>
                        <a:rPr lang="en-GB" sz="1600" b="1" u="none" strike="noStrike" dirty="0">
                          <a:solidFill>
                            <a:schemeClr val="bg1"/>
                          </a:solidFill>
                          <a:effectLst/>
                        </a:rPr>
                        <a:t>MENA</a:t>
                      </a:r>
                      <a:endParaRPr lang="en-GB" sz="1600" b="1" i="0" u="none" strike="noStrike" dirty="0">
                        <a:solidFill>
                          <a:schemeClr val="bg1"/>
                        </a:solidFill>
                        <a:effectLst/>
                        <a:latin typeface="Calibri" panose="020F0502020204030204" pitchFamily="34" charset="0"/>
                      </a:endParaRPr>
                    </a:p>
                  </a:txBody>
                  <a:tcPr marL="9525" marR="9525" marT="9525" marB="0" anchor="ctr">
                    <a:solidFill>
                      <a:srgbClr val="365A70"/>
                    </a:solidFill>
                  </a:tcPr>
                </a:tc>
                <a:tc>
                  <a:txBody>
                    <a:bodyPr/>
                    <a:lstStyle/>
                    <a:p>
                      <a:pPr algn="ctr" fontAlgn="ctr"/>
                      <a:r>
                        <a:rPr lang="en-GB" sz="1600" u="none" strike="noStrike" dirty="0">
                          <a:effectLst/>
                        </a:rPr>
                        <a:t>Security and poor humanitarian access to affected populations</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99D5FA"/>
                    </a:solidFill>
                  </a:tcPr>
                </a:tc>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600" u="none" strike="noStrike" dirty="0">
                          <a:effectLst/>
                        </a:rPr>
                        <a:t>Insufficient capacity of local partners</a:t>
                      </a:r>
                      <a:endParaRPr lang="en-GB" sz="1600" b="0" i="0" u="none" strike="noStrike" dirty="0">
                        <a:solidFill>
                          <a:srgbClr val="000000"/>
                        </a:solidFill>
                        <a:effectLst/>
                        <a:latin typeface="Calibri" panose="020F0502020204030204" pitchFamily="34" charset="0"/>
                      </a:endParaRPr>
                    </a:p>
                  </a:txBody>
                  <a:tcPr marL="9525" marR="9525" marT="9525" marB="0" anchor="ctr">
                    <a:solidFill>
                      <a:srgbClr val="33ACF4"/>
                    </a:solidFill>
                  </a:tcPr>
                </a:tc>
                <a:extLst>
                  <a:ext uri="{0D108BD9-81ED-4DB2-BD59-A6C34878D82A}">
                    <a16:rowId xmlns:a16="http://schemas.microsoft.com/office/drawing/2014/main" val="10004"/>
                  </a:ext>
                </a:extLst>
              </a:tr>
            </a:tbl>
          </a:graphicData>
        </a:graphic>
      </p:graphicFrame>
      <p:sp>
        <p:nvSpPr>
          <p:cNvPr id="6" name="Rectangle 5"/>
          <p:cNvSpPr/>
          <p:nvPr/>
        </p:nvSpPr>
        <p:spPr>
          <a:xfrm>
            <a:off x="422099" y="5854634"/>
            <a:ext cx="8251518" cy="304699"/>
          </a:xfrm>
          <a:prstGeom prst="rect">
            <a:avLst/>
          </a:prstGeom>
        </p:spPr>
        <p:txBody>
          <a:bodyPr wrap="square">
            <a:spAutoFit/>
          </a:bodyPr>
          <a:lstStyle/>
          <a:p>
            <a:pPr algn="just">
              <a:lnSpc>
                <a:spcPct val="115000"/>
              </a:lnSpc>
              <a:spcAft>
                <a:spcPts val="1000"/>
              </a:spcAft>
            </a:pPr>
            <a:r>
              <a:rPr lang="en-GB" sz="1200" i="1" dirty="0">
                <a:latin typeface="Arial Narrow" panose="020B0606020202030204" pitchFamily="34" charset="0"/>
                <a:ea typeface="Calibri" panose="020F0502020204030204" pitchFamily="34" charset="0"/>
                <a:cs typeface="Arial" panose="020B0604020202020204" pitchFamily="34" charset="0"/>
              </a:rPr>
              <a:t>* Please note that only regions or organizations with more than 5 respondents are shown in this table</a:t>
            </a:r>
            <a:endParaRPr lang="en-US" sz="1200" dirty="0">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9405598"/>
      </p:ext>
    </p:extLst>
  </p:cSld>
  <p:clrMapOvr>
    <a:masterClrMapping/>
  </p:clrMapOvr>
</p:sld>
</file>

<file path=ppt/theme/theme1.xml><?xml version="1.0" encoding="utf-8"?>
<a:theme xmlns:a="http://schemas.openxmlformats.org/drawingml/2006/main" name="4. Shelter Cluster PowerPoint Template (2007 and later)">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Websio_x0020_Document_x0020_Preview xmlns="96664bca-06c0-4657-b6f9-0a997f5ff9b9" xsi:nil="true"/>
    <TaxKeywordTaxHTField xmlns="96664bca-06c0-4657-b6f9-0a997f5ff9b9">
      <Terms xmlns="http://schemas.microsoft.com/office/infopath/2007/PartnerControls"/>
    </TaxKeywordTaxHTField>
    <ff39aabcbcfa4b29888983c5e6d736f9 xmlns="96664bca-06c0-4657-b6f9-0a997f5ff9b9">
      <Terms xmlns="http://schemas.microsoft.com/office/infopath/2007/PartnerControls"/>
    </ff39aabcbcfa4b29888983c5e6d736f9>
    <TaxCatchAll xmlns="96664bca-06c0-4657-b6f9-0a997f5ff9b9"/>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1A5D493A4FFE498D319528BB467A34" ma:contentTypeVersion="5" ma:contentTypeDescription="Create a new document." ma:contentTypeScope="" ma:versionID="3df691442b703d6a64f853aca1799400">
  <xsd:schema xmlns:xsd="http://www.w3.org/2001/XMLSchema" xmlns:xs="http://www.w3.org/2001/XMLSchema" xmlns:p="http://schemas.microsoft.com/office/2006/metadata/properties" xmlns:ns2="96664bca-06c0-4657-b6f9-0a997f5ff9b9" targetNamespace="http://schemas.microsoft.com/office/2006/metadata/properties" ma:root="true" ma:fieldsID="a928d42e4db33c4b5a5a5ee8a32e6592" ns2:_="">
    <xsd:import namespace="96664bca-06c0-4657-b6f9-0a997f5ff9b9"/>
    <xsd:element name="properties">
      <xsd:complexType>
        <xsd:sequence>
          <xsd:element name="documentManagement">
            <xsd:complexType>
              <xsd:all>
                <xsd:element ref="ns2:Websio_x0020_Document_x0020_Preview" minOccurs="0"/>
                <xsd:element ref="ns2:ff39aabcbcfa4b29888983c5e6d736f9" minOccurs="0"/>
                <xsd:element ref="ns2:TaxCatchAll" minOccurs="0"/>
                <xsd:element ref="ns2: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664bca-06c0-4657-b6f9-0a997f5ff9b9" elementFormDefault="qualified">
    <xsd:import namespace="http://schemas.microsoft.com/office/2006/documentManagement/types"/>
    <xsd:import namespace="http://schemas.microsoft.com/office/infopath/2007/PartnerControls"/>
    <xsd:element name="Websio_x0020_Document_x0020_Preview" ma:index="8" nillable="true" ma:displayName="Websio Document Preview" ma:hidden="true" ma:internalName="Websio_x0020_Document_x0020_Preview">
      <xsd:simpleType>
        <xsd:restriction base="dms:Text"/>
      </xsd:simpleType>
    </xsd:element>
    <xsd:element name="ff39aabcbcfa4b29888983c5e6d736f9" ma:index="10" nillable="true" ma:taxonomy="true" ma:internalName="ff39aabcbcfa4b29888983c5e6d736f9" ma:taxonomyFieldName="Communications" ma:displayName="Communications" ma:default="" ma:fieldId="{ff39aabc-bcfa-4b29-8889-83c5e6d736f9}" ma:taxonomyMulti="true" ma:sspId="31bb8de2-2522-46a2-961a-21ec87b7ce6b" ma:termSetId="2f8f2b4b-d4e1-4fa6-a1ae-b4e143ba8fb0" ma:anchorId="00000000-0000-0000-0000-000000000000" ma:open="true" ma:isKeyword="false">
      <xsd:complexType>
        <xsd:sequence>
          <xsd:element ref="pc:Terms" minOccurs="0" maxOccurs="1"/>
        </xsd:sequence>
      </xsd:complexType>
    </xsd:element>
    <xsd:element name="TaxCatchAll" ma:index="11" nillable="true" ma:displayName="Taxonomy Catch All Column" ma:hidden="true" ma:list="{3a036ed0-d222-47b6-8583-8ea0c1662976}" ma:internalName="TaxCatchAll" ma:showField="CatchAllData"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TaxKeywordTaxHTField" ma:index="13" nillable="true" ma:taxonomy="true" ma:internalName="TaxKeywordTaxHTField" ma:taxonomyFieldName="TaxKeyword" ma:displayName="Other Keywords" ma:fieldId="{23f27201-bee3-471e-b2e7-b64fd8b7ca38}" ma:taxonomyMulti="true" ma:sspId="31bb8de2-2522-46a2-961a-21ec87b7ce6b"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3ECD35-7172-4F78-965D-C150E41533C7}">
  <ds:schemaRefs>
    <ds:schemaRef ds:uri="http://purl.org/dc/elements/1.1/"/>
    <ds:schemaRef ds:uri="http://purl.org/dc/terms/"/>
    <ds:schemaRef ds:uri="http://schemas.microsoft.com/office/infopath/2007/PartnerControls"/>
    <ds:schemaRef ds:uri="http://schemas.microsoft.com/office/2006/metadata/properties"/>
    <ds:schemaRef ds:uri="http://purl.org/dc/dcmitype/"/>
    <ds:schemaRef ds:uri="http://schemas.microsoft.com/office/2006/documentManagement/types"/>
    <ds:schemaRef ds:uri="96664bca-06c0-4657-b6f9-0a997f5ff9b9"/>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92021E4-FB18-41BB-82FD-DF26C4255F3D}">
  <ds:schemaRefs>
    <ds:schemaRef ds:uri="http://schemas.microsoft.com/sharepoint/v3/contenttype/forms"/>
  </ds:schemaRefs>
</ds:datastoreItem>
</file>

<file path=customXml/itemProps3.xml><?xml version="1.0" encoding="utf-8"?>
<ds:datastoreItem xmlns:ds="http://schemas.openxmlformats.org/officeDocument/2006/customXml" ds:itemID="{E8F7A4D0-F9F0-4DE7-A079-59164041DF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664bca-06c0-4657-b6f9-0a997f5ff9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4. Shelter Cluster PowerPoint Template (2007 and later)</Template>
  <TotalTime>5</TotalTime>
  <Words>1022</Words>
  <Application>Microsoft Office PowerPoint</Application>
  <PresentationFormat>On-screen Show (4:3)</PresentationFormat>
  <Paragraphs>153</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Narrow</vt:lpstr>
      <vt:lpstr>Calibri</vt:lpstr>
      <vt:lpstr>Times New Roman</vt:lpstr>
      <vt:lpstr>Verdana</vt:lpstr>
      <vt:lpstr>Wingdings</vt:lpstr>
      <vt:lpstr>4. Shelter Cluster PowerPoint Template (2007 and later)</vt:lpstr>
      <vt:lpstr>Global Shelter Cluster Annual Meeting 2018</vt:lpstr>
      <vt:lpstr>Summary</vt:lpstr>
      <vt:lpstr>Participant profile</vt:lpstr>
      <vt:lpstr>Number of respondents by region</vt:lpstr>
      <vt:lpstr>Number of respondents by country</vt:lpstr>
      <vt:lpstr>Number of respondents by organization type</vt:lpstr>
      <vt:lpstr>Most influential impediments</vt:lpstr>
      <vt:lpstr>Most influential impediments</vt:lpstr>
      <vt:lpstr>Most influential impediments by region</vt:lpstr>
      <vt:lpstr>Most influential impediments by organisation type</vt:lpstr>
      <vt:lpstr>Opportunities to reduce impediments</vt:lpstr>
      <vt:lpstr>Opportunities to reduce impediments</vt:lpstr>
      <vt:lpstr>Opportunities to reduce impediments by region</vt:lpstr>
      <vt:lpstr>Opportunities to reduce impediments by organisation</vt:lpstr>
      <vt:lpstr>Thank you</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Shirin Narymbaeva</dc:creator>
  <cp:lastModifiedBy>Shirin NARYMBAEVA</cp:lastModifiedBy>
  <cp:revision>245</cp:revision>
  <cp:lastPrinted>2017-10-03T16:17:46Z</cp:lastPrinted>
  <dcterms:created xsi:type="dcterms:W3CDTF">2015-02-25T10:53:28Z</dcterms:created>
  <dcterms:modified xsi:type="dcterms:W3CDTF">2018-10-15T10:53:32Z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0x010100EA1A5D493A4FFE498D319528BB467A34</vt:lpwstr>
  </property>
  <property fmtid="{D5CDD505-2E9C-101B-9397-08002B2CF9AE}" pid="3" name="TaxKeyword">
    <vt:lpwstr/>
  </property>
</Properties>
</file>