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93" r:id="rId4"/>
    <p:sldId id="307" r:id="rId5"/>
    <p:sldId id="308" r:id="rId6"/>
    <p:sldId id="292" r:id="rId7"/>
    <p:sldId id="302" r:id="rId8"/>
    <p:sldId id="299" r:id="rId9"/>
    <p:sldId id="309" r:id="rId10"/>
    <p:sldId id="306" r:id="rId11"/>
    <p:sldId id="303" r:id="rId12"/>
    <p:sldId id="300" r:id="rId13"/>
    <p:sldId id="297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43"/>
  </p:normalViewPr>
  <p:slideViewPr>
    <p:cSldViewPr>
      <p:cViewPr varScale="1">
        <p:scale>
          <a:sx n="82" d="100"/>
          <a:sy n="82" d="100"/>
        </p:scale>
        <p:origin x="144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D8AD1-4103-724A-AC75-EAAF7BBDA4EB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9F3F-5809-1444-809B-B1EE7477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323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073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594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652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308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206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561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BE61EB6C-9DB5-B34E-BB13-6B285C042EEE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943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6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8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0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8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7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5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9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7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0B4A-8022-4738-8754-3D0246E180D2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4FA0-A0C4-4300-A2E5-D1EBB754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sri-lanka-floods-2017" TargetMode="External"/><Relationship Id="rId2" Type="http://schemas.openxmlformats.org/officeDocument/2006/relationships/hyperlink" Target="http://www.sheltercluste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heltercluster.org/response/sri-lanka-floods-2017/documents?sort=date&amp;sort_direction=DESC" TargetMode="External"/><Relationship Id="rId4" Type="http://schemas.openxmlformats.org/officeDocument/2006/relationships/hyperlink" Target="https://www.sheltercluster.org/sri-lanka-floods-2017/documents/21062017-nbro-present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9048" y="1988840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Shelter Working Group Meeting</a:t>
            </a:r>
          </a:p>
          <a:p>
            <a:pPr algn="ctr"/>
            <a:r>
              <a:rPr lang="en-GB" sz="3200" dirty="0"/>
              <a:t>Disaster Risk Reduction</a:t>
            </a:r>
          </a:p>
          <a:p>
            <a:pPr algn="ctr"/>
            <a:r>
              <a:rPr lang="en-GB" sz="3200" dirty="0"/>
              <a:t>Friday 4 August, 10AM</a:t>
            </a:r>
          </a:p>
          <a:p>
            <a:pPr algn="ctr"/>
            <a:r>
              <a:rPr lang="en-GB" sz="3200" dirty="0"/>
              <a:t> </a:t>
            </a:r>
          </a:p>
          <a:p>
            <a:pPr algn="ctr"/>
            <a:r>
              <a:rPr lang="en-US" sz="3200" dirty="0"/>
              <a:t>World Vision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6150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49289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3500" dirty="0">
                <a:ea typeface="+mn-ea"/>
                <a:cs typeface="+mn-cs"/>
              </a:rPr>
              <a:t>Disaster Risk Reduction</a:t>
            </a:r>
          </a:p>
          <a:p>
            <a:pPr marL="0" indent="0">
              <a:buFont typeface="Wingdings" charset="2"/>
              <a:buNone/>
              <a:defRPr/>
            </a:pPr>
            <a:endParaRPr lang="en-GB" sz="3500" dirty="0"/>
          </a:p>
          <a:p>
            <a:pPr>
              <a:defRPr/>
            </a:pPr>
            <a:r>
              <a:rPr lang="en-US" sz="2400" dirty="0"/>
              <a:t>Local context: socio-economic, environmental</a:t>
            </a:r>
          </a:p>
          <a:p>
            <a:pPr>
              <a:defRPr/>
            </a:pPr>
            <a:r>
              <a:rPr lang="en-US" sz="2400" dirty="0"/>
              <a:t>Risk of disaster: future/ previous disasters, climate change</a:t>
            </a:r>
          </a:p>
          <a:p>
            <a:pPr>
              <a:defRPr/>
            </a:pPr>
            <a:r>
              <a:rPr lang="en-US" sz="2400" dirty="0"/>
              <a:t>Design and construction practices</a:t>
            </a:r>
          </a:p>
          <a:p>
            <a:pPr lvl="1">
              <a:defRPr/>
            </a:pPr>
            <a:r>
              <a:rPr lang="en-US" sz="2000" dirty="0"/>
              <a:t>codes and enforcement</a:t>
            </a:r>
          </a:p>
          <a:p>
            <a:pPr lvl="1">
              <a:defRPr/>
            </a:pPr>
            <a:r>
              <a:rPr lang="en-US" sz="2000" dirty="0"/>
              <a:t>building systems and materials</a:t>
            </a:r>
          </a:p>
          <a:p>
            <a:pPr lvl="1">
              <a:defRPr/>
            </a:pPr>
            <a:r>
              <a:rPr lang="en-US" sz="2000" dirty="0"/>
              <a:t>local design and construction practice</a:t>
            </a:r>
          </a:p>
          <a:p>
            <a:pPr lvl="1">
              <a:defRPr/>
            </a:pPr>
            <a:r>
              <a:rPr lang="en-US" sz="2000" dirty="0"/>
              <a:t>skills, techniques, tools</a:t>
            </a:r>
            <a:endParaRPr lang="en-US" sz="16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38618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4844826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3500" dirty="0">
                <a:ea typeface="+mn-ea"/>
                <a:cs typeface="+mn-cs"/>
              </a:rPr>
              <a:t>Community DRR</a:t>
            </a:r>
          </a:p>
          <a:p>
            <a:pPr marL="0" indent="0">
              <a:buFont typeface="Wingdings" charset="2"/>
              <a:buNone/>
              <a:defRPr/>
            </a:pPr>
            <a:endParaRPr lang="en-GB" sz="3500" dirty="0"/>
          </a:p>
          <a:p>
            <a:pPr>
              <a:defRPr/>
            </a:pPr>
            <a:r>
              <a:rPr lang="en-US" sz="2400" dirty="0"/>
              <a:t>Participatory hazard, vulnerability, capacity and risk assessment of individuals, families and communities;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IEC materials (involve community)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Training (vocational training centers, school curricula)</a:t>
            </a:r>
            <a:endParaRPr lang="en-GB" sz="2400" dirty="0">
              <a:ea typeface="+mn-ea"/>
              <a:cs typeface="+mn-cs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46684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4844826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3500" dirty="0">
                <a:ea typeface="+mn-ea"/>
                <a:cs typeface="+mn-cs"/>
              </a:rPr>
              <a:t>Shelter Cluster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24EA1D-FA8C-48AA-A3C7-AB6195E0E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17287" r="17713" b="1083"/>
          <a:stretch/>
        </p:blipFill>
        <p:spPr>
          <a:xfrm>
            <a:off x="539552" y="1584325"/>
            <a:ext cx="6336704" cy="4255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DE9FC-C56C-4E8A-BCC9-7E5F5DD42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7" t="12026" r="35038" b="2566"/>
          <a:stretch/>
        </p:blipFill>
        <p:spPr>
          <a:xfrm>
            <a:off x="6139136" y="2492896"/>
            <a:ext cx="2736304" cy="41489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659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4844826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3500" dirty="0">
                <a:ea typeface="+mn-ea"/>
                <a:cs typeface="+mn-cs"/>
              </a:rPr>
              <a:t>NBRO materials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39394F-EA88-4F48-B52D-BC6341CBE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7" t="12026" r="13775" b="1083"/>
          <a:stretch/>
        </p:blipFill>
        <p:spPr>
          <a:xfrm>
            <a:off x="539552" y="1556792"/>
            <a:ext cx="6696744" cy="42209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A77FBA-49B8-4BC9-8B42-CE72ACC3D1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2" t="33694" r="41338" b="14424"/>
          <a:stretch/>
        </p:blipFill>
        <p:spPr>
          <a:xfrm>
            <a:off x="6497147" y="4077072"/>
            <a:ext cx="2304256" cy="25202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207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/>
              <a:t>Web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hlinkClick r:id="rId2"/>
              </a:rPr>
              <a:t>www.sheltercluster.org</a:t>
            </a:r>
            <a:r>
              <a:rPr lang="en-GB" dirty="0"/>
              <a:t>  </a:t>
            </a:r>
          </a:p>
          <a:p>
            <a:r>
              <a:rPr lang="en-GB" dirty="0">
                <a:hlinkClick r:id="rId3"/>
              </a:rPr>
              <a:t>https://www.sheltercluster.org/response/sri-lanka-floods-2017</a:t>
            </a:r>
            <a:r>
              <a:rPr lang="en-GB" dirty="0"/>
              <a:t> </a:t>
            </a:r>
          </a:p>
          <a:p>
            <a:r>
              <a:rPr lang="en-GB" dirty="0">
                <a:hlinkClick r:id="rId4"/>
              </a:rPr>
              <a:t>https://www.sheltercluster.org/sri-lanka-floods-2017/documents/21062017-nbro-presentation</a:t>
            </a:r>
            <a:r>
              <a:rPr lang="en-GB" dirty="0"/>
              <a:t> </a:t>
            </a:r>
          </a:p>
          <a:p>
            <a:r>
              <a:rPr lang="en-GB" dirty="0">
                <a:hlinkClick r:id="rId5"/>
              </a:rPr>
              <a:t>https://www.sheltercluster.org/response/sri-lanka-floods-2017/documents?sort=date&amp;sort_direction=DESC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08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Introductions/ Agenda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District focal point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Community DRR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2853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5736" y="97427"/>
            <a:ext cx="8229600" cy="984969"/>
          </a:xfrm>
        </p:spPr>
        <p:txBody>
          <a:bodyPr>
            <a:normAutofit/>
          </a:bodyPr>
          <a:lstStyle/>
          <a:p>
            <a:r>
              <a:rPr lang="en-GB" sz="3200" b="1" dirty="0"/>
              <a:t>Shelter &amp; NFI - progress to date</a:t>
            </a:r>
            <a:br>
              <a:rPr lang="en-GB" sz="3200" b="1" dirty="0"/>
            </a:b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9144000" cy="63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720" y="56616"/>
            <a:ext cx="8229600" cy="984969"/>
          </a:xfrm>
        </p:spPr>
        <p:txBody>
          <a:bodyPr>
            <a:normAutofit/>
          </a:bodyPr>
          <a:lstStyle/>
          <a:p>
            <a:r>
              <a:rPr lang="en-GB" sz="3200" b="1" dirty="0"/>
              <a:t>Shelter &amp; NFI - progress to date</a:t>
            </a:r>
            <a:br>
              <a:rPr lang="en-GB" sz="3200" b="1" dirty="0"/>
            </a:b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781" t="10501" r="25583" b="13901"/>
          <a:stretch/>
        </p:blipFill>
        <p:spPr>
          <a:xfrm>
            <a:off x="14429" y="56616"/>
            <a:ext cx="9022067" cy="63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720" y="56616"/>
            <a:ext cx="8229600" cy="984969"/>
          </a:xfrm>
        </p:spPr>
        <p:txBody>
          <a:bodyPr>
            <a:normAutofit/>
          </a:bodyPr>
          <a:lstStyle/>
          <a:p>
            <a:r>
              <a:rPr lang="en-GB" sz="3200" b="1" dirty="0"/>
              <a:t>Shelter &amp; NFI - progress to date</a:t>
            </a:r>
            <a:br>
              <a:rPr lang="en-GB" sz="3200" b="1" dirty="0"/>
            </a:b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77403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776" t="9400" r="25588" b="15001"/>
          <a:stretch/>
        </p:blipFill>
        <p:spPr>
          <a:xfrm>
            <a:off x="0" y="56616"/>
            <a:ext cx="9143999" cy="64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6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4844826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3500" dirty="0">
                <a:ea typeface="+mn-ea"/>
                <a:cs typeface="+mn-cs"/>
              </a:rPr>
              <a:t>District updates</a:t>
            </a:r>
          </a:p>
          <a:p>
            <a:pPr marL="0" indent="0">
              <a:buFont typeface="Wingdings" charset="2"/>
              <a:buNone/>
              <a:defRPr/>
            </a:pPr>
            <a:endParaRPr lang="en-GB" sz="3500" dirty="0"/>
          </a:p>
          <a:p>
            <a:pPr>
              <a:defRPr/>
            </a:pPr>
            <a:r>
              <a:rPr lang="en-US" sz="3500" dirty="0"/>
              <a:t>World Vision: </a:t>
            </a:r>
            <a:r>
              <a:rPr lang="en-US" sz="3500" dirty="0" err="1"/>
              <a:t>Ratnapura</a:t>
            </a:r>
            <a:endParaRPr lang="en-US" sz="3500" dirty="0"/>
          </a:p>
          <a:p>
            <a:pPr>
              <a:defRPr/>
            </a:pPr>
            <a:r>
              <a:rPr lang="en-US" sz="3500" dirty="0"/>
              <a:t>UN Habitat: Galle &amp; </a:t>
            </a:r>
            <a:r>
              <a:rPr lang="en-US" sz="3500" dirty="0" err="1"/>
              <a:t>Kalutara</a:t>
            </a:r>
            <a:endParaRPr lang="en-US" sz="3500" dirty="0"/>
          </a:p>
          <a:p>
            <a:pPr>
              <a:defRPr/>
            </a:pPr>
            <a:r>
              <a:rPr lang="en-US" sz="3500" dirty="0"/>
              <a:t>Save the Children: </a:t>
            </a:r>
            <a:r>
              <a:rPr lang="en-US" sz="3500" dirty="0" err="1"/>
              <a:t>Matara</a:t>
            </a:r>
            <a:endParaRPr lang="en-US" sz="3500" dirty="0"/>
          </a:p>
          <a:p>
            <a:pPr>
              <a:defRPr/>
            </a:pPr>
            <a:endParaRPr lang="en-US" sz="3500" dirty="0">
              <a:ea typeface="+mn-ea"/>
              <a:cs typeface="+mn-cs"/>
            </a:endParaRPr>
          </a:p>
          <a:p>
            <a:pPr marL="0" indent="0" algn="ctr">
              <a:buNone/>
              <a:defRPr/>
            </a:pPr>
            <a:r>
              <a:rPr lang="en-US" sz="2800" dirty="0"/>
              <a:t>* Ensure coordination with other sectors! *</a:t>
            </a:r>
            <a:endParaRPr lang="en-GB" sz="2800" dirty="0">
              <a:ea typeface="+mn-ea"/>
              <a:cs typeface="+mn-cs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5493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4844826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3500" dirty="0">
                <a:ea typeface="+mn-ea"/>
                <a:cs typeface="+mn-cs"/>
              </a:rPr>
              <a:t>Disaster Risk Reduction</a:t>
            </a:r>
          </a:p>
          <a:p>
            <a:pPr marL="0" indent="0">
              <a:buFont typeface="Wingdings" charset="2"/>
              <a:buNone/>
              <a:defRPr/>
            </a:pPr>
            <a:endParaRPr lang="en-GB" sz="3500" dirty="0"/>
          </a:p>
          <a:p>
            <a:pPr>
              <a:defRPr/>
            </a:pPr>
            <a:r>
              <a:rPr lang="en-US" sz="2800" dirty="0"/>
              <a:t>knowledge sharing</a:t>
            </a:r>
          </a:p>
          <a:p>
            <a:pPr>
              <a:defRPr/>
            </a:pPr>
            <a:r>
              <a:rPr lang="en-US" sz="2800" dirty="0"/>
              <a:t>how to improve resilience</a:t>
            </a:r>
          </a:p>
          <a:p>
            <a:pPr lvl="1">
              <a:defRPr/>
            </a:pPr>
            <a:r>
              <a:rPr lang="en-US" sz="2400" dirty="0"/>
              <a:t>improve infrastructure</a:t>
            </a:r>
          </a:p>
          <a:p>
            <a:pPr lvl="1">
              <a:defRPr/>
            </a:pPr>
            <a:r>
              <a:rPr lang="en-US" sz="2400" dirty="0"/>
              <a:t>quick cash access 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preparedness, early warning</a:t>
            </a:r>
          </a:p>
          <a:p>
            <a:pPr>
              <a:defRPr/>
            </a:pPr>
            <a:r>
              <a:rPr lang="en-US" sz="2800" dirty="0">
                <a:ea typeface="+mn-ea"/>
                <a:cs typeface="+mn-cs"/>
              </a:rPr>
              <a:t>mapping good practices</a:t>
            </a:r>
            <a:endParaRPr lang="en-GB" sz="2800" dirty="0">
              <a:ea typeface="+mn-ea"/>
              <a:cs typeface="+mn-cs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38370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49289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GB" sz="3500" dirty="0">
                <a:ea typeface="+mn-ea"/>
                <a:cs typeface="+mn-cs"/>
              </a:rPr>
              <a:t>Disaster Risk Reduction</a:t>
            </a:r>
          </a:p>
          <a:p>
            <a:pPr marL="0" indent="0">
              <a:buFont typeface="Wingdings" charset="2"/>
              <a:buNone/>
              <a:defRPr/>
            </a:pPr>
            <a:endParaRPr lang="en-GB" sz="3500" dirty="0"/>
          </a:p>
          <a:p>
            <a:pPr>
              <a:defRPr/>
            </a:pPr>
            <a:r>
              <a:rPr lang="en-US" sz="2400" dirty="0"/>
              <a:t>Need to be prepared for next disaster </a:t>
            </a:r>
          </a:p>
          <a:p>
            <a:pPr>
              <a:defRPr/>
            </a:pPr>
            <a:r>
              <a:rPr lang="en-US" sz="2400" dirty="0"/>
              <a:t>DS and communities requested support on:</a:t>
            </a:r>
          </a:p>
          <a:p>
            <a:pPr lvl="1">
              <a:defRPr/>
            </a:pPr>
            <a:r>
              <a:rPr lang="en-US" sz="2000" dirty="0"/>
              <a:t>community-based DRR</a:t>
            </a:r>
          </a:p>
          <a:p>
            <a:pPr lvl="1">
              <a:defRPr/>
            </a:pPr>
            <a:r>
              <a:rPr lang="en-US" sz="2000" dirty="0"/>
              <a:t>first responder training</a:t>
            </a:r>
          </a:p>
          <a:p>
            <a:pPr lvl="1">
              <a:defRPr/>
            </a:pPr>
            <a:r>
              <a:rPr lang="en-US" sz="2000" dirty="0"/>
              <a:t>emergency response preparedness &amp; early warning training </a:t>
            </a:r>
          </a:p>
          <a:p>
            <a:pPr lvl="1">
              <a:defRPr/>
            </a:pPr>
            <a:r>
              <a:rPr lang="en-US" sz="2000" dirty="0"/>
              <a:t>establishing village Disaster Management Committees</a:t>
            </a:r>
          </a:p>
          <a:p>
            <a:pPr lvl="1">
              <a:defRPr/>
            </a:pPr>
            <a:r>
              <a:rPr lang="en-US" sz="2000" dirty="0"/>
              <a:t>establishing safety centers </a:t>
            </a:r>
          </a:p>
          <a:p>
            <a:pPr lvl="1">
              <a:defRPr/>
            </a:pPr>
            <a:r>
              <a:rPr lang="en-US" sz="2000" dirty="0"/>
              <a:t>adequate stock of boats, life jackets and other rescue equipment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19688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797050" y="1216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29996" r="32577" b="-2142"/>
          <a:stretch/>
        </p:blipFill>
        <p:spPr>
          <a:xfrm>
            <a:off x="1619672" y="2386340"/>
            <a:ext cx="4487504" cy="43798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4" t="60825" r="25976" b="32460"/>
          <a:stretch/>
        </p:blipFill>
        <p:spPr>
          <a:xfrm>
            <a:off x="6107177" y="2276873"/>
            <a:ext cx="620892" cy="936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4" t="72909" r="17314" b="9274"/>
          <a:stretch/>
        </p:blipFill>
        <p:spPr>
          <a:xfrm>
            <a:off x="6173805" y="4341451"/>
            <a:ext cx="1584176" cy="1689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3805" y="1938421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District damage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224" y="2369206"/>
            <a:ext cx="1089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Fully damaged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8223" y="2802124"/>
            <a:ext cx="1302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Partially damaged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7694" y="3436227"/>
            <a:ext cx="253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Percentage living below the poverty line (2012 census/HIES)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960438"/>
            <a:ext cx="8229600" cy="5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sz="2400" dirty="0"/>
              <a:t>Community resilience: </a:t>
            </a:r>
            <a:r>
              <a:rPr lang="en-US" sz="2000" dirty="0"/>
              <a:t>Disaster Risk Reduction (DRR)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+	Climate Change Adaptation (CCA)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+	Poverty reduction</a:t>
            </a:r>
          </a:p>
        </p:txBody>
      </p:sp>
    </p:spTree>
    <p:extLst>
      <p:ext uri="{BB962C8B-B14F-4D97-AF65-F5344CB8AC3E}">
        <p14:creationId xmlns:p14="http://schemas.microsoft.com/office/powerpoint/2010/main" val="356322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268</Words>
  <Application>Microsoft Office PowerPoint</Application>
  <PresentationFormat>On-screen Show (4:3)</PresentationFormat>
  <Paragraphs>77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MS PGothic</vt:lpstr>
      <vt:lpstr>Arial</vt:lpstr>
      <vt:lpstr>Calibri</vt:lpstr>
      <vt:lpstr>Wingdings</vt:lpstr>
      <vt:lpstr>Office Theme</vt:lpstr>
      <vt:lpstr>PowerPoint Presentation</vt:lpstr>
      <vt:lpstr>Agenda</vt:lpstr>
      <vt:lpstr>Shelter &amp; NFI - progress to date </vt:lpstr>
      <vt:lpstr>Shelter &amp; NFI - progress to date </vt:lpstr>
      <vt:lpstr>Shelter &amp; NFI - progress to 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Details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Licensed User</dc:creator>
  <cp:lastModifiedBy>methunan balasingham</cp:lastModifiedBy>
  <cp:revision>107</cp:revision>
  <dcterms:created xsi:type="dcterms:W3CDTF">2017-06-11T05:15:16Z</dcterms:created>
  <dcterms:modified xsi:type="dcterms:W3CDTF">2017-08-04T04:13:32Z</dcterms:modified>
</cp:coreProperties>
</file>