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2" r:id="rId3"/>
    <p:sldId id="274" r:id="rId4"/>
    <p:sldId id="275" r:id="rId5"/>
    <p:sldId id="276" r:id="rId6"/>
    <p:sldId id="277" r:id="rId7"/>
    <p:sldId id="278" r:id="rId8"/>
    <p:sldId id="279" r:id="rId9"/>
    <p:sldId id="281" r:id="rId10"/>
    <p:sldId id="271" r:id="rId11"/>
    <p:sldId id="270" r:id="rId12"/>
    <p:sldId id="265" r:id="rId13"/>
    <p:sldId id="273" r:id="rId14"/>
    <p:sldId id="27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3"/>
  </p:normalViewPr>
  <p:slideViewPr>
    <p:cSldViewPr>
      <p:cViewPr varScale="1">
        <p:scale>
          <a:sx n="110" d="100"/>
          <a:sy n="110" d="100"/>
        </p:scale>
        <p:origin x="1680"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C:\Users\Emese%20HP\Dropbox%20(GSC)\2017%20Sri%20Lanka%20Floods\07%20IM\4W\Sri%20Lanka%20Reporting%20Template%20rev1-%20Compiled%20-%20Emese.xlsb"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C:\Users\Emese%20HP\Dropbox%20(GSC)\2017%20Sri%20Lanka%20Floods\07%20IM\4W\Sri%20Lanka%20Reporting%20Template%20rev1-%20Compiled%20-%20Emese.xlsb"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C:\Users\Emese%20HP\Dropbox%20(GSC)\2017%20Sri%20Lanka%20Floods\07%20IM\4W\Sri%20Lanka%20Reporting%20Template%20rev1-%20Compiled%20-%20Emese.xlsb"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file:////C:\Users\Emese%20HP\Dropbox%20(GSC)\2017%20Sri%20Lanka%20Floods\07%20IM\4W\Sri%20Lanka%20Reporting%20Template%20rev1-%20Compiled%20-%20Emese.xlsb"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GB" dirty="0"/>
              <a:t>Objective 1 - Emergency shelter</a:t>
            </a:r>
          </a:p>
          <a:p>
            <a:pPr>
              <a:defRPr/>
            </a:pPr>
            <a:r>
              <a:rPr lang="en-GB" dirty="0"/>
              <a:t>(Shelter repair kits/repairs vs partially damaged houses)</a:t>
            </a:r>
          </a:p>
        </c:rich>
      </c:tx>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'District Gaps'!$E$6</c:f>
              <c:strCache>
                <c:ptCount val="1"/>
                <c:pt idx="0">
                  <c:v>Planned</c:v>
                </c:pt>
              </c:strCache>
            </c:strRef>
          </c:tx>
          <c:spPr>
            <a:solidFill>
              <a:srgbClr val="008000"/>
            </a:solidFill>
            <a:ln>
              <a:noFill/>
            </a:ln>
            <a:effectLst/>
          </c:spPr>
          <c:invertIfNegative val="0"/>
          <c:cat>
            <c:strRef>
              <c:f>'District Gaps'!$B$7:$B$19</c:f>
              <c:strCache>
                <c:ptCount val="13"/>
                <c:pt idx="0">
                  <c:v>Kandy</c:v>
                </c:pt>
                <c:pt idx="1">
                  <c:v>Matale</c:v>
                </c:pt>
                <c:pt idx="2">
                  <c:v>Nuwara Eliya</c:v>
                </c:pt>
                <c:pt idx="3">
                  <c:v>Ampara</c:v>
                </c:pt>
                <c:pt idx="4">
                  <c:v>Kegalle</c:v>
                </c:pt>
                <c:pt idx="5">
                  <c:v>Rathnapura</c:v>
                </c:pt>
                <c:pt idx="6">
                  <c:v>Colombo</c:v>
                </c:pt>
                <c:pt idx="7">
                  <c:v>Galle</c:v>
                </c:pt>
                <c:pt idx="8">
                  <c:v>Gampaha</c:v>
                </c:pt>
                <c:pt idx="9">
                  <c:v>Hambantota</c:v>
                </c:pt>
                <c:pt idx="10">
                  <c:v>Kalutara</c:v>
                </c:pt>
                <c:pt idx="11">
                  <c:v>Matara</c:v>
                </c:pt>
                <c:pt idx="12">
                  <c:v>Unassigned</c:v>
                </c:pt>
              </c:strCache>
            </c:strRef>
          </c:cat>
          <c:val>
            <c:numRef>
              <c:f>'District Gaps'!$E$7:$E$19</c:f>
              <c:numCache>
                <c:formatCode>General</c:formatCode>
                <c:ptCount val="13"/>
                <c:pt idx="5">
                  <c:v>2460.0</c:v>
                </c:pt>
                <c:pt idx="11">
                  <c:v>3298.0</c:v>
                </c:pt>
              </c:numCache>
            </c:numRef>
          </c:val>
          <c:extLst xmlns:c16r2="http://schemas.microsoft.com/office/drawing/2015/06/chart">
            <c:ext xmlns:c16="http://schemas.microsoft.com/office/drawing/2014/chart" uri="{C3380CC4-5D6E-409C-BE32-E72D297353CC}">
              <c16:uniqueId val="{00000000-3793-41E2-88F0-D7D45FA8123A}"/>
            </c:ext>
          </c:extLst>
        </c:ser>
        <c:ser>
          <c:idx val="1"/>
          <c:order val="1"/>
          <c:tx>
            <c:strRef>
              <c:f>'District Gaps'!$F$6</c:f>
              <c:strCache>
                <c:ptCount val="1"/>
                <c:pt idx="0">
                  <c:v>Gap</c:v>
                </c:pt>
              </c:strCache>
            </c:strRef>
          </c:tx>
          <c:spPr>
            <a:solidFill>
              <a:schemeClr val="accent2"/>
            </a:solidFill>
            <a:ln>
              <a:noFill/>
            </a:ln>
            <a:effectLst/>
          </c:spPr>
          <c:invertIfNegative val="0"/>
          <c:cat>
            <c:strRef>
              <c:f>'District Gaps'!$B$7:$B$19</c:f>
              <c:strCache>
                <c:ptCount val="13"/>
                <c:pt idx="0">
                  <c:v>Kandy</c:v>
                </c:pt>
                <c:pt idx="1">
                  <c:v>Matale</c:v>
                </c:pt>
                <c:pt idx="2">
                  <c:v>Nuwara Eliya</c:v>
                </c:pt>
                <c:pt idx="3">
                  <c:v>Ampara</c:v>
                </c:pt>
                <c:pt idx="4">
                  <c:v>Kegalle</c:v>
                </c:pt>
                <c:pt idx="5">
                  <c:v>Rathnapura</c:v>
                </c:pt>
                <c:pt idx="6">
                  <c:v>Colombo</c:v>
                </c:pt>
                <c:pt idx="7">
                  <c:v>Galle</c:v>
                </c:pt>
                <c:pt idx="8">
                  <c:v>Gampaha</c:v>
                </c:pt>
                <c:pt idx="9">
                  <c:v>Hambantota</c:v>
                </c:pt>
                <c:pt idx="10">
                  <c:v>Kalutara</c:v>
                </c:pt>
                <c:pt idx="11">
                  <c:v>Matara</c:v>
                </c:pt>
                <c:pt idx="12">
                  <c:v>Unassigned</c:v>
                </c:pt>
              </c:strCache>
            </c:strRef>
          </c:cat>
          <c:val>
            <c:numRef>
              <c:f>'District Gaps'!$F$7:$F$19</c:f>
              <c:numCache>
                <c:formatCode>General</c:formatCode>
                <c:ptCount val="13"/>
                <c:pt idx="0">
                  <c:v>123.0</c:v>
                </c:pt>
                <c:pt idx="1">
                  <c:v>26.0</c:v>
                </c:pt>
                <c:pt idx="2">
                  <c:v>51.0</c:v>
                </c:pt>
                <c:pt idx="3">
                  <c:v>43.0</c:v>
                </c:pt>
                <c:pt idx="4">
                  <c:v>155.0</c:v>
                </c:pt>
                <c:pt idx="5">
                  <c:v>5231.0</c:v>
                </c:pt>
                <c:pt idx="6">
                  <c:v>83.0</c:v>
                </c:pt>
                <c:pt idx="7">
                  <c:v>3374.0</c:v>
                </c:pt>
                <c:pt idx="8">
                  <c:v>96.0</c:v>
                </c:pt>
                <c:pt idx="9">
                  <c:v>600.0</c:v>
                </c:pt>
                <c:pt idx="10">
                  <c:v>3329.0</c:v>
                </c:pt>
                <c:pt idx="11">
                  <c:v>2747.0</c:v>
                </c:pt>
                <c:pt idx="12">
                  <c:v>0.0</c:v>
                </c:pt>
              </c:numCache>
            </c:numRef>
          </c:val>
          <c:extLst xmlns:c16r2="http://schemas.microsoft.com/office/drawing/2015/06/chart">
            <c:ext xmlns:c16="http://schemas.microsoft.com/office/drawing/2014/chart" uri="{C3380CC4-5D6E-409C-BE32-E72D297353CC}">
              <c16:uniqueId val="{00000001-3793-41E2-88F0-D7D45FA8123A}"/>
            </c:ext>
          </c:extLst>
        </c:ser>
        <c:dLbls>
          <c:showLegendKey val="0"/>
          <c:showVal val="0"/>
          <c:showCatName val="0"/>
          <c:showSerName val="0"/>
          <c:showPercent val="0"/>
          <c:showBubbleSize val="0"/>
        </c:dLbls>
        <c:gapWidth val="150"/>
        <c:overlap val="100"/>
        <c:axId val="-1596943904"/>
        <c:axId val="-1596941584"/>
      </c:barChart>
      <c:catAx>
        <c:axId val="-1596943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96941584"/>
        <c:crosses val="autoZero"/>
        <c:auto val="1"/>
        <c:lblAlgn val="ctr"/>
        <c:lblOffset val="100"/>
        <c:noMultiLvlLbl val="0"/>
      </c:catAx>
      <c:valAx>
        <c:axId val="-15969415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9694390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GB" dirty="0"/>
              <a:t>Objective 2 - Support to return</a:t>
            </a:r>
          </a:p>
          <a:p>
            <a:pPr>
              <a:defRPr/>
            </a:pPr>
            <a:r>
              <a:rPr lang="en-GB" dirty="0"/>
              <a:t>(Household NFI</a:t>
            </a:r>
            <a:r>
              <a:rPr lang="en-GB" baseline="0" dirty="0"/>
              <a:t> vs fully or partially damaged houses)</a:t>
            </a:r>
            <a:endParaRPr lang="en-GB" dirty="0"/>
          </a:p>
        </c:rich>
      </c:tx>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'District Gaps'!$G$6</c:f>
              <c:strCache>
                <c:ptCount val="1"/>
                <c:pt idx="0">
                  <c:v>Planned</c:v>
                </c:pt>
              </c:strCache>
            </c:strRef>
          </c:tx>
          <c:spPr>
            <a:solidFill>
              <a:srgbClr val="008000"/>
            </a:solidFill>
            <a:ln>
              <a:noFill/>
            </a:ln>
            <a:effectLst/>
          </c:spPr>
          <c:invertIfNegative val="0"/>
          <c:cat>
            <c:strRef>
              <c:f>'District Gaps'!$B$7:$B$19</c:f>
              <c:strCache>
                <c:ptCount val="13"/>
                <c:pt idx="0">
                  <c:v>Kandy</c:v>
                </c:pt>
                <c:pt idx="1">
                  <c:v>Matale</c:v>
                </c:pt>
                <c:pt idx="2">
                  <c:v>Nuwara Eliya</c:v>
                </c:pt>
                <c:pt idx="3">
                  <c:v>Ampara</c:v>
                </c:pt>
                <c:pt idx="4">
                  <c:v>Kegalle</c:v>
                </c:pt>
                <c:pt idx="5">
                  <c:v>Rathnapura</c:v>
                </c:pt>
                <c:pt idx="6">
                  <c:v>Colombo</c:v>
                </c:pt>
                <c:pt idx="7">
                  <c:v>Galle</c:v>
                </c:pt>
                <c:pt idx="8">
                  <c:v>Gampaha</c:v>
                </c:pt>
                <c:pt idx="9">
                  <c:v>Hambantota</c:v>
                </c:pt>
                <c:pt idx="10">
                  <c:v>Kalutara</c:v>
                </c:pt>
                <c:pt idx="11">
                  <c:v>Matara</c:v>
                </c:pt>
                <c:pt idx="12">
                  <c:v>Unassigned</c:v>
                </c:pt>
              </c:strCache>
            </c:strRef>
          </c:cat>
          <c:val>
            <c:numRef>
              <c:f>'District Gaps'!$G$7:$G$19</c:f>
              <c:numCache>
                <c:formatCode>General</c:formatCode>
                <c:ptCount val="13"/>
                <c:pt idx="4">
                  <c:v>253.0</c:v>
                </c:pt>
                <c:pt idx="5">
                  <c:v>6928.0</c:v>
                </c:pt>
                <c:pt idx="7">
                  <c:v>3658.0</c:v>
                </c:pt>
                <c:pt idx="10">
                  <c:v>8267.0</c:v>
                </c:pt>
                <c:pt idx="11">
                  <c:v>7782.0</c:v>
                </c:pt>
              </c:numCache>
            </c:numRef>
          </c:val>
          <c:extLst xmlns:c16r2="http://schemas.microsoft.com/office/drawing/2015/06/chart">
            <c:ext xmlns:c16="http://schemas.microsoft.com/office/drawing/2014/chart" uri="{C3380CC4-5D6E-409C-BE32-E72D297353CC}">
              <c16:uniqueId val="{00000000-1ABC-433E-B0FB-9B7D520D8D39}"/>
            </c:ext>
          </c:extLst>
        </c:ser>
        <c:ser>
          <c:idx val="1"/>
          <c:order val="1"/>
          <c:tx>
            <c:strRef>
              <c:f>'District Gaps'!$H$6</c:f>
              <c:strCache>
                <c:ptCount val="1"/>
                <c:pt idx="0">
                  <c:v>Gap</c:v>
                </c:pt>
              </c:strCache>
            </c:strRef>
          </c:tx>
          <c:spPr>
            <a:solidFill>
              <a:schemeClr val="accent2"/>
            </a:solidFill>
            <a:ln>
              <a:noFill/>
            </a:ln>
            <a:effectLst/>
          </c:spPr>
          <c:invertIfNegative val="0"/>
          <c:cat>
            <c:strRef>
              <c:f>'District Gaps'!$B$7:$B$19</c:f>
              <c:strCache>
                <c:ptCount val="13"/>
                <c:pt idx="0">
                  <c:v>Kandy</c:v>
                </c:pt>
                <c:pt idx="1">
                  <c:v>Matale</c:v>
                </c:pt>
                <c:pt idx="2">
                  <c:v>Nuwara Eliya</c:v>
                </c:pt>
                <c:pt idx="3">
                  <c:v>Ampara</c:v>
                </c:pt>
                <c:pt idx="4">
                  <c:v>Kegalle</c:v>
                </c:pt>
                <c:pt idx="5">
                  <c:v>Rathnapura</c:v>
                </c:pt>
                <c:pt idx="6">
                  <c:v>Colombo</c:v>
                </c:pt>
                <c:pt idx="7">
                  <c:v>Galle</c:v>
                </c:pt>
                <c:pt idx="8">
                  <c:v>Gampaha</c:v>
                </c:pt>
                <c:pt idx="9">
                  <c:v>Hambantota</c:v>
                </c:pt>
                <c:pt idx="10">
                  <c:v>Kalutara</c:v>
                </c:pt>
                <c:pt idx="11">
                  <c:v>Matara</c:v>
                </c:pt>
                <c:pt idx="12">
                  <c:v>Unassigned</c:v>
                </c:pt>
              </c:strCache>
            </c:strRef>
          </c:cat>
          <c:val>
            <c:numRef>
              <c:f>'District Gaps'!$H$7:$H$19</c:f>
              <c:numCache>
                <c:formatCode>General</c:formatCode>
                <c:ptCount val="13"/>
                <c:pt idx="0">
                  <c:v>124.0</c:v>
                </c:pt>
                <c:pt idx="1">
                  <c:v>26.0</c:v>
                </c:pt>
                <c:pt idx="2">
                  <c:v>52.0</c:v>
                </c:pt>
                <c:pt idx="3">
                  <c:v>43.0</c:v>
                </c:pt>
                <c:pt idx="4">
                  <c:v>-87.0</c:v>
                </c:pt>
                <c:pt idx="5">
                  <c:v>1612.0</c:v>
                </c:pt>
                <c:pt idx="6">
                  <c:v>93.0</c:v>
                </c:pt>
                <c:pt idx="7">
                  <c:v>174.0</c:v>
                </c:pt>
                <c:pt idx="8">
                  <c:v>98.0</c:v>
                </c:pt>
                <c:pt idx="9">
                  <c:v>734.0</c:v>
                </c:pt>
                <c:pt idx="10">
                  <c:v>-4356.0</c:v>
                </c:pt>
                <c:pt idx="11">
                  <c:v>-659.0</c:v>
                </c:pt>
                <c:pt idx="12">
                  <c:v>0.0</c:v>
                </c:pt>
              </c:numCache>
            </c:numRef>
          </c:val>
          <c:extLst xmlns:c16r2="http://schemas.microsoft.com/office/drawing/2015/06/chart">
            <c:ext xmlns:c16="http://schemas.microsoft.com/office/drawing/2014/chart" uri="{C3380CC4-5D6E-409C-BE32-E72D297353CC}">
              <c16:uniqueId val="{00000001-1ABC-433E-B0FB-9B7D520D8D39}"/>
            </c:ext>
          </c:extLst>
        </c:ser>
        <c:dLbls>
          <c:showLegendKey val="0"/>
          <c:showVal val="0"/>
          <c:showCatName val="0"/>
          <c:showSerName val="0"/>
          <c:showPercent val="0"/>
          <c:showBubbleSize val="0"/>
        </c:dLbls>
        <c:gapWidth val="150"/>
        <c:overlap val="100"/>
        <c:axId val="-1688439104"/>
        <c:axId val="-1688437056"/>
      </c:barChart>
      <c:catAx>
        <c:axId val="-1688439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88437056"/>
        <c:crosses val="autoZero"/>
        <c:auto val="1"/>
        <c:lblAlgn val="ctr"/>
        <c:lblOffset val="100"/>
        <c:noMultiLvlLbl val="0"/>
      </c:catAx>
      <c:valAx>
        <c:axId val="-16884370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88439104"/>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r>
              <a:rPr lang="en-GB" dirty="0"/>
              <a:t>Objective 3 - Transitional/core</a:t>
            </a:r>
            <a:r>
              <a:rPr lang="en-GB" baseline="0" dirty="0"/>
              <a:t> shelter</a:t>
            </a:r>
          </a:p>
          <a:p>
            <a:pPr>
              <a:defRPr/>
            </a:pPr>
            <a:r>
              <a:rPr lang="en-GB" baseline="0" dirty="0"/>
              <a:t>(Transitional/core/permanent vs fully damaged houses)</a:t>
            </a:r>
            <a:endParaRPr lang="en-GB" dirty="0"/>
          </a:p>
        </c:rich>
      </c:tx>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'District Gaps'!$I$6</c:f>
              <c:strCache>
                <c:ptCount val="1"/>
                <c:pt idx="0">
                  <c:v>Planned</c:v>
                </c:pt>
              </c:strCache>
            </c:strRef>
          </c:tx>
          <c:spPr>
            <a:solidFill>
              <a:srgbClr val="008000"/>
            </a:solidFill>
            <a:ln>
              <a:noFill/>
            </a:ln>
            <a:effectLst/>
          </c:spPr>
          <c:invertIfNegative val="0"/>
          <c:cat>
            <c:strRef>
              <c:f>'District Gaps'!$B$7:$B$19</c:f>
              <c:strCache>
                <c:ptCount val="13"/>
                <c:pt idx="0">
                  <c:v>Kandy</c:v>
                </c:pt>
                <c:pt idx="1">
                  <c:v>Matale</c:v>
                </c:pt>
                <c:pt idx="2">
                  <c:v>Nuwara Eliya</c:v>
                </c:pt>
                <c:pt idx="3">
                  <c:v>Ampara</c:v>
                </c:pt>
                <c:pt idx="4">
                  <c:v>Kegalle</c:v>
                </c:pt>
                <c:pt idx="5">
                  <c:v>Rathnapura</c:v>
                </c:pt>
                <c:pt idx="6">
                  <c:v>Colombo</c:v>
                </c:pt>
                <c:pt idx="7">
                  <c:v>Galle</c:v>
                </c:pt>
                <c:pt idx="8">
                  <c:v>Gampaha</c:v>
                </c:pt>
                <c:pt idx="9">
                  <c:v>Hambantota</c:v>
                </c:pt>
                <c:pt idx="10">
                  <c:v>Kalutara</c:v>
                </c:pt>
                <c:pt idx="11">
                  <c:v>Matara</c:v>
                </c:pt>
                <c:pt idx="12">
                  <c:v>Unassigned</c:v>
                </c:pt>
              </c:strCache>
            </c:strRef>
          </c:cat>
          <c:val>
            <c:numRef>
              <c:f>'District Gaps'!$I$7:$I$19</c:f>
              <c:numCache>
                <c:formatCode>General</c:formatCode>
                <c:ptCount val="13"/>
                <c:pt idx="5">
                  <c:v>150.0</c:v>
                </c:pt>
                <c:pt idx="7">
                  <c:v>20.0</c:v>
                </c:pt>
                <c:pt idx="10">
                  <c:v>280.0</c:v>
                </c:pt>
                <c:pt idx="11">
                  <c:v>40.0</c:v>
                </c:pt>
                <c:pt idx="12">
                  <c:v>340.0</c:v>
                </c:pt>
              </c:numCache>
            </c:numRef>
          </c:val>
          <c:extLst xmlns:c16r2="http://schemas.microsoft.com/office/drawing/2015/06/chart">
            <c:ext xmlns:c16="http://schemas.microsoft.com/office/drawing/2014/chart" uri="{C3380CC4-5D6E-409C-BE32-E72D297353CC}">
              <c16:uniqueId val="{00000000-8024-4F71-BDB5-53DEF8F5F673}"/>
            </c:ext>
          </c:extLst>
        </c:ser>
        <c:ser>
          <c:idx val="1"/>
          <c:order val="1"/>
          <c:tx>
            <c:strRef>
              <c:f>'District Gaps'!$J$6</c:f>
              <c:strCache>
                <c:ptCount val="1"/>
                <c:pt idx="0">
                  <c:v>Gap</c:v>
                </c:pt>
              </c:strCache>
            </c:strRef>
          </c:tx>
          <c:spPr>
            <a:solidFill>
              <a:schemeClr val="accent2"/>
            </a:solidFill>
            <a:ln>
              <a:noFill/>
            </a:ln>
            <a:effectLst/>
          </c:spPr>
          <c:invertIfNegative val="0"/>
          <c:cat>
            <c:strRef>
              <c:f>'District Gaps'!$B$7:$B$19</c:f>
              <c:strCache>
                <c:ptCount val="13"/>
                <c:pt idx="0">
                  <c:v>Kandy</c:v>
                </c:pt>
                <c:pt idx="1">
                  <c:v>Matale</c:v>
                </c:pt>
                <c:pt idx="2">
                  <c:v>Nuwara Eliya</c:v>
                </c:pt>
                <c:pt idx="3">
                  <c:v>Ampara</c:v>
                </c:pt>
                <c:pt idx="4">
                  <c:v>Kegalle</c:v>
                </c:pt>
                <c:pt idx="5">
                  <c:v>Rathnapura</c:v>
                </c:pt>
                <c:pt idx="6">
                  <c:v>Colombo</c:v>
                </c:pt>
                <c:pt idx="7">
                  <c:v>Galle</c:v>
                </c:pt>
                <c:pt idx="8">
                  <c:v>Gampaha</c:v>
                </c:pt>
                <c:pt idx="9">
                  <c:v>Hambantota</c:v>
                </c:pt>
                <c:pt idx="10">
                  <c:v>Kalutara</c:v>
                </c:pt>
                <c:pt idx="11">
                  <c:v>Matara</c:v>
                </c:pt>
                <c:pt idx="12">
                  <c:v>Unassigned</c:v>
                </c:pt>
              </c:strCache>
            </c:strRef>
          </c:cat>
          <c:val>
            <c:numRef>
              <c:f>'District Gaps'!$J$7:$J$19</c:f>
              <c:numCache>
                <c:formatCode>General</c:formatCode>
                <c:ptCount val="13"/>
                <c:pt idx="0">
                  <c:v>1.0</c:v>
                </c:pt>
                <c:pt idx="1">
                  <c:v>0.0</c:v>
                </c:pt>
                <c:pt idx="2">
                  <c:v>1.0</c:v>
                </c:pt>
                <c:pt idx="3">
                  <c:v>0.0</c:v>
                </c:pt>
                <c:pt idx="4">
                  <c:v>11.0</c:v>
                </c:pt>
                <c:pt idx="5">
                  <c:v>699.0</c:v>
                </c:pt>
                <c:pt idx="6">
                  <c:v>10.0</c:v>
                </c:pt>
                <c:pt idx="7">
                  <c:v>438.0</c:v>
                </c:pt>
                <c:pt idx="8">
                  <c:v>2.0</c:v>
                </c:pt>
                <c:pt idx="9">
                  <c:v>134.0</c:v>
                </c:pt>
                <c:pt idx="10">
                  <c:v>302.0</c:v>
                </c:pt>
                <c:pt idx="11">
                  <c:v>1038.0</c:v>
                </c:pt>
              </c:numCache>
            </c:numRef>
          </c:val>
          <c:extLst xmlns:c16r2="http://schemas.microsoft.com/office/drawing/2015/06/chart">
            <c:ext xmlns:c16="http://schemas.microsoft.com/office/drawing/2014/chart" uri="{C3380CC4-5D6E-409C-BE32-E72D297353CC}">
              <c16:uniqueId val="{00000001-8024-4F71-BDB5-53DEF8F5F673}"/>
            </c:ext>
          </c:extLst>
        </c:ser>
        <c:dLbls>
          <c:showLegendKey val="0"/>
          <c:showVal val="0"/>
          <c:showCatName val="0"/>
          <c:showSerName val="0"/>
          <c:showPercent val="0"/>
          <c:showBubbleSize val="0"/>
        </c:dLbls>
        <c:gapWidth val="150"/>
        <c:overlap val="100"/>
        <c:axId val="-1595706976"/>
        <c:axId val="-1595704224"/>
      </c:barChart>
      <c:catAx>
        <c:axId val="-1595706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95704224"/>
        <c:crosses val="autoZero"/>
        <c:auto val="1"/>
        <c:lblAlgn val="ctr"/>
        <c:lblOffset val="100"/>
        <c:noMultiLvlLbl val="0"/>
      </c:catAx>
      <c:valAx>
        <c:axId val="-15957042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95706976"/>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[Sri Lanka Reporting Template rev1- Compiled - Emese.xlsb]Progress!PivotTable1</c:name>
    <c:fmtId val="9"/>
  </c:pivotSource>
  <c:chart>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marker>
          <c:symbol val="none"/>
        </c:marker>
      </c:pivotFmt>
      <c:pivotFmt>
        <c:idx val="4"/>
        <c:spPr>
          <a:solidFill>
            <a:schemeClr val="bg1">
              <a:lumMod val="65000"/>
            </a:schemeClr>
          </a:solidFill>
          <a:ln>
            <a:noFill/>
          </a:ln>
          <a:effectLst/>
        </c:spPr>
        <c:marker>
          <c:symbol val="none"/>
        </c:marker>
      </c:pivotFmt>
      <c:pivotFmt>
        <c:idx val="5"/>
        <c:spPr>
          <a:solidFill>
            <a:srgbClr val="008000"/>
          </a:solidFill>
          <a:ln>
            <a:noFill/>
          </a:ln>
          <a:effectLst/>
        </c:spPr>
        <c:marker>
          <c:symbol val="none"/>
        </c:marker>
      </c:pivotFmt>
      <c:pivotFmt>
        <c:idx val="6"/>
        <c:spPr>
          <a:solidFill>
            <a:srgbClr val="FFC000"/>
          </a:solidFill>
          <a:ln>
            <a:noFill/>
          </a:ln>
          <a:effectLst/>
        </c:spPr>
        <c:marker>
          <c:symbol val="none"/>
        </c:marker>
      </c:pivotFmt>
      <c:pivotFmt>
        <c:idx val="7"/>
        <c:spPr>
          <a:solidFill>
            <a:srgbClr val="00CC00"/>
          </a:solidFill>
          <a:ln>
            <a:noFill/>
          </a:ln>
          <a:effectLst/>
        </c:spPr>
        <c:marker>
          <c:symbol val="none"/>
        </c:marker>
      </c:pivotFmt>
      <c:pivotFmt>
        <c:idx val="8"/>
        <c:spPr>
          <a:solidFill>
            <a:schemeClr val="tx2">
              <a:lumMod val="60000"/>
              <a:lumOff val="40000"/>
            </a:schemeClr>
          </a:solidFill>
          <a:ln>
            <a:noFill/>
          </a:ln>
          <a:effectLst/>
        </c:spPr>
        <c:marker>
          <c:symbol val="none"/>
        </c:marker>
      </c:pivotFmt>
      <c:pivotFmt>
        <c:idx val="9"/>
        <c:spPr>
          <a:solidFill>
            <a:srgbClr val="008000"/>
          </a:solidFill>
          <a:ln>
            <a:noFill/>
          </a:ln>
          <a:effectLst/>
        </c:spPr>
        <c:marker>
          <c:symbol val="none"/>
        </c:marker>
      </c:pivotFmt>
      <c:pivotFmt>
        <c:idx val="10"/>
        <c:spPr>
          <a:solidFill>
            <a:srgbClr val="00CC00"/>
          </a:solidFill>
          <a:ln>
            <a:noFill/>
          </a:ln>
          <a:effectLst/>
        </c:spPr>
        <c:marker>
          <c:symbol val="none"/>
        </c:marker>
      </c:pivotFmt>
      <c:pivotFmt>
        <c:idx val="11"/>
        <c:spPr>
          <a:solidFill>
            <a:srgbClr val="FFC000"/>
          </a:solidFill>
          <a:ln>
            <a:noFill/>
          </a:ln>
          <a:effectLst/>
        </c:spPr>
        <c:marker>
          <c:symbol val="none"/>
        </c:marker>
      </c:pivotFmt>
      <c:pivotFmt>
        <c:idx val="12"/>
        <c:spPr>
          <a:solidFill>
            <a:schemeClr val="tx2">
              <a:lumMod val="60000"/>
              <a:lumOff val="40000"/>
            </a:schemeClr>
          </a:solidFill>
          <a:ln>
            <a:noFill/>
          </a:ln>
          <a:effectLst/>
        </c:spPr>
        <c:marker>
          <c:symbol val="none"/>
        </c:marker>
      </c:pivotFmt>
      <c:pivotFmt>
        <c:idx val="13"/>
        <c:spPr>
          <a:solidFill>
            <a:schemeClr val="bg1">
              <a:lumMod val="65000"/>
            </a:schemeClr>
          </a:solidFill>
          <a:ln>
            <a:noFill/>
          </a:ln>
          <a:effectLst/>
        </c:spPr>
        <c:marker>
          <c:symbol val="none"/>
        </c:marker>
      </c:pivotFmt>
      <c:pivotFmt>
        <c:idx val="14"/>
        <c:spPr>
          <a:solidFill>
            <a:srgbClr val="008000"/>
          </a:solidFill>
          <a:ln>
            <a:noFill/>
          </a:ln>
          <a:effectLst/>
        </c:spPr>
        <c:marker>
          <c:symbol val="none"/>
        </c:marker>
      </c:pivotFmt>
      <c:pivotFmt>
        <c:idx val="15"/>
        <c:spPr>
          <a:solidFill>
            <a:srgbClr val="00CC00"/>
          </a:solidFill>
          <a:ln>
            <a:noFill/>
          </a:ln>
          <a:effectLst/>
        </c:spPr>
        <c:marker>
          <c:symbol val="none"/>
        </c:marker>
      </c:pivotFmt>
      <c:pivotFmt>
        <c:idx val="16"/>
        <c:spPr>
          <a:solidFill>
            <a:srgbClr val="FFC000"/>
          </a:solidFill>
          <a:ln>
            <a:noFill/>
          </a:ln>
          <a:effectLst/>
        </c:spPr>
        <c:marker>
          <c:symbol val="none"/>
        </c:marker>
      </c:pivotFmt>
      <c:pivotFmt>
        <c:idx val="17"/>
        <c:spPr>
          <a:solidFill>
            <a:schemeClr val="tx2">
              <a:lumMod val="60000"/>
              <a:lumOff val="40000"/>
            </a:schemeClr>
          </a:solidFill>
          <a:ln>
            <a:noFill/>
          </a:ln>
          <a:effectLst/>
        </c:spPr>
        <c:marker>
          <c:symbol val="none"/>
        </c:marker>
      </c:pivotFmt>
      <c:pivotFmt>
        <c:idx val="18"/>
        <c:spPr>
          <a:solidFill>
            <a:schemeClr val="bg1">
              <a:lumMod val="65000"/>
            </a:schemeClr>
          </a:solidFill>
          <a:ln>
            <a:noFill/>
          </a:ln>
          <a:effectLst/>
        </c:spPr>
        <c:marker>
          <c:symbol val="none"/>
        </c:marker>
      </c:pivotFmt>
    </c:pivotFmts>
    <c:plotArea>
      <c:layout>
        <c:manualLayout>
          <c:layoutTarget val="inner"/>
          <c:xMode val="edge"/>
          <c:yMode val="edge"/>
          <c:x val="0.119853165901373"/>
          <c:y val="0.0871088082120646"/>
          <c:w val="0.838783277148266"/>
          <c:h val="0.766243853214277"/>
        </c:manualLayout>
      </c:layout>
      <c:barChart>
        <c:barDir val="col"/>
        <c:grouping val="stacked"/>
        <c:varyColors val="0"/>
        <c:ser>
          <c:idx val="0"/>
          <c:order val="0"/>
          <c:tx>
            <c:strRef>
              <c:f>Progress!$B$5:$B$6</c:f>
              <c:strCache>
                <c:ptCount val="1"/>
                <c:pt idx="0">
                  <c:v>Completed distributions </c:v>
                </c:pt>
              </c:strCache>
            </c:strRef>
          </c:tx>
          <c:spPr>
            <a:solidFill>
              <a:srgbClr val="008000"/>
            </a:solidFill>
            <a:ln>
              <a:noFill/>
            </a:ln>
            <a:effectLst/>
          </c:spPr>
          <c:invertIfNegative val="0"/>
          <c:cat>
            <c:strRef>
              <c:f>Progress!$A$7:$A$11</c:f>
              <c:strCache>
                <c:ptCount val="4"/>
                <c:pt idx="0">
                  <c:v>Objective 1 - Emergency Shelter</c:v>
                </c:pt>
                <c:pt idx="1">
                  <c:v>Objective 2 - Support to return (NFI)</c:v>
                </c:pt>
                <c:pt idx="2">
                  <c:v>Objective 3 - Transitional/core shelter</c:v>
                </c:pt>
                <c:pt idx="3">
                  <c:v>Objective 4 - Technical support</c:v>
                </c:pt>
              </c:strCache>
            </c:strRef>
          </c:cat>
          <c:val>
            <c:numRef>
              <c:f>Progress!$B$7:$B$11</c:f>
              <c:numCache>
                <c:formatCode>General</c:formatCode>
                <c:ptCount val="4"/>
                <c:pt idx="0">
                  <c:v>8.0</c:v>
                </c:pt>
                <c:pt idx="1">
                  <c:v>3659.0</c:v>
                </c:pt>
              </c:numCache>
            </c:numRef>
          </c:val>
          <c:extLst xmlns:c16r2="http://schemas.microsoft.com/office/drawing/2015/06/chart">
            <c:ext xmlns:c16="http://schemas.microsoft.com/office/drawing/2014/chart" uri="{C3380CC4-5D6E-409C-BE32-E72D297353CC}">
              <c16:uniqueId val="{00000000-BFB1-41A8-BFFB-3D812A1B464D}"/>
            </c:ext>
          </c:extLst>
        </c:ser>
        <c:ser>
          <c:idx val="1"/>
          <c:order val="1"/>
          <c:tx>
            <c:strRef>
              <c:f>Progress!$C$5:$C$6</c:f>
              <c:strCache>
                <c:ptCount val="1"/>
                <c:pt idx="0">
                  <c:v>Ongoing distributions</c:v>
                </c:pt>
              </c:strCache>
            </c:strRef>
          </c:tx>
          <c:spPr>
            <a:solidFill>
              <a:srgbClr val="00CC00"/>
            </a:solidFill>
            <a:ln>
              <a:noFill/>
            </a:ln>
            <a:effectLst/>
          </c:spPr>
          <c:invertIfNegative val="0"/>
          <c:cat>
            <c:strRef>
              <c:f>Progress!$A$7:$A$11</c:f>
              <c:strCache>
                <c:ptCount val="4"/>
                <c:pt idx="0">
                  <c:v>Objective 1 - Emergency Shelter</c:v>
                </c:pt>
                <c:pt idx="1">
                  <c:v>Objective 2 - Support to return (NFI)</c:v>
                </c:pt>
                <c:pt idx="2">
                  <c:v>Objective 3 - Transitional/core shelter</c:v>
                </c:pt>
                <c:pt idx="3">
                  <c:v>Objective 4 - Technical support</c:v>
                </c:pt>
              </c:strCache>
            </c:strRef>
          </c:cat>
          <c:val>
            <c:numRef>
              <c:f>Progress!$C$7:$C$11</c:f>
              <c:numCache>
                <c:formatCode>General</c:formatCode>
                <c:ptCount val="4"/>
                <c:pt idx="1">
                  <c:v>1880.0</c:v>
                </c:pt>
              </c:numCache>
            </c:numRef>
          </c:val>
          <c:extLst xmlns:c16r2="http://schemas.microsoft.com/office/drawing/2015/06/chart">
            <c:ext xmlns:c16="http://schemas.microsoft.com/office/drawing/2014/chart" uri="{C3380CC4-5D6E-409C-BE32-E72D297353CC}">
              <c16:uniqueId val="{00000001-BFB1-41A8-BFFB-3D812A1B464D}"/>
            </c:ext>
          </c:extLst>
        </c:ser>
        <c:ser>
          <c:idx val="2"/>
          <c:order val="2"/>
          <c:tx>
            <c:strRef>
              <c:f>Progress!$D$5:$D$6</c:f>
              <c:strCache>
                <c:ptCount val="1"/>
                <c:pt idx="0">
                  <c:v>In pipeline (procurement/onroute)</c:v>
                </c:pt>
              </c:strCache>
            </c:strRef>
          </c:tx>
          <c:spPr>
            <a:solidFill>
              <a:srgbClr val="FFC000"/>
            </a:solidFill>
            <a:ln>
              <a:noFill/>
            </a:ln>
            <a:effectLst/>
          </c:spPr>
          <c:invertIfNegative val="0"/>
          <c:cat>
            <c:strRef>
              <c:f>Progress!$A$7:$A$11</c:f>
              <c:strCache>
                <c:ptCount val="4"/>
                <c:pt idx="0">
                  <c:v>Objective 1 - Emergency Shelter</c:v>
                </c:pt>
                <c:pt idx="1">
                  <c:v>Objective 2 - Support to return (NFI)</c:v>
                </c:pt>
                <c:pt idx="2">
                  <c:v>Objective 3 - Transitional/core shelter</c:v>
                </c:pt>
                <c:pt idx="3">
                  <c:v>Objective 4 - Technical support</c:v>
                </c:pt>
              </c:strCache>
            </c:strRef>
          </c:cat>
          <c:val>
            <c:numRef>
              <c:f>Progress!$D$7:$D$11</c:f>
              <c:numCache>
                <c:formatCode>General</c:formatCode>
                <c:ptCount val="4"/>
                <c:pt idx="1">
                  <c:v>2500.0</c:v>
                </c:pt>
              </c:numCache>
            </c:numRef>
          </c:val>
          <c:extLst xmlns:c16r2="http://schemas.microsoft.com/office/drawing/2015/06/chart">
            <c:ext xmlns:c16="http://schemas.microsoft.com/office/drawing/2014/chart" uri="{C3380CC4-5D6E-409C-BE32-E72D297353CC}">
              <c16:uniqueId val="{00000002-BFB1-41A8-BFFB-3D812A1B464D}"/>
            </c:ext>
          </c:extLst>
        </c:ser>
        <c:ser>
          <c:idx val="3"/>
          <c:order val="3"/>
          <c:tx>
            <c:strRef>
              <c:f>Progress!$E$5:$E$6</c:f>
              <c:strCache>
                <c:ptCount val="1"/>
                <c:pt idx="0">
                  <c:v>Planned (funded)</c:v>
                </c:pt>
              </c:strCache>
            </c:strRef>
          </c:tx>
          <c:spPr>
            <a:solidFill>
              <a:schemeClr val="tx2">
                <a:lumMod val="60000"/>
                <a:lumOff val="40000"/>
              </a:schemeClr>
            </a:solidFill>
            <a:ln>
              <a:noFill/>
            </a:ln>
            <a:effectLst/>
          </c:spPr>
          <c:invertIfNegative val="0"/>
          <c:cat>
            <c:strRef>
              <c:f>Progress!$A$7:$A$11</c:f>
              <c:strCache>
                <c:ptCount val="4"/>
                <c:pt idx="0">
                  <c:v>Objective 1 - Emergency Shelter</c:v>
                </c:pt>
                <c:pt idx="1">
                  <c:v>Objective 2 - Support to return (NFI)</c:v>
                </c:pt>
                <c:pt idx="2">
                  <c:v>Objective 3 - Transitional/core shelter</c:v>
                </c:pt>
                <c:pt idx="3">
                  <c:v>Objective 4 - Technical support</c:v>
                </c:pt>
              </c:strCache>
            </c:strRef>
          </c:cat>
          <c:val>
            <c:numRef>
              <c:f>Progress!$E$7:$E$11</c:f>
              <c:numCache>
                <c:formatCode>General</c:formatCode>
                <c:ptCount val="4"/>
                <c:pt idx="0">
                  <c:v>5750.0</c:v>
                </c:pt>
                <c:pt idx="1">
                  <c:v>13849.0</c:v>
                </c:pt>
                <c:pt idx="2">
                  <c:v>180.0</c:v>
                </c:pt>
                <c:pt idx="3">
                  <c:v>600.0</c:v>
                </c:pt>
              </c:numCache>
            </c:numRef>
          </c:val>
          <c:extLst xmlns:c16r2="http://schemas.microsoft.com/office/drawing/2015/06/chart">
            <c:ext xmlns:c16="http://schemas.microsoft.com/office/drawing/2014/chart" uri="{C3380CC4-5D6E-409C-BE32-E72D297353CC}">
              <c16:uniqueId val="{00000003-BFB1-41A8-BFFB-3D812A1B464D}"/>
            </c:ext>
          </c:extLst>
        </c:ser>
        <c:ser>
          <c:idx val="4"/>
          <c:order val="4"/>
          <c:tx>
            <c:strRef>
              <c:f>Progress!$F$5:$F$6</c:f>
              <c:strCache>
                <c:ptCount val="1"/>
                <c:pt idx="0">
                  <c:v>Planned (subject to funding)</c:v>
                </c:pt>
              </c:strCache>
            </c:strRef>
          </c:tx>
          <c:spPr>
            <a:solidFill>
              <a:schemeClr val="bg1">
                <a:lumMod val="65000"/>
              </a:schemeClr>
            </a:solidFill>
            <a:ln>
              <a:noFill/>
            </a:ln>
            <a:effectLst/>
          </c:spPr>
          <c:invertIfNegative val="0"/>
          <c:cat>
            <c:strRef>
              <c:f>Progress!$A$7:$A$11</c:f>
              <c:strCache>
                <c:ptCount val="4"/>
                <c:pt idx="0">
                  <c:v>Objective 1 - Emergency Shelter</c:v>
                </c:pt>
                <c:pt idx="1">
                  <c:v>Objective 2 - Support to return (NFI)</c:v>
                </c:pt>
                <c:pt idx="2">
                  <c:v>Objective 3 - Transitional/core shelter</c:v>
                </c:pt>
                <c:pt idx="3">
                  <c:v>Objective 4 - Technical support</c:v>
                </c:pt>
              </c:strCache>
            </c:strRef>
          </c:cat>
          <c:val>
            <c:numRef>
              <c:f>Progress!$F$7:$F$11</c:f>
              <c:numCache>
                <c:formatCode>General</c:formatCode>
                <c:ptCount val="4"/>
                <c:pt idx="1">
                  <c:v>5000.0</c:v>
                </c:pt>
                <c:pt idx="2">
                  <c:v>650.0</c:v>
                </c:pt>
              </c:numCache>
            </c:numRef>
          </c:val>
          <c:extLst xmlns:c16r2="http://schemas.microsoft.com/office/drawing/2015/06/chart">
            <c:ext xmlns:c16="http://schemas.microsoft.com/office/drawing/2014/chart" uri="{C3380CC4-5D6E-409C-BE32-E72D297353CC}">
              <c16:uniqueId val="{00000004-BFB1-41A8-BFFB-3D812A1B464D}"/>
            </c:ext>
          </c:extLst>
        </c:ser>
        <c:dLbls>
          <c:showLegendKey val="0"/>
          <c:showVal val="0"/>
          <c:showCatName val="0"/>
          <c:showSerName val="0"/>
          <c:showPercent val="0"/>
          <c:showBubbleSize val="0"/>
        </c:dLbls>
        <c:gapWidth val="150"/>
        <c:overlap val="100"/>
        <c:axId val="-1595651360"/>
        <c:axId val="-1595648608"/>
      </c:barChart>
      <c:catAx>
        <c:axId val="-1595651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595648608"/>
        <c:crosses val="autoZero"/>
        <c:auto val="1"/>
        <c:lblAlgn val="ctr"/>
        <c:lblOffset val="100"/>
        <c:noMultiLvlLbl val="0"/>
      </c:catAx>
      <c:valAx>
        <c:axId val="-15956486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a:t>Number of Households</a:t>
                </a:r>
              </a:p>
            </c:rich>
          </c:tx>
          <c:layout>
            <c:manualLayout>
              <c:xMode val="edge"/>
              <c:yMode val="edge"/>
              <c:x val="0.0193286464554083"/>
              <c:y val="0.330078454154467"/>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595651360"/>
        <c:crosses val="autoZero"/>
        <c:crossBetween val="between"/>
      </c:valAx>
      <c:spPr>
        <a:noFill/>
        <a:ln>
          <a:noFill/>
        </a:ln>
        <a:effectLst/>
      </c:spPr>
    </c:plotArea>
    <c:legend>
      <c:legendPos val="r"/>
      <c:layout>
        <c:manualLayout>
          <c:xMode val="edge"/>
          <c:yMode val="edge"/>
          <c:x val="0.607988728259883"/>
          <c:y val="0.144812380027211"/>
          <c:w val="0.32761318183264"/>
          <c:h val="0.249254815695763"/>
        </c:manualLayout>
      </c:layout>
      <c:overlay val="0"/>
      <c:spPr>
        <a:solidFill>
          <a:sysClr val="window" lastClr="FFFFFF"/>
        </a:solid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b="1"/>
      </a:pPr>
      <a:endParaRPr lang="en-US"/>
    </a:p>
  </c:txPr>
  <c:externalData r:id="rId3">
    <c:autoUpdate val="0"/>
  </c:externalData>
  <c:extLst xmlns:c16r2="http://schemas.microsoft.com/office/drawing/2015/06/chart">
    <c:ext xmlns:c14="http://schemas.microsoft.com/office/drawing/2007/8/2/chart" uri="{781A3756-C4B2-4CAC-9D66-4F8BD8637D16}">
      <c14:pivotOptions>
        <c14:dropZoneFilter val="1"/>
        <c14:dropZoneCategories val="1"/>
        <c14:dropZoneData val="1"/>
        <c14:dropZoneSeries val="1"/>
      </c14:pivotOptions>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7D8AD1-4103-724A-AC75-EAAF7BBDA4EB}" type="datetimeFigureOut">
              <a:rPr lang="en-US" smtClean="0"/>
              <a:t>7/6/17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2A9F3F-5809-1444-809B-B1EE74771D78}" type="slidenum">
              <a:rPr lang="en-US" smtClean="0"/>
              <a:t>‹#›</a:t>
            </a:fld>
            <a:endParaRPr lang="en-US"/>
          </a:p>
        </p:txBody>
      </p:sp>
    </p:spTree>
    <p:extLst>
      <p:ext uri="{BB962C8B-B14F-4D97-AF65-F5344CB8AC3E}">
        <p14:creationId xmlns:p14="http://schemas.microsoft.com/office/powerpoint/2010/main" val="698250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A8FCB39-C995-4026-A320-46EF2F911642}" type="slidenum">
              <a:rPr lang="en-GB" smtClean="0"/>
              <a:t>4</a:t>
            </a:fld>
            <a:endParaRPr lang="en-GB"/>
          </a:p>
        </p:txBody>
      </p:sp>
    </p:spTree>
    <p:extLst>
      <p:ext uri="{BB962C8B-B14F-4D97-AF65-F5344CB8AC3E}">
        <p14:creationId xmlns:p14="http://schemas.microsoft.com/office/powerpoint/2010/main" val="3550904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tLang="en-US">
              <a:ea typeface="MS PGothic" charset="-128"/>
            </a:endParaRPr>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fld id="{BE61EB6C-9DB5-B34E-BB13-6B285C042EEE}" type="slidenum">
              <a:rPr lang="en-GB" altLang="en-US"/>
              <a:pPr/>
              <a:t>11</a:t>
            </a:fld>
            <a:endParaRPr lang="en-GB" altLang="en-US"/>
          </a:p>
        </p:txBody>
      </p:sp>
    </p:spTree>
    <p:extLst>
      <p:ext uri="{BB962C8B-B14F-4D97-AF65-F5344CB8AC3E}">
        <p14:creationId xmlns:p14="http://schemas.microsoft.com/office/powerpoint/2010/main" val="1639422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23C0B4A-8022-4738-8754-3D0246E180D2}" type="datetimeFigureOut">
              <a:rPr lang="en-GB" smtClean="0"/>
              <a:t>06/07/2017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4149867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3C0B4A-8022-4738-8754-3D0246E180D2}" type="datetimeFigureOut">
              <a:rPr lang="en-GB" smtClean="0"/>
              <a:t>06/07/2017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4252580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3C0B4A-8022-4738-8754-3D0246E180D2}" type="datetimeFigureOut">
              <a:rPr lang="en-GB" smtClean="0"/>
              <a:t>06/07/2017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591301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3C0B4A-8022-4738-8754-3D0246E180D2}" type="datetimeFigureOut">
              <a:rPr lang="en-GB" smtClean="0"/>
              <a:t>06/07/2017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1068619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3C0B4A-8022-4738-8754-3D0246E180D2}" type="datetimeFigureOut">
              <a:rPr lang="en-GB" smtClean="0"/>
              <a:t>06/07/2017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207573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23C0B4A-8022-4738-8754-3D0246E180D2}" type="datetimeFigureOut">
              <a:rPr lang="en-GB" smtClean="0"/>
              <a:t>06/07/2017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1644381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23C0B4A-8022-4738-8754-3D0246E180D2}" type="datetimeFigureOut">
              <a:rPr lang="en-GB" smtClean="0"/>
              <a:t>06/07/2017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479874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23C0B4A-8022-4738-8754-3D0246E180D2}" type="datetimeFigureOut">
              <a:rPr lang="en-GB" smtClean="0"/>
              <a:t>06/07/2017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1993789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3C0B4A-8022-4738-8754-3D0246E180D2}" type="datetimeFigureOut">
              <a:rPr lang="en-GB" smtClean="0"/>
              <a:t>06/07/2017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1890356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3C0B4A-8022-4738-8754-3D0246E180D2}" type="datetimeFigureOut">
              <a:rPr lang="en-GB" smtClean="0"/>
              <a:t>06/07/2017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3324096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3C0B4A-8022-4738-8754-3D0246E180D2}" type="datetimeFigureOut">
              <a:rPr lang="en-GB" smtClean="0"/>
              <a:t>06/07/2017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124FA0-A0C4-4300-A2E5-D1EBB754A645}" type="slidenum">
              <a:rPr lang="en-GB" smtClean="0"/>
              <a:t>‹#›</a:t>
            </a:fld>
            <a:endParaRPr lang="en-GB"/>
          </a:p>
        </p:txBody>
      </p:sp>
    </p:spTree>
    <p:extLst>
      <p:ext uri="{BB962C8B-B14F-4D97-AF65-F5344CB8AC3E}">
        <p14:creationId xmlns:p14="http://schemas.microsoft.com/office/powerpoint/2010/main" val="68367407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3C0B4A-8022-4738-8754-3D0246E180D2}" type="datetimeFigureOut">
              <a:rPr lang="en-GB" smtClean="0"/>
              <a:t>06/07/2017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124FA0-A0C4-4300-A2E5-D1EBB754A645}" type="slidenum">
              <a:rPr lang="en-GB" smtClean="0"/>
              <a:t>‹#›</a:t>
            </a:fld>
            <a:endParaRPr lang="en-GB"/>
          </a:p>
        </p:txBody>
      </p:sp>
    </p:spTree>
    <p:extLst>
      <p:ext uri="{BB962C8B-B14F-4D97-AF65-F5344CB8AC3E}">
        <p14:creationId xmlns:p14="http://schemas.microsoft.com/office/powerpoint/2010/main" val="2914610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5" Type="http://schemas.openxmlformats.org/officeDocument/2006/relationships/image" Target="../media/image11.png"/><Relationship Id="rId6" Type="http://schemas.openxmlformats.org/officeDocument/2006/relationships/image" Target="../media/image12.png"/><Relationship Id="rId7" Type="http://schemas.openxmlformats.org/officeDocument/2006/relationships/image" Target="../media/image13.png"/><Relationship Id="rId8"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15.wmf"/><Relationship Id="rId4" Type="http://schemas.openxmlformats.org/officeDocument/2006/relationships/image" Target="../media/image13.png"/><Relationship Id="rId5"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hyperlink" Target="https://www.sheltercluster.org/response/sri-lanka-floods-2017" TargetMode="External"/><Relationship Id="rId4" Type="http://schemas.openxmlformats.org/officeDocument/2006/relationships/hyperlink" Target="https://www.sheltercluster.org/sri-lanka-floods-2017/documents/21062017-nbro-presentation" TargetMode="External"/><Relationship Id="rId5" Type="http://schemas.openxmlformats.org/officeDocument/2006/relationships/hyperlink" Target="https://www.sheltercluster.org/response/sri-lanka-floods-2017/documents?sort=date&amp;sort_direction=DESC" TargetMode="External"/><Relationship Id="rId1" Type="http://schemas.openxmlformats.org/officeDocument/2006/relationships/slideLayout" Target="../slideLayouts/slideLayout2.xml"/><Relationship Id="rId2" Type="http://schemas.openxmlformats.org/officeDocument/2006/relationships/hyperlink" Target="http://www.sheltercluster.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49048" y="1988840"/>
            <a:ext cx="6408712" cy="2062103"/>
          </a:xfrm>
          <a:prstGeom prst="rect">
            <a:avLst/>
          </a:prstGeom>
          <a:noFill/>
        </p:spPr>
        <p:txBody>
          <a:bodyPr wrap="square" rtlCol="0">
            <a:spAutoFit/>
          </a:bodyPr>
          <a:lstStyle/>
          <a:p>
            <a:pPr algn="ctr"/>
            <a:r>
              <a:rPr lang="en-GB" sz="3200" dirty="0"/>
              <a:t>Shelter Working Group Meeting</a:t>
            </a:r>
          </a:p>
          <a:p>
            <a:pPr algn="ctr"/>
            <a:r>
              <a:rPr lang="en-GB" sz="3200" dirty="0"/>
              <a:t>Thursday 6 July, 10AM </a:t>
            </a:r>
          </a:p>
          <a:p>
            <a:pPr algn="ctr"/>
            <a:r>
              <a:rPr lang="en-GB" sz="3200" dirty="0"/>
              <a:t>Consortium of Humanitarian Actors Office</a:t>
            </a:r>
          </a:p>
        </p:txBody>
      </p:sp>
    </p:spTree>
    <p:extLst>
      <p:ext uri="{BB962C8B-B14F-4D97-AF65-F5344CB8AC3E}">
        <p14:creationId xmlns:p14="http://schemas.microsoft.com/office/powerpoint/2010/main" val="3961508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0"/>
          </p:nvPr>
        </p:nvSpPr>
        <p:spPr bwMode="auto">
          <a:xfrm>
            <a:off x="1924050" y="1855788"/>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7F1416"/>
              </a:buClr>
              <a:buFont typeface="Wingdings" charset="2"/>
              <a:buChar char="§"/>
              <a:defRPr sz="3200">
                <a:solidFill>
                  <a:schemeClr val="tx1"/>
                </a:solidFill>
                <a:latin typeface="Calibri" charset="0"/>
                <a:ea typeface="MS PGothic" charset="-128"/>
              </a:defRPr>
            </a:lvl1pPr>
            <a:lvl2pPr marL="742950" indent="-285750">
              <a:spcBef>
                <a:spcPct val="20000"/>
              </a:spcBef>
              <a:buClr>
                <a:srgbClr val="7F1416"/>
              </a:buClr>
              <a:buFont typeface="Arial" charset="0"/>
              <a:buChar char="–"/>
              <a:defRPr sz="2800">
                <a:solidFill>
                  <a:schemeClr val="tx1"/>
                </a:solidFill>
                <a:latin typeface="Calibri" charset="0"/>
                <a:ea typeface="MS PGothic" charset="-128"/>
              </a:defRPr>
            </a:lvl2pPr>
            <a:lvl3pPr marL="1143000" indent="-228600">
              <a:spcBef>
                <a:spcPct val="20000"/>
              </a:spcBef>
              <a:buClr>
                <a:srgbClr val="7F1416"/>
              </a:buClr>
              <a:buFont typeface="Arial" charset="0"/>
              <a:buChar char="•"/>
              <a:defRPr sz="2400">
                <a:solidFill>
                  <a:schemeClr val="tx1"/>
                </a:solidFill>
                <a:latin typeface="Calibri" charset="0"/>
                <a:ea typeface="MS PGothic" charset="-128"/>
              </a:defRPr>
            </a:lvl3pPr>
            <a:lvl4pPr marL="1600200" indent="-228600">
              <a:spcBef>
                <a:spcPct val="20000"/>
              </a:spcBef>
              <a:buClr>
                <a:srgbClr val="7F1416"/>
              </a:buClr>
              <a:buFont typeface="Arial" charset="0"/>
              <a:buChar char="–"/>
              <a:defRPr sz="2000">
                <a:solidFill>
                  <a:schemeClr val="tx1"/>
                </a:solidFill>
                <a:latin typeface="Calibri" charset="0"/>
                <a:ea typeface="MS PGothic" charset="-128"/>
              </a:defRPr>
            </a:lvl4pPr>
            <a:lvl5pPr marL="2057400" indent="-228600">
              <a:spcBef>
                <a:spcPct val="20000"/>
              </a:spcBef>
              <a:buClr>
                <a:srgbClr val="7F1416"/>
              </a:buClr>
              <a:buFont typeface="Arial" charset="0"/>
              <a:buChar char="»"/>
              <a:defRPr sz="2000">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9pPr>
          </a:lstStyle>
          <a:p>
            <a:pPr>
              <a:spcBef>
                <a:spcPct val="0"/>
              </a:spcBef>
              <a:buClrTx/>
              <a:buFontTx/>
              <a:buNone/>
            </a:pPr>
            <a:fld id="{9C06DA3A-AC83-9447-AA09-89DCC766A278}" type="slidenum">
              <a:rPr lang="en-GB" altLang="en-US" sz="1200">
                <a:solidFill>
                  <a:srgbClr val="7F1416"/>
                </a:solidFill>
              </a:rPr>
              <a:pPr>
                <a:spcBef>
                  <a:spcPct val="0"/>
                </a:spcBef>
                <a:buClrTx/>
                <a:buFontTx/>
                <a:buNone/>
              </a:pPr>
              <a:t>10</a:t>
            </a:fld>
            <a:endParaRPr lang="en-GB" altLang="en-US" sz="1200">
              <a:solidFill>
                <a:srgbClr val="7F1416"/>
              </a:solidFill>
            </a:endParaRPr>
          </a:p>
        </p:txBody>
      </p:sp>
      <p:sp>
        <p:nvSpPr>
          <p:cNvPr id="2" name="Oval 1"/>
          <p:cNvSpPr/>
          <p:nvPr/>
        </p:nvSpPr>
        <p:spPr>
          <a:xfrm>
            <a:off x="1600200" y="533400"/>
            <a:ext cx="5562600" cy="53530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148" name="Rectangle 3"/>
          <p:cNvSpPr>
            <a:spLocks noChangeArrowheads="1"/>
          </p:cNvSpPr>
          <p:nvPr/>
        </p:nvSpPr>
        <p:spPr bwMode="auto">
          <a:xfrm>
            <a:off x="1962150" y="1139825"/>
            <a:ext cx="4572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pPr algn="ctr"/>
            <a:r>
              <a:rPr lang="en-GB" altLang="x-none">
                <a:solidFill>
                  <a:schemeClr val="bg1"/>
                </a:solidFill>
              </a:rPr>
              <a:t>Affected – 630,000 PP</a:t>
            </a:r>
          </a:p>
          <a:p>
            <a:pPr algn="ctr"/>
            <a:r>
              <a:rPr lang="en-GB" altLang="x-none">
                <a:solidFill>
                  <a:schemeClr val="bg1"/>
                </a:solidFill>
              </a:rPr>
              <a:t>(126,000 HH)</a:t>
            </a:r>
          </a:p>
        </p:txBody>
      </p:sp>
      <p:sp>
        <p:nvSpPr>
          <p:cNvPr id="5" name="Oval 4"/>
          <p:cNvSpPr/>
          <p:nvPr/>
        </p:nvSpPr>
        <p:spPr>
          <a:xfrm>
            <a:off x="2916238" y="3081338"/>
            <a:ext cx="2855912" cy="2805112"/>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150" name="Rectangle 7"/>
          <p:cNvSpPr>
            <a:spLocks noChangeArrowheads="1"/>
          </p:cNvSpPr>
          <p:nvPr/>
        </p:nvSpPr>
        <p:spPr bwMode="auto">
          <a:xfrm>
            <a:off x="3702050" y="2759075"/>
            <a:ext cx="16319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pPr algn="ctr"/>
            <a:r>
              <a:rPr lang="en-GB" altLang="x-none">
                <a:solidFill>
                  <a:schemeClr val="bg1"/>
                </a:solidFill>
              </a:rPr>
              <a:t>Damaged HH - 24,742</a:t>
            </a:r>
          </a:p>
        </p:txBody>
      </p:sp>
      <p:sp>
        <p:nvSpPr>
          <p:cNvPr id="9" name="Oval 8"/>
          <p:cNvSpPr/>
          <p:nvPr/>
        </p:nvSpPr>
        <p:spPr>
          <a:xfrm>
            <a:off x="3790950" y="4822825"/>
            <a:ext cx="1181100" cy="104775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152" name="Rectangle 9"/>
          <p:cNvSpPr>
            <a:spLocks noChangeArrowheads="1"/>
          </p:cNvSpPr>
          <p:nvPr/>
        </p:nvSpPr>
        <p:spPr bwMode="auto">
          <a:xfrm>
            <a:off x="2101850" y="4092575"/>
            <a:ext cx="4572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pPr algn="ctr"/>
            <a:r>
              <a:rPr lang="en-GB" altLang="x-none">
                <a:solidFill>
                  <a:schemeClr val="bg1"/>
                </a:solidFill>
              </a:rPr>
              <a:t>Partially - 21,616</a:t>
            </a:r>
          </a:p>
        </p:txBody>
      </p:sp>
      <p:sp>
        <p:nvSpPr>
          <p:cNvPr id="6153" name="Rectangle 10"/>
          <p:cNvSpPr>
            <a:spLocks noChangeArrowheads="1"/>
          </p:cNvSpPr>
          <p:nvPr/>
        </p:nvSpPr>
        <p:spPr bwMode="auto">
          <a:xfrm>
            <a:off x="3732213" y="5038725"/>
            <a:ext cx="12985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pPr algn="ctr"/>
            <a:r>
              <a:rPr lang="en-GB" altLang="x-none">
                <a:solidFill>
                  <a:schemeClr val="bg1"/>
                </a:solidFill>
              </a:rPr>
              <a:t>Fully</a:t>
            </a:r>
          </a:p>
          <a:p>
            <a:pPr algn="ctr"/>
            <a:r>
              <a:rPr lang="en-GB" altLang="x-none">
                <a:solidFill>
                  <a:schemeClr val="bg1"/>
                </a:solidFill>
              </a:rPr>
              <a:t>3,126</a:t>
            </a:r>
          </a:p>
        </p:txBody>
      </p:sp>
      <p:sp>
        <p:nvSpPr>
          <p:cNvPr id="6154" name="Rectangle 12"/>
          <p:cNvSpPr>
            <a:spLocks noChangeArrowheads="1"/>
          </p:cNvSpPr>
          <p:nvPr/>
        </p:nvSpPr>
        <p:spPr bwMode="auto">
          <a:xfrm>
            <a:off x="6012160" y="1645444"/>
            <a:ext cx="4572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pPr algn="ctr"/>
            <a:r>
              <a:rPr lang="en-GB" altLang="x-none" dirty="0">
                <a:solidFill>
                  <a:schemeClr val="bg1"/>
                </a:solidFill>
              </a:rPr>
              <a:t>May Displaced HH</a:t>
            </a:r>
          </a:p>
          <a:p>
            <a:pPr algn="ctr"/>
            <a:r>
              <a:rPr lang="en-GB" altLang="x-none" dirty="0">
                <a:solidFill>
                  <a:schemeClr val="bg1"/>
                </a:solidFill>
              </a:rPr>
              <a:t>~ 75,000</a:t>
            </a:r>
          </a:p>
        </p:txBody>
      </p:sp>
    </p:spTree>
    <p:extLst>
      <p:ext uri="{BB962C8B-B14F-4D97-AF65-F5344CB8AC3E}">
        <p14:creationId xmlns:p14="http://schemas.microsoft.com/office/powerpoint/2010/main" val="1553018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60438"/>
            <a:ext cx="8229600" cy="4525962"/>
          </a:xfrm>
        </p:spPr>
        <p:txBody>
          <a:bodyPr/>
          <a:lstStyle/>
          <a:p>
            <a:pPr marL="0" indent="0">
              <a:buFont typeface="Wingdings" charset="2"/>
              <a:buNone/>
              <a:defRPr/>
            </a:pPr>
            <a:r>
              <a:rPr lang="en-GB" dirty="0">
                <a:ea typeface="+mn-ea"/>
                <a:cs typeface="+mn-cs"/>
              </a:rPr>
              <a:t>Shelter Recovery</a:t>
            </a:r>
          </a:p>
        </p:txBody>
      </p:sp>
      <p:sp>
        <p:nvSpPr>
          <p:cNvPr id="4099" name="TextBox 1"/>
          <p:cNvSpPr txBox="1">
            <a:spLocks noChangeArrowheads="1"/>
          </p:cNvSpPr>
          <p:nvPr/>
        </p:nvSpPr>
        <p:spPr bwMode="auto">
          <a:xfrm>
            <a:off x="1797050" y="1216025"/>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rgbClr val="7F1416"/>
              </a:buClr>
              <a:buFont typeface="Wingdings" charset="2"/>
              <a:buChar char="§"/>
              <a:defRPr sz="3200">
                <a:solidFill>
                  <a:schemeClr val="tx1"/>
                </a:solidFill>
                <a:latin typeface="Calibri" charset="0"/>
                <a:ea typeface="MS PGothic" charset="-128"/>
              </a:defRPr>
            </a:lvl1pPr>
            <a:lvl2pPr marL="742950" indent="-285750">
              <a:spcBef>
                <a:spcPct val="20000"/>
              </a:spcBef>
              <a:buClr>
                <a:srgbClr val="7F1416"/>
              </a:buClr>
              <a:buFont typeface="Arial" charset="0"/>
              <a:buChar char="–"/>
              <a:defRPr sz="2800">
                <a:solidFill>
                  <a:schemeClr val="tx1"/>
                </a:solidFill>
                <a:latin typeface="Calibri" charset="0"/>
                <a:ea typeface="MS PGothic" charset="-128"/>
              </a:defRPr>
            </a:lvl2pPr>
            <a:lvl3pPr marL="1143000" indent="-228600">
              <a:spcBef>
                <a:spcPct val="20000"/>
              </a:spcBef>
              <a:buClr>
                <a:srgbClr val="7F1416"/>
              </a:buClr>
              <a:buFont typeface="Arial" charset="0"/>
              <a:buChar char="•"/>
              <a:defRPr sz="2400">
                <a:solidFill>
                  <a:schemeClr val="tx1"/>
                </a:solidFill>
                <a:latin typeface="Calibri" charset="0"/>
                <a:ea typeface="MS PGothic" charset="-128"/>
              </a:defRPr>
            </a:lvl3pPr>
            <a:lvl4pPr marL="1600200" indent="-228600">
              <a:spcBef>
                <a:spcPct val="20000"/>
              </a:spcBef>
              <a:buClr>
                <a:srgbClr val="7F1416"/>
              </a:buClr>
              <a:buFont typeface="Arial" charset="0"/>
              <a:buChar char="–"/>
              <a:defRPr sz="2000">
                <a:solidFill>
                  <a:schemeClr val="tx1"/>
                </a:solidFill>
                <a:latin typeface="Calibri" charset="0"/>
                <a:ea typeface="MS PGothic" charset="-128"/>
              </a:defRPr>
            </a:lvl4pPr>
            <a:lvl5pPr marL="2057400" indent="-228600">
              <a:spcBef>
                <a:spcPct val="20000"/>
              </a:spcBef>
              <a:buClr>
                <a:srgbClr val="7F1416"/>
              </a:buClr>
              <a:buFont typeface="Arial" charset="0"/>
              <a:buChar char="»"/>
              <a:defRPr sz="2000">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9pPr>
          </a:lstStyle>
          <a:p>
            <a:pPr>
              <a:spcBef>
                <a:spcPct val="0"/>
              </a:spcBef>
              <a:buClrTx/>
              <a:buFontTx/>
              <a:buNone/>
            </a:pPr>
            <a:endParaRPr lang="en-US" altLang="en-US" sz="1800"/>
          </a:p>
        </p:txBody>
      </p:sp>
      <p:sp>
        <p:nvSpPr>
          <p:cNvPr id="4" name="Rectangle 3"/>
          <p:cNvSpPr/>
          <p:nvPr/>
        </p:nvSpPr>
        <p:spPr>
          <a:xfrm>
            <a:off x="1676400" y="2438400"/>
            <a:ext cx="5881688" cy="66675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lIns="76807" tIns="38404" rIns="76807" bIns="38404" anchor="ctr"/>
          <a:lstStyle/>
          <a:p>
            <a:pPr algn="r">
              <a:defRPr/>
            </a:pPr>
            <a:r>
              <a:rPr lang="en-GB" dirty="0">
                <a:solidFill>
                  <a:schemeClr val="tx1"/>
                </a:solidFill>
              </a:rPr>
              <a:t>Self- Recovery </a:t>
            </a:r>
          </a:p>
        </p:txBody>
      </p:sp>
      <p:sp>
        <p:nvSpPr>
          <p:cNvPr id="5" name="Right Triangle 4"/>
          <p:cNvSpPr/>
          <p:nvPr/>
        </p:nvSpPr>
        <p:spPr>
          <a:xfrm>
            <a:off x="1676400" y="2667000"/>
            <a:ext cx="5373688" cy="452438"/>
          </a:xfrm>
          <a:prstGeom prst="rtTriangl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lIns="76807" tIns="38404" rIns="76807" bIns="38404" anchor="ctr"/>
          <a:lstStyle/>
          <a:p>
            <a:pPr>
              <a:defRPr/>
            </a:pPr>
            <a:r>
              <a:rPr lang="en-GB" dirty="0">
                <a:solidFill>
                  <a:schemeClr val="tx1"/>
                </a:solidFill>
              </a:rPr>
              <a:t>Assistance (need based)</a:t>
            </a:r>
          </a:p>
        </p:txBody>
      </p:sp>
      <p:pic>
        <p:nvPicPr>
          <p:cNvPr id="4102"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657600"/>
            <a:ext cx="820738"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p:cNvPicPr>
            <a:picLocks noChangeAspect="1"/>
          </p:cNvPicPr>
          <p:nvPr/>
        </p:nvPicPr>
        <p:blipFill>
          <a:blip r:embed="rId4"/>
          <a:stretch>
            <a:fillRect/>
          </a:stretch>
        </p:blipFill>
        <p:spPr>
          <a:xfrm>
            <a:off x="1752600" y="3962400"/>
            <a:ext cx="504889" cy="382820"/>
          </a:xfrm>
          <a:prstGeom prst="snip2DiagRect">
            <a:avLst/>
          </a:prstGeom>
        </p:spPr>
      </p:pic>
      <p:pic>
        <p:nvPicPr>
          <p:cNvPr id="4104" name="Picture 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3886200"/>
            <a:ext cx="5064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9"/>
          <p:cNvPicPr>
            <a:picLocks noChangeAspect="1"/>
          </p:cNvPicPr>
          <p:nvPr/>
        </p:nvPicPr>
        <p:blipFill>
          <a:blip r:embed="rId6">
            <a:extLst>
              <a:ext uri="{28A0092B-C50C-407E-A947-70E740481C1C}">
                <a14:useLocalDpi xmlns:a14="http://schemas.microsoft.com/office/drawing/2010/main" val="0"/>
              </a:ext>
            </a:extLst>
          </a:blip>
          <a:srcRect b="2777"/>
          <a:stretch>
            <a:fillRect/>
          </a:stretch>
        </p:blipFill>
        <p:spPr bwMode="auto">
          <a:xfrm>
            <a:off x="7010400" y="3733800"/>
            <a:ext cx="484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Arrow Connector 9"/>
          <p:cNvCxnSpPr/>
          <p:nvPr/>
        </p:nvCxnSpPr>
        <p:spPr>
          <a:xfrm flipV="1">
            <a:off x="1676400" y="4495800"/>
            <a:ext cx="5857875" cy="61913"/>
          </a:xfrm>
          <a:prstGeom prst="straightConnector1">
            <a:avLst/>
          </a:prstGeom>
          <a:ln w="38100">
            <a:solidFill>
              <a:schemeClr val="tx1"/>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1329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980728"/>
            <a:ext cx="8229600" cy="5195653"/>
          </a:xfrm>
          <a:prstGeom prst="rect">
            <a:avLst/>
          </a:prstGeom>
        </p:spPr>
        <p:txBody>
          <a:bodyPr wrap="square">
            <a:spAutoFit/>
          </a:bodyPr>
          <a:lstStyle/>
          <a:p>
            <a:pPr>
              <a:lnSpc>
                <a:spcPct val="107000"/>
              </a:lnSpc>
              <a:spcAft>
                <a:spcPts val="800"/>
              </a:spcAft>
            </a:pPr>
            <a:r>
              <a:rPr lang="en-US" sz="1400" b="1" dirty="0">
                <a:latin typeface="Calibri" charset="0"/>
                <a:ea typeface="Calibri" charset="0"/>
                <a:cs typeface="Cordia New" charset="0"/>
              </a:rPr>
              <a:t>Goal</a:t>
            </a:r>
            <a:endParaRPr lang="en-US" sz="1400" dirty="0">
              <a:latin typeface="Calibri" charset="0"/>
              <a:ea typeface="Calibri" charset="0"/>
              <a:cs typeface="Cordia New" charset="0"/>
            </a:endParaRPr>
          </a:p>
          <a:p>
            <a:pPr>
              <a:lnSpc>
                <a:spcPct val="107000"/>
              </a:lnSpc>
              <a:spcAft>
                <a:spcPts val="800"/>
              </a:spcAft>
            </a:pPr>
            <a:r>
              <a:rPr lang="en-GB" sz="1400" dirty="0">
                <a:latin typeface="Calibri" charset="0"/>
                <a:ea typeface="Calibri" charset="0"/>
                <a:cs typeface="Cordia New" charset="0"/>
              </a:rPr>
              <a:t>The goal of the Shelter Sector is to provide people affected by the floods with the means to live in a safe, dignified and appropriate shelter. The Sector will support owner-driven recovery, prioritise the most vulnerable people, families and communities, and invest in DRR.  </a:t>
            </a:r>
            <a:endParaRPr lang="en-US" sz="1400" dirty="0">
              <a:latin typeface="Calibri" charset="0"/>
              <a:ea typeface="Calibri" charset="0"/>
              <a:cs typeface="Cordia New" charset="0"/>
            </a:endParaRPr>
          </a:p>
          <a:p>
            <a:pPr>
              <a:lnSpc>
                <a:spcPct val="107000"/>
              </a:lnSpc>
              <a:spcAft>
                <a:spcPts val="800"/>
              </a:spcAft>
            </a:pPr>
            <a:r>
              <a:rPr lang="en-AU" sz="1400" b="1" dirty="0">
                <a:latin typeface="Calibri" charset="0"/>
                <a:ea typeface="Calibri" charset="0"/>
                <a:cs typeface="Cordia New" charset="0"/>
              </a:rPr>
              <a:t>Objectives</a:t>
            </a:r>
            <a:endParaRPr lang="en-US" sz="1400" dirty="0">
              <a:latin typeface="Calibri" charset="0"/>
              <a:ea typeface="Calibri" charset="0"/>
              <a:cs typeface="Cordia New" charset="0"/>
            </a:endParaRPr>
          </a:p>
          <a:p>
            <a:pPr marL="342900" lvl="0" indent="-342900" algn="just">
              <a:lnSpc>
                <a:spcPct val="107000"/>
              </a:lnSpc>
              <a:spcAft>
                <a:spcPts val="0"/>
              </a:spcAft>
              <a:buFont typeface="Arial" charset="0"/>
              <a:buChar char="•"/>
              <a:tabLst>
                <a:tab pos="457200" algn="l"/>
              </a:tabLst>
            </a:pPr>
            <a:r>
              <a:rPr lang="en-US" sz="1400" b="1" dirty="0">
                <a:latin typeface="Calibri" charset="0"/>
                <a:ea typeface="Calibri" charset="0"/>
                <a:cs typeface="Calibri" charset="0"/>
              </a:rPr>
              <a:t>Objective 1: </a:t>
            </a:r>
            <a:r>
              <a:rPr lang="en-GB" sz="1400" b="1" dirty="0">
                <a:latin typeface="Calibri" charset="0"/>
                <a:ea typeface="Calibri" charset="0"/>
                <a:cs typeface="Calibri" charset="0"/>
              </a:rPr>
              <a:t>Emergency shelter</a:t>
            </a:r>
            <a:endParaRPr lang="en-US" sz="1400" dirty="0">
              <a:latin typeface="Calibri" charset="0"/>
              <a:ea typeface="Calibri" charset="0"/>
              <a:cs typeface="Times New Roman" charset="0"/>
            </a:endParaRPr>
          </a:p>
          <a:p>
            <a:pPr marL="742950" lvl="1" indent="-285750" algn="just">
              <a:lnSpc>
                <a:spcPct val="107000"/>
              </a:lnSpc>
              <a:spcAft>
                <a:spcPts val="0"/>
              </a:spcAft>
              <a:buFont typeface="Arial" charset="0"/>
              <a:buChar char="–"/>
              <a:tabLst>
                <a:tab pos="914400" algn="l"/>
              </a:tabLst>
            </a:pPr>
            <a:r>
              <a:rPr lang="en-GB" sz="1400" dirty="0">
                <a:latin typeface="Calibri" charset="0"/>
                <a:ea typeface="Calibri" charset="0"/>
                <a:cs typeface="Calibri" charset="0"/>
              </a:rPr>
              <a:t>Provision of </a:t>
            </a:r>
            <a:r>
              <a:rPr lang="en-GB" sz="1400" b="1" dirty="0">
                <a:latin typeface="Calibri" charset="0"/>
                <a:ea typeface="Calibri" charset="0"/>
                <a:cs typeface="Calibri" charset="0"/>
              </a:rPr>
              <a:t>emergency shelter items contributing to self-recovery</a:t>
            </a:r>
            <a:r>
              <a:rPr lang="en-GB" sz="1400" dirty="0">
                <a:latin typeface="Calibri" charset="0"/>
                <a:ea typeface="Calibri" charset="0"/>
                <a:cs typeface="Calibri" charset="0"/>
              </a:rPr>
              <a:t> such as shelter kits (including tools and CGI) or their cash equivalent, supported by appropriate training, community mobilisation and IEC material.   </a:t>
            </a:r>
            <a:endParaRPr lang="en-US" sz="1400" dirty="0">
              <a:latin typeface="Calibri" charset="0"/>
              <a:ea typeface="Calibri" charset="0"/>
              <a:cs typeface="Times New Roman" charset="0"/>
            </a:endParaRPr>
          </a:p>
          <a:p>
            <a:pPr marL="914400" algn="just">
              <a:lnSpc>
                <a:spcPct val="107000"/>
              </a:lnSpc>
              <a:spcAft>
                <a:spcPts val="0"/>
              </a:spcAft>
            </a:pPr>
            <a:r>
              <a:rPr lang="en-GB" sz="1400" dirty="0">
                <a:latin typeface="Calibri" charset="0"/>
                <a:ea typeface="Calibri" charset="0"/>
                <a:cs typeface="Calibri" charset="0"/>
              </a:rPr>
              <a:t> </a:t>
            </a:r>
            <a:endParaRPr lang="en-US" sz="1400" dirty="0">
              <a:latin typeface="Calibri" charset="0"/>
              <a:ea typeface="Calibri" charset="0"/>
              <a:cs typeface="Cordia New" charset="0"/>
            </a:endParaRPr>
          </a:p>
          <a:p>
            <a:pPr marL="342900" lvl="0" indent="-342900" algn="just">
              <a:lnSpc>
                <a:spcPct val="107000"/>
              </a:lnSpc>
              <a:spcAft>
                <a:spcPts val="0"/>
              </a:spcAft>
              <a:buFont typeface="Arial" charset="0"/>
              <a:buChar char="•"/>
              <a:tabLst>
                <a:tab pos="457200" algn="l"/>
              </a:tabLst>
            </a:pPr>
            <a:r>
              <a:rPr lang="en-US" sz="1400" b="1" dirty="0">
                <a:latin typeface="Calibri" charset="0"/>
                <a:ea typeface="Calibri" charset="0"/>
                <a:cs typeface="Calibri" charset="0"/>
              </a:rPr>
              <a:t>Objective 2: Support to return  </a:t>
            </a:r>
            <a:endParaRPr lang="en-US" sz="1400" dirty="0">
              <a:latin typeface="Calibri" charset="0"/>
              <a:ea typeface="Calibri" charset="0"/>
              <a:cs typeface="Times New Roman" charset="0"/>
            </a:endParaRPr>
          </a:p>
          <a:p>
            <a:pPr marL="742950" lvl="1" indent="-285750" algn="just">
              <a:lnSpc>
                <a:spcPct val="107000"/>
              </a:lnSpc>
              <a:spcAft>
                <a:spcPts val="0"/>
              </a:spcAft>
              <a:buFont typeface="Arial" charset="0"/>
              <a:buChar char="–"/>
              <a:tabLst>
                <a:tab pos="914400" algn="l"/>
              </a:tabLst>
            </a:pPr>
            <a:r>
              <a:rPr lang="en-GB" sz="1400" dirty="0">
                <a:latin typeface="Calibri" charset="0"/>
                <a:ea typeface="Calibri" charset="0"/>
                <a:cs typeface="Calibri" charset="0"/>
              </a:rPr>
              <a:t>Support the most vulnerable households to return through the </a:t>
            </a:r>
            <a:r>
              <a:rPr lang="en-GB" sz="1400" b="1" dirty="0">
                <a:latin typeface="Calibri" charset="0"/>
                <a:ea typeface="Calibri" charset="0"/>
                <a:cs typeface="Calibri" charset="0"/>
              </a:rPr>
              <a:t>provision of NFI kits</a:t>
            </a:r>
            <a:r>
              <a:rPr lang="en-GB" sz="1400" dirty="0">
                <a:latin typeface="Calibri" charset="0"/>
                <a:ea typeface="Calibri" charset="0"/>
                <a:cs typeface="Calibri" charset="0"/>
              </a:rPr>
              <a:t> (including kitchen sets, solar lights), or their cash equivalent along with appropriate IEC material. </a:t>
            </a:r>
            <a:endParaRPr lang="en-US" sz="1400" dirty="0">
              <a:latin typeface="Calibri" charset="0"/>
              <a:ea typeface="Calibri" charset="0"/>
              <a:cs typeface="Times New Roman" charset="0"/>
            </a:endParaRPr>
          </a:p>
          <a:p>
            <a:pPr marL="914400" algn="just">
              <a:lnSpc>
                <a:spcPct val="107000"/>
              </a:lnSpc>
              <a:spcAft>
                <a:spcPts val="0"/>
              </a:spcAft>
            </a:pPr>
            <a:r>
              <a:rPr lang="en-US" sz="1400" dirty="0">
                <a:ea typeface="Calibri" charset="0"/>
                <a:cs typeface="Calibri" charset="0"/>
              </a:rPr>
              <a:t> </a:t>
            </a:r>
            <a:endParaRPr lang="en-US" sz="1400" dirty="0">
              <a:ea typeface="Calibri" charset="0"/>
              <a:cs typeface="Cordia New" charset="0"/>
            </a:endParaRPr>
          </a:p>
          <a:p>
            <a:pPr marL="285750" lvl="0" indent="-285750">
              <a:buFont typeface="Arial" charset="0"/>
              <a:buChar char="•"/>
            </a:pPr>
            <a:r>
              <a:rPr lang="en-US" sz="1400" b="1" dirty="0"/>
              <a:t>Objective 3: Transitional/Core</a:t>
            </a:r>
            <a:endParaRPr lang="en-US" sz="1400" dirty="0"/>
          </a:p>
          <a:p>
            <a:pPr lvl="1"/>
            <a:r>
              <a:rPr lang="en-US" sz="1400" dirty="0"/>
              <a:t>Provision of</a:t>
            </a:r>
            <a:r>
              <a:rPr lang="en-US" sz="1400" b="1" dirty="0"/>
              <a:t> transitional shelter options</a:t>
            </a:r>
            <a:r>
              <a:rPr lang="en-US" sz="1400" dirty="0"/>
              <a:t> for vulnerable households with fully damaged houses, or in identified high risk zones where a longer term permanent housing solution will need to be found. </a:t>
            </a:r>
          </a:p>
          <a:p>
            <a:pPr algn="just">
              <a:lnSpc>
                <a:spcPct val="107000"/>
              </a:lnSpc>
              <a:spcAft>
                <a:spcPts val="0"/>
              </a:spcAft>
            </a:pPr>
            <a:r>
              <a:rPr lang="en-US" sz="1400" dirty="0">
                <a:latin typeface="Calibri" charset="0"/>
                <a:ea typeface="Calibri" charset="0"/>
                <a:cs typeface="Calibri" charset="0"/>
              </a:rPr>
              <a:t> </a:t>
            </a:r>
            <a:endParaRPr lang="en-US" sz="1400" dirty="0">
              <a:latin typeface="Calibri" charset="0"/>
              <a:ea typeface="Calibri" charset="0"/>
              <a:cs typeface="Cordia New" charset="0"/>
            </a:endParaRPr>
          </a:p>
          <a:p>
            <a:pPr marL="342900" lvl="0" indent="-342900" algn="just">
              <a:lnSpc>
                <a:spcPct val="107000"/>
              </a:lnSpc>
              <a:spcAft>
                <a:spcPts val="0"/>
              </a:spcAft>
              <a:buFont typeface="Arial" charset="0"/>
              <a:buChar char="•"/>
              <a:tabLst>
                <a:tab pos="457200" algn="l"/>
              </a:tabLst>
            </a:pPr>
            <a:r>
              <a:rPr lang="en-US" sz="1400" b="1" dirty="0">
                <a:latin typeface="Calibri" charset="0"/>
                <a:ea typeface="Calibri" charset="0"/>
                <a:cs typeface="Calibri" charset="0"/>
              </a:rPr>
              <a:t>Objective 4: Technical support</a:t>
            </a:r>
            <a:endParaRPr lang="en-US" sz="1400" dirty="0">
              <a:latin typeface="Calibri" charset="0"/>
              <a:ea typeface="Calibri" charset="0"/>
              <a:cs typeface="Times New Roman" charset="0"/>
            </a:endParaRPr>
          </a:p>
          <a:p>
            <a:pPr marL="742950" lvl="1" indent="-285750" algn="just">
              <a:lnSpc>
                <a:spcPct val="107000"/>
              </a:lnSpc>
              <a:spcAft>
                <a:spcPts val="0"/>
              </a:spcAft>
              <a:buFont typeface="Arial" charset="0"/>
              <a:buChar char="–"/>
              <a:tabLst>
                <a:tab pos="914400" algn="l"/>
              </a:tabLst>
            </a:pPr>
            <a:r>
              <a:rPr lang="en-GB" sz="1400" dirty="0">
                <a:latin typeface="Calibri" charset="0"/>
                <a:ea typeface="Calibri" charset="0"/>
                <a:cs typeface="Calibri" charset="0"/>
              </a:rPr>
              <a:t>Provide </a:t>
            </a:r>
            <a:r>
              <a:rPr lang="en-GB" sz="1400" b="1" dirty="0">
                <a:latin typeface="Calibri" charset="0"/>
                <a:ea typeface="Calibri" charset="0"/>
                <a:cs typeface="Calibri" charset="0"/>
              </a:rPr>
              <a:t>education information and communication on safer construction principles</a:t>
            </a:r>
            <a:r>
              <a:rPr lang="en-GB" sz="1400" dirty="0">
                <a:latin typeface="Calibri" charset="0"/>
                <a:ea typeface="Calibri" charset="0"/>
                <a:cs typeface="Calibri" charset="0"/>
              </a:rPr>
              <a:t>, and community-based hazard awareness, preparedness and DRR, during all phases of the response.</a:t>
            </a:r>
            <a:endParaRPr lang="en-US" sz="1400" dirty="0">
              <a:effectLst/>
              <a:latin typeface="Calibri" charset="0"/>
              <a:ea typeface="Calibri" charset="0"/>
              <a:cs typeface="Times New Roman" charset="0"/>
            </a:endParaRPr>
          </a:p>
        </p:txBody>
      </p:sp>
    </p:spTree>
    <p:extLst>
      <p:ext uri="{BB962C8B-B14F-4D97-AF65-F5344CB8AC3E}">
        <p14:creationId xmlns:p14="http://schemas.microsoft.com/office/powerpoint/2010/main" val="1981173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00" y="2573338"/>
            <a:ext cx="736600"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58850" y="1854200"/>
            <a:ext cx="4857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46150" y="2386013"/>
            <a:ext cx="5492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46150" y="3038475"/>
            <a:ext cx="62865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9"/>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909638" y="3676650"/>
            <a:ext cx="622300"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10"/>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955675" y="4456113"/>
            <a:ext cx="55721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1512888" y="1925638"/>
            <a:ext cx="881062" cy="236537"/>
          </a:xfrm>
          <a:prstGeom prst="rect">
            <a:avLst/>
          </a:prstGeom>
          <a:noFill/>
        </p:spPr>
        <p:txBody>
          <a:bodyPr lIns="76807" tIns="38404" rIns="76807" bIns="38404">
            <a:spAutoFit/>
          </a:bodyPr>
          <a:lstStyle/>
          <a:p>
            <a:pPr>
              <a:defRPr/>
            </a:pPr>
            <a:r>
              <a:rPr lang="en-GB" sz="1038" dirty="0">
                <a:ea typeface="Arial" charset="0"/>
                <a:cs typeface="Arial" charset="0"/>
              </a:rPr>
              <a:t>No Damage</a:t>
            </a:r>
          </a:p>
        </p:txBody>
      </p:sp>
      <p:sp>
        <p:nvSpPr>
          <p:cNvPr id="13" name="TextBox 12"/>
          <p:cNvSpPr txBox="1"/>
          <p:nvPr/>
        </p:nvSpPr>
        <p:spPr>
          <a:xfrm>
            <a:off x="1511300" y="2446338"/>
            <a:ext cx="1385888" cy="557212"/>
          </a:xfrm>
          <a:prstGeom prst="rect">
            <a:avLst/>
          </a:prstGeom>
          <a:noFill/>
        </p:spPr>
        <p:txBody>
          <a:bodyPr lIns="76807" tIns="38404" rIns="76807" bIns="38404">
            <a:spAutoFit/>
          </a:bodyPr>
          <a:lstStyle/>
          <a:p>
            <a:pPr>
              <a:defRPr/>
            </a:pPr>
            <a:r>
              <a:rPr lang="en-GB" sz="1038" dirty="0">
                <a:ea typeface="Arial" charset="0"/>
                <a:cs typeface="Arial" charset="0"/>
              </a:rPr>
              <a:t>Minor damage requires little or no assistance</a:t>
            </a:r>
          </a:p>
        </p:txBody>
      </p:sp>
      <p:sp>
        <p:nvSpPr>
          <p:cNvPr id="14" name="TextBox 13"/>
          <p:cNvSpPr txBox="1"/>
          <p:nvPr/>
        </p:nvSpPr>
        <p:spPr>
          <a:xfrm>
            <a:off x="1555750" y="3124200"/>
            <a:ext cx="1385888" cy="398463"/>
          </a:xfrm>
          <a:prstGeom prst="rect">
            <a:avLst/>
          </a:prstGeom>
          <a:noFill/>
        </p:spPr>
        <p:txBody>
          <a:bodyPr lIns="76807" tIns="38404" rIns="76807" bIns="38404">
            <a:spAutoFit/>
          </a:bodyPr>
          <a:lstStyle/>
          <a:p>
            <a:pPr>
              <a:defRPr/>
            </a:pPr>
            <a:r>
              <a:rPr lang="en-GB" sz="1038" dirty="0">
                <a:ea typeface="Arial" charset="0"/>
                <a:cs typeface="Arial" charset="0"/>
              </a:rPr>
              <a:t>Up to 30% damaged, can be repaired </a:t>
            </a:r>
          </a:p>
        </p:txBody>
      </p:sp>
      <p:sp>
        <p:nvSpPr>
          <p:cNvPr id="15" name="TextBox 14"/>
          <p:cNvSpPr txBox="1"/>
          <p:nvPr/>
        </p:nvSpPr>
        <p:spPr>
          <a:xfrm>
            <a:off x="1565275" y="3798888"/>
            <a:ext cx="1592263" cy="396875"/>
          </a:xfrm>
          <a:prstGeom prst="rect">
            <a:avLst/>
          </a:prstGeom>
          <a:noFill/>
        </p:spPr>
        <p:txBody>
          <a:bodyPr lIns="76807" tIns="38404" rIns="76807" bIns="38404">
            <a:spAutoFit/>
          </a:bodyPr>
          <a:lstStyle/>
          <a:p>
            <a:pPr>
              <a:defRPr/>
            </a:pPr>
            <a:r>
              <a:rPr lang="en-GB" sz="1038" dirty="0">
                <a:ea typeface="Arial" charset="0"/>
                <a:cs typeface="Arial" charset="0"/>
              </a:rPr>
              <a:t>Greater than 30% damaged, can be repaired </a:t>
            </a:r>
          </a:p>
        </p:txBody>
      </p:sp>
      <p:sp>
        <p:nvSpPr>
          <p:cNvPr id="16" name="TextBox 15"/>
          <p:cNvSpPr txBox="1"/>
          <p:nvPr/>
        </p:nvSpPr>
        <p:spPr>
          <a:xfrm>
            <a:off x="1555750" y="4503738"/>
            <a:ext cx="1592263" cy="396875"/>
          </a:xfrm>
          <a:prstGeom prst="rect">
            <a:avLst/>
          </a:prstGeom>
          <a:noFill/>
        </p:spPr>
        <p:txBody>
          <a:bodyPr lIns="76807" tIns="38404" rIns="76807" bIns="38404">
            <a:spAutoFit/>
          </a:bodyPr>
          <a:lstStyle/>
          <a:p>
            <a:pPr>
              <a:defRPr/>
            </a:pPr>
            <a:r>
              <a:rPr lang="en-GB" sz="1038" dirty="0">
                <a:ea typeface="Arial" charset="0"/>
                <a:cs typeface="Arial" charset="0"/>
              </a:rPr>
              <a:t>Destroyed or damaged beyond repair</a:t>
            </a:r>
          </a:p>
        </p:txBody>
      </p:sp>
      <p:pic>
        <p:nvPicPr>
          <p:cNvPr id="8205" name="Picture 17"/>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3265488" y="3038475"/>
            <a:ext cx="542925" cy="253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Box 22"/>
          <p:cNvSpPr txBox="1"/>
          <p:nvPr/>
        </p:nvSpPr>
        <p:spPr>
          <a:xfrm>
            <a:off x="793750" y="160338"/>
            <a:ext cx="3379788" cy="439737"/>
          </a:xfrm>
          <a:prstGeom prst="rect">
            <a:avLst/>
          </a:prstGeom>
          <a:noFill/>
        </p:spPr>
        <p:txBody>
          <a:bodyPr lIns="76807" tIns="38404" rIns="76807" bIns="38404">
            <a:spAutoFit/>
          </a:bodyPr>
          <a:lstStyle/>
          <a:p>
            <a:pPr>
              <a:defRPr/>
            </a:pPr>
            <a:r>
              <a:rPr lang="en-GB" sz="2354" dirty="0">
                <a:ea typeface="Arial" charset="0"/>
                <a:cs typeface="Arial" charset="0"/>
              </a:rPr>
              <a:t>Emergency Shelter </a:t>
            </a:r>
          </a:p>
        </p:txBody>
      </p:sp>
      <p:cxnSp>
        <p:nvCxnSpPr>
          <p:cNvPr id="25" name="Straight Connector 24"/>
          <p:cNvCxnSpPr>
            <a:stCxn id="8265" idx="1"/>
          </p:cNvCxnSpPr>
          <p:nvPr/>
        </p:nvCxnSpPr>
        <p:spPr>
          <a:xfrm>
            <a:off x="3122613" y="1978025"/>
            <a:ext cx="11112" cy="3825875"/>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844925" y="3124200"/>
            <a:ext cx="1719263" cy="398463"/>
          </a:xfrm>
          <a:prstGeom prst="rect">
            <a:avLst/>
          </a:prstGeom>
          <a:noFill/>
        </p:spPr>
        <p:txBody>
          <a:bodyPr lIns="76807" tIns="38404" rIns="76807" bIns="38404">
            <a:spAutoFit/>
          </a:bodyPr>
          <a:lstStyle/>
          <a:p>
            <a:pPr>
              <a:defRPr/>
            </a:pPr>
            <a:r>
              <a:rPr lang="en-GB" sz="1038" b="1" dirty="0">
                <a:ea typeface="Arial" charset="0"/>
                <a:cs typeface="Arial" charset="0"/>
              </a:rPr>
              <a:t>Displaced</a:t>
            </a:r>
          </a:p>
          <a:p>
            <a:pPr>
              <a:defRPr/>
            </a:pPr>
            <a:r>
              <a:rPr lang="en-GB" sz="1038" dirty="0">
                <a:ea typeface="Arial" charset="0"/>
                <a:cs typeface="Arial" charset="0"/>
              </a:rPr>
              <a:t>Host Family / Rental</a:t>
            </a:r>
          </a:p>
        </p:txBody>
      </p:sp>
      <p:sp>
        <p:nvSpPr>
          <p:cNvPr id="29" name="TextBox 28"/>
          <p:cNvSpPr txBox="1"/>
          <p:nvPr/>
        </p:nvSpPr>
        <p:spPr>
          <a:xfrm>
            <a:off x="3817938" y="3741738"/>
            <a:ext cx="1395412" cy="397005"/>
          </a:xfrm>
          <a:prstGeom prst="rect">
            <a:avLst/>
          </a:prstGeom>
          <a:noFill/>
        </p:spPr>
        <p:txBody>
          <a:bodyPr lIns="76807" tIns="38404" rIns="76807" bIns="38404">
            <a:spAutoFit/>
          </a:bodyPr>
          <a:lstStyle/>
          <a:p>
            <a:pPr>
              <a:defRPr/>
            </a:pPr>
            <a:r>
              <a:rPr lang="en-GB" sz="1038" b="1" dirty="0">
                <a:ea typeface="Arial" charset="0"/>
                <a:cs typeface="Arial" charset="0"/>
              </a:rPr>
              <a:t>Non-Displaced</a:t>
            </a:r>
          </a:p>
          <a:p>
            <a:pPr>
              <a:defRPr/>
            </a:pPr>
            <a:r>
              <a:rPr lang="en-GB" sz="1038" dirty="0">
                <a:ea typeface="Arial" charset="0"/>
                <a:cs typeface="Arial" charset="0"/>
              </a:rPr>
              <a:t>NFI (light </a:t>
            </a:r>
            <a:r>
              <a:rPr lang="en-GB" sz="1038" dirty="0" err="1">
                <a:ea typeface="Arial" charset="0"/>
                <a:cs typeface="Arial" charset="0"/>
              </a:rPr>
              <a:t>daamge</a:t>
            </a:r>
            <a:r>
              <a:rPr lang="en-GB" sz="1038" dirty="0">
                <a:ea typeface="Arial" charset="0"/>
                <a:cs typeface="Arial" charset="0"/>
              </a:rPr>
              <a:t>)</a:t>
            </a:r>
          </a:p>
        </p:txBody>
      </p:sp>
      <p:sp>
        <p:nvSpPr>
          <p:cNvPr id="30" name="TextBox 29"/>
          <p:cNvSpPr txBox="1"/>
          <p:nvPr/>
        </p:nvSpPr>
        <p:spPr>
          <a:xfrm>
            <a:off x="3816350" y="4419600"/>
            <a:ext cx="1317625" cy="556728"/>
          </a:xfrm>
          <a:prstGeom prst="rect">
            <a:avLst/>
          </a:prstGeom>
          <a:noFill/>
        </p:spPr>
        <p:txBody>
          <a:bodyPr lIns="76807" tIns="38404" rIns="76807" bIns="38404">
            <a:spAutoFit/>
          </a:bodyPr>
          <a:lstStyle/>
          <a:p>
            <a:pPr>
              <a:defRPr/>
            </a:pPr>
            <a:r>
              <a:rPr lang="en-GB" sz="1038" b="1" dirty="0">
                <a:ea typeface="Arial" charset="0"/>
                <a:cs typeface="Arial" charset="0"/>
              </a:rPr>
              <a:t>Non-Displaced</a:t>
            </a:r>
            <a:r>
              <a:rPr lang="en-GB" sz="1038" dirty="0">
                <a:ea typeface="Arial" charset="0"/>
                <a:cs typeface="Arial" charset="0"/>
              </a:rPr>
              <a:t> </a:t>
            </a:r>
          </a:p>
          <a:p>
            <a:pPr>
              <a:defRPr/>
            </a:pPr>
            <a:r>
              <a:rPr lang="en-GB" sz="1038" dirty="0">
                <a:ea typeface="Arial" charset="0"/>
                <a:cs typeface="Arial" charset="0"/>
              </a:rPr>
              <a:t>Repair Kit (Major damage)</a:t>
            </a:r>
          </a:p>
        </p:txBody>
      </p:sp>
      <p:sp>
        <p:nvSpPr>
          <p:cNvPr id="31" name="TextBox 30"/>
          <p:cNvSpPr txBox="1"/>
          <p:nvPr/>
        </p:nvSpPr>
        <p:spPr>
          <a:xfrm>
            <a:off x="3808413" y="5091113"/>
            <a:ext cx="2032000" cy="396875"/>
          </a:xfrm>
          <a:prstGeom prst="rect">
            <a:avLst/>
          </a:prstGeom>
          <a:noFill/>
        </p:spPr>
        <p:txBody>
          <a:bodyPr lIns="76807" tIns="38404" rIns="76807" bIns="38404">
            <a:spAutoFit/>
          </a:bodyPr>
          <a:lstStyle/>
          <a:p>
            <a:pPr>
              <a:defRPr/>
            </a:pPr>
            <a:r>
              <a:rPr lang="en-GB" sz="1038" b="1" dirty="0">
                <a:ea typeface="Arial" charset="0"/>
                <a:cs typeface="Arial" charset="0"/>
              </a:rPr>
              <a:t>Displaced</a:t>
            </a:r>
            <a:r>
              <a:rPr lang="en-GB" sz="1038" dirty="0">
                <a:ea typeface="Arial" charset="0"/>
                <a:cs typeface="Arial" charset="0"/>
              </a:rPr>
              <a:t> </a:t>
            </a:r>
          </a:p>
          <a:p>
            <a:pPr>
              <a:defRPr/>
            </a:pPr>
            <a:r>
              <a:rPr lang="en-GB" sz="1038" dirty="0">
                <a:ea typeface="Arial" charset="0"/>
                <a:cs typeface="Arial" charset="0"/>
              </a:rPr>
              <a:t>Collective Centres</a:t>
            </a:r>
          </a:p>
        </p:txBody>
      </p:sp>
      <p:graphicFrame>
        <p:nvGraphicFramePr>
          <p:cNvPr id="38" name="Table 37"/>
          <p:cNvGraphicFramePr>
            <a:graphicFrameLocks noGrp="1"/>
          </p:cNvGraphicFramePr>
          <p:nvPr>
            <p:extLst>
              <p:ext uri="{D42A27DB-BD31-4B8C-83A1-F6EECF244321}">
                <p14:modId xmlns:p14="http://schemas.microsoft.com/office/powerpoint/2010/main" val="709773345"/>
              </p:ext>
            </p:extLst>
          </p:nvPr>
        </p:nvGraphicFramePr>
        <p:xfrm>
          <a:off x="4914900" y="2278063"/>
          <a:ext cx="3413125" cy="3460750"/>
        </p:xfrm>
        <a:graphic>
          <a:graphicData uri="http://schemas.openxmlformats.org/drawingml/2006/table">
            <a:tbl>
              <a:tblPr/>
              <a:tblGrid>
                <a:gridCol w="568325">
                  <a:extLst>
                    <a:ext uri="{9D8B030D-6E8A-4147-A177-3AD203B41FA5}">
                      <a16:colId xmlns:a16="http://schemas.microsoft.com/office/drawing/2014/main" xmlns="" val="20000"/>
                    </a:ext>
                  </a:extLst>
                </a:gridCol>
                <a:gridCol w="569913">
                  <a:extLst>
                    <a:ext uri="{9D8B030D-6E8A-4147-A177-3AD203B41FA5}">
                      <a16:colId xmlns:a16="http://schemas.microsoft.com/office/drawing/2014/main" xmlns="" val="20001"/>
                    </a:ext>
                  </a:extLst>
                </a:gridCol>
                <a:gridCol w="568325">
                  <a:extLst>
                    <a:ext uri="{9D8B030D-6E8A-4147-A177-3AD203B41FA5}">
                      <a16:colId xmlns:a16="http://schemas.microsoft.com/office/drawing/2014/main" xmlns="" val="20002"/>
                    </a:ext>
                  </a:extLst>
                </a:gridCol>
                <a:gridCol w="568325">
                  <a:extLst>
                    <a:ext uri="{9D8B030D-6E8A-4147-A177-3AD203B41FA5}">
                      <a16:colId xmlns:a16="http://schemas.microsoft.com/office/drawing/2014/main" xmlns="" val="20003"/>
                    </a:ext>
                  </a:extLst>
                </a:gridCol>
                <a:gridCol w="569912">
                  <a:extLst>
                    <a:ext uri="{9D8B030D-6E8A-4147-A177-3AD203B41FA5}">
                      <a16:colId xmlns:a16="http://schemas.microsoft.com/office/drawing/2014/main" xmlns="" val="20004"/>
                    </a:ext>
                  </a:extLst>
                </a:gridCol>
                <a:gridCol w="568325">
                  <a:extLst>
                    <a:ext uri="{9D8B030D-6E8A-4147-A177-3AD203B41FA5}">
                      <a16:colId xmlns:a16="http://schemas.microsoft.com/office/drawing/2014/main" xmlns="" val="20005"/>
                    </a:ext>
                  </a:extLst>
                </a:gridCol>
              </a:tblGrid>
              <a:tr h="692150">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000" b="1" i="0" u="none" strike="noStrike" cap="none" normalizeH="0" baseline="0">
                          <a:ln>
                            <a:noFill/>
                          </a:ln>
                          <a:solidFill>
                            <a:schemeClr val="bg1"/>
                          </a:solidFill>
                          <a:effectLst/>
                          <a:latin typeface="Calibri" charset="0"/>
                          <a:ea typeface="MS PGothic" charset="-128"/>
                        </a:rPr>
                        <a:t>Protection Support</a:t>
                      </a:r>
                    </a:p>
                  </a:txBody>
                  <a:tcPr marL="68580" marR="6858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5A000"/>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000" b="1" i="0" u="none" strike="noStrike" cap="none" normalizeH="0" baseline="0">
                          <a:ln>
                            <a:noFill/>
                          </a:ln>
                          <a:solidFill>
                            <a:schemeClr val="bg1"/>
                          </a:solidFill>
                          <a:effectLst/>
                          <a:latin typeface="Calibri" charset="0"/>
                          <a:ea typeface="MS PGothic" charset="-128"/>
                        </a:rPr>
                        <a:t>Tents</a:t>
                      </a:r>
                    </a:p>
                  </a:txBody>
                  <a:tcPr marL="68580" marR="6858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277AAD"/>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000" b="1" i="0" u="none" strike="noStrike" cap="none" normalizeH="0" baseline="0" dirty="0">
                          <a:ln>
                            <a:noFill/>
                          </a:ln>
                          <a:solidFill>
                            <a:srgbClr val="FFFFFF"/>
                          </a:solidFill>
                          <a:effectLst/>
                          <a:latin typeface="Calibri" charset="0"/>
                          <a:ea typeface="MS PGothic" charset="-128"/>
                        </a:rPr>
                        <a:t>Tool Kits</a:t>
                      </a:r>
                    </a:p>
                  </a:txBody>
                  <a:tcPr marL="68580" marR="6858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277AAD"/>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000" b="1" i="0" u="none" strike="noStrike" cap="none" normalizeH="0" baseline="0">
                          <a:ln>
                            <a:noFill/>
                          </a:ln>
                          <a:solidFill>
                            <a:srgbClr val="FFFFFF"/>
                          </a:solidFill>
                          <a:effectLst/>
                          <a:latin typeface="Calibri" charset="0"/>
                          <a:ea typeface="MS PGothic" charset="-128"/>
                        </a:rPr>
                        <a:t>NFI</a:t>
                      </a:r>
                    </a:p>
                  </a:txBody>
                  <a:tcPr marL="68580" marR="6858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277AAD"/>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000" b="1" i="0" u="none" strike="noStrike" cap="none" normalizeH="0" baseline="0">
                          <a:ln>
                            <a:noFill/>
                          </a:ln>
                          <a:solidFill>
                            <a:srgbClr val="FFFFFF"/>
                          </a:solidFill>
                          <a:effectLst/>
                          <a:latin typeface="Calibri" charset="0"/>
                          <a:ea typeface="MS PGothic" charset="-128"/>
                        </a:rPr>
                        <a:t>Technical support </a:t>
                      </a:r>
                    </a:p>
                  </a:txBody>
                  <a:tcPr marL="68580" marR="6858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277AAD"/>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000" b="1" i="0" u="none" strike="noStrike" cap="none" normalizeH="0" baseline="0">
                          <a:ln>
                            <a:noFill/>
                          </a:ln>
                          <a:solidFill>
                            <a:srgbClr val="FFFFFF"/>
                          </a:solidFill>
                          <a:effectLst/>
                          <a:latin typeface="Calibri" charset="0"/>
                          <a:ea typeface="MS PGothic" charset="-128"/>
                        </a:rPr>
                        <a:t>Financial</a:t>
                      </a:r>
                    </a:p>
                  </a:txBody>
                  <a:tcPr marL="68580" marR="6858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277AAD"/>
                    </a:solidFill>
                  </a:tcPr>
                </a:tc>
                <a:extLst>
                  <a:ext uri="{0D108BD9-81ED-4DB2-BD59-A6C34878D82A}">
                    <a16:rowId xmlns:a16="http://schemas.microsoft.com/office/drawing/2014/main" xmlns="" val="10000"/>
                  </a:ext>
                </a:extLst>
              </a:tr>
              <a:tr h="692150">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6AD"/>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en-US" sz="1600" b="1" i="0" u="none" strike="noStrike" cap="none" normalizeH="0" baseline="0">
                        <a:ln>
                          <a:noFill/>
                        </a:ln>
                        <a:solidFill>
                          <a:schemeClr val="tx1"/>
                        </a:solidFill>
                        <a:effectLst/>
                        <a:latin typeface="Calibri" charset="0"/>
                        <a:ea typeface="MS PGothic" charset="-128"/>
                      </a:endParaRP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en-US" sz="1600" b="1" i="0" u="none" strike="noStrike" cap="none" normalizeH="0" baseline="0">
                        <a:ln>
                          <a:noFill/>
                        </a:ln>
                        <a:solidFill>
                          <a:schemeClr val="tx1"/>
                        </a:solidFill>
                        <a:effectLst/>
                        <a:latin typeface="Calibri" charset="0"/>
                        <a:ea typeface="MS PGothic" charset="-128"/>
                      </a:endParaRP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en-US" sz="1600" b="1" i="0" u="none" strike="noStrike" cap="none" normalizeH="0" baseline="0">
                        <a:ln>
                          <a:noFill/>
                        </a:ln>
                        <a:solidFill>
                          <a:schemeClr val="tx1"/>
                        </a:solidFill>
                        <a:effectLst/>
                        <a:latin typeface="Calibri" charset="0"/>
                        <a:ea typeface="MS PGothic" charset="-128"/>
                      </a:endParaRP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extLst>
                  <a:ext uri="{0D108BD9-81ED-4DB2-BD59-A6C34878D82A}">
                    <a16:rowId xmlns:a16="http://schemas.microsoft.com/office/drawing/2014/main" xmlns="" val="10001"/>
                  </a:ext>
                </a:extLst>
              </a:tr>
              <a:tr h="692150">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6AD"/>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en-US" sz="1600" b="1" i="0" u="none" strike="noStrike" cap="none" normalizeH="0" baseline="0" dirty="0">
                        <a:ln>
                          <a:noFill/>
                        </a:ln>
                        <a:solidFill>
                          <a:schemeClr val="tx1"/>
                        </a:solidFill>
                        <a:effectLst/>
                        <a:latin typeface="Calibri" charset="0"/>
                        <a:ea typeface="MS PGothic" charset="-128"/>
                      </a:endParaRP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en-US" sz="1600" b="1" i="0" u="none" strike="noStrike" cap="none" normalizeH="0" baseline="0" dirty="0">
                        <a:ln>
                          <a:noFill/>
                        </a:ln>
                        <a:solidFill>
                          <a:schemeClr val="tx1"/>
                        </a:solidFill>
                        <a:effectLst/>
                        <a:latin typeface="Calibri" charset="0"/>
                        <a:ea typeface="MS PGothic" charset="-128"/>
                      </a:endParaRP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extLst>
                  <a:ext uri="{0D108BD9-81ED-4DB2-BD59-A6C34878D82A}">
                    <a16:rowId xmlns:a16="http://schemas.microsoft.com/office/drawing/2014/main" xmlns="" val="10002"/>
                  </a:ext>
                </a:extLst>
              </a:tr>
              <a:tr h="692150">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6AD"/>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en-US" sz="1600" b="1" i="0" u="none" strike="noStrike" cap="none" normalizeH="0" baseline="0" dirty="0">
                        <a:ln>
                          <a:noFill/>
                        </a:ln>
                        <a:solidFill>
                          <a:schemeClr val="tx1"/>
                        </a:solidFill>
                        <a:effectLst/>
                        <a:latin typeface="Calibri" charset="0"/>
                        <a:ea typeface="MS PGothic" charset="-128"/>
                      </a:endParaRP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extLst>
                  <a:ext uri="{0D108BD9-81ED-4DB2-BD59-A6C34878D82A}">
                    <a16:rowId xmlns:a16="http://schemas.microsoft.com/office/drawing/2014/main" xmlns="" val="10003"/>
                  </a:ext>
                </a:extLst>
              </a:tr>
              <a:tr h="692150">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6AD"/>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en-US" sz="1600" b="1" i="0" u="none" strike="noStrike" cap="none" normalizeH="0" baseline="0" dirty="0">
                        <a:ln>
                          <a:noFill/>
                        </a:ln>
                        <a:solidFill>
                          <a:schemeClr val="tx1"/>
                        </a:solidFill>
                        <a:effectLst/>
                        <a:latin typeface="Calibri" charset="0"/>
                        <a:ea typeface="MS PGothic" charset="-128"/>
                      </a:endParaRP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altLang="en-US" sz="1600" b="1" i="0" u="none" strike="noStrike" cap="none" normalizeH="0" baseline="0">
                        <a:ln>
                          <a:noFill/>
                        </a:ln>
                        <a:solidFill>
                          <a:schemeClr val="tx1"/>
                        </a:solidFill>
                        <a:effectLst/>
                        <a:latin typeface="Calibri" charset="0"/>
                        <a:ea typeface="MS PGothic" charset="-128"/>
                      </a:endParaRP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tc>
                  <a:txBody>
                    <a:bodyPr/>
                    <a:lstStyle>
                      <a:lvl1pPr>
                        <a:spcBef>
                          <a:spcPct val="20000"/>
                        </a:spcBef>
                        <a:buClr>
                          <a:srgbClr val="7F1416"/>
                        </a:buClr>
                        <a:buFont typeface="Wingdings" charset="2"/>
                        <a:defRPr sz="2800">
                          <a:solidFill>
                            <a:schemeClr val="tx1"/>
                          </a:solidFill>
                          <a:latin typeface="Calibri" charset="0"/>
                          <a:ea typeface="MS PGothic" charset="-128"/>
                        </a:defRPr>
                      </a:lvl1pPr>
                      <a:lvl2pPr marL="742950" indent="-285750">
                        <a:spcBef>
                          <a:spcPct val="20000"/>
                        </a:spcBef>
                        <a:buClr>
                          <a:srgbClr val="7F1416"/>
                        </a:buClr>
                        <a:buFont typeface="Arial" charset="0"/>
                        <a:defRPr sz="2400">
                          <a:solidFill>
                            <a:schemeClr val="tx1"/>
                          </a:solidFill>
                          <a:latin typeface="Calibri" charset="0"/>
                          <a:ea typeface="MS PGothic" charset="-128"/>
                        </a:defRPr>
                      </a:lvl2pPr>
                      <a:lvl3pPr marL="1143000" indent="-228600">
                        <a:spcBef>
                          <a:spcPct val="20000"/>
                        </a:spcBef>
                        <a:buClr>
                          <a:srgbClr val="7F1416"/>
                        </a:buClr>
                        <a:buFont typeface="Arial" charset="0"/>
                        <a:defRPr sz="2000">
                          <a:solidFill>
                            <a:schemeClr val="tx1"/>
                          </a:solidFill>
                          <a:latin typeface="Calibri" charset="0"/>
                          <a:ea typeface="MS PGothic" charset="-128"/>
                        </a:defRPr>
                      </a:lvl3pPr>
                      <a:lvl4pPr marL="1600200" indent="-228600">
                        <a:spcBef>
                          <a:spcPct val="20000"/>
                        </a:spcBef>
                        <a:buClr>
                          <a:srgbClr val="7F1416"/>
                        </a:buClr>
                        <a:buFont typeface="Arial" charset="0"/>
                        <a:defRPr>
                          <a:solidFill>
                            <a:schemeClr val="tx1"/>
                          </a:solidFill>
                          <a:latin typeface="Calibri" charset="0"/>
                          <a:ea typeface="MS PGothic" charset="-128"/>
                        </a:defRPr>
                      </a:lvl4pPr>
                      <a:lvl5pPr marL="2057400" indent="-228600">
                        <a:spcBef>
                          <a:spcPct val="20000"/>
                        </a:spcBef>
                        <a:buClr>
                          <a:srgbClr val="7F1416"/>
                        </a:buClr>
                        <a:buFont typeface="Arial" charset="0"/>
                        <a:defRPr>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defRPr>
                          <a:solidFill>
                            <a:schemeClr val="tx1"/>
                          </a:solidFill>
                          <a:latin typeface="Calibri" charset="0"/>
                          <a:ea typeface="MS PGothic"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Calibri" charset="0"/>
                          <a:ea typeface="MS PGothic" charset="-128"/>
                        </a:rPr>
                        <a:t>X</a:t>
                      </a:r>
                    </a:p>
                  </a:txBody>
                  <a:tcPr marL="68580" marR="68580"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5D9EE"/>
                    </a:solidFill>
                  </a:tcPr>
                </a:tc>
                <a:extLst>
                  <a:ext uri="{0D108BD9-81ED-4DB2-BD59-A6C34878D82A}">
                    <a16:rowId xmlns:a16="http://schemas.microsoft.com/office/drawing/2014/main" xmlns="" val="10004"/>
                  </a:ext>
                </a:extLst>
              </a:tr>
            </a:tbl>
          </a:graphicData>
        </a:graphic>
      </p:graphicFrame>
      <p:sp>
        <p:nvSpPr>
          <p:cNvPr id="8262" name="TextBox 38"/>
          <p:cNvSpPr txBox="1">
            <a:spLocks noChangeArrowheads="1"/>
          </p:cNvSpPr>
          <p:nvPr/>
        </p:nvSpPr>
        <p:spPr bwMode="auto">
          <a:xfrm>
            <a:off x="5564188" y="1600200"/>
            <a:ext cx="2663825"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807" tIns="38404" rIns="76807" bIns="38404">
            <a:spAutoFit/>
          </a:bodyPr>
          <a:lstStyle>
            <a:lvl1pPr>
              <a:spcBef>
                <a:spcPct val="20000"/>
              </a:spcBef>
              <a:buClr>
                <a:srgbClr val="7F1416"/>
              </a:buClr>
              <a:buFont typeface="Wingdings" charset="2"/>
              <a:buChar char="§"/>
              <a:defRPr sz="3200">
                <a:solidFill>
                  <a:schemeClr val="tx1"/>
                </a:solidFill>
                <a:latin typeface="Calibri" charset="0"/>
                <a:ea typeface="MS PGothic" charset="-128"/>
              </a:defRPr>
            </a:lvl1pPr>
            <a:lvl2pPr marL="742950" indent="-285750">
              <a:spcBef>
                <a:spcPct val="20000"/>
              </a:spcBef>
              <a:buClr>
                <a:srgbClr val="7F1416"/>
              </a:buClr>
              <a:buFont typeface="Arial" charset="0"/>
              <a:buChar char="–"/>
              <a:defRPr sz="2800">
                <a:solidFill>
                  <a:schemeClr val="tx1"/>
                </a:solidFill>
                <a:latin typeface="Calibri" charset="0"/>
                <a:ea typeface="MS PGothic" charset="-128"/>
              </a:defRPr>
            </a:lvl2pPr>
            <a:lvl3pPr marL="1143000" indent="-228600">
              <a:spcBef>
                <a:spcPct val="20000"/>
              </a:spcBef>
              <a:buClr>
                <a:srgbClr val="7F1416"/>
              </a:buClr>
              <a:buFont typeface="Arial" charset="0"/>
              <a:buChar char="•"/>
              <a:defRPr sz="2400">
                <a:solidFill>
                  <a:schemeClr val="tx1"/>
                </a:solidFill>
                <a:latin typeface="Calibri" charset="0"/>
                <a:ea typeface="MS PGothic" charset="-128"/>
              </a:defRPr>
            </a:lvl3pPr>
            <a:lvl4pPr marL="1600200" indent="-228600">
              <a:spcBef>
                <a:spcPct val="20000"/>
              </a:spcBef>
              <a:buClr>
                <a:srgbClr val="7F1416"/>
              </a:buClr>
              <a:buFont typeface="Arial" charset="0"/>
              <a:buChar char="–"/>
              <a:defRPr sz="2000">
                <a:solidFill>
                  <a:schemeClr val="tx1"/>
                </a:solidFill>
                <a:latin typeface="Calibri" charset="0"/>
                <a:ea typeface="MS PGothic" charset="-128"/>
              </a:defRPr>
            </a:lvl4pPr>
            <a:lvl5pPr marL="2057400" indent="-228600">
              <a:spcBef>
                <a:spcPct val="20000"/>
              </a:spcBef>
              <a:buClr>
                <a:srgbClr val="7F1416"/>
              </a:buClr>
              <a:buFont typeface="Arial" charset="0"/>
              <a:buChar char="»"/>
              <a:defRPr sz="2000">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9pPr>
          </a:lstStyle>
          <a:p>
            <a:pPr algn="ctr">
              <a:spcBef>
                <a:spcPct val="0"/>
              </a:spcBef>
              <a:buClrTx/>
              <a:buFontTx/>
              <a:buNone/>
            </a:pPr>
            <a:r>
              <a:rPr lang="en-GB" altLang="en-US" sz="1800" b="1"/>
              <a:t>Emergency shelter support options</a:t>
            </a:r>
          </a:p>
        </p:txBody>
      </p:sp>
      <p:cxnSp>
        <p:nvCxnSpPr>
          <p:cNvPr id="42" name="Straight Connector 41"/>
          <p:cNvCxnSpPr/>
          <p:nvPr/>
        </p:nvCxnSpPr>
        <p:spPr>
          <a:xfrm flipH="1">
            <a:off x="955675" y="2924175"/>
            <a:ext cx="3810000" cy="44450"/>
          </a:xfrm>
          <a:prstGeom prst="line">
            <a:avLst/>
          </a:prstGeom>
          <a:ln>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264" name="TextBox 48"/>
          <p:cNvSpPr txBox="1">
            <a:spLocks noChangeArrowheads="1"/>
          </p:cNvSpPr>
          <p:nvPr/>
        </p:nvSpPr>
        <p:spPr bwMode="auto">
          <a:xfrm>
            <a:off x="909638" y="1009650"/>
            <a:ext cx="1758950"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807" tIns="38404" rIns="76807" bIns="38404">
            <a:spAutoFit/>
          </a:bodyPr>
          <a:lstStyle>
            <a:lvl1pPr>
              <a:spcBef>
                <a:spcPct val="20000"/>
              </a:spcBef>
              <a:buClr>
                <a:srgbClr val="7F1416"/>
              </a:buClr>
              <a:buFont typeface="Wingdings" charset="2"/>
              <a:buChar char="§"/>
              <a:defRPr sz="3200">
                <a:solidFill>
                  <a:schemeClr val="tx1"/>
                </a:solidFill>
                <a:latin typeface="Calibri" charset="0"/>
                <a:ea typeface="MS PGothic" charset="-128"/>
              </a:defRPr>
            </a:lvl1pPr>
            <a:lvl2pPr marL="742950" indent="-285750">
              <a:spcBef>
                <a:spcPct val="20000"/>
              </a:spcBef>
              <a:buClr>
                <a:srgbClr val="7F1416"/>
              </a:buClr>
              <a:buFont typeface="Arial" charset="0"/>
              <a:buChar char="–"/>
              <a:defRPr sz="2800">
                <a:solidFill>
                  <a:schemeClr val="tx1"/>
                </a:solidFill>
                <a:latin typeface="Calibri" charset="0"/>
                <a:ea typeface="MS PGothic" charset="-128"/>
              </a:defRPr>
            </a:lvl2pPr>
            <a:lvl3pPr marL="1143000" indent="-228600">
              <a:spcBef>
                <a:spcPct val="20000"/>
              </a:spcBef>
              <a:buClr>
                <a:srgbClr val="7F1416"/>
              </a:buClr>
              <a:buFont typeface="Arial" charset="0"/>
              <a:buChar char="•"/>
              <a:defRPr sz="2400">
                <a:solidFill>
                  <a:schemeClr val="tx1"/>
                </a:solidFill>
                <a:latin typeface="Calibri" charset="0"/>
                <a:ea typeface="MS PGothic" charset="-128"/>
              </a:defRPr>
            </a:lvl3pPr>
            <a:lvl4pPr marL="1600200" indent="-228600">
              <a:spcBef>
                <a:spcPct val="20000"/>
              </a:spcBef>
              <a:buClr>
                <a:srgbClr val="7F1416"/>
              </a:buClr>
              <a:buFont typeface="Arial" charset="0"/>
              <a:buChar char="–"/>
              <a:defRPr sz="2000">
                <a:solidFill>
                  <a:schemeClr val="tx1"/>
                </a:solidFill>
                <a:latin typeface="Calibri" charset="0"/>
                <a:ea typeface="MS PGothic" charset="-128"/>
              </a:defRPr>
            </a:lvl4pPr>
            <a:lvl5pPr marL="2057400" indent="-228600">
              <a:spcBef>
                <a:spcPct val="20000"/>
              </a:spcBef>
              <a:buClr>
                <a:srgbClr val="7F1416"/>
              </a:buClr>
              <a:buFont typeface="Arial" charset="0"/>
              <a:buChar char="»"/>
              <a:defRPr sz="2000">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9pPr>
          </a:lstStyle>
          <a:p>
            <a:pPr algn="ctr">
              <a:spcBef>
                <a:spcPct val="0"/>
              </a:spcBef>
              <a:buClrTx/>
              <a:buFontTx/>
              <a:buNone/>
            </a:pPr>
            <a:r>
              <a:rPr lang="en-GB" altLang="en-US" sz="1800" b="1"/>
              <a:t>Damage Category 1 - 4 </a:t>
            </a:r>
          </a:p>
        </p:txBody>
      </p:sp>
      <p:sp>
        <p:nvSpPr>
          <p:cNvPr id="8265" name="TextBox 59"/>
          <p:cNvSpPr txBox="1">
            <a:spLocks noChangeArrowheads="1"/>
          </p:cNvSpPr>
          <p:nvPr/>
        </p:nvSpPr>
        <p:spPr bwMode="auto">
          <a:xfrm>
            <a:off x="3122613" y="1800225"/>
            <a:ext cx="19050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6807" tIns="38404" rIns="76807" bIns="38404">
            <a:spAutoFit/>
          </a:bodyPr>
          <a:lstStyle>
            <a:lvl1pPr>
              <a:spcBef>
                <a:spcPct val="20000"/>
              </a:spcBef>
              <a:buClr>
                <a:srgbClr val="7F1416"/>
              </a:buClr>
              <a:buFont typeface="Wingdings" charset="2"/>
              <a:buChar char="§"/>
              <a:defRPr sz="3200">
                <a:solidFill>
                  <a:schemeClr val="tx1"/>
                </a:solidFill>
                <a:latin typeface="Calibri" charset="0"/>
                <a:ea typeface="MS PGothic" charset="-128"/>
              </a:defRPr>
            </a:lvl1pPr>
            <a:lvl2pPr marL="742950" indent="-285750">
              <a:spcBef>
                <a:spcPct val="20000"/>
              </a:spcBef>
              <a:buClr>
                <a:srgbClr val="7F1416"/>
              </a:buClr>
              <a:buFont typeface="Arial" charset="0"/>
              <a:buChar char="–"/>
              <a:defRPr sz="2800">
                <a:solidFill>
                  <a:schemeClr val="tx1"/>
                </a:solidFill>
                <a:latin typeface="Calibri" charset="0"/>
                <a:ea typeface="MS PGothic" charset="-128"/>
              </a:defRPr>
            </a:lvl2pPr>
            <a:lvl3pPr marL="1143000" indent="-228600">
              <a:spcBef>
                <a:spcPct val="20000"/>
              </a:spcBef>
              <a:buClr>
                <a:srgbClr val="7F1416"/>
              </a:buClr>
              <a:buFont typeface="Arial" charset="0"/>
              <a:buChar char="•"/>
              <a:defRPr sz="2400">
                <a:solidFill>
                  <a:schemeClr val="tx1"/>
                </a:solidFill>
                <a:latin typeface="Calibri" charset="0"/>
                <a:ea typeface="MS PGothic" charset="-128"/>
              </a:defRPr>
            </a:lvl3pPr>
            <a:lvl4pPr marL="1600200" indent="-228600">
              <a:spcBef>
                <a:spcPct val="20000"/>
              </a:spcBef>
              <a:buClr>
                <a:srgbClr val="7F1416"/>
              </a:buClr>
              <a:buFont typeface="Arial" charset="0"/>
              <a:buChar char="–"/>
              <a:defRPr sz="2000">
                <a:solidFill>
                  <a:schemeClr val="tx1"/>
                </a:solidFill>
                <a:latin typeface="Calibri" charset="0"/>
                <a:ea typeface="MS PGothic" charset="-128"/>
              </a:defRPr>
            </a:lvl4pPr>
            <a:lvl5pPr marL="2057400" indent="-228600">
              <a:spcBef>
                <a:spcPct val="20000"/>
              </a:spcBef>
              <a:buClr>
                <a:srgbClr val="7F1416"/>
              </a:buClr>
              <a:buFont typeface="Arial" charset="0"/>
              <a:buChar char="»"/>
              <a:defRPr sz="2000">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9pPr>
          </a:lstStyle>
          <a:p>
            <a:pPr algn="ctr">
              <a:spcBef>
                <a:spcPct val="0"/>
              </a:spcBef>
              <a:buClrTx/>
              <a:buFontTx/>
              <a:buNone/>
            </a:pPr>
            <a:r>
              <a:rPr lang="en-GB" altLang="en-US" sz="1800" b="1"/>
              <a:t>Impact</a:t>
            </a:r>
          </a:p>
        </p:txBody>
      </p:sp>
    </p:spTree>
    <p:extLst>
      <p:ext uri="{BB962C8B-B14F-4D97-AF65-F5344CB8AC3E}">
        <p14:creationId xmlns:p14="http://schemas.microsoft.com/office/powerpoint/2010/main" val="1952635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13"/>
          <p:cNvGrpSpPr>
            <a:grpSpLocks/>
          </p:cNvGrpSpPr>
          <p:nvPr/>
        </p:nvGrpSpPr>
        <p:grpSpPr bwMode="auto">
          <a:xfrm>
            <a:off x="2551113" y="2597976"/>
            <a:ext cx="741362" cy="758825"/>
            <a:chOff x="2478865" y="2120430"/>
            <a:chExt cx="741729" cy="758123"/>
          </a:xfrm>
        </p:grpSpPr>
        <p:pic>
          <p:nvPicPr>
            <p:cNvPr id="7247" name="Picture 4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0669" y="2120430"/>
              <a:ext cx="669925" cy="758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2478865" y="2507422"/>
              <a:ext cx="187418" cy="2569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sp>
        <p:nvSpPr>
          <p:cNvPr id="94" name="Rounded Rectangle 93"/>
          <p:cNvSpPr/>
          <p:nvPr/>
        </p:nvSpPr>
        <p:spPr>
          <a:xfrm>
            <a:off x="219075" y="3964813"/>
            <a:ext cx="4376738" cy="2254250"/>
          </a:xfrm>
          <a:prstGeom prst="round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6807" tIns="38404" rIns="76807" bIns="38404" anchor="ctr"/>
          <a:lstStyle/>
          <a:p>
            <a:pPr algn="ctr">
              <a:defRPr/>
            </a:pPr>
            <a:r>
              <a:rPr lang="en-GB" sz="1662" dirty="0">
                <a:solidFill>
                  <a:schemeClr val="bg1"/>
                </a:solidFill>
              </a:rPr>
              <a:t>Emergency/Transitional Period</a:t>
            </a:r>
          </a:p>
          <a:p>
            <a:pPr algn="ctr">
              <a:defRPr/>
            </a:pPr>
            <a:endParaRPr lang="en-GB" sz="1662" dirty="0">
              <a:solidFill>
                <a:schemeClr val="bg1"/>
              </a:solidFill>
            </a:endParaRPr>
          </a:p>
          <a:p>
            <a:pPr algn="ctr">
              <a:defRPr/>
            </a:pPr>
            <a:endParaRPr lang="en-GB" sz="1662" dirty="0">
              <a:solidFill>
                <a:schemeClr val="bg1"/>
              </a:solidFill>
            </a:endParaRPr>
          </a:p>
          <a:p>
            <a:pPr algn="ctr">
              <a:defRPr/>
            </a:pPr>
            <a:endParaRPr lang="en-GB" sz="1662" dirty="0">
              <a:solidFill>
                <a:schemeClr val="bg1"/>
              </a:solidFill>
            </a:endParaRPr>
          </a:p>
          <a:p>
            <a:pPr algn="ctr">
              <a:defRPr/>
            </a:pPr>
            <a:endParaRPr lang="en-GB" sz="1662" dirty="0">
              <a:solidFill>
                <a:schemeClr val="bg1"/>
              </a:solidFill>
            </a:endParaRPr>
          </a:p>
          <a:p>
            <a:pPr algn="ctr">
              <a:defRPr/>
            </a:pPr>
            <a:endParaRPr lang="en-GB" sz="1662" dirty="0">
              <a:solidFill>
                <a:schemeClr val="bg1"/>
              </a:solidFill>
            </a:endParaRPr>
          </a:p>
          <a:p>
            <a:pPr algn="ctr">
              <a:defRPr/>
            </a:pPr>
            <a:endParaRPr lang="en-GB" sz="1662" dirty="0">
              <a:solidFill>
                <a:schemeClr val="bg1"/>
              </a:solidFill>
            </a:endParaRPr>
          </a:p>
          <a:p>
            <a:pPr algn="ctr">
              <a:defRPr/>
            </a:pPr>
            <a:endParaRPr lang="en-GB" sz="1662" dirty="0">
              <a:solidFill>
                <a:schemeClr val="bg1"/>
              </a:solidFill>
            </a:endParaRPr>
          </a:p>
          <a:p>
            <a:pPr algn="ctr">
              <a:defRPr/>
            </a:pPr>
            <a:endParaRPr lang="en-GB" sz="1662" dirty="0">
              <a:solidFill>
                <a:schemeClr val="bg1"/>
              </a:solidFill>
            </a:endParaRPr>
          </a:p>
        </p:txBody>
      </p:sp>
      <p:pic>
        <p:nvPicPr>
          <p:cNvPr id="7172" name="Picture 8" descr="4rsall"/>
          <p:cNvPicPr>
            <a:picLocks noChangeAspect="1" noChangeArrowheads="1"/>
          </p:cNvPicPr>
          <p:nvPr/>
        </p:nvPicPr>
        <p:blipFill>
          <a:blip r:embed="rId3" cstate="print">
            <a:extLst>
              <a:ext uri="{28A0092B-C50C-407E-A947-70E740481C1C}">
                <a14:useLocalDpi xmlns:a14="http://schemas.microsoft.com/office/drawing/2010/main" val="0"/>
              </a:ext>
            </a:extLst>
          </a:blip>
          <a:srcRect l="57608" t="63004"/>
          <a:stretch>
            <a:fillRect/>
          </a:stretch>
        </p:blipFill>
        <p:spPr bwMode="auto">
          <a:xfrm>
            <a:off x="296863" y="2623376"/>
            <a:ext cx="552450" cy="642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12" descr="4rsall"/>
          <p:cNvPicPr>
            <a:picLocks noChangeAspect="1" noChangeArrowheads="1"/>
          </p:cNvPicPr>
          <p:nvPr/>
        </p:nvPicPr>
        <p:blipFill>
          <a:blip r:embed="rId3" cstate="print">
            <a:extLst>
              <a:ext uri="{28A0092B-C50C-407E-A947-70E740481C1C}">
                <a14:useLocalDpi xmlns:a14="http://schemas.microsoft.com/office/drawing/2010/main" val="0"/>
              </a:ext>
            </a:extLst>
          </a:blip>
          <a:srcRect r="58127" b="63167"/>
          <a:stretch>
            <a:fillRect/>
          </a:stretch>
        </p:blipFill>
        <p:spPr bwMode="auto">
          <a:xfrm>
            <a:off x="1539875" y="4322001"/>
            <a:ext cx="534988"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13" descr="4rsall"/>
          <p:cNvPicPr>
            <a:picLocks noChangeAspect="1" noChangeArrowheads="1"/>
          </p:cNvPicPr>
          <p:nvPr/>
        </p:nvPicPr>
        <p:blipFill>
          <a:blip r:embed="rId3" cstate="print">
            <a:extLst>
              <a:ext uri="{28A0092B-C50C-407E-A947-70E740481C1C}">
                <a14:useLocalDpi xmlns:a14="http://schemas.microsoft.com/office/drawing/2010/main" val="0"/>
              </a:ext>
            </a:extLst>
          </a:blip>
          <a:srcRect l="63231" b="57802"/>
          <a:stretch>
            <a:fillRect/>
          </a:stretch>
        </p:blipFill>
        <p:spPr bwMode="auto">
          <a:xfrm>
            <a:off x="2754313" y="4285488"/>
            <a:ext cx="4699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1417638" y="1329563"/>
            <a:ext cx="739775" cy="631825"/>
          </a:xfrm>
          <a:prstGeom prst="rect">
            <a:avLst/>
          </a:prstGeom>
          <a:noFill/>
        </p:spPr>
        <p:txBody>
          <a:bodyPr lIns="76807" tIns="38404" rIns="76807" bIns="38404">
            <a:spAutoFit/>
          </a:bodyPr>
          <a:lstStyle/>
          <a:p>
            <a:pPr>
              <a:defRPr/>
            </a:pPr>
            <a:r>
              <a:rPr lang="en-GB" b="1" dirty="0">
                <a:latin typeface="+mj-lt"/>
                <a:ea typeface="Arial" charset="0"/>
                <a:cs typeface="Arial" charset="0"/>
              </a:rPr>
              <a:t>Safe Site ?</a:t>
            </a:r>
          </a:p>
        </p:txBody>
      </p:sp>
      <p:cxnSp>
        <p:nvCxnSpPr>
          <p:cNvPr id="7176" name="Straight Arrow Connector 13"/>
          <p:cNvCxnSpPr>
            <a:cxnSpLocks noChangeShapeType="1"/>
            <a:stCxn id="37" idx="2"/>
          </p:cNvCxnSpPr>
          <p:nvPr/>
        </p:nvCxnSpPr>
        <p:spPr bwMode="auto">
          <a:xfrm>
            <a:off x="2946400" y="3623501"/>
            <a:ext cx="0" cy="330200"/>
          </a:xfrm>
          <a:prstGeom prst="straightConnector1">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cxnSp>
      <p:sp>
        <p:nvSpPr>
          <p:cNvPr id="16" name="TextBox 15"/>
          <p:cNvSpPr txBox="1"/>
          <p:nvPr/>
        </p:nvSpPr>
        <p:spPr>
          <a:xfrm>
            <a:off x="801688" y="1562926"/>
            <a:ext cx="376237" cy="238125"/>
          </a:xfrm>
          <a:prstGeom prst="rect">
            <a:avLst/>
          </a:prstGeom>
          <a:noFill/>
        </p:spPr>
        <p:txBody>
          <a:bodyPr lIns="76807" tIns="38404" rIns="76807" bIns="38404">
            <a:spAutoFit/>
          </a:bodyPr>
          <a:lstStyle/>
          <a:p>
            <a:pPr algn="ctr">
              <a:defRPr/>
            </a:pPr>
            <a:r>
              <a:rPr lang="en-GB" sz="1038" b="1" dirty="0">
                <a:latin typeface="+mj-lt"/>
                <a:ea typeface="Arial" charset="0"/>
                <a:cs typeface="Arial" charset="0"/>
              </a:rPr>
              <a:t>No</a:t>
            </a:r>
          </a:p>
        </p:txBody>
      </p:sp>
      <p:sp>
        <p:nvSpPr>
          <p:cNvPr id="17" name="TextBox 16"/>
          <p:cNvSpPr txBox="1"/>
          <p:nvPr/>
        </p:nvSpPr>
        <p:spPr>
          <a:xfrm>
            <a:off x="2290763" y="1594676"/>
            <a:ext cx="374650" cy="236537"/>
          </a:xfrm>
          <a:prstGeom prst="rect">
            <a:avLst/>
          </a:prstGeom>
          <a:noFill/>
        </p:spPr>
        <p:txBody>
          <a:bodyPr lIns="76807" tIns="38404" rIns="76807" bIns="38404">
            <a:spAutoFit/>
          </a:bodyPr>
          <a:lstStyle/>
          <a:p>
            <a:pPr algn="ctr">
              <a:defRPr/>
            </a:pPr>
            <a:r>
              <a:rPr lang="en-GB" sz="1038" b="1" dirty="0">
                <a:latin typeface="+mj-lt"/>
                <a:ea typeface="Arial" charset="0"/>
                <a:cs typeface="Arial" charset="0"/>
              </a:rPr>
              <a:t>Yes</a:t>
            </a:r>
          </a:p>
        </p:txBody>
      </p:sp>
      <p:cxnSp>
        <p:nvCxnSpPr>
          <p:cNvPr id="7179" name="Straight Arrow Connector 17"/>
          <p:cNvCxnSpPr>
            <a:cxnSpLocks noChangeShapeType="1"/>
          </p:cNvCxnSpPr>
          <p:nvPr/>
        </p:nvCxnSpPr>
        <p:spPr bwMode="auto">
          <a:xfrm>
            <a:off x="2921000" y="1559751"/>
            <a:ext cx="1588" cy="1104900"/>
          </a:xfrm>
          <a:prstGeom prst="straightConnector1">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cxnSp>
      <p:cxnSp>
        <p:nvCxnSpPr>
          <p:cNvPr id="7180" name="Straight Connector 18"/>
          <p:cNvCxnSpPr>
            <a:cxnSpLocks noChangeShapeType="1"/>
          </p:cNvCxnSpPr>
          <p:nvPr/>
        </p:nvCxnSpPr>
        <p:spPr bwMode="auto">
          <a:xfrm flipH="1">
            <a:off x="576263" y="1559751"/>
            <a:ext cx="811212" cy="31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7181" name="Straight Arrow Connector 20"/>
          <p:cNvCxnSpPr>
            <a:cxnSpLocks noChangeShapeType="1"/>
          </p:cNvCxnSpPr>
          <p:nvPr/>
        </p:nvCxnSpPr>
        <p:spPr bwMode="auto">
          <a:xfrm>
            <a:off x="581025" y="1543876"/>
            <a:ext cx="22225" cy="1028700"/>
          </a:xfrm>
          <a:prstGeom prst="straightConnector1">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cxnSp>
      <p:cxnSp>
        <p:nvCxnSpPr>
          <p:cNvPr id="7182" name="Straight Connector 28"/>
          <p:cNvCxnSpPr>
            <a:cxnSpLocks noChangeShapeType="1"/>
          </p:cNvCxnSpPr>
          <p:nvPr/>
        </p:nvCxnSpPr>
        <p:spPr bwMode="auto">
          <a:xfrm flipV="1">
            <a:off x="1733550" y="2224913"/>
            <a:ext cx="2312988" cy="127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cxnSp>
        <p:nvCxnSpPr>
          <p:cNvPr id="7183" name="Straight Connector 29"/>
          <p:cNvCxnSpPr>
            <a:cxnSpLocks noChangeShapeType="1"/>
          </p:cNvCxnSpPr>
          <p:nvPr/>
        </p:nvCxnSpPr>
        <p:spPr bwMode="auto">
          <a:xfrm>
            <a:off x="1741488" y="2248726"/>
            <a:ext cx="7937" cy="371475"/>
          </a:xfrm>
          <a:prstGeom prst="line">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cxnSp>
      <p:cxnSp>
        <p:nvCxnSpPr>
          <p:cNvPr id="7184" name="Straight Connector 31"/>
          <p:cNvCxnSpPr>
            <a:cxnSpLocks noChangeShapeType="1"/>
          </p:cNvCxnSpPr>
          <p:nvPr/>
        </p:nvCxnSpPr>
        <p:spPr bwMode="auto">
          <a:xfrm>
            <a:off x="4052888" y="2250313"/>
            <a:ext cx="9525" cy="414338"/>
          </a:xfrm>
          <a:prstGeom prst="line">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cxnSp>
      <p:sp>
        <p:nvSpPr>
          <p:cNvPr id="34" name="TextBox 33"/>
          <p:cNvSpPr txBox="1"/>
          <p:nvPr/>
        </p:nvSpPr>
        <p:spPr>
          <a:xfrm>
            <a:off x="150813" y="3375851"/>
            <a:ext cx="857250" cy="236537"/>
          </a:xfrm>
          <a:prstGeom prst="rect">
            <a:avLst/>
          </a:prstGeom>
          <a:noFill/>
        </p:spPr>
        <p:txBody>
          <a:bodyPr lIns="76807" tIns="38404" rIns="76807" bIns="38404">
            <a:spAutoFit/>
          </a:bodyPr>
          <a:lstStyle/>
          <a:p>
            <a:pPr algn="ctr">
              <a:defRPr/>
            </a:pPr>
            <a:r>
              <a:rPr lang="en-GB" sz="1038" dirty="0">
                <a:latin typeface="+mj-lt"/>
                <a:ea typeface="Arial" charset="0"/>
                <a:cs typeface="Arial" charset="0"/>
              </a:rPr>
              <a:t>Relocate </a:t>
            </a:r>
          </a:p>
        </p:txBody>
      </p:sp>
      <p:sp>
        <p:nvSpPr>
          <p:cNvPr id="35" name="TextBox 34"/>
          <p:cNvSpPr txBox="1"/>
          <p:nvPr/>
        </p:nvSpPr>
        <p:spPr>
          <a:xfrm>
            <a:off x="2405063" y="4942713"/>
            <a:ext cx="1166812" cy="396875"/>
          </a:xfrm>
          <a:prstGeom prst="rect">
            <a:avLst/>
          </a:prstGeom>
          <a:noFill/>
        </p:spPr>
        <p:txBody>
          <a:bodyPr lIns="76807" tIns="38404" rIns="76807" bIns="38404">
            <a:spAutoFit/>
          </a:bodyPr>
          <a:lstStyle/>
          <a:p>
            <a:pPr algn="ctr">
              <a:defRPr/>
            </a:pPr>
            <a:r>
              <a:rPr lang="en-GB" sz="1038" dirty="0">
                <a:latin typeface="+mj-lt"/>
                <a:ea typeface="Arial" charset="0"/>
                <a:cs typeface="Arial" charset="0"/>
              </a:rPr>
              <a:t>Shelter </a:t>
            </a:r>
          </a:p>
          <a:p>
            <a:pPr algn="ctr">
              <a:defRPr/>
            </a:pPr>
            <a:r>
              <a:rPr lang="en-GB" sz="1038" dirty="0">
                <a:latin typeface="+mj-lt"/>
                <a:ea typeface="Arial" charset="0"/>
                <a:cs typeface="Arial" charset="0"/>
              </a:rPr>
              <a:t>Repair Kit</a:t>
            </a:r>
          </a:p>
        </p:txBody>
      </p:sp>
      <p:sp>
        <p:nvSpPr>
          <p:cNvPr id="36" name="TextBox 35"/>
          <p:cNvSpPr txBox="1"/>
          <p:nvPr/>
        </p:nvSpPr>
        <p:spPr>
          <a:xfrm>
            <a:off x="1354138" y="4950651"/>
            <a:ext cx="857250" cy="396875"/>
          </a:xfrm>
          <a:prstGeom prst="rect">
            <a:avLst/>
          </a:prstGeom>
          <a:noFill/>
        </p:spPr>
        <p:txBody>
          <a:bodyPr lIns="76807" tIns="38404" rIns="76807" bIns="38404">
            <a:spAutoFit/>
          </a:bodyPr>
          <a:lstStyle/>
          <a:p>
            <a:pPr algn="ctr">
              <a:defRPr/>
            </a:pPr>
            <a:r>
              <a:rPr lang="en-GB" sz="1038" dirty="0">
                <a:latin typeface="+mj-lt"/>
                <a:ea typeface="Arial" charset="0"/>
                <a:cs typeface="Arial" charset="0"/>
              </a:rPr>
              <a:t>Transitional /core shelter</a:t>
            </a:r>
          </a:p>
        </p:txBody>
      </p:sp>
      <p:sp>
        <p:nvSpPr>
          <p:cNvPr id="37" name="TextBox 36"/>
          <p:cNvSpPr txBox="1"/>
          <p:nvPr/>
        </p:nvSpPr>
        <p:spPr>
          <a:xfrm>
            <a:off x="2517775" y="3226626"/>
            <a:ext cx="857250" cy="396875"/>
          </a:xfrm>
          <a:prstGeom prst="rect">
            <a:avLst/>
          </a:prstGeom>
          <a:noFill/>
        </p:spPr>
        <p:txBody>
          <a:bodyPr lIns="76807" tIns="38404" rIns="76807" bIns="38404">
            <a:spAutoFit/>
          </a:bodyPr>
          <a:lstStyle/>
          <a:p>
            <a:pPr algn="ctr">
              <a:defRPr/>
            </a:pPr>
            <a:r>
              <a:rPr lang="en-GB" sz="1038" dirty="0">
                <a:latin typeface="+mj-lt"/>
                <a:ea typeface="Arial" charset="0"/>
                <a:cs typeface="Arial" charset="0"/>
              </a:rPr>
              <a:t>Partially Damaged</a:t>
            </a:r>
          </a:p>
        </p:txBody>
      </p:sp>
      <p:cxnSp>
        <p:nvCxnSpPr>
          <p:cNvPr id="7189" name="Straight Arrow Connector 37"/>
          <p:cNvCxnSpPr>
            <a:cxnSpLocks noChangeShapeType="1"/>
          </p:cNvCxnSpPr>
          <p:nvPr/>
        </p:nvCxnSpPr>
        <p:spPr bwMode="auto">
          <a:xfrm>
            <a:off x="1744663" y="3606038"/>
            <a:ext cx="11112" cy="347663"/>
          </a:xfrm>
          <a:prstGeom prst="straightConnector1">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cxnSp>
      <p:sp>
        <p:nvSpPr>
          <p:cNvPr id="39" name="TextBox 38"/>
          <p:cNvSpPr txBox="1"/>
          <p:nvPr/>
        </p:nvSpPr>
        <p:spPr>
          <a:xfrm>
            <a:off x="1322388" y="3185351"/>
            <a:ext cx="857250" cy="396875"/>
          </a:xfrm>
          <a:prstGeom prst="rect">
            <a:avLst/>
          </a:prstGeom>
          <a:noFill/>
        </p:spPr>
        <p:txBody>
          <a:bodyPr lIns="76807" tIns="38404" rIns="76807" bIns="38404">
            <a:spAutoFit/>
          </a:bodyPr>
          <a:lstStyle/>
          <a:p>
            <a:pPr algn="ctr">
              <a:defRPr/>
            </a:pPr>
            <a:r>
              <a:rPr lang="en-GB" sz="1038" dirty="0">
                <a:latin typeface="+mj-lt"/>
                <a:ea typeface="Arial" charset="0"/>
                <a:cs typeface="Arial" charset="0"/>
              </a:rPr>
              <a:t>Fully Damaged</a:t>
            </a:r>
          </a:p>
        </p:txBody>
      </p:sp>
      <p:cxnSp>
        <p:nvCxnSpPr>
          <p:cNvPr id="7191" name="Straight Arrow Connector 39"/>
          <p:cNvCxnSpPr>
            <a:cxnSpLocks noChangeShapeType="1"/>
          </p:cNvCxnSpPr>
          <p:nvPr/>
        </p:nvCxnSpPr>
        <p:spPr bwMode="auto">
          <a:xfrm flipH="1">
            <a:off x="4060825" y="3529838"/>
            <a:ext cx="15875" cy="1920875"/>
          </a:xfrm>
          <a:prstGeom prst="straightConnector1">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cxnSp>
      <p:sp>
        <p:nvSpPr>
          <p:cNvPr id="41" name="TextBox 40"/>
          <p:cNvSpPr txBox="1"/>
          <p:nvPr/>
        </p:nvSpPr>
        <p:spPr>
          <a:xfrm>
            <a:off x="3671888" y="3264726"/>
            <a:ext cx="857250" cy="236537"/>
          </a:xfrm>
          <a:prstGeom prst="rect">
            <a:avLst/>
          </a:prstGeom>
          <a:noFill/>
        </p:spPr>
        <p:txBody>
          <a:bodyPr lIns="76807" tIns="38404" rIns="76807" bIns="38404">
            <a:spAutoFit/>
          </a:bodyPr>
          <a:lstStyle/>
          <a:p>
            <a:pPr algn="ctr">
              <a:defRPr/>
            </a:pPr>
            <a:r>
              <a:rPr lang="en-GB" sz="1038" dirty="0">
                <a:latin typeface="+mj-lt"/>
                <a:ea typeface="Arial" charset="0"/>
                <a:cs typeface="Arial" charset="0"/>
              </a:rPr>
              <a:t>Undamaged</a:t>
            </a:r>
          </a:p>
        </p:txBody>
      </p:sp>
      <p:sp>
        <p:nvSpPr>
          <p:cNvPr id="44" name="Down Arrow 43"/>
          <p:cNvSpPr/>
          <p:nvPr/>
        </p:nvSpPr>
        <p:spPr>
          <a:xfrm>
            <a:off x="1474788" y="889826"/>
            <a:ext cx="917575" cy="415925"/>
          </a:xfrm>
          <a:prstGeom prst="downArrow">
            <a:avLst/>
          </a:prstGeom>
          <a:solidFill>
            <a:schemeClr val="accent6">
              <a:lumMod val="75000"/>
            </a:schemeClr>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lIns="76807" tIns="38404" rIns="76807" bIns="38404" anchor="ctr"/>
          <a:lstStyle>
            <a:lvl1pPr>
              <a:spcBef>
                <a:spcPct val="20000"/>
              </a:spcBef>
              <a:buClr>
                <a:srgbClr val="7F1416"/>
              </a:buClr>
              <a:buFont typeface="Wingdings" panose="05000000000000000000" pitchFamily="2" charset="2"/>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7F1416"/>
              </a:buClr>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Clr>
                <a:srgbClr val="7F1416"/>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ClrTx/>
              <a:buFontTx/>
              <a:buNone/>
              <a:defRPr/>
            </a:pPr>
            <a:endParaRPr lang="en-GB" altLang="en-US" sz="1000">
              <a:solidFill>
                <a:srgbClr val="FFFFFF"/>
              </a:solidFill>
              <a:cs typeface="Arial" panose="020B0604020202020204" pitchFamily="34" charset="0"/>
            </a:endParaRPr>
          </a:p>
        </p:txBody>
      </p:sp>
      <p:sp>
        <p:nvSpPr>
          <p:cNvPr id="7233" name="TextBox 86"/>
          <p:cNvSpPr txBox="1">
            <a:spLocks noChangeArrowheads="1"/>
          </p:cNvSpPr>
          <p:nvPr/>
        </p:nvSpPr>
        <p:spPr bwMode="auto">
          <a:xfrm>
            <a:off x="4975226" y="1916113"/>
            <a:ext cx="3935412" cy="115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807" tIns="38404" rIns="76807" bIns="38404">
            <a:spAutoFit/>
          </a:bodyPr>
          <a:lstStyle>
            <a:lvl1pPr>
              <a:spcBef>
                <a:spcPct val="20000"/>
              </a:spcBef>
              <a:buClr>
                <a:srgbClr val="7F1416"/>
              </a:buClr>
              <a:buFont typeface="Wingdings" charset="2"/>
              <a:buChar char="§"/>
              <a:defRPr sz="3200">
                <a:solidFill>
                  <a:schemeClr val="tx1"/>
                </a:solidFill>
                <a:latin typeface="Calibri" charset="0"/>
                <a:ea typeface="MS PGothic" charset="-128"/>
              </a:defRPr>
            </a:lvl1pPr>
            <a:lvl2pPr marL="527050" indent="-142875">
              <a:spcBef>
                <a:spcPct val="20000"/>
              </a:spcBef>
              <a:buClr>
                <a:srgbClr val="7F1416"/>
              </a:buClr>
              <a:buFont typeface="Arial" charset="0"/>
              <a:buChar char="–"/>
              <a:defRPr sz="2800">
                <a:solidFill>
                  <a:schemeClr val="tx1"/>
                </a:solidFill>
                <a:latin typeface="Calibri" charset="0"/>
                <a:ea typeface="MS PGothic" charset="-128"/>
              </a:defRPr>
            </a:lvl2pPr>
            <a:lvl3pPr marL="1143000" indent="-228600">
              <a:spcBef>
                <a:spcPct val="20000"/>
              </a:spcBef>
              <a:buClr>
                <a:srgbClr val="7F1416"/>
              </a:buClr>
              <a:buFont typeface="Arial" charset="0"/>
              <a:buChar char="•"/>
              <a:defRPr sz="2400">
                <a:solidFill>
                  <a:schemeClr val="tx1"/>
                </a:solidFill>
                <a:latin typeface="Calibri" charset="0"/>
                <a:ea typeface="MS PGothic" charset="-128"/>
              </a:defRPr>
            </a:lvl3pPr>
            <a:lvl4pPr marL="1600200" indent="-228600">
              <a:spcBef>
                <a:spcPct val="20000"/>
              </a:spcBef>
              <a:buClr>
                <a:srgbClr val="7F1416"/>
              </a:buClr>
              <a:buFont typeface="Arial" charset="0"/>
              <a:buChar char="–"/>
              <a:defRPr sz="2000">
                <a:solidFill>
                  <a:schemeClr val="tx1"/>
                </a:solidFill>
                <a:latin typeface="Calibri" charset="0"/>
                <a:ea typeface="MS PGothic" charset="-128"/>
              </a:defRPr>
            </a:lvl4pPr>
            <a:lvl5pPr marL="2057400" indent="-228600">
              <a:spcBef>
                <a:spcPct val="20000"/>
              </a:spcBef>
              <a:buClr>
                <a:srgbClr val="7F1416"/>
              </a:buClr>
              <a:buFont typeface="Arial" charset="0"/>
              <a:buChar char="»"/>
              <a:defRPr sz="2000">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9pPr>
          </a:lstStyle>
          <a:p>
            <a:pPr>
              <a:spcBef>
                <a:spcPct val="0"/>
              </a:spcBef>
              <a:buClrTx/>
              <a:buFontTx/>
              <a:buNone/>
            </a:pPr>
            <a:r>
              <a:rPr lang="en-GB" altLang="en-US" sz="1000" b="1" dirty="0"/>
              <a:t>To provide SPHERE minimum shelter and protection standards </a:t>
            </a:r>
          </a:p>
          <a:p>
            <a:pPr lvl="1">
              <a:spcBef>
                <a:spcPct val="0"/>
              </a:spcBef>
              <a:buClrTx/>
              <a:buFont typeface="Arial" charset="0"/>
              <a:buChar char="•"/>
            </a:pPr>
            <a:r>
              <a:rPr lang="en-GB" altLang="en-US" sz="1000" dirty="0"/>
              <a:t>Access and Protection</a:t>
            </a:r>
          </a:p>
          <a:p>
            <a:pPr lvl="1">
              <a:spcBef>
                <a:spcPct val="0"/>
              </a:spcBef>
              <a:buClrTx/>
              <a:buFont typeface="Arial" charset="0"/>
              <a:buChar char="•"/>
            </a:pPr>
            <a:r>
              <a:rPr lang="en-GB" altLang="en-US" sz="1000" dirty="0"/>
              <a:t>Safe </a:t>
            </a:r>
          </a:p>
          <a:p>
            <a:pPr lvl="1">
              <a:spcBef>
                <a:spcPct val="0"/>
              </a:spcBef>
              <a:buClrTx/>
              <a:buFont typeface="Arial" charset="0"/>
              <a:buChar char="•"/>
            </a:pPr>
            <a:r>
              <a:rPr lang="en-GB" altLang="en-US" sz="1000" dirty="0"/>
              <a:t>Durable – Sufficient  for the period until full recovery is achieved</a:t>
            </a:r>
          </a:p>
          <a:p>
            <a:pPr lvl="1">
              <a:spcBef>
                <a:spcPct val="0"/>
              </a:spcBef>
              <a:buClrTx/>
              <a:buFont typeface="Arial" charset="0"/>
              <a:buChar char="•"/>
            </a:pPr>
            <a:r>
              <a:rPr lang="en-GB" altLang="en-US" sz="1000" dirty="0"/>
              <a:t>Dignified</a:t>
            </a:r>
          </a:p>
          <a:p>
            <a:pPr lvl="1">
              <a:spcBef>
                <a:spcPct val="0"/>
              </a:spcBef>
              <a:buClrTx/>
              <a:buFont typeface="Arial" charset="0"/>
              <a:buChar char="•"/>
            </a:pPr>
            <a:r>
              <a:rPr lang="en-GB" altLang="en-US" sz="1000" dirty="0"/>
              <a:t>Sufficient to meet social / cultural / and livelihood needs</a:t>
            </a:r>
          </a:p>
        </p:txBody>
      </p:sp>
      <p:sp>
        <p:nvSpPr>
          <p:cNvPr id="7234" name="TextBox 96"/>
          <p:cNvSpPr txBox="1">
            <a:spLocks noChangeArrowheads="1"/>
          </p:cNvSpPr>
          <p:nvPr/>
        </p:nvSpPr>
        <p:spPr bwMode="auto">
          <a:xfrm>
            <a:off x="4954588" y="404664"/>
            <a:ext cx="3644900" cy="1093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6807" tIns="38404" rIns="76807" bIns="38404">
            <a:spAutoFit/>
          </a:bodyPr>
          <a:lstStyle>
            <a:lvl1pPr>
              <a:spcBef>
                <a:spcPct val="20000"/>
              </a:spcBef>
              <a:buClr>
                <a:srgbClr val="7F1416"/>
              </a:buClr>
              <a:buFont typeface="Wingdings" charset="2"/>
              <a:buChar char="§"/>
              <a:defRPr sz="3200">
                <a:solidFill>
                  <a:schemeClr val="tx1"/>
                </a:solidFill>
                <a:latin typeface="Calibri" charset="0"/>
                <a:ea typeface="MS PGothic" charset="-128"/>
              </a:defRPr>
            </a:lvl1pPr>
            <a:lvl2pPr marL="742950" indent="-285750">
              <a:spcBef>
                <a:spcPct val="20000"/>
              </a:spcBef>
              <a:buClr>
                <a:srgbClr val="7F1416"/>
              </a:buClr>
              <a:buFont typeface="Arial" charset="0"/>
              <a:buChar char="–"/>
              <a:defRPr sz="2800">
                <a:solidFill>
                  <a:schemeClr val="tx1"/>
                </a:solidFill>
                <a:latin typeface="Calibri" charset="0"/>
                <a:ea typeface="MS PGothic" charset="-128"/>
              </a:defRPr>
            </a:lvl2pPr>
            <a:lvl3pPr marL="1143000" indent="-228600">
              <a:spcBef>
                <a:spcPct val="20000"/>
              </a:spcBef>
              <a:buClr>
                <a:srgbClr val="7F1416"/>
              </a:buClr>
              <a:buFont typeface="Arial" charset="0"/>
              <a:buChar char="•"/>
              <a:defRPr sz="2400">
                <a:solidFill>
                  <a:schemeClr val="tx1"/>
                </a:solidFill>
                <a:latin typeface="Calibri" charset="0"/>
                <a:ea typeface="MS PGothic" charset="-128"/>
              </a:defRPr>
            </a:lvl3pPr>
            <a:lvl4pPr marL="1600200" indent="-228600">
              <a:spcBef>
                <a:spcPct val="20000"/>
              </a:spcBef>
              <a:buClr>
                <a:srgbClr val="7F1416"/>
              </a:buClr>
              <a:buFont typeface="Arial" charset="0"/>
              <a:buChar char="–"/>
              <a:defRPr sz="2000">
                <a:solidFill>
                  <a:schemeClr val="tx1"/>
                </a:solidFill>
                <a:latin typeface="Calibri" charset="0"/>
                <a:ea typeface="MS PGothic" charset="-128"/>
              </a:defRPr>
            </a:lvl4pPr>
            <a:lvl5pPr marL="2057400" indent="-228600">
              <a:spcBef>
                <a:spcPct val="20000"/>
              </a:spcBef>
              <a:buClr>
                <a:srgbClr val="7F1416"/>
              </a:buClr>
              <a:buFont typeface="Arial" charset="0"/>
              <a:buChar char="»"/>
              <a:defRPr sz="2000">
                <a:solidFill>
                  <a:schemeClr val="tx1"/>
                </a:solidFill>
                <a:latin typeface="Calibri" charset="0"/>
                <a:ea typeface="MS PGothic" charset="-128"/>
              </a:defRPr>
            </a:lvl5pPr>
            <a:lvl6pPr marL="25146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6pPr>
            <a:lvl7pPr marL="29718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7pPr>
            <a:lvl8pPr marL="34290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8pPr>
            <a:lvl9pPr marL="3886200" indent="-228600" eaLnBrk="0" fontAlgn="base" hangingPunct="0">
              <a:spcBef>
                <a:spcPct val="20000"/>
              </a:spcBef>
              <a:spcAft>
                <a:spcPct val="0"/>
              </a:spcAft>
              <a:buClr>
                <a:srgbClr val="7F1416"/>
              </a:buClr>
              <a:buFont typeface="Arial" charset="0"/>
              <a:buChar char="»"/>
              <a:defRPr sz="2000">
                <a:solidFill>
                  <a:schemeClr val="tx1"/>
                </a:solidFill>
                <a:latin typeface="Calibri" charset="0"/>
                <a:ea typeface="MS PGothic" charset="-128"/>
              </a:defRPr>
            </a:lvl9pPr>
          </a:lstStyle>
          <a:p>
            <a:pPr algn="just">
              <a:spcBef>
                <a:spcPct val="0"/>
              </a:spcBef>
              <a:buClrTx/>
              <a:buFontTx/>
              <a:buNone/>
            </a:pPr>
            <a:r>
              <a:rPr lang="en-GB" altLang="en-US" sz="1100" b="1" dirty="0"/>
              <a:t>Transitional shelter options are required for households that do not have the resources, or where there are other constraints, that delay recovery.  Ideally investment in transitional solutions should promote and contribute toward recovery, such as materials, tools, and technical training and information.</a:t>
            </a:r>
          </a:p>
        </p:txBody>
      </p:sp>
      <p:cxnSp>
        <p:nvCxnSpPr>
          <p:cNvPr id="7235" name="Straight Connector 18"/>
          <p:cNvCxnSpPr>
            <a:cxnSpLocks noChangeShapeType="1"/>
          </p:cNvCxnSpPr>
          <p:nvPr/>
        </p:nvCxnSpPr>
        <p:spPr bwMode="auto">
          <a:xfrm flipH="1">
            <a:off x="2105025" y="1553401"/>
            <a:ext cx="809625" cy="31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cxnSp>
      <p:grpSp>
        <p:nvGrpSpPr>
          <p:cNvPr id="7236" name="Group 9"/>
          <p:cNvGrpSpPr>
            <a:grpSpLocks/>
          </p:cNvGrpSpPr>
          <p:nvPr/>
        </p:nvGrpSpPr>
        <p:grpSpPr bwMode="auto">
          <a:xfrm>
            <a:off x="1414463" y="2642426"/>
            <a:ext cx="622300" cy="612775"/>
            <a:chOff x="1352384" y="2184003"/>
            <a:chExt cx="623025" cy="612300"/>
          </a:xfrm>
        </p:grpSpPr>
        <p:pic>
          <p:nvPicPr>
            <p:cNvPr id="7245" name="Picture 4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13964" y="2184003"/>
              <a:ext cx="561445" cy="61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1352384" y="2499670"/>
              <a:ext cx="146220" cy="2649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7237" name="Group 12"/>
          <p:cNvGrpSpPr>
            <a:grpSpLocks/>
          </p:cNvGrpSpPr>
          <p:nvPr/>
        </p:nvGrpSpPr>
        <p:grpSpPr bwMode="auto">
          <a:xfrm>
            <a:off x="3671888" y="2751963"/>
            <a:ext cx="627062" cy="534988"/>
            <a:chOff x="3629089" y="2240522"/>
            <a:chExt cx="626204" cy="535056"/>
          </a:xfrm>
        </p:grpSpPr>
        <p:pic>
          <p:nvPicPr>
            <p:cNvPr id="7243" name="Picture 4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742530" y="2240522"/>
              <a:ext cx="512763" cy="53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Rectangle 49"/>
            <p:cNvSpPr/>
            <p:nvPr/>
          </p:nvSpPr>
          <p:spPr>
            <a:xfrm>
              <a:off x="3629089" y="2510431"/>
              <a:ext cx="187069" cy="2556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cxnSp>
        <p:nvCxnSpPr>
          <p:cNvPr id="7238" name="Straight Arrow Connector 37"/>
          <p:cNvCxnSpPr>
            <a:cxnSpLocks noChangeShapeType="1"/>
          </p:cNvCxnSpPr>
          <p:nvPr/>
        </p:nvCxnSpPr>
        <p:spPr bwMode="auto">
          <a:xfrm flipH="1">
            <a:off x="579438" y="3563176"/>
            <a:ext cx="0" cy="354012"/>
          </a:xfrm>
          <a:prstGeom prst="straightConnector1">
            <a:avLst/>
          </a:prstGeom>
          <a:noFill/>
          <a:ln w="9525">
            <a:solidFill>
              <a:schemeClr val="tx1"/>
            </a:solidFill>
            <a:round/>
            <a:headEnd/>
            <a:tailEnd type="triangle" w="lg" len="lg"/>
          </a:ln>
          <a:extLst>
            <a:ext uri="{909E8E84-426E-40DD-AFC4-6F175D3DCCD1}">
              <a14:hiddenFill xmlns:a14="http://schemas.microsoft.com/office/drawing/2010/main">
                <a:noFill/>
              </a14:hiddenFill>
            </a:ext>
          </a:extLst>
        </p:spPr>
      </p:cxnSp>
      <p:pic>
        <p:nvPicPr>
          <p:cNvPr id="7239" name="Picture 12" descr="4rsall"/>
          <p:cNvPicPr>
            <a:picLocks noChangeAspect="1" noChangeArrowheads="1"/>
          </p:cNvPicPr>
          <p:nvPr/>
        </p:nvPicPr>
        <p:blipFill>
          <a:blip r:embed="rId3" cstate="print">
            <a:extLst>
              <a:ext uri="{28A0092B-C50C-407E-A947-70E740481C1C}">
                <a14:useLocalDpi xmlns:a14="http://schemas.microsoft.com/office/drawing/2010/main" val="0"/>
              </a:ext>
            </a:extLst>
          </a:blip>
          <a:srcRect r="58127" b="63167"/>
          <a:stretch>
            <a:fillRect/>
          </a:stretch>
        </p:blipFill>
        <p:spPr bwMode="auto">
          <a:xfrm>
            <a:off x="369888" y="4288663"/>
            <a:ext cx="534987"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 name="TextBox 57"/>
          <p:cNvSpPr txBox="1"/>
          <p:nvPr/>
        </p:nvSpPr>
        <p:spPr>
          <a:xfrm>
            <a:off x="207963" y="4915726"/>
            <a:ext cx="857250" cy="398462"/>
          </a:xfrm>
          <a:prstGeom prst="rect">
            <a:avLst/>
          </a:prstGeom>
          <a:noFill/>
        </p:spPr>
        <p:txBody>
          <a:bodyPr lIns="76807" tIns="38404" rIns="76807" bIns="38404">
            <a:spAutoFit/>
          </a:bodyPr>
          <a:lstStyle/>
          <a:p>
            <a:pPr algn="ctr">
              <a:defRPr/>
            </a:pPr>
            <a:r>
              <a:rPr lang="en-GB" sz="1038" dirty="0">
                <a:latin typeface="+mj-lt"/>
                <a:ea typeface="Arial" charset="0"/>
                <a:cs typeface="Arial" charset="0"/>
              </a:rPr>
              <a:t>Transitional/core shelter</a:t>
            </a:r>
          </a:p>
        </p:txBody>
      </p:sp>
      <p:sp>
        <p:nvSpPr>
          <p:cNvPr id="69" name="Rounded Rectangle 68"/>
          <p:cNvSpPr/>
          <p:nvPr/>
        </p:nvSpPr>
        <p:spPr>
          <a:xfrm>
            <a:off x="385763" y="5458651"/>
            <a:ext cx="4038600" cy="606425"/>
          </a:xfrm>
          <a:prstGeom prst="roundRect">
            <a:avLst/>
          </a:prstGeom>
          <a:solidFill>
            <a:srgbClr val="459FD5"/>
          </a:solidFill>
          <a:ln>
            <a:solidFill>
              <a:srgbClr val="459FD5"/>
            </a:solidFill>
          </a:ln>
        </p:spPr>
        <p:style>
          <a:lnRef idx="2">
            <a:schemeClr val="accent1">
              <a:shade val="50000"/>
            </a:schemeClr>
          </a:lnRef>
          <a:fillRef idx="1">
            <a:schemeClr val="accent1"/>
          </a:fillRef>
          <a:effectRef idx="0">
            <a:schemeClr val="accent1"/>
          </a:effectRef>
          <a:fontRef idx="minor">
            <a:schemeClr val="lt1"/>
          </a:fontRef>
        </p:style>
        <p:txBody>
          <a:bodyPr lIns="76807" tIns="38404" rIns="76807" bIns="38404" anchor="ctr"/>
          <a:lstStyle/>
          <a:p>
            <a:pPr algn="ctr">
              <a:defRPr/>
            </a:pPr>
            <a:r>
              <a:rPr lang="en-GB" sz="1662" dirty="0">
                <a:solidFill>
                  <a:schemeClr val="bg1"/>
                </a:solidFill>
              </a:rPr>
              <a:t>Technical support</a:t>
            </a:r>
          </a:p>
          <a:p>
            <a:pPr algn="ctr">
              <a:defRPr/>
            </a:pPr>
            <a:endParaRPr lang="en-GB" sz="1662" dirty="0">
              <a:solidFill>
                <a:schemeClr val="bg1"/>
              </a:solidFill>
            </a:endParaRPr>
          </a:p>
        </p:txBody>
      </p:sp>
      <p:sp>
        <p:nvSpPr>
          <p:cNvPr id="72" name="Down Arrow 71"/>
          <p:cNvSpPr/>
          <p:nvPr/>
        </p:nvSpPr>
        <p:spPr>
          <a:xfrm>
            <a:off x="2062163" y="6315901"/>
            <a:ext cx="917575" cy="415925"/>
          </a:xfrm>
          <a:prstGeom prst="downArrow">
            <a:avLst/>
          </a:prstGeom>
          <a:solidFill>
            <a:schemeClr val="accent6">
              <a:lumMod val="75000"/>
            </a:schemeClr>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lIns="76807" tIns="38404" rIns="76807" bIns="38404" anchor="ctr"/>
          <a:lstStyle>
            <a:lvl1pPr>
              <a:spcBef>
                <a:spcPct val="20000"/>
              </a:spcBef>
              <a:buClr>
                <a:srgbClr val="7F1416"/>
              </a:buClr>
              <a:buFont typeface="Wingdings" panose="05000000000000000000" pitchFamily="2" charset="2"/>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7F1416"/>
              </a:buClr>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Clr>
                <a:srgbClr val="7F1416"/>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Clr>
                <a:srgbClr val="7F1416"/>
              </a:buClr>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spcBef>
                <a:spcPct val="0"/>
              </a:spcBef>
              <a:buClrTx/>
              <a:buFontTx/>
              <a:buNone/>
              <a:defRPr/>
            </a:pPr>
            <a:endParaRPr lang="en-GB" altLang="en-US" sz="1000">
              <a:solidFill>
                <a:srgbClr val="FFFFFF"/>
              </a:solidFill>
              <a:cs typeface="Arial" panose="020B0604020202020204" pitchFamily="34" charset="0"/>
            </a:endParaRPr>
          </a:p>
        </p:txBody>
      </p:sp>
    </p:spTree>
    <p:extLst>
      <p:ext uri="{BB962C8B-B14F-4D97-AF65-F5344CB8AC3E}">
        <p14:creationId xmlns:p14="http://schemas.microsoft.com/office/powerpoint/2010/main" val="1065616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Agenda</a:t>
            </a:r>
          </a:p>
        </p:txBody>
      </p:sp>
      <p:sp>
        <p:nvSpPr>
          <p:cNvPr id="3" name="Content Placeholder 2"/>
          <p:cNvSpPr>
            <a:spLocks noGrp="1"/>
          </p:cNvSpPr>
          <p:nvPr>
            <p:ph idx="1"/>
          </p:nvPr>
        </p:nvSpPr>
        <p:spPr/>
        <p:txBody>
          <a:bodyPr/>
          <a:lstStyle/>
          <a:p>
            <a:pPr marL="514350" indent="-514350">
              <a:buFont typeface="+mj-lt"/>
              <a:buAutoNum type="arabicPeriod"/>
            </a:pPr>
            <a:r>
              <a:rPr lang="en-US" dirty="0"/>
              <a:t>Introductions</a:t>
            </a:r>
          </a:p>
          <a:p>
            <a:pPr marL="514350" indent="-514350">
              <a:buFont typeface="+mj-lt"/>
              <a:buAutoNum type="arabicPeriod"/>
            </a:pPr>
            <a:r>
              <a:rPr lang="en-US" dirty="0"/>
              <a:t>Information Management</a:t>
            </a:r>
          </a:p>
          <a:p>
            <a:pPr marL="514350" indent="-514350">
              <a:buFont typeface="+mj-lt"/>
              <a:buAutoNum type="arabicPeriod"/>
            </a:pPr>
            <a:r>
              <a:rPr lang="en-US" dirty="0"/>
              <a:t>District Focal Point Update</a:t>
            </a:r>
          </a:p>
          <a:p>
            <a:pPr marL="514350" indent="-514350">
              <a:buFont typeface="+mj-lt"/>
              <a:buAutoNum type="arabicPeriod"/>
            </a:pPr>
            <a:r>
              <a:rPr lang="en-US" dirty="0"/>
              <a:t>Protection &amp; Shelter</a:t>
            </a:r>
          </a:p>
          <a:p>
            <a:pPr marL="514350" indent="-514350">
              <a:buFont typeface="+mj-lt"/>
              <a:buAutoNum type="arabicPeriod"/>
            </a:pPr>
            <a:r>
              <a:rPr lang="en-US" dirty="0"/>
              <a:t>NBRO Drone assessment</a:t>
            </a:r>
          </a:p>
          <a:p>
            <a:pPr marL="514350" indent="-514350">
              <a:buFont typeface="+mj-lt"/>
              <a:buAutoNum type="arabicPeriod"/>
            </a:pPr>
            <a:r>
              <a:rPr lang="en-US" dirty="0"/>
              <a:t>Strategy update</a:t>
            </a:r>
          </a:p>
          <a:p>
            <a:pPr marL="514350" indent="-514350">
              <a:buFont typeface="+mj-lt"/>
              <a:buAutoNum type="arabicPeriod"/>
            </a:pPr>
            <a:r>
              <a:rPr lang="en-US" dirty="0"/>
              <a:t>AOB and Next Meeting</a:t>
            </a:r>
          </a:p>
          <a:p>
            <a:pPr marL="514350" indent="-514350">
              <a:buFont typeface="+mj-lt"/>
              <a:buAutoNum type="arabicPeriod"/>
            </a:pPr>
            <a:endParaRPr lang="en-US" dirty="0"/>
          </a:p>
        </p:txBody>
      </p:sp>
    </p:spTree>
    <p:extLst>
      <p:ext uri="{BB962C8B-B14F-4D97-AF65-F5344CB8AC3E}">
        <p14:creationId xmlns:p14="http://schemas.microsoft.com/office/powerpoint/2010/main" val="28537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942" y="636484"/>
            <a:ext cx="8229600" cy="776292"/>
          </a:xfrm>
        </p:spPr>
        <p:txBody>
          <a:bodyPr>
            <a:normAutofit/>
          </a:bodyPr>
          <a:lstStyle/>
          <a:p>
            <a:r>
              <a:rPr lang="en-GB" sz="3600" dirty="0"/>
              <a:t>Overview of planned response (4 districts)</a:t>
            </a:r>
          </a:p>
        </p:txBody>
      </p:sp>
      <p:graphicFrame>
        <p:nvGraphicFramePr>
          <p:cNvPr id="5" name="Table 4"/>
          <p:cNvGraphicFramePr>
            <a:graphicFrameLocks noGrp="1"/>
          </p:cNvGraphicFramePr>
          <p:nvPr>
            <p:extLst>
              <p:ext uri="{D42A27DB-BD31-4B8C-83A1-F6EECF244321}">
                <p14:modId xmlns:p14="http://schemas.microsoft.com/office/powerpoint/2010/main" val="3540362220"/>
              </p:ext>
            </p:extLst>
          </p:nvPr>
        </p:nvGraphicFramePr>
        <p:xfrm>
          <a:off x="2081210" y="2745740"/>
          <a:ext cx="4752529" cy="2267436"/>
        </p:xfrm>
        <a:graphic>
          <a:graphicData uri="http://schemas.openxmlformats.org/drawingml/2006/table">
            <a:tbl>
              <a:tblPr>
                <a:tableStyleId>{D7AC3CCA-C797-4891-BE02-D94E43425B78}</a:tableStyleId>
              </a:tblPr>
              <a:tblGrid>
                <a:gridCol w="3408378">
                  <a:extLst>
                    <a:ext uri="{9D8B030D-6E8A-4147-A177-3AD203B41FA5}">
                      <a16:colId xmlns:a16="http://schemas.microsoft.com/office/drawing/2014/main" xmlns="" val="433094590"/>
                    </a:ext>
                  </a:extLst>
                </a:gridCol>
                <a:gridCol w="1344151">
                  <a:extLst>
                    <a:ext uri="{9D8B030D-6E8A-4147-A177-3AD203B41FA5}">
                      <a16:colId xmlns:a16="http://schemas.microsoft.com/office/drawing/2014/main" xmlns="" val="915754213"/>
                    </a:ext>
                  </a:extLst>
                </a:gridCol>
              </a:tblGrid>
              <a:tr h="796668">
                <a:tc>
                  <a:txBody>
                    <a:bodyPr/>
                    <a:lstStyle/>
                    <a:p>
                      <a:pPr algn="ctr" fontAlgn="ctr"/>
                      <a:r>
                        <a:rPr lang="en-GB" sz="1600" u="none" strike="noStrike" dirty="0">
                          <a:effectLst/>
                        </a:rPr>
                        <a:t>Item</a:t>
                      </a:r>
                      <a:endParaRPr lang="en-GB" sz="1600" b="1" i="0" u="none" strike="noStrike" dirty="0">
                        <a:solidFill>
                          <a:srgbClr val="000000"/>
                        </a:solidFill>
                        <a:effectLst/>
                        <a:latin typeface="Calibri" panose="020F0502020204030204" pitchFamily="34" charset="0"/>
                      </a:endParaRPr>
                    </a:p>
                  </a:txBody>
                  <a:tcPr marL="0" marR="0" marT="0" marB="0" anchor="ctr">
                    <a:noFill/>
                  </a:tcPr>
                </a:tc>
                <a:tc>
                  <a:txBody>
                    <a:bodyPr/>
                    <a:lstStyle/>
                    <a:p>
                      <a:pPr algn="ctr" fontAlgn="ctr"/>
                      <a:r>
                        <a:rPr lang="en-GB" sz="1600" u="none" strike="noStrike" dirty="0">
                          <a:effectLst/>
                        </a:rPr>
                        <a:t>Total # of HH</a:t>
                      </a:r>
                      <a:endParaRPr lang="en-GB" sz="1600" b="1" i="0" u="none" strike="noStrike" dirty="0">
                        <a:solidFill>
                          <a:srgbClr val="000000"/>
                        </a:solidFill>
                        <a:effectLst/>
                        <a:latin typeface="Calibri" panose="020F0502020204030204" pitchFamily="34" charset="0"/>
                      </a:endParaRPr>
                    </a:p>
                  </a:txBody>
                  <a:tcPr marL="0" marR="0" marT="0" marB="0" anchor="ctr">
                    <a:noFill/>
                  </a:tcPr>
                </a:tc>
                <a:extLst>
                  <a:ext uri="{0D108BD9-81ED-4DB2-BD59-A6C34878D82A}">
                    <a16:rowId xmlns:a16="http://schemas.microsoft.com/office/drawing/2014/main" xmlns="" val="1133648115"/>
                  </a:ext>
                </a:extLst>
              </a:tr>
              <a:tr h="245128">
                <a:tc>
                  <a:txBody>
                    <a:bodyPr/>
                    <a:lstStyle/>
                    <a:p>
                      <a:pPr algn="l" fontAlgn="ctr"/>
                      <a:r>
                        <a:rPr lang="en-GB" sz="1600" u="none" strike="noStrike">
                          <a:effectLst/>
                        </a:rPr>
                        <a:t>Household NFIs Kits/ Cash</a:t>
                      </a:r>
                      <a:endParaRPr lang="en-GB" sz="1600" b="0" i="0" u="none" strike="noStrike">
                        <a:solidFill>
                          <a:srgbClr val="000000"/>
                        </a:solidFill>
                        <a:effectLst/>
                        <a:latin typeface="Calibri" panose="020F0502020204030204" pitchFamily="34" charset="0"/>
                      </a:endParaRPr>
                    </a:p>
                  </a:txBody>
                  <a:tcPr marL="0" marR="0" marT="0" marB="0" anchor="ctr">
                    <a:noFill/>
                  </a:tcPr>
                </a:tc>
                <a:tc>
                  <a:txBody>
                    <a:bodyPr/>
                    <a:lstStyle/>
                    <a:p>
                      <a:pPr algn="r" fontAlgn="b"/>
                      <a:r>
                        <a:rPr lang="en-GB" sz="1600" u="none" strike="noStrike" dirty="0">
                          <a:effectLst/>
                        </a:rPr>
                        <a:t>26635</a:t>
                      </a:r>
                      <a:endParaRPr lang="en-GB" sz="1600" b="0" i="0" u="none" strike="noStrike" dirty="0">
                        <a:solidFill>
                          <a:srgbClr val="000000"/>
                        </a:solidFill>
                        <a:effectLst/>
                        <a:latin typeface="Calibri" panose="020F0502020204030204" pitchFamily="34" charset="0"/>
                      </a:endParaRPr>
                    </a:p>
                  </a:txBody>
                  <a:tcPr marL="0" marR="0" marT="0" marB="0" anchor="b">
                    <a:noFill/>
                  </a:tcPr>
                </a:tc>
                <a:extLst>
                  <a:ext uri="{0D108BD9-81ED-4DB2-BD59-A6C34878D82A}">
                    <a16:rowId xmlns:a16="http://schemas.microsoft.com/office/drawing/2014/main" xmlns="" val="1174314158"/>
                  </a:ext>
                </a:extLst>
              </a:tr>
              <a:tr h="245128">
                <a:tc>
                  <a:txBody>
                    <a:bodyPr/>
                    <a:lstStyle/>
                    <a:p>
                      <a:pPr algn="l" fontAlgn="ctr"/>
                      <a:r>
                        <a:rPr lang="en-GB" sz="1600" u="none" strike="noStrike">
                          <a:effectLst/>
                        </a:rPr>
                        <a:t>Shelter Repair kits/Cash</a:t>
                      </a:r>
                      <a:endParaRPr lang="en-GB" sz="1600" b="0" i="0" u="none" strike="noStrike">
                        <a:solidFill>
                          <a:srgbClr val="000000"/>
                        </a:solidFill>
                        <a:effectLst/>
                        <a:latin typeface="Calibri" panose="020F0502020204030204" pitchFamily="34" charset="0"/>
                      </a:endParaRPr>
                    </a:p>
                  </a:txBody>
                  <a:tcPr marL="0" marR="0" marT="0" marB="0" anchor="ctr">
                    <a:noFill/>
                  </a:tcPr>
                </a:tc>
                <a:tc>
                  <a:txBody>
                    <a:bodyPr/>
                    <a:lstStyle/>
                    <a:p>
                      <a:pPr algn="r" fontAlgn="b"/>
                      <a:r>
                        <a:rPr lang="en-GB" sz="1600" b="0" i="0" u="none" strike="noStrike" dirty="0">
                          <a:solidFill>
                            <a:srgbClr val="000000"/>
                          </a:solidFill>
                          <a:effectLst/>
                          <a:latin typeface="Calibri" panose="020F0502020204030204" pitchFamily="34" charset="0"/>
                        </a:rPr>
                        <a:t>5700</a:t>
                      </a:r>
                    </a:p>
                  </a:txBody>
                  <a:tcPr marL="0" marR="0" marT="0" marB="0" anchor="b">
                    <a:noFill/>
                  </a:tcPr>
                </a:tc>
                <a:extLst>
                  <a:ext uri="{0D108BD9-81ED-4DB2-BD59-A6C34878D82A}">
                    <a16:rowId xmlns:a16="http://schemas.microsoft.com/office/drawing/2014/main" xmlns="" val="1959348342"/>
                  </a:ext>
                </a:extLst>
              </a:tr>
              <a:tr h="245128">
                <a:tc>
                  <a:txBody>
                    <a:bodyPr/>
                    <a:lstStyle/>
                    <a:p>
                      <a:pPr algn="l" fontAlgn="ctr"/>
                      <a:r>
                        <a:rPr lang="en-GB" sz="1600" u="none" strike="noStrike">
                          <a:effectLst/>
                        </a:rPr>
                        <a:t>Repairing </a:t>
                      </a:r>
                      <a:endParaRPr lang="en-GB" sz="1600" b="0" i="0" u="none" strike="noStrike">
                        <a:solidFill>
                          <a:srgbClr val="000000"/>
                        </a:solidFill>
                        <a:effectLst/>
                        <a:latin typeface="Calibri" panose="020F0502020204030204" pitchFamily="34" charset="0"/>
                      </a:endParaRPr>
                    </a:p>
                  </a:txBody>
                  <a:tcPr marL="0" marR="0" marT="0" marB="0" anchor="ctr">
                    <a:noFill/>
                  </a:tcPr>
                </a:tc>
                <a:tc>
                  <a:txBody>
                    <a:bodyPr/>
                    <a:lstStyle/>
                    <a:p>
                      <a:pPr algn="r" fontAlgn="ctr"/>
                      <a:r>
                        <a:rPr lang="en-GB" sz="1600" u="none" strike="noStrike" dirty="0">
                          <a:effectLst/>
                        </a:rPr>
                        <a:t>58</a:t>
                      </a:r>
                      <a:endParaRPr lang="en-GB" sz="1600" b="0" i="0" u="none" strike="noStrike" dirty="0">
                        <a:solidFill>
                          <a:srgbClr val="000000"/>
                        </a:solidFill>
                        <a:effectLst/>
                        <a:latin typeface="Calibri" panose="020F0502020204030204" pitchFamily="34" charset="0"/>
                      </a:endParaRPr>
                    </a:p>
                  </a:txBody>
                  <a:tcPr marL="0" marR="0" marT="0" marB="0" anchor="ctr">
                    <a:noFill/>
                  </a:tcPr>
                </a:tc>
                <a:extLst>
                  <a:ext uri="{0D108BD9-81ED-4DB2-BD59-A6C34878D82A}">
                    <a16:rowId xmlns:a16="http://schemas.microsoft.com/office/drawing/2014/main" xmlns="" val="3398895441"/>
                  </a:ext>
                </a:extLst>
              </a:tr>
              <a:tr h="245128">
                <a:tc>
                  <a:txBody>
                    <a:bodyPr/>
                    <a:lstStyle/>
                    <a:p>
                      <a:pPr algn="l" fontAlgn="ctr"/>
                      <a:r>
                        <a:rPr lang="en-GB" sz="1600" u="none" strike="noStrike" dirty="0">
                          <a:effectLst/>
                        </a:rPr>
                        <a:t>Community Based Shelter Programme</a:t>
                      </a:r>
                      <a:endParaRPr lang="en-GB" sz="1600" b="0" i="0" u="none" strike="noStrike" dirty="0">
                        <a:solidFill>
                          <a:srgbClr val="000000"/>
                        </a:solidFill>
                        <a:effectLst/>
                        <a:latin typeface="Calibri" panose="020F0502020204030204" pitchFamily="34" charset="0"/>
                      </a:endParaRPr>
                    </a:p>
                  </a:txBody>
                  <a:tcPr marL="0" marR="0" marT="0" marB="0" anchor="ctr">
                    <a:noFill/>
                  </a:tcPr>
                </a:tc>
                <a:tc>
                  <a:txBody>
                    <a:bodyPr/>
                    <a:lstStyle/>
                    <a:p>
                      <a:pPr algn="r" fontAlgn="ctr"/>
                      <a:r>
                        <a:rPr lang="en-GB" sz="1600" b="0" i="0" u="none" strike="noStrike" dirty="0">
                          <a:solidFill>
                            <a:srgbClr val="000000"/>
                          </a:solidFill>
                          <a:effectLst/>
                          <a:latin typeface="Calibri" panose="020F0502020204030204" pitchFamily="34" charset="0"/>
                        </a:rPr>
                        <a:t>400</a:t>
                      </a:r>
                    </a:p>
                  </a:txBody>
                  <a:tcPr marL="0" marR="0" marT="0" marB="0" anchor="ctr">
                    <a:noFill/>
                  </a:tcPr>
                </a:tc>
                <a:extLst>
                  <a:ext uri="{0D108BD9-81ED-4DB2-BD59-A6C34878D82A}">
                    <a16:rowId xmlns:a16="http://schemas.microsoft.com/office/drawing/2014/main" xmlns="" val="2104620819"/>
                  </a:ext>
                </a:extLst>
              </a:tr>
              <a:tr h="245128">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600" u="none" strike="noStrike" dirty="0">
                          <a:effectLst/>
                        </a:rPr>
                        <a:t>Permanent House</a:t>
                      </a:r>
                      <a:endParaRPr lang="en-GB" sz="1600" b="0" i="0" u="none" strike="noStrike" dirty="0">
                        <a:solidFill>
                          <a:srgbClr val="000000"/>
                        </a:solidFill>
                        <a:effectLst/>
                        <a:latin typeface="Calibri" panose="020F0502020204030204" pitchFamily="34" charset="0"/>
                      </a:endParaRPr>
                    </a:p>
                  </a:txBody>
                  <a:tcPr marL="0" marR="0" marT="0" marB="0" anchor="ctr">
                    <a:noFill/>
                  </a:tcPr>
                </a:tc>
                <a:tc>
                  <a:txBody>
                    <a:bodyPr/>
                    <a:lstStyle/>
                    <a:p>
                      <a:pPr algn="r" fontAlgn="ctr"/>
                      <a:r>
                        <a:rPr lang="en-GB" sz="1600" b="0" i="0" u="none" strike="noStrike" dirty="0">
                          <a:solidFill>
                            <a:srgbClr val="000000"/>
                          </a:solidFill>
                          <a:effectLst/>
                          <a:latin typeface="Calibri" panose="020F0502020204030204" pitchFamily="34" charset="0"/>
                        </a:rPr>
                        <a:t>290</a:t>
                      </a:r>
                    </a:p>
                  </a:txBody>
                  <a:tcPr marL="0" marR="0" marT="0" marB="0" anchor="ctr">
                    <a:noFill/>
                  </a:tcPr>
                </a:tc>
                <a:extLst>
                  <a:ext uri="{0D108BD9-81ED-4DB2-BD59-A6C34878D82A}">
                    <a16:rowId xmlns:a16="http://schemas.microsoft.com/office/drawing/2014/main" xmlns="" val="2086883104"/>
                  </a:ext>
                </a:extLst>
              </a:tr>
              <a:tr h="245128">
                <a:tc>
                  <a:txBody>
                    <a:bodyPr/>
                    <a:lstStyle/>
                    <a:p>
                      <a:pPr algn="l" fontAlgn="ctr"/>
                      <a:r>
                        <a:rPr lang="en-GB" sz="1600" u="none" strike="noStrike">
                          <a:effectLst/>
                        </a:rPr>
                        <a:t>Transitional Shelter</a:t>
                      </a:r>
                      <a:endParaRPr lang="en-GB" sz="1600" b="0" i="0" u="none" strike="noStrike">
                        <a:solidFill>
                          <a:srgbClr val="000000"/>
                        </a:solidFill>
                        <a:effectLst/>
                        <a:latin typeface="Calibri" panose="020F0502020204030204" pitchFamily="34" charset="0"/>
                      </a:endParaRPr>
                    </a:p>
                  </a:txBody>
                  <a:tcPr marL="0" marR="0" marT="0" marB="0" anchor="ctr">
                    <a:noFill/>
                  </a:tcPr>
                </a:tc>
                <a:tc>
                  <a:txBody>
                    <a:bodyPr/>
                    <a:lstStyle/>
                    <a:p>
                      <a:pPr algn="r" fontAlgn="ctr"/>
                      <a:r>
                        <a:rPr lang="en-GB" sz="1600" b="0" i="0" u="none" strike="noStrike" dirty="0">
                          <a:solidFill>
                            <a:srgbClr val="000000"/>
                          </a:solidFill>
                          <a:effectLst/>
                          <a:latin typeface="Calibri" panose="020F0502020204030204" pitchFamily="34" charset="0"/>
                        </a:rPr>
                        <a:t>540</a:t>
                      </a:r>
                    </a:p>
                  </a:txBody>
                  <a:tcPr marL="0" marR="0" marT="0" marB="0" anchor="ctr">
                    <a:noFill/>
                  </a:tcPr>
                </a:tc>
                <a:extLst>
                  <a:ext uri="{0D108BD9-81ED-4DB2-BD59-A6C34878D82A}">
                    <a16:rowId xmlns:a16="http://schemas.microsoft.com/office/drawing/2014/main" xmlns="" val="4206181414"/>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459513143"/>
              </p:ext>
            </p:extLst>
          </p:nvPr>
        </p:nvGraphicFramePr>
        <p:xfrm>
          <a:off x="2840133" y="2039510"/>
          <a:ext cx="3384376" cy="597402"/>
        </p:xfrm>
        <a:graphic>
          <a:graphicData uri="http://schemas.openxmlformats.org/drawingml/2006/table">
            <a:tbl>
              <a:tblPr>
                <a:tableStyleId>{D7AC3CCA-C797-4891-BE02-D94E43425B78}</a:tableStyleId>
              </a:tblPr>
              <a:tblGrid>
                <a:gridCol w="2430441">
                  <a:extLst>
                    <a:ext uri="{9D8B030D-6E8A-4147-A177-3AD203B41FA5}">
                      <a16:colId xmlns:a16="http://schemas.microsoft.com/office/drawing/2014/main" xmlns="" val="1092645861"/>
                    </a:ext>
                  </a:extLst>
                </a:gridCol>
                <a:gridCol w="953935">
                  <a:extLst>
                    <a:ext uri="{9D8B030D-6E8A-4147-A177-3AD203B41FA5}">
                      <a16:colId xmlns:a16="http://schemas.microsoft.com/office/drawing/2014/main" xmlns="" val="4080706404"/>
                    </a:ext>
                  </a:extLst>
                </a:gridCol>
              </a:tblGrid>
              <a:tr h="298701">
                <a:tc>
                  <a:txBody>
                    <a:bodyPr/>
                    <a:lstStyle/>
                    <a:p>
                      <a:pPr algn="l" fontAlgn="b"/>
                      <a:r>
                        <a:rPr lang="en-GB" sz="1600" u="none" strike="noStrike" dirty="0">
                          <a:effectLst/>
                        </a:rPr>
                        <a:t>Partially Damaged Houses </a:t>
                      </a:r>
                      <a:endParaRPr lang="en-GB" sz="1600" b="1"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20439</a:t>
                      </a:r>
                      <a:endParaRPr lang="en-GB" sz="1600" b="1" i="0" u="none" strike="noStrike" dirty="0">
                        <a:solidFill>
                          <a:srgbClr val="000000"/>
                        </a:solidFill>
                        <a:effectLst/>
                        <a:latin typeface="Calibri" panose="020F0502020204030204" pitchFamily="34" charset="0"/>
                      </a:endParaRPr>
                    </a:p>
                  </a:txBody>
                  <a:tcPr marL="0" marR="0" marT="0" marB="0" anchor="b">
                    <a:noFill/>
                  </a:tcPr>
                </a:tc>
                <a:extLst>
                  <a:ext uri="{0D108BD9-81ED-4DB2-BD59-A6C34878D82A}">
                    <a16:rowId xmlns:a16="http://schemas.microsoft.com/office/drawing/2014/main" xmlns="" val="4006623843"/>
                  </a:ext>
                </a:extLst>
              </a:tr>
              <a:tr h="298701">
                <a:tc>
                  <a:txBody>
                    <a:bodyPr/>
                    <a:lstStyle/>
                    <a:p>
                      <a:pPr algn="l" fontAlgn="b"/>
                      <a:r>
                        <a:rPr lang="en-GB" sz="1600" u="none" strike="noStrike" dirty="0">
                          <a:effectLst/>
                        </a:rPr>
                        <a:t>Fully Damaged Houses </a:t>
                      </a:r>
                      <a:endParaRPr lang="en-GB" sz="1600" b="1"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b="1" i="0" u="none" strike="noStrike" dirty="0">
                          <a:solidFill>
                            <a:srgbClr val="000000"/>
                          </a:solidFill>
                          <a:effectLst/>
                          <a:latin typeface="Calibri" panose="020F0502020204030204" pitchFamily="34" charset="0"/>
                        </a:rPr>
                        <a:t>2967</a:t>
                      </a:r>
                    </a:p>
                  </a:txBody>
                  <a:tcPr marL="0" marR="0" marT="0" marB="0" anchor="b">
                    <a:noFill/>
                  </a:tcPr>
                </a:tc>
                <a:extLst>
                  <a:ext uri="{0D108BD9-81ED-4DB2-BD59-A6C34878D82A}">
                    <a16:rowId xmlns:a16="http://schemas.microsoft.com/office/drawing/2014/main" xmlns="" val="714919818"/>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150679303"/>
              </p:ext>
            </p:extLst>
          </p:nvPr>
        </p:nvGraphicFramePr>
        <p:xfrm>
          <a:off x="1115616" y="5085184"/>
          <a:ext cx="7200801" cy="1480403"/>
        </p:xfrm>
        <a:graphic>
          <a:graphicData uri="http://schemas.openxmlformats.org/drawingml/2006/table">
            <a:tbl>
              <a:tblPr>
                <a:tableStyleId>{D7AC3CCA-C797-4891-BE02-D94E43425B78}</a:tableStyleId>
              </a:tblPr>
              <a:tblGrid>
                <a:gridCol w="3673878">
                  <a:extLst>
                    <a:ext uri="{9D8B030D-6E8A-4147-A177-3AD203B41FA5}">
                      <a16:colId xmlns:a16="http://schemas.microsoft.com/office/drawing/2014/main" xmlns="" val="3937585111"/>
                    </a:ext>
                  </a:extLst>
                </a:gridCol>
                <a:gridCol w="1343589">
                  <a:extLst>
                    <a:ext uri="{9D8B030D-6E8A-4147-A177-3AD203B41FA5}">
                      <a16:colId xmlns:a16="http://schemas.microsoft.com/office/drawing/2014/main" xmlns="" val="2379388351"/>
                    </a:ext>
                  </a:extLst>
                </a:gridCol>
                <a:gridCol w="1288508">
                  <a:extLst>
                    <a:ext uri="{9D8B030D-6E8A-4147-A177-3AD203B41FA5}">
                      <a16:colId xmlns:a16="http://schemas.microsoft.com/office/drawing/2014/main" xmlns="" val="3709201286"/>
                    </a:ext>
                  </a:extLst>
                </a:gridCol>
                <a:gridCol w="894826">
                  <a:extLst>
                    <a:ext uri="{9D8B030D-6E8A-4147-A177-3AD203B41FA5}">
                      <a16:colId xmlns:a16="http://schemas.microsoft.com/office/drawing/2014/main" xmlns="" val="1214577267"/>
                    </a:ext>
                  </a:extLst>
                </a:gridCol>
              </a:tblGrid>
              <a:tr h="748883">
                <a:tc>
                  <a:txBody>
                    <a:bodyPr/>
                    <a:lstStyle/>
                    <a:p>
                      <a:pPr algn="ctr" fontAlgn="ctr"/>
                      <a:r>
                        <a:rPr lang="en-GB" sz="1600" u="none" strike="noStrike" dirty="0">
                          <a:effectLst/>
                        </a:rPr>
                        <a:t>Items</a:t>
                      </a:r>
                      <a:endParaRPr lang="en-GB" sz="1600" b="1" i="0" u="none" strike="noStrike" dirty="0">
                        <a:solidFill>
                          <a:srgbClr val="000000"/>
                        </a:solidFill>
                        <a:effectLst/>
                        <a:latin typeface="Calibri" panose="020F0502020204030204" pitchFamily="34" charset="0"/>
                      </a:endParaRPr>
                    </a:p>
                  </a:txBody>
                  <a:tcPr marL="0" marR="0" marT="0" marB="0" anchor="ctr">
                    <a:noFill/>
                  </a:tcPr>
                </a:tc>
                <a:tc>
                  <a:txBody>
                    <a:bodyPr/>
                    <a:lstStyle/>
                    <a:p>
                      <a:pPr algn="ctr" fontAlgn="ctr"/>
                      <a:r>
                        <a:rPr lang="en-GB" sz="1600" u="none" strike="noStrike" dirty="0">
                          <a:effectLst/>
                        </a:rPr>
                        <a:t>Total Response Needed</a:t>
                      </a:r>
                      <a:endParaRPr lang="en-GB" sz="1600" b="1" i="0" u="none" strike="noStrike" dirty="0">
                        <a:solidFill>
                          <a:srgbClr val="000000"/>
                        </a:solidFill>
                        <a:effectLst/>
                        <a:latin typeface="Calibri" panose="020F0502020204030204" pitchFamily="34" charset="0"/>
                      </a:endParaRPr>
                    </a:p>
                  </a:txBody>
                  <a:tcPr marL="0" marR="0" marT="0" marB="0" anchor="ctr">
                    <a:noFill/>
                  </a:tcPr>
                </a:tc>
                <a:tc>
                  <a:txBody>
                    <a:bodyPr/>
                    <a:lstStyle/>
                    <a:p>
                      <a:pPr algn="ctr" fontAlgn="ctr"/>
                      <a:r>
                        <a:rPr lang="en-GB" sz="1600" u="none" strike="noStrike" dirty="0">
                          <a:effectLst/>
                        </a:rPr>
                        <a:t>Response Plan</a:t>
                      </a:r>
                      <a:endParaRPr lang="en-GB" sz="1600" b="1" i="0" u="none" strike="noStrike" dirty="0">
                        <a:solidFill>
                          <a:srgbClr val="000000"/>
                        </a:solidFill>
                        <a:effectLst/>
                        <a:latin typeface="Calibri" panose="020F0502020204030204" pitchFamily="34" charset="0"/>
                      </a:endParaRPr>
                    </a:p>
                  </a:txBody>
                  <a:tcPr marL="0" marR="0" marT="0" marB="0" anchor="ctr">
                    <a:noFill/>
                  </a:tcPr>
                </a:tc>
                <a:tc>
                  <a:txBody>
                    <a:bodyPr/>
                    <a:lstStyle/>
                    <a:p>
                      <a:pPr algn="ctr" fontAlgn="ctr"/>
                      <a:r>
                        <a:rPr lang="en-GB" sz="1600" u="none" strike="noStrike" dirty="0">
                          <a:effectLst/>
                        </a:rPr>
                        <a:t>Gap </a:t>
                      </a:r>
                      <a:endParaRPr lang="en-GB" sz="1600" b="1" i="0" u="none" strike="noStrike" dirty="0">
                        <a:solidFill>
                          <a:srgbClr val="000000"/>
                        </a:solidFill>
                        <a:effectLst/>
                        <a:latin typeface="Calibri" panose="020F0502020204030204" pitchFamily="34" charset="0"/>
                      </a:endParaRPr>
                    </a:p>
                  </a:txBody>
                  <a:tcPr marL="0" marR="0" marT="0" marB="0" anchor="ctr">
                    <a:noFill/>
                  </a:tcPr>
                </a:tc>
                <a:extLst>
                  <a:ext uri="{0D108BD9-81ED-4DB2-BD59-A6C34878D82A}">
                    <a16:rowId xmlns:a16="http://schemas.microsoft.com/office/drawing/2014/main" xmlns="" val="257242343"/>
                  </a:ext>
                </a:extLst>
              </a:tr>
              <a:tr h="230426">
                <a:tc>
                  <a:txBody>
                    <a:bodyPr/>
                    <a:lstStyle/>
                    <a:p>
                      <a:pPr algn="l" fontAlgn="b"/>
                      <a:r>
                        <a:rPr lang="en-GB" sz="1600" u="none" strike="noStrike" dirty="0">
                          <a:effectLst/>
                        </a:rPr>
                        <a:t>Cash/ Shelter Repair Kits</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20439</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6158</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14281</a:t>
                      </a:r>
                      <a:endParaRPr lang="en-GB" sz="1600" b="0" i="0" u="none" strike="noStrike" dirty="0">
                        <a:solidFill>
                          <a:srgbClr val="000000"/>
                        </a:solidFill>
                        <a:effectLst/>
                        <a:latin typeface="Calibri" panose="020F0502020204030204" pitchFamily="34" charset="0"/>
                      </a:endParaRPr>
                    </a:p>
                  </a:txBody>
                  <a:tcPr marL="0" marR="0" marT="0" marB="0" anchor="b">
                    <a:noFill/>
                  </a:tcPr>
                </a:tc>
                <a:extLst>
                  <a:ext uri="{0D108BD9-81ED-4DB2-BD59-A6C34878D82A}">
                    <a16:rowId xmlns:a16="http://schemas.microsoft.com/office/drawing/2014/main" xmlns="" val="2996516885"/>
                  </a:ext>
                </a:extLst>
              </a:tr>
              <a:tr h="230426">
                <a:tc>
                  <a:txBody>
                    <a:bodyPr/>
                    <a:lstStyle/>
                    <a:p>
                      <a:pPr algn="l" fontAlgn="b"/>
                      <a:r>
                        <a:rPr lang="en-GB" sz="1600" u="none" strike="noStrike" dirty="0">
                          <a:effectLst/>
                        </a:rPr>
                        <a:t>Cash/ Household NFI Kits</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23406</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26635</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(3229)</a:t>
                      </a:r>
                      <a:endParaRPr lang="en-GB" sz="1600" b="0" i="0" u="none" strike="noStrike" dirty="0">
                        <a:solidFill>
                          <a:srgbClr val="000000"/>
                        </a:solidFill>
                        <a:effectLst/>
                        <a:latin typeface="Calibri" panose="020F0502020204030204" pitchFamily="34" charset="0"/>
                      </a:endParaRPr>
                    </a:p>
                  </a:txBody>
                  <a:tcPr marL="0" marR="0" marT="0" marB="0" anchor="b">
                    <a:solidFill>
                      <a:srgbClr val="FFFF00"/>
                    </a:solidFill>
                  </a:tcPr>
                </a:tc>
                <a:extLst>
                  <a:ext uri="{0D108BD9-81ED-4DB2-BD59-A6C34878D82A}">
                    <a16:rowId xmlns:a16="http://schemas.microsoft.com/office/drawing/2014/main" xmlns="" val="1686256091"/>
                  </a:ext>
                </a:extLst>
              </a:tr>
              <a:tr h="230426">
                <a:tc>
                  <a:txBody>
                    <a:bodyPr/>
                    <a:lstStyle/>
                    <a:p>
                      <a:pPr algn="l" fontAlgn="b"/>
                      <a:r>
                        <a:rPr lang="en-GB" sz="1600" u="none" strike="noStrike" dirty="0">
                          <a:effectLst/>
                        </a:rPr>
                        <a:t>Permanent House/Transitional Shelter</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2967</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830</a:t>
                      </a:r>
                      <a:endParaRPr lang="en-GB" sz="1600" b="0" i="0" u="none" strike="noStrike" dirty="0">
                        <a:solidFill>
                          <a:srgbClr val="000000"/>
                        </a:solidFill>
                        <a:effectLst/>
                        <a:latin typeface="Calibri" panose="020F0502020204030204" pitchFamily="34" charset="0"/>
                      </a:endParaRPr>
                    </a:p>
                  </a:txBody>
                  <a:tcPr marL="0" marR="0" marT="0" marB="0" anchor="b">
                    <a:noFill/>
                  </a:tcPr>
                </a:tc>
                <a:tc>
                  <a:txBody>
                    <a:bodyPr/>
                    <a:lstStyle/>
                    <a:p>
                      <a:pPr algn="r" fontAlgn="b"/>
                      <a:r>
                        <a:rPr lang="en-GB" sz="1600" u="none" strike="noStrike" dirty="0">
                          <a:effectLst/>
                        </a:rPr>
                        <a:t>2137</a:t>
                      </a:r>
                      <a:endParaRPr lang="en-GB" sz="1600" b="0" i="0" u="none" strike="noStrike" dirty="0">
                        <a:solidFill>
                          <a:srgbClr val="000000"/>
                        </a:solidFill>
                        <a:effectLst/>
                        <a:latin typeface="Calibri" panose="020F0502020204030204" pitchFamily="34" charset="0"/>
                      </a:endParaRPr>
                    </a:p>
                  </a:txBody>
                  <a:tcPr marL="0" marR="0" marT="0" marB="0" anchor="b">
                    <a:noFill/>
                  </a:tcPr>
                </a:tc>
                <a:extLst>
                  <a:ext uri="{0D108BD9-81ED-4DB2-BD59-A6C34878D82A}">
                    <a16:rowId xmlns:a16="http://schemas.microsoft.com/office/drawing/2014/main" xmlns="" val="1365772227"/>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87940657"/>
              </p:ext>
            </p:extLst>
          </p:nvPr>
        </p:nvGraphicFramePr>
        <p:xfrm>
          <a:off x="419346" y="1501160"/>
          <a:ext cx="3396749" cy="487680"/>
        </p:xfrm>
        <a:graphic>
          <a:graphicData uri="http://schemas.openxmlformats.org/drawingml/2006/table">
            <a:tbl>
              <a:tblPr>
                <a:tableStyleId>{D7AC3CCA-C797-4891-BE02-D94E43425B78}</a:tableStyleId>
              </a:tblPr>
              <a:tblGrid>
                <a:gridCol w="2761842">
                  <a:extLst>
                    <a:ext uri="{9D8B030D-6E8A-4147-A177-3AD203B41FA5}">
                      <a16:colId xmlns:a16="http://schemas.microsoft.com/office/drawing/2014/main" xmlns="" val="834652894"/>
                    </a:ext>
                  </a:extLst>
                </a:gridCol>
                <a:gridCol w="634907">
                  <a:extLst>
                    <a:ext uri="{9D8B030D-6E8A-4147-A177-3AD203B41FA5}">
                      <a16:colId xmlns:a16="http://schemas.microsoft.com/office/drawing/2014/main" xmlns="" val="3477344007"/>
                    </a:ext>
                  </a:extLst>
                </a:gridCol>
              </a:tblGrid>
              <a:tr h="182880">
                <a:tc>
                  <a:txBody>
                    <a:bodyPr/>
                    <a:lstStyle/>
                    <a:p>
                      <a:pPr algn="l" fontAlgn="ctr"/>
                      <a:r>
                        <a:rPr lang="en-GB" sz="1600" u="none" strike="noStrike" dirty="0">
                          <a:effectLst/>
                        </a:rPr>
                        <a:t>Transitional Shelter</a:t>
                      </a:r>
                      <a:endParaRPr lang="en-GB" sz="1600" b="0" i="0" u="none" strike="noStrike" dirty="0">
                        <a:solidFill>
                          <a:srgbClr val="000000"/>
                        </a:solidFill>
                        <a:effectLst/>
                        <a:latin typeface="Calibri" panose="020F0502020204030204" pitchFamily="34" charset="0"/>
                      </a:endParaRPr>
                    </a:p>
                  </a:txBody>
                  <a:tcPr marL="0" marR="0" marT="0" marB="0" anchor="ctr">
                    <a:solidFill>
                      <a:schemeClr val="bg1"/>
                    </a:solidFill>
                  </a:tcPr>
                </a:tc>
                <a:tc>
                  <a:txBody>
                    <a:bodyPr/>
                    <a:lstStyle/>
                    <a:p>
                      <a:pPr algn="r" fontAlgn="ctr"/>
                      <a:r>
                        <a:rPr lang="en-GB" sz="1600" u="none" strike="noStrike">
                          <a:effectLst/>
                        </a:rPr>
                        <a:t>90</a:t>
                      </a:r>
                      <a:endParaRPr lang="en-GB" sz="1600" b="0" i="0" u="none" strike="noStrike">
                        <a:solidFill>
                          <a:srgbClr val="000000"/>
                        </a:solidFill>
                        <a:effectLst/>
                        <a:latin typeface="Calibri" panose="020F0502020204030204" pitchFamily="34" charset="0"/>
                      </a:endParaRPr>
                    </a:p>
                  </a:txBody>
                  <a:tcPr marL="0" marR="0" marT="0" marB="0" anchor="ctr">
                    <a:solidFill>
                      <a:schemeClr val="bg1"/>
                    </a:solidFill>
                  </a:tcPr>
                </a:tc>
                <a:extLst>
                  <a:ext uri="{0D108BD9-81ED-4DB2-BD59-A6C34878D82A}">
                    <a16:rowId xmlns:a16="http://schemas.microsoft.com/office/drawing/2014/main" xmlns="" val="1452949741"/>
                  </a:ext>
                </a:extLst>
              </a:tr>
              <a:tr h="182880">
                <a:tc>
                  <a:txBody>
                    <a:bodyPr/>
                    <a:lstStyle/>
                    <a:p>
                      <a:pPr algn="l" fontAlgn="ctr"/>
                      <a:r>
                        <a:rPr lang="en-GB" sz="1600" u="none" strike="noStrike">
                          <a:effectLst/>
                        </a:rPr>
                        <a:t>Permanent House</a:t>
                      </a:r>
                      <a:endParaRPr lang="en-GB" sz="1600" b="0" i="0" u="none" strike="noStrike">
                        <a:solidFill>
                          <a:srgbClr val="000000"/>
                        </a:solidFill>
                        <a:effectLst/>
                        <a:latin typeface="Calibri" panose="020F0502020204030204" pitchFamily="34" charset="0"/>
                      </a:endParaRPr>
                    </a:p>
                  </a:txBody>
                  <a:tcPr marL="0" marR="0" marT="0" marB="0" anchor="ctr">
                    <a:solidFill>
                      <a:schemeClr val="bg1"/>
                    </a:solidFill>
                  </a:tcPr>
                </a:tc>
                <a:tc>
                  <a:txBody>
                    <a:bodyPr/>
                    <a:lstStyle/>
                    <a:p>
                      <a:pPr algn="r" fontAlgn="ctr"/>
                      <a:r>
                        <a:rPr lang="en-GB" sz="1600" u="none" strike="noStrike" dirty="0">
                          <a:effectLst/>
                        </a:rPr>
                        <a:t>250</a:t>
                      </a:r>
                      <a:endParaRPr lang="en-GB" sz="1600" b="0" i="0" u="none" strike="noStrike" dirty="0">
                        <a:solidFill>
                          <a:srgbClr val="000000"/>
                        </a:solidFill>
                        <a:effectLst/>
                        <a:latin typeface="Calibri" panose="020F0502020204030204" pitchFamily="34" charset="0"/>
                      </a:endParaRPr>
                    </a:p>
                  </a:txBody>
                  <a:tcPr marL="0" marR="0" marT="0" marB="0" anchor="ctr">
                    <a:solidFill>
                      <a:schemeClr val="bg1"/>
                    </a:solidFill>
                  </a:tcPr>
                </a:tc>
                <a:extLst>
                  <a:ext uri="{0D108BD9-81ED-4DB2-BD59-A6C34878D82A}">
                    <a16:rowId xmlns:a16="http://schemas.microsoft.com/office/drawing/2014/main" xmlns="" val="2112872118"/>
                  </a:ext>
                </a:extLst>
              </a:tr>
            </a:tbl>
          </a:graphicData>
        </a:graphic>
      </p:graphicFrame>
      <p:sp>
        <p:nvSpPr>
          <p:cNvPr id="8" name="Title 1"/>
          <p:cNvSpPr txBox="1">
            <a:spLocks/>
          </p:cNvSpPr>
          <p:nvPr/>
        </p:nvSpPr>
        <p:spPr>
          <a:xfrm>
            <a:off x="3816095" y="1507063"/>
            <a:ext cx="4356305" cy="409769"/>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a:t>Unmarked District for the Response Plan</a:t>
            </a:r>
          </a:p>
        </p:txBody>
      </p:sp>
    </p:spTree>
    <p:extLst>
      <p:ext uri="{BB962C8B-B14F-4D97-AF65-F5344CB8AC3E}">
        <p14:creationId xmlns:p14="http://schemas.microsoft.com/office/powerpoint/2010/main" val="712150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13760"/>
            <a:ext cx="8229600" cy="1143000"/>
          </a:xfrm>
        </p:spPr>
        <p:txBody>
          <a:bodyPr>
            <a:normAutofit/>
          </a:bodyPr>
          <a:lstStyle/>
          <a:p>
            <a:r>
              <a:rPr lang="en-GB" dirty="0"/>
              <a:t>New reports</a:t>
            </a:r>
          </a:p>
        </p:txBody>
      </p:sp>
      <p:pic>
        <p:nvPicPr>
          <p:cNvPr id="9" name="Picture 8"/>
          <p:cNvPicPr>
            <a:picLocks noChangeAspect="1"/>
          </p:cNvPicPr>
          <p:nvPr/>
        </p:nvPicPr>
        <p:blipFill rotWithShape="1">
          <a:blip r:embed="rId3"/>
          <a:srcRect l="1963" t="27600" r="18107" b="7301"/>
          <a:stretch/>
        </p:blipFill>
        <p:spPr>
          <a:xfrm>
            <a:off x="323528" y="880149"/>
            <a:ext cx="4320480" cy="1979334"/>
          </a:xfrm>
          <a:prstGeom prst="rect">
            <a:avLst/>
          </a:prstGeom>
        </p:spPr>
      </p:pic>
      <p:pic>
        <p:nvPicPr>
          <p:cNvPr id="10" name="Picture 9"/>
          <p:cNvPicPr>
            <a:picLocks noChangeAspect="1"/>
          </p:cNvPicPr>
          <p:nvPr/>
        </p:nvPicPr>
        <p:blipFill rotWithShape="1">
          <a:blip r:embed="rId4"/>
          <a:srcRect l="4720" t="19201" r="20863" b="30400"/>
          <a:stretch/>
        </p:blipFill>
        <p:spPr>
          <a:xfrm>
            <a:off x="251520" y="3088656"/>
            <a:ext cx="5184576" cy="1975076"/>
          </a:xfrm>
          <a:prstGeom prst="rect">
            <a:avLst/>
          </a:prstGeom>
        </p:spPr>
      </p:pic>
      <p:sp>
        <p:nvSpPr>
          <p:cNvPr id="11" name="Title 1"/>
          <p:cNvSpPr txBox="1">
            <a:spLocks/>
          </p:cNvSpPr>
          <p:nvPr/>
        </p:nvSpPr>
        <p:spPr>
          <a:xfrm>
            <a:off x="4330495" y="1664931"/>
            <a:ext cx="4356305" cy="40976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000" dirty="0"/>
              <a:t>- by District and DS Division</a:t>
            </a:r>
          </a:p>
        </p:txBody>
      </p:sp>
      <p:sp>
        <p:nvSpPr>
          <p:cNvPr id="12" name="Title 1"/>
          <p:cNvSpPr txBox="1">
            <a:spLocks/>
          </p:cNvSpPr>
          <p:nvPr/>
        </p:nvSpPr>
        <p:spPr>
          <a:xfrm>
            <a:off x="5652120" y="3648635"/>
            <a:ext cx="2844137" cy="118123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000" dirty="0"/>
              <a:t>- by Agency, then District and DS Division</a:t>
            </a:r>
          </a:p>
        </p:txBody>
      </p:sp>
      <p:sp>
        <p:nvSpPr>
          <p:cNvPr id="13" name="Title 1"/>
          <p:cNvSpPr txBox="1">
            <a:spLocks/>
          </p:cNvSpPr>
          <p:nvPr/>
        </p:nvSpPr>
        <p:spPr>
          <a:xfrm>
            <a:off x="683568" y="5054955"/>
            <a:ext cx="7416824" cy="112581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000" dirty="0"/>
              <a:t>Please check your agency’s information and send us updates</a:t>
            </a:r>
          </a:p>
        </p:txBody>
      </p:sp>
    </p:spTree>
    <p:extLst>
      <p:ext uri="{BB962C8B-B14F-4D97-AF65-F5344CB8AC3E}">
        <p14:creationId xmlns:p14="http://schemas.microsoft.com/office/powerpoint/2010/main" val="2552356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69776"/>
            <a:ext cx="8229600" cy="1143000"/>
          </a:xfrm>
        </p:spPr>
        <p:txBody>
          <a:bodyPr>
            <a:normAutofit fontScale="90000"/>
          </a:bodyPr>
          <a:lstStyle/>
          <a:p>
            <a:r>
              <a:rPr lang="en-GB" dirty="0"/>
              <a:t>Gaps in planned coverage – by district</a:t>
            </a:r>
          </a:p>
        </p:txBody>
      </p:sp>
      <p:graphicFrame>
        <p:nvGraphicFramePr>
          <p:cNvPr id="3" name="Chart 2"/>
          <p:cNvGraphicFramePr>
            <a:graphicFrameLocks/>
          </p:cNvGraphicFramePr>
          <p:nvPr>
            <p:extLst>
              <p:ext uri="{D42A27DB-BD31-4B8C-83A1-F6EECF244321}">
                <p14:modId xmlns:p14="http://schemas.microsoft.com/office/powerpoint/2010/main" val="1788989206"/>
              </p:ext>
            </p:extLst>
          </p:nvPr>
        </p:nvGraphicFramePr>
        <p:xfrm>
          <a:off x="611560" y="1109662"/>
          <a:ext cx="7776864" cy="46386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85033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69776"/>
            <a:ext cx="8229600" cy="1143000"/>
          </a:xfrm>
        </p:spPr>
        <p:txBody>
          <a:bodyPr>
            <a:normAutofit fontScale="90000"/>
          </a:bodyPr>
          <a:lstStyle/>
          <a:p>
            <a:r>
              <a:rPr lang="en-GB" dirty="0"/>
              <a:t>Gaps in planned coverage – by district</a:t>
            </a:r>
          </a:p>
        </p:txBody>
      </p:sp>
      <p:graphicFrame>
        <p:nvGraphicFramePr>
          <p:cNvPr id="4" name="Chart 3"/>
          <p:cNvGraphicFramePr>
            <a:graphicFrameLocks/>
          </p:cNvGraphicFramePr>
          <p:nvPr>
            <p:extLst>
              <p:ext uri="{D42A27DB-BD31-4B8C-83A1-F6EECF244321}">
                <p14:modId xmlns:p14="http://schemas.microsoft.com/office/powerpoint/2010/main" val="1174674770"/>
              </p:ext>
            </p:extLst>
          </p:nvPr>
        </p:nvGraphicFramePr>
        <p:xfrm>
          <a:off x="971600" y="1104900"/>
          <a:ext cx="7416824" cy="4648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4460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69776"/>
            <a:ext cx="8229600" cy="1143000"/>
          </a:xfrm>
        </p:spPr>
        <p:txBody>
          <a:bodyPr>
            <a:normAutofit fontScale="90000"/>
          </a:bodyPr>
          <a:lstStyle/>
          <a:p>
            <a:r>
              <a:rPr lang="en-GB" dirty="0"/>
              <a:t>Gaps in planned coverage – by district</a:t>
            </a:r>
          </a:p>
        </p:txBody>
      </p:sp>
      <p:graphicFrame>
        <p:nvGraphicFramePr>
          <p:cNvPr id="4" name="Chart 3"/>
          <p:cNvGraphicFramePr>
            <a:graphicFrameLocks/>
          </p:cNvGraphicFramePr>
          <p:nvPr>
            <p:extLst>
              <p:ext uri="{D42A27DB-BD31-4B8C-83A1-F6EECF244321}">
                <p14:modId xmlns:p14="http://schemas.microsoft.com/office/powerpoint/2010/main" val="1263178125"/>
              </p:ext>
            </p:extLst>
          </p:nvPr>
        </p:nvGraphicFramePr>
        <p:xfrm>
          <a:off x="755576" y="1104900"/>
          <a:ext cx="7488832" cy="4648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024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69776"/>
            <a:ext cx="8229600" cy="1143000"/>
          </a:xfrm>
        </p:spPr>
        <p:txBody>
          <a:bodyPr/>
          <a:lstStyle/>
          <a:p>
            <a:r>
              <a:rPr lang="en-GB" dirty="0"/>
              <a:t>Progress to date</a:t>
            </a:r>
          </a:p>
        </p:txBody>
      </p:sp>
      <p:graphicFrame>
        <p:nvGraphicFramePr>
          <p:cNvPr id="7" name="Chart 6"/>
          <p:cNvGraphicFramePr>
            <a:graphicFrameLocks/>
          </p:cNvGraphicFramePr>
          <p:nvPr/>
        </p:nvGraphicFramePr>
        <p:xfrm>
          <a:off x="233362" y="846138"/>
          <a:ext cx="8677276" cy="58388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685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lstStyle/>
          <a:p>
            <a:r>
              <a:rPr lang="en-GB" dirty="0"/>
              <a:t>Web Details</a:t>
            </a:r>
          </a:p>
        </p:txBody>
      </p:sp>
      <p:sp>
        <p:nvSpPr>
          <p:cNvPr id="3" name="Content Placeholder 2"/>
          <p:cNvSpPr>
            <a:spLocks noGrp="1"/>
          </p:cNvSpPr>
          <p:nvPr>
            <p:ph idx="1"/>
          </p:nvPr>
        </p:nvSpPr>
        <p:spPr/>
        <p:txBody>
          <a:bodyPr>
            <a:normAutofit fontScale="92500"/>
          </a:bodyPr>
          <a:lstStyle/>
          <a:p>
            <a:r>
              <a:rPr lang="en-GB" dirty="0">
                <a:hlinkClick r:id="rId2"/>
              </a:rPr>
              <a:t>www.sheltercluster.org</a:t>
            </a:r>
            <a:r>
              <a:rPr lang="en-GB" dirty="0"/>
              <a:t>  </a:t>
            </a:r>
          </a:p>
          <a:p>
            <a:r>
              <a:rPr lang="en-GB" dirty="0">
                <a:hlinkClick r:id="rId3"/>
              </a:rPr>
              <a:t>https://www.sheltercluster.org/response/sri-lanka-floods-2017</a:t>
            </a:r>
            <a:r>
              <a:rPr lang="en-GB" dirty="0"/>
              <a:t> </a:t>
            </a:r>
          </a:p>
          <a:p>
            <a:r>
              <a:rPr lang="en-GB" dirty="0">
                <a:hlinkClick r:id="rId4"/>
              </a:rPr>
              <a:t>https://www.sheltercluster.org/sri-lanka-floods-2017/documents/21062017-nbro-presentation</a:t>
            </a:r>
            <a:r>
              <a:rPr lang="en-GB" dirty="0"/>
              <a:t> </a:t>
            </a:r>
          </a:p>
          <a:p>
            <a:r>
              <a:rPr lang="en-GB" dirty="0">
                <a:hlinkClick r:id="rId5"/>
              </a:rPr>
              <a:t>https://www.sheltercluster.org/response/sri-lanka-floods-2017/documents?sort=date&amp;sort_direction=DESC</a:t>
            </a:r>
            <a:r>
              <a:rPr lang="en-GB" dirty="0"/>
              <a:t> </a:t>
            </a:r>
          </a:p>
        </p:txBody>
      </p:sp>
    </p:spTree>
    <p:extLst>
      <p:ext uri="{BB962C8B-B14F-4D97-AF65-F5344CB8AC3E}">
        <p14:creationId xmlns:p14="http://schemas.microsoft.com/office/powerpoint/2010/main" val="10640862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405</TotalTime>
  <Words>550</Words>
  <Application>Microsoft Macintosh PowerPoint</Application>
  <PresentationFormat>On-screen Show (4:3)</PresentationFormat>
  <Paragraphs>164</Paragraphs>
  <Slides>14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Cordia New</vt:lpstr>
      <vt:lpstr>MS PGothic</vt:lpstr>
      <vt:lpstr>Times New Roman</vt:lpstr>
      <vt:lpstr>Wingdings</vt:lpstr>
      <vt:lpstr>Office Theme</vt:lpstr>
      <vt:lpstr>PowerPoint Presentation</vt:lpstr>
      <vt:lpstr>Agenda</vt:lpstr>
      <vt:lpstr>Overview of planned response (4 districts)</vt:lpstr>
      <vt:lpstr>New reports</vt:lpstr>
      <vt:lpstr>Gaps in planned coverage – by district</vt:lpstr>
      <vt:lpstr>Gaps in planned coverage – by district</vt:lpstr>
      <vt:lpstr>Gaps in planned coverage – by district</vt:lpstr>
      <vt:lpstr>Progress to date</vt:lpstr>
      <vt:lpstr>Web Details</vt:lpstr>
      <vt:lpstr>PowerPoint Presentation</vt:lpstr>
      <vt:lpstr>PowerPoint Presentation</vt:lpstr>
      <vt:lpstr>PowerPoint Presentation</vt:lpstr>
      <vt:lpstr>PowerPoint Presentation</vt:lpstr>
      <vt:lpstr>PowerPoint Presentation</vt:lpstr>
    </vt:vector>
  </TitlesOfParts>
  <Company>IFRC</Company>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Licensed User</dc:creator>
  <cp:lastModifiedBy>Tom Bamforth</cp:lastModifiedBy>
  <cp:revision>40</cp:revision>
  <dcterms:created xsi:type="dcterms:W3CDTF">2017-06-11T05:15:16Z</dcterms:created>
  <dcterms:modified xsi:type="dcterms:W3CDTF">2017-07-06T04:06:04Z</dcterms:modified>
</cp:coreProperties>
</file>