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8F41C-2E77-4406-8260-18E70FA6AE96}" type="datetimeFigureOut">
              <a:rPr lang="en-US" smtClean="0"/>
              <a:pPr/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EC855-E040-44DC-A5CB-162AB947886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3357585"/>
          </a:xfrm>
        </p:spPr>
        <p:txBody>
          <a:bodyPr>
            <a:normAutofit fontScale="90000"/>
          </a:bodyPr>
          <a:lstStyle/>
          <a:p>
            <a:r>
              <a:rPr lang="en-GB" sz="7200" b="1" dirty="0" smtClean="0">
                <a:solidFill>
                  <a:srgbClr val="00B0F0"/>
                </a:solidFill>
              </a:rPr>
              <a:t>Shelter Cluster joint monitoring </a:t>
            </a:r>
            <a:br>
              <a:rPr lang="en-GB" sz="7200" b="1" dirty="0" smtClean="0">
                <a:solidFill>
                  <a:srgbClr val="00B0F0"/>
                </a:solidFill>
              </a:rPr>
            </a:br>
            <a:r>
              <a:rPr lang="en-GB" sz="7200" b="1" dirty="0" smtClean="0">
                <a:solidFill>
                  <a:srgbClr val="00B0F0"/>
                </a:solidFill>
              </a:rPr>
              <a:t>INITIAL FINDINGS</a:t>
            </a:r>
            <a:endParaRPr lang="en-GB" sz="72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4714884"/>
            <a:ext cx="6400800" cy="895344"/>
          </a:xfrm>
        </p:spPr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2 December 2009</a:t>
            </a:r>
            <a:endParaRPr lang="en-GB" b="1" dirty="0">
              <a:solidFill>
                <a:srgbClr val="7030A0"/>
              </a:solidFill>
            </a:endParaRPr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Where we are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Timeline</a:t>
            </a:r>
            <a:r>
              <a:rPr lang="en-GB" dirty="0" smtClean="0"/>
              <a:t> – now in the final (4</a:t>
            </a:r>
            <a:r>
              <a:rPr lang="en-GB" baseline="30000" dirty="0" smtClean="0"/>
              <a:t>th</a:t>
            </a:r>
            <a:r>
              <a:rPr lang="en-GB" dirty="0" smtClean="0"/>
              <a:t>) week of monitoring – final results and analysis next week</a:t>
            </a:r>
          </a:p>
          <a:p>
            <a:pPr lvl="0"/>
            <a:r>
              <a:rPr lang="en-GB" b="1" dirty="0" smtClean="0"/>
              <a:t>Database</a:t>
            </a:r>
            <a:r>
              <a:rPr lang="en-GB" dirty="0" smtClean="0"/>
              <a:t> online – work in progress! – includes results (submitted) from first 2 weeks (44 households in 4 districts)</a:t>
            </a:r>
          </a:p>
          <a:p>
            <a:r>
              <a:rPr lang="en-GB" b="1" dirty="0" smtClean="0"/>
              <a:t>Agencies</a:t>
            </a:r>
            <a:r>
              <a:rPr lang="en-GB" dirty="0" smtClean="0"/>
              <a:t> still participating: CRS, Care/P3SD, Save the Children, Oxfam/</a:t>
            </a:r>
            <a:r>
              <a:rPr lang="en-GB" dirty="0" err="1" smtClean="0"/>
              <a:t>Walhi</a:t>
            </a:r>
            <a:r>
              <a:rPr lang="en-GB" dirty="0" smtClean="0"/>
              <a:t>/</a:t>
            </a:r>
            <a:r>
              <a:rPr lang="en-GB" dirty="0" err="1" smtClean="0"/>
              <a:t>Kabisat</a:t>
            </a:r>
            <a:r>
              <a:rPr lang="en-GB" dirty="0" smtClean="0"/>
              <a:t>, PMI, Islamic Relief</a:t>
            </a:r>
            <a:endParaRPr lang="en-GB" dirty="0"/>
          </a:p>
          <a:p>
            <a:pPr lvl="0"/>
            <a:r>
              <a:rPr lang="en-GB" b="1" dirty="0" smtClean="0"/>
              <a:t>Constraints</a:t>
            </a:r>
            <a:r>
              <a:rPr lang="en-GB" dirty="0" smtClean="0"/>
              <a:t> – submission deadlines, complete form filling / complexity of form, language / communication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Household survey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84% houses severely/moderately affected</a:t>
            </a:r>
          </a:p>
          <a:p>
            <a:r>
              <a:rPr lang="en-GB" dirty="0" smtClean="0"/>
              <a:t>58% living in original house</a:t>
            </a:r>
          </a:p>
          <a:p>
            <a:r>
              <a:rPr lang="en-GB" dirty="0" smtClean="0"/>
              <a:t>23% in below-standard transitional shelter</a:t>
            </a:r>
          </a:p>
          <a:p>
            <a:r>
              <a:rPr lang="en-GB" dirty="0" smtClean="0"/>
              <a:t>16% in acceptable transitional shelter </a:t>
            </a:r>
          </a:p>
          <a:p>
            <a:r>
              <a:rPr lang="en-GB" dirty="0" smtClean="0"/>
              <a:t>3% with host families </a:t>
            </a:r>
          </a:p>
          <a:p>
            <a:r>
              <a:rPr lang="en-GB" dirty="0" smtClean="0"/>
              <a:t>Apparently no significant increase in household numbers – couple of exceptions in Kota Padang</a:t>
            </a:r>
          </a:p>
          <a:p>
            <a:r>
              <a:rPr lang="en-GB" dirty="0" smtClean="0"/>
              <a:t>Have interviewed mainly male ‘owners’ (less females, few tenants)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Self-recovery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27% of people are rebuilding their homes – what are the other 63% doing?</a:t>
            </a:r>
          </a:p>
          <a:p>
            <a:r>
              <a:rPr lang="en-GB" dirty="0" smtClean="0"/>
              <a:t>90% say they need building materials (bricks, wood, cement, sand) &amp; cash</a:t>
            </a:r>
          </a:p>
          <a:p>
            <a:r>
              <a:rPr lang="en-GB" dirty="0" smtClean="0"/>
              <a:t>46% say they have insufficient labour to rebuild</a:t>
            </a:r>
          </a:p>
          <a:p>
            <a:r>
              <a:rPr lang="en-GB" dirty="0" smtClean="0"/>
              <a:t>No notable difference in responses between rural / urban population (but small sample!)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Household items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/>
          </a:bodyPr>
          <a:lstStyle/>
          <a:p>
            <a:r>
              <a:rPr lang="en-GB" dirty="0" smtClean="0"/>
              <a:t>Imperfect form – not getting clear answers on quality / use / gaps</a:t>
            </a:r>
          </a:p>
          <a:p>
            <a:r>
              <a:rPr lang="en-GB" dirty="0" smtClean="0"/>
              <a:t>Most commonly distributed items are blankets and buckets</a:t>
            </a:r>
          </a:p>
          <a:p>
            <a:r>
              <a:rPr lang="en-GB" dirty="0" smtClean="0"/>
              <a:t>Most items received / bought are being used, with a few exceptions in the case of mosquito nets and cooking pots</a:t>
            </a:r>
          </a:p>
          <a:p>
            <a:r>
              <a:rPr lang="en-GB" dirty="0" smtClean="0"/>
              <a:t>Vast majority of household items have been bought from shops</a:t>
            </a:r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Tools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/>
          </a:bodyPr>
          <a:lstStyle/>
          <a:p>
            <a:r>
              <a:rPr lang="en-GB" dirty="0" smtClean="0"/>
              <a:t>Imperfect form – not getting clear answers on quality, use or gaps</a:t>
            </a:r>
          </a:p>
          <a:p>
            <a:r>
              <a:rPr lang="en-GB" dirty="0" smtClean="0"/>
              <a:t>Most commonly distributed / bought items are machetes and claw hammers</a:t>
            </a:r>
          </a:p>
          <a:p>
            <a:r>
              <a:rPr lang="en-GB" dirty="0" smtClean="0"/>
              <a:t>People want building materials and cash, not just tools, to rebuild</a:t>
            </a:r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WASH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/>
          </a:bodyPr>
          <a:lstStyle/>
          <a:p>
            <a:r>
              <a:rPr lang="en-GB" dirty="0" smtClean="0"/>
              <a:t>Good, simple questions and clear results!</a:t>
            </a:r>
          </a:p>
          <a:p>
            <a:r>
              <a:rPr lang="en-GB" dirty="0" smtClean="0"/>
              <a:t>Before earthquake 58% people used latrines, after earthquake 44%</a:t>
            </a:r>
          </a:p>
          <a:p>
            <a:r>
              <a:rPr lang="en-GB" dirty="0" smtClean="0"/>
              <a:t>Majority of people use wells for water collection (74% before, 65% after)</a:t>
            </a:r>
          </a:p>
          <a:p>
            <a:r>
              <a:rPr lang="en-GB" dirty="0" smtClean="0"/>
              <a:t>Rain and river water are also commonly used, including in Kota Padang</a:t>
            </a:r>
          </a:p>
          <a:p>
            <a:r>
              <a:rPr lang="en-GB" dirty="0" smtClean="0"/>
              <a:t>Few people use water delivery or water pipes </a:t>
            </a:r>
          </a:p>
        </p:txBody>
      </p:sp>
      <p:pic>
        <p:nvPicPr>
          <p:cNvPr id="4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a86e24497c1a48d89742f332f367f59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UNDP</TermName>
          <TermId xmlns="http://schemas.microsoft.com/office/infopath/2007/PartnerControls">03073134-b9ce-4c0f-82c3-203c5537959a</TermId>
        </TermInfo>
      </Terms>
    </a86e24497c1a48d89742f332f367f59e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>October</Event_x0020_Month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Indonesia</TermName>
          <TermId xmlns="http://schemas.microsoft.com/office/infopath/2007/PartnerControls">c43c6bf3-df4a-4b6f-a942-97a02b558ec1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Medium</TermName>
          <TermId xmlns="http://schemas.microsoft.com/office/infopath/2007/PartnerControls">6b2cc75e-07ed-40a7-8922-57b1887ff9f3</TermId>
        </TermInfo>
      </Terms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>1</Event_x0020_Day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2009</Event_x0020_Year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Earthquake</TermName>
          <TermId xmlns="http://schemas.microsoft.com/office/infopath/2007/PartnerControls">b1e55d7f-42fe-4729-a412-f81796823767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West Sumatra earthquake 2009</TermName>
          <TermId xmlns="http://schemas.microsoft.com/office/infopath/2007/PartnerControls">011803f1-fa5b-490d-a460-1a3753fef1ce</TermId>
        </TermInfo>
      </Terms>
    </g2834a0a4b5b445382f80b4d1c20b873>
    <Document_x0020_Description xmlns="96664bca-06c0-4657-b6f9-0a997f5ff9b9" xsi:nil="true"/>
    <Websio_x0020_Document_x0020_Preview xmlns="96664bca-06c0-4657-b6f9-0a997f5ff9b9">/Asia/Indonesia/WestSumatraEarthquakes2009/_layouts/WebsioPreviewField/preview.aspx?ID=d5a6f16a-3a51-437d-82e2-33833c301100&amp;WebID=b09f6649-0d22-4865-ba14-1b81243c8828&amp;SiteID=0e29c24b-3e6a-4c7c-8cc1-69b27805b55c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22</Value>
      <Value>44</Value>
      <Value>39</Value>
      <Value>16</Value>
      <Value>292</Value>
      <Value>36</Value>
      <Value>11</Value>
      <Value>5</Value>
      <Value>21</Value>
      <Value>49</Value>
      <Value>19</Value>
      <Value>47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Archived</TermName>
          <TermId xmlns="http://schemas.microsoft.com/office/infopath/2007/PartnerControls">09e8cea8-ef03-434f-a4e3-27134ac1ffe0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</TermName>
          <TermId xmlns="http://schemas.microsoft.com/office/infopath/2007/PartnerControls">006cb068-6581-4ba7-b0e0-a9a495bc13fa</TermId>
        </TermInfo>
      </Terms>
    </RegionTaxHTField0>
    <Cluster_x0020_Review xmlns="96664bca-06c0-4657-b6f9-0a997f5ff9b9">false</Cluster_x0020_Review>
    <Damage_x0020_Location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Peri-Urban</TermName>
          <TermId xmlns="http://schemas.microsoft.com/office/infopath/2007/PartnerControls">df197954-a687-4fd4-b090-340c291f0d53</TermId>
        </TermInfo>
        <TermInfo xmlns="http://schemas.microsoft.com/office/infopath/2007/PartnerControls">
          <TermName xmlns="http://schemas.microsoft.com/office/infopath/2007/PartnerControls">Rural</TermName>
          <TermId xmlns="http://schemas.microsoft.com/office/infopath/2007/PartnerControls">5400dbf1-cf20-4773-abf1-c8f7ccce637a</TermId>
        </TermInfo>
        <TermInfo xmlns="http://schemas.microsoft.com/office/infopath/2007/PartnerControls">
          <TermName xmlns="http://schemas.microsoft.com/office/infopath/2007/PartnerControls">Urban</TermName>
          <TermId xmlns="http://schemas.microsoft.com/office/infopath/2007/PartnerControls">f95d968c-f509-433d-9d2f-3f9ba300a514</TermId>
        </TermInfo>
      </Terms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 xsi:nil="true"/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2AC393434D20B94AA6F6E842EA481A2D" ma:contentTypeVersion="76" ma:contentTypeDescription="" ma:contentTypeScope="" ma:versionID="f684f016bf03b9ba1dd40adb681f97c3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eadcd5ea6e6282117b4e88b261e1b1f0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a86e24497c1a48d89742f332f367f59e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6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1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86e24497c1a48d89742f332f367f59e" ma:index="70" nillable="true" ma:taxonomy="true" ma:internalName="a86e24497c1a48d89742f332f367f59e" ma:taxonomyFieldName="Recovery_x0020_Lead_x0020_Agency" ma:displayName="Recovery Lead Agency" ma:default="" ma:fieldId="{a86e2449-7c1a-48d8-9742-f332f367f59e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uster_x0020_Review" ma:index="71" nillable="true" ma:displayName="hidden" ma:default="0" ma:internalName="Cluster_x0020_Review">
      <xsd:simpleType>
        <xsd:restriction base="dms:Boolean"/>
      </xsd:simpleType>
    </xsd:element>
    <xsd:element name="ff39aabcbcfa4b29888983c5e6d736f9" ma:index="72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5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7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8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39;#IFRC|0e7dd7e8-b714-4971-a101-594bd0ec6546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6F85EC-980F-4434-9D76-9773499D6C0C}"/>
</file>

<file path=customXml/itemProps2.xml><?xml version="1.0" encoding="utf-8"?>
<ds:datastoreItem xmlns:ds="http://schemas.openxmlformats.org/officeDocument/2006/customXml" ds:itemID="{60610C03-15FC-46B7-AFEE-301790B5674A}"/>
</file>

<file path=customXml/itemProps3.xml><?xml version="1.0" encoding="utf-8"?>
<ds:datastoreItem xmlns:ds="http://schemas.openxmlformats.org/officeDocument/2006/customXml" ds:itemID="{F277A31B-870E-4104-A76D-CB0AA14EE727}"/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357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Shelter Cluster joint monitoring  INITIAL FINDINGS</vt:lpstr>
      <vt:lpstr>Where we are</vt:lpstr>
      <vt:lpstr>Household survey</vt:lpstr>
      <vt:lpstr>Self-recovery</vt:lpstr>
      <vt:lpstr>Household items</vt:lpstr>
      <vt:lpstr>Tools</vt:lpstr>
      <vt:lpstr>WASH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Transitional shelter summary table</dc:title>
  <dc:creator>Customer</dc:creator>
  <cp:lastModifiedBy>Customer</cp:lastModifiedBy>
  <cp:revision>34</cp:revision>
  <dcterms:created xsi:type="dcterms:W3CDTF">2009-11-25T06:13:20Z</dcterms:created>
  <dcterms:modified xsi:type="dcterms:W3CDTF">2009-12-03T03:36:10Z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0x010100AA7AFC8FE433CD4B94E991D812AE17EB002AC393434D20B94AA6F6E842EA481A2D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5;#Asia|006cb068-6581-4ba7-b0e0-a9a495bc13fa</vt:lpwstr>
  </property>
  <property fmtid="{D5CDD505-2E9C-101B-9397-08002B2CF9AE}" pid="6" name="Shelter Programming1">
    <vt:lpwstr/>
  </property>
  <property fmtid="{D5CDD505-2E9C-101B-9397-08002B2CF9AE}" pid="7" name="Miscellaneoud Terms">
    <vt:lpwstr/>
  </property>
  <property fmtid="{D5CDD505-2E9C-101B-9397-08002B2CF9AE}" pid="8" name="Information Management">
    <vt:lpwstr/>
  </property>
  <property fmtid="{D5CDD505-2E9C-101B-9397-08002B2CF9AE}" pid="9" name="Media\Comms">
    <vt:lpwstr/>
  </property>
  <property fmtid="{D5CDD505-2E9C-101B-9397-08002B2CF9AE}" pid="10" name="NFI Guidance1">
    <vt:lpwstr/>
  </property>
  <property fmtid="{D5CDD505-2E9C-101B-9397-08002B2CF9AE}" pid="13" name="Responses sites">
    <vt:lpwstr>292;#West Sumatra earthquake 2009|011803f1-fa5b-490d-a460-1a3753fef1ce</vt:lpwstr>
  </property>
  <property fmtid="{D5CDD505-2E9C-101B-9397-08002B2CF9AE}" pid="14" name="ea99b9bab6784ccc9283a2724abfb998">
    <vt:lpwstr/>
  </property>
  <property fmtid="{D5CDD505-2E9C-101B-9397-08002B2CF9AE}" pid="15" name="Country">
    <vt:lpwstr>47;#Indonesia|c43c6bf3-df4a-4b6f-a942-97a02b558ec1</vt:lpwstr>
  </property>
  <property fmtid="{D5CDD505-2E9C-101B-9397-08002B2CF9AE}" pid="16" name="Damage Location">
    <vt:lpwstr>16;#Peri-Urban|df197954-a687-4fd4-b090-340c291f0d53;#19;#Rural|5400dbf1-cf20-4773-abf1-c8f7ccce637a;#49;#Urban|f95d968c-f509-433d-9d2f-3f9ba300a514</vt:lpwstr>
  </property>
  <property fmtid="{D5CDD505-2E9C-101B-9397-08002B2CF9AE}" pid="17" name="c6469c7b542544da98330bea40c07837">
    <vt:lpwstr/>
  </property>
  <property fmtid="{D5CDD505-2E9C-101B-9397-08002B2CF9AE}" pid="18" name="Degree Of Displacement">
    <vt:lpwstr>36;#Medium|6b2cc75e-07ed-40a7-8922-57b1887ff9f3</vt:lpwstr>
  </property>
  <property fmtid="{D5CDD505-2E9C-101B-9397-08002B2CF9AE}" pid="19" name="InterCluster">
    <vt:lpwstr/>
  </property>
  <property fmtid="{D5CDD505-2E9C-101B-9397-08002B2CF9AE}" pid="20" name="Response Site">
    <vt:lpwstr>West Sumatra Earthquake</vt:lpwstr>
  </property>
  <property fmtid="{D5CDD505-2E9C-101B-9397-08002B2CF9AE}" pid="21" name="Management/Coordination">
    <vt:lpwstr/>
  </property>
  <property fmtid="{D5CDD505-2E9C-101B-9397-08002B2CF9AE}" pid="22" name="Current Lead Agency">
    <vt:lpwstr>39;#IFRC|0e7dd7e8-b714-4971-a101-594bd0ec6546</vt:lpwstr>
  </property>
  <property fmtid="{D5CDD505-2E9C-101B-9397-08002B2CF9AE}" pid="23" name="Cross Cutting1">
    <vt:lpwstr/>
  </property>
  <property fmtid="{D5CDD505-2E9C-101B-9397-08002B2CF9AE}" pid="24" name="Status Of Site">
    <vt:lpwstr>22;#Archived|09e8cea8-ef03-434f-a4e3-27134ac1ffe0</vt:lpwstr>
  </property>
  <property fmtid="{D5CDD505-2E9C-101B-9397-08002B2CF9AE}" pid="25" name="AM&amp;E">
    <vt:lpwstr/>
  </property>
  <property fmtid="{D5CDD505-2E9C-101B-9397-08002B2CF9AE}" pid="26" name="Shelter Technical1">
    <vt:lpwstr/>
  </property>
  <property fmtid="{D5CDD505-2E9C-101B-9397-08002B2CF9AE}" pid="27" name="Shelter Planning1">
    <vt:lpwstr/>
  </property>
  <property fmtid="{D5CDD505-2E9C-101B-9397-08002B2CF9AE}" pid="28" name="Event Type">
    <vt:lpwstr>44;#Earthquake|b1e55d7f-42fe-4729-a412-f81796823767</vt:lpwstr>
  </property>
  <property fmtid="{D5CDD505-2E9C-101B-9397-08002B2CF9AE}" pid="29" name="Document Language">
    <vt:lpwstr>115;#English|53eb1c9d-8416-419a-9260-1df8e70b86c2</vt:lpwstr>
  </property>
  <property fmtid="{D5CDD505-2E9C-101B-9397-08002B2CF9AE}" pid="30" name="Recovery Lead Agency">
    <vt:lpwstr>21;#UNDP|03073134-b9ce-4c0f-82c3-203c5537959a</vt:lpwstr>
  </property>
  <property fmtid="{D5CDD505-2E9C-101B-9397-08002B2CF9AE}" pid="31" name="Document Category">
    <vt:lpwstr/>
  </property>
  <property fmtid="{D5CDD505-2E9C-101B-9397-08002B2CF9AE}" pid="32" name="Websio Document Preview0">
    <vt:lpwstr>/Asia/Indonesia/WestSumatraEarthquakes2009/_layouts/WebsioPreviewField/preview.aspx?ID=d5a6f16a-3a51-437d-82e2-33833c301100&amp;WebID=b09f6649-0d22-4865-ba14-1b81243c8828&amp;SiteID=0e29c24b-3e6a-4c7c-8cc1-69b27805b55c</vt:lpwstr>
  </property>
  <property fmtid="{D5CDD505-2E9C-101B-9397-08002B2CF9AE}" pid="33" name="Websio Document Preview">
    <vt:lpwstr>/Asia/Indonesia/WestSumatraEarthquakes2009/_layouts/WebsioPreviewField/preview.aspx?ID=d5a6f16a-3a51-437d-82e2-33833c301100&amp;WebID=b09f6649-0d22-4865-ba14-1b81243c8828&amp;SiteID=0e29c24b-3e6a-4c7c-8cc1-69b27805b55c</vt:lpwstr>
  </property>
</Properties>
</file>