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word/endnotes.xml" ContentType="application/vnd.openxmlformats-officedocument.wordprocessingml.endnotes+xml"/>
  <Override PartName="/word/footnotes.xml" ContentType="application/vnd.openxmlformats-officedocument.wordprocessingml.footnotes+xml"/>
  <Override PartName="/word/header1.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styles.xml" ContentType="application/vnd.openxmlformats-officedocument.wordprocessingml.styles+xml"/>
  <Override PartName="/word/numbering.xml" ContentType="application/vnd.openxmlformats-officedocument.wordprocessingml.numbering+xml"/>
  <Override PartName="/word/fontTable.xml" ContentType="application/vnd.openxmlformats-officedocument.wordprocessingml.fontTable+xml"/>
  <Override PartName="/docProps/core.xml" ContentType="application/vnd.openxmlformats-package.core-properties+xml"/>
  <Override PartName="/word/webSettings.xml" ContentType="application/vnd.openxmlformats-officedocument.wordprocessingml.webSettings+xml"/>
  <Override PartName="/word/stylesWithEffects.xml" ContentType="application/vnd.ms-word.stylesWithEffect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mo="http://schemas.microsoft.com/office/mac/office/2008/main" xmlns:mc="http://schemas.openxmlformats.org/markup-compatibility/2006" xmlns:mv="urn:schemas-microsoft-com:mac:vml"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14:paraId="314AC7AE" w14:textId="77777777" w:rsidR="005A6D29" w:rsidRDefault="005A6D29" w:rsidP="0018740E">
      <w:pPr>
        <w:spacing w:after="0"/>
        <w:jc w:val="center"/>
        <w:rPr>
          <w:b/>
          <w:sz w:val="28"/>
          <w:szCs w:val="28"/>
          <w:lang w:val="en-GB"/>
        </w:rPr>
      </w:pPr>
    </w:p>
    <w:p w14:paraId="63A1E68D" w14:textId="77777777" w:rsidR="0018740E" w:rsidRPr="00581AA2" w:rsidRDefault="00E640AA" w:rsidP="0018740E">
      <w:pPr>
        <w:spacing w:after="0"/>
        <w:jc w:val="center"/>
        <w:rPr>
          <w:b/>
          <w:sz w:val="28"/>
          <w:szCs w:val="28"/>
          <w:lang w:val="en-GB"/>
        </w:rPr>
      </w:pPr>
      <w:bookmarkStart w:id="0" w:name="_GoBack"/>
      <w:bookmarkEnd w:id="0"/>
      <w:r w:rsidRPr="00581AA2">
        <w:rPr>
          <w:b/>
          <w:sz w:val="28"/>
          <w:szCs w:val="28"/>
          <w:lang w:val="en-GB"/>
        </w:rPr>
        <w:t xml:space="preserve"> </w:t>
      </w:r>
      <w:r w:rsidR="0018740E" w:rsidRPr="00581AA2">
        <w:rPr>
          <w:b/>
          <w:sz w:val="28"/>
          <w:szCs w:val="28"/>
          <w:lang w:val="en-GB"/>
        </w:rPr>
        <w:t>SHELTER CLUSTER MEETING</w:t>
      </w:r>
    </w:p>
    <w:p w14:paraId="551693A0" w14:textId="32FFBC83" w:rsidR="0018740E" w:rsidRPr="00581AA2" w:rsidRDefault="00092214" w:rsidP="0018740E">
      <w:pPr>
        <w:spacing w:after="0"/>
        <w:jc w:val="center"/>
        <w:rPr>
          <w:b/>
          <w:lang w:val="en-GB"/>
        </w:rPr>
      </w:pPr>
      <w:r>
        <w:rPr>
          <w:b/>
          <w:lang w:val="en-GB"/>
        </w:rPr>
        <w:t>Tuesday</w:t>
      </w:r>
      <w:r w:rsidR="00D77476">
        <w:rPr>
          <w:b/>
          <w:lang w:val="en-GB"/>
        </w:rPr>
        <w:t xml:space="preserve"> </w:t>
      </w:r>
      <w:r w:rsidR="001B2025">
        <w:rPr>
          <w:b/>
          <w:lang w:val="en-GB"/>
        </w:rPr>
        <w:t>26</w:t>
      </w:r>
      <w:r>
        <w:rPr>
          <w:b/>
          <w:lang w:val="en-GB"/>
        </w:rPr>
        <w:t xml:space="preserve"> February 2013</w:t>
      </w:r>
      <w:r w:rsidR="001B2025">
        <w:rPr>
          <w:b/>
          <w:lang w:val="en-GB"/>
        </w:rPr>
        <w:t>, 2</w:t>
      </w:r>
      <w:r w:rsidR="00275A1E">
        <w:rPr>
          <w:b/>
          <w:lang w:val="en-GB"/>
        </w:rPr>
        <w:t>:00</w:t>
      </w:r>
      <w:r>
        <w:rPr>
          <w:b/>
          <w:lang w:val="en-GB"/>
        </w:rPr>
        <w:t xml:space="preserve"> PM</w:t>
      </w:r>
    </w:p>
    <w:p w14:paraId="5E2A4A3F" w14:textId="77777777" w:rsidR="0018740E" w:rsidRPr="00581AA2" w:rsidRDefault="0018740E" w:rsidP="0018740E">
      <w:pPr>
        <w:rPr>
          <w:b/>
          <w:lang w:val="en-GB"/>
        </w:rPr>
      </w:pPr>
    </w:p>
    <w:p w14:paraId="01CC69A8" w14:textId="4D96C806" w:rsidR="00581AA2" w:rsidRPr="00581AA2" w:rsidRDefault="0018740E" w:rsidP="00DD3E51">
      <w:pPr>
        <w:jc w:val="center"/>
        <w:rPr>
          <w:b/>
          <w:lang w:val="en-GB"/>
        </w:rPr>
      </w:pPr>
      <w:r w:rsidRPr="00581AA2">
        <w:rPr>
          <w:b/>
          <w:lang w:val="en-GB"/>
        </w:rPr>
        <w:t>MINISTRY OF LOCAL GOVERNMENT, URBAN DEVELOPMENT, HOUSING &amp; ENVIRONMENT (MOLGUDH&amp;E), FA House, Suva, Fiji</w:t>
      </w:r>
    </w:p>
    <w:p w14:paraId="797643C9" w14:textId="00859E46" w:rsidR="0018740E" w:rsidRPr="00581AA2" w:rsidRDefault="0018740E" w:rsidP="0018740E">
      <w:pPr>
        <w:spacing w:after="0"/>
        <w:jc w:val="center"/>
        <w:rPr>
          <w:b/>
          <w:lang w:val="en-GB"/>
        </w:rPr>
      </w:pPr>
      <w:r w:rsidRPr="00581AA2">
        <w:rPr>
          <w:b/>
          <w:lang w:val="en-GB"/>
        </w:rPr>
        <w:t>MINUTES OF THE MEETING</w:t>
      </w:r>
    </w:p>
    <w:p w14:paraId="491372A0" w14:textId="77777777" w:rsidR="0018740E" w:rsidRPr="001C3CA2" w:rsidRDefault="0018740E" w:rsidP="0018740E">
      <w:pPr>
        <w:spacing w:after="0"/>
        <w:rPr>
          <w:b/>
          <w:sz w:val="20"/>
          <w:szCs w:val="20"/>
          <w:lang w:val="en-GB"/>
        </w:rPr>
      </w:pPr>
    </w:p>
    <w:p w14:paraId="0A2140AA" w14:textId="638946BA" w:rsidR="0018740E" w:rsidRPr="001C3CA2" w:rsidRDefault="001B2025" w:rsidP="0018740E">
      <w:pPr>
        <w:spacing w:after="0"/>
        <w:rPr>
          <w:b/>
          <w:sz w:val="20"/>
          <w:szCs w:val="20"/>
          <w:lang w:val="en-GB"/>
        </w:rPr>
      </w:pPr>
      <w:r w:rsidRPr="001C3CA2">
        <w:rPr>
          <w:b/>
          <w:sz w:val="20"/>
          <w:szCs w:val="20"/>
          <w:lang w:val="en-GB"/>
        </w:rPr>
        <w:t>Meeting Started:</w:t>
      </w:r>
      <w:r w:rsidRPr="001C3CA2">
        <w:rPr>
          <w:b/>
          <w:sz w:val="20"/>
          <w:szCs w:val="20"/>
          <w:lang w:val="en-GB"/>
        </w:rPr>
        <w:tab/>
        <w:t>14</w:t>
      </w:r>
      <w:r w:rsidR="00D77476" w:rsidRPr="001C3CA2">
        <w:rPr>
          <w:b/>
          <w:sz w:val="20"/>
          <w:szCs w:val="20"/>
          <w:lang w:val="en-GB"/>
        </w:rPr>
        <w:t>:1</w:t>
      </w:r>
      <w:r w:rsidR="00400CD6" w:rsidRPr="001C3CA2">
        <w:rPr>
          <w:b/>
          <w:sz w:val="20"/>
          <w:szCs w:val="20"/>
          <w:lang w:val="en-GB"/>
        </w:rPr>
        <w:t>5</w:t>
      </w:r>
      <w:r w:rsidR="0018740E" w:rsidRPr="001C3CA2">
        <w:rPr>
          <w:b/>
          <w:sz w:val="20"/>
          <w:szCs w:val="20"/>
          <w:lang w:val="en-GB"/>
        </w:rPr>
        <w:t xml:space="preserve"> </w:t>
      </w:r>
    </w:p>
    <w:p w14:paraId="38BA79BF" w14:textId="1C9BAC37" w:rsidR="0018740E" w:rsidRPr="001C3CA2" w:rsidRDefault="00400CD6" w:rsidP="0018740E">
      <w:pPr>
        <w:spacing w:after="0"/>
        <w:rPr>
          <w:b/>
          <w:sz w:val="20"/>
          <w:szCs w:val="20"/>
          <w:lang w:val="en-GB"/>
        </w:rPr>
      </w:pPr>
      <w:r w:rsidRPr="001C3CA2">
        <w:rPr>
          <w:b/>
          <w:sz w:val="20"/>
          <w:szCs w:val="20"/>
          <w:lang w:val="en-GB"/>
        </w:rPr>
        <w:t>Meeting Ended:</w:t>
      </w:r>
      <w:r w:rsidRPr="001C3CA2">
        <w:rPr>
          <w:b/>
          <w:sz w:val="20"/>
          <w:szCs w:val="20"/>
          <w:lang w:val="en-GB"/>
        </w:rPr>
        <w:tab/>
      </w:r>
      <w:r w:rsidR="00D77476" w:rsidRPr="001C3CA2">
        <w:rPr>
          <w:b/>
          <w:sz w:val="20"/>
          <w:szCs w:val="20"/>
          <w:lang w:val="en-GB"/>
        </w:rPr>
        <w:tab/>
      </w:r>
      <w:r w:rsidRPr="001C3CA2">
        <w:rPr>
          <w:b/>
          <w:sz w:val="20"/>
          <w:szCs w:val="20"/>
          <w:lang w:val="en-GB"/>
        </w:rPr>
        <w:t>16</w:t>
      </w:r>
      <w:r w:rsidR="0018740E" w:rsidRPr="001C3CA2">
        <w:rPr>
          <w:b/>
          <w:sz w:val="20"/>
          <w:szCs w:val="20"/>
          <w:lang w:val="en-GB"/>
        </w:rPr>
        <w:t>:25</w:t>
      </w:r>
    </w:p>
    <w:p w14:paraId="64DD72DF" w14:textId="77777777" w:rsidR="0018740E" w:rsidRPr="001C3CA2" w:rsidRDefault="0018740E" w:rsidP="0018740E">
      <w:pPr>
        <w:spacing w:after="0"/>
        <w:rPr>
          <w:b/>
          <w:sz w:val="20"/>
          <w:szCs w:val="20"/>
          <w:lang w:val="en-GB"/>
        </w:rPr>
      </w:pPr>
      <w:r w:rsidRPr="001C3CA2">
        <w:rPr>
          <w:b/>
          <w:sz w:val="20"/>
          <w:szCs w:val="20"/>
          <w:lang w:val="en-GB"/>
        </w:rPr>
        <w:t xml:space="preserve"> </w:t>
      </w:r>
    </w:p>
    <w:p w14:paraId="71E9AF51" w14:textId="23F536E5" w:rsidR="00092214" w:rsidRPr="001C3CA2" w:rsidRDefault="001C3CA2" w:rsidP="00092214">
      <w:pPr>
        <w:tabs>
          <w:tab w:val="left" w:pos="2552"/>
        </w:tabs>
        <w:spacing w:after="0"/>
        <w:rPr>
          <w:sz w:val="20"/>
          <w:szCs w:val="20"/>
          <w:lang w:val="en-NZ"/>
        </w:rPr>
      </w:pPr>
      <w:r>
        <w:rPr>
          <w:b/>
          <w:sz w:val="20"/>
          <w:szCs w:val="20"/>
          <w:lang w:val="en-GB"/>
        </w:rPr>
        <w:t xml:space="preserve">Chaired by </w:t>
      </w:r>
      <w:proofErr w:type="spellStart"/>
      <w:r>
        <w:rPr>
          <w:b/>
          <w:sz w:val="20"/>
          <w:szCs w:val="20"/>
          <w:lang w:val="en-GB"/>
        </w:rPr>
        <w:t>Mo</w:t>
      </w:r>
      <w:r w:rsidR="0018740E" w:rsidRPr="001C3CA2">
        <w:rPr>
          <w:b/>
          <w:sz w:val="20"/>
          <w:szCs w:val="20"/>
          <w:lang w:val="en-GB"/>
        </w:rPr>
        <w:t>LGUDH&amp;E</w:t>
      </w:r>
      <w:proofErr w:type="spellEnd"/>
      <w:r w:rsidR="00092214" w:rsidRPr="001C3CA2">
        <w:rPr>
          <w:sz w:val="20"/>
          <w:szCs w:val="20"/>
          <w:lang w:val="en-GB"/>
        </w:rPr>
        <w:t>:</w:t>
      </w:r>
      <w:r w:rsidR="00092214" w:rsidRPr="001C3CA2">
        <w:rPr>
          <w:sz w:val="20"/>
          <w:szCs w:val="20"/>
          <w:lang w:val="en-GB"/>
        </w:rPr>
        <w:tab/>
        <w:t xml:space="preserve">Acting Director for Housing </w:t>
      </w:r>
      <w:proofErr w:type="spellStart"/>
      <w:r w:rsidR="00092214" w:rsidRPr="001C3CA2">
        <w:rPr>
          <w:sz w:val="20"/>
          <w:szCs w:val="20"/>
          <w:lang w:val="en-GB"/>
        </w:rPr>
        <w:t>Eleni</w:t>
      </w:r>
      <w:proofErr w:type="spellEnd"/>
      <w:r w:rsidR="00092214" w:rsidRPr="001C3CA2">
        <w:rPr>
          <w:sz w:val="20"/>
          <w:szCs w:val="20"/>
          <w:lang w:val="en-GB"/>
        </w:rPr>
        <w:t xml:space="preserve"> T</w:t>
      </w:r>
      <w:r w:rsidR="00092214" w:rsidRPr="001C3CA2">
        <w:rPr>
          <w:sz w:val="20"/>
          <w:szCs w:val="20"/>
          <w:lang w:val="en-NZ"/>
        </w:rPr>
        <w:t>okaduadua</w:t>
      </w:r>
    </w:p>
    <w:p w14:paraId="16648FA3" w14:textId="2CF7AAA4" w:rsidR="0018740E" w:rsidRPr="001C3CA2" w:rsidRDefault="00400CD6" w:rsidP="00092214">
      <w:pPr>
        <w:tabs>
          <w:tab w:val="left" w:pos="2552"/>
        </w:tabs>
        <w:spacing w:after="0"/>
        <w:ind w:left="2410" w:firstLine="142"/>
        <w:rPr>
          <w:sz w:val="20"/>
          <w:szCs w:val="20"/>
          <w:lang w:val="en-GB"/>
        </w:rPr>
      </w:pPr>
      <w:r w:rsidRPr="001C3CA2">
        <w:rPr>
          <w:sz w:val="20"/>
          <w:szCs w:val="20"/>
          <w:lang w:val="en-GB"/>
        </w:rPr>
        <w:t xml:space="preserve">Principal Administrative Officer </w:t>
      </w:r>
      <w:r w:rsidR="00581AA2" w:rsidRPr="001C3CA2">
        <w:rPr>
          <w:sz w:val="20"/>
          <w:szCs w:val="20"/>
          <w:lang w:val="en-GB"/>
        </w:rPr>
        <w:t>Mr</w:t>
      </w:r>
      <w:r w:rsidR="0018740E" w:rsidRPr="001C3CA2">
        <w:rPr>
          <w:sz w:val="20"/>
          <w:szCs w:val="20"/>
          <w:lang w:val="en-GB"/>
        </w:rPr>
        <w:t xml:space="preserve"> </w:t>
      </w:r>
      <w:proofErr w:type="spellStart"/>
      <w:r w:rsidRPr="001C3CA2">
        <w:rPr>
          <w:sz w:val="20"/>
          <w:szCs w:val="20"/>
          <w:lang w:val="en-GB"/>
        </w:rPr>
        <w:t>Vula</w:t>
      </w:r>
      <w:proofErr w:type="spellEnd"/>
      <w:r w:rsidRPr="001C3CA2">
        <w:rPr>
          <w:sz w:val="20"/>
          <w:szCs w:val="20"/>
          <w:lang w:val="en-GB"/>
        </w:rPr>
        <w:t xml:space="preserve"> Shaw</w:t>
      </w:r>
      <w:r w:rsidR="0018740E" w:rsidRPr="001C3CA2">
        <w:rPr>
          <w:sz w:val="20"/>
          <w:szCs w:val="20"/>
          <w:lang w:val="en-GB"/>
        </w:rPr>
        <w:t xml:space="preserve"> </w:t>
      </w:r>
    </w:p>
    <w:p w14:paraId="2AE71F4E" w14:textId="0A9CC61A" w:rsidR="0018740E" w:rsidRPr="001C3CA2" w:rsidRDefault="0018740E" w:rsidP="00092214">
      <w:pPr>
        <w:tabs>
          <w:tab w:val="left" w:pos="2552"/>
        </w:tabs>
        <w:spacing w:after="0"/>
        <w:rPr>
          <w:b/>
          <w:sz w:val="20"/>
          <w:szCs w:val="20"/>
          <w:lang w:val="en-GB"/>
        </w:rPr>
      </w:pPr>
      <w:r w:rsidRPr="001C3CA2">
        <w:rPr>
          <w:b/>
          <w:sz w:val="20"/>
          <w:szCs w:val="20"/>
          <w:lang w:val="en-GB"/>
        </w:rPr>
        <w:t>Co facilitated by IFRC</w:t>
      </w:r>
      <w:r w:rsidR="0092720E" w:rsidRPr="001C3CA2">
        <w:rPr>
          <w:sz w:val="20"/>
          <w:szCs w:val="20"/>
          <w:lang w:val="en-GB"/>
        </w:rPr>
        <w:t xml:space="preserve">: </w:t>
      </w:r>
      <w:r w:rsidR="00092214" w:rsidRPr="001C3CA2">
        <w:rPr>
          <w:sz w:val="20"/>
          <w:szCs w:val="20"/>
          <w:lang w:val="en-GB"/>
        </w:rPr>
        <w:tab/>
      </w:r>
      <w:r w:rsidRPr="001C3CA2">
        <w:rPr>
          <w:sz w:val="20"/>
          <w:szCs w:val="20"/>
          <w:lang w:val="en-GB"/>
        </w:rPr>
        <w:t>Michael Gloeckle</w:t>
      </w:r>
      <w:r w:rsidRPr="001C3CA2">
        <w:rPr>
          <w:sz w:val="20"/>
          <w:szCs w:val="20"/>
          <w:lang w:val="en-GB"/>
        </w:rPr>
        <w:br/>
      </w:r>
    </w:p>
    <w:p w14:paraId="7FA8CAEC" w14:textId="77777777" w:rsidR="0018740E" w:rsidRPr="001C3CA2" w:rsidRDefault="0018740E" w:rsidP="0018740E">
      <w:pPr>
        <w:spacing w:after="0"/>
        <w:rPr>
          <w:b/>
          <w:sz w:val="20"/>
          <w:szCs w:val="20"/>
          <w:lang w:val="en-GB"/>
        </w:rPr>
      </w:pPr>
      <w:r w:rsidRPr="001C3CA2">
        <w:rPr>
          <w:b/>
          <w:sz w:val="20"/>
          <w:szCs w:val="20"/>
          <w:lang w:val="en-GB"/>
        </w:rPr>
        <w:t>List of Attendees:</w:t>
      </w:r>
    </w:p>
    <w:p w14:paraId="0AE8AE48" w14:textId="77777777" w:rsidR="00092214" w:rsidRPr="001C3CA2" w:rsidRDefault="00092214" w:rsidP="0018740E">
      <w:pPr>
        <w:spacing w:after="0"/>
        <w:rPr>
          <w:b/>
          <w:sz w:val="20"/>
          <w:szCs w:val="20"/>
          <w:lang w:val="en-GB"/>
        </w:rPr>
      </w:pPr>
    </w:p>
    <w:p w14:paraId="111ABE56" w14:textId="77777777" w:rsidR="001C3CA2" w:rsidRPr="001C3CA2" w:rsidRDefault="00092214" w:rsidP="00092214">
      <w:pPr>
        <w:numPr>
          <w:ilvl w:val="0"/>
          <w:numId w:val="20"/>
        </w:numPr>
        <w:spacing w:after="0"/>
        <w:rPr>
          <w:sz w:val="20"/>
          <w:szCs w:val="20"/>
          <w:lang w:val="en-NZ"/>
        </w:rPr>
      </w:pPr>
      <w:r w:rsidRPr="001C3CA2">
        <w:rPr>
          <w:sz w:val="20"/>
          <w:szCs w:val="20"/>
          <w:lang w:val="en-NZ"/>
        </w:rPr>
        <w:t>Ms. Eleni Tokaduadua, Acting Director of Housing</w:t>
      </w:r>
      <w:r w:rsidR="001C3CA2" w:rsidRPr="001C3CA2">
        <w:rPr>
          <w:sz w:val="20"/>
          <w:szCs w:val="20"/>
          <w:lang w:val="en-NZ"/>
        </w:rPr>
        <w:t xml:space="preserve"> </w:t>
      </w:r>
    </w:p>
    <w:p w14:paraId="57798971" w14:textId="4A04A3E9" w:rsidR="00092214" w:rsidRPr="001C3CA2" w:rsidRDefault="001C3CA2" w:rsidP="00092214">
      <w:pPr>
        <w:numPr>
          <w:ilvl w:val="0"/>
          <w:numId w:val="20"/>
        </w:numPr>
        <w:spacing w:after="0"/>
        <w:rPr>
          <w:sz w:val="20"/>
          <w:szCs w:val="20"/>
          <w:lang w:val="en-NZ"/>
        </w:rPr>
      </w:pPr>
      <w:r w:rsidRPr="001C3CA2">
        <w:rPr>
          <w:sz w:val="20"/>
          <w:szCs w:val="20"/>
          <w:lang w:val="en-NZ"/>
        </w:rPr>
        <w:t>Mr. Vula Shaw, Principal Administrative Officer</w:t>
      </w:r>
    </w:p>
    <w:p w14:paraId="5309CAD8" w14:textId="58FEC4E9" w:rsidR="00092214" w:rsidRPr="001C3CA2" w:rsidRDefault="00092214" w:rsidP="001C3CA2">
      <w:pPr>
        <w:numPr>
          <w:ilvl w:val="0"/>
          <w:numId w:val="20"/>
        </w:numPr>
        <w:spacing w:after="0"/>
        <w:rPr>
          <w:sz w:val="20"/>
          <w:szCs w:val="20"/>
          <w:lang w:val="en-NZ"/>
        </w:rPr>
      </w:pPr>
      <w:r w:rsidRPr="001C3CA2">
        <w:rPr>
          <w:sz w:val="20"/>
          <w:szCs w:val="20"/>
          <w:lang w:val="en-NZ"/>
        </w:rPr>
        <w:t>Mr. Atunaisa Keve, NDMO</w:t>
      </w:r>
      <w:r w:rsidR="001C3CA2" w:rsidRPr="001C3CA2">
        <w:rPr>
          <w:sz w:val="20"/>
          <w:szCs w:val="20"/>
          <w:lang w:val="en-NZ"/>
        </w:rPr>
        <w:t xml:space="preserve"> </w:t>
      </w:r>
    </w:p>
    <w:p w14:paraId="527951BE" w14:textId="77777777" w:rsidR="002875A5" w:rsidRDefault="00092214" w:rsidP="002875A5">
      <w:pPr>
        <w:numPr>
          <w:ilvl w:val="0"/>
          <w:numId w:val="20"/>
        </w:numPr>
        <w:spacing w:after="0"/>
        <w:rPr>
          <w:sz w:val="20"/>
          <w:szCs w:val="20"/>
          <w:lang w:val="en-NZ"/>
        </w:rPr>
      </w:pPr>
      <w:r w:rsidRPr="001C3CA2">
        <w:rPr>
          <w:sz w:val="20"/>
          <w:szCs w:val="20"/>
          <w:lang w:val="en-NZ"/>
        </w:rPr>
        <w:t>Mr. Imanueli Koroituinakelo, Act for Peace, PCIDRR</w:t>
      </w:r>
    </w:p>
    <w:p w14:paraId="5BE618E8" w14:textId="3E6D2A26" w:rsidR="002875A5" w:rsidRDefault="002875A5" w:rsidP="002875A5">
      <w:pPr>
        <w:numPr>
          <w:ilvl w:val="0"/>
          <w:numId w:val="20"/>
        </w:numPr>
        <w:spacing w:after="0"/>
        <w:rPr>
          <w:sz w:val="20"/>
          <w:szCs w:val="20"/>
          <w:lang w:val="en-NZ"/>
        </w:rPr>
      </w:pPr>
      <w:r>
        <w:rPr>
          <w:sz w:val="20"/>
          <w:szCs w:val="20"/>
          <w:lang w:val="en-NZ"/>
        </w:rPr>
        <w:t>Mr. Savu Tavake, PCN</w:t>
      </w:r>
    </w:p>
    <w:p w14:paraId="499BEC85" w14:textId="1341BC6B" w:rsidR="001C3CA2" w:rsidRPr="002875A5" w:rsidRDefault="002875A5" w:rsidP="002875A5">
      <w:pPr>
        <w:numPr>
          <w:ilvl w:val="0"/>
          <w:numId w:val="20"/>
        </w:numPr>
        <w:spacing w:after="0"/>
        <w:rPr>
          <w:sz w:val="20"/>
          <w:szCs w:val="20"/>
          <w:lang w:val="en-NZ"/>
        </w:rPr>
      </w:pPr>
      <w:r w:rsidRPr="002875A5">
        <w:rPr>
          <w:sz w:val="20"/>
          <w:szCs w:val="20"/>
          <w:lang w:val="en-NZ"/>
        </w:rPr>
        <w:t xml:space="preserve"> </w:t>
      </w:r>
      <w:r w:rsidR="00092214" w:rsidRPr="002875A5">
        <w:rPr>
          <w:sz w:val="20"/>
          <w:szCs w:val="20"/>
          <w:lang w:val="en-NZ"/>
        </w:rPr>
        <w:t>Mr. Anuragh Narayan, Information Technology Officer</w:t>
      </w:r>
      <w:r w:rsidR="001C3CA2" w:rsidRPr="002875A5">
        <w:rPr>
          <w:sz w:val="20"/>
          <w:szCs w:val="20"/>
          <w:lang w:val="en-NZ"/>
        </w:rPr>
        <w:t xml:space="preserve"> </w:t>
      </w:r>
    </w:p>
    <w:p w14:paraId="09401A87" w14:textId="46B194AE" w:rsidR="00092214" w:rsidRPr="001C3CA2" w:rsidRDefault="001C3CA2" w:rsidP="002875A5">
      <w:pPr>
        <w:numPr>
          <w:ilvl w:val="0"/>
          <w:numId w:val="23"/>
        </w:numPr>
        <w:spacing w:after="0"/>
        <w:rPr>
          <w:sz w:val="20"/>
          <w:szCs w:val="20"/>
          <w:lang w:val="en-NZ"/>
        </w:rPr>
      </w:pPr>
      <w:r w:rsidRPr="001C3CA2">
        <w:rPr>
          <w:sz w:val="20"/>
          <w:szCs w:val="20"/>
          <w:lang w:val="en-NZ"/>
        </w:rPr>
        <w:t>Mr. Michael Gloeckle, IRFC</w:t>
      </w:r>
    </w:p>
    <w:p w14:paraId="66F92460" w14:textId="77777777" w:rsidR="002E59F6" w:rsidRPr="001C3CA2" w:rsidRDefault="002E59F6" w:rsidP="00453CE5">
      <w:pPr>
        <w:rPr>
          <w:sz w:val="20"/>
          <w:szCs w:val="20"/>
          <w:u w:val="single"/>
          <w:lang w:val="en-GB"/>
        </w:rPr>
      </w:pPr>
    </w:p>
    <w:p w14:paraId="36C406B3" w14:textId="1941E06A" w:rsidR="00092214" w:rsidRPr="001C3CA2" w:rsidRDefault="00092214" w:rsidP="00453CE5">
      <w:pPr>
        <w:rPr>
          <w:b/>
          <w:sz w:val="20"/>
          <w:szCs w:val="20"/>
          <w:lang w:val="en-GB"/>
        </w:rPr>
      </w:pPr>
      <w:r w:rsidRPr="001C3CA2">
        <w:rPr>
          <w:b/>
          <w:sz w:val="20"/>
          <w:szCs w:val="20"/>
          <w:lang w:val="en-GB"/>
        </w:rPr>
        <w:t>Apologies:</w:t>
      </w:r>
    </w:p>
    <w:p w14:paraId="2D1728E6" w14:textId="11376054" w:rsidR="00275A1E" w:rsidRPr="001C3CA2" w:rsidRDefault="00275A1E" w:rsidP="00275A1E">
      <w:pPr>
        <w:contextualSpacing/>
        <w:rPr>
          <w:rFonts w:eastAsia="Times New Roman" w:cs="Times New Roman"/>
          <w:color w:val="000000"/>
          <w:sz w:val="20"/>
          <w:szCs w:val="20"/>
          <w:lang w:val="en-AU"/>
        </w:rPr>
      </w:pPr>
      <w:r w:rsidRPr="001C3CA2">
        <w:rPr>
          <w:b/>
          <w:sz w:val="20"/>
          <w:szCs w:val="20"/>
          <w:lang w:val="en-GB"/>
        </w:rPr>
        <w:tab/>
      </w:r>
      <w:r w:rsidRPr="001C3CA2">
        <w:rPr>
          <w:rFonts w:eastAsia="Times New Roman" w:cs="Times New Roman"/>
          <w:color w:val="000000"/>
          <w:sz w:val="20"/>
          <w:szCs w:val="20"/>
          <w:lang w:val="en-AU"/>
        </w:rPr>
        <w:t xml:space="preserve">Rebecca </w:t>
      </w:r>
      <w:proofErr w:type="spellStart"/>
      <w:r w:rsidRPr="001C3CA2">
        <w:rPr>
          <w:rFonts w:eastAsia="Times New Roman" w:cs="Times New Roman"/>
          <w:color w:val="000000"/>
          <w:sz w:val="20"/>
          <w:szCs w:val="20"/>
          <w:lang w:val="en-AU"/>
        </w:rPr>
        <w:t>McClean</w:t>
      </w:r>
      <w:proofErr w:type="spellEnd"/>
      <w:r w:rsidRPr="001C3CA2">
        <w:rPr>
          <w:rFonts w:eastAsia="Times New Roman" w:cs="Times New Roman"/>
          <w:color w:val="000000"/>
          <w:sz w:val="20"/>
          <w:szCs w:val="20"/>
          <w:lang w:val="en-AU"/>
        </w:rPr>
        <w:t xml:space="preserve">, </w:t>
      </w:r>
      <w:proofErr w:type="spellStart"/>
      <w:r w:rsidRPr="001C3CA2">
        <w:rPr>
          <w:rFonts w:eastAsia="Times New Roman" w:cs="Times New Roman"/>
          <w:color w:val="000000"/>
          <w:sz w:val="20"/>
          <w:szCs w:val="20"/>
          <w:lang w:val="en-AU"/>
        </w:rPr>
        <w:t>AusAID</w:t>
      </w:r>
      <w:proofErr w:type="spellEnd"/>
    </w:p>
    <w:p w14:paraId="25A1C309" w14:textId="49C3F25B" w:rsidR="001C3CA2" w:rsidRPr="001C3CA2" w:rsidRDefault="001C3CA2" w:rsidP="00275A1E">
      <w:pPr>
        <w:contextualSpacing/>
        <w:rPr>
          <w:rFonts w:eastAsia="Times New Roman" w:cs="Times New Roman"/>
          <w:color w:val="000000"/>
          <w:sz w:val="20"/>
          <w:szCs w:val="20"/>
          <w:lang w:val="en-AU"/>
        </w:rPr>
      </w:pPr>
      <w:r w:rsidRPr="001C3CA2">
        <w:rPr>
          <w:rFonts w:eastAsia="Times New Roman" w:cs="Times New Roman"/>
          <w:color w:val="000000"/>
          <w:sz w:val="20"/>
          <w:szCs w:val="20"/>
          <w:lang w:val="en-AU"/>
        </w:rPr>
        <w:tab/>
        <w:t>Richard Dirks, NZAID</w:t>
      </w:r>
    </w:p>
    <w:p w14:paraId="18B2C516" w14:textId="4697AE48" w:rsidR="00275A1E" w:rsidRDefault="00275A1E" w:rsidP="00275A1E">
      <w:pPr>
        <w:contextualSpacing/>
        <w:rPr>
          <w:rFonts w:eastAsia="Times New Roman" w:cs="Times New Roman"/>
          <w:color w:val="000000"/>
          <w:sz w:val="20"/>
          <w:szCs w:val="20"/>
        </w:rPr>
      </w:pPr>
      <w:r w:rsidRPr="001C3CA2">
        <w:rPr>
          <w:rFonts w:eastAsia="Times New Roman" w:cs="Times New Roman"/>
          <w:color w:val="000000"/>
          <w:sz w:val="20"/>
          <w:szCs w:val="20"/>
          <w:lang w:val="en-AU"/>
        </w:rPr>
        <w:tab/>
      </w:r>
      <w:r w:rsidR="001B2025" w:rsidRPr="001C3CA2">
        <w:rPr>
          <w:rFonts w:eastAsia="Times New Roman" w:cs="Times New Roman"/>
          <w:color w:val="000000"/>
          <w:sz w:val="20"/>
          <w:szCs w:val="20"/>
        </w:rPr>
        <w:t>Annie Madden, CSN</w:t>
      </w:r>
    </w:p>
    <w:p w14:paraId="7CF6DAFA" w14:textId="253BAD98" w:rsidR="002875A5" w:rsidRPr="001C3CA2" w:rsidRDefault="002875A5" w:rsidP="00275A1E">
      <w:pPr>
        <w:contextualSpacing/>
        <w:rPr>
          <w:rFonts w:eastAsia="Times New Roman" w:cs="Times New Roman"/>
          <w:color w:val="000000"/>
          <w:sz w:val="20"/>
          <w:szCs w:val="20"/>
        </w:rPr>
      </w:pPr>
      <w:r>
        <w:rPr>
          <w:rFonts w:eastAsia="Times New Roman" w:cs="Times New Roman"/>
          <w:color w:val="000000"/>
          <w:sz w:val="20"/>
          <w:szCs w:val="20"/>
        </w:rPr>
        <w:tab/>
        <w:t>Ken Collis, NDMO</w:t>
      </w:r>
    </w:p>
    <w:p w14:paraId="55DE4C77" w14:textId="736F358A" w:rsidR="00275A1E" w:rsidRPr="001C3CA2" w:rsidRDefault="00275A1E" w:rsidP="00275A1E">
      <w:pPr>
        <w:contextualSpacing/>
        <w:rPr>
          <w:rFonts w:eastAsia="Times New Roman" w:cs="Times New Roman"/>
          <w:color w:val="000000"/>
          <w:sz w:val="20"/>
          <w:szCs w:val="20"/>
        </w:rPr>
      </w:pPr>
      <w:r w:rsidRPr="001C3CA2">
        <w:rPr>
          <w:rFonts w:eastAsia="Times New Roman" w:cs="Times New Roman"/>
          <w:color w:val="000000"/>
          <w:sz w:val="20"/>
          <w:szCs w:val="20"/>
        </w:rPr>
        <w:tab/>
      </w:r>
      <w:proofErr w:type="spellStart"/>
      <w:r w:rsidRPr="001C3CA2">
        <w:rPr>
          <w:rFonts w:eastAsia="Times New Roman" w:cs="Times New Roman"/>
          <w:color w:val="000000"/>
          <w:sz w:val="20"/>
          <w:szCs w:val="20"/>
        </w:rPr>
        <w:t>Masi</w:t>
      </w:r>
      <w:proofErr w:type="spellEnd"/>
      <w:r w:rsidRPr="001C3CA2">
        <w:rPr>
          <w:rFonts w:eastAsia="Times New Roman" w:cs="Times New Roman"/>
          <w:color w:val="000000"/>
          <w:sz w:val="20"/>
          <w:szCs w:val="20"/>
        </w:rPr>
        <w:t xml:space="preserve"> </w:t>
      </w:r>
      <w:proofErr w:type="spellStart"/>
      <w:r w:rsidRPr="001C3CA2">
        <w:rPr>
          <w:rFonts w:eastAsia="Times New Roman" w:cs="Times New Roman"/>
          <w:color w:val="000000"/>
          <w:sz w:val="20"/>
          <w:szCs w:val="20"/>
        </w:rPr>
        <w:t>Latianara</w:t>
      </w:r>
      <w:proofErr w:type="spellEnd"/>
      <w:r w:rsidRPr="001C3CA2">
        <w:rPr>
          <w:rFonts w:eastAsia="Times New Roman" w:cs="Times New Roman"/>
          <w:color w:val="000000"/>
          <w:sz w:val="20"/>
          <w:szCs w:val="20"/>
        </w:rPr>
        <w:t>, HFHF</w:t>
      </w:r>
    </w:p>
    <w:p w14:paraId="285A83CB" w14:textId="1A3FF592" w:rsidR="00275A1E" w:rsidRPr="001C3CA2" w:rsidRDefault="00275A1E" w:rsidP="00275A1E">
      <w:pPr>
        <w:contextualSpacing/>
        <w:rPr>
          <w:rFonts w:eastAsia="Times New Roman" w:cs="Times New Roman"/>
          <w:color w:val="000000"/>
          <w:sz w:val="20"/>
          <w:szCs w:val="20"/>
        </w:rPr>
      </w:pPr>
      <w:r w:rsidRPr="001C3CA2">
        <w:rPr>
          <w:rFonts w:eastAsia="Times New Roman" w:cs="Times New Roman"/>
          <w:color w:val="000000"/>
          <w:sz w:val="20"/>
          <w:szCs w:val="20"/>
        </w:rPr>
        <w:tab/>
      </w:r>
      <w:proofErr w:type="spellStart"/>
      <w:r w:rsidR="001B2025" w:rsidRPr="001C3CA2">
        <w:rPr>
          <w:rFonts w:eastAsia="Times New Roman" w:cs="Times New Roman"/>
          <w:color w:val="000000"/>
          <w:sz w:val="20"/>
          <w:szCs w:val="20"/>
        </w:rPr>
        <w:t>Pratarp</w:t>
      </w:r>
      <w:proofErr w:type="spellEnd"/>
      <w:r w:rsidR="001B2025" w:rsidRPr="001C3CA2">
        <w:rPr>
          <w:rFonts w:eastAsia="Times New Roman" w:cs="Times New Roman"/>
          <w:color w:val="000000"/>
          <w:sz w:val="20"/>
          <w:szCs w:val="20"/>
        </w:rPr>
        <w:t xml:space="preserve"> Singh, FIE</w:t>
      </w:r>
    </w:p>
    <w:p w14:paraId="087D20F2" w14:textId="6D447B2D" w:rsidR="00092214" w:rsidRPr="001C3CA2" w:rsidRDefault="00275A1E" w:rsidP="00453CE5">
      <w:pPr>
        <w:contextualSpacing/>
        <w:rPr>
          <w:rFonts w:ascii="Calibri" w:eastAsia="Times New Roman" w:hAnsi="Calibri" w:cs="Times New Roman"/>
          <w:color w:val="000000"/>
          <w:sz w:val="20"/>
          <w:szCs w:val="20"/>
          <w:lang w:val="en-AU"/>
        </w:rPr>
      </w:pPr>
      <w:r w:rsidRPr="001C3CA2">
        <w:rPr>
          <w:rFonts w:ascii="Calibri" w:eastAsia="Times New Roman" w:hAnsi="Calibri" w:cs="Times New Roman"/>
          <w:color w:val="000000"/>
          <w:sz w:val="20"/>
          <w:szCs w:val="20"/>
        </w:rPr>
        <w:tab/>
      </w:r>
    </w:p>
    <w:p w14:paraId="140AA3F8" w14:textId="4B1BE716" w:rsidR="00453CE5" w:rsidRPr="001C3CA2" w:rsidRDefault="00092214" w:rsidP="00453CE5">
      <w:pPr>
        <w:rPr>
          <w:b/>
          <w:sz w:val="20"/>
          <w:szCs w:val="20"/>
          <w:lang w:val="en-GB"/>
        </w:rPr>
      </w:pPr>
      <w:r w:rsidRPr="001C3CA2">
        <w:rPr>
          <w:b/>
          <w:sz w:val="20"/>
          <w:szCs w:val="20"/>
          <w:lang w:val="en-GB"/>
        </w:rPr>
        <w:t>Agenda:</w:t>
      </w:r>
    </w:p>
    <w:p w14:paraId="049909D3" w14:textId="500E93D5" w:rsidR="001B2025" w:rsidRPr="001C3CA2" w:rsidRDefault="001B2025" w:rsidP="001C3CA2">
      <w:pPr>
        <w:pStyle w:val="ListParagraph"/>
        <w:numPr>
          <w:ilvl w:val="0"/>
          <w:numId w:val="17"/>
        </w:numPr>
        <w:spacing w:after="0"/>
        <w:ind w:left="714" w:hanging="357"/>
        <w:rPr>
          <w:rFonts w:ascii="Cambria" w:hAnsi="Cambria"/>
          <w:sz w:val="20"/>
          <w:szCs w:val="20"/>
        </w:rPr>
      </w:pPr>
      <w:r w:rsidRPr="001C3CA2">
        <w:rPr>
          <w:rFonts w:ascii="Cambria" w:hAnsi="Cambria"/>
          <w:sz w:val="20"/>
          <w:szCs w:val="20"/>
        </w:rPr>
        <w:t xml:space="preserve">Opening: </w:t>
      </w:r>
      <w:r w:rsidR="001C3CA2" w:rsidRPr="001C3CA2">
        <w:rPr>
          <w:rFonts w:ascii="Cambria" w:hAnsi="Cambria"/>
          <w:sz w:val="20"/>
          <w:szCs w:val="20"/>
          <w:lang w:val="en-GB"/>
        </w:rPr>
        <w:t>Acting Director of Housing</w:t>
      </w:r>
      <w:r w:rsidRPr="001C3CA2">
        <w:rPr>
          <w:rFonts w:ascii="Cambria" w:hAnsi="Cambria"/>
          <w:sz w:val="20"/>
          <w:szCs w:val="20"/>
          <w:lang w:val="en-GB"/>
        </w:rPr>
        <w:t xml:space="preserve"> </w:t>
      </w:r>
      <w:proofErr w:type="spellStart"/>
      <w:r w:rsidR="001C3CA2" w:rsidRPr="001C3CA2">
        <w:rPr>
          <w:rFonts w:ascii="Cambria" w:hAnsi="Cambria"/>
          <w:sz w:val="20"/>
          <w:szCs w:val="20"/>
          <w:lang w:val="en-GB"/>
        </w:rPr>
        <w:t>Ms.</w:t>
      </w:r>
      <w:proofErr w:type="spellEnd"/>
      <w:r w:rsidR="001C3CA2" w:rsidRPr="001C3CA2">
        <w:rPr>
          <w:rFonts w:ascii="Cambria" w:hAnsi="Cambria"/>
          <w:sz w:val="20"/>
          <w:szCs w:val="20"/>
          <w:lang w:val="en-GB"/>
        </w:rPr>
        <w:t xml:space="preserve"> </w:t>
      </w:r>
      <w:proofErr w:type="spellStart"/>
      <w:r w:rsidR="001C3CA2" w:rsidRPr="001C3CA2">
        <w:rPr>
          <w:rFonts w:ascii="Cambria" w:hAnsi="Cambria"/>
          <w:sz w:val="20"/>
          <w:szCs w:val="20"/>
          <w:lang w:val="en-GB"/>
        </w:rPr>
        <w:t>Eleni</w:t>
      </w:r>
      <w:proofErr w:type="spellEnd"/>
      <w:r w:rsidR="001C3CA2" w:rsidRPr="001C3CA2">
        <w:rPr>
          <w:rFonts w:ascii="Cambria" w:hAnsi="Cambria"/>
          <w:sz w:val="20"/>
          <w:szCs w:val="20"/>
          <w:lang w:val="en-GB"/>
        </w:rPr>
        <w:t xml:space="preserve"> </w:t>
      </w:r>
      <w:proofErr w:type="spellStart"/>
      <w:r w:rsidR="001C3CA2" w:rsidRPr="001C3CA2">
        <w:rPr>
          <w:rFonts w:ascii="Cambria" w:hAnsi="Cambria"/>
          <w:sz w:val="20"/>
          <w:szCs w:val="20"/>
          <w:lang w:val="en-GB"/>
        </w:rPr>
        <w:t>Tokaduadua</w:t>
      </w:r>
      <w:proofErr w:type="spellEnd"/>
      <w:r w:rsidRPr="001C3CA2">
        <w:rPr>
          <w:rFonts w:ascii="Cambria" w:hAnsi="Cambria"/>
          <w:sz w:val="20"/>
          <w:szCs w:val="20"/>
        </w:rPr>
        <w:t xml:space="preserve"> (Chair)</w:t>
      </w:r>
    </w:p>
    <w:p w14:paraId="7E1A87D7" w14:textId="77777777" w:rsidR="001B2025" w:rsidRPr="001C3CA2" w:rsidRDefault="001B2025" w:rsidP="001C3CA2">
      <w:pPr>
        <w:pStyle w:val="ListParagraph"/>
        <w:numPr>
          <w:ilvl w:val="0"/>
          <w:numId w:val="17"/>
        </w:numPr>
        <w:spacing w:after="0"/>
        <w:ind w:left="714" w:hanging="357"/>
        <w:rPr>
          <w:rFonts w:ascii="Cambria" w:hAnsi="Cambria"/>
          <w:sz w:val="20"/>
          <w:szCs w:val="20"/>
        </w:rPr>
      </w:pPr>
      <w:r w:rsidRPr="001C3CA2">
        <w:rPr>
          <w:rFonts w:ascii="Cambria" w:hAnsi="Cambria"/>
          <w:sz w:val="20"/>
          <w:szCs w:val="20"/>
        </w:rPr>
        <w:t>Acceptance of minutes from 13/3/13 meeting</w:t>
      </w:r>
    </w:p>
    <w:p w14:paraId="5ADA390B" w14:textId="77777777" w:rsidR="001B2025" w:rsidRPr="001C3CA2" w:rsidRDefault="001B2025" w:rsidP="001C3CA2">
      <w:pPr>
        <w:pStyle w:val="ListParagraph"/>
        <w:numPr>
          <w:ilvl w:val="0"/>
          <w:numId w:val="17"/>
        </w:numPr>
        <w:spacing w:after="0"/>
        <w:ind w:left="714" w:hanging="357"/>
        <w:rPr>
          <w:rFonts w:ascii="Cambria" w:hAnsi="Cambria"/>
          <w:sz w:val="20"/>
          <w:szCs w:val="20"/>
        </w:rPr>
      </w:pPr>
      <w:r w:rsidRPr="001C3CA2">
        <w:rPr>
          <w:rFonts w:ascii="Cambria" w:hAnsi="Cambria"/>
          <w:sz w:val="20"/>
          <w:szCs w:val="20"/>
        </w:rPr>
        <w:t>Acceptance of ‘TC Evan Shelter Cluster Strategic Operational Framework’ and ‘Fiji TC Evan Technical Standards and Guidance’ drafts</w:t>
      </w:r>
    </w:p>
    <w:p w14:paraId="00CB313E" w14:textId="77777777" w:rsidR="001B2025" w:rsidRPr="001C3CA2" w:rsidRDefault="001B2025" w:rsidP="001C3CA2">
      <w:pPr>
        <w:pStyle w:val="ListParagraph"/>
        <w:numPr>
          <w:ilvl w:val="0"/>
          <w:numId w:val="17"/>
        </w:numPr>
        <w:spacing w:after="0"/>
        <w:ind w:left="714" w:hanging="357"/>
        <w:rPr>
          <w:rFonts w:ascii="Cambria" w:hAnsi="Cambria"/>
          <w:sz w:val="20"/>
          <w:szCs w:val="20"/>
        </w:rPr>
      </w:pPr>
      <w:r w:rsidRPr="001C3CA2">
        <w:rPr>
          <w:rFonts w:ascii="Cambria" w:hAnsi="Cambria"/>
          <w:sz w:val="20"/>
          <w:szCs w:val="20"/>
        </w:rPr>
        <w:t>Habitat for Humanity report on ‘Transitional Shelter’ progress</w:t>
      </w:r>
    </w:p>
    <w:p w14:paraId="0E2CCDA0" w14:textId="77777777" w:rsidR="001B2025" w:rsidRPr="001C3CA2" w:rsidRDefault="001B2025" w:rsidP="001C3CA2">
      <w:pPr>
        <w:pStyle w:val="ListParagraph"/>
        <w:numPr>
          <w:ilvl w:val="0"/>
          <w:numId w:val="17"/>
        </w:numPr>
        <w:spacing w:after="0"/>
        <w:ind w:left="714" w:hanging="357"/>
        <w:rPr>
          <w:rFonts w:ascii="Cambria" w:hAnsi="Cambria"/>
          <w:sz w:val="20"/>
          <w:szCs w:val="20"/>
        </w:rPr>
      </w:pPr>
      <w:r w:rsidRPr="001C3CA2">
        <w:rPr>
          <w:rFonts w:ascii="Cambria" w:hAnsi="Cambria" w:cs="Helvetica"/>
          <w:sz w:val="20"/>
          <w:szCs w:val="20"/>
        </w:rPr>
        <w:t>Development and agreement for TORs for the Cluster</w:t>
      </w:r>
    </w:p>
    <w:p w14:paraId="67D92C25" w14:textId="77777777" w:rsidR="001B2025" w:rsidRPr="001C3CA2" w:rsidRDefault="001B2025" w:rsidP="001C3CA2">
      <w:pPr>
        <w:pStyle w:val="ListParagraph"/>
        <w:numPr>
          <w:ilvl w:val="0"/>
          <w:numId w:val="17"/>
        </w:numPr>
        <w:spacing w:after="0"/>
        <w:ind w:left="714" w:hanging="357"/>
        <w:rPr>
          <w:rFonts w:ascii="Cambria" w:hAnsi="Cambria" w:cs="Helvetica"/>
          <w:sz w:val="20"/>
          <w:szCs w:val="20"/>
        </w:rPr>
      </w:pPr>
      <w:r w:rsidRPr="001C3CA2">
        <w:rPr>
          <w:rFonts w:ascii="Cambria" w:hAnsi="Cambria" w:cs="Helvetica"/>
          <w:sz w:val="20"/>
          <w:szCs w:val="20"/>
        </w:rPr>
        <w:t xml:space="preserve">Agreement on a </w:t>
      </w:r>
      <w:proofErr w:type="spellStart"/>
      <w:r w:rsidRPr="001C3CA2">
        <w:rPr>
          <w:rFonts w:ascii="Cambria" w:hAnsi="Cambria" w:cs="Helvetica"/>
          <w:sz w:val="20"/>
          <w:szCs w:val="20"/>
        </w:rPr>
        <w:t>prioritised</w:t>
      </w:r>
      <w:proofErr w:type="spellEnd"/>
      <w:r w:rsidRPr="001C3CA2">
        <w:rPr>
          <w:rFonts w:ascii="Cambria" w:hAnsi="Cambria" w:cs="Helvetica"/>
          <w:sz w:val="20"/>
          <w:szCs w:val="20"/>
        </w:rPr>
        <w:t xml:space="preserve"> Cluster Work Plan.</w:t>
      </w:r>
    </w:p>
    <w:p w14:paraId="117F758D" w14:textId="77777777" w:rsidR="001B2025" w:rsidRPr="001C3CA2" w:rsidRDefault="001B2025" w:rsidP="001C3CA2">
      <w:pPr>
        <w:pStyle w:val="ListParagraph"/>
        <w:numPr>
          <w:ilvl w:val="0"/>
          <w:numId w:val="17"/>
        </w:numPr>
        <w:spacing w:after="0"/>
        <w:ind w:left="714" w:hanging="357"/>
        <w:rPr>
          <w:rFonts w:ascii="Cambria" w:hAnsi="Cambria"/>
          <w:sz w:val="20"/>
          <w:szCs w:val="20"/>
        </w:rPr>
      </w:pPr>
      <w:r w:rsidRPr="001C3CA2">
        <w:rPr>
          <w:rFonts w:ascii="Cambria" w:hAnsi="Cambria" w:cs="Helvetica"/>
          <w:sz w:val="20"/>
          <w:szCs w:val="20"/>
        </w:rPr>
        <w:t>Identification and preparation of any SOPs relevant to the Cluster</w:t>
      </w:r>
      <w:r w:rsidRPr="001C3CA2">
        <w:rPr>
          <w:rFonts w:ascii="Cambria" w:hAnsi="Cambria"/>
          <w:sz w:val="20"/>
          <w:szCs w:val="20"/>
        </w:rPr>
        <w:t xml:space="preserve"> </w:t>
      </w:r>
    </w:p>
    <w:p w14:paraId="61CD65CE" w14:textId="77777777" w:rsidR="001B2025" w:rsidRPr="001C3CA2" w:rsidRDefault="001B2025" w:rsidP="001C3CA2">
      <w:pPr>
        <w:pStyle w:val="ListParagraph"/>
        <w:numPr>
          <w:ilvl w:val="0"/>
          <w:numId w:val="17"/>
        </w:numPr>
        <w:spacing w:after="0"/>
        <w:ind w:left="714" w:hanging="357"/>
        <w:rPr>
          <w:rFonts w:ascii="Cambria" w:hAnsi="Cambria"/>
          <w:sz w:val="20"/>
          <w:szCs w:val="20"/>
        </w:rPr>
      </w:pPr>
      <w:r w:rsidRPr="001C3CA2">
        <w:rPr>
          <w:rFonts w:ascii="Cambria" w:hAnsi="Cambria"/>
          <w:sz w:val="20"/>
          <w:szCs w:val="20"/>
        </w:rPr>
        <w:t>Other business</w:t>
      </w:r>
    </w:p>
    <w:p w14:paraId="4E174388" w14:textId="1FC789E5" w:rsidR="0018740E" w:rsidRPr="001C3CA2" w:rsidRDefault="001B2025" w:rsidP="001C3CA2">
      <w:pPr>
        <w:pStyle w:val="ListParagraph"/>
        <w:numPr>
          <w:ilvl w:val="0"/>
          <w:numId w:val="17"/>
        </w:numPr>
        <w:ind w:left="714" w:hanging="357"/>
        <w:rPr>
          <w:sz w:val="20"/>
          <w:szCs w:val="20"/>
          <w:lang w:val="en-GB"/>
        </w:rPr>
      </w:pPr>
      <w:r w:rsidRPr="001C3CA2">
        <w:rPr>
          <w:rFonts w:ascii="Cambria" w:hAnsi="Cambria"/>
          <w:sz w:val="20"/>
          <w:szCs w:val="20"/>
        </w:rPr>
        <w:t>Next Meeting</w:t>
      </w:r>
    </w:p>
    <w:p w14:paraId="1147ADC2" w14:textId="77777777" w:rsidR="001C3CA2" w:rsidRDefault="001C3CA2" w:rsidP="001C3CA2">
      <w:pPr>
        <w:rPr>
          <w:sz w:val="20"/>
          <w:szCs w:val="20"/>
          <w:lang w:val="en-GB"/>
        </w:rPr>
      </w:pPr>
    </w:p>
    <w:p w14:paraId="7ED2F1CD" w14:textId="77777777" w:rsidR="001C3CA2" w:rsidRPr="001C3CA2" w:rsidRDefault="001C3CA2" w:rsidP="001C3CA2">
      <w:pPr>
        <w:rPr>
          <w:sz w:val="20"/>
          <w:szCs w:val="20"/>
          <w:lang w:val="en-GB"/>
        </w:rPr>
      </w:pPr>
    </w:p>
    <w:tbl>
      <w:tblPr>
        <w:tblStyle w:val="TableGrid"/>
        <w:tblpPr w:leftFromText="180" w:rightFromText="180" w:vertAnchor="text" w:tblpX="-702" w:tblpY="1"/>
        <w:tblOverlap w:val="never"/>
        <w:tblW w:w="10024" w:type="dxa"/>
        <w:tblLayout w:type="fixed"/>
        <w:tblLook w:val="04A0" w:firstRow="1" w:lastRow="0" w:firstColumn="1" w:lastColumn="0" w:noHBand="0" w:noVBand="1"/>
      </w:tblPr>
      <w:tblGrid>
        <w:gridCol w:w="2235"/>
        <w:gridCol w:w="5238"/>
        <w:gridCol w:w="2551"/>
      </w:tblGrid>
      <w:tr w:rsidR="00BA02D6" w:rsidRPr="00D77476" w14:paraId="22A3AF7F" w14:textId="77777777" w:rsidTr="001C3CA2">
        <w:tc>
          <w:tcPr>
            <w:tcW w:w="2235" w:type="dxa"/>
          </w:tcPr>
          <w:p w14:paraId="6D868CA0" w14:textId="2F1334B8" w:rsidR="00453CE5" w:rsidRPr="00D77476" w:rsidRDefault="00453CE5" w:rsidP="00DD3E51">
            <w:pPr>
              <w:jc w:val="center"/>
              <w:rPr>
                <w:b/>
                <w:sz w:val="20"/>
                <w:szCs w:val="20"/>
                <w:lang w:val="en-GB"/>
              </w:rPr>
            </w:pPr>
            <w:r w:rsidRPr="00D77476">
              <w:rPr>
                <w:b/>
                <w:sz w:val="20"/>
                <w:szCs w:val="20"/>
                <w:lang w:val="en-GB"/>
              </w:rPr>
              <w:t>AGENDA</w:t>
            </w:r>
            <w:r w:rsidR="00581AA2" w:rsidRPr="00D77476">
              <w:rPr>
                <w:b/>
                <w:sz w:val="20"/>
                <w:szCs w:val="20"/>
                <w:lang w:val="en-GB"/>
              </w:rPr>
              <w:t xml:space="preserve"> </w:t>
            </w:r>
          </w:p>
        </w:tc>
        <w:tc>
          <w:tcPr>
            <w:tcW w:w="5238" w:type="dxa"/>
          </w:tcPr>
          <w:p w14:paraId="5DCDB642" w14:textId="77777777" w:rsidR="00453CE5" w:rsidRPr="00D77476" w:rsidRDefault="00453CE5" w:rsidP="00DD3E51">
            <w:pPr>
              <w:jc w:val="center"/>
              <w:rPr>
                <w:b/>
                <w:sz w:val="20"/>
                <w:szCs w:val="20"/>
                <w:lang w:val="en-GB"/>
              </w:rPr>
            </w:pPr>
            <w:r w:rsidRPr="00D77476">
              <w:rPr>
                <w:b/>
                <w:sz w:val="20"/>
                <w:szCs w:val="20"/>
                <w:lang w:val="en-GB"/>
              </w:rPr>
              <w:t>DISCUSSIONS</w:t>
            </w:r>
          </w:p>
        </w:tc>
        <w:tc>
          <w:tcPr>
            <w:tcW w:w="2551" w:type="dxa"/>
          </w:tcPr>
          <w:p w14:paraId="37D5DD9D" w14:textId="77777777" w:rsidR="00453CE5" w:rsidRPr="00D77476" w:rsidRDefault="00BA02D6" w:rsidP="00DD3E51">
            <w:pPr>
              <w:jc w:val="center"/>
              <w:rPr>
                <w:b/>
                <w:sz w:val="20"/>
                <w:szCs w:val="20"/>
                <w:lang w:val="en-GB"/>
              </w:rPr>
            </w:pPr>
            <w:r w:rsidRPr="00D77476">
              <w:rPr>
                <w:b/>
                <w:sz w:val="20"/>
                <w:szCs w:val="20"/>
                <w:lang w:val="en-GB"/>
              </w:rPr>
              <w:t>Action Points</w:t>
            </w:r>
          </w:p>
        </w:tc>
      </w:tr>
      <w:tr w:rsidR="002A46A3" w:rsidRPr="00D77476" w14:paraId="3AC36DB8" w14:textId="77777777" w:rsidTr="001C3CA2">
        <w:tc>
          <w:tcPr>
            <w:tcW w:w="2235" w:type="dxa"/>
          </w:tcPr>
          <w:p w14:paraId="432986A3" w14:textId="76550382" w:rsidR="002A46A3" w:rsidRPr="00D77476" w:rsidRDefault="002A46A3" w:rsidP="00DD3E51">
            <w:pPr>
              <w:rPr>
                <w:sz w:val="20"/>
                <w:szCs w:val="20"/>
                <w:lang w:val="en-GB"/>
              </w:rPr>
            </w:pPr>
            <w:r>
              <w:rPr>
                <w:sz w:val="20"/>
                <w:szCs w:val="20"/>
                <w:lang w:val="en-GB"/>
              </w:rPr>
              <w:t>Opening</w:t>
            </w:r>
          </w:p>
        </w:tc>
        <w:tc>
          <w:tcPr>
            <w:tcW w:w="5238" w:type="dxa"/>
          </w:tcPr>
          <w:p w14:paraId="2B1F064A" w14:textId="3101C410" w:rsidR="001B2025" w:rsidRPr="00D77476" w:rsidRDefault="001C3CA2" w:rsidP="00275A1E">
            <w:pPr>
              <w:rPr>
                <w:sz w:val="20"/>
                <w:szCs w:val="20"/>
                <w:lang w:val="en-GB"/>
              </w:rPr>
            </w:pPr>
            <w:r>
              <w:rPr>
                <w:sz w:val="20"/>
                <w:szCs w:val="20"/>
                <w:lang w:val="en-GB"/>
              </w:rPr>
              <w:t xml:space="preserve">Meeting was opened by Ms </w:t>
            </w:r>
            <w:proofErr w:type="spellStart"/>
            <w:r>
              <w:rPr>
                <w:sz w:val="20"/>
                <w:szCs w:val="20"/>
                <w:lang w:val="en-GB"/>
              </w:rPr>
              <w:t>Eleni</w:t>
            </w:r>
            <w:proofErr w:type="spellEnd"/>
            <w:r>
              <w:rPr>
                <w:sz w:val="20"/>
                <w:szCs w:val="20"/>
                <w:lang w:val="en-GB"/>
              </w:rPr>
              <w:t xml:space="preserve"> </w:t>
            </w:r>
            <w:proofErr w:type="spellStart"/>
            <w:r>
              <w:rPr>
                <w:sz w:val="20"/>
                <w:szCs w:val="20"/>
                <w:lang w:val="en-GB"/>
              </w:rPr>
              <w:t>Tokaduadua</w:t>
            </w:r>
            <w:proofErr w:type="spellEnd"/>
          </w:p>
        </w:tc>
        <w:tc>
          <w:tcPr>
            <w:tcW w:w="2551" w:type="dxa"/>
          </w:tcPr>
          <w:p w14:paraId="60410E03" w14:textId="77777777" w:rsidR="002A46A3" w:rsidRPr="00D77476" w:rsidRDefault="002A46A3" w:rsidP="00DD3E51">
            <w:pPr>
              <w:spacing w:after="0" w:line="240" w:lineRule="auto"/>
              <w:rPr>
                <w:b/>
                <w:sz w:val="20"/>
                <w:szCs w:val="20"/>
                <w:lang w:val="en-GB"/>
              </w:rPr>
            </w:pPr>
          </w:p>
        </w:tc>
      </w:tr>
      <w:tr w:rsidR="002A46A3" w:rsidRPr="00D77476" w14:paraId="1DA4D540" w14:textId="77777777" w:rsidTr="001C3CA2">
        <w:tc>
          <w:tcPr>
            <w:tcW w:w="2235" w:type="dxa"/>
          </w:tcPr>
          <w:p w14:paraId="6EDFD439" w14:textId="2A906ABD" w:rsidR="002A46A3" w:rsidRPr="00D77476" w:rsidRDefault="002A46A3" w:rsidP="00DD3E51">
            <w:pPr>
              <w:rPr>
                <w:sz w:val="20"/>
                <w:szCs w:val="20"/>
                <w:lang w:val="en-GB"/>
              </w:rPr>
            </w:pPr>
            <w:r>
              <w:rPr>
                <w:sz w:val="20"/>
                <w:szCs w:val="20"/>
                <w:lang w:val="en-GB"/>
              </w:rPr>
              <w:t>Acceptance of Minutes</w:t>
            </w:r>
          </w:p>
        </w:tc>
        <w:tc>
          <w:tcPr>
            <w:tcW w:w="5238" w:type="dxa"/>
          </w:tcPr>
          <w:p w14:paraId="1BDD8A6B" w14:textId="2BCB6C76" w:rsidR="002A46A3" w:rsidRPr="00D77476" w:rsidRDefault="001C3CA2" w:rsidP="00275A1E">
            <w:pPr>
              <w:rPr>
                <w:sz w:val="20"/>
                <w:szCs w:val="20"/>
                <w:lang w:val="en-GB"/>
              </w:rPr>
            </w:pPr>
            <w:r>
              <w:rPr>
                <w:sz w:val="20"/>
                <w:szCs w:val="20"/>
                <w:lang w:val="en-GB"/>
              </w:rPr>
              <w:t>Minutes were briefly displayed and accepted by those present</w:t>
            </w:r>
          </w:p>
        </w:tc>
        <w:tc>
          <w:tcPr>
            <w:tcW w:w="2551" w:type="dxa"/>
          </w:tcPr>
          <w:p w14:paraId="1D13DA27" w14:textId="16F3F7C1" w:rsidR="002A46A3" w:rsidRPr="00D77476" w:rsidRDefault="002A46A3" w:rsidP="00DD3E51">
            <w:pPr>
              <w:spacing w:after="0" w:line="240" w:lineRule="auto"/>
              <w:rPr>
                <w:b/>
                <w:sz w:val="20"/>
                <w:szCs w:val="20"/>
                <w:lang w:val="en-GB"/>
              </w:rPr>
            </w:pPr>
          </w:p>
        </w:tc>
      </w:tr>
      <w:tr w:rsidR="00BA02D6" w:rsidRPr="00D77476" w14:paraId="17AAADA2" w14:textId="77777777" w:rsidTr="001C3CA2">
        <w:tc>
          <w:tcPr>
            <w:tcW w:w="2235" w:type="dxa"/>
          </w:tcPr>
          <w:p w14:paraId="7C905E58" w14:textId="43494C3E" w:rsidR="001B2025" w:rsidRPr="001B2025" w:rsidRDefault="001B2025" w:rsidP="00DD3E51">
            <w:pPr>
              <w:rPr>
                <w:sz w:val="20"/>
                <w:szCs w:val="20"/>
              </w:rPr>
            </w:pPr>
            <w:r w:rsidRPr="001B2025">
              <w:rPr>
                <w:sz w:val="20"/>
                <w:szCs w:val="20"/>
              </w:rPr>
              <w:t>Acceptance of ‘TC Evan Shelter Cluster Strategic Operational Framework</w:t>
            </w:r>
            <w:r>
              <w:rPr>
                <w:sz w:val="20"/>
                <w:szCs w:val="20"/>
              </w:rPr>
              <w:t>’ and ‘</w:t>
            </w:r>
            <w:r w:rsidRPr="001B2025">
              <w:rPr>
                <w:sz w:val="20"/>
                <w:szCs w:val="20"/>
              </w:rPr>
              <w:t>Fiji TC Evan Technical Standards and Guidance’ drafts</w:t>
            </w:r>
          </w:p>
        </w:tc>
        <w:tc>
          <w:tcPr>
            <w:tcW w:w="5238" w:type="dxa"/>
          </w:tcPr>
          <w:p w14:paraId="59931489" w14:textId="2446E516" w:rsidR="00453CE5" w:rsidRPr="00D77476" w:rsidRDefault="00F64D80" w:rsidP="00013421">
            <w:pPr>
              <w:rPr>
                <w:sz w:val="20"/>
                <w:szCs w:val="20"/>
                <w:lang w:val="en-GB"/>
              </w:rPr>
            </w:pPr>
            <w:r>
              <w:rPr>
                <w:sz w:val="20"/>
                <w:szCs w:val="20"/>
                <w:lang w:val="en-GB"/>
              </w:rPr>
              <w:t>Both documents were email</w:t>
            </w:r>
            <w:r w:rsidR="00013421">
              <w:rPr>
                <w:sz w:val="20"/>
                <w:szCs w:val="20"/>
                <w:lang w:val="en-GB"/>
              </w:rPr>
              <w:t>ed</w:t>
            </w:r>
            <w:r>
              <w:rPr>
                <w:sz w:val="20"/>
                <w:szCs w:val="20"/>
                <w:lang w:val="en-GB"/>
              </w:rPr>
              <w:t xml:space="preserve"> to everyone on </w:t>
            </w:r>
            <w:r w:rsidR="00013421">
              <w:rPr>
                <w:sz w:val="20"/>
                <w:szCs w:val="20"/>
                <w:lang w:val="en-GB"/>
              </w:rPr>
              <w:t>March 15 for comments and some correction were done during the meeting. However, considering the low turn out it was decided to email the latest version again to give everyone another chance for comments before the next meeting. It is expected that both documents will be accepted at the next meeting.</w:t>
            </w:r>
          </w:p>
        </w:tc>
        <w:tc>
          <w:tcPr>
            <w:tcW w:w="2551" w:type="dxa"/>
          </w:tcPr>
          <w:p w14:paraId="3A6389CF" w14:textId="5B3A540F" w:rsidR="00005990" w:rsidRPr="00CE7FC4" w:rsidRDefault="00CE7FC4" w:rsidP="00A8165B">
            <w:pPr>
              <w:spacing w:after="0" w:line="240" w:lineRule="auto"/>
              <w:rPr>
                <w:b/>
                <w:sz w:val="20"/>
                <w:szCs w:val="20"/>
                <w:lang w:val="en-GB"/>
              </w:rPr>
            </w:pPr>
            <w:r w:rsidRPr="00CE7FC4">
              <w:rPr>
                <w:b/>
                <w:sz w:val="20"/>
                <w:szCs w:val="20"/>
                <w:lang w:val="en-GB"/>
              </w:rPr>
              <w:t>MG to email revised documents</w:t>
            </w:r>
            <w:r>
              <w:rPr>
                <w:b/>
                <w:sz w:val="20"/>
                <w:szCs w:val="20"/>
                <w:lang w:val="en-GB"/>
              </w:rPr>
              <w:t xml:space="preserve"> and everyone to please provide</w:t>
            </w:r>
            <w:r w:rsidRPr="00CE7FC4">
              <w:rPr>
                <w:b/>
                <w:sz w:val="20"/>
                <w:szCs w:val="20"/>
                <w:lang w:val="en-GB"/>
              </w:rPr>
              <w:t xml:space="preserve"> any feedback as soon as possible and before the next meeting.</w:t>
            </w:r>
          </w:p>
        </w:tc>
      </w:tr>
      <w:tr w:rsidR="00BA02D6" w:rsidRPr="00D77476" w14:paraId="757241E3" w14:textId="77777777" w:rsidTr="001C3CA2">
        <w:tc>
          <w:tcPr>
            <w:tcW w:w="2235" w:type="dxa"/>
          </w:tcPr>
          <w:p w14:paraId="14398EA6" w14:textId="360CABC2" w:rsidR="00453CE5" w:rsidRPr="001C3CA2" w:rsidRDefault="001B2025" w:rsidP="00A8165B">
            <w:pPr>
              <w:rPr>
                <w:sz w:val="20"/>
                <w:szCs w:val="20"/>
              </w:rPr>
            </w:pPr>
            <w:r w:rsidRPr="001B2025">
              <w:rPr>
                <w:sz w:val="20"/>
                <w:szCs w:val="20"/>
              </w:rPr>
              <w:t>Habitat for Humanity report on ‘Transitional Shelter’ progress</w:t>
            </w:r>
          </w:p>
        </w:tc>
        <w:tc>
          <w:tcPr>
            <w:tcW w:w="5238" w:type="dxa"/>
          </w:tcPr>
          <w:p w14:paraId="0FB5D333" w14:textId="04AF4DA6" w:rsidR="00EA089E" w:rsidRPr="00D77476" w:rsidRDefault="001C3CA2" w:rsidP="001B2025">
            <w:pPr>
              <w:spacing w:after="0" w:line="240" w:lineRule="auto"/>
              <w:rPr>
                <w:sz w:val="20"/>
                <w:szCs w:val="20"/>
                <w:lang w:val="en-GB"/>
              </w:rPr>
            </w:pPr>
            <w:r>
              <w:rPr>
                <w:sz w:val="20"/>
                <w:szCs w:val="20"/>
                <w:lang w:val="en-GB"/>
              </w:rPr>
              <w:t>Habitat for Humanity Fiji (HFHF)</w:t>
            </w:r>
            <w:r w:rsidR="00CE7FC4">
              <w:rPr>
                <w:sz w:val="20"/>
                <w:szCs w:val="20"/>
                <w:lang w:val="en-GB"/>
              </w:rPr>
              <w:t xml:space="preserve"> </w:t>
            </w:r>
            <w:r>
              <w:rPr>
                <w:sz w:val="20"/>
                <w:szCs w:val="20"/>
                <w:lang w:val="en-GB"/>
              </w:rPr>
              <w:t xml:space="preserve">was not present and </w:t>
            </w:r>
            <w:proofErr w:type="spellStart"/>
            <w:r>
              <w:rPr>
                <w:sz w:val="20"/>
                <w:szCs w:val="20"/>
                <w:lang w:val="en-GB"/>
              </w:rPr>
              <w:t>Vula</w:t>
            </w:r>
            <w:proofErr w:type="spellEnd"/>
            <w:r>
              <w:rPr>
                <w:sz w:val="20"/>
                <w:szCs w:val="20"/>
                <w:lang w:val="en-GB"/>
              </w:rPr>
              <w:t xml:space="preserve"> Shaw indicated that their funding arrangements are in the final stages with NZAID. HFHF still awaiting engineers certification. </w:t>
            </w:r>
          </w:p>
        </w:tc>
        <w:tc>
          <w:tcPr>
            <w:tcW w:w="2551" w:type="dxa"/>
          </w:tcPr>
          <w:p w14:paraId="69D22DA4" w14:textId="77777777" w:rsidR="00A8165B" w:rsidRDefault="001C3CA2" w:rsidP="00DD3E51">
            <w:pPr>
              <w:rPr>
                <w:b/>
                <w:sz w:val="20"/>
                <w:szCs w:val="20"/>
                <w:lang w:val="en-GB"/>
              </w:rPr>
            </w:pPr>
            <w:r>
              <w:rPr>
                <w:b/>
                <w:sz w:val="20"/>
                <w:szCs w:val="20"/>
                <w:lang w:val="en-GB"/>
              </w:rPr>
              <w:t>Update from HFHF in next meeting.</w:t>
            </w:r>
          </w:p>
          <w:p w14:paraId="4D73FB08" w14:textId="623FD98D" w:rsidR="001C3CA2" w:rsidRPr="00D77476" w:rsidRDefault="001C3CA2" w:rsidP="00DD3E51">
            <w:pPr>
              <w:rPr>
                <w:b/>
                <w:sz w:val="20"/>
                <w:szCs w:val="20"/>
                <w:lang w:val="en-GB"/>
              </w:rPr>
            </w:pPr>
            <w:r>
              <w:rPr>
                <w:b/>
                <w:sz w:val="20"/>
                <w:szCs w:val="20"/>
                <w:lang w:val="en-GB"/>
              </w:rPr>
              <w:t>HFHF to obtain certification</w:t>
            </w:r>
            <w:r w:rsidR="00F64D80">
              <w:rPr>
                <w:b/>
                <w:sz w:val="20"/>
                <w:szCs w:val="20"/>
                <w:lang w:val="en-GB"/>
              </w:rPr>
              <w:t xml:space="preserve"> and provide final construction manual</w:t>
            </w:r>
          </w:p>
        </w:tc>
      </w:tr>
      <w:tr w:rsidR="00BA02D6" w:rsidRPr="00D77476" w14:paraId="1F669A91" w14:textId="77777777" w:rsidTr="001C3CA2">
        <w:tc>
          <w:tcPr>
            <w:tcW w:w="2235" w:type="dxa"/>
          </w:tcPr>
          <w:p w14:paraId="20F44EF6" w14:textId="3F2DD1E2" w:rsidR="00453CE5" w:rsidRPr="00B4641C" w:rsidRDefault="001B2025" w:rsidP="00B4641C">
            <w:pPr>
              <w:rPr>
                <w:sz w:val="20"/>
                <w:szCs w:val="20"/>
                <w:lang w:val="en-GB"/>
              </w:rPr>
            </w:pPr>
            <w:r w:rsidRPr="001B2025">
              <w:rPr>
                <w:sz w:val="20"/>
                <w:szCs w:val="20"/>
              </w:rPr>
              <w:t>Development and agreement for TORs for the Cluster</w:t>
            </w:r>
            <w:r w:rsidRPr="001B2025">
              <w:rPr>
                <w:sz w:val="20"/>
                <w:szCs w:val="20"/>
                <w:lang w:val="en-GB"/>
              </w:rPr>
              <w:t xml:space="preserve"> </w:t>
            </w:r>
          </w:p>
        </w:tc>
        <w:tc>
          <w:tcPr>
            <w:tcW w:w="5238" w:type="dxa"/>
          </w:tcPr>
          <w:p w14:paraId="5785EAE3" w14:textId="54429B51" w:rsidR="00FD539B" w:rsidRPr="00D77476" w:rsidRDefault="00CE7FC4" w:rsidP="00DD3E51">
            <w:pPr>
              <w:spacing w:after="0" w:line="240" w:lineRule="auto"/>
              <w:rPr>
                <w:sz w:val="20"/>
                <w:szCs w:val="20"/>
                <w:lang w:val="en-GB"/>
              </w:rPr>
            </w:pPr>
            <w:r>
              <w:rPr>
                <w:sz w:val="20"/>
                <w:szCs w:val="20"/>
                <w:lang w:val="en-GB"/>
              </w:rPr>
              <w:t xml:space="preserve">NDMO has developed a sample Terms of Reference for the Fiji clusters and this was discussed and edited during the meeting. </w:t>
            </w:r>
          </w:p>
        </w:tc>
        <w:tc>
          <w:tcPr>
            <w:tcW w:w="2551" w:type="dxa"/>
          </w:tcPr>
          <w:p w14:paraId="4790F728" w14:textId="0B14064F" w:rsidR="00787B50" w:rsidRPr="00B4641C" w:rsidRDefault="00CE7FC4" w:rsidP="00DD3E51">
            <w:pPr>
              <w:rPr>
                <w:b/>
                <w:sz w:val="20"/>
                <w:szCs w:val="20"/>
                <w:lang w:val="en-GB"/>
              </w:rPr>
            </w:pPr>
            <w:r>
              <w:rPr>
                <w:b/>
                <w:sz w:val="20"/>
                <w:szCs w:val="20"/>
                <w:lang w:val="en-GB"/>
              </w:rPr>
              <w:t>MG to email edited version and everyone to please provide</w:t>
            </w:r>
            <w:r w:rsidRPr="00CE7FC4">
              <w:rPr>
                <w:b/>
                <w:sz w:val="20"/>
                <w:szCs w:val="20"/>
                <w:lang w:val="en-GB"/>
              </w:rPr>
              <w:t xml:space="preserve"> any feedback as soon as possible and before the next meeting.</w:t>
            </w:r>
          </w:p>
        </w:tc>
      </w:tr>
      <w:tr w:rsidR="001B2025" w:rsidRPr="00D77476" w14:paraId="0B1732E9" w14:textId="77777777" w:rsidTr="001C3CA2">
        <w:tc>
          <w:tcPr>
            <w:tcW w:w="2235" w:type="dxa"/>
          </w:tcPr>
          <w:p w14:paraId="663B419A" w14:textId="7CE7D7F5" w:rsidR="001B2025" w:rsidRPr="001B2025" w:rsidRDefault="001B2025" w:rsidP="00B4641C">
            <w:pPr>
              <w:rPr>
                <w:sz w:val="20"/>
                <w:szCs w:val="20"/>
              </w:rPr>
            </w:pPr>
            <w:r w:rsidRPr="001B2025">
              <w:rPr>
                <w:sz w:val="20"/>
                <w:szCs w:val="20"/>
              </w:rPr>
              <w:t xml:space="preserve">Agreement on a </w:t>
            </w:r>
            <w:proofErr w:type="spellStart"/>
            <w:r w:rsidRPr="001B2025">
              <w:rPr>
                <w:sz w:val="20"/>
                <w:szCs w:val="20"/>
              </w:rPr>
              <w:t>prioritised</w:t>
            </w:r>
            <w:proofErr w:type="spellEnd"/>
            <w:r w:rsidRPr="001B2025">
              <w:rPr>
                <w:sz w:val="20"/>
                <w:szCs w:val="20"/>
              </w:rPr>
              <w:t xml:space="preserve"> Cluster Work Plan</w:t>
            </w:r>
          </w:p>
        </w:tc>
        <w:tc>
          <w:tcPr>
            <w:tcW w:w="5238" w:type="dxa"/>
          </w:tcPr>
          <w:p w14:paraId="0A50A6BC" w14:textId="71C4D119" w:rsidR="001B2025" w:rsidRPr="00D77476" w:rsidRDefault="00CE7FC4" w:rsidP="00DD3E51">
            <w:pPr>
              <w:spacing w:after="0" w:line="240" w:lineRule="auto"/>
              <w:rPr>
                <w:sz w:val="20"/>
                <w:szCs w:val="20"/>
                <w:lang w:val="en-GB"/>
              </w:rPr>
            </w:pPr>
            <w:r>
              <w:rPr>
                <w:sz w:val="20"/>
                <w:szCs w:val="20"/>
                <w:lang w:val="en-GB"/>
              </w:rPr>
              <w:t>NDMO provided a sample cluster work plan for the Fiji clusters and MG is to include the HAP shelter activities in it and email it to everyone for comments</w:t>
            </w:r>
          </w:p>
        </w:tc>
        <w:tc>
          <w:tcPr>
            <w:tcW w:w="2551" w:type="dxa"/>
          </w:tcPr>
          <w:p w14:paraId="53194274" w14:textId="0592FC4D" w:rsidR="001B2025" w:rsidRPr="00B4641C" w:rsidRDefault="00CE7FC4" w:rsidP="00DD3E51">
            <w:pPr>
              <w:rPr>
                <w:b/>
                <w:sz w:val="20"/>
                <w:szCs w:val="20"/>
                <w:lang w:val="en-GB"/>
              </w:rPr>
            </w:pPr>
            <w:r>
              <w:rPr>
                <w:b/>
                <w:sz w:val="20"/>
                <w:szCs w:val="20"/>
                <w:lang w:val="en-GB"/>
              </w:rPr>
              <w:t>MG to email edited version and everyone to please provide</w:t>
            </w:r>
            <w:r w:rsidRPr="00CE7FC4">
              <w:rPr>
                <w:b/>
                <w:sz w:val="20"/>
                <w:szCs w:val="20"/>
                <w:lang w:val="en-GB"/>
              </w:rPr>
              <w:t xml:space="preserve"> any feedback as soon as possible and before the next meeting.</w:t>
            </w:r>
          </w:p>
        </w:tc>
      </w:tr>
      <w:tr w:rsidR="001B2025" w:rsidRPr="00D77476" w14:paraId="177D5E27" w14:textId="77777777" w:rsidTr="001C3CA2">
        <w:tc>
          <w:tcPr>
            <w:tcW w:w="2235" w:type="dxa"/>
          </w:tcPr>
          <w:p w14:paraId="3A1CDF7D" w14:textId="7F8EED70" w:rsidR="001B2025" w:rsidRPr="001B2025" w:rsidRDefault="001B2025" w:rsidP="00B4641C">
            <w:pPr>
              <w:rPr>
                <w:sz w:val="20"/>
                <w:szCs w:val="20"/>
              </w:rPr>
            </w:pPr>
            <w:r w:rsidRPr="001B2025">
              <w:rPr>
                <w:sz w:val="20"/>
                <w:szCs w:val="20"/>
              </w:rPr>
              <w:t xml:space="preserve">Identification and preparation of any SOPs relevant to the Cluster </w:t>
            </w:r>
          </w:p>
        </w:tc>
        <w:tc>
          <w:tcPr>
            <w:tcW w:w="5238" w:type="dxa"/>
          </w:tcPr>
          <w:p w14:paraId="00B68B37" w14:textId="3B8A9CD3" w:rsidR="001B2025" w:rsidRPr="00D77476" w:rsidRDefault="00CE7FC4" w:rsidP="00DD3E51">
            <w:pPr>
              <w:spacing w:after="0" w:line="240" w:lineRule="auto"/>
              <w:rPr>
                <w:sz w:val="20"/>
                <w:szCs w:val="20"/>
                <w:lang w:val="en-GB"/>
              </w:rPr>
            </w:pPr>
            <w:r>
              <w:rPr>
                <w:sz w:val="20"/>
                <w:szCs w:val="20"/>
                <w:lang w:val="en-GB"/>
              </w:rPr>
              <w:t xml:space="preserve">Not discussed due to time constraints and this could be included in the work plan for the cluster and attempted in one of the next meetings. </w:t>
            </w:r>
          </w:p>
        </w:tc>
        <w:tc>
          <w:tcPr>
            <w:tcW w:w="2551" w:type="dxa"/>
          </w:tcPr>
          <w:p w14:paraId="7607776C" w14:textId="4FAF2C27" w:rsidR="001B2025" w:rsidRPr="00B4641C" w:rsidRDefault="00CE7FC4" w:rsidP="00DD3E51">
            <w:pPr>
              <w:rPr>
                <w:b/>
                <w:sz w:val="20"/>
                <w:szCs w:val="20"/>
                <w:lang w:val="en-GB"/>
              </w:rPr>
            </w:pPr>
            <w:r>
              <w:rPr>
                <w:b/>
                <w:sz w:val="20"/>
                <w:szCs w:val="20"/>
                <w:lang w:val="en-GB"/>
              </w:rPr>
              <w:t>Include in work plan</w:t>
            </w:r>
          </w:p>
        </w:tc>
      </w:tr>
      <w:tr w:rsidR="001B2025" w:rsidRPr="00D77476" w14:paraId="0D3522AF" w14:textId="77777777" w:rsidTr="001C3CA2">
        <w:tc>
          <w:tcPr>
            <w:tcW w:w="2235" w:type="dxa"/>
          </w:tcPr>
          <w:p w14:paraId="21187FFB" w14:textId="396E6A26" w:rsidR="001B2025" w:rsidRPr="00D77476" w:rsidRDefault="001B2025" w:rsidP="00DD3E51">
            <w:pPr>
              <w:rPr>
                <w:sz w:val="20"/>
                <w:szCs w:val="20"/>
                <w:lang w:val="en-GB"/>
              </w:rPr>
            </w:pPr>
            <w:r>
              <w:rPr>
                <w:sz w:val="20"/>
                <w:szCs w:val="20"/>
                <w:lang w:val="en-GB"/>
              </w:rPr>
              <w:t>Other business</w:t>
            </w:r>
          </w:p>
        </w:tc>
        <w:tc>
          <w:tcPr>
            <w:tcW w:w="5238" w:type="dxa"/>
          </w:tcPr>
          <w:p w14:paraId="3492D1FF" w14:textId="760C52F0" w:rsidR="001B2025" w:rsidRDefault="002875A5" w:rsidP="006348A8">
            <w:pPr>
              <w:contextualSpacing/>
              <w:rPr>
                <w:sz w:val="20"/>
                <w:szCs w:val="20"/>
                <w:lang w:val="en-GB"/>
              </w:rPr>
            </w:pPr>
            <w:proofErr w:type="spellStart"/>
            <w:r>
              <w:rPr>
                <w:sz w:val="20"/>
                <w:szCs w:val="20"/>
                <w:lang w:val="en-GB"/>
              </w:rPr>
              <w:t>Anuragh</w:t>
            </w:r>
            <w:proofErr w:type="spellEnd"/>
            <w:r>
              <w:rPr>
                <w:sz w:val="20"/>
                <w:szCs w:val="20"/>
                <w:lang w:val="en-GB"/>
              </w:rPr>
              <w:t xml:space="preserve"> Narayan presented the monthly NGO activity monitoring form</w:t>
            </w:r>
            <w:r w:rsidR="00CE7FC4">
              <w:rPr>
                <w:sz w:val="20"/>
                <w:szCs w:val="20"/>
                <w:lang w:val="en-GB"/>
              </w:rPr>
              <w:t xml:space="preserve"> and some alterations were discussed. </w:t>
            </w:r>
            <w:proofErr w:type="gramStart"/>
            <w:r w:rsidR="00CE7FC4">
              <w:rPr>
                <w:sz w:val="20"/>
                <w:szCs w:val="20"/>
                <w:lang w:val="en-GB"/>
              </w:rPr>
              <w:t>AN</w:t>
            </w:r>
            <w:proofErr w:type="gramEnd"/>
            <w:r w:rsidR="00CE7FC4">
              <w:rPr>
                <w:sz w:val="20"/>
                <w:szCs w:val="20"/>
                <w:lang w:val="en-GB"/>
              </w:rPr>
              <w:t xml:space="preserve"> to update the form and to email it to MG for distribution with the minutes</w:t>
            </w:r>
            <w:r>
              <w:rPr>
                <w:sz w:val="20"/>
                <w:szCs w:val="20"/>
                <w:lang w:val="en-GB"/>
              </w:rPr>
              <w:t xml:space="preserve"> if it arrives in time</w:t>
            </w:r>
            <w:r w:rsidR="00CE7FC4">
              <w:rPr>
                <w:sz w:val="20"/>
                <w:szCs w:val="20"/>
                <w:lang w:val="en-GB"/>
              </w:rPr>
              <w:t>.</w:t>
            </w:r>
          </w:p>
          <w:p w14:paraId="43F281F9" w14:textId="692DB4FF" w:rsidR="001B2025" w:rsidRDefault="001B2025" w:rsidP="006348A8">
            <w:pPr>
              <w:contextualSpacing/>
              <w:rPr>
                <w:sz w:val="20"/>
                <w:szCs w:val="20"/>
                <w:lang w:val="en-GB"/>
              </w:rPr>
            </w:pPr>
          </w:p>
        </w:tc>
        <w:tc>
          <w:tcPr>
            <w:tcW w:w="2551" w:type="dxa"/>
          </w:tcPr>
          <w:p w14:paraId="4970F35D" w14:textId="2C3DD80B" w:rsidR="001B2025" w:rsidRDefault="00CE7FC4" w:rsidP="00DD3E51">
            <w:pPr>
              <w:spacing w:after="0" w:line="240" w:lineRule="auto"/>
              <w:rPr>
                <w:b/>
                <w:sz w:val="20"/>
                <w:szCs w:val="20"/>
                <w:lang w:val="en-GB"/>
              </w:rPr>
            </w:pPr>
            <w:r>
              <w:rPr>
                <w:b/>
                <w:sz w:val="20"/>
                <w:szCs w:val="20"/>
                <w:lang w:val="en-GB"/>
              </w:rPr>
              <w:t>AN to edit and email to MG for distribution</w:t>
            </w:r>
          </w:p>
        </w:tc>
      </w:tr>
      <w:tr w:rsidR="001B2025" w:rsidRPr="00D77476" w14:paraId="17EAD774" w14:textId="77777777" w:rsidTr="001C3CA2">
        <w:tc>
          <w:tcPr>
            <w:tcW w:w="2235" w:type="dxa"/>
          </w:tcPr>
          <w:p w14:paraId="3EA673CD" w14:textId="152C8D19" w:rsidR="001B2025" w:rsidRPr="00D77476" w:rsidRDefault="001B2025" w:rsidP="00DD3E51">
            <w:pPr>
              <w:rPr>
                <w:sz w:val="20"/>
                <w:szCs w:val="20"/>
                <w:lang w:val="en-GB"/>
              </w:rPr>
            </w:pPr>
            <w:r>
              <w:rPr>
                <w:sz w:val="20"/>
                <w:szCs w:val="20"/>
                <w:lang w:val="en-GB"/>
              </w:rPr>
              <w:t>Other business</w:t>
            </w:r>
          </w:p>
        </w:tc>
        <w:tc>
          <w:tcPr>
            <w:tcW w:w="5238" w:type="dxa"/>
          </w:tcPr>
          <w:p w14:paraId="432DE7F0" w14:textId="02DB0FBE" w:rsidR="001B2025" w:rsidRDefault="002875A5" w:rsidP="006348A8">
            <w:pPr>
              <w:contextualSpacing/>
              <w:rPr>
                <w:sz w:val="20"/>
                <w:szCs w:val="20"/>
                <w:lang w:val="en-GB"/>
              </w:rPr>
            </w:pPr>
            <w:r>
              <w:rPr>
                <w:sz w:val="20"/>
                <w:szCs w:val="20"/>
                <w:lang w:val="en-GB"/>
              </w:rPr>
              <w:t xml:space="preserve">PCN reported distribution of  ‘Tips to Build Back Safer’ posters and a request to translate them in the </w:t>
            </w:r>
            <w:proofErr w:type="spellStart"/>
            <w:r>
              <w:rPr>
                <w:sz w:val="20"/>
                <w:szCs w:val="20"/>
                <w:lang w:val="en-GB"/>
              </w:rPr>
              <w:t>Rotuma</w:t>
            </w:r>
            <w:proofErr w:type="spellEnd"/>
            <w:r>
              <w:rPr>
                <w:sz w:val="20"/>
                <w:szCs w:val="20"/>
                <w:lang w:val="en-GB"/>
              </w:rPr>
              <w:t xml:space="preserve"> language. This was discussed but found to be impractical. </w:t>
            </w:r>
          </w:p>
          <w:p w14:paraId="6B4D1A53" w14:textId="77777777" w:rsidR="001B2025" w:rsidRDefault="002875A5" w:rsidP="006348A8">
            <w:pPr>
              <w:contextualSpacing/>
              <w:rPr>
                <w:sz w:val="20"/>
                <w:szCs w:val="20"/>
                <w:lang w:val="en-GB"/>
              </w:rPr>
            </w:pPr>
            <w:r>
              <w:rPr>
                <w:sz w:val="20"/>
                <w:szCs w:val="20"/>
                <w:lang w:val="en-GB"/>
              </w:rPr>
              <w:t xml:space="preserve">NDMO is holding a workshop with provincial </w:t>
            </w:r>
            <w:proofErr w:type="spellStart"/>
            <w:r>
              <w:rPr>
                <w:sz w:val="20"/>
                <w:szCs w:val="20"/>
                <w:lang w:val="en-GB"/>
              </w:rPr>
              <w:t>GoF</w:t>
            </w:r>
            <w:proofErr w:type="spellEnd"/>
            <w:r>
              <w:rPr>
                <w:sz w:val="20"/>
                <w:szCs w:val="20"/>
                <w:lang w:val="en-GB"/>
              </w:rPr>
              <w:t xml:space="preserve"> officers in April and will distribute posters to them. </w:t>
            </w:r>
          </w:p>
          <w:p w14:paraId="0A725BFC" w14:textId="250AF3C5" w:rsidR="002875A5" w:rsidRDefault="00F73E8E" w:rsidP="006348A8">
            <w:pPr>
              <w:contextualSpacing/>
              <w:rPr>
                <w:sz w:val="20"/>
                <w:szCs w:val="20"/>
                <w:lang w:val="en-GB"/>
              </w:rPr>
            </w:pPr>
            <w:r w:rsidRPr="001C3CA2">
              <w:rPr>
                <w:sz w:val="20"/>
                <w:szCs w:val="20"/>
                <w:lang w:val="en-NZ"/>
              </w:rPr>
              <w:t>PCIDRR</w:t>
            </w:r>
            <w:r>
              <w:rPr>
                <w:sz w:val="20"/>
                <w:szCs w:val="20"/>
                <w:lang w:val="en-NZ"/>
              </w:rPr>
              <w:t xml:space="preserve">, CSN, Fiji RC have so far received posters for distribution. PCN will pick them up from Vula Shaw. </w:t>
            </w:r>
          </w:p>
          <w:p w14:paraId="12B558CA" w14:textId="0BD2D31B" w:rsidR="002875A5" w:rsidRDefault="002875A5" w:rsidP="006348A8">
            <w:pPr>
              <w:contextualSpacing/>
              <w:rPr>
                <w:sz w:val="20"/>
                <w:szCs w:val="20"/>
                <w:lang w:val="en-GB"/>
              </w:rPr>
            </w:pPr>
          </w:p>
        </w:tc>
        <w:tc>
          <w:tcPr>
            <w:tcW w:w="2551" w:type="dxa"/>
          </w:tcPr>
          <w:p w14:paraId="521C04A4" w14:textId="77777777" w:rsidR="001B2025" w:rsidRDefault="001B2025" w:rsidP="00DD3E51">
            <w:pPr>
              <w:spacing w:after="0" w:line="240" w:lineRule="auto"/>
              <w:rPr>
                <w:b/>
                <w:sz w:val="20"/>
                <w:szCs w:val="20"/>
                <w:lang w:val="en-GB"/>
              </w:rPr>
            </w:pPr>
          </w:p>
        </w:tc>
      </w:tr>
      <w:tr w:rsidR="002875A5" w:rsidRPr="00D77476" w14:paraId="3250F054" w14:textId="77777777" w:rsidTr="001C3CA2">
        <w:tc>
          <w:tcPr>
            <w:tcW w:w="2235" w:type="dxa"/>
          </w:tcPr>
          <w:p w14:paraId="11168D90" w14:textId="5E6DB9A2" w:rsidR="002875A5" w:rsidRDefault="002875A5" w:rsidP="00DD3E51">
            <w:pPr>
              <w:rPr>
                <w:sz w:val="20"/>
                <w:szCs w:val="20"/>
                <w:lang w:val="en-GB"/>
              </w:rPr>
            </w:pPr>
            <w:r>
              <w:rPr>
                <w:sz w:val="20"/>
                <w:szCs w:val="20"/>
                <w:lang w:val="en-GB"/>
              </w:rPr>
              <w:t>Other business</w:t>
            </w:r>
          </w:p>
        </w:tc>
        <w:tc>
          <w:tcPr>
            <w:tcW w:w="5238" w:type="dxa"/>
          </w:tcPr>
          <w:p w14:paraId="29419206" w14:textId="31F95D85" w:rsidR="002875A5" w:rsidRDefault="002875A5" w:rsidP="006348A8">
            <w:pPr>
              <w:contextualSpacing/>
              <w:rPr>
                <w:sz w:val="20"/>
                <w:szCs w:val="20"/>
                <w:lang w:val="en-GB"/>
              </w:rPr>
            </w:pPr>
            <w:r>
              <w:rPr>
                <w:sz w:val="20"/>
                <w:szCs w:val="20"/>
                <w:lang w:val="en-GB"/>
              </w:rPr>
              <w:t xml:space="preserve">PCN received a signed copy of their </w:t>
            </w:r>
            <w:proofErr w:type="spellStart"/>
            <w:r>
              <w:rPr>
                <w:sz w:val="20"/>
                <w:szCs w:val="20"/>
                <w:lang w:val="en-GB"/>
              </w:rPr>
              <w:t>MoU</w:t>
            </w:r>
            <w:proofErr w:type="spellEnd"/>
            <w:r>
              <w:rPr>
                <w:sz w:val="20"/>
                <w:szCs w:val="20"/>
                <w:lang w:val="en-GB"/>
              </w:rPr>
              <w:t xml:space="preserve"> with </w:t>
            </w:r>
            <w:proofErr w:type="spellStart"/>
            <w:r>
              <w:rPr>
                <w:sz w:val="20"/>
                <w:szCs w:val="20"/>
                <w:lang w:val="en-GB"/>
              </w:rPr>
              <w:t>GoF</w:t>
            </w:r>
            <w:proofErr w:type="spellEnd"/>
          </w:p>
        </w:tc>
        <w:tc>
          <w:tcPr>
            <w:tcW w:w="2551" w:type="dxa"/>
          </w:tcPr>
          <w:p w14:paraId="538BB94F" w14:textId="77777777" w:rsidR="002875A5" w:rsidRDefault="002875A5" w:rsidP="00DD3E51">
            <w:pPr>
              <w:spacing w:after="0" w:line="240" w:lineRule="auto"/>
              <w:rPr>
                <w:b/>
                <w:sz w:val="20"/>
                <w:szCs w:val="20"/>
                <w:lang w:val="en-GB"/>
              </w:rPr>
            </w:pPr>
          </w:p>
        </w:tc>
      </w:tr>
      <w:tr w:rsidR="004D659C" w:rsidRPr="00D77476" w14:paraId="707BCB08" w14:textId="77777777" w:rsidTr="001C3CA2">
        <w:tc>
          <w:tcPr>
            <w:tcW w:w="2235" w:type="dxa"/>
          </w:tcPr>
          <w:p w14:paraId="0F9A2121" w14:textId="6BCE22D8" w:rsidR="004D659C" w:rsidRPr="00D77476" w:rsidRDefault="001B2025" w:rsidP="00DD3E51">
            <w:pPr>
              <w:rPr>
                <w:sz w:val="20"/>
                <w:szCs w:val="20"/>
                <w:lang w:val="en-GB"/>
              </w:rPr>
            </w:pPr>
            <w:r>
              <w:rPr>
                <w:sz w:val="20"/>
                <w:szCs w:val="20"/>
                <w:lang w:val="en-GB"/>
              </w:rPr>
              <w:t>Other business</w:t>
            </w:r>
          </w:p>
        </w:tc>
        <w:tc>
          <w:tcPr>
            <w:tcW w:w="5238" w:type="dxa"/>
          </w:tcPr>
          <w:p w14:paraId="74D93038" w14:textId="28D60F7A" w:rsidR="004D659C" w:rsidRDefault="00F73E8E" w:rsidP="006348A8">
            <w:pPr>
              <w:contextualSpacing/>
              <w:rPr>
                <w:sz w:val="20"/>
                <w:szCs w:val="20"/>
                <w:lang w:val="en-NZ"/>
              </w:rPr>
            </w:pPr>
            <w:r>
              <w:rPr>
                <w:sz w:val="20"/>
                <w:szCs w:val="20"/>
                <w:lang w:val="en-GB"/>
              </w:rPr>
              <w:t>After last meeting’s discussion MG</w:t>
            </w:r>
            <w:r w:rsidR="004D659C">
              <w:rPr>
                <w:sz w:val="20"/>
                <w:szCs w:val="20"/>
                <w:lang w:val="en-GB"/>
              </w:rPr>
              <w:t xml:space="preserve"> </w:t>
            </w:r>
            <w:r w:rsidR="004D659C" w:rsidRPr="006348A8">
              <w:rPr>
                <w:sz w:val="20"/>
                <w:szCs w:val="20"/>
                <w:lang w:val="en-NZ"/>
              </w:rPr>
              <w:t xml:space="preserve">queried </w:t>
            </w:r>
            <w:r w:rsidR="004D659C">
              <w:rPr>
                <w:sz w:val="20"/>
                <w:szCs w:val="20"/>
                <w:lang w:val="en-NZ"/>
              </w:rPr>
              <w:t>under which ministry the Non-Food I</w:t>
            </w:r>
            <w:r w:rsidR="004D659C" w:rsidRPr="006348A8">
              <w:rPr>
                <w:sz w:val="20"/>
                <w:szCs w:val="20"/>
                <w:lang w:val="en-NZ"/>
              </w:rPr>
              <w:t xml:space="preserve">tems </w:t>
            </w:r>
            <w:r w:rsidR="004D659C">
              <w:rPr>
                <w:sz w:val="20"/>
                <w:szCs w:val="20"/>
                <w:lang w:val="en-NZ"/>
              </w:rPr>
              <w:t xml:space="preserve">should fall, including </w:t>
            </w:r>
            <w:r w:rsidR="004D659C" w:rsidRPr="006348A8">
              <w:rPr>
                <w:sz w:val="20"/>
                <w:szCs w:val="20"/>
                <w:lang w:val="en-NZ"/>
              </w:rPr>
              <w:t xml:space="preserve">monitoring and </w:t>
            </w:r>
            <w:r w:rsidR="004D659C">
              <w:rPr>
                <w:sz w:val="20"/>
                <w:szCs w:val="20"/>
                <w:lang w:val="en-NZ"/>
              </w:rPr>
              <w:t>prepositioning of these items (like s</w:t>
            </w:r>
            <w:r w:rsidR="004D659C" w:rsidRPr="006348A8">
              <w:rPr>
                <w:sz w:val="20"/>
                <w:szCs w:val="20"/>
                <w:lang w:val="en-NZ"/>
              </w:rPr>
              <w:t>helter tarpaulins</w:t>
            </w:r>
            <w:r w:rsidR="004D659C">
              <w:rPr>
                <w:sz w:val="20"/>
                <w:szCs w:val="20"/>
                <w:lang w:val="en-NZ"/>
              </w:rPr>
              <w:t>, tools, house hold kits….)</w:t>
            </w:r>
            <w:r>
              <w:rPr>
                <w:sz w:val="20"/>
                <w:szCs w:val="20"/>
                <w:lang w:val="en-NZ"/>
              </w:rPr>
              <w:t xml:space="preserve"> and Atunesia Keve saw this as the NDMO’s responsibility. </w:t>
            </w:r>
          </w:p>
          <w:p w14:paraId="371C8055" w14:textId="0B84F177" w:rsidR="00F73E8E" w:rsidRDefault="00F73E8E" w:rsidP="006348A8">
            <w:pPr>
              <w:contextualSpacing/>
              <w:rPr>
                <w:sz w:val="20"/>
                <w:szCs w:val="20"/>
                <w:lang w:val="en-NZ"/>
              </w:rPr>
            </w:pPr>
            <w:r>
              <w:rPr>
                <w:sz w:val="20"/>
                <w:szCs w:val="20"/>
                <w:lang w:val="en-NZ"/>
              </w:rPr>
              <w:t>Further discussions are needed between NDMO and MoLGUDH&amp;E to clarify who is responsible for what.</w:t>
            </w:r>
          </w:p>
          <w:p w14:paraId="26F5B31A" w14:textId="267B9CFB" w:rsidR="004D659C" w:rsidRDefault="004D659C" w:rsidP="006348A8">
            <w:pPr>
              <w:contextualSpacing/>
              <w:rPr>
                <w:sz w:val="20"/>
                <w:szCs w:val="20"/>
                <w:lang w:val="en-GB"/>
              </w:rPr>
            </w:pPr>
          </w:p>
        </w:tc>
        <w:tc>
          <w:tcPr>
            <w:tcW w:w="2551" w:type="dxa"/>
          </w:tcPr>
          <w:p w14:paraId="3AE4A431" w14:textId="76F5A847" w:rsidR="004D659C" w:rsidRPr="00F73E8E" w:rsidRDefault="004D659C" w:rsidP="00DD3E51">
            <w:pPr>
              <w:spacing w:after="0" w:line="240" w:lineRule="auto"/>
              <w:rPr>
                <w:b/>
                <w:sz w:val="20"/>
                <w:szCs w:val="20"/>
                <w:lang w:val="en-GB"/>
              </w:rPr>
            </w:pPr>
            <w:r w:rsidRPr="00F73E8E">
              <w:rPr>
                <w:b/>
                <w:sz w:val="20"/>
                <w:szCs w:val="20"/>
                <w:lang w:val="en-GB"/>
              </w:rPr>
              <w:t>Further discussions are needed</w:t>
            </w:r>
            <w:r w:rsidR="00F73E8E" w:rsidRPr="00F73E8E">
              <w:rPr>
                <w:b/>
                <w:sz w:val="20"/>
                <w:szCs w:val="20"/>
                <w:lang w:val="en-NZ"/>
              </w:rPr>
              <w:t xml:space="preserve"> between NDMO and MoLGUDH&amp;E to clarify who is responsible for what under the shelter </w:t>
            </w:r>
            <w:r w:rsidR="00603B0D">
              <w:rPr>
                <w:b/>
                <w:sz w:val="20"/>
                <w:szCs w:val="20"/>
                <w:lang w:val="en-NZ"/>
              </w:rPr>
              <w:t xml:space="preserve">cluster </w:t>
            </w:r>
            <w:r w:rsidR="00F73E8E" w:rsidRPr="00F73E8E">
              <w:rPr>
                <w:b/>
                <w:sz w:val="20"/>
                <w:szCs w:val="20"/>
                <w:lang w:val="en-NZ"/>
              </w:rPr>
              <w:t xml:space="preserve">umbrella. </w:t>
            </w:r>
          </w:p>
        </w:tc>
      </w:tr>
      <w:tr w:rsidR="00F73E8E" w:rsidRPr="00D77476" w14:paraId="49A3DC78" w14:textId="77777777" w:rsidTr="001C3CA2">
        <w:tc>
          <w:tcPr>
            <w:tcW w:w="2235" w:type="dxa"/>
          </w:tcPr>
          <w:p w14:paraId="014935C8" w14:textId="32776414" w:rsidR="00F73E8E" w:rsidRDefault="00F73E8E" w:rsidP="00DD3E51">
            <w:pPr>
              <w:rPr>
                <w:sz w:val="20"/>
                <w:szCs w:val="20"/>
                <w:lang w:val="en-GB"/>
              </w:rPr>
            </w:pPr>
            <w:r>
              <w:rPr>
                <w:sz w:val="20"/>
                <w:szCs w:val="20"/>
                <w:lang w:val="en-GB"/>
              </w:rPr>
              <w:t>Other business</w:t>
            </w:r>
          </w:p>
        </w:tc>
        <w:tc>
          <w:tcPr>
            <w:tcW w:w="5238" w:type="dxa"/>
          </w:tcPr>
          <w:p w14:paraId="70A0E005" w14:textId="3C0DE964" w:rsidR="00F73E8E" w:rsidRDefault="00F73E8E" w:rsidP="006348A8">
            <w:pPr>
              <w:contextualSpacing/>
              <w:rPr>
                <w:sz w:val="20"/>
                <w:szCs w:val="20"/>
                <w:lang w:val="en-GB"/>
              </w:rPr>
            </w:pPr>
            <w:r>
              <w:rPr>
                <w:sz w:val="20"/>
                <w:szCs w:val="20"/>
                <w:lang w:val="en-GB"/>
              </w:rPr>
              <w:t xml:space="preserve">NDMO is holding a TC Evan National Debrief workshop on April 3-4 at the Holiday Inn, Suva. </w:t>
            </w:r>
            <w:r>
              <w:rPr>
                <w:sz w:val="20"/>
                <w:szCs w:val="20"/>
                <w:lang w:val="en-NZ"/>
              </w:rPr>
              <w:t xml:space="preserve"> MoLGUDH&amp;E to send one person (AN was recommended by MG due to his participation in the PDNA) and  PCIDRR, PCN and IFRC are to attend as well. </w:t>
            </w:r>
          </w:p>
        </w:tc>
        <w:tc>
          <w:tcPr>
            <w:tcW w:w="2551" w:type="dxa"/>
          </w:tcPr>
          <w:p w14:paraId="66BF0807" w14:textId="77777777" w:rsidR="00F73E8E" w:rsidRPr="00F73E8E" w:rsidRDefault="00F73E8E" w:rsidP="00DD3E51">
            <w:pPr>
              <w:spacing w:after="0" w:line="240" w:lineRule="auto"/>
              <w:rPr>
                <w:b/>
                <w:sz w:val="20"/>
                <w:szCs w:val="20"/>
                <w:lang w:val="en-GB"/>
              </w:rPr>
            </w:pPr>
          </w:p>
        </w:tc>
      </w:tr>
      <w:tr w:rsidR="00BA02D6" w:rsidRPr="00D77476" w14:paraId="2366FC89" w14:textId="77777777" w:rsidTr="001C3CA2">
        <w:trPr>
          <w:trHeight w:val="570"/>
        </w:trPr>
        <w:tc>
          <w:tcPr>
            <w:tcW w:w="2235" w:type="dxa"/>
          </w:tcPr>
          <w:p w14:paraId="19C2C7C4" w14:textId="5B73FB85" w:rsidR="00453CE5" w:rsidRPr="00D77476" w:rsidRDefault="00581AA2" w:rsidP="00DD3E51">
            <w:pPr>
              <w:rPr>
                <w:sz w:val="20"/>
                <w:szCs w:val="20"/>
                <w:lang w:val="en-GB"/>
              </w:rPr>
            </w:pPr>
            <w:r w:rsidRPr="00D77476">
              <w:rPr>
                <w:sz w:val="20"/>
                <w:szCs w:val="20"/>
                <w:lang w:val="en-GB"/>
              </w:rPr>
              <w:t>Next meeting</w:t>
            </w:r>
          </w:p>
        </w:tc>
        <w:tc>
          <w:tcPr>
            <w:tcW w:w="5238" w:type="dxa"/>
          </w:tcPr>
          <w:p w14:paraId="39FB868A" w14:textId="2E75C43A" w:rsidR="00064EEF" w:rsidRPr="002E59F6" w:rsidRDefault="00F73E8E" w:rsidP="00B56F32">
            <w:pPr>
              <w:rPr>
                <w:b/>
                <w:sz w:val="20"/>
                <w:szCs w:val="20"/>
                <w:lang w:val="en-GB"/>
              </w:rPr>
            </w:pPr>
            <w:r w:rsidRPr="00F73E8E">
              <w:rPr>
                <w:b/>
                <w:sz w:val="20"/>
                <w:szCs w:val="20"/>
                <w:lang w:val="en-GB"/>
              </w:rPr>
              <w:t>09/04</w:t>
            </w:r>
            <w:r w:rsidR="00581AA2" w:rsidRPr="00F73E8E">
              <w:rPr>
                <w:b/>
                <w:sz w:val="20"/>
                <w:szCs w:val="20"/>
                <w:lang w:val="en-GB"/>
              </w:rPr>
              <w:t>/13</w:t>
            </w:r>
            <w:r w:rsidR="00603B0D">
              <w:rPr>
                <w:b/>
                <w:sz w:val="20"/>
                <w:szCs w:val="20"/>
                <w:lang w:val="en-GB"/>
              </w:rPr>
              <w:t xml:space="preserve"> at </w:t>
            </w:r>
            <w:proofErr w:type="spellStart"/>
            <w:r w:rsidR="00603B0D">
              <w:rPr>
                <w:b/>
                <w:sz w:val="20"/>
                <w:szCs w:val="20"/>
                <w:lang w:val="en-GB"/>
              </w:rPr>
              <w:t>MoLGUDH&amp;E</w:t>
            </w:r>
            <w:proofErr w:type="spellEnd"/>
            <w:r w:rsidR="00581AA2" w:rsidRPr="00D77476">
              <w:rPr>
                <w:b/>
                <w:sz w:val="20"/>
                <w:szCs w:val="20"/>
                <w:lang w:val="en-GB"/>
              </w:rPr>
              <w:t xml:space="preserve">, </w:t>
            </w:r>
            <w:r w:rsidR="00603B0D">
              <w:rPr>
                <w:b/>
                <w:sz w:val="20"/>
                <w:szCs w:val="20"/>
                <w:lang w:val="en-GB"/>
              </w:rPr>
              <w:t>3</w:t>
            </w:r>
            <w:r w:rsidR="00603B0D" w:rsidRPr="00603B0D">
              <w:rPr>
                <w:b/>
                <w:sz w:val="20"/>
                <w:szCs w:val="20"/>
                <w:vertAlign w:val="superscript"/>
                <w:lang w:val="en-GB"/>
              </w:rPr>
              <w:t>rd</w:t>
            </w:r>
            <w:r w:rsidR="00603B0D">
              <w:rPr>
                <w:b/>
                <w:sz w:val="20"/>
                <w:szCs w:val="20"/>
                <w:lang w:val="en-GB"/>
              </w:rPr>
              <w:t xml:space="preserve"> Floor, </w:t>
            </w:r>
            <w:r w:rsidR="00581AA2" w:rsidRPr="00D77476">
              <w:rPr>
                <w:b/>
                <w:sz w:val="20"/>
                <w:szCs w:val="20"/>
                <w:lang w:val="en-GB"/>
              </w:rPr>
              <w:t>FA House, Suva, Fiji</w:t>
            </w:r>
            <w:r w:rsidR="00D04E97">
              <w:rPr>
                <w:b/>
                <w:sz w:val="20"/>
                <w:szCs w:val="20"/>
                <w:lang w:val="en-GB"/>
              </w:rPr>
              <w:t xml:space="preserve"> at 2</w:t>
            </w:r>
            <w:r w:rsidR="00DD3E51" w:rsidRPr="00D77476">
              <w:rPr>
                <w:b/>
                <w:sz w:val="20"/>
                <w:szCs w:val="20"/>
                <w:lang w:val="en-GB"/>
              </w:rPr>
              <w:t>pm</w:t>
            </w:r>
            <w:r w:rsidR="00B53D62">
              <w:rPr>
                <w:b/>
                <w:sz w:val="20"/>
                <w:szCs w:val="20"/>
                <w:lang w:val="en-GB"/>
              </w:rPr>
              <w:t xml:space="preserve">. </w:t>
            </w:r>
          </w:p>
        </w:tc>
        <w:tc>
          <w:tcPr>
            <w:tcW w:w="2551" w:type="dxa"/>
          </w:tcPr>
          <w:p w14:paraId="016539CC" w14:textId="77777777" w:rsidR="00453CE5" w:rsidRPr="00D77476" w:rsidRDefault="00453CE5" w:rsidP="00DD3E51">
            <w:pPr>
              <w:spacing w:after="0" w:line="240" w:lineRule="auto"/>
              <w:rPr>
                <w:sz w:val="20"/>
                <w:szCs w:val="20"/>
                <w:lang w:val="en-GB"/>
              </w:rPr>
            </w:pPr>
          </w:p>
        </w:tc>
      </w:tr>
    </w:tbl>
    <w:p w14:paraId="40F2DACE" w14:textId="501BCF15" w:rsidR="004F6FBF" w:rsidRPr="00581AA2" w:rsidRDefault="004F6FBF" w:rsidP="00453CE5">
      <w:pPr>
        <w:rPr>
          <w:lang w:val="en-GB"/>
        </w:rPr>
      </w:pPr>
    </w:p>
    <w:sectPr w:rsidR="004F6FBF" w:rsidRPr="00581AA2" w:rsidSect="005A6D29">
      <w:headerReference w:type="default" r:id="rId9"/>
      <w:footerReference w:type="default" r:id="rId10"/>
      <w:pgSz w:w="11900" w:h="16840"/>
      <w:pgMar w:top="623" w:right="1800" w:bottom="1440" w:left="1800" w:header="424" w:footer="708" w:gutter="0"/>
      <w:cols w:space="708"/>
      <w:docGrid w:linePitch="360"/>
    </w:sectPr>
  </w:body>
</w:document>
</file>

<file path=word/endnotes.xml><?xml version="1.0" encoding="utf-8"?>
<w:endnotes xmlns:wpc="http://schemas.microsoft.com/office/word/2010/wordprocessingCanvas" xmlns:mo="http://schemas.microsoft.com/office/mac/office/2008/main" xmlns:mc="http://schemas.openxmlformats.org/markup-compatibility/2006" xmlns:mv="urn:schemas-microsoft-com:mac:vml"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3F9C3027" w14:textId="77777777" w:rsidR="00F73E8E" w:rsidRDefault="00F73E8E" w:rsidP="0018740E">
      <w:pPr>
        <w:spacing w:after="0" w:line="240" w:lineRule="auto"/>
      </w:pPr>
      <w:r>
        <w:separator/>
      </w:r>
    </w:p>
  </w:endnote>
  <w:endnote w:type="continuationSeparator" w:id="0">
    <w:p w14:paraId="47F97C89" w14:textId="77777777" w:rsidR="00F73E8E" w:rsidRDefault="00F73E8E" w:rsidP="0018740E">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Arial Black">
    <w:panose1 w:val="020B0A04020102020204"/>
    <w:charset w:val="00"/>
    <w:family w:val="auto"/>
    <w:pitch w:val="variable"/>
    <w:sig w:usb0="00000287" w:usb1="00000000" w:usb2="00000000" w:usb3="00000000" w:csb0="0000009F" w:csb1="00000000"/>
  </w:font>
  <w:font w:name="Times New Roman">
    <w:panose1 w:val="02020603050405020304"/>
    <w:charset w:val="00"/>
    <w:family w:val="auto"/>
    <w:pitch w:val="variable"/>
    <w:sig w:usb0="E0002AFF" w:usb1="C0007841" w:usb2="00000009" w:usb3="00000000" w:csb0="000001FF" w:csb1="00000000"/>
  </w:font>
  <w:font w:name="Symbol">
    <w:panose1 w:val="00000000000000000000"/>
    <w:charset w:val="02"/>
    <w:family w:val="auto"/>
    <w:pitch w:val="variable"/>
    <w:sig w:usb0="00000000" w:usb1="10000000" w:usb2="00000000" w:usb3="00000000" w:csb0="80000000" w:csb1="00000000"/>
  </w:font>
  <w:font w:name="Courier New">
    <w:panose1 w:val="02070309020205020404"/>
    <w:charset w:val="00"/>
    <w:family w:val="auto"/>
    <w:pitch w:val="variable"/>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auto"/>
    <w:pitch w:val="variable"/>
    <w:sig w:usb0="E00002FF" w:usb1="400004FF" w:usb2="00000000" w:usb3="00000000" w:csb0="0000019F" w:csb1="00000000"/>
  </w:font>
  <w:font w:name="ＭＳ 明朝">
    <w:charset w:val="4E"/>
    <w:family w:val="auto"/>
    <w:pitch w:val="variable"/>
    <w:sig w:usb0="00000001" w:usb1="08070000" w:usb2="00000010" w:usb3="00000000" w:csb0="00020000" w:csb1="00000000"/>
  </w:font>
  <w:font w:name="Lucida Grande">
    <w:panose1 w:val="020B0600040502020204"/>
    <w:charset w:val="00"/>
    <w:family w:val="auto"/>
    <w:pitch w:val="variable"/>
    <w:sig w:usb0="E1000AEF" w:usb1="5000A1FF" w:usb2="00000000" w:usb3="00000000" w:csb0="000001BF" w:csb1="00000000"/>
  </w:font>
  <w:font w:name="Calibri">
    <w:panose1 w:val="020F0502020204030204"/>
    <w:charset w:val="00"/>
    <w:family w:val="auto"/>
    <w:pitch w:val="variable"/>
    <w:sig w:usb0="E10002FF" w:usb1="4000ACFF" w:usb2="00000009" w:usb3="00000000" w:csb0="0000019F" w:csb1="00000000"/>
  </w:font>
  <w:font w:name="Helvetica">
    <w:panose1 w:val="00000000000000000000"/>
    <w:charset w:val="00"/>
    <w:family w:val="auto"/>
    <w:pitch w:val="variable"/>
    <w:sig w:usb0="E00002FF" w:usb1="5000785B" w:usb2="00000000" w:usb3="00000000" w:csb0="0000019F" w:csb1="00000000"/>
  </w:font>
  <w:font w:name="Arial">
    <w:panose1 w:val="020B0604020202020204"/>
    <w:charset w:val="00"/>
    <w:family w:val="auto"/>
    <w:pitch w:val="variable"/>
    <w:sig w:usb0="E0002AFF" w:usb1="C0007843" w:usb2="00000009" w:usb3="00000000" w:csb0="000001FF" w:csb1="00000000"/>
  </w:font>
  <w:font w:name="ＭＳ ゴシック">
    <w:charset w:val="4E"/>
    <w:family w:val="auto"/>
    <w:pitch w:val="variable"/>
    <w:sig w:usb0="00000001" w:usb1="08070000" w:usb2="00000010" w:usb3="00000000" w:csb0="00020000" w:csb1="00000000"/>
  </w:font>
</w:fonts>
</file>

<file path=word/footer1.xml><?xml version="1.0" encoding="utf-8"?>
<w:ftr xmlns:wpc="http://schemas.microsoft.com/office/word/2010/wordprocessingCanvas" xmlns:mo="http://schemas.microsoft.com/office/mac/office/2008/main" xmlns:mc="http://schemas.openxmlformats.org/markup-compatibility/2006" xmlns:mv="urn:schemas-microsoft-com:mac:vml"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0E8E945" w14:textId="189F5CBC" w:rsidR="00F73E8E" w:rsidRDefault="005A6D29" w:rsidP="00581AA2">
    <w:pPr>
      <w:pStyle w:val="Footer"/>
      <w:ind w:left="-426" w:right="-347"/>
    </w:pPr>
    <w:hyperlink r:id="rId1" w:history="1">
      <w:r w:rsidR="00F73E8E" w:rsidRPr="00581AA2">
        <w:rPr>
          <w:rStyle w:val="Hyperlink"/>
          <w:b/>
          <w:bCs/>
          <w:i/>
          <w:iCs/>
        </w:rPr>
        <w:t>https://www.sheltercluster.org/Asia/Pacific/FijiTyphoonEvan2012/Pages/default.aspx</w:t>
      </w:r>
    </w:hyperlink>
  </w:p>
</w:ftr>
</file>

<file path=word/footnotes.xml><?xml version="1.0" encoding="utf-8"?>
<w:footnotes xmlns:wpc="http://schemas.microsoft.com/office/word/2010/wordprocessingCanvas" xmlns:mo="http://schemas.microsoft.com/office/mac/office/2008/main" xmlns:mc="http://schemas.openxmlformats.org/markup-compatibility/2006" xmlns:mv="urn:schemas-microsoft-com:mac:vml"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3FC0D74E" w14:textId="77777777" w:rsidR="00F73E8E" w:rsidRDefault="00F73E8E" w:rsidP="0018740E">
      <w:pPr>
        <w:spacing w:after="0" w:line="240" w:lineRule="auto"/>
      </w:pPr>
      <w:r>
        <w:separator/>
      </w:r>
    </w:p>
  </w:footnote>
  <w:footnote w:type="continuationSeparator" w:id="0">
    <w:p w14:paraId="6F890AE7" w14:textId="77777777" w:rsidR="00F73E8E" w:rsidRDefault="00F73E8E" w:rsidP="0018740E">
      <w:pPr>
        <w:spacing w:after="0" w:line="240" w:lineRule="auto"/>
      </w:pPr>
      <w:r>
        <w:continuationSeparator/>
      </w:r>
    </w:p>
  </w:footnote>
</w:footnotes>
</file>

<file path=word/header1.xml><?xml version="1.0" encoding="utf-8"?>
<w:hdr xmlns:wpc="http://schemas.microsoft.com/office/word/2010/wordprocessingCanvas" xmlns:mo="http://schemas.microsoft.com/office/mac/office/2008/main" xmlns:mc="http://schemas.openxmlformats.org/markup-compatibility/2006" xmlns:mv="urn:schemas-microsoft-com:mac:vml"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48B6F27" w14:textId="7317D41F" w:rsidR="00F73E8E" w:rsidRDefault="005A6D29">
    <w:pPr>
      <w:pStyle w:val="Header"/>
    </w:pPr>
    <w:r w:rsidRPr="001E6917">
      <w:rPr>
        <w:b/>
        <w:noProof/>
      </w:rPr>
      <w:drawing>
        <wp:inline distT="0" distB="0" distL="0" distR="0" wp14:anchorId="74319455" wp14:editId="024BBDCF">
          <wp:extent cx="5442880" cy="697598"/>
          <wp:effectExtent l="0" t="0" r="0"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ogo - Fiji TC Evan 2012.jpg"/>
                  <pic:cNvPicPr/>
                </pic:nvPicPr>
                <pic:blipFill>
                  <a:blip r:embed="rId1">
                    <a:extLst>
                      <a:ext uri="{28A0092B-C50C-407E-A947-70E740481C1C}">
                        <a14:useLocalDpi xmlns:a14="http://schemas.microsoft.com/office/drawing/2010/main" val="0"/>
                      </a:ext>
                    </a:extLst>
                  </a:blip>
                  <a:stretch>
                    <a:fillRect/>
                  </a:stretch>
                </pic:blipFill>
                <pic:spPr>
                  <a:xfrm>
                    <a:off x="0" y="0"/>
                    <a:ext cx="5457268" cy="699442"/>
                  </a:xfrm>
                  <a:prstGeom prst="rect">
                    <a:avLst/>
                  </a:prstGeom>
                </pic:spPr>
              </pic:pic>
            </a:graphicData>
          </a:graphic>
        </wp:inline>
      </w:drawing>
    </w:r>
  </w:p>
</w:hdr>
</file>

<file path=word/numbering.xml><?xml version="1.0" encoding="utf-8"?>
<w:numbering xmlns:wpc="http://schemas.microsoft.com/office/word/2010/wordprocessingCanvas" xmlns:mo="http://schemas.microsoft.com/office/mac/office/2008/main" xmlns:mc="http://schemas.openxmlformats.org/markup-compatibility/2006" xmlns:mv="urn:schemas-microsoft-com:mac:vml"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10FF2DB9"/>
    <w:multiLevelType w:val="hybridMultilevel"/>
    <w:tmpl w:val="4E06A4B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nsid w:val="12574183"/>
    <w:multiLevelType w:val="hybridMultilevel"/>
    <w:tmpl w:val="DF60E3B2"/>
    <w:lvl w:ilvl="0" w:tplc="C8AE62EE">
      <w:start w:val="1"/>
      <w:numFmt w:val="decimal"/>
      <w:lvlText w:val="%1."/>
      <w:lvlJc w:val="left"/>
      <w:pPr>
        <w:ind w:left="786" w:hanging="360"/>
      </w:pPr>
      <w:rPr>
        <w:rFonts w:ascii="Arial Black" w:hAnsi="Arial Black" w:hint="default"/>
        <w:b/>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nsid w:val="19AD336B"/>
    <w:multiLevelType w:val="hybridMultilevel"/>
    <w:tmpl w:val="B4CC8B3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nsid w:val="1DD93734"/>
    <w:multiLevelType w:val="hybridMultilevel"/>
    <w:tmpl w:val="DF60E3B2"/>
    <w:lvl w:ilvl="0" w:tplc="C8AE62EE">
      <w:start w:val="1"/>
      <w:numFmt w:val="decimal"/>
      <w:lvlText w:val="%1."/>
      <w:lvlJc w:val="left"/>
      <w:pPr>
        <w:ind w:left="786" w:hanging="360"/>
      </w:pPr>
      <w:rPr>
        <w:rFonts w:ascii="Arial Black" w:hAnsi="Arial Black" w:hint="default"/>
        <w:b/>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nsid w:val="1F1C3951"/>
    <w:multiLevelType w:val="hybridMultilevel"/>
    <w:tmpl w:val="E2C07FD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nsid w:val="23FF348F"/>
    <w:multiLevelType w:val="multilevel"/>
    <w:tmpl w:val="04090021"/>
    <w:lvl w:ilvl="0">
      <w:start w:val="1"/>
      <w:numFmt w:val="bullet"/>
      <w:lvlText w:val=""/>
      <w:lvlJc w:val="left"/>
      <w:pPr>
        <w:ind w:left="360" w:hanging="360"/>
      </w:pPr>
      <w:rPr>
        <w:rFonts w:ascii="Wingdings" w:hAnsi="Wingdings" w:hint="default"/>
      </w:rPr>
    </w:lvl>
    <w:lvl w:ilvl="1">
      <w:start w:val="1"/>
      <w:numFmt w:val="bullet"/>
      <w:lvlText w:val=""/>
      <w:lvlJc w:val="left"/>
      <w:pPr>
        <w:ind w:left="720" w:hanging="360"/>
      </w:pPr>
      <w:rPr>
        <w:rFonts w:ascii="Wingdings" w:hAnsi="Wingdings" w:hint="default"/>
      </w:rPr>
    </w:lvl>
    <w:lvl w:ilvl="2">
      <w:start w:val="1"/>
      <w:numFmt w:val="bullet"/>
      <w:lvlText w:val=""/>
      <w:lvlJc w:val="left"/>
      <w:pPr>
        <w:ind w:left="1080" w:hanging="360"/>
      </w:pPr>
      <w:rPr>
        <w:rFonts w:ascii="Wingdings" w:hAnsi="Wingdings" w:hint="default"/>
      </w:rPr>
    </w:lvl>
    <w:lvl w:ilvl="3">
      <w:start w:val="1"/>
      <w:numFmt w:val="bullet"/>
      <w:lvlText w:val=""/>
      <w:lvlJc w:val="left"/>
      <w:pPr>
        <w:ind w:left="1440" w:hanging="360"/>
      </w:pPr>
      <w:rPr>
        <w:rFonts w:ascii="Symbol" w:hAnsi="Symbol" w:hint="default"/>
      </w:rPr>
    </w:lvl>
    <w:lvl w:ilvl="4">
      <w:start w:val="1"/>
      <w:numFmt w:val="bullet"/>
      <w:lvlText w:val=""/>
      <w:lvlJc w:val="left"/>
      <w:pPr>
        <w:ind w:left="1800" w:hanging="360"/>
      </w:pPr>
      <w:rPr>
        <w:rFonts w:ascii="Symbol" w:hAnsi="Symbol" w:hint="default"/>
      </w:rPr>
    </w:lvl>
    <w:lvl w:ilvl="5">
      <w:start w:val="1"/>
      <w:numFmt w:val="bullet"/>
      <w:lvlText w:val=""/>
      <w:lvlJc w:val="left"/>
      <w:pPr>
        <w:ind w:left="2160" w:hanging="360"/>
      </w:pPr>
      <w:rPr>
        <w:rFonts w:ascii="Wingdings" w:hAnsi="Wingdings" w:hint="default"/>
      </w:rPr>
    </w:lvl>
    <w:lvl w:ilvl="6">
      <w:start w:val="1"/>
      <w:numFmt w:val="bullet"/>
      <w:lvlText w:val=""/>
      <w:lvlJc w:val="left"/>
      <w:pPr>
        <w:ind w:left="2520" w:hanging="360"/>
      </w:pPr>
      <w:rPr>
        <w:rFonts w:ascii="Wingdings" w:hAnsi="Wingdings" w:hint="default"/>
      </w:rPr>
    </w:lvl>
    <w:lvl w:ilvl="7">
      <w:start w:val="1"/>
      <w:numFmt w:val="bullet"/>
      <w:lvlText w:val=""/>
      <w:lvlJc w:val="left"/>
      <w:pPr>
        <w:ind w:left="2880" w:hanging="360"/>
      </w:pPr>
      <w:rPr>
        <w:rFonts w:ascii="Symbol" w:hAnsi="Symbol" w:hint="default"/>
      </w:rPr>
    </w:lvl>
    <w:lvl w:ilvl="8">
      <w:start w:val="1"/>
      <w:numFmt w:val="bullet"/>
      <w:lvlText w:val=""/>
      <w:lvlJc w:val="left"/>
      <w:pPr>
        <w:ind w:left="3240" w:hanging="360"/>
      </w:pPr>
      <w:rPr>
        <w:rFonts w:ascii="Symbol" w:hAnsi="Symbol" w:hint="default"/>
      </w:rPr>
    </w:lvl>
  </w:abstractNum>
  <w:abstractNum w:abstractNumId="6">
    <w:nsid w:val="280C07EC"/>
    <w:multiLevelType w:val="hybridMultilevel"/>
    <w:tmpl w:val="4E06A4B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nsid w:val="2B3001F0"/>
    <w:multiLevelType w:val="hybridMultilevel"/>
    <w:tmpl w:val="0546899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nsid w:val="30904178"/>
    <w:multiLevelType w:val="hybridMultilevel"/>
    <w:tmpl w:val="4EE6301A"/>
    <w:lvl w:ilvl="0" w:tplc="04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
    <w:nsid w:val="344571BA"/>
    <w:multiLevelType w:val="hybridMultilevel"/>
    <w:tmpl w:val="B04CCAA2"/>
    <w:lvl w:ilvl="0" w:tplc="1409000F">
      <w:start w:val="1"/>
      <w:numFmt w:val="decimal"/>
      <w:lvlText w:val="%1."/>
      <w:lvlJc w:val="left"/>
      <w:pPr>
        <w:ind w:left="72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10">
    <w:nsid w:val="35FD6812"/>
    <w:multiLevelType w:val="hybridMultilevel"/>
    <w:tmpl w:val="845C3402"/>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1">
    <w:nsid w:val="38665D86"/>
    <w:multiLevelType w:val="hybridMultilevel"/>
    <w:tmpl w:val="B04CCAA2"/>
    <w:lvl w:ilvl="0" w:tplc="1409000F">
      <w:start w:val="1"/>
      <w:numFmt w:val="decimal"/>
      <w:lvlText w:val="%1."/>
      <w:lvlJc w:val="left"/>
      <w:pPr>
        <w:ind w:left="72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12">
    <w:nsid w:val="3C5F50A1"/>
    <w:multiLevelType w:val="hybridMultilevel"/>
    <w:tmpl w:val="DF60E3B2"/>
    <w:lvl w:ilvl="0" w:tplc="C8AE62EE">
      <w:start w:val="1"/>
      <w:numFmt w:val="decimal"/>
      <w:lvlText w:val="%1."/>
      <w:lvlJc w:val="left"/>
      <w:pPr>
        <w:ind w:left="360" w:hanging="360"/>
      </w:pPr>
      <w:rPr>
        <w:rFonts w:ascii="Arial Black" w:hAnsi="Arial Black" w:hint="default"/>
        <w:b/>
      </w:rPr>
    </w:lvl>
    <w:lvl w:ilvl="1" w:tplc="04090019">
      <w:start w:val="1"/>
      <w:numFmt w:val="lowerLetter"/>
      <w:lvlText w:val="%2."/>
      <w:lvlJc w:val="left"/>
      <w:pPr>
        <w:ind w:left="1014" w:hanging="360"/>
      </w:pPr>
    </w:lvl>
    <w:lvl w:ilvl="2" w:tplc="0409001B" w:tentative="1">
      <w:start w:val="1"/>
      <w:numFmt w:val="lowerRoman"/>
      <w:lvlText w:val="%3."/>
      <w:lvlJc w:val="right"/>
      <w:pPr>
        <w:ind w:left="1734" w:hanging="180"/>
      </w:pPr>
    </w:lvl>
    <w:lvl w:ilvl="3" w:tplc="0409000F" w:tentative="1">
      <w:start w:val="1"/>
      <w:numFmt w:val="decimal"/>
      <w:lvlText w:val="%4."/>
      <w:lvlJc w:val="left"/>
      <w:pPr>
        <w:ind w:left="2454" w:hanging="360"/>
      </w:pPr>
    </w:lvl>
    <w:lvl w:ilvl="4" w:tplc="04090019" w:tentative="1">
      <w:start w:val="1"/>
      <w:numFmt w:val="lowerLetter"/>
      <w:lvlText w:val="%5."/>
      <w:lvlJc w:val="left"/>
      <w:pPr>
        <w:ind w:left="3174" w:hanging="360"/>
      </w:pPr>
    </w:lvl>
    <w:lvl w:ilvl="5" w:tplc="0409001B" w:tentative="1">
      <w:start w:val="1"/>
      <w:numFmt w:val="lowerRoman"/>
      <w:lvlText w:val="%6."/>
      <w:lvlJc w:val="right"/>
      <w:pPr>
        <w:ind w:left="3894" w:hanging="180"/>
      </w:pPr>
    </w:lvl>
    <w:lvl w:ilvl="6" w:tplc="0409000F" w:tentative="1">
      <w:start w:val="1"/>
      <w:numFmt w:val="decimal"/>
      <w:lvlText w:val="%7."/>
      <w:lvlJc w:val="left"/>
      <w:pPr>
        <w:ind w:left="4614" w:hanging="360"/>
      </w:pPr>
    </w:lvl>
    <w:lvl w:ilvl="7" w:tplc="04090019" w:tentative="1">
      <w:start w:val="1"/>
      <w:numFmt w:val="lowerLetter"/>
      <w:lvlText w:val="%8."/>
      <w:lvlJc w:val="left"/>
      <w:pPr>
        <w:ind w:left="5334" w:hanging="360"/>
      </w:pPr>
    </w:lvl>
    <w:lvl w:ilvl="8" w:tplc="0409001B" w:tentative="1">
      <w:start w:val="1"/>
      <w:numFmt w:val="lowerRoman"/>
      <w:lvlText w:val="%9."/>
      <w:lvlJc w:val="right"/>
      <w:pPr>
        <w:ind w:left="6054" w:hanging="180"/>
      </w:pPr>
    </w:lvl>
  </w:abstractNum>
  <w:abstractNum w:abstractNumId="13">
    <w:nsid w:val="420B5358"/>
    <w:multiLevelType w:val="hybridMultilevel"/>
    <w:tmpl w:val="4E06A4B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nsid w:val="46980A7B"/>
    <w:multiLevelType w:val="hybridMultilevel"/>
    <w:tmpl w:val="757EE7E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nsid w:val="506E4083"/>
    <w:multiLevelType w:val="hybridMultilevel"/>
    <w:tmpl w:val="5BFC5CA6"/>
    <w:lvl w:ilvl="0" w:tplc="04090001">
      <w:start w:val="1"/>
      <w:numFmt w:val="bullet"/>
      <w:lvlText w:val=""/>
      <w:lvlJc w:val="left"/>
      <w:pPr>
        <w:ind w:left="45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nsid w:val="56EF5EC0"/>
    <w:multiLevelType w:val="hybridMultilevel"/>
    <w:tmpl w:val="77C89BC0"/>
    <w:lvl w:ilvl="0" w:tplc="0809000F">
      <w:start w:val="1"/>
      <w:numFmt w:val="decimal"/>
      <w:lvlText w:val="%1."/>
      <w:lvlJc w:val="left"/>
      <w:pPr>
        <w:ind w:left="720" w:hanging="360"/>
      </w:pPr>
    </w:lvl>
    <w:lvl w:ilvl="1" w:tplc="08090001">
      <w:start w:val="1"/>
      <w:numFmt w:val="bullet"/>
      <w:lvlText w:val=""/>
      <w:lvlJc w:val="left"/>
      <w:pPr>
        <w:ind w:left="1440" w:hanging="360"/>
      </w:pPr>
      <w:rPr>
        <w:rFonts w:ascii="Symbol" w:hAnsi="Symbol" w:hint="default"/>
      </w:r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nsid w:val="61B36031"/>
    <w:multiLevelType w:val="hybridMultilevel"/>
    <w:tmpl w:val="962462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nsid w:val="634405F2"/>
    <w:multiLevelType w:val="hybridMultilevel"/>
    <w:tmpl w:val="357072A6"/>
    <w:lvl w:ilvl="0" w:tplc="0809000F">
      <w:start w:val="1"/>
      <w:numFmt w:val="decimal"/>
      <w:lvlText w:val="%1."/>
      <w:lvlJc w:val="left"/>
      <w:pPr>
        <w:ind w:left="720" w:hanging="360"/>
      </w:pPr>
    </w:lvl>
    <w:lvl w:ilvl="1" w:tplc="08090001">
      <w:start w:val="1"/>
      <w:numFmt w:val="bullet"/>
      <w:lvlText w:val=""/>
      <w:lvlJc w:val="left"/>
      <w:pPr>
        <w:ind w:left="1440" w:hanging="360"/>
      </w:pPr>
      <w:rPr>
        <w:rFonts w:ascii="Symbol" w:hAnsi="Symbol" w:hint="default"/>
      </w:r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nsid w:val="67FD2B6E"/>
    <w:multiLevelType w:val="hybridMultilevel"/>
    <w:tmpl w:val="A7D66CC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nsid w:val="792D77A3"/>
    <w:multiLevelType w:val="hybridMultilevel"/>
    <w:tmpl w:val="DF60E3B2"/>
    <w:lvl w:ilvl="0" w:tplc="C8AE62EE">
      <w:start w:val="1"/>
      <w:numFmt w:val="decimal"/>
      <w:lvlText w:val="%1."/>
      <w:lvlJc w:val="left"/>
      <w:pPr>
        <w:ind w:left="786" w:hanging="360"/>
      </w:pPr>
      <w:rPr>
        <w:rFonts w:ascii="Arial Black" w:hAnsi="Arial Black" w:hint="default"/>
        <w:b/>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nsid w:val="7C4E1F06"/>
    <w:multiLevelType w:val="hybridMultilevel"/>
    <w:tmpl w:val="357072A6"/>
    <w:lvl w:ilvl="0" w:tplc="0809000F">
      <w:start w:val="1"/>
      <w:numFmt w:val="decimal"/>
      <w:lvlText w:val="%1."/>
      <w:lvlJc w:val="left"/>
      <w:pPr>
        <w:ind w:left="720" w:hanging="360"/>
      </w:pPr>
    </w:lvl>
    <w:lvl w:ilvl="1" w:tplc="08090001">
      <w:start w:val="1"/>
      <w:numFmt w:val="bullet"/>
      <w:lvlText w:val=""/>
      <w:lvlJc w:val="left"/>
      <w:pPr>
        <w:ind w:left="1440" w:hanging="360"/>
      </w:pPr>
      <w:rPr>
        <w:rFonts w:ascii="Symbol" w:hAnsi="Symbol" w:hint="default"/>
      </w:r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nsid w:val="7FBF057F"/>
    <w:multiLevelType w:val="hybridMultilevel"/>
    <w:tmpl w:val="357072A6"/>
    <w:lvl w:ilvl="0" w:tplc="0809000F">
      <w:start w:val="1"/>
      <w:numFmt w:val="decimal"/>
      <w:lvlText w:val="%1."/>
      <w:lvlJc w:val="left"/>
      <w:pPr>
        <w:ind w:left="720" w:hanging="360"/>
      </w:pPr>
    </w:lvl>
    <w:lvl w:ilvl="1" w:tplc="08090001">
      <w:start w:val="1"/>
      <w:numFmt w:val="bullet"/>
      <w:lvlText w:val=""/>
      <w:lvlJc w:val="left"/>
      <w:pPr>
        <w:ind w:left="1440" w:hanging="360"/>
      </w:pPr>
      <w:rPr>
        <w:rFonts w:ascii="Symbol" w:hAnsi="Symbol" w:hint="default"/>
      </w:r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abstractNumId w:val="8"/>
  </w:num>
  <w:num w:numId="2">
    <w:abstractNumId w:val="18"/>
  </w:num>
  <w:num w:numId="3">
    <w:abstractNumId w:val="16"/>
  </w:num>
  <w:num w:numId="4">
    <w:abstractNumId w:val="12"/>
  </w:num>
  <w:num w:numId="5">
    <w:abstractNumId w:val="15"/>
  </w:num>
  <w:num w:numId="6">
    <w:abstractNumId w:val="22"/>
  </w:num>
  <w:num w:numId="7">
    <w:abstractNumId w:val="2"/>
  </w:num>
  <w:num w:numId="8">
    <w:abstractNumId w:val="19"/>
  </w:num>
  <w:num w:numId="9">
    <w:abstractNumId w:val="4"/>
  </w:num>
  <w:num w:numId="10">
    <w:abstractNumId w:val="7"/>
  </w:num>
  <w:num w:numId="11">
    <w:abstractNumId w:val="14"/>
  </w:num>
  <w:num w:numId="12">
    <w:abstractNumId w:val="21"/>
  </w:num>
  <w:num w:numId="13">
    <w:abstractNumId w:val="17"/>
  </w:num>
  <w:num w:numId="14">
    <w:abstractNumId w:val="1"/>
  </w:num>
  <w:num w:numId="15">
    <w:abstractNumId w:val="20"/>
  </w:num>
  <w:num w:numId="16">
    <w:abstractNumId w:val="3"/>
  </w:num>
  <w:num w:numId="17">
    <w:abstractNumId w:val="6"/>
  </w:num>
  <w:num w:numId="18">
    <w:abstractNumId w:val="13"/>
  </w:num>
  <w:num w:numId="19">
    <w:abstractNumId w:val="0"/>
  </w:num>
  <w:num w:numId="20">
    <w:abstractNumId w:val="9"/>
  </w:num>
  <w:num w:numId="21">
    <w:abstractNumId w:val="5"/>
  </w:num>
  <w:num w:numId="22">
    <w:abstractNumId w:val="10"/>
  </w:num>
  <w:num w:numId="23">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32"/>
  <w:proofState w:spelling="clean" w:grammar="clean"/>
  <w:defaultTabStop w:val="720"/>
  <w:characterSpacingControl w:val="doNotCompress"/>
  <w:savePreviewPicture/>
  <w:footnotePr>
    <w:footnote w:id="-1"/>
    <w:footnote w:id="0"/>
  </w:footnotePr>
  <w:endnotePr>
    <w:endnote w:id="-1"/>
    <w:endnote w:id="0"/>
  </w:endnotePr>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18740E"/>
    <w:rsid w:val="00005990"/>
    <w:rsid w:val="00013421"/>
    <w:rsid w:val="00064EEF"/>
    <w:rsid w:val="00065AC2"/>
    <w:rsid w:val="00085238"/>
    <w:rsid w:val="00092214"/>
    <w:rsid w:val="00160A89"/>
    <w:rsid w:val="0018740E"/>
    <w:rsid w:val="001B2025"/>
    <w:rsid w:val="001C3CA2"/>
    <w:rsid w:val="001E6B4B"/>
    <w:rsid w:val="00275A1E"/>
    <w:rsid w:val="002875A5"/>
    <w:rsid w:val="002A46A3"/>
    <w:rsid w:val="002E59F6"/>
    <w:rsid w:val="00400CD6"/>
    <w:rsid w:val="00402891"/>
    <w:rsid w:val="00404B39"/>
    <w:rsid w:val="00453CE5"/>
    <w:rsid w:val="00463E4D"/>
    <w:rsid w:val="00496CCE"/>
    <w:rsid w:val="004D659C"/>
    <w:rsid w:val="004F6FBF"/>
    <w:rsid w:val="00581AA2"/>
    <w:rsid w:val="005A6D29"/>
    <w:rsid w:val="005C3E1F"/>
    <w:rsid w:val="00603B0D"/>
    <w:rsid w:val="006348A8"/>
    <w:rsid w:val="00721A33"/>
    <w:rsid w:val="0074581F"/>
    <w:rsid w:val="00787B50"/>
    <w:rsid w:val="007A45F2"/>
    <w:rsid w:val="007B3CC7"/>
    <w:rsid w:val="0092720E"/>
    <w:rsid w:val="00972F68"/>
    <w:rsid w:val="00A1605B"/>
    <w:rsid w:val="00A332F1"/>
    <w:rsid w:val="00A8165B"/>
    <w:rsid w:val="00AB373F"/>
    <w:rsid w:val="00B4641C"/>
    <w:rsid w:val="00B53D62"/>
    <w:rsid w:val="00B56F32"/>
    <w:rsid w:val="00B82BED"/>
    <w:rsid w:val="00BA02D6"/>
    <w:rsid w:val="00BE1E36"/>
    <w:rsid w:val="00C11DD9"/>
    <w:rsid w:val="00C76C0A"/>
    <w:rsid w:val="00C93277"/>
    <w:rsid w:val="00CC762A"/>
    <w:rsid w:val="00CE7FC4"/>
    <w:rsid w:val="00D04E97"/>
    <w:rsid w:val="00D77476"/>
    <w:rsid w:val="00DD3E51"/>
    <w:rsid w:val="00E01CC3"/>
    <w:rsid w:val="00E32E81"/>
    <w:rsid w:val="00E51AAD"/>
    <w:rsid w:val="00E640AA"/>
    <w:rsid w:val="00E84C00"/>
    <w:rsid w:val="00EA089E"/>
    <w:rsid w:val="00EC44B1"/>
    <w:rsid w:val="00F5710B"/>
    <w:rsid w:val="00F64D80"/>
    <w:rsid w:val="00F73E8E"/>
    <w:rsid w:val="00FD0913"/>
    <w:rsid w:val="00FD539B"/>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1027"/>
    <o:shapelayout v:ext="edit">
      <o:idmap v:ext="edit" data="1"/>
    </o:shapelayout>
  </w:shapeDefaults>
  <w:decimalSymbol w:val="."/>
  <w:listSeparator w:val=","/>
  <w14:docId w14:val="76AC9070"/>
  <w14:defaultImageDpi w14:val="30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heme="minorHAnsi" w:eastAsiaTheme="minorEastAsia" w:hAnsiTheme="minorHAnsi" w:cstheme="minorBidi"/>
        <w:sz w:val="24"/>
        <w:szCs w:val="24"/>
        <w:lang w:val="en-US" w:eastAsia="en-US" w:bidi="ar-SA"/>
      </w:rPr>
    </w:rPrDefault>
    <w:pPrDefault/>
  </w:docDefaults>
  <w:latentStyles w:defLockedState="0" w:defUIPriority="99" w:defSemiHidden="1" w:defUnhideWhenUsed="1" w:defQFormat="0" w:count="276">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18740E"/>
    <w:pPr>
      <w:spacing w:after="200" w:line="276" w:lineRule="auto"/>
    </w:pPr>
    <w:rPr>
      <w:rFonts w:eastAsiaTheme="minorHAnsi"/>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18740E"/>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18740E"/>
    <w:rPr>
      <w:rFonts w:ascii="Lucida Grande" w:hAnsi="Lucida Grande" w:cs="Lucida Grande"/>
      <w:sz w:val="18"/>
      <w:szCs w:val="18"/>
    </w:rPr>
  </w:style>
  <w:style w:type="paragraph" w:styleId="Header">
    <w:name w:val="header"/>
    <w:basedOn w:val="Normal"/>
    <w:link w:val="HeaderChar"/>
    <w:uiPriority w:val="99"/>
    <w:unhideWhenUsed/>
    <w:rsid w:val="0018740E"/>
    <w:pPr>
      <w:tabs>
        <w:tab w:val="center" w:pos="4320"/>
        <w:tab w:val="right" w:pos="8640"/>
      </w:tabs>
    </w:pPr>
  </w:style>
  <w:style w:type="character" w:customStyle="1" w:styleId="HeaderChar">
    <w:name w:val="Header Char"/>
    <w:basedOn w:val="DefaultParagraphFont"/>
    <w:link w:val="Header"/>
    <w:uiPriority w:val="99"/>
    <w:rsid w:val="0018740E"/>
  </w:style>
  <w:style w:type="paragraph" w:styleId="Footer">
    <w:name w:val="footer"/>
    <w:basedOn w:val="Normal"/>
    <w:link w:val="FooterChar"/>
    <w:uiPriority w:val="99"/>
    <w:unhideWhenUsed/>
    <w:rsid w:val="0018740E"/>
    <w:pPr>
      <w:tabs>
        <w:tab w:val="center" w:pos="4320"/>
        <w:tab w:val="right" w:pos="8640"/>
      </w:tabs>
    </w:pPr>
  </w:style>
  <w:style w:type="character" w:customStyle="1" w:styleId="FooterChar">
    <w:name w:val="Footer Char"/>
    <w:basedOn w:val="DefaultParagraphFont"/>
    <w:link w:val="Footer"/>
    <w:uiPriority w:val="99"/>
    <w:rsid w:val="0018740E"/>
  </w:style>
  <w:style w:type="table" w:styleId="TableGrid">
    <w:name w:val="Table Grid"/>
    <w:basedOn w:val="TableNormal"/>
    <w:uiPriority w:val="59"/>
    <w:rsid w:val="0018740E"/>
    <w:rPr>
      <w:rFonts w:eastAsiaTheme="minorHAnsi"/>
      <w:sz w:val="22"/>
      <w:szCs w:val="22"/>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ListParagraph">
    <w:name w:val="List Paragraph"/>
    <w:basedOn w:val="Normal"/>
    <w:uiPriority w:val="34"/>
    <w:qFormat/>
    <w:rsid w:val="0018740E"/>
    <w:pPr>
      <w:ind w:left="720"/>
      <w:contextualSpacing/>
    </w:pPr>
  </w:style>
  <w:style w:type="character" w:styleId="Hyperlink">
    <w:name w:val="Hyperlink"/>
    <w:basedOn w:val="DefaultParagraphFont"/>
    <w:uiPriority w:val="99"/>
    <w:unhideWhenUsed/>
    <w:rsid w:val="00453CE5"/>
    <w:rPr>
      <w:color w:val="0000FF" w:themeColor="hyperlink"/>
      <w:u w:val="single"/>
    </w:rPr>
  </w:style>
  <w:style w:type="character" w:styleId="FollowedHyperlink">
    <w:name w:val="FollowedHyperlink"/>
    <w:basedOn w:val="DefaultParagraphFont"/>
    <w:uiPriority w:val="99"/>
    <w:semiHidden/>
    <w:unhideWhenUsed/>
    <w:rsid w:val="00453CE5"/>
    <w:rPr>
      <w:color w:val="800080" w:themeColor="followedHyperlink"/>
      <w:u w:val="single"/>
    </w:rPr>
  </w:style>
</w:styles>
</file>

<file path=word/stylesWithEffects.xml><?xml version="1.0" encoding="utf-8"?>
<w:styles xmlns:wpc="http://schemas.microsoft.com/office/word/2010/wordprocessingCanvas" xmlns:mo="http://schemas.microsoft.com/office/mac/office/2008/main" xmlns:mc="http://schemas.openxmlformats.org/markup-compatibility/2006" xmlns:mv="urn:schemas-microsoft-com:mac:vml"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EastAsia" w:hAnsiTheme="minorHAnsi" w:cstheme="minorBidi"/>
        <w:sz w:val="24"/>
        <w:szCs w:val="24"/>
        <w:lang w:val="en-US" w:eastAsia="en-US" w:bidi="ar-SA"/>
      </w:rPr>
    </w:rPrDefault>
    <w:pPrDefault/>
  </w:docDefaults>
  <w:latentStyles w:defLockedState="0" w:defUIPriority="99" w:defSemiHidden="1" w:defUnhideWhenUsed="1" w:defQFormat="0" w:count="276">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rsid w:val="0018740E"/>
    <w:pPr>
      <w:spacing w:after="200" w:line="276" w:lineRule="auto"/>
    </w:pPr>
    <w:rPr>
      <w:rFonts w:eastAsiaTheme="minorHAnsi"/>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18740E"/>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18740E"/>
    <w:rPr>
      <w:rFonts w:ascii="Lucida Grande" w:hAnsi="Lucida Grande" w:cs="Lucida Grande"/>
      <w:sz w:val="18"/>
      <w:szCs w:val="18"/>
    </w:rPr>
  </w:style>
  <w:style w:type="paragraph" w:styleId="Header">
    <w:name w:val="header"/>
    <w:basedOn w:val="Normal"/>
    <w:link w:val="HeaderChar"/>
    <w:uiPriority w:val="99"/>
    <w:unhideWhenUsed/>
    <w:rsid w:val="0018740E"/>
    <w:pPr>
      <w:tabs>
        <w:tab w:val="center" w:pos="4320"/>
        <w:tab w:val="right" w:pos="8640"/>
      </w:tabs>
    </w:pPr>
  </w:style>
  <w:style w:type="character" w:customStyle="1" w:styleId="HeaderChar">
    <w:name w:val="Header Char"/>
    <w:basedOn w:val="DefaultParagraphFont"/>
    <w:link w:val="Header"/>
    <w:uiPriority w:val="99"/>
    <w:rsid w:val="0018740E"/>
  </w:style>
  <w:style w:type="paragraph" w:styleId="Footer">
    <w:name w:val="footer"/>
    <w:basedOn w:val="Normal"/>
    <w:link w:val="FooterChar"/>
    <w:uiPriority w:val="99"/>
    <w:unhideWhenUsed/>
    <w:rsid w:val="0018740E"/>
    <w:pPr>
      <w:tabs>
        <w:tab w:val="center" w:pos="4320"/>
        <w:tab w:val="right" w:pos="8640"/>
      </w:tabs>
    </w:pPr>
  </w:style>
  <w:style w:type="character" w:customStyle="1" w:styleId="FooterChar">
    <w:name w:val="Footer Char"/>
    <w:basedOn w:val="DefaultParagraphFont"/>
    <w:link w:val="Footer"/>
    <w:uiPriority w:val="99"/>
    <w:rsid w:val="0018740E"/>
  </w:style>
  <w:style w:type="table" w:styleId="TableGrid">
    <w:name w:val="Table Grid"/>
    <w:basedOn w:val="TableNormal"/>
    <w:uiPriority w:val="59"/>
    <w:rsid w:val="0018740E"/>
    <w:rPr>
      <w:rFonts w:eastAsiaTheme="minorHAnsi"/>
      <w:sz w:val="22"/>
      <w:szCs w:val="22"/>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ListParagraph">
    <w:name w:val="List Paragraph"/>
    <w:basedOn w:val="Normal"/>
    <w:uiPriority w:val="34"/>
    <w:qFormat/>
    <w:rsid w:val="0018740E"/>
    <w:pPr>
      <w:ind w:left="720"/>
      <w:contextualSpacing/>
    </w:pPr>
  </w:style>
  <w:style w:type="character" w:styleId="Hyperlink">
    <w:name w:val="Hyperlink"/>
    <w:basedOn w:val="DefaultParagraphFont"/>
    <w:uiPriority w:val="99"/>
    <w:unhideWhenUsed/>
    <w:rsid w:val="00453CE5"/>
    <w:rPr>
      <w:color w:val="0000FF" w:themeColor="hyperlink"/>
      <w:u w:val="single"/>
    </w:rPr>
  </w:style>
  <w:style w:type="character" w:styleId="FollowedHyperlink">
    <w:name w:val="FollowedHyperlink"/>
    <w:basedOn w:val="DefaultParagraphFont"/>
    <w:uiPriority w:val="99"/>
    <w:semiHidden/>
    <w:unhideWhenUsed/>
    <w:rsid w:val="00453CE5"/>
    <w:rPr>
      <w:color w:val="800080"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112746653">
      <w:bodyDiv w:val="1"/>
      <w:marLeft w:val="0"/>
      <w:marRight w:val="0"/>
      <w:marTop w:val="0"/>
      <w:marBottom w:val="0"/>
      <w:divBdr>
        <w:top w:val="none" w:sz="0" w:space="0" w:color="auto"/>
        <w:left w:val="none" w:sz="0" w:space="0" w:color="auto"/>
        <w:bottom w:val="none" w:sz="0" w:space="0" w:color="auto"/>
        <w:right w:val="none" w:sz="0" w:space="0" w:color="auto"/>
      </w:divBdr>
    </w:div>
    <w:div w:id="307788988">
      <w:bodyDiv w:val="1"/>
      <w:marLeft w:val="0"/>
      <w:marRight w:val="0"/>
      <w:marTop w:val="0"/>
      <w:marBottom w:val="0"/>
      <w:divBdr>
        <w:top w:val="none" w:sz="0" w:space="0" w:color="auto"/>
        <w:left w:val="none" w:sz="0" w:space="0" w:color="auto"/>
        <w:bottom w:val="none" w:sz="0" w:space="0" w:color="auto"/>
        <w:right w:val="none" w:sz="0" w:space="0" w:color="auto"/>
      </w:divBdr>
    </w:div>
    <w:div w:id="327944580">
      <w:bodyDiv w:val="1"/>
      <w:marLeft w:val="0"/>
      <w:marRight w:val="0"/>
      <w:marTop w:val="0"/>
      <w:marBottom w:val="0"/>
      <w:divBdr>
        <w:top w:val="none" w:sz="0" w:space="0" w:color="auto"/>
        <w:left w:val="none" w:sz="0" w:space="0" w:color="auto"/>
        <w:bottom w:val="none" w:sz="0" w:space="0" w:color="auto"/>
        <w:right w:val="none" w:sz="0" w:space="0" w:color="auto"/>
      </w:divBdr>
    </w:div>
    <w:div w:id="372735573">
      <w:bodyDiv w:val="1"/>
      <w:marLeft w:val="0"/>
      <w:marRight w:val="0"/>
      <w:marTop w:val="0"/>
      <w:marBottom w:val="0"/>
      <w:divBdr>
        <w:top w:val="none" w:sz="0" w:space="0" w:color="auto"/>
        <w:left w:val="none" w:sz="0" w:space="0" w:color="auto"/>
        <w:bottom w:val="none" w:sz="0" w:space="0" w:color="auto"/>
        <w:right w:val="none" w:sz="0" w:space="0" w:color="auto"/>
      </w:divBdr>
    </w:div>
    <w:div w:id="436872868">
      <w:bodyDiv w:val="1"/>
      <w:marLeft w:val="0"/>
      <w:marRight w:val="0"/>
      <w:marTop w:val="0"/>
      <w:marBottom w:val="0"/>
      <w:divBdr>
        <w:top w:val="none" w:sz="0" w:space="0" w:color="auto"/>
        <w:left w:val="none" w:sz="0" w:space="0" w:color="auto"/>
        <w:bottom w:val="none" w:sz="0" w:space="0" w:color="auto"/>
        <w:right w:val="none" w:sz="0" w:space="0" w:color="auto"/>
      </w:divBdr>
    </w:div>
    <w:div w:id="601376557">
      <w:bodyDiv w:val="1"/>
      <w:marLeft w:val="0"/>
      <w:marRight w:val="0"/>
      <w:marTop w:val="0"/>
      <w:marBottom w:val="0"/>
      <w:divBdr>
        <w:top w:val="none" w:sz="0" w:space="0" w:color="auto"/>
        <w:left w:val="none" w:sz="0" w:space="0" w:color="auto"/>
        <w:bottom w:val="none" w:sz="0" w:space="0" w:color="auto"/>
        <w:right w:val="none" w:sz="0" w:space="0" w:color="auto"/>
      </w:divBdr>
    </w:div>
    <w:div w:id="676232417">
      <w:bodyDiv w:val="1"/>
      <w:marLeft w:val="0"/>
      <w:marRight w:val="0"/>
      <w:marTop w:val="0"/>
      <w:marBottom w:val="0"/>
      <w:divBdr>
        <w:top w:val="none" w:sz="0" w:space="0" w:color="auto"/>
        <w:left w:val="none" w:sz="0" w:space="0" w:color="auto"/>
        <w:bottom w:val="none" w:sz="0" w:space="0" w:color="auto"/>
        <w:right w:val="none" w:sz="0" w:space="0" w:color="auto"/>
      </w:divBdr>
    </w:div>
    <w:div w:id="697508522">
      <w:bodyDiv w:val="1"/>
      <w:marLeft w:val="0"/>
      <w:marRight w:val="0"/>
      <w:marTop w:val="0"/>
      <w:marBottom w:val="0"/>
      <w:divBdr>
        <w:top w:val="none" w:sz="0" w:space="0" w:color="auto"/>
        <w:left w:val="none" w:sz="0" w:space="0" w:color="auto"/>
        <w:bottom w:val="none" w:sz="0" w:space="0" w:color="auto"/>
        <w:right w:val="none" w:sz="0" w:space="0" w:color="auto"/>
      </w:divBdr>
    </w:div>
    <w:div w:id="760642080">
      <w:bodyDiv w:val="1"/>
      <w:marLeft w:val="0"/>
      <w:marRight w:val="0"/>
      <w:marTop w:val="0"/>
      <w:marBottom w:val="0"/>
      <w:divBdr>
        <w:top w:val="none" w:sz="0" w:space="0" w:color="auto"/>
        <w:left w:val="none" w:sz="0" w:space="0" w:color="auto"/>
        <w:bottom w:val="none" w:sz="0" w:space="0" w:color="auto"/>
        <w:right w:val="none" w:sz="0" w:space="0" w:color="auto"/>
      </w:divBdr>
    </w:div>
    <w:div w:id="1027294414">
      <w:bodyDiv w:val="1"/>
      <w:marLeft w:val="0"/>
      <w:marRight w:val="0"/>
      <w:marTop w:val="0"/>
      <w:marBottom w:val="0"/>
      <w:divBdr>
        <w:top w:val="none" w:sz="0" w:space="0" w:color="auto"/>
        <w:left w:val="none" w:sz="0" w:space="0" w:color="auto"/>
        <w:bottom w:val="none" w:sz="0" w:space="0" w:color="auto"/>
        <w:right w:val="none" w:sz="0" w:space="0" w:color="auto"/>
      </w:divBdr>
    </w:div>
    <w:div w:id="1064832515">
      <w:bodyDiv w:val="1"/>
      <w:marLeft w:val="0"/>
      <w:marRight w:val="0"/>
      <w:marTop w:val="0"/>
      <w:marBottom w:val="0"/>
      <w:divBdr>
        <w:top w:val="none" w:sz="0" w:space="0" w:color="auto"/>
        <w:left w:val="none" w:sz="0" w:space="0" w:color="auto"/>
        <w:bottom w:val="none" w:sz="0" w:space="0" w:color="auto"/>
        <w:right w:val="none" w:sz="0" w:space="0" w:color="auto"/>
      </w:divBdr>
    </w:div>
    <w:div w:id="1092043026">
      <w:bodyDiv w:val="1"/>
      <w:marLeft w:val="0"/>
      <w:marRight w:val="0"/>
      <w:marTop w:val="0"/>
      <w:marBottom w:val="0"/>
      <w:divBdr>
        <w:top w:val="none" w:sz="0" w:space="0" w:color="auto"/>
        <w:left w:val="none" w:sz="0" w:space="0" w:color="auto"/>
        <w:bottom w:val="none" w:sz="0" w:space="0" w:color="auto"/>
        <w:right w:val="none" w:sz="0" w:space="0" w:color="auto"/>
      </w:divBdr>
    </w:div>
    <w:div w:id="1292125581">
      <w:bodyDiv w:val="1"/>
      <w:marLeft w:val="0"/>
      <w:marRight w:val="0"/>
      <w:marTop w:val="0"/>
      <w:marBottom w:val="0"/>
      <w:divBdr>
        <w:top w:val="none" w:sz="0" w:space="0" w:color="auto"/>
        <w:left w:val="none" w:sz="0" w:space="0" w:color="auto"/>
        <w:bottom w:val="none" w:sz="0" w:space="0" w:color="auto"/>
        <w:right w:val="none" w:sz="0" w:space="0" w:color="auto"/>
      </w:divBdr>
    </w:div>
    <w:div w:id="1333724973">
      <w:bodyDiv w:val="1"/>
      <w:marLeft w:val="0"/>
      <w:marRight w:val="0"/>
      <w:marTop w:val="0"/>
      <w:marBottom w:val="0"/>
      <w:divBdr>
        <w:top w:val="none" w:sz="0" w:space="0" w:color="auto"/>
        <w:left w:val="none" w:sz="0" w:space="0" w:color="auto"/>
        <w:bottom w:val="none" w:sz="0" w:space="0" w:color="auto"/>
        <w:right w:val="none" w:sz="0" w:space="0" w:color="auto"/>
      </w:divBdr>
    </w:div>
    <w:div w:id="1443065767">
      <w:bodyDiv w:val="1"/>
      <w:marLeft w:val="0"/>
      <w:marRight w:val="0"/>
      <w:marTop w:val="0"/>
      <w:marBottom w:val="0"/>
      <w:divBdr>
        <w:top w:val="none" w:sz="0" w:space="0" w:color="auto"/>
        <w:left w:val="none" w:sz="0" w:space="0" w:color="auto"/>
        <w:bottom w:val="none" w:sz="0" w:space="0" w:color="auto"/>
        <w:right w:val="none" w:sz="0" w:space="0" w:color="auto"/>
      </w:divBdr>
    </w:div>
    <w:div w:id="1493447310">
      <w:bodyDiv w:val="1"/>
      <w:marLeft w:val="0"/>
      <w:marRight w:val="0"/>
      <w:marTop w:val="0"/>
      <w:marBottom w:val="0"/>
      <w:divBdr>
        <w:top w:val="none" w:sz="0" w:space="0" w:color="auto"/>
        <w:left w:val="none" w:sz="0" w:space="0" w:color="auto"/>
        <w:bottom w:val="none" w:sz="0" w:space="0" w:color="auto"/>
        <w:right w:val="none" w:sz="0" w:space="0" w:color="auto"/>
      </w:divBdr>
    </w:div>
    <w:div w:id="1551958775">
      <w:bodyDiv w:val="1"/>
      <w:marLeft w:val="0"/>
      <w:marRight w:val="0"/>
      <w:marTop w:val="0"/>
      <w:marBottom w:val="0"/>
      <w:divBdr>
        <w:top w:val="none" w:sz="0" w:space="0" w:color="auto"/>
        <w:left w:val="none" w:sz="0" w:space="0" w:color="auto"/>
        <w:bottom w:val="none" w:sz="0" w:space="0" w:color="auto"/>
        <w:right w:val="none" w:sz="0" w:space="0" w:color="auto"/>
      </w:divBdr>
    </w:div>
    <w:div w:id="1649096116">
      <w:bodyDiv w:val="1"/>
      <w:marLeft w:val="0"/>
      <w:marRight w:val="0"/>
      <w:marTop w:val="0"/>
      <w:marBottom w:val="0"/>
      <w:divBdr>
        <w:top w:val="none" w:sz="0" w:space="0" w:color="auto"/>
        <w:left w:val="none" w:sz="0" w:space="0" w:color="auto"/>
        <w:bottom w:val="none" w:sz="0" w:space="0" w:color="auto"/>
        <w:right w:val="none" w:sz="0" w:space="0" w:color="auto"/>
      </w:divBdr>
    </w:div>
    <w:div w:id="1675693157">
      <w:bodyDiv w:val="1"/>
      <w:marLeft w:val="0"/>
      <w:marRight w:val="0"/>
      <w:marTop w:val="0"/>
      <w:marBottom w:val="0"/>
      <w:divBdr>
        <w:top w:val="none" w:sz="0" w:space="0" w:color="auto"/>
        <w:left w:val="none" w:sz="0" w:space="0" w:color="auto"/>
        <w:bottom w:val="none" w:sz="0" w:space="0" w:color="auto"/>
        <w:right w:val="none" w:sz="0" w:space="0" w:color="auto"/>
      </w:divBdr>
    </w:div>
    <w:div w:id="1691107787">
      <w:bodyDiv w:val="1"/>
      <w:marLeft w:val="0"/>
      <w:marRight w:val="0"/>
      <w:marTop w:val="0"/>
      <w:marBottom w:val="0"/>
      <w:divBdr>
        <w:top w:val="none" w:sz="0" w:space="0" w:color="auto"/>
        <w:left w:val="none" w:sz="0" w:space="0" w:color="auto"/>
        <w:bottom w:val="none" w:sz="0" w:space="0" w:color="auto"/>
        <w:right w:val="none" w:sz="0" w:space="0" w:color="auto"/>
      </w:divBdr>
    </w:div>
    <w:div w:id="1820732989">
      <w:bodyDiv w:val="1"/>
      <w:marLeft w:val="0"/>
      <w:marRight w:val="0"/>
      <w:marTop w:val="0"/>
      <w:marBottom w:val="0"/>
      <w:divBdr>
        <w:top w:val="none" w:sz="0" w:space="0" w:color="auto"/>
        <w:left w:val="none" w:sz="0" w:space="0" w:color="auto"/>
        <w:bottom w:val="none" w:sz="0" w:space="0" w:color="auto"/>
        <w:right w:val="none" w:sz="0" w:space="0" w:color="auto"/>
      </w:divBdr>
    </w:div>
    <w:div w:id="1831404466">
      <w:bodyDiv w:val="1"/>
      <w:marLeft w:val="0"/>
      <w:marRight w:val="0"/>
      <w:marTop w:val="0"/>
      <w:marBottom w:val="0"/>
      <w:divBdr>
        <w:top w:val="none" w:sz="0" w:space="0" w:color="auto"/>
        <w:left w:val="none" w:sz="0" w:space="0" w:color="auto"/>
        <w:bottom w:val="none" w:sz="0" w:space="0" w:color="auto"/>
        <w:right w:val="none" w:sz="0" w:space="0" w:color="auto"/>
      </w:divBdr>
    </w:div>
    <w:div w:id="1940677707">
      <w:bodyDiv w:val="1"/>
      <w:marLeft w:val="0"/>
      <w:marRight w:val="0"/>
      <w:marTop w:val="0"/>
      <w:marBottom w:val="0"/>
      <w:divBdr>
        <w:top w:val="none" w:sz="0" w:space="0" w:color="auto"/>
        <w:left w:val="none" w:sz="0" w:space="0" w:color="auto"/>
        <w:bottom w:val="none" w:sz="0" w:space="0" w:color="auto"/>
        <w:right w:val="none" w:sz="0" w:space="0" w:color="auto"/>
      </w:divBdr>
    </w:div>
  </w:divs>
  <w:allowPNG/>
  <w:doNotSaveAsSingleFile/>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customXml" Target="../customXml/item2.xml"/><Relationship Id="rId3" Type="http://schemas.openxmlformats.org/officeDocument/2006/relationships/styles" Target="styles.xml"/><Relationship Id="rId12" Type="http://schemas.openxmlformats.org/officeDocument/2006/relationships/theme" Target="theme/theme1.xml"/><Relationship Id="rId7" Type="http://schemas.openxmlformats.org/officeDocument/2006/relationships/footnotes" Target="footnotes.xml"/><Relationship Id="rId2" Type="http://schemas.openxmlformats.org/officeDocument/2006/relationships/numbering" Target="numbering.xml"/><Relationship Id="rId1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webSettings" Target="webSettings.xml"/><Relationship Id="rId5" Type="http://schemas.openxmlformats.org/officeDocument/2006/relationships/settings" Target="settings.xml"/><Relationship Id="rId15" Type="http://schemas.openxmlformats.org/officeDocument/2006/relationships/customXml" Target="../customXml/item4.xml"/><Relationship Id="rId10" Type="http://schemas.openxmlformats.org/officeDocument/2006/relationships/footer" Target="footer1.xml"/><Relationship Id="rId4" Type="http://schemas.microsoft.com/office/2007/relationships/stylesWithEffects" Target="stylesWithEffects.xml"/><Relationship Id="rId9" Type="http://schemas.openxmlformats.org/officeDocument/2006/relationships/header" Target="header1.xml"/><Relationship Id="rId14" Type="http://schemas.openxmlformats.org/officeDocument/2006/relationships/customXml" Target="../customXml/item3.xml"/></Relationships>
</file>

<file path=word/_rels/footer1.xml.rels><?xml version="1.0" encoding="UTF-8" standalone="yes"?>
<Relationships xmlns="http://schemas.openxmlformats.org/package/2006/relationships"><Relationship Id="rId1" Type="http://schemas.openxmlformats.org/officeDocument/2006/relationships/hyperlink" Target="https://www.sheltercluster.org/Asia/Pacific/FijiTyphoonEvan2012/Pages/default.aspx"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mff2b4bb9c8044d88061963b2a68513a xmlns="96664bca-06c0-4657-b6f9-0a997f5ff9b9">
      <Terms xmlns="http://schemas.microsoft.com/office/infopath/2007/PartnerControls"/>
    </mff2b4bb9c8044d88061963b2a68513a>
    <Inter_x0020_Cluster xmlns="96664bca-06c0-4657-b6f9-0a997f5ff9b9">false</Inter_x0020_Cluster>
    <e7570bd437624e0480332ee2423de9d8 xmlns="96664bca-06c0-4657-b6f9-0a997f5ff9b9">
      <Terms xmlns="http://schemas.microsoft.com/office/infopath/2007/PartnerControls"/>
    </e7570bd437624e0480332ee2423de9d8>
    <Cross_x0020_Cutting xmlns="96664bca-06c0-4657-b6f9-0a997f5ff9b9">false</Cross_x0020_Cutting>
    <Is_x0020_Key_x0020_Document1 xmlns="c2760211-3e43-4ff7-a9ea-22e8b7d99117">false</Is_x0020_Key_x0020_Document1>
    <p4235251fcc1450fb6d384a4ad55daef xmlns="96664bca-06c0-4657-b6f9-0a997f5ff9b9">
      <Terms xmlns="http://schemas.microsoft.com/office/infopath/2007/PartnerControls"/>
    </p4235251fcc1450fb6d384a4ad55daef>
    <Site_x0020_TypeTaxHTField0 xmlns="c2760211-3e43-4ff7-a9ea-22e8b7d99117">
      <Terms xmlns="http://schemas.microsoft.com/office/infopath/2007/PartnerControls">
        <TermInfo xmlns="http://schemas.microsoft.com/office/infopath/2007/PartnerControls">
          <TermName xmlns="http://schemas.microsoft.com/office/infopath/2007/PartnerControls">Response</TermName>
          <TermId xmlns="http://schemas.microsoft.com/office/infopath/2007/PartnerControls">6bd9b9ba-7d2f-42c0-b763-fbe6e7a871e1</TermId>
        </TermInfo>
      </Terms>
    </Site_x0020_TypeTaxHTField0>
    <g7e01d2410934a95afa409e0dbebe315 xmlns="96664bca-06c0-4657-b6f9-0a997f5ff9b9">
      <Terms xmlns="http://schemas.microsoft.com/office/infopath/2007/PartnerControls"/>
    </g7e01d2410934a95afa409e0dbebe315>
    <hd9d801fa33a4aa2b8220e3e5f4d4756 xmlns="96664bca-06c0-4657-b6f9-0a997f5ff9b9">
      <Terms xmlns="http://schemas.microsoft.com/office/infopath/2007/PartnerControls"/>
    </hd9d801fa33a4aa2b8220e3e5f4d4756>
    <Event_x0020_Month xmlns="96664bca-06c0-4657-b6f9-0a997f5ff9b9" xsi:nil="true"/>
    <CountryTaxHTField0 xmlns="c2760211-3e43-4ff7-a9ea-22e8b7d99117">
      <Terms xmlns="http://schemas.microsoft.com/office/infopath/2007/PartnerControls">
        <TermInfo xmlns="http://schemas.microsoft.com/office/infopath/2007/PartnerControls">
          <TermName xmlns="http://schemas.microsoft.com/office/infopath/2007/PartnerControls">Fiji</TermName>
          <TermId xmlns="http://schemas.microsoft.com/office/infopath/2007/PartnerControls">4ad174f7-e258-4087-8ba2-04ada5a4fa66</TermId>
        </TermInfo>
      </Terms>
    </CountryTaxHTField0>
    <Shelter_x0020_Technical xmlns="96664bca-06c0-4657-b6f9-0a997f5ff9b9">false</Shelter_x0020_Technical>
    <Degree_x0020_Of_x0020_DisplacementTaxHTField0 xmlns="c2760211-3e43-4ff7-a9ea-22e8b7d99117">
      <Terms xmlns="http://schemas.microsoft.com/office/infopath/2007/PartnerControls"/>
    </Degree_x0020_Of_x0020_DisplacementTaxHTField0>
    <Is_x0020_Cluster_x0020_Management_x003f_ xmlns="96664bca-06c0-4657-b6f9-0a997f5ff9b9">true</Is_x0020_Cluster_x0020_Management_x003f_>
    <IM xmlns="96664bca-06c0-4657-b6f9-0a997f5ff9b9">false</IM>
    <Event_x0020_Day xmlns="96664bca-06c0-4657-b6f9-0a997f5ff9b9" xsi:nil="true"/>
    <TaxKeywordTaxHTField xmlns="96664bca-06c0-4657-b6f9-0a997f5ff9b9">
      <Terms xmlns="http://schemas.microsoft.com/office/infopath/2007/PartnerControls"/>
    </TaxKeywordTaxHTField>
    <ied6aaf0461f439496f935d3461379e0 xmlns="96664bca-06c0-4657-b6f9-0a997f5ff9b9">
      <Terms xmlns="http://schemas.microsoft.com/office/infopath/2007/PartnerControls"/>
    </ied6aaf0461f439496f935d3461379e0>
    <Is_x0020_Reference_x0020_Doc xmlns="96664bca-06c0-4657-b6f9-0a997f5ff9b9">false</Is_x0020_Reference_x0020_Doc>
    <Event_x0020_Year xmlns="96664bca-06c0-4657-b6f9-0a997f5ff9b9">2012</Event_x0020_Year>
    <A_x002c_M_x0020_and_x0020_E xmlns="96664bca-06c0-4657-b6f9-0a997f5ff9b9">false</A_x002c_M_x0020_and_x0020_E>
    <Event_x0020_TypeTaxHTField0 xmlns="c2760211-3e43-4ff7-a9ea-22e8b7d99117">
      <Terms xmlns="http://schemas.microsoft.com/office/infopath/2007/PartnerControls"/>
    </Event_x0020_TypeTaxHTField0>
    <ff39aabcbcfa4b29888983c5e6d736f9 xmlns="96664bca-06c0-4657-b6f9-0a997f5ff9b9">
      <Terms xmlns="http://schemas.microsoft.com/office/infopath/2007/PartnerControls"/>
    </ff39aabcbcfa4b29888983c5e6d736f9>
    <e6f2ccbddc7344129cbcce7800e6bf7e xmlns="96664bca-06c0-4657-b6f9-0a997f5ff9b9">
      <Terms xmlns="http://schemas.microsoft.com/office/infopath/2007/PartnerControls">
        <TermInfo xmlns="http://schemas.microsoft.com/office/infopath/2007/PartnerControls">
          <TermName xmlns="http://schemas.microsoft.com/office/infopath/2007/PartnerControls">Coordination</TermName>
          <TermId xmlns="http://schemas.microsoft.com/office/infopath/2007/PartnerControls">2b061053-00e5-46b2-8e36-3fafaef2d4e2</TermId>
        </TermInfo>
      </Terms>
    </e6f2ccbddc7344129cbcce7800e6bf7e>
    <g2834a0a4b5b445382f80b4d1c20b873 xmlns="96664bca-06c0-4657-b6f9-0a997f5ff9b9">
      <Terms xmlns="http://schemas.microsoft.com/office/infopath/2007/PartnerControls">
        <TermInfo xmlns="http://schemas.microsoft.com/office/infopath/2007/PartnerControls">
          <TermName xmlns="http://schemas.microsoft.com/office/infopath/2007/PartnerControls">Typhoon Evan 2012</TermName>
          <TermId xmlns="http://schemas.microsoft.com/office/infopath/2007/PartnerControls">46a383da-cf7e-40e1-a48f-54b189390801</TermId>
        </TermInfo>
      </Terms>
    </g2834a0a4b5b445382f80b4d1c20b873>
    <Document_x0020_Description xmlns="96664bca-06c0-4657-b6f9-0a997f5ff9b9">&lt;div class="ExternalClass5D155E2AB9834BDFBD531CE01E243040"&gt;&lt;p&gt;​Meeting minutes for Shelter Cluster meeting on 26 March, 2013&lt;/p&gt;&lt;/div&gt;</Document_x0020_Description>
    <Websio_x0020_Document_x0020_Preview xmlns="96664bca-06c0-4657-b6f9-0a997f5ff9b9">/Asia/Pacific/TCEvan2012/_layouts/WebsioPreviewField/preview.aspx?ID=a52302fa-758a-4ad3-befd-454546fda2f2&amp;WebID=ee325889-ce5c-4792-87d7-611a4bae021f&amp;SiteID=0e29c24b-3e6a-4c7c-8cc1-69b27805b55c</Websio_x0020_Document_x0020_Preview>
    <b1a5a839b88a4a15abdc90cae864525c xmlns="96664bca-06c0-4657-b6f9-0a997f5ff9b9">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53eb1c9d-8416-419a-9260-1df8e70b86c2</TermId>
        </TermInfo>
      </Terms>
    </b1a5a839b88a4a15abdc90cae864525c>
    <p866212cea484a06bc999f7bb36c5e20 xmlns="96664bca-06c0-4657-b6f9-0a997f5ff9b9">
      <Terms xmlns="http://schemas.microsoft.com/office/infopath/2007/PartnerControls"/>
    </p866212cea484a06bc999f7bb36c5e20>
    <RoutingRuleDescription xmlns="http://schemas.microsoft.com/sharepoint/v3" xsi:nil="true"/>
    <Publishing_x0020_Agency1 xmlns="96664bca-06c0-4657-b6f9-0a997f5ff9b9">Shelter Cluster</Publishing_x0020_Agency1>
    <fbbb2add3bda4432ae4dea6625736703 xmlns="96664bca-06c0-4657-b6f9-0a997f5ff9b9">
      <Terms xmlns="http://schemas.microsoft.com/office/infopath/2007/PartnerControls"/>
    </fbbb2add3bda4432ae4dea6625736703>
    <TaxCatchAll xmlns="96664bca-06c0-4657-b6f9-0a997f5ff9b9">
      <Value>15</Value>
      <Value>245</Value>
      <Value>11</Value>
      <Value>263</Value>
      <Value>5</Value>
      <Value>372</Value>
      <Value>116</Value>
      <Value>115</Value>
    </TaxCatchAll>
    <Shelter_x0020_Programming xmlns="96664bca-06c0-4657-b6f9-0a997f5ff9b9">false</Shelter_x0020_Programming>
    <Status_x0020_Of_x0020_SiteTaxHTField0 xmlns="44d82dea-fc32-4e1e-a3c6-c3136ef66f65">
      <Terms xmlns="http://schemas.microsoft.com/office/infopath/2007/PartnerControls">
        <TermInfo xmlns="http://schemas.microsoft.com/office/infopath/2007/PartnerControls">
          <TermName xmlns="http://schemas.microsoft.com/office/infopath/2007/PartnerControls">Active</TermName>
          <TermId xmlns="http://schemas.microsoft.com/office/infopath/2007/PartnerControls">319c008f-4e4c-46bc-95eb-65641b9bd58c</TermId>
        </TermInfo>
      </Terms>
    </Status_x0020_Of_x0020_SiteTaxHTField0>
    <Shelter_x0020_Planning xmlns="96664bca-06c0-4657-b6f9-0a997f5ff9b9">false</Shelter_x0020_Planning>
    <Media_x0020_Comms xmlns="96664bca-06c0-4657-b6f9-0a997f5ff9b9">false</Media_x0020_Comms>
    <a83348d14d814196bcaad6bde9cb9d0c xmlns="96664bca-06c0-4657-b6f9-0a997f5ff9b9">
      <Terms xmlns="http://schemas.microsoft.com/office/infopath/2007/PartnerControls">
        <TermInfo xmlns="http://schemas.microsoft.com/office/infopath/2007/PartnerControls">
          <TermName xmlns="http://schemas.microsoft.com/office/infopath/2007/PartnerControls">Meeting Minutes</TermName>
          <TermId xmlns="http://schemas.microsoft.com/office/infopath/2007/PartnerControls">073dd3fd-2ae4-4873-a4a7-3498e6b393b4</TermId>
        </TermInfo>
      </Terms>
    </a83348d14d814196bcaad6bde9cb9d0c>
    <RegionTaxHTField0 xmlns="c2760211-3e43-4ff7-a9ea-22e8b7d99117">
      <Terms xmlns="http://schemas.microsoft.com/office/infopath/2007/PartnerControls">
        <TermInfo xmlns="http://schemas.microsoft.com/office/infopath/2007/PartnerControls">
          <TermName xmlns="http://schemas.microsoft.com/office/infopath/2007/PartnerControls">Asia/Pacific</TermName>
          <TermId xmlns="http://schemas.microsoft.com/office/infopath/2007/PartnerControls">006cb068-6581-4ba7-b0e0-a9a495bc13fa</TermId>
        </TermInfo>
      </Terms>
    </RegionTaxHTField0>
    <Damage_x0020_LocationTaxHTField0 xmlns="44d82dea-fc32-4e1e-a3c6-c3136ef66f65">
      <Terms xmlns="http://schemas.microsoft.com/office/infopath/2007/PartnerControls"/>
    </Damage_x0020_LocationTaxHTField0>
    <NFI_x0020_Guidance xmlns="96664bca-06c0-4657-b6f9-0a997f5ff9b9">false</NFI_x0020_Guidance>
    <p9d35d47f93d40ab99282662ef2417ca xmlns="96664bca-06c0-4657-b6f9-0a997f5ff9b9">
      <Terms xmlns="http://schemas.microsoft.com/office/infopath/2007/PartnerControls"/>
    </p9d35d47f93d40ab99282662ef2417ca>
    <Report_x0020_Date xmlns="96664bca-06c0-4657-b6f9-0a997f5ff9b9">2013-03-26T00:00:00+00:00</Report_x0020_Date>
    <Current_x0020_Lead_x0020_AgencyTaxHTField0 xmlns="410da107-b4b9-4416-82f0-a17ea7b4313c">
      <Terms xmlns="http://schemas.microsoft.com/office/infopath/2007/PartnerControls"/>
    </Current_x0020_Lead_x0020_AgencyTaxHTField0>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s" ma:contentTypeID="0x010100AA7AFC8FE433CD4B94E991D812AE17EB0012288D230956BF46B40810EB5C29DFC0" ma:contentTypeVersion="77" ma:contentTypeDescription="" ma:contentTypeScope="" ma:versionID="bd66c1616c8c34dffd08e36de6d253fe">
  <xsd:schema xmlns:xsd="http://www.w3.org/2001/XMLSchema" xmlns:xs="http://www.w3.org/2001/XMLSchema" xmlns:p="http://schemas.microsoft.com/office/2006/metadata/properties" xmlns:ns1="http://schemas.microsoft.com/sharepoint/v3" xmlns:ns2="96664bca-06c0-4657-b6f9-0a997f5ff9b9" xmlns:ns3="c2760211-3e43-4ff7-a9ea-22e8b7d99117" xmlns:ns4="410da107-b4b9-4416-82f0-a17ea7b4313c" xmlns:ns5="44d82dea-fc32-4e1e-a3c6-c3136ef66f65" targetNamespace="http://schemas.microsoft.com/office/2006/metadata/properties" ma:root="true" ma:fieldsID="a073a57462dea1561808f8ce11f8fa7c" ns1:_="" ns2:_="" ns3:_="" ns4:_="" ns5:_="">
    <xsd:import namespace="http://schemas.microsoft.com/sharepoint/v3"/>
    <xsd:import namespace="96664bca-06c0-4657-b6f9-0a997f5ff9b9"/>
    <xsd:import namespace="c2760211-3e43-4ff7-a9ea-22e8b7d99117"/>
    <xsd:import namespace="410da107-b4b9-4416-82f0-a17ea7b4313c"/>
    <xsd:import namespace="44d82dea-fc32-4e1e-a3c6-c3136ef66f65"/>
    <xsd:element name="properties">
      <xsd:complexType>
        <xsd:sequence>
          <xsd:element name="documentManagement">
            <xsd:complexType>
              <xsd:all>
                <xsd:element ref="ns2:Document_x0020_Description" minOccurs="0"/>
                <xsd:element ref="ns2:Report_x0020_Date" minOccurs="0"/>
                <xsd:element ref="ns2:Publishing_x0020_Agency1" minOccurs="0"/>
                <xsd:element ref="ns3:Is_x0020_Key_x0020_Document1" minOccurs="0"/>
                <xsd:element ref="ns2:Is_x0020_Reference_x0020_Doc" minOccurs="0"/>
                <xsd:element ref="ns2:Is_x0020_Cluster_x0020_Management_x003f_" minOccurs="0"/>
                <xsd:element ref="ns2:Inter_x0020_Cluster" minOccurs="0"/>
                <xsd:element ref="ns2:IM" minOccurs="0"/>
                <xsd:element ref="ns2:A_x002c_M_x0020_and_x0020_E" minOccurs="0"/>
                <xsd:element ref="ns2:Shelter_x0020_Planning" minOccurs="0"/>
                <xsd:element ref="ns2:Shelter_x0020_Technical" minOccurs="0"/>
                <xsd:element ref="ns2:Shelter_x0020_Programming" minOccurs="0"/>
                <xsd:element ref="ns2:NFI_x0020_Guidance" minOccurs="0"/>
                <xsd:element ref="ns2:Cross_x0020_Cutting" minOccurs="0"/>
                <xsd:element ref="ns2:Media_x0020_Comms" minOccurs="0"/>
                <xsd:element ref="ns2:Event_x0020_Day" minOccurs="0"/>
                <xsd:element ref="ns2:Event_x0020_Month" minOccurs="0"/>
                <xsd:element ref="ns2:Event_x0020_Year" minOccurs="0"/>
                <xsd:element ref="ns2:Websio_x0020_Document_x0020_Preview" minOccurs="0"/>
                <xsd:element ref="ns2:p4235251fcc1450fb6d384a4ad55daef" minOccurs="0"/>
                <xsd:element ref="ns2:g7e01d2410934a95afa409e0dbebe315" minOccurs="0"/>
                <xsd:element ref="ns2:fbbb2add3bda4432ae4dea6625736703" minOccurs="0"/>
                <xsd:element ref="ns3:CountryTaxHTField0" minOccurs="0"/>
                <xsd:element ref="ns2:mff2b4bb9c8044d88061963b2a68513a" minOccurs="0"/>
                <xsd:element ref="ns2:b1a5a839b88a4a15abdc90cae864525c" minOccurs="0"/>
                <xsd:element ref="ns2:TaxCatchAll" minOccurs="0"/>
                <xsd:element ref="ns3:Event_x0020_TypeTaxHTField0" minOccurs="0"/>
                <xsd:element ref="ns2:hd9d801fa33a4aa2b8220e3e5f4d4756" minOccurs="0"/>
                <xsd:element ref="ns3:Degree_x0020_Of_x0020_DisplacementTaxHTField0" minOccurs="0"/>
                <xsd:element ref="ns4:Current_x0020_Lead_x0020_AgencyTaxHTField0" minOccurs="0"/>
                <xsd:element ref="ns2:a83348d14d814196bcaad6bde9cb9d0c" minOccurs="0"/>
                <xsd:element ref="ns5:Damage_x0020_LocationTaxHTField0" minOccurs="0"/>
                <xsd:element ref="ns2:TaxKeywordTaxHTField" minOccurs="0"/>
                <xsd:element ref="ns3:Site_x0020_TypeTaxHTField0" minOccurs="0"/>
                <xsd:element ref="ns5:Status_x0020_Of_x0020_SiteTaxHTField0" minOccurs="0"/>
                <xsd:element ref="ns2:e7570bd437624e0480332ee2423de9d8" minOccurs="0"/>
                <xsd:element ref="ns2:p866212cea484a06bc999f7bb36c5e20" minOccurs="0"/>
                <xsd:element ref="ns2:p9d35d47f93d40ab99282662ef2417ca" minOccurs="0"/>
                <xsd:element ref="ns2:TaxCatchAllLabel" minOccurs="0"/>
                <xsd:element ref="ns3:RegionTaxHTField0" minOccurs="0"/>
                <xsd:element ref="ns2:ff39aabcbcfa4b29888983c5e6d736f9" minOccurs="0"/>
                <xsd:element ref="ns2:e6f2ccbddc7344129cbcce7800e6bf7e" minOccurs="0"/>
                <xsd:element ref="ns1:RoutingRuleDescription" minOccurs="0"/>
                <xsd:element ref="ns2:g2834a0a4b5b445382f80b4d1c20b873" minOccurs="0"/>
                <xsd:element ref="ns2:ied6aaf0461f439496f935d3461379e0"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73" nillable="true" ma:displayName="Description" ma:hidden="true" ma:internalName="RoutingRuleDescription"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6664bca-06c0-4657-b6f9-0a997f5ff9b9" elementFormDefault="qualified">
    <xsd:import namespace="http://schemas.microsoft.com/office/2006/documentManagement/types"/>
    <xsd:import namespace="http://schemas.microsoft.com/office/infopath/2007/PartnerControls"/>
    <xsd:element name="Document_x0020_Description" ma:index="2" nillable="true" ma:displayName="Document Description" ma:internalName="Document_x0020_Description">
      <xsd:simpleType>
        <xsd:restriction base="dms:Note">
          <xsd:maxLength value="255"/>
        </xsd:restriction>
      </xsd:simpleType>
    </xsd:element>
    <xsd:element name="Report_x0020_Date" ma:index="3" nillable="true" ma:displayName="Report Date" ma:format="DateOnly" ma:internalName="Report_x0020_Date">
      <xsd:simpleType>
        <xsd:restriction base="dms:DateTime"/>
      </xsd:simpleType>
    </xsd:element>
    <xsd:element name="Publishing_x0020_Agency1" ma:index="4" nillable="true" ma:displayName="Publishing Agency" ma:internalName="Publishing_x0020_Agency1" ma:readOnly="false">
      <xsd:simpleType>
        <xsd:restriction base="dms:Text">
          <xsd:maxLength value="255"/>
        </xsd:restriction>
      </xsd:simpleType>
    </xsd:element>
    <xsd:element name="Is_x0020_Reference_x0020_Doc" ma:index="6" nillable="true" ma:displayName="Is Reference Doc?" ma:default="0" ma:internalName="Is_x0020_Reference_x0020_Doc">
      <xsd:simpleType>
        <xsd:restriction base="dms:Boolean"/>
      </xsd:simpleType>
    </xsd:element>
    <xsd:element name="Is_x0020_Cluster_x0020_Management_x003f_" ma:index="8" nillable="true" ma:displayName="Is Coordination?" ma:default="0" ma:internalName="Is_x0020_Cluster_x0020_Management_x003F_">
      <xsd:simpleType>
        <xsd:restriction base="dms:Boolean"/>
      </xsd:simpleType>
    </xsd:element>
    <xsd:element name="Inter_x0020_Cluster" ma:index="9" nillable="true" ma:displayName="Is Inter Cluster?" ma:default="0" ma:internalName="Inter_x0020_Cluster">
      <xsd:simpleType>
        <xsd:restriction base="dms:Boolean"/>
      </xsd:simpleType>
    </xsd:element>
    <xsd:element name="IM" ma:index="10" nillable="true" ma:displayName="Is IM?" ma:default="0" ma:internalName="IM">
      <xsd:simpleType>
        <xsd:restriction base="dms:Boolean"/>
      </xsd:simpleType>
    </xsd:element>
    <xsd:element name="A_x002c_M_x0020_and_x0020_E" ma:index="11" nillable="true" ma:displayName="Is A,M and E?" ma:default="0" ma:internalName="A_x002C_M_x0020_and_x0020_E">
      <xsd:simpleType>
        <xsd:restriction base="dms:Boolean"/>
      </xsd:simpleType>
    </xsd:element>
    <xsd:element name="Shelter_x0020_Planning" ma:index="12" nillable="true" ma:displayName="Is Shelter Planning?" ma:default="0" ma:internalName="Shelter_x0020_Planning">
      <xsd:simpleType>
        <xsd:restriction base="dms:Boolean"/>
      </xsd:simpleType>
    </xsd:element>
    <xsd:element name="Shelter_x0020_Technical" ma:index="13" nillable="true" ma:displayName="Is Shelter Specifications?" ma:default="0" ma:internalName="Shelter_x0020_Technical">
      <xsd:simpleType>
        <xsd:restriction base="dms:Boolean"/>
      </xsd:simpleType>
    </xsd:element>
    <xsd:element name="Shelter_x0020_Programming" ma:index="14" nillable="true" ma:displayName="Is Shelter Programming" ma:default="0" ma:internalName="Shelter_x0020_Programming">
      <xsd:simpleType>
        <xsd:restriction base="dms:Boolean"/>
      </xsd:simpleType>
    </xsd:element>
    <xsd:element name="NFI_x0020_Guidance" ma:index="15" nillable="true" ma:displayName="Is NFI Guidance?" ma:default="0" ma:internalName="NFI_x0020_Guidance">
      <xsd:simpleType>
        <xsd:restriction base="dms:Boolean"/>
      </xsd:simpleType>
    </xsd:element>
    <xsd:element name="Cross_x0020_Cutting" ma:index="16" nillable="true" ma:displayName="Is Cross Cutting?" ma:default="0" ma:internalName="Cross_x0020_Cutting">
      <xsd:simpleType>
        <xsd:restriction base="dms:Boolean"/>
      </xsd:simpleType>
    </xsd:element>
    <xsd:element name="Media_x0020_Comms" ma:index="17" nillable="true" ma:displayName="Is Communications?" ma:default="0" ma:internalName="Media_x0020_Comms">
      <xsd:simpleType>
        <xsd:restriction base="dms:Boolean"/>
      </xsd:simpleType>
    </xsd:element>
    <xsd:element name="Event_x0020_Day" ma:index="39" nillable="true" ma:displayName="Event Day" ma:decimals="0" ma:internalName="Event_x0020_Day" ma:readOnly="false" ma:percentage="FALSE">
      <xsd:simpleType>
        <xsd:restriction base="dms:Number"/>
      </xsd:simpleType>
    </xsd:element>
    <xsd:element name="Event_x0020_Month" ma:index="40" nillable="true" ma:displayName="Event Month" ma:internalName="Event_x0020_Month">
      <xsd:simpleType>
        <xsd:restriction base="dms:Text">
          <xsd:maxLength value="255"/>
        </xsd:restriction>
      </xsd:simpleType>
    </xsd:element>
    <xsd:element name="Event_x0020_Year" ma:index="41" nillable="true" ma:displayName="Event Year" ma:internalName="Event_x0020_Year">
      <xsd:simpleType>
        <xsd:restriction base="dms:Number"/>
      </xsd:simpleType>
    </xsd:element>
    <xsd:element name="Websio_x0020_Document_x0020_Preview" ma:index="43" nillable="true" ma:displayName="Websio Document Preview" ma:hidden="true" ma:internalName="Websio_x0020_Document_x0020_Preview">
      <xsd:simpleType>
        <xsd:restriction base="dms:Text"/>
      </xsd:simpleType>
    </xsd:element>
    <xsd:element name="p4235251fcc1450fb6d384a4ad55daef" ma:index="44" nillable="true" ma:taxonomy="true" ma:internalName="p4235251fcc1450fb6d384a4ad55daef" ma:taxonomyFieldName="AM_x0026_E" ma:displayName="AM&amp;E" ma:default="" ma:fieldId="{94235251-fcc1-450f-b6d3-84a4ad55daef}" ma:taxonomyMulti="true" ma:sspId="31bb8de2-2522-46a2-961a-21ec87b7ce6b" ma:termSetId="fc0942ea-7101-4cef-983d-3f0c29343c77" ma:anchorId="64078d6a-a8a4-4604-937a-604e2be1b1f3" ma:open="false" ma:isKeyword="false">
      <xsd:complexType>
        <xsd:sequence>
          <xsd:element ref="pc:Terms" minOccurs="0" maxOccurs="1"/>
        </xsd:sequence>
      </xsd:complexType>
    </xsd:element>
    <xsd:element name="g7e01d2410934a95afa409e0dbebe315" ma:index="45" nillable="true" ma:taxonomy="true" ma:internalName="g7e01d2410934a95afa409e0dbebe315" ma:taxonomyFieldName="Shelter_x0020_Programming1" ma:displayName="Shelter Programming" ma:default="" ma:fieldId="{07e01d24-1093-4a95-afa4-09e0dbebe315}" ma:taxonomyMulti="true" ma:sspId="31bb8de2-2522-46a2-961a-21ec87b7ce6b" ma:termSetId="fc0942ea-7101-4cef-983d-3f0c29343c77" ma:anchorId="6ffc187a-f185-482a-93e7-cea189b516b1" ma:open="false" ma:isKeyword="false">
      <xsd:complexType>
        <xsd:sequence>
          <xsd:element ref="pc:Terms" minOccurs="0" maxOccurs="1"/>
        </xsd:sequence>
      </xsd:complexType>
    </xsd:element>
    <xsd:element name="fbbb2add3bda4432ae4dea6625736703" ma:index="47" nillable="true" ma:taxonomy="true" ma:internalName="fbbb2add3bda4432ae4dea6625736703" ma:taxonomyFieldName="Shelter_x0020_Technical1" ma:displayName="Shelter Specifications" ma:default="" ma:fieldId="{fbbb2add-3bda-4432-ae4d-ea6625736703}" ma:taxonomyMulti="true" ma:sspId="31bb8de2-2522-46a2-961a-21ec87b7ce6b" ma:termSetId="fc0942ea-7101-4cef-983d-3f0c29343c77" ma:anchorId="f6aa237b-9a9e-4828-bc8f-7a5502b6ad3b" ma:open="false" ma:isKeyword="false">
      <xsd:complexType>
        <xsd:sequence>
          <xsd:element ref="pc:Terms" minOccurs="0" maxOccurs="1"/>
        </xsd:sequence>
      </xsd:complexType>
    </xsd:element>
    <xsd:element name="mff2b4bb9c8044d88061963b2a68513a" ma:index="49" nillable="true" ma:taxonomy="true" ma:internalName="mff2b4bb9c8044d88061963b2a68513a" ma:taxonomyFieldName="Cross_x0020_Cutting1" ma:displayName="Cross Cutting" ma:default="" ma:fieldId="{6ff2b4bb-9c80-44d8-8061-963b2a68513a}" ma:taxonomyMulti="true" ma:sspId="31bb8de2-2522-46a2-961a-21ec87b7ce6b" ma:termSetId="fc0942ea-7101-4cef-983d-3f0c29343c77" ma:anchorId="c9c5ac22-9574-4787-b9be-c380f5d93423" ma:open="false" ma:isKeyword="false">
      <xsd:complexType>
        <xsd:sequence>
          <xsd:element ref="pc:Terms" minOccurs="0" maxOccurs="1"/>
        </xsd:sequence>
      </xsd:complexType>
    </xsd:element>
    <xsd:element name="b1a5a839b88a4a15abdc90cae864525c" ma:index="50" ma:taxonomy="true" ma:internalName="b1a5a839b88a4a15abdc90cae864525c" ma:taxonomyFieldName="Document_x0020_Language" ma:displayName="Document Language" ma:default="115;#English|53eb1c9d-8416-419a-9260-1df8e70b86c2" ma:fieldId="{b1a5a839-b88a-4a15-abdc-90cae864525c}" ma:sspId="31bb8de2-2522-46a2-961a-21ec87b7ce6b" ma:termSetId="fc0942ea-7101-4cef-983d-3f0c29343c77" ma:anchorId="3f8ae703-20f8-43f3-a840-a904dae7223a" ma:open="false" ma:isKeyword="false">
      <xsd:complexType>
        <xsd:sequence>
          <xsd:element ref="pc:Terms" minOccurs="0" maxOccurs="1"/>
        </xsd:sequence>
      </xsd:complexType>
    </xsd:element>
    <xsd:element name="TaxCatchAll" ma:index="51" nillable="true" ma:displayName="Taxonomy Catch All Column" ma:description="" ma:hidden="true" ma:list="{3a036ed0-d222-47b6-8583-8ea0c1662976}" ma:internalName="TaxCatchAll" ma:showField="CatchAllData" ma:web="96664bca-06c0-4657-b6f9-0a997f5ff9b9">
      <xsd:complexType>
        <xsd:complexContent>
          <xsd:extension base="dms:MultiChoiceLookup">
            <xsd:sequence>
              <xsd:element name="Value" type="dms:Lookup" maxOccurs="unbounded" minOccurs="0" nillable="true"/>
            </xsd:sequence>
          </xsd:extension>
        </xsd:complexContent>
      </xsd:complexType>
    </xsd:element>
    <xsd:element name="hd9d801fa33a4aa2b8220e3e5f4d4756" ma:index="53" nillable="true" ma:taxonomy="true" ma:internalName="hd9d801fa33a4aa2b8220e3e5f4d4756" ma:taxonomyFieldName="InterCluster" ma:displayName="InterCluster" ma:default="" ma:fieldId="{1d9d801f-a33a-4aa2-b822-0e3e5f4d4756}" ma:taxonomyMulti="true" ma:sspId="31bb8de2-2522-46a2-961a-21ec87b7ce6b" ma:termSetId="fc0942ea-7101-4cef-983d-3f0c29343c77" ma:anchorId="470ba90d-466f-484c-b12a-234bc55ee74d" ma:open="false" ma:isKeyword="false">
      <xsd:complexType>
        <xsd:sequence>
          <xsd:element ref="pc:Terms" minOccurs="0" maxOccurs="1"/>
        </xsd:sequence>
      </xsd:complexType>
    </xsd:element>
    <xsd:element name="a83348d14d814196bcaad6bde9cb9d0c" ma:index="57" nillable="true" ma:taxonomy="true" ma:internalName="a83348d14d814196bcaad6bde9cb9d0c" ma:taxonomyFieldName="Management_x002F_Coordination" ma:displayName="Coordination" ma:readOnly="false" ma:default="" ma:fieldId="{a83348d1-4d81-4196-bcaa-d6bde9cb9d0c}" ma:taxonomyMulti="true" ma:sspId="31bb8de2-2522-46a2-961a-21ec87b7ce6b" ma:termSetId="fc0942ea-7101-4cef-983d-3f0c29343c77" ma:anchorId="e05f679b-4c94-4f3d-ae2a-25f1b2852231" ma:open="false" ma:isKeyword="false">
      <xsd:complexType>
        <xsd:sequence>
          <xsd:element ref="pc:Terms" minOccurs="0" maxOccurs="1"/>
        </xsd:sequence>
      </xsd:complexType>
    </xsd:element>
    <xsd:element name="TaxKeywordTaxHTField" ma:index="59" nillable="true" ma:taxonomy="true" ma:internalName="TaxKeywordTaxHTField" ma:taxonomyFieldName="TaxKeyword" ma:displayName="Other Keywords" ma:readOnly="false" ma:fieldId="{23f27201-bee3-471e-b2e7-b64fd8b7ca38}" ma:taxonomyMulti="true" ma:sspId="31bb8de2-2522-46a2-961a-21ec87b7ce6b" ma:termSetId="00000000-0000-0000-0000-000000000000" ma:anchorId="00000000-0000-0000-0000-000000000000" ma:open="true" ma:isKeyword="true">
      <xsd:complexType>
        <xsd:sequence>
          <xsd:element ref="pc:Terms" minOccurs="0" maxOccurs="1"/>
        </xsd:sequence>
      </xsd:complexType>
    </xsd:element>
    <xsd:element name="e7570bd437624e0480332ee2423de9d8" ma:index="62" nillable="true" ma:taxonomy="true" ma:internalName="e7570bd437624e0480332ee2423de9d8" ma:taxonomyFieldName="Information_x0020_Management" ma:displayName="Information Management" ma:default="" ma:fieldId="{e7570bd4-3762-4e04-8033-2ee2423de9d8}" ma:taxonomyMulti="true" ma:sspId="31bb8de2-2522-46a2-961a-21ec87b7ce6b" ma:termSetId="fc0942ea-7101-4cef-983d-3f0c29343c77" ma:anchorId="9a84bd8f-7ea1-4b49-af83-e1dff044a912" ma:open="false" ma:isKeyword="false">
      <xsd:complexType>
        <xsd:sequence>
          <xsd:element ref="pc:Terms" minOccurs="0" maxOccurs="1"/>
        </xsd:sequence>
      </xsd:complexType>
    </xsd:element>
    <xsd:element name="p866212cea484a06bc999f7bb36c5e20" ma:index="63" nillable="true" ma:taxonomy="true" ma:internalName="p866212cea484a06bc999f7bb36c5e20" ma:taxonomyFieldName="Miscellaneoud_x0020_Terms" ma:displayName="Miscellaneous Terms" ma:default="" ma:fieldId="{9866212c-ea48-4a06-bc99-9f7bb36c5e20}" ma:taxonomyMulti="true" ma:sspId="31bb8de2-2522-46a2-961a-21ec87b7ce6b" ma:termSetId="fc0942ea-7101-4cef-983d-3f0c29343c77" ma:anchorId="54a1997e-7057-4841-9f7a-089c4d2738e1" ma:open="false" ma:isKeyword="false">
      <xsd:complexType>
        <xsd:sequence>
          <xsd:element ref="pc:Terms" minOccurs="0" maxOccurs="1"/>
        </xsd:sequence>
      </xsd:complexType>
    </xsd:element>
    <xsd:element name="p9d35d47f93d40ab99282662ef2417ca" ma:index="65" nillable="true" ma:taxonomy="true" ma:internalName="p9d35d47f93d40ab99282662ef2417ca" ma:taxonomyFieldName="NFI_x0020_Guidance1" ma:displayName="NFI Guidance" ma:default="" ma:fieldId="{99d35d47-f93d-40ab-9928-2662ef2417ca}" ma:taxonomyMulti="true" ma:sspId="31bb8de2-2522-46a2-961a-21ec87b7ce6b" ma:termSetId="fc0942ea-7101-4cef-983d-3f0c29343c77" ma:anchorId="e2765451-e2db-4bc1-bb0f-bd12364b4471" ma:open="false" ma:isKeyword="false">
      <xsd:complexType>
        <xsd:sequence>
          <xsd:element ref="pc:Terms" minOccurs="0" maxOccurs="1"/>
        </xsd:sequence>
      </xsd:complexType>
    </xsd:element>
    <xsd:element name="TaxCatchAllLabel" ma:index="67" nillable="true" ma:displayName="Taxonomy Catch All Column1" ma:description="" ma:hidden="true" ma:list="{3a036ed0-d222-47b6-8583-8ea0c1662976}" ma:internalName="TaxCatchAllLabel" ma:readOnly="true" ma:showField="CatchAllDataLabel" ma:web="96664bca-06c0-4657-b6f9-0a997f5ff9b9">
      <xsd:complexType>
        <xsd:complexContent>
          <xsd:extension base="dms:MultiChoiceLookup">
            <xsd:sequence>
              <xsd:element name="Value" type="dms:Lookup" maxOccurs="unbounded" minOccurs="0" nillable="true"/>
            </xsd:sequence>
          </xsd:extension>
        </xsd:complexContent>
      </xsd:complexType>
    </xsd:element>
    <xsd:element name="ff39aabcbcfa4b29888983c5e6d736f9" ma:index="69" nillable="true" ma:taxonomy="true" ma:internalName="ff39aabcbcfa4b29888983c5e6d736f9" ma:taxonomyFieldName="Communications" ma:displayName="Communications" ma:default="" ma:fieldId="{ff39aabc-bcfa-4b29-8889-83c5e6d736f9}" ma:taxonomyMulti="true" ma:sspId="31bb8de2-2522-46a2-961a-21ec87b7ce6b" ma:termSetId="2f8f2b4b-d4e1-4fa6-a1ae-b4e143ba8fb0" ma:anchorId="00000000-0000-0000-0000-000000000000" ma:open="true" ma:isKeyword="false">
      <xsd:complexType>
        <xsd:sequence>
          <xsd:element ref="pc:Terms" minOccurs="0" maxOccurs="1"/>
        </xsd:sequence>
      </xsd:complexType>
    </xsd:element>
    <xsd:element name="e6f2ccbddc7344129cbcce7800e6bf7e" ma:index="72" nillable="true" ma:taxonomy="true" ma:internalName="e6f2ccbddc7344129cbcce7800e6bf7e" ma:taxonomyFieldName="Document_x0020_Category" ma:displayName="Document Category" ma:default="" ma:fieldId="{e6f2ccbd-dc73-4412-9cbc-ce7800e6bf7e}" ma:taxonomyMulti="true" ma:sspId="31bb8de2-2522-46a2-961a-21ec87b7ce6b" ma:termSetId="fc0942ea-7101-4cef-983d-3f0c29343c77" ma:anchorId="2f0acb8a-9894-40ab-bdeb-14b10062243e" ma:open="false" ma:isKeyword="false">
      <xsd:complexType>
        <xsd:sequence>
          <xsd:element ref="pc:Terms" minOccurs="0" maxOccurs="1"/>
        </xsd:sequence>
      </xsd:complexType>
    </xsd:element>
    <xsd:element name="g2834a0a4b5b445382f80b4d1c20b873" ma:index="74" nillable="true" ma:taxonomy="true" ma:internalName="g2834a0a4b5b445382f80b4d1c20b873" ma:taxonomyFieldName="Responses_x0020_sites" ma:displayName="Response site" ma:default="" ma:fieldId="{02834a0a-4b5b-4453-82f8-0b4d1c20b873}" ma:sspId="31bb8de2-2522-46a2-961a-21ec87b7ce6b" ma:termSetId="c88c7c60-b560-48ad-baaa-30f828e92016" ma:anchorId="00000000-0000-0000-0000-000000000000" ma:open="false" ma:isKeyword="false">
      <xsd:complexType>
        <xsd:sequence>
          <xsd:element ref="pc:Terms" minOccurs="0" maxOccurs="1"/>
        </xsd:sequence>
      </xsd:complexType>
    </xsd:element>
    <xsd:element name="ied6aaf0461f439496f935d3461379e0" ma:index="75" nillable="true" ma:taxonomy="true" ma:internalName="ied6aaf0461f439496f935d3461379e0" ma:taxonomyFieldName="Shelter_x0020_Planning1" ma:displayName="Shelter Planning" ma:default="" ma:fieldId="{2ed6aaf0-461f-4394-96f9-35d3461379e0}" ma:taxonomyMulti="true" ma:sspId="31bb8de2-2522-46a2-961a-21ec87b7ce6b" ma:termSetId="fc0942ea-7101-4cef-983d-3f0c29343c77" ma:anchorId="a9c87c9d-9d88-4522-b16d-9a64592835e3"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2760211-3e43-4ff7-a9ea-22e8b7d99117" elementFormDefault="qualified">
    <xsd:import namespace="http://schemas.microsoft.com/office/2006/documentManagement/types"/>
    <xsd:import namespace="http://schemas.microsoft.com/office/infopath/2007/PartnerControls"/>
    <xsd:element name="Is_x0020_Key_x0020_Document1" ma:index="5" nillable="true" ma:displayName="Is Key Document?" ma:default="0" ma:internalName="Is_x0020_Key_x0020_Document1">
      <xsd:simpleType>
        <xsd:restriction base="dms:Boolean"/>
      </xsd:simpleType>
    </xsd:element>
    <xsd:element name="CountryTaxHTField0" ma:index="48" nillable="true" ma:taxonomy="true" ma:internalName="CountryTaxHTField0" ma:taxonomyFieldName="Country" ma:displayName="Country" ma:default="" ma:fieldId="{942e2469-e9bf-41fa-8fad-a32765061e66}" ma:sspId="31bb8de2-2522-46a2-961a-21ec87b7ce6b" ma:termSetId="ad519c2a-14d0-4119-8cdc-b9a52bc5b307" ma:anchorId="00000000-0000-0000-0000-000000000000" ma:open="false" ma:isKeyword="false">
      <xsd:complexType>
        <xsd:sequence>
          <xsd:element ref="pc:Terms" minOccurs="0" maxOccurs="1"/>
        </xsd:sequence>
      </xsd:complexType>
    </xsd:element>
    <xsd:element name="Event_x0020_TypeTaxHTField0" ma:index="52" nillable="true" ma:taxonomy="true" ma:internalName="Event_x0020_TypeTaxHTField0" ma:taxonomyFieldName="Event_x0020_Type" ma:displayName="Event Type" ma:readOnly="false" ma:default="" ma:fieldId="{d2819105-16ee-476a-a49b-7913380fbc9d}" ma:taxonomyMulti="true" ma:sspId="31bb8de2-2522-46a2-961a-21ec87b7ce6b" ma:termSetId="0eaafbb5-4d8c-4c82-bb5b-501da8d14740" ma:anchorId="00000000-0000-0000-0000-000000000000" ma:open="false" ma:isKeyword="false">
      <xsd:complexType>
        <xsd:sequence>
          <xsd:element ref="pc:Terms" minOccurs="0" maxOccurs="1"/>
        </xsd:sequence>
      </xsd:complexType>
    </xsd:element>
    <xsd:element name="Degree_x0020_Of_x0020_DisplacementTaxHTField0" ma:index="54" nillable="true" ma:taxonomy="true" ma:internalName="Degree_x0020_Of_x0020_DisplacementTaxHTField0" ma:taxonomyFieldName="Degree_x0020_Of_x0020_Displacement" ma:displayName="Degree Of Displacement" ma:default="" ma:fieldId="{8d36c8ee-9bdf-45f8-b12b-68c9c2a5dddc}" ma:sspId="31bb8de2-2522-46a2-961a-21ec87b7ce6b" ma:termSetId="0ecb1a3f-12f4-47b9-a783-88f4976f6dc3" ma:anchorId="00000000-0000-0000-0000-000000000000" ma:open="false" ma:isKeyword="false">
      <xsd:complexType>
        <xsd:sequence>
          <xsd:element ref="pc:Terms" minOccurs="0" maxOccurs="1"/>
        </xsd:sequence>
      </xsd:complexType>
    </xsd:element>
    <xsd:element name="Site_x0020_TypeTaxHTField0" ma:index="60" nillable="true" ma:taxonomy="true" ma:internalName="Site_x0020_TypeTaxHTField0" ma:taxonomyFieldName="Site_x0020_Type" ma:displayName="Site Type" ma:default="" ma:fieldId="{ccd48824-457c-44cf-ba2d-889d91075ddc}" ma:sspId="31bb8de2-2522-46a2-961a-21ec87b7ce6b" ma:termSetId="e2abc14b-db18-48c1-8087-07344f87300c" ma:anchorId="00000000-0000-0000-0000-000000000000" ma:open="false" ma:isKeyword="false">
      <xsd:complexType>
        <xsd:sequence>
          <xsd:element ref="pc:Terms" minOccurs="0" maxOccurs="1"/>
        </xsd:sequence>
      </xsd:complexType>
    </xsd:element>
    <xsd:element name="RegionTaxHTField0" ma:index="68" nillable="true" ma:taxonomy="true" ma:internalName="RegionTaxHTField0" ma:taxonomyFieldName="Region" ma:displayName="Region" ma:default="" ma:fieldId="{af22edad-9239-4d75-8f67-d09707ae69d6}" ma:sspId="31bb8de2-2522-46a2-961a-21ec87b7ce6b" ma:termSetId="71828aff-fb7f-4f7b-be9f-2eb2e6e3d758"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10da107-b4b9-4416-82f0-a17ea7b4313c" elementFormDefault="qualified">
    <xsd:import namespace="http://schemas.microsoft.com/office/2006/documentManagement/types"/>
    <xsd:import namespace="http://schemas.microsoft.com/office/infopath/2007/PartnerControls"/>
    <xsd:element name="Current_x0020_Lead_x0020_AgencyTaxHTField0" ma:index="56" nillable="true" ma:taxonomy="true" ma:internalName="Current_x0020_Lead_x0020_AgencyTaxHTField0" ma:taxonomyFieldName="Current_x0020_Lead_x0020_Agency" ma:displayName="Emergency Lead Agency" ma:default="" ma:fieldId="{2eba69d1-0ed3-4998-b497-06086d343192}" ma:sspId="31bb8de2-2522-46a2-961a-21ec87b7ce6b" ma:termSetId="4713f10a-82b4-4a3e-b646-90b814a0dee8"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4d82dea-fc32-4e1e-a3c6-c3136ef66f65" elementFormDefault="qualified">
    <xsd:import namespace="http://schemas.microsoft.com/office/2006/documentManagement/types"/>
    <xsd:import namespace="http://schemas.microsoft.com/office/infopath/2007/PartnerControls"/>
    <xsd:element name="Damage_x0020_LocationTaxHTField0" ma:index="58" nillable="true" ma:taxonomy="true" ma:internalName="Damage_x0020_LocationTaxHTField0" ma:taxonomyFieldName="Damage_x0020_Location" ma:displayName="Damage Location" ma:default="" ma:fieldId="{c46b9bb5-ec8d-4991-ac82-8192f2f89d75}" ma:taxonomyMulti="true" ma:sspId="31bb8de2-2522-46a2-961a-21ec87b7ce6b" ma:termSetId="a720a396-a0fa-4309-92b6-8330774ebe4f" ma:anchorId="00000000-0000-0000-0000-000000000000" ma:open="false" ma:isKeyword="false">
      <xsd:complexType>
        <xsd:sequence>
          <xsd:element ref="pc:Terms" minOccurs="0" maxOccurs="1"/>
        </xsd:sequence>
      </xsd:complexType>
    </xsd:element>
    <xsd:element name="Status_x0020_Of_x0020_SiteTaxHTField0" ma:index="61" nillable="true" ma:taxonomy="true" ma:internalName="Status_x0020_Of_x0020_SiteTaxHTField0" ma:taxonomyFieldName="Status_x0020_Of_x0020_Site" ma:displayName="Site Status" ma:default="" ma:fieldId="{3818a4dd-3292-4cd0-97d2-80aec5764792}" ma:sspId="31bb8de2-2522-46a2-961a-21ec87b7ce6b" ma:termSetId="6b025238-0067-4eb3-9e39-f0f2cf917781"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20EF04D-A414-4870-B8E6-D9AA697B0118}"/>
</file>

<file path=customXml/itemProps2.xml><?xml version="1.0" encoding="utf-8"?>
<ds:datastoreItem xmlns:ds="http://schemas.openxmlformats.org/officeDocument/2006/customXml" ds:itemID="{9B9340C9-206D-D441-A26D-F098BE8DFF2D}"/>
</file>

<file path=customXml/itemProps3.xml><?xml version="1.0" encoding="utf-8"?>
<ds:datastoreItem xmlns:ds="http://schemas.openxmlformats.org/officeDocument/2006/customXml" ds:itemID="{84E4C2D6-9C44-4CD5-8F98-E733156E544F}"/>
</file>

<file path=customXml/itemProps4.xml><?xml version="1.0" encoding="utf-8"?>
<ds:datastoreItem xmlns:ds="http://schemas.openxmlformats.org/officeDocument/2006/customXml" ds:itemID="{1EEC3B79-207A-4DE2-91ED-98FA2B011946}"/>
</file>

<file path=docProps/app.xml><?xml version="1.0" encoding="utf-8"?>
<Properties xmlns="http://schemas.openxmlformats.org/officeDocument/2006/extended-properties" xmlns:vt="http://schemas.openxmlformats.org/officeDocument/2006/docPropsVTypes">
  <Template>Normal.dotm</Template>
  <TotalTime>3</TotalTime>
  <Pages>3</Pages>
  <Words>728</Words>
  <Characters>4154</Characters>
  <Application>Microsoft Macintosh Word</Application>
  <DocSecurity>0</DocSecurity>
  <Lines>34</Lines>
  <Paragraphs>9</Paragraphs>
  <ScaleCrop>false</ScaleCrop>
  <Company/>
  <LinksUpToDate>false</LinksUpToDate>
  <CharactersWithSpaces>4873</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Michael Gloeckle</dc:creator>
  <cp:keywords/>
  <dc:description/>
  <cp:lastModifiedBy>Michael Gloeckle</cp:lastModifiedBy>
  <cp:revision>3</cp:revision>
  <dcterms:created xsi:type="dcterms:W3CDTF">2013-03-26T22:17:00Z</dcterms:created>
  <dcterms:modified xsi:type="dcterms:W3CDTF">2013-03-26T22:35:00Z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0x010100AA7AFC8FE433CD4B94E991D812AE17EB0012288D230956BF46B40810EB5C29DFC0</vt:lpwstr>
  </property>
  <property fmtid="{D5CDD505-2E9C-101B-9397-08002B2CF9AE}" pid="3" name="TaxKeyword">
    <vt:lpwstr/>
  </property>
  <property fmtid="{D5CDD505-2E9C-101B-9397-08002B2CF9AE}" pid="4" name="Site Type">
    <vt:lpwstr>11;#Response|6bd9b9ba-7d2f-42c0-b763-fbe6e7a871e1</vt:lpwstr>
  </property>
  <property fmtid="{D5CDD505-2E9C-101B-9397-08002B2CF9AE}" pid="5" name="Region">
    <vt:lpwstr>5;#Asia/Pacific|006cb068-6581-4ba7-b0e0-a9a495bc13fa</vt:lpwstr>
  </property>
  <property fmtid="{D5CDD505-2E9C-101B-9397-08002B2CF9AE}" pid="6" name="Document Language">
    <vt:lpwstr>115;#English|53eb1c9d-8416-419a-9260-1df8e70b86c2</vt:lpwstr>
  </property>
  <property fmtid="{D5CDD505-2E9C-101B-9397-08002B2CF9AE}" pid="7" name="Document Category">
    <vt:lpwstr>245;#Coordination|2b061053-00e5-46b2-8e36-3fafaef2d4e2</vt:lpwstr>
  </property>
  <property fmtid="{D5CDD505-2E9C-101B-9397-08002B2CF9AE}" pid="8" name="Shelter Programming1">
    <vt:lpwstr/>
  </property>
  <property fmtid="{D5CDD505-2E9C-101B-9397-08002B2CF9AE}" pid="9" name="Miscellaneoud Terms">
    <vt:lpwstr/>
  </property>
  <property fmtid="{D5CDD505-2E9C-101B-9397-08002B2CF9AE}" pid="10" name="Information Management">
    <vt:lpwstr/>
  </property>
  <property fmtid="{D5CDD505-2E9C-101B-9397-08002B2CF9AE}" pid="11" name="NFI Guidance1">
    <vt:lpwstr/>
  </property>
  <property fmtid="{D5CDD505-2E9C-101B-9397-08002B2CF9AE}" pid="13" name="Responses sites">
    <vt:lpwstr>372;#Typhoon Evan 2012|46a383da-cf7e-40e1-a48f-54b189390801</vt:lpwstr>
  </property>
  <property fmtid="{D5CDD505-2E9C-101B-9397-08002B2CF9AE}" pid="14" name="Country">
    <vt:lpwstr>263;#Fiji|4ad174f7-e258-4087-8ba2-04ada5a4fa66</vt:lpwstr>
  </property>
  <property fmtid="{D5CDD505-2E9C-101B-9397-08002B2CF9AE}" pid="15" name="Damage Location">
    <vt:lpwstr/>
  </property>
  <property fmtid="{D5CDD505-2E9C-101B-9397-08002B2CF9AE}" pid="17" name="InterCluster">
    <vt:lpwstr/>
  </property>
  <property fmtid="{D5CDD505-2E9C-101B-9397-08002B2CF9AE}" pid="18" name="Management/Coordination">
    <vt:lpwstr>116;#Meeting Minutes|073dd3fd-2ae4-4873-a4a7-3498e6b393b4</vt:lpwstr>
  </property>
  <property fmtid="{D5CDD505-2E9C-101B-9397-08002B2CF9AE}" pid="20" name="Cross Cutting1">
    <vt:lpwstr/>
  </property>
  <property fmtid="{D5CDD505-2E9C-101B-9397-08002B2CF9AE}" pid="21" name="Status Of Site">
    <vt:lpwstr>15;#Active|319c008f-4e4c-46bc-95eb-65641b9bd58c</vt:lpwstr>
  </property>
  <property fmtid="{D5CDD505-2E9C-101B-9397-08002B2CF9AE}" pid="22" name="AM&amp;E">
    <vt:lpwstr/>
  </property>
  <property fmtid="{D5CDD505-2E9C-101B-9397-08002B2CF9AE}" pid="23" name="Shelter Technical1">
    <vt:lpwstr/>
  </property>
  <property fmtid="{D5CDD505-2E9C-101B-9397-08002B2CF9AE}" pid="24" name="Shelter Planning1">
    <vt:lpwstr/>
  </property>
  <property fmtid="{D5CDD505-2E9C-101B-9397-08002B2CF9AE}" pid="25" name="Event Type">
    <vt:lpwstr/>
  </property>
</Properties>
</file>