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3" r:id="rId3"/>
    <p:sldId id="285" r:id="rId4"/>
    <p:sldId id="284" r:id="rId5"/>
    <p:sldId id="269" r:id="rId6"/>
    <p:sldId id="272" r:id="rId7"/>
    <p:sldId id="277" r:id="rId8"/>
    <p:sldId id="278" r:id="rId9"/>
    <p:sldId id="276" r:id="rId10"/>
    <p:sldId id="279" r:id="rId11"/>
    <p:sldId id="282" r:id="rId12"/>
    <p:sldId id="28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85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1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A3FF41-B990-4AE4-A079-99DCDA023BB4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F9EDDAA4-2E7D-4D0A-9A3F-E709CA79A253}">
      <dgm:prSet phldrT="[Text]"/>
      <dgm:spPr/>
      <dgm:t>
        <a:bodyPr/>
        <a:lstStyle/>
        <a:p>
          <a:r>
            <a:rPr lang="en-GB" dirty="0" smtClean="0"/>
            <a:t>Civil society, self recovery</a:t>
          </a:r>
          <a:endParaRPr lang="en-GB" dirty="0"/>
        </a:p>
      </dgm:t>
    </dgm:pt>
    <dgm:pt modelId="{7FA1024F-E601-4A6D-B175-66830C5C7AFC}" type="parTrans" cxnId="{DC17C845-32B2-43D3-8331-0F1EE8C60CB7}">
      <dgm:prSet/>
      <dgm:spPr/>
      <dgm:t>
        <a:bodyPr/>
        <a:lstStyle/>
        <a:p>
          <a:endParaRPr lang="en-GB"/>
        </a:p>
      </dgm:t>
    </dgm:pt>
    <dgm:pt modelId="{F0A135EC-470F-4EFE-9810-F72B84847409}" type="sibTrans" cxnId="{DC17C845-32B2-43D3-8331-0F1EE8C60CB7}">
      <dgm:prSet/>
      <dgm:spPr/>
      <dgm:t>
        <a:bodyPr/>
        <a:lstStyle/>
        <a:p>
          <a:endParaRPr lang="en-GB"/>
        </a:p>
      </dgm:t>
    </dgm:pt>
    <dgm:pt modelId="{1E9FB8F2-FF51-49CA-A1E2-7D6ECF644A01}">
      <dgm:prSet phldrT="[Text]" custT="1"/>
      <dgm:spPr/>
      <dgm:t>
        <a:bodyPr/>
        <a:lstStyle/>
        <a:p>
          <a:r>
            <a:rPr lang="en-GB" sz="1200" dirty="0" smtClean="0"/>
            <a:t>International community </a:t>
          </a:r>
          <a:endParaRPr lang="en-GB" sz="1200" dirty="0"/>
        </a:p>
      </dgm:t>
    </dgm:pt>
    <dgm:pt modelId="{4F2E362B-D599-42CA-92A8-A465077F7F8A}" type="parTrans" cxnId="{D68D3CEF-B75D-4C56-BD55-43B96FC5DAEE}">
      <dgm:prSet/>
      <dgm:spPr/>
      <dgm:t>
        <a:bodyPr/>
        <a:lstStyle/>
        <a:p>
          <a:endParaRPr lang="en-GB"/>
        </a:p>
      </dgm:t>
    </dgm:pt>
    <dgm:pt modelId="{09B81542-4A8C-4BF4-95BB-990939022CA7}" type="sibTrans" cxnId="{D68D3CEF-B75D-4C56-BD55-43B96FC5DAEE}">
      <dgm:prSet/>
      <dgm:spPr/>
      <dgm:t>
        <a:bodyPr/>
        <a:lstStyle/>
        <a:p>
          <a:endParaRPr lang="en-GB"/>
        </a:p>
      </dgm:t>
    </dgm:pt>
    <dgm:pt modelId="{E03D948E-5F5E-4EB8-B762-1A650DC466E4}">
      <dgm:prSet phldrT="[Text]"/>
      <dgm:spPr/>
      <dgm:t>
        <a:bodyPr/>
        <a:lstStyle/>
        <a:p>
          <a:r>
            <a:rPr lang="en-GB" dirty="0" smtClean="0"/>
            <a:t>Government</a:t>
          </a:r>
          <a:endParaRPr lang="en-GB" dirty="0"/>
        </a:p>
      </dgm:t>
    </dgm:pt>
    <dgm:pt modelId="{9476AB9B-0E4A-4082-9CA8-F47F548EA378}" type="parTrans" cxnId="{548A24E5-1572-4665-8EA4-F1F920E1CA0E}">
      <dgm:prSet/>
      <dgm:spPr/>
      <dgm:t>
        <a:bodyPr/>
        <a:lstStyle/>
        <a:p>
          <a:endParaRPr lang="en-GB"/>
        </a:p>
      </dgm:t>
    </dgm:pt>
    <dgm:pt modelId="{62839C03-27CC-427E-9245-1DC30A2804AB}" type="sibTrans" cxnId="{548A24E5-1572-4665-8EA4-F1F920E1CA0E}">
      <dgm:prSet/>
      <dgm:spPr/>
      <dgm:t>
        <a:bodyPr/>
        <a:lstStyle/>
        <a:p>
          <a:endParaRPr lang="en-GB"/>
        </a:p>
      </dgm:t>
    </dgm:pt>
    <dgm:pt modelId="{7503366B-4646-487D-8BAE-6100C17FE35E}" type="pres">
      <dgm:prSet presAssocID="{03A3FF41-B990-4AE4-A079-99DCDA023BB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CA420BA-CE0A-47C2-B547-31EC5449B54D}" type="pres">
      <dgm:prSet presAssocID="{F9EDDAA4-2E7D-4D0A-9A3F-E709CA79A253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044D463-B582-4BE1-9F58-280E453E8522}" type="pres">
      <dgm:prSet presAssocID="{F9EDDAA4-2E7D-4D0A-9A3F-E709CA79A253}" presName="gear1srcNode" presStyleLbl="node1" presStyleIdx="0" presStyleCnt="3"/>
      <dgm:spPr/>
      <dgm:t>
        <a:bodyPr/>
        <a:lstStyle/>
        <a:p>
          <a:endParaRPr lang="en-GB"/>
        </a:p>
      </dgm:t>
    </dgm:pt>
    <dgm:pt modelId="{E531181E-AB0F-4084-924F-103E322CAF71}" type="pres">
      <dgm:prSet presAssocID="{F9EDDAA4-2E7D-4D0A-9A3F-E709CA79A253}" presName="gear1dstNode" presStyleLbl="node1" presStyleIdx="0" presStyleCnt="3"/>
      <dgm:spPr/>
      <dgm:t>
        <a:bodyPr/>
        <a:lstStyle/>
        <a:p>
          <a:endParaRPr lang="en-GB"/>
        </a:p>
      </dgm:t>
    </dgm:pt>
    <dgm:pt modelId="{57FF1946-A6A8-4AE3-9843-4B3CD559438E}" type="pres">
      <dgm:prSet presAssocID="{1E9FB8F2-FF51-49CA-A1E2-7D6ECF644A01}" presName="gear2" presStyleLbl="node1" presStyleIdx="1" presStyleCnt="3" custLinFactNeighborX="-2960" custLinFactNeighborY="113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17E2181-0E6D-477A-871A-DE74F0ED1EC2}" type="pres">
      <dgm:prSet presAssocID="{1E9FB8F2-FF51-49CA-A1E2-7D6ECF644A01}" presName="gear2srcNode" presStyleLbl="node1" presStyleIdx="1" presStyleCnt="3"/>
      <dgm:spPr/>
      <dgm:t>
        <a:bodyPr/>
        <a:lstStyle/>
        <a:p>
          <a:endParaRPr lang="en-GB"/>
        </a:p>
      </dgm:t>
    </dgm:pt>
    <dgm:pt modelId="{4F4807E9-54B5-4DFC-925E-5DD31AA6AD93}" type="pres">
      <dgm:prSet presAssocID="{1E9FB8F2-FF51-49CA-A1E2-7D6ECF644A01}" presName="gear2dstNode" presStyleLbl="node1" presStyleIdx="1" presStyleCnt="3"/>
      <dgm:spPr/>
      <dgm:t>
        <a:bodyPr/>
        <a:lstStyle/>
        <a:p>
          <a:endParaRPr lang="en-GB"/>
        </a:p>
      </dgm:t>
    </dgm:pt>
    <dgm:pt modelId="{8051A01E-84FB-4A60-8E96-238C58053DA0}" type="pres">
      <dgm:prSet presAssocID="{E03D948E-5F5E-4EB8-B762-1A650DC466E4}" presName="gear3" presStyleLbl="node1" presStyleIdx="2" presStyleCnt="3" custLinFactNeighborX="44782" custLinFactNeighborY="-15387"/>
      <dgm:spPr/>
      <dgm:t>
        <a:bodyPr/>
        <a:lstStyle/>
        <a:p>
          <a:endParaRPr lang="en-GB"/>
        </a:p>
      </dgm:t>
    </dgm:pt>
    <dgm:pt modelId="{CDE8D594-B8ED-4582-B0B8-619E194ACDF0}" type="pres">
      <dgm:prSet presAssocID="{E03D948E-5F5E-4EB8-B762-1A650DC466E4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ABD5CD-F7F8-493D-A88C-D35A21390889}" type="pres">
      <dgm:prSet presAssocID="{E03D948E-5F5E-4EB8-B762-1A650DC466E4}" presName="gear3srcNode" presStyleLbl="node1" presStyleIdx="2" presStyleCnt="3"/>
      <dgm:spPr/>
      <dgm:t>
        <a:bodyPr/>
        <a:lstStyle/>
        <a:p>
          <a:endParaRPr lang="en-GB"/>
        </a:p>
      </dgm:t>
    </dgm:pt>
    <dgm:pt modelId="{F2C311E8-5540-4E56-9239-0403008A07A8}" type="pres">
      <dgm:prSet presAssocID="{E03D948E-5F5E-4EB8-B762-1A650DC466E4}" presName="gear3dstNode" presStyleLbl="node1" presStyleIdx="2" presStyleCnt="3"/>
      <dgm:spPr/>
      <dgm:t>
        <a:bodyPr/>
        <a:lstStyle/>
        <a:p>
          <a:endParaRPr lang="en-GB"/>
        </a:p>
      </dgm:t>
    </dgm:pt>
    <dgm:pt modelId="{462DE0BF-244C-4217-A5DD-7440ACC316D8}" type="pres">
      <dgm:prSet presAssocID="{F0A135EC-470F-4EFE-9810-F72B84847409}" presName="connector1" presStyleLbl="sibTrans2D1" presStyleIdx="0" presStyleCnt="3"/>
      <dgm:spPr/>
      <dgm:t>
        <a:bodyPr/>
        <a:lstStyle/>
        <a:p>
          <a:endParaRPr lang="en-GB"/>
        </a:p>
      </dgm:t>
    </dgm:pt>
    <dgm:pt modelId="{A45282B8-7B04-494E-99D6-7376A4ECD9DD}" type="pres">
      <dgm:prSet presAssocID="{09B81542-4A8C-4BF4-95BB-990939022CA7}" presName="connector2" presStyleLbl="sibTrans2D1" presStyleIdx="1" presStyleCnt="3"/>
      <dgm:spPr/>
      <dgm:t>
        <a:bodyPr/>
        <a:lstStyle/>
        <a:p>
          <a:endParaRPr lang="en-GB"/>
        </a:p>
      </dgm:t>
    </dgm:pt>
    <dgm:pt modelId="{85CDCE40-5526-4F6E-8BE1-4B3C624A38B9}" type="pres">
      <dgm:prSet presAssocID="{62839C03-27CC-427E-9245-1DC30A2804AB}" presName="connector3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7DF505A0-02F7-4CF8-AFC2-0DD6AD561AD0}" type="presOf" srcId="{03A3FF41-B990-4AE4-A079-99DCDA023BB4}" destId="{7503366B-4646-487D-8BAE-6100C17FE35E}" srcOrd="0" destOrd="0" presId="urn:microsoft.com/office/officeart/2005/8/layout/gear1"/>
    <dgm:cxn modelId="{55412FAC-8234-4319-86A5-743D5117B664}" type="presOf" srcId="{E03D948E-5F5E-4EB8-B762-1A650DC466E4}" destId="{CDE8D594-B8ED-4582-B0B8-619E194ACDF0}" srcOrd="1" destOrd="0" presId="urn:microsoft.com/office/officeart/2005/8/layout/gear1"/>
    <dgm:cxn modelId="{D68D3CEF-B75D-4C56-BD55-43B96FC5DAEE}" srcId="{03A3FF41-B990-4AE4-A079-99DCDA023BB4}" destId="{1E9FB8F2-FF51-49CA-A1E2-7D6ECF644A01}" srcOrd="1" destOrd="0" parTransId="{4F2E362B-D599-42CA-92A8-A465077F7F8A}" sibTransId="{09B81542-4A8C-4BF4-95BB-990939022CA7}"/>
    <dgm:cxn modelId="{728B6788-6CD0-43B3-9CEA-BB31EC6B34D4}" type="presOf" srcId="{E03D948E-5F5E-4EB8-B762-1A650DC466E4}" destId="{F9ABD5CD-F7F8-493D-A88C-D35A21390889}" srcOrd="2" destOrd="0" presId="urn:microsoft.com/office/officeart/2005/8/layout/gear1"/>
    <dgm:cxn modelId="{A396220A-652E-4AD3-8C5B-15521F5F19D1}" type="presOf" srcId="{1E9FB8F2-FF51-49CA-A1E2-7D6ECF644A01}" destId="{917E2181-0E6D-477A-871A-DE74F0ED1EC2}" srcOrd="1" destOrd="0" presId="urn:microsoft.com/office/officeart/2005/8/layout/gear1"/>
    <dgm:cxn modelId="{BCDA962A-BBA6-466A-8CF6-44FE07023A86}" type="presOf" srcId="{F9EDDAA4-2E7D-4D0A-9A3F-E709CA79A253}" destId="{7CA420BA-CE0A-47C2-B547-31EC5449B54D}" srcOrd="0" destOrd="0" presId="urn:microsoft.com/office/officeart/2005/8/layout/gear1"/>
    <dgm:cxn modelId="{75CEE471-96C8-4B55-A5D6-E0E68A1206D8}" type="presOf" srcId="{E03D948E-5F5E-4EB8-B762-1A650DC466E4}" destId="{8051A01E-84FB-4A60-8E96-238C58053DA0}" srcOrd="0" destOrd="0" presId="urn:microsoft.com/office/officeart/2005/8/layout/gear1"/>
    <dgm:cxn modelId="{A6E5EA54-B20C-4251-9B34-9B8FAC76AC41}" type="presOf" srcId="{F0A135EC-470F-4EFE-9810-F72B84847409}" destId="{462DE0BF-244C-4217-A5DD-7440ACC316D8}" srcOrd="0" destOrd="0" presId="urn:microsoft.com/office/officeart/2005/8/layout/gear1"/>
    <dgm:cxn modelId="{DC17C845-32B2-43D3-8331-0F1EE8C60CB7}" srcId="{03A3FF41-B990-4AE4-A079-99DCDA023BB4}" destId="{F9EDDAA4-2E7D-4D0A-9A3F-E709CA79A253}" srcOrd="0" destOrd="0" parTransId="{7FA1024F-E601-4A6D-B175-66830C5C7AFC}" sibTransId="{F0A135EC-470F-4EFE-9810-F72B84847409}"/>
    <dgm:cxn modelId="{7018AC86-AB3C-4321-86A4-D464406E0C8E}" type="presOf" srcId="{E03D948E-5F5E-4EB8-B762-1A650DC466E4}" destId="{F2C311E8-5540-4E56-9239-0403008A07A8}" srcOrd="3" destOrd="0" presId="urn:microsoft.com/office/officeart/2005/8/layout/gear1"/>
    <dgm:cxn modelId="{A430E1AD-2A1D-4A8C-A753-42E4D4C2EB5C}" type="presOf" srcId="{1E9FB8F2-FF51-49CA-A1E2-7D6ECF644A01}" destId="{4F4807E9-54B5-4DFC-925E-5DD31AA6AD93}" srcOrd="2" destOrd="0" presId="urn:microsoft.com/office/officeart/2005/8/layout/gear1"/>
    <dgm:cxn modelId="{8D3125DA-E12A-42D9-957C-CCDA222210DD}" type="presOf" srcId="{F9EDDAA4-2E7D-4D0A-9A3F-E709CA79A253}" destId="{B044D463-B582-4BE1-9F58-280E453E8522}" srcOrd="1" destOrd="0" presId="urn:microsoft.com/office/officeart/2005/8/layout/gear1"/>
    <dgm:cxn modelId="{09186221-6416-4D30-AE6E-4C964E841F44}" type="presOf" srcId="{F9EDDAA4-2E7D-4D0A-9A3F-E709CA79A253}" destId="{E531181E-AB0F-4084-924F-103E322CAF71}" srcOrd="2" destOrd="0" presId="urn:microsoft.com/office/officeart/2005/8/layout/gear1"/>
    <dgm:cxn modelId="{E4B03ECE-DBD7-4071-BD51-9E1132CC3258}" type="presOf" srcId="{62839C03-27CC-427E-9245-1DC30A2804AB}" destId="{85CDCE40-5526-4F6E-8BE1-4B3C624A38B9}" srcOrd="0" destOrd="0" presId="urn:microsoft.com/office/officeart/2005/8/layout/gear1"/>
    <dgm:cxn modelId="{548A24E5-1572-4665-8EA4-F1F920E1CA0E}" srcId="{03A3FF41-B990-4AE4-A079-99DCDA023BB4}" destId="{E03D948E-5F5E-4EB8-B762-1A650DC466E4}" srcOrd="2" destOrd="0" parTransId="{9476AB9B-0E4A-4082-9CA8-F47F548EA378}" sibTransId="{62839C03-27CC-427E-9245-1DC30A2804AB}"/>
    <dgm:cxn modelId="{4E8CB3A2-F185-4C2A-81BD-7358D12385B5}" type="presOf" srcId="{09B81542-4A8C-4BF4-95BB-990939022CA7}" destId="{A45282B8-7B04-494E-99D6-7376A4ECD9DD}" srcOrd="0" destOrd="0" presId="urn:microsoft.com/office/officeart/2005/8/layout/gear1"/>
    <dgm:cxn modelId="{25466A62-0CCE-49B2-A8B2-4A7F235ACEAB}" type="presOf" srcId="{1E9FB8F2-FF51-49CA-A1E2-7D6ECF644A01}" destId="{57FF1946-A6A8-4AE3-9843-4B3CD559438E}" srcOrd="0" destOrd="0" presId="urn:microsoft.com/office/officeart/2005/8/layout/gear1"/>
    <dgm:cxn modelId="{2A07741E-AEE5-4F28-A254-32AE3B64AF0F}" type="presParOf" srcId="{7503366B-4646-487D-8BAE-6100C17FE35E}" destId="{7CA420BA-CE0A-47C2-B547-31EC5449B54D}" srcOrd="0" destOrd="0" presId="urn:microsoft.com/office/officeart/2005/8/layout/gear1"/>
    <dgm:cxn modelId="{AA5ECEED-3CA4-4505-B7A0-6F351A10478F}" type="presParOf" srcId="{7503366B-4646-487D-8BAE-6100C17FE35E}" destId="{B044D463-B582-4BE1-9F58-280E453E8522}" srcOrd="1" destOrd="0" presId="urn:microsoft.com/office/officeart/2005/8/layout/gear1"/>
    <dgm:cxn modelId="{3B0373D9-91C6-4153-B3B6-52CDEC345481}" type="presParOf" srcId="{7503366B-4646-487D-8BAE-6100C17FE35E}" destId="{E531181E-AB0F-4084-924F-103E322CAF71}" srcOrd="2" destOrd="0" presId="urn:microsoft.com/office/officeart/2005/8/layout/gear1"/>
    <dgm:cxn modelId="{44BFF12D-EB6E-4549-964C-39ED4FE3E091}" type="presParOf" srcId="{7503366B-4646-487D-8BAE-6100C17FE35E}" destId="{57FF1946-A6A8-4AE3-9843-4B3CD559438E}" srcOrd="3" destOrd="0" presId="urn:microsoft.com/office/officeart/2005/8/layout/gear1"/>
    <dgm:cxn modelId="{7F5F9487-B020-4178-8F12-544636CCD510}" type="presParOf" srcId="{7503366B-4646-487D-8BAE-6100C17FE35E}" destId="{917E2181-0E6D-477A-871A-DE74F0ED1EC2}" srcOrd="4" destOrd="0" presId="urn:microsoft.com/office/officeart/2005/8/layout/gear1"/>
    <dgm:cxn modelId="{783DA19B-CEF1-4ED9-83BB-7AB8F47C60A7}" type="presParOf" srcId="{7503366B-4646-487D-8BAE-6100C17FE35E}" destId="{4F4807E9-54B5-4DFC-925E-5DD31AA6AD93}" srcOrd="5" destOrd="0" presId="urn:microsoft.com/office/officeart/2005/8/layout/gear1"/>
    <dgm:cxn modelId="{A3391085-E5E6-4873-ACE9-E0DE4C332A9B}" type="presParOf" srcId="{7503366B-4646-487D-8BAE-6100C17FE35E}" destId="{8051A01E-84FB-4A60-8E96-238C58053DA0}" srcOrd="6" destOrd="0" presId="urn:microsoft.com/office/officeart/2005/8/layout/gear1"/>
    <dgm:cxn modelId="{BA6702B3-B1BE-4C31-BE72-17A31E0ADC38}" type="presParOf" srcId="{7503366B-4646-487D-8BAE-6100C17FE35E}" destId="{CDE8D594-B8ED-4582-B0B8-619E194ACDF0}" srcOrd="7" destOrd="0" presId="urn:microsoft.com/office/officeart/2005/8/layout/gear1"/>
    <dgm:cxn modelId="{2D052054-A5FC-48D0-B29C-D1DA082335DF}" type="presParOf" srcId="{7503366B-4646-487D-8BAE-6100C17FE35E}" destId="{F9ABD5CD-F7F8-493D-A88C-D35A21390889}" srcOrd="8" destOrd="0" presId="urn:microsoft.com/office/officeart/2005/8/layout/gear1"/>
    <dgm:cxn modelId="{405EAC0E-D709-4869-8E66-946074155A9B}" type="presParOf" srcId="{7503366B-4646-487D-8BAE-6100C17FE35E}" destId="{F2C311E8-5540-4E56-9239-0403008A07A8}" srcOrd="9" destOrd="0" presId="urn:microsoft.com/office/officeart/2005/8/layout/gear1"/>
    <dgm:cxn modelId="{E2F4D8C9-5A9F-4CB5-8431-35E7B74E36A6}" type="presParOf" srcId="{7503366B-4646-487D-8BAE-6100C17FE35E}" destId="{462DE0BF-244C-4217-A5DD-7440ACC316D8}" srcOrd="10" destOrd="0" presId="urn:microsoft.com/office/officeart/2005/8/layout/gear1"/>
    <dgm:cxn modelId="{249B9B04-2CA9-4DF2-9D01-A9461F8A47DD}" type="presParOf" srcId="{7503366B-4646-487D-8BAE-6100C17FE35E}" destId="{A45282B8-7B04-494E-99D6-7376A4ECD9DD}" srcOrd="11" destOrd="0" presId="urn:microsoft.com/office/officeart/2005/8/layout/gear1"/>
    <dgm:cxn modelId="{6D5D47D7-C732-4A6A-9EC1-A62A3CF1B1AC}" type="presParOf" srcId="{7503366B-4646-487D-8BAE-6100C17FE35E}" destId="{85CDCE40-5526-4F6E-8BE1-4B3C624A38B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A420BA-CE0A-47C2-B547-31EC5449B54D}">
      <dsp:nvSpPr>
        <dsp:cNvPr id="0" name=""/>
        <dsp:cNvSpPr/>
      </dsp:nvSpPr>
      <dsp:spPr>
        <a:xfrm>
          <a:off x="3176055" y="1883700"/>
          <a:ext cx="2302301" cy="2302301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Civil society, self recovery</a:t>
          </a:r>
          <a:endParaRPr lang="en-GB" sz="1300" kern="1200" dirty="0"/>
        </a:p>
      </dsp:txBody>
      <dsp:txXfrm>
        <a:off x="3638920" y="2423003"/>
        <a:ext cx="1376571" cy="1183430"/>
      </dsp:txXfrm>
    </dsp:sp>
    <dsp:sp modelId="{57FF1946-A6A8-4AE3-9843-4B3CD559438E}">
      <dsp:nvSpPr>
        <dsp:cNvPr id="0" name=""/>
        <dsp:cNvSpPr/>
      </dsp:nvSpPr>
      <dsp:spPr>
        <a:xfrm>
          <a:off x="1786972" y="1358441"/>
          <a:ext cx="1674400" cy="167440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International community </a:t>
          </a:r>
          <a:endParaRPr lang="en-GB" sz="1200" kern="1200" dirty="0"/>
        </a:p>
      </dsp:txBody>
      <dsp:txXfrm>
        <a:off x="2208507" y="1782524"/>
        <a:ext cx="831330" cy="826234"/>
      </dsp:txXfrm>
    </dsp:sp>
    <dsp:sp modelId="{8051A01E-84FB-4A60-8E96-238C58053DA0}">
      <dsp:nvSpPr>
        <dsp:cNvPr id="0" name=""/>
        <dsp:cNvSpPr/>
      </dsp:nvSpPr>
      <dsp:spPr>
        <a:xfrm rot="20700000">
          <a:off x="3674166" y="184354"/>
          <a:ext cx="1640571" cy="1640571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Government</a:t>
          </a:r>
          <a:endParaRPr lang="en-GB" sz="1300" kern="1200" dirty="0"/>
        </a:p>
      </dsp:txBody>
      <dsp:txXfrm rot="-20700000">
        <a:off x="4033992" y="544180"/>
        <a:ext cx="920920" cy="920920"/>
      </dsp:txXfrm>
    </dsp:sp>
    <dsp:sp modelId="{462DE0BF-244C-4217-A5DD-7440ACC316D8}">
      <dsp:nvSpPr>
        <dsp:cNvPr id="0" name=""/>
        <dsp:cNvSpPr/>
      </dsp:nvSpPr>
      <dsp:spPr>
        <a:xfrm>
          <a:off x="2998933" y="1536339"/>
          <a:ext cx="2946945" cy="2946945"/>
        </a:xfrm>
        <a:prstGeom prst="circularArrow">
          <a:avLst>
            <a:gd name="adj1" fmla="val 4688"/>
            <a:gd name="adj2" fmla="val 299029"/>
            <a:gd name="adj3" fmla="val 2516049"/>
            <a:gd name="adj4" fmla="val 15861528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5282B8-7B04-494E-99D6-7376A4ECD9DD}">
      <dsp:nvSpPr>
        <dsp:cNvPr id="0" name=""/>
        <dsp:cNvSpPr/>
      </dsp:nvSpPr>
      <dsp:spPr>
        <a:xfrm>
          <a:off x="1540002" y="969074"/>
          <a:ext cx="2141140" cy="214114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CDCE40-5526-4F6E-8BE1-4B3C624A38B9}">
      <dsp:nvSpPr>
        <dsp:cNvPr id="0" name=""/>
        <dsp:cNvSpPr/>
      </dsp:nvSpPr>
      <dsp:spPr>
        <a:xfrm>
          <a:off x="2394889" y="-174956"/>
          <a:ext cx="2308580" cy="2308580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1695B-AD4A-4FC7-B6C0-4C3932869327}" type="datetimeFigureOut">
              <a:rPr lang="en-GB" smtClean="0"/>
              <a:t>24/11/2013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662A9-EE40-40CA-BAB2-43CF29B2B6D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7339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24/11/2013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24/11/2013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24/11/2013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24/11/2013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24/11/2013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24/11/2013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24/11/2013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24/11/2013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24/11/2013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24/11/2013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24/11/2013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05EB5-9578-4702-8688-6D9F982D9BED}" type="datetimeFigureOut">
              <a:rPr lang="en-GB" smtClean="0"/>
              <a:pPr/>
              <a:t>24/11/2013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 descr="D:\aa-email\signature\Email-sig-Philippines.jpg"/>
          <p:cNvPicPr/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51701" y="188639"/>
            <a:ext cx="23907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02624" cy="3672408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Shelter Cluster Donors and Heads of Agencies Strategic Meeting </a:t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17:00, Nov 21</a:t>
            </a:r>
            <a:r>
              <a:rPr lang="en-US" sz="3600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2013</a:t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Supply pipeline gap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28,000 CGI sheets/week in affected area</a:t>
            </a:r>
          </a:p>
          <a:p>
            <a:r>
              <a:rPr lang="en-GB" dirty="0" smtClean="0"/>
              <a:t>National supply of CGI and other materials being investigated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We predict a massive shortfall particularly in roofing and framing materials</a:t>
            </a:r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8216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Urgent Shelter Needs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886889"/>
              </p:ext>
            </p:extLst>
          </p:nvPr>
        </p:nvGraphicFramePr>
        <p:xfrm>
          <a:off x="457200" y="1600200"/>
          <a:ext cx="8229600" cy="50423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Item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Urgent assistance requested from Donor</a:t>
                      </a:r>
                      <a:endParaRPr lang="en-GB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 smtClean="0"/>
                        <a:t>Roofing materials</a:t>
                      </a:r>
                      <a:endParaRPr lang="en-GB" sz="2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26 gauge</a:t>
                      </a:r>
                      <a:r>
                        <a:rPr lang="en-GB" sz="2400" baseline="0" dirty="0" smtClean="0"/>
                        <a:t> </a:t>
                      </a:r>
                      <a:r>
                        <a:rPr lang="en-GB" sz="2400" dirty="0" smtClean="0"/>
                        <a:t>CGI sheets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 (10 sheets</a:t>
                      </a:r>
                      <a:r>
                        <a:rPr lang="en-GB" sz="2400" baseline="0" dirty="0" smtClean="0"/>
                        <a:t> per </a:t>
                      </a:r>
                      <a:r>
                        <a:rPr lang="en-GB" sz="2400" baseline="0" dirty="0" err="1" smtClean="0"/>
                        <a:t>hh</a:t>
                      </a:r>
                      <a:r>
                        <a:rPr lang="en-GB" sz="2400" baseline="0" dirty="0" smtClean="0"/>
                        <a:t>)</a:t>
                      </a:r>
                      <a:endParaRPr lang="en-GB" sz="2400" dirty="0" smtClean="0"/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2400" dirty="0" smtClean="0"/>
                        <a:t>Local</a:t>
                      </a:r>
                      <a:r>
                        <a:rPr lang="en-GB" sz="2400" baseline="0" dirty="0" smtClean="0"/>
                        <a:t> </a:t>
                      </a:r>
                      <a:r>
                        <a:rPr lang="en-GB" sz="2400" dirty="0" smtClean="0"/>
                        <a:t>procurement</a:t>
                      </a: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en-GB" sz="2400" dirty="0" smtClean="0"/>
                        <a:t>international procurement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International</a:t>
                      </a:r>
                      <a:r>
                        <a:rPr lang="en-GB" sz="2400" baseline="0" dirty="0" smtClean="0"/>
                        <a:t> procurement of CGI and fixings</a:t>
                      </a:r>
                    </a:p>
                    <a:p>
                      <a:endParaRPr lang="en-GB" sz="2400" baseline="0" dirty="0" smtClean="0"/>
                    </a:p>
                    <a:p>
                      <a:r>
                        <a:rPr lang="en-GB" sz="2400" dirty="0" smtClean="0"/>
                        <a:t>3 million sheets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</a:tr>
              <a:tr h="22991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 smtClean="0"/>
                        <a:t>Framing materials</a:t>
                      </a:r>
                      <a:endParaRPr lang="en-GB" sz="2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Timber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Coco lumber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Steel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Local Salvage of Coco lumber – mobilising capacity for industrial scale processing</a:t>
                      </a:r>
                    </a:p>
                    <a:p>
                      <a:endParaRPr lang="en-GB" sz="2400" dirty="0" smtClean="0"/>
                    </a:p>
                    <a:p>
                      <a:r>
                        <a:rPr lang="en-GB" sz="2400" dirty="0" smtClean="0"/>
                        <a:t>TWIG on </a:t>
                      </a:r>
                      <a:r>
                        <a:rPr lang="en-GB" sz="2400" dirty="0" err="1" smtClean="0"/>
                        <a:t>cocolumber</a:t>
                      </a:r>
                      <a:endParaRPr lang="en-GB" sz="2400" dirty="0" smtClean="0"/>
                    </a:p>
                    <a:p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323528" y="4293096"/>
            <a:ext cx="8229600" cy="82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929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supply chain considerations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Debris </a:t>
            </a:r>
            <a:r>
              <a:rPr lang="en-GB" dirty="0" smtClean="0"/>
              <a:t>removal: Making </a:t>
            </a:r>
            <a:r>
              <a:rPr lang="en-GB" dirty="0"/>
              <a:t>available safe areas for reconstruction</a:t>
            </a:r>
          </a:p>
          <a:p>
            <a:r>
              <a:rPr lang="en-GB" dirty="0"/>
              <a:t> Build back safer: Skilled, trained labour </a:t>
            </a:r>
            <a:endParaRPr lang="en-GB" dirty="0" smtClean="0"/>
          </a:p>
          <a:p>
            <a:r>
              <a:rPr lang="en-GB" dirty="0" smtClean="0"/>
              <a:t>Relocations: minimising multiple relocations, services and ensuring tenure security</a:t>
            </a:r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655963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/>
          <a:lstStyle/>
          <a:p>
            <a:r>
              <a:rPr lang="en-GB" dirty="0" smtClean="0"/>
              <a:t>Outline of 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r>
              <a:rPr lang="en-GB" dirty="0" smtClean="0"/>
              <a:t>Coordination arrangements for shelter</a:t>
            </a:r>
          </a:p>
          <a:p>
            <a:r>
              <a:rPr lang="en-GB" dirty="0" smtClean="0"/>
              <a:t>Introduce </a:t>
            </a:r>
            <a:r>
              <a:rPr lang="en-GB" dirty="0"/>
              <a:t>Shelter strategy</a:t>
            </a:r>
          </a:p>
          <a:p>
            <a:r>
              <a:rPr lang="en-GB" dirty="0" smtClean="0"/>
              <a:t>Funding levels low for the scale of emergency</a:t>
            </a:r>
          </a:p>
          <a:p>
            <a:pPr marL="0" indent="0">
              <a:buNone/>
            </a:pPr>
            <a:r>
              <a:rPr lang="en-GB" dirty="0" smtClean="0"/>
              <a:t>-why?</a:t>
            </a:r>
          </a:p>
          <a:p>
            <a:pPr marL="0" indent="0">
              <a:buNone/>
            </a:pPr>
            <a:r>
              <a:rPr lang="en-GB" dirty="0" smtClean="0"/>
              <a:t>-what capacity do we as a sector have to scale up?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7252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Appeal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46 million of which 14 million funded (30%)</a:t>
            </a:r>
          </a:p>
          <a:p>
            <a:endParaRPr lang="en-GB" dirty="0"/>
          </a:p>
          <a:p>
            <a:r>
              <a:rPr lang="en-GB" dirty="0" smtClean="0"/>
              <a:t>Scale has increased to 1.1 million houses appeal figures will increase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343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368" y="100360"/>
            <a:ext cx="8229600" cy="1143000"/>
          </a:xfrm>
        </p:spPr>
        <p:txBody>
          <a:bodyPr/>
          <a:lstStyle/>
          <a:p>
            <a:r>
              <a:rPr lang="en-GB" dirty="0" smtClean="0"/>
              <a:t>Shifting priorities</a:t>
            </a:r>
            <a:endParaRPr lang="en-GB" dirty="0"/>
          </a:p>
        </p:txBody>
      </p:sp>
      <p:sp>
        <p:nvSpPr>
          <p:cNvPr id="4" name="Right Arrow 3"/>
          <p:cNvSpPr/>
          <p:nvPr/>
        </p:nvSpPr>
        <p:spPr>
          <a:xfrm>
            <a:off x="683568" y="6381328"/>
            <a:ext cx="7848872" cy="144016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ight Arrow 4"/>
          <p:cNvSpPr/>
          <p:nvPr/>
        </p:nvSpPr>
        <p:spPr>
          <a:xfrm rot="16200000">
            <a:off x="-1467469" y="3858959"/>
            <a:ext cx="4392488" cy="205653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ight Arrow 5"/>
          <p:cNvSpPr/>
          <p:nvPr/>
        </p:nvSpPr>
        <p:spPr>
          <a:xfrm rot="17407223">
            <a:off x="-467740" y="4116863"/>
            <a:ext cx="4238950" cy="193929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ight Arrow 6"/>
          <p:cNvSpPr/>
          <p:nvPr/>
        </p:nvSpPr>
        <p:spPr>
          <a:xfrm rot="21369457">
            <a:off x="2341486" y="1802412"/>
            <a:ext cx="4238950" cy="193929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ight Arrow 7"/>
          <p:cNvSpPr/>
          <p:nvPr/>
        </p:nvSpPr>
        <p:spPr>
          <a:xfrm rot="18828362">
            <a:off x="1373314" y="4062916"/>
            <a:ext cx="5328864" cy="2468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ight Arrow 8"/>
          <p:cNvSpPr/>
          <p:nvPr/>
        </p:nvSpPr>
        <p:spPr>
          <a:xfrm rot="20906668">
            <a:off x="3866738" y="5492331"/>
            <a:ext cx="4208896" cy="282347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3537221" y="638132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Time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-318573" y="3430509"/>
            <a:ext cx="1142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Priority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2083863" y="3556727"/>
            <a:ext cx="7920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Food and water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3996190" y="4338728"/>
            <a:ext cx="935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Shelter relief 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355297" y="5548323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Shelter recovery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2364516" y="5780498"/>
            <a:ext cx="902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4,200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2290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en-GB" dirty="0" smtClean="0"/>
              <a:t>Impact on population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Houses destroyed about 520,000</a:t>
            </a:r>
            <a:endParaRPr lang="en-GB" sz="4000" dirty="0"/>
          </a:p>
          <a:p>
            <a:r>
              <a:rPr lang="en-GB" sz="4000" dirty="0" smtClean="0"/>
              <a:t>Houses damaged about 500,000.</a:t>
            </a:r>
          </a:p>
          <a:p>
            <a:r>
              <a:rPr lang="en-GB" sz="4000" dirty="0" smtClean="0"/>
              <a:t>Displaced population - 4.4 million.</a:t>
            </a:r>
          </a:p>
          <a:p>
            <a:pPr marL="0" indent="0">
              <a:buNone/>
            </a:pPr>
            <a:r>
              <a:rPr lang="en-GB" sz="4000" dirty="0" smtClean="0"/>
              <a:t>-</a:t>
            </a:r>
          </a:p>
          <a:p>
            <a:pPr marL="0" indent="0">
              <a:buNone/>
            </a:pPr>
            <a:r>
              <a:rPr lang="en-GB" sz="4800" b="1" dirty="0" smtClean="0"/>
              <a:t>Evolving situation figures need to revised continuously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44145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 Response Strategy and Progress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92500"/>
          </a:bodyPr>
          <a:lstStyle/>
          <a:p>
            <a:r>
              <a:rPr lang="en-GB" b="1" dirty="0" smtClean="0"/>
              <a:t>Emergency Distribution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4000 shelter kits delivered </a:t>
            </a:r>
          </a:p>
          <a:p>
            <a:pPr marL="0" indent="0">
              <a:buNone/>
            </a:pPr>
            <a:r>
              <a:rPr lang="en-GB" dirty="0" smtClean="0"/>
              <a:t>300,000 in the pipeline – subject to funding</a:t>
            </a:r>
          </a:p>
          <a:p>
            <a:r>
              <a:rPr lang="en-GB" b="1" dirty="0" smtClean="0"/>
              <a:t>Emergency Self recovery Support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 88,500 in the pipeline</a:t>
            </a:r>
          </a:p>
          <a:p>
            <a:r>
              <a:rPr lang="en-GB" b="1" dirty="0" smtClean="0"/>
              <a:t>Core, Transitional shelter and rental support</a:t>
            </a:r>
          </a:p>
          <a:p>
            <a:pPr marL="0" indent="0">
              <a:buNone/>
            </a:pPr>
            <a:r>
              <a:rPr lang="en-GB" dirty="0" smtClean="0"/>
              <a:t>20,000 in the pipeline</a:t>
            </a:r>
          </a:p>
          <a:p>
            <a:r>
              <a:rPr lang="en-GB" b="1" dirty="0" smtClean="0"/>
              <a:t>Support to collective centres </a:t>
            </a:r>
            <a:r>
              <a:rPr lang="en-GB" dirty="0" smtClean="0"/>
              <a:t>– no information</a:t>
            </a:r>
          </a:p>
          <a:p>
            <a:r>
              <a:rPr lang="en-GB" b="1" dirty="0" smtClean="0"/>
              <a:t>Support permanent Housing and tenure security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523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0348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factors to take into account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Prioritisation = Poverty index + number affected + severity of damage (typhoon or typhoon and surge wave)</a:t>
            </a:r>
          </a:p>
          <a:p>
            <a:r>
              <a:rPr lang="en-GB" dirty="0" smtClean="0"/>
              <a:t>Logistics</a:t>
            </a:r>
          </a:p>
          <a:p>
            <a:r>
              <a:rPr lang="en-GB" dirty="0" smtClean="0"/>
              <a:t>Capacity of markets to meet the demand </a:t>
            </a:r>
          </a:p>
          <a:p>
            <a:r>
              <a:rPr lang="en-GB" dirty="0" smtClean="0"/>
              <a:t>Capacity of local government and civil society</a:t>
            </a:r>
          </a:p>
          <a:p>
            <a:r>
              <a:rPr lang="en-GB" dirty="0" smtClean="0"/>
              <a:t>Land policy – relocations, tenure security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302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Current strategic gap capacity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en-GB" dirty="0" smtClean="0"/>
              <a:t>Repair - reconstruction for 1.1 million houses</a:t>
            </a:r>
          </a:p>
          <a:p>
            <a:r>
              <a:rPr lang="en-GB" dirty="0" smtClean="0"/>
              <a:t>Shelter cluster capacity to address the shelter needs of 400,000 hhs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9915254"/>
              </p:ext>
            </p:extLst>
          </p:nvPr>
        </p:nvGraphicFramePr>
        <p:xfrm>
          <a:off x="1583668" y="2564904"/>
          <a:ext cx="6770712" cy="4186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4826769"/>
            <a:ext cx="2520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Scale of funding</a:t>
            </a:r>
          </a:p>
          <a:p>
            <a:r>
              <a:rPr lang="en-GB" sz="2400" dirty="0" smtClean="0"/>
              <a:t>Scale of implementation capacity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30630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0E0E64324B6F7C4A99663AF25EA55009" ma:contentTypeVersion="77" ma:contentTypeDescription="" ma:contentTypeScope="" ma:versionID="7963b5997483f5f78c52f799ab52612d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targetNamespace="http://schemas.microsoft.com/office/2006/metadata/properties" ma:root="true" ma:fieldsID="a073a57462dea1561808f8ce11f8fa7c" ns1:_="" ns2:_="" ns3:_="" ns4:_="" ns5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3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description="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description="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69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2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4" nillable="true" ma:taxonomy="true" ma:internalName="g2834a0a4b5b445382f80b4d1c20b873" ma:taxonomyFieldName="Responses_x0020_sites" ma:displayName="Response site" ma:default="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5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readOnly="false" ma:default="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ed6aaf0461f439496f935d3461379e0 xmlns="96664bca-06c0-4657-b6f9-0a997f5ff9b9">
      <Terms xmlns="http://schemas.microsoft.com/office/infopath/2007/PartnerControls"/>
    </ied6aaf0461f439496f935d3461379e0>
    <a83348d14d814196bcaad6bde9cb9d0c xmlns="96664bca-06c0-4657-b6f9-0a997f5ff9b9">
      <Terms xmlns="http://schemas.microsoft.com/office/infopath/2007/PartnerControls"/>
    </a83348d14d814196bcaad6bde9cb9d0c>
    <Damage_x0020_LocationTaxHTField0 xmlns="44d82dea-fc32-4e1e-a3c6-c3136ef66f65">
      <Terms xmlns="http://schemas.microsoft.com/office/infopath/2007/PartnerControls"/>
    </Damage_x0020_LocationTaxHTField0>
    <g7e01d2410934a95afa409e0dbebe315 xmlns="96664bca-06c0-4657-b6f9-0a997f5ff9b9">
      <Terms xmlns="http://schemas.microsoft.com/office/infopath/2007/PartnerControls"/>
    </g7e01d2410934a95afa409e0dbebe315>
    <Current_x0020_Lead_x0020_AgencyTaxHTField0 xmlns="410da107-b4b9-4416-82f0-a17ea7b4313c">
      <Terms xmlns="http://schemas.microsoft.com/office/infopath/2007/PartnerControls"/>
    </Current_x0020_Lead_x0020_AgencyTaxHTField0>
    <NFI_x0020_Guidance xmlns="96664bca-06c0-4657-b6f9-0a997f5ff9b9">false</NFI_x0020_Guidance>
    <Is_x0020_Cluster_x0020_Management_x003f_ xmlns="96664bca-06c0-4657-b6f9-0a997f5ff9b9">false</Is_x0020_Cluster_x0020_Management_x003f_>
    <Shelter_x0020_Planning xmlns="96664bca-06c0-4657-b6f9-0a997f5ff9b9">false</Shelter_x0020_Planning>
    <p866212cea484a06bc999f7bb36c5e20 xmlns="96664bca-06c0-4657-b6f9-0a997f5ff9b9">
      <Terms xmlns="http://schemas.microsoft.com/office/infopath/2007/PartnerControls"/>
    </p866212cea484a06bc999f7bb36c5e20>
    <e7570bd437624e0480332ee2423de9d8 xmlns="96664bca-06c0-4657-b6f9-0a997f5ff9b9">
      <Terms xmlns="http://schemas.microsoft.com/office/infopath/2007/PartnerControls"/>
    </e7570bd437624e0480332ee2423de9d8>
    <Shelter_x0020_Programming xmlns="96664bca-06c0-4657-b6f9-0a997f5ff9b9">false</Shelter_x0020_Programming>
    <Degree_x0020_Of_x0020_DisplacementTaxHTField0 xmlns="c2760211-3e43-4ff7-a9ea-22e8b7d99117">
      <Terms xmlns="http://schemas.microsoft.com/office/infopath/2007/PartnerControls"/>
    </Degree_x0020_Of_x0020_DisplacementTaxHTField0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IM xmlns="96664bca-06c0-4657-b6f9-0a997f5ff9b9">false</IM>
    <Event_x0020_TypeTaxHTField0 xmlns="c2760211-3e43-4ff7-a9ea-22e8b7d99117">
      <Terms xmlns="http://schemas.microsoft.com/office/infopath/2007/PartnerControls"/>
    </Event_x0020_TypeTaxHTField0>
    <TaxCatchAll xmlns="96664bca-06c0-4657-b6f9-0a997f5ff9b9">
      <Value>5</Value>
      <Value>115</Value>
      <Value>15</Value>
      <Value>117</Value>
      <Value>11</Value>
    </TaxCatchAll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Shelter_x0020_Technical xmlns="96664bca-06c0-4657-b6f9-0a997f5ff9b9">false</Shelter_x0020_Technical>
    <TaxKeywordTaxHTField xmlns="96664bca-06c0-4657-b6f9-0a997f5ff9b9">
      <Terms xmlns="http://schemas.microsoft.com/office/infopath/2007/PartnerControls"/>
    </TaxKeywordTaxHTField>
    <g2834a0a4b5b445382f80b4d1c20b873 xmlns="96664bca-06c0-4657-b6f9-0a997f5ff9b9">
      <Terms xmlns="http://schemas.microsoft.com/office/infopath/2007/PartnerControls"/>
    </g2834a0a4b5b445382f80b4d1c20b873>
    <Media_x0020_Comms xmlns="96664bca-06c0-4657-b6f9-0a997f5ff9b9">false</Media_x0020_Comms>
    <hd9d801fa33a4aa2b8220e3e5f4d4756 xmlns="96664bca-06c0-4657-b6f9-0a997f5ff9b9">
      <Terms xmlns="http://schemas.microsoft.com/office/infopath/2007/PartnerControls"/>
    </hd9d801fa33a4aa2b8220e3e5f4d4756>
    <A_x002c_M_x0020_and_x0020_E xmlns="96664bca-06c0-4657-b6f9-0a997f5ff9b9">false</A_x002c_M_x0020_and_x0020_E>
    <fbbb2add3bda4432ae4dea6625736703 xmlns="96664bca-06c0-4657-b6f9-0a997f5ff9b9">
      <Terms xmlns="http://schemas.microsoft.com/office/infopath/2007/PartnerControls"/>
    </fbbb2add3bda4432ae4dea6625736703>
    <Cross_x0020_Cutting xmlns="96664bca-06c0-4657-b6f9-0a997f5ff9b9">false</Cross_x0020_Cutting>
    <p4235251fcc1450fb6d384a4ad55daef xmlns="96664bca-06c0-4657-b6f9-0a997f5ff9b9">
      <Terms xmlns="http://schemas.microsoft.com/office/infopath/2007/PartnerControls"/>
    </p4235251fcc1450fb6d384a4ad55daef>
    <e6f2ccbddc7344129cbcce7800e6bf7e xmlns="96664bca-06c0-4657-b6f9-0a997f5ff9b9">
      <Terms xmlns="http://schemas.microsoft.com/office/infopath/2007/PartnerControls"/>
    </e6f2ccbddc7344129cbcce7800e6bf7e>
    <p9d35d47f93d40ab99282662ef2417ca xmlns="96664bca-06c0-4657-b6f9-0a997f5ff9b9">
      <Terms xmlns="http://schemas.microsoft.com/office/infopath/2007/PartnerControls"/>
    </p9d35d47f93d40ab99282662ef2417ca>
    <RoutingRuleDescription xmlns="http://schemas.microsoft.com/sharepoint/v3" xsi:nil="true"/>
    <Event_x0020_Month xmlns="96664bca-06c0-4657-b6f9-0a997f5ff9b9" xsi:nil="true"/>
    <Document_x0020_Description xmlns="96664bca-06c0-4657-b6f9-0a997f5ff9b9" xsi:nil="true"/>
    <Publishing_x0020_Agency1 xmlns="96664bca-06c0-4657-b6f9-0a997f5ff9b9" xsi:nil="true"/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Report_x0020_Date xmlns="96664bca-06c0-4657-b6f9-0a997f5ff9b9" xsi:nil="true"/>
    <Is_x0020_Reference_x0020_Doc xmlns="96664bca-06c0-4657-b6f9-0a997f5ff9b9">false</Is_x0020_Reference_x0020_Doc>
    <Websio_x0020_Document_x0020_Preview xmlns="96664bca-06c0-4657-b6f9-0a997f5ff9b9">/Asia/Philippines/Typhoon Haiyan 2013/_layouts/WebsioPreviewField/preview.aspx?ID=97e6c586-94ea-4212-bbf9-75fa96329337&amp;WebID=a1c0f9d5-aeb4-48da-a358-485900d4ba08&amp;SiteID=0e29c24b-3e6a-4c7c-8cc1-69b27805b55c</Websio_x0020_Document_x0020_Preview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ff39aabcbcfa4b29888983c5e6d736f9 xmlns="96664bca-06c0-4657-b6f9-0a997f5ff9b9">
      <Terms xmlns="http://schemas.microsoft.com/office/infopath/2007/PartnerControls"/>
    </ff39aabcbcfa4b29888983c5e6d736f9>
    <Is_x0020_Key_x0020_Document1 xmlns="c2760211-3e43-4ff7-a9ea-22e8b7d99117">false</Is_x0020_Key_x0020_Document1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Philippines</TermName>
          <TermId xmlns="http://schemas.microsoft.com/office/infopath/2007/PartnerControls">753a7b2d-32c5-43de-b643-9fe2fe455068</TermId>
        </TermInfo>
      </Terms>
    </CountryTaxHTField0>
    <Event_x0020_Day xmlns="96664bca-06c0-4657-b6f9-0a997f5ff9b9" xsi:nil="true"/>
    <Event_x0020_Year xmlns="96664bca-06c0-4657-b6f9-0a997f5ff9b9" xsi:nil="true"/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Asia/Pacific</TermName>
          <TermId xmlns="http://schemas.microsoft.com/office/infopath/2007/PartnerControls">006cb068-6581-4ba7-b0e0-a9a495bc13fa</TermId>
        </TermInfo>
      </Terms>
    </RegionTaxHTField0>
  </documentManagement>
</p:properties>
</file>

<file path=customXml/itemProps1.xml><?xml version="1.0" encoding="utf-8"?>
<ds:datastoreItem xmlns:ds="http://schemas.openxmlformats.org/officeDocument/2006/customXml" ds:itemID="{E3B0FBDB-8218-456D-B43D-426EAC76E660}"/>
</file>

<file path=customXml/itemProps2.xml><?xml version="1.0" encoding="utf-8"?>
<ds:datastoreItem xmlns:ds="http://schemas.openxmlformats.org/officeDocument/2006/customXml" ds:itemID="{65524032-2196-4225-8689-42B3EFA06CFF}"/>
</file>

<file path=customXml/itemProps3.xml><?xml version="1.0" encoding="utf-8"?>
<ds:datastoreItem xmlns:ds="http://schemas.openxmlformats.org/officeDocument/2006/customXml" ds:itemID="{3E1DFC41-DA0E-4A62-8895-E55E9F739661}"/>
</file>

<file path=docProps/app.xml><?xml version="1.0" encoding="utf-8"?>
<Properties xmlns="http://schemas.openxmlformats.org/officeDocument/2006/extended-properties" xmlns:vt="http://schemas.openxmlformats.org/officeDocument/2006/docPropsVTypes">
  <TotalTime>996</TotalTime>
  <Words>351</Words>
  <Application>Microsoft Office PowerPoint</Application>
  <PresentationFormat>On-screen Show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  Shelter Cluster Donors and Heads of Agencies Strategic Meeting   17:00, Nov 21st, 2013     </vt:lpstr>
      <vt:lpstr>Outline of contents</vt:lpstr>
      <vt:lpstr>Current Appeal</vt:lpstr>
      <vt:lpstr>Shifting priorities</vt:lpstr>
      <vt:lpstr>Impact on population</vt:lpstr>
      <vt:lpstr> Response Strategy and Progress</vt:lpstr>
      <vt:lpstr>PowerPoint Presentation</vt:lpstr>
      <vt:lpstr>Key factors to take into account</vt:lpstr>
      <vt:lpstr>Current strategic gap capacity analysis</vt:lpstr>
      <vt:lpstr>Supply pipeline gap analysis</vt:lpstr>
      <vt:lpstr>Urgent Shelter Needs</vt:lpstr>
      <vt:lpstr>Other supply chain considerations</vt:lpstr>
    </vt:vector>
  </TitlesOfParts>
  <Company>IFRC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Shelter Cluster</dc:title>
  <dc:creator>patrick.elliott</dc:creator>
  <cp:lastModifiedBy>Victoria STODART</cp:lastModifiedBy>
  <cp:revision>108</cp:revision>
  <dcterms:created xsi:type="dcterms:W3CDTF">2012-12-09T06:18:03Z</dcterms:created>
  <dcterms:modified xsi:type="dcterms:W3CDTF">2013-11-24T09:56:14Z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Site Type">
    <vt:lpwstr>11;#Response|6bd9b9ba-7d2f-42c0-b763-fbe6e7a871e1</vt:lpwstr>
  </property>
  <property fmtid="{D5CDD505-2E9C-101B-9397-08002B2CF9AE}" pid="4" name="Region">
    <vt:lpwstr>5;#Asia/Pacific|006cb068-6581-4ba7-b0e0-a9a495bc13fa</vt:lpwstr>
  </property>
  <property fmtid="{D5CDD505-2E9C-101B-9397-08002B2CF9AE}" pid="5" name="Shelter Programming1">
    <vt:lpwstr/>
  </property>
  <property fmtid="{D5CDD505-2E9C-101B-9397-08002B2CF9AE}" pid="6" name="Miscellaneoud Terms">
    <vt:lpwstr/>
  </property>
  <property fmtid="{D5CDD505-2E9C-101B-9397-08002B2CF9AE}" pid="7" name="Document Language">
    <vt:lpwstr>115;#English|53eb1c9d-8416-419a-9260-1df8e70b86c2</vt:lpwstr>
  </property>
  <property fmtid="{D5CDD505-2E9C-101B-9397-08002B2CF9AE}" pid="8" name="Document Category">
    <vt:lpwstr/>
  </property>
  <property fmtid="{D5CDD505-2E9C-101B-9397-08002B2CF9AE}" pid="9" name="ContentTypeId">
    <vt:lpwstr>0x010100AA7AFC8FE433CD4B94E991D812AE17EB000E0E64324B6F7C4A99663AF25EA55009</vt:lpwstr>
  </property>
  <property fmtid="{D5CDD505-2E9C-101B-9397-08002B2CF9AE}" pid="10" name="Information Management">
    <vt:lpwstr/>
  </property>
  <property fmtid="{D5CDD505-2E9C-101B-9397-08002B2CF9AE}" pid="11" name="NFI Guidance1">
    <vt:lpwstr/>
  </property>
  <property fmtid="{D5CDD505-2E9C-101B-9397-08002B2CF9AE}" pid="12" name="Country">
    <vt:lpwstr>117;#Philippines|753a7b2d-32c5-43de-b643-9fe2fe455068</vt:lpwstr>
  </property>
  <property fmtid="{D5CDD505-2E9C-101B-9397-08002B2CF9AE}" pid="13" name="Damage Location">
    <vt:lpwstr/>
  </property>
  <property fmtid="{D5CDD505-2E9C-101B-9397-08002B2CF9AE}" pid="14" name="InterCluster">
    <vt:lpwstr/>
  </property>
  <property fmtid="{D5CDD505-2E9C-101B-9397-08002B2CF9AE}" pid="15" name="Management/Coordination">
    <vt:lpwstr/>
  </property>
  <property fmtid="{D5CDD505-2E9C-101B-9397-08002B2CF9AE}" pid="16" name="Cross Cutting1">
    <vt:lpwstr/>
  </property>
  <property fmtid="{D5CDD505-2E9C-101B-9397-08002B2CF9AE}" pid="17" name="Status Of Site">
    <vt:lpwstr>15;#Active|319c008f-4e4c-46bc-95eb-65641b9bd58c</vt:lpwstr>
  </property>
  <property fmtid="{D5CDD505-2E9C-101B-9397-08002B2CF9AE}" pid="18" name="Shelter Technical1">
    <vt:lpwstr/>
  </property>
  <property fmtid="{D5CDD505-2E9C-101B-9397-08002B2CF9AE}" pid="19" name="AM&amp;E">
    <vt:lpwstr/>
  </property>
  <property fmtid="{D5CDD505-2E9C-101B-9397-08002B2CF9AE}" pid="20" name="Shelter Planning1">
    <vt:lpwstr/>
  </property>
  <property fmtid="{D5CDD505-2E9C-101B-9397-08002B2CF9AE}" pid="21" name="Event Type">
    <vt:lpwstr/>
  </property>
</Properties>
</file>