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9" r:id="rId4"/>
    <p:sldId id="316" r:id="rId5"/>
    <p:sldId id="322" r:id="rId6"/>
    <p:sldId id="285" r:id="rId7"/>
    <p:sldId id="297" r:id="rId8"/>
    <p:sldId id="305" r:id="rId9"/>
    <p:sldId id="287" r:id="rId10"/>
    <p:sldId id="301" r:id="rId11"/>
    <p:sldId id="291" r:id="rId12"/>
    <p:sldId id="303" r:id="rId13"/>
    <p:sldId id="320" r:id="rId14"/>
    <p:sldId id="315" r:id="rId15"/>
    <p:sldId id="300" r:id="rId16"/>
    <p:sldId id="310" r:id="rId17"/>
    <p:sldId id="325" r:id="rId18"/>
    <p:sldId id="324" r:id="rId19"/>
    <p:sldId id="306" r:id="rId20"/>
    <p:sldId id="293" r:id="rId21"/>
    <p:sldId id="312" r:id="rId22"/>
    <p:sldId id="32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695B-AD4A-4FC7-B6C0-4C3932869327}" type="datetimeFigureOut">
              <a:rPr lang="en-GB" smtClean="0"/>
              <a:t>09/12/2013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662A9-EE40-40CA-BAB2-43CF29B2B6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33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5EB5-9578-4702-8688-6D9F982D9BED}" type="datetimeFigureOut">
              <a:rPr lang="en-GB" smtClean="0"/>
              <a:pPr/>
              <a:t>09/12/2013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70EC-F005-485C-B76F-9B982A4A584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D:\aa-email\signature\Email-sig-Philippines.jpg"/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1701" y="188639"/>
            <a:ext cx="2390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eporting.phil@sheltercluster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.phil@sheltercluster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ris.Cushing@plan-uk.org" TargetMode="External"/><Relationship Id="rId5" Type="http://schemas.openxmlformats.org/officeDocument/2006/relationships/image" Target="../media/image3.jpg"/><Relationship Id="rId4" Type="http://schemas.openxmlformats.org/officeDocument/2006/relationships/hyperlink" Target="mailto:neilbauman@sheltercluster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pont@ifrc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02624" cy="367240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Shelter Cluster Meeting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17:00, Dec 2, 2013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</a:t>
            </a:r>
            <a:r>
              <a:rPr lang="en-US" dirty="0" smtClean="0"/>
              <a:t>objectives of HCT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Strategic objective 2:  </a:t>
            </a:r>
            <a:r>
              <a:rPr lang="en-US" dirty="0"/>
              <a:t>People with destroyed or damaged homes </a:t>
            </a:r>
            <a:r>
              <a:rPr lang="en-US" dirty="0" smtClean="0"/>
              <a:t>(displaced and non displaced) attain </a:t>
            </a:r>
            <a:r>
              <a:rPr lang="en-US" dirty="0"/>
              <a:t>protective and </a:t>
            </a:r>
            <a:r>
              <a:rPr lang="en-US" dirty="0" smtClean="0"/>
              <a:t>sustainable </a:t>
            </a:r>
            <a:r>
              <a:rPr lang="en-US" dirty="0"/>
              <a:t>shelter </a:t>
            </a:r>
            <a:r>
              <a:rPr lang="en-US" dirty="0" smtClean="0"/>
              <a:t>solutions</a:t>
            </a:r>
          </a:p>
          <a:p>
            <a:r>
              <a:rPr lang="en-US" b="1" dirty="0" smtClean="0"/>
              <a:t>Indicators: </a:t>
            </a:r>
          </a:p>
          <a:p>
            <a:pPr marL="0" indent="0">
              <a:buNone/>
            </a:pPr>
            <a:r>
              <a:rPr lang="en-US" dirty="0" smtClean="0"/>
              <a:t>- Number </a:t>
            </a:r>
            <a:r>
              <a:rPr lang="en-US" dirty="0"/>
              <a:t>of families that sustained house damage from the Typhoon that are currently living in a habitable house/dwelling</a:t>
            </a:r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- Number </a:t>
            </a:r>
            <a:r>
              <a:rPr lang="en-GB" dirty="0"/>
              <a:t>of households that sustained house damage that are satisfied with assistance</a:t>
            </a:r>
          </a:p>
        </p:txBody>
      </p:sp>
    </p:spTree>
    <p:extLst>
      <p:ext uri="{BB962C8B-B14F-4D97-AF65-F5344CB8AC3E}">
        <p14:creationId xmlns:p14="http://schemas.microsoft.com/office/powerpoint/2010/main" val="788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Shelter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Cluster objective 1A:  </a:t>
            </a:r>
          </a:p>
          <a:p>
            <a:r>
              <a:rPr lang="en-GB" dirty="0"/>
              <a:t>Shelter Cluster partners will provide immediate emergency shelter and NFI solutions for households in order to minimize the risk of GBV and decrease the rates of morbidity and mortality.</a:t>
            </a:r>
          </a:p>
          <a:p>
            <a:pPr marL="0" indent="0">
              <a:buNone/>
            </a:pPr>
            <a:r>
              <a:rPr lang="en-GB" b="1" dirty="0"/>
              <a:t>Outcome-level indicators and targets</a:t>
            </a:r>
          </a:p>
          <a:p>
            <a:r>
              <a:rPr lang="en-GB" dirty="0"/>
              <a:t>Number/% of households that sustained house damage from the typhoon that are currently living in safe, habitable emergency shelter (300,000)</a:t>
            </a:r>
          </a:p>
          <a:p>
            <a:r>
              <a:rPr lang="en-GB" dirty="0"/>
              <a:t>Number/% of households that are satisfied with the emergency shelter support and assistance that they received from humanitarian agencies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9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Cluster objective 2A:  </a:t>
            </a:r>
            <a:endParaRPr lang="en-GB" b="1" dirty="0"/>
          </a:p>
          <a:p>
            <a:r>
              <a:rPr lang="en-GB" dirty="0"/>
              <a:t>Shelter Cluster partners will provide support for household self-recovery through incremental housing solutions using consultative, participatory processes that respects diversity and the different needs of women and men of different ages, and prioritizing the poorest households.</a:t>
            </a:r>
          </a:p>
          <a:p>
            <a:pPr marL="0" indent="0">
              <a:buNone/>
            </a:pPr>
            <a:r>
              <a:rPr lang="en-US" b="1" dirty="0"/>
              <a:t>Outcome-level indicators and targets</a:t>
            </a:r>
            <a:endParaRPr lang="en-GB" b="1" dirty="0"/>
          </a:p>
          <a:p>
            <a:r>
              <a:rPr lang="en-GB" dirty="0"/>
              <a:t>Number/% of households that sustained house damage from the typhoon that are currently living in safe, habitable dwellings resulting from assistance from humanitarian partners</a:t>
            </a:r>
          </a:p>
          <a:p>
            <a:r>
              <a:rPr lang="en-GB" dirty="0"/>
              <a:t>Number/% of households that are satisfied with the recovery solutions and assistance that they received from humanitarian agencies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Cluster objective 2A:  </a:t>
            </a:r>
          </a:p>
          <a:p>
            <a:r>
              <a:rPr lang="en-GB" dirty="0"/>
              <a:t>Shelter Cluster partners will provide support to build community-level capacity to rebuild or repair housing damaged by the typhoon including alternative supplies of materials, increasing </a:t>
            </a:r>
            <a:r>
              <a:rPr lang="en-GB" dirty="0" err="1"/>
              <a:t>labor</a:t>
            </a:r>
            <a:r>
              <a:rPr lang="en-GB" dirty="0"/>
              <a:t> supply, and ensuring appropriate access to building areas is available.</a:t>
            </a:r>
          </a:p>
          <a:p>
            <a:pPr marL="0" indent="0">
              <a:buNone/>
            </a:pPr>
            <a:r>
              <a:rPr lang="en-GB" b="1" dirty="0"/>
              <a:t>Outcome-level indicators and targets</a:t>
            </a:r>
          </a:p>
          <a:p>
            <a:r>
              <a:rPr lang="en-GB" dirty="0"/>
              <a:t>A skilled labour force for reconstruction is nurtured and developed (reword as indicator)</a:t>
            </a:r>
          </a:p>
          <a:p>
            <a:r>
              <a:rPr lang="en-GB" dirty="0"/>
              <a:t>Usable reclaimed material is made available for reconstruction and repair efforts (reword as indicator)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3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Outcome Indicators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</a:t>
            </a:r>
            <a:r>
              <a:rPr lang="en-GB" dirty="0"/>
              <a:t>/% of households that sustained house damage from the Typhoon that are currently living in a habitable house/dwelling</a:t>
            </a:r>
          </a:p>
          <a:p>
            <a:r>
              <a:rPr lang="en-GB" dirty="0"/>
              <a:t>Number/% of households that sustained house damage that are satisfied with assistance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1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Response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Emergency Shelter</a:t>
            </a:r>
            <a:endParaRPr lang="en-GB" dirty="0"/>
          </a:p>
          <a:p>
            <a:r>
              <a:rPr lang="en-GB" dirty="0" smtClean="0"/>
              <a:t>34,000 emergency shelter delivered</a:t>
            </a:r>
          </a:p>
          <a:p>
            <a:r>
              <a:rPr lang="en-GB" dirty="0" smtClean="0"/>
              <a:t>Total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 planned = 484,000 HH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Emergency Self recovery Support </a:t>
            </a:r>
            <a:endParaRPr lang="en-GB" dirty="0"/>
          </a:p>
          <a:p>
            <a:r>
              <a:rPr lang="en-GB" dirty="0" smtClean="0"/>
              <a:t>Almost 30,000 HH supported</a:t>
            </a:r>
          </a:p>
          <a:p>
            <a:r>
              <a:rPr lang="en-GB" dirty="0" smtClean="0"/>
              <a:t>94,000 funded / in the pipeline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0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FUNDED VS UNFUNDED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192" y="1417638"/>
            <a:ext cx="790961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FUNDED VS UNFUNDED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7" y="1417638"/>
            <a:ext cx="7793653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Reports to </a:t>
            </a:r>
            <a:r>
              <a:rPr lang="en-GB" dirty="0" smtClean="0">
                <a:hlinkClick r:id="rId2"/>
              </a:rPr>
              <a:t>reporting.phil@sheltercluster.org</a:t>
            </a:r>
            <a:endParaRPr lang="en-GB" dirty="0" smtClean="0"/>
          </a:p>
          <a:p>
            <a:r>
              <a:rPr lang="en-GB" dirty="0" smtClean="0"/>
              <a:t>Shelter cluster reporting template can be found on the shelter cluster </a:t>
            </a:r>
            <a:r>
              <a:rPr lang="en-GB" dirty="0" err="1" smtClean="0"/>
              <a:t>Philipinnes</a:t>
            </a:r>
            <a:r>
              <a:rPr lang="en-GB" dirty="0" smtClean="0"/>
              <a:t> website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HLP with the protection cluster – Tenure security, land ownership, relocations, NBZs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Reconstruction and recovery: chairs UN-HABITAT and DSWD Ass Sec </a:t>
            </a:r>
            <a:r>
              <a:rPr lang="en-GB" dirty="0" err="1" smtClean="0"/>
              <a:t>Gudmalin</a:t>
            </a:r>
            <a:r>
              <a:rPr lang="en-GB" dirty="0" smtClean="0"/>
              <a:t>: How to </a:t>
            </a:r>
            <a:r>
              <a:rPr lang="en-GB" dirty="0" err="1" smtClean="0"/>
              <a:t>operationalise</a:t>
            </a:r>
            <a:r>
              <a:rPr lang="en-GB" dirty="0"/>
              <a:t> </a:t>
            </a:r>
            <a:r>
              <a:rPr lang="en-GB" dirty="0" smtClean="0"/>
              <a:t>reconstruction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TWiG</a:t>
            </a:r>
            <a:r>
              <a:rPr lang="en-GB" dirty="0" smtClean="0"/>
              <a:t> at field level: Early recovery, relocation sites WG, Debris &amp; salvage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5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0" y="-2319"/>
            <a:ext cx="9026769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6152" y="1052736"/>
            <a:ext cx="1400508" cy="188301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endParaRPr lang="en-GB" sz="1000" b="1" dirty="0" smtClean="0"/>
          </a:p>
          <a:p>
            <a:r>
              <a:rPr lang="en-GB" sz="1000" b="1" dirty="0" err="1" smtClean="0"/>
              <a:t>Roxas</a:t>
            </a:r>
            <a:endParaRPr lang="en-GB" sz="1000" b="1" dirty="0" smtClean="0"/>
          </a:p>
          <a:p>
            <a:r>
              <a:rPr lang="en-GB" sz="1000" b="1" dirty="0" smtClean="0"/>
              <a:t>(DSWD)</a:t>
            </a:r>
          </a:p>
          <a:p>
            <a:r>
              <a:rPr lang="en-GB" sz="1000" dirty="0"/>
              <a:t>Josephine </a:t>
            </a:r>
            <a:r>
              <a:rPr lang="en-GB" sz="1000" dirty="0" err="1"/>
              <a:t>Degala</a:t>
            </a:r>
            <a:r>
              <a:rPr lang="en-GB" sz="1000" dirty="0"/>
              <a:t> </a:t>
            </a:r>
            <a:endParaRPr lang="en-GB" sz="1000" dirty="0" smtClean="0"/>
          </a:p>
          <a:p>
            <a:r>
              <a:rPr lang="en-GB" sz="1000" smtClean="0"/>
              <a:t>0910 </a:t>
            </a:r>
            <a:r>
              <a:rPr lang="en-GB" sz="1000"/>
              <a:t>375 8512 </a:t>
            </a:r>
            <a:endParaRPr lang="en-GB" sz="1000" b="1" smtClean="0"/>
          </a:p>
          <a:p>
            <a:r>
              <a:rPr lang="en-GB" sz="1000" b="1" dirty="0" smtClean="0"/>
              <a:t>(IFRC)</a:t>
            </a:r>
          </a:p>
          <a:p>
            <a:r>
              <a:rPr lang="en-GB" sz="1000" dirty="0" smtClean="0"/>
              <a:t>Tim Stats – im2</a:t>
            </a:r>
          </a:p>
          <a:p>
            <a:r>
              <a:rPr lang="en-GB" sz="1000" dirty="0" smtClean="0"/>
              <a:t>09297957369</a:t>
            </a:r>
          </a:p>
          <a:p>
            <a:r>
              <a:rPr lang="en-GB" sz="1000" dirty="0" smtClean="0"/>
              <a:t>Gustavo </a:t>
            </a:r>
            <a:r>
              <a:rPr lang="en-GB" sz="1000" dirty="0" err="1" smtClean="0"/>
              <a:t>Domato</a:t>
            </a:r>
            <a:r>
              <a:rPr lang="en-GB" sz="1000" dirty="0" smtClean="0"/>
              <a:t> – coord4</a:t>
            </a:r>
          </a:p>
          <a:p>
            <a:r>
              <a:rPr lang="en-GB" sz="1000" dirty="0"/>
              <a:t>0915 946 8721</a:t>
            </a:r>
            <a:endParaRPr lang="en-GB" sz="1000" dirty="0" smtClean="0"/>
          </a:p>
          <a:p>
            <a:r>
              <a:rPr lang="en-GB" sz="1000" dirty="0" smtClean="0"/>
              <a:t>Britt </a:t>
            </a:r>
            <a:r>
              <a:rPr lang="en-GB" sz="1000" dirty="0" err="1" smtClean="0"/>
              <a:t>Christiaens</a:t>
            </a:r>
            <a:r>
              <a:rPr lang="en-GB" sz="1000" dirty="0" smtClean="0"/>
              <a:t> – tech3</a:t>
            </a:r>
          </a:p>
          <a:p>
            <a:r>
              <a:rPr lang="en-GB" sz="1000" dirty="0" smtClean="0"/>
              <a:t>Helen Wood – data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672695" y="3239739"/>
            <a:ext cx="1552792" cy="49801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lang="en-GB" sz="1000" b="1" dirty="0" err="1" smtClean="0"/>
              <a:t>Guiuan</a:t>
            </a:r>
            <a:r>
              <a:rPr lang="en-GB" sz="1000" b="1" dirty="0" smtClean="0"/>
              <a:t> (IOM)</a:t>
            </a:r>
          </a:p>
          <a:p>
            <a:r>
              <a:rPr lang="en-GB" sz="1000" dirty="0" smtClean="0"/>
              <a:t>Andrew Lind – alind@iom.int</a:t>
            </a:r>
          </a:p>
          <a:p>
            <a:r>
              <a:rPr lang="en-US" sz="1000" dirty="0"/>
              <a:t>0</a:t>
            </a:r>
            <a:r>
              <a:rPr lang="en-US" sz="1000" dirty="0" smtClean="0"/>
              <a:t>9186572802</a:t>
            </a:r>
            <a:endParaRPr lang="en-GB" sz="1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27770" y="6220754"/>
            <a:ext cx="1483864" cy="59034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lang="en-GB" sz="900" b="1" dirty="0" smtClean="0"/>
              <a:t>To email Shelter Cluster staff</a:t>
            </a:r>
          </a:p>
          <a:p>
            <a:r>
              <a:rPr lang="en-GB" sz="900" b="1" dirty="0" smtClean="0"/>
              <a:t>place </a:t>
            </a:r>
            <a:r>
              <a:rPr lang="en-GB" sz="900" b="1" dirty="0" smtClean="0">
                <a:hlinkClick r:id="rId3"/>
              </a:rPr>
              <a:t>.phil@sheltercluster.org</a:t>
            </a:r>
            <a:endParaRPr lang="en-GB" sz="900" b="1" dirty="0" smtClean="0"/>
          </a:p>
          <a:p>
            <a:r>
              <a:rPr lang="en-GB" sz="900" b="1" dirty="0" smtClean="0"/>
              <a:t>after their designation. E.g.</a:t>
            </a:r>
          </a:p>
          <a:p>
            <a:r>
              <a:rPr lang="en-GB" sz="900" b="1" dirty="0" smtClean="0"/>
              <a:t>coord.phil@sheltercluster.org</a:t>
            </a:r>
            <a:endParaRPr lang="en-GB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5503" y="3890015"/>
            <a:ext cx="1459818" cy="95968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lang="en-GB" sz="1000" b="1" dirty="0"/>
              <a:t>Cebu </a:t>
            </a:r>
            <a:endParaRPr lang="en-GB" sz="1000" b="1" dirty="0" smtClean="0"/>
          </a:p>
          <a:p>
            <a:r>
              <a:rPr lang="en-GB" sz="1000" b="1" dirty="0" smtClean="0"/>
              <a:t>(DSWD)</a:t>
            </a:r>
          </a:p>
          <a:p>
            <a:r>
              <a:rPr lang="en-GB" sz="1000" dirty="0" smtClean="0"/>
              <a:t>Grace </a:t>
            </a:r>
            <a:r>
              <a:rPr lang="en-GB" sz="1000" dirty="0" err="1" smtClean="0"/>
              <a:t>Subong</a:t>
            </a:r>
            <a:r>
              <a:rPr lang="en-GB" sz="1000" dirty="0" smtClean="0"/>
              <a:t>  </a:t>
            </a:r>
          </a:p>
          <a:p>
            <a:r>
              <a:rPr lang="en-GB" sz="1000" dirty="0" smtClean="0"/>
              <a:t>09177120024</a:t>
            </a:r>
            <a:endParaRPr lang="en-GB" sz="1000" dirty="0"/>
          </a:p>
          <a:p>
            <a:r>
              <a:rPr lang="en-GB" sz="1000" b="1" dirty="0" smtClean="0"/>
              <a:t>(IFRC – inter regional)</a:t>
            </a:r>
          </a:p>
          <a:p>
            <a:r>
              <a:rPr lang="en-GB" sz="1000" dirty="0" smtClean="0"/>
              <a:t>Xavier </a:t>
            </a:r>
            <a:r>
              <a:rPr lang="en-GB" sz="1000" dirty="0" err="1" smtClean="0"/>
              <a:t>Genot</a:t>
            </a:r>
            <a:r>
              <a:rPr lang="en-GB" sz="1000" dirty="0" smtClean="0"/>
              <a:t> – coord2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9035" y="5733257"/>
            <a:ext cx="1703475" cy="65190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lang="en-GB" sz="1000" b="1" dirty="0"/>
              <a:t>Bohol (IFRC</a:t>
            </a:r>
            <a:r>
              <a:rPr lang="en-GB" sz="1000" b="1" dirty="0" smtClean="0"/>
              <a:t>)</a:t>
            </a:r>
          </a:p>
          <a:p>
            <a:r>
              <a:rPr lang="en-GB" sz="1000" dirty="0" smtClean="0"/>
              <a:t>Birgit </a:t>
            </a:r>
            <a:r>
              <a:rPr lang="en-GB" sz="1000" dirty="0" err="1" smtClean="0"/>
              <a:t>Vaes</a:t>
            </a:r>
            <a:endParaRPr lang="en-GB" sz="1000" dirty="0" smtClean="0"/>
          </a:p>
          <a:p>
            <a:r>
              <a:rPr lang="en-GB" sz="1000" dirty="0" smtClean="0"/>
              <a:t>coord.bohol@sheltercluster.org</a:t>
            </a:r>
          </a:p>
          <a:p>
            <a:r>
              <a:rPr lang="en-GB" sz="1000" dirty="0" smtClean="0"/>
              <a:t>09183438466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6689" y="2598987"/>
            <a:ext cx="1329378" cy="65190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r>
              <a:rPr lang="en-GB" sz="1000" b="1" dirty="0" err="1" smtClean="0"/>
              <a:t>Ormoc</a:t>
            </a:r>
            <a:r>
              <a:rPr lang="en-GB" sz="1000" b="1" dirty="0" smtClean="0"/>
              <a:t> :</a:t>
            </a:r>
          </a:p>
          <a:p>
            <a:r>
              <a:rPr lang="en-GB" sz="1000" b="1" dirty="0" smtClean="0"/>
              <a:t>(IFRC)</a:t>
            </a:r>
          </a:p>
          <a:p>
            <a:r>
              <a:rPr lang="en-GB" sz="1000" dirty="0"/>
              <a:t>Wan </a:t>
            </a:r>
            <a:r>
              <a:rPr lang="en-GB" sz="1000" dirty="0" err="1"/>
              <a:t>Sophonpanich</a:t>
            </a:r>
            <a:r>
              <a:rPr lang="en-GB" sz="1000" dirty="0"/>
              <a:t> – </a:t>
            </a:r>
            <a:r>
              <a:rPr lang="en-GB" sz="1000" dirty="0" smtClean="0"/>
              <a:t>tech2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5226" y="1663009"/>
            <a:ext cx="1690651" cy="142134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lang="en-GB" sz="1000" b="1" dirty="0" err="1"/>
              <a:t>Tacloban</a:t>
            </a:r>
            <a:r>
              <a:rPr lang="en-GB" sz="1000" b="1" dirty="0"/>
              <a:t> </a:t>
            </a:r>
            <a:endParaRPr lang="en-GB" sz="1000" b="1" dirty="0" smtClean="0"/>
          </a:p>
          <a:p>
            <a:r>
              <a:rPr lang="en-GB" sz="1000" b="1" dirty="0" smtClean="0"/>
              <a:t>(DSWD)</a:t>
            </a:r>
          </a:p>
          <a:p>
            <a:r>
              <a:rPr lang="en-GB" sz="1000" dirty="0"/>
              <a:t>Chi </a:t>
            </a:r>
            <a:r>
              <a:rPr lang="en-GB" sz="1000" dirty="0" err="1" smtClean="0"/>
              <a:t>Redja</a:t>
            </a:r>
            <a:r>
              <a:rPr lang="en-GB" sz="1000" dirty="0" smtClean="0"/>
              <a:t> (although alternating)</a:t>
            </a:r>
            <a:endParaRPr lang="en-GB" sz="1000" b="1" dirty="0"/>
          </a:p>
          <a:p>
            <a:r>
              <a:rPr lang="en-GB" sz="1000" b="1" dirty="0" smtClean="0"/>
              <a:t>(</a:t>
            </a:r>
            <a:r>
              <a:rPr lang="en-GB" sz="1000" b="1" dirty="0"/>
              <a:t>IFRC</a:t>
            </a:r>
            <a:r>
              <a:rPr lang="en-GB" sz="1000" b="1" dirty="0" smtClean="0"/>
              <a:t>)</a:t>
            </a:r>
          </a:p>
          <a:p>
            <a:r>
              <a:rPr lang="en-GB" sz="1000" dirty="0" smtClean="0"/>
              <a:t>Richard Luff – coord3</a:t>
            </a:r>
          </a:p>
          <a:p>
            <a:r>
              <a:rPr lang="en-GB" sz="1000" dirty="0" smtClean="0"/>
              <a:t>09054400048</a:t>
            </a:r>
          </a:p>
          <a:p>
            <a:r>
              <a:rPr lang="en-GB" sz="1000" dirty="0" smtClean="0"/>
              <a:t>David </a:t>
            </a:r>
            <a:r>
              <a:rPr lang="en-GB" sz="1000" dirty="0" err="1" smtClean="0"/>
              <a:t>Dalgado</a:t>
            </a:r>
            <a:r>
              <a:rPr lang="en-GB" sz="1000" dirty="0" smtClean="0"/>
              <a:t> – tech</a:t>
            </a:r>
          </a:p>
          <a:p>
            <a:r>
              <a:rPr lang="en-GB" sz="1000" dirty="0" smtClean="0"/>
              <a:t>Matt Hewett – im3</a:t>
            </a:r>
          </a:p>
          <a:p>
            <a:r>
              <a:rPr lang="en-GB" sz="1000" dirty="0" smtClean="0"/>
              <a:t>Irwin Lopez – UN-Habitat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1914" y="4034412"/>
            <a:ext cx="1687445" cy="126745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lang="en-GB" sz="1000" b="1" dirty="0" smtClean="0"/>
              <a:t>Manila</a:t>
            </a:r>
          </a:p>
          <a:p>
            <a:r>
              <a:rPr lang="en-GB" sz="1000" b="1" dirty="0" smtClean="0"/>
              <a:t>(DSWD)</a:t>
            </a:r>
          </a:p>
          <a:p>
            <a:r>
              <a:rPr lang="en-GB" sz="1000" b="1" dirty="0" smtClean="0"/>
              <a:t>Assistant Secretary </a:t>
            </a:r>
            <a:r>
              <a:rPr lang="en-GB" sz="1000" b="1" dirty="0" err="1" smtClean="0"/>
              <a:t>Gudmalin</a:t>
            </a:r>
            <a:endParaRPr lang="en-GB" sz="1000" b="1" dirty="0"/>
          </a:p>
          <a:p>
            <a:r>
              <a:rPr lang="en-GB" sz="1000" b="1" dirty="0" smtClean="0"/>
              <a:t>(</a:t>
            </a:r>
            <a:r>
              <a:rPr lang="en-GB" sz="1000" b="1" dirty="0"/>
              <a:t>IFRC</a:t>
            </a:r>
            <a:r>
              <a:rPr lang="en-GB" sz="1000" b="1" dirty="0" smtClean="0"/>
              <a:t>)</a:t>
            </a:r>
          </a:p>
          <a:p>
            <a:r>
              <a:rPr lang="en-GB" sz="1000" dirty="0" smtClean="0"/>
              <a:t>Victoria  Stodart– </a:t>
            </a:r>
            <a:r>
              <a:rPr lang="en-GB" sz="1000" dirty="0" err="1" smtClean="0"/>
              <a:t>coord</a:t>
            </a:r>
            <a:endParaRPr lang="en-GB" sz="1000" dirty="0" smtClean="0"/>
          </a:p>
          <a:p>
            <a:r>
              <a:rPr lang="en-GB" sz="1000" dirty="0" err="1" smtClean="0"/>
              <a:t>Emese</a:t>
            </a:r>
            <a:r>
              <a:rPr lang="en-GB" sz="1000" dirty="0" smtClean="0"/>
              <a:t> </a:t>
            </a:r>
            <a:r>
              <a:rPr lang="en-GB" sz="1000" dirty="0" err="1" smtClean="0"/>
              <a:t>Csete</a:t>
            </a:r>
            <a:r>
              <a:rPr lang="en-GB" sz="1000" dirty="0" smtClean="0"/>
              <a:t> - </a:t>
            </a:r>
            <a:r>
              <a:rPr lang="en-GB" sz="1000" dirty="0" err="1" smtClean="0"/>
              <a:t>im</a:t>
            </a:r>
            <a:endParaRPr lang="en-GB" sz="1000" dirty="0" smtClean="0"/>
          </a:p>
          <a:p>
            <a:r>
              <a:rPr lang="en-GB" sz="1000" dirty="0" smtClean="0"/>
              <a:t>Neil Bauman</a:t>
            </a:r>
          </a:p>
          <a:p>
            <a:r>
              <a:rPr lang="en-GB" sz="1000" dirty="0" smtClean="0">
                <a:hlinkClick r:id="rId4"/>
              </a:rPr>
              <a:t>neilbauman@sheltercluster.org</a:t>
            </a:r>
            <a:endParaRPr lang="en-GB" sz="1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7619" y="3794999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Philippines</a:t>
            </a:r>
            <a:endParaRPr lang="en-GB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867" y="4653136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Manila</a:t>
            </a:r>
            <a:endParaRPr lang="en-GB" sz="1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503" y="572530"/>
            <a:ext cx="2818455" cy="27554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72000" rIns="36000" bIns="18000" rtlCol="0">
            <a:spAutoFit/>
          </a:bodyPr>
          <a:lstStyle/>
          <a:p>
            <a:r>
              <a:rPr lang="en-GB" sz="1200" b="1" dirty="0" smtClean="0"/>
              <a:t>Coordination Structure </a:t>
            </a:r>
            <a:r>
              <a:rPr lang="en-GB" sz="1200" b="1" dirty="0"/>
              <a:t> </a:t>
            </a:r>
            <a:r>
              <a:rPr lang="en-GB" sz="1200" b="1" dirty="0" smtClean="0"/>
              <a:t>29/11 – 2/12/2013</a:t>
            </a:r>
            <a:endParaRPr lang="en-GB" sz="1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" y="73326"/>
            <a:ext cx="2509583" cy="547362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247186" y="5999274"/>
            <a:ext cx="2028885" cy="80579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lang="en-GB" sz="1000" b="1" dirty="0" smtClean="0"/>
              <a:t>REACH</a:t>
            </a:r>
          </a:p>
          <a:p>
            <a:r>
              <a:rPr lang="en-GB" sz="1000" dirty="0"/>
              <a:t>Vincent </a:t>
            </a:r>
            <a:r>
              <a:rPr lang="en-GB" sz="1000" dirty="0" err="1" smtClean="0"/>
              <a:t>Anonni</a:t>
            </a:r>
            <a:endParaRPr lang="en-GB" sz="1000" dirty="0" smtClean="0"/>
          </a:p>
          <a:p>
            <a:r>
              <a:rPr lang="en-GB" sz="1000" dirty="0" smtClean="0"/>
              <a:t>vincent.annoni@impact-initiatives.org</a:t>
            </a:r>
          </a:p>
          <a:p>
            <a:r>
              <a:rPr lang="en-GB" sz="1000" dirty="0" smtClean="0"/>
              <a:t>Joshua </a:t>
            </a:r>
            <a:r>
              <a:rPr lang="en-GB" sz="1000" dirty="0" err="1" smtClean="0"/>
              <a:t>Kirton</a:t>
            </a:r>
            <a:endParaRPr lang="en-GB" sz="1000" dirty="0" smtClean="0"/>
          </a:p>
          <a:p>
            <a:r>
              <a:rPr lang="en-GB" sz="1000" dirty="0"/>
              <a:t>Mitch Levine</a:t>
            </a:r>
            <a:endParaRPr lang="en-GB" sz="1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051947" y="879640"/>
            <a:ext cx="976726" cy="95968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r>
              <a:rPr lang="en-GB" sz="1000" b="1" dirty="0" err="1" smtClean="0"/>
              <a:t>Borongan</a:t>
            </a:r>
            <a:r>
              <a:rPr lang="en-GB" sz="1000" b="1" dirty="0" smtClean="0"/>
              <a:t> (PLAN)</a:t>
            </a:r>
          </a:p>
          <a:p>
            <a:r>
              <a:rPr lang="en-GB" sz="1000" dirty="0"/>
              <a:t>Christopher </a:t>
            </a:r>
            <a:r>
              <a:rPr lang="en-GB" sz="1000" dirty="0" smtClean="0"/>
              <a:t>Cushing</a:t>
            </a:r>
          </a:p>
          <a:p>
            <a:r>
              <a:rPr lang="en-US" sz="1000" dirty="0" smtClean="0"/>
              <a:t>0908 </a:t>
            </a:r>
            <a:r>
              <a:rPr lang="en-US" sz="1000" dirty="0"/>
              <a:t>4014375     </a:t>
            </a:r>
            <a:endParaRPr lang="en-US" sz="1000" dirty="0" smtClean="0"/>
          </a:p>
          <a:p>
            <a:r>
              <a:rPr lang="en-GB" sz="1000" u="sng" dirty="0" smtClean="0">
                <a:hlinkClick r:id="rId6"/>
              </a:rPr>
              <a:t>Chris.Cushing@plan-uk.org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48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Advocacy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Bunkhouses</a:t>
            </a:r>
          </a:p>
          <a:p>
            <a:r>
              <a:rPr lang="en-GB" dirty="0" smtClean="0"/>
              <a:t>Resettlement</a:t>
            </a:r>
          </a:p>
          <a:p>
            <a:r>
              <a:rPr lang="en-GB" dirty="0" smtClean="0"/>
              <a:t>HLP</a:t>
            </a:r>
          </a:p>
          <a:p>
            <a:r>
              <a:rPr lang="en-GB" dirty="0" smtClean="0"/>
              <a:t>Cash</a:t>
            </a:r>
          </a:p>
          <a:p>
            <a:r>
              <a:rPr lang="en-GB" dirty="0" smtClean="0"/>
              <a:t>Build back safer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: other clusters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CASH WG: EMMA (Market Analysis) shelter materials being </a:t>
            </a:r>
            <a:r>
              <a:rPr lang="en-GB" dirty="0" smtClean="0"/>
              <a:t>tracked</a:t>
            </a:r>
          </a:p>
          <a:p>
            <a:r>
              <a:rPr lang="en-GB" dirty="0" smtClean="0"/>
              <a:t>WASH: requests shelter partners to ensure that they partner with WASH capacity to ensure sanitation facilities are established </a:t>
            </a:r>
          </a:p>
          <a:p>
            <a:r>
              <a:rPr lang="en-GB" dirty="0" smtClean="0"/>
              <a:t>ER: coordination on salvage of material (coco lumber) and debris removal – ER actors will salvage and provide to shelter actors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6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en-GB" dirty="0" smtClean="0"/>
              <a:t>AOB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3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Manila:</a:t>
            </a:r>
            <a:r>
              <a:rPr lang="en-GB" dirty="0" smtClean="0"/>
              <a:t> Mon 17.00</a:t>
            </a:r>
          </a:p>
          <a:p>
            <a:r>
              <a:rPr lang="en-GB" b="1" dirty="0" err="1" smtClean="0"/>
              <a:t>Tacloban</a:t>
            </a:r>
            <a:r>
              <a:rPr lang="en-GB" b="1" dirty="0" smtClean="0"/>
              <a:t>: </a:t>
            </a:r>
            <a:r>
              <a:rPr lang="en-GB" dirty="0" smtClean="0"/>
              <a:t>Tues &amp; Thurs 17:30</a:t>
            </a:r>
          </a:p>
          <a:p>
            <a:r>
              <a:rPr lang="en-GB" b="1" dirty="0" err="1" smtClean="0"/>
              <a:t>Roxas</a:t>
            </a:r>
            <a:r>
              <a:rPr lang="en-GB" dirty="0" smtClean="0"/>
              <a:t>:  Mon, Weds, Fri 19:30</a:t>
            </a:r>
          </a:p>
          <a:p>
            <a:r>
              <a:rPr lang="en-GB" b="1" dirty="0" smtClean="0"/>
              <a:t>Cebu:  </a:t>
            </a:r>
            <a:r>
              <a:rPr lang="en-GB" dirty="0" smtClean="0"/>
              <a:t>Mon 9:00</a:t>
            </a:r>
          </a:p>
          <a:p>
            <a:r>
              <a:rPr lang="en-GB" b="1" dirty="0" err="1" smtClean="0"/>
              <a:t>Ormoc</a:t>
            </a:r>
            <a:r>
              <a:rPr lang="en-GB" b="1" dirty="0" smtClean="0"/>
              <a:t> : </a:t>
            </a:r>
            <a:r>
              <a:rPr lang="en-GB" dirty="0" smtClean="0"/>
              <a:t>Fri 17:00</a:t>
            </a:r>
          </a:p>
          <a:p>
            <a:r>
              <a:rPr lang="en-GB" b="1" dirty="0" err="1" smtClean="0"/>
              <a:t>Guiuan</a:t>
            </a:r>
            <a:r>
              <a:rPr lang="en-GB" b="1" dirty="0" smtClean="0"/>
              <a:t>: </a:t>
            </a:r>
            <a:r>
              <a:rPr lang="en-GB" dirty="0" smtClean="0"/>
              <a:t>Mon 8:00am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6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03" y="476672"/>
            <a:ext cx="8229600" cy="1143000"/>
          </a:xfrm>
        </p:spPr>
        <p:txBody>
          <a:bodyPr/>
          <a:lstStyle/>
          <a:p>
            <a:r>
              <a:rPr lang="en-GB" dirty="0" smtClean="0"/>
              <a:t>Update on meeting with Sec DSWD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03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‘Moving forwards’ plan:</a:t>
            </a:r>
          </a:p>
          <a:p>
            <a:r>
              <a:rPr lang="en-GB" dirty="0" smtClean="0"/>
              <a:t>Phase 1: Critical needs to be met (by march 2014)</a:t>
            </a:r>
          </a:p>
          <a:p>
            <a:r>
              <a:rPr lang="en-GB" dirty="0" smtClean="0"/>
              <a:t>Phase 2: Early recovery/rehabilitation/ reconstruction</a:t>
            </a:r>
          </a:p>
          <a:p>
            <a:r>
              <a:rPr lang="en-GB" dirty="0" smtClean="0"/>
              <a:t>Throughout - ensuring build back better</a:t>
            </a:r>
          </a:p>
          <a:p>
            <a:r>
              <a:rPr lang="en-GB" dirty="0" smtClean="0"/>
              <a:t>Priority </a:t>
            </a:r>
            <a:r>
              <a:rPr lang="en-GB" dirty="0"/>
              <a:t>areas: Yolanda corridor – 50km</a:t>
            </a:r>
          </a:p>
          <a:p>
            <a:pPr marL="0" indent="0">
              <a:buNone/>
            </a:pP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3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894"/>
            <a:ext cx="8229600" cy="1143000"/>
          </a:xfrm>
        </p:spPr>
        <p:txBody>
          <a:bodyPr/>
          <a:lstStyle/>
          <a:p>
            <a:r>
              <a:rPr lang="en-GB" dirty="0" smtClean="0"/>
              <a:t>Update on meeting with Sec DSWD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No </a:t>
            </a:r>
            <a:r>
              <a:rPr lang="en-GB" b="1" dirty="0"/>
              <a:t>build zones:</a:t>
            </a:r>
          </a:p>
          <a:p>
            <a:r>
              <a:rPr lang="en-GB" dirty="0"/>
              <a:t>No build zones: 40m for all coastal towns</a:t>
            </a:r>
          </a:p>
          <a:p>
            <a:r>
              <a:rPr lang="en-GB" dirty="0"/>
              <a:t>Relocation by National Housing Authority &amp; </a:t>
            </a:r>
            <a:r>
              <a:rPr lang="en-GB" dirty="0" err="1"/>
              <a:t>Dept</a:t>
            </a:r>
            <a:r>
              <a:rPr lang="en-GB" dirty="0"/>
              <a:t> for Public Works &amp; Highways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b="1" dirty="0" smtClean="0"/>
              <a:t>Targeting</a:t>
            </a:r>
          </a:p>
          <a:p>
            <a:r>
              <a:rPr lang="en-GB" dirty="0" smtClean="0"/>
              <a:t>Relocated from no build zones relocation 120,000 PSD</a:t>
            </a:r>
          </a:p>
          <a:p>
            <a:r>
              <a:rPr lang="en-GB" dirty="0" smtClean="0"/>
              <a:t>Totally damaged 30,000 PSD</a:t>
            </a:r>
          </a:p>
          <a:p>
            <a:r>
              <a:rPr lang="en-GB" dirty="0" smtClean="0"/>
              <a:t>Partially damaged 10,000 PSD </a:t>
            </a:r>
          </a:p>
          <a:p>
            <a:r>
              <a:rPr lang="en-GB" dirty="0" smtClean="0"/>
              <a:t>Piloting in </a:t>
            </a:r>
            <a:r>
              <a:rPr lang="en-GB" dirty="0" err="1" smtClean="0"/>
              <a:t>Guiuan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Original appeal:</a:t>
            </a:r>
            <a:br>
              <a:rPr lang="en-GB" dirty="0" smtClean="0"/>
            </a:br>
            <a:r>
              <a:rPr lang="en-GB" dirty="0" smtClean="0"/>
              <a:t>46 million of which </a:t>
            </a:r>
            <a:r>
              <a:rPr lang="en-GB" dirty="0"/>
              <a:t>29,139,831 </a:t>
            </a:r>
            <a:r>
              <a:rPr lang="en-GB" dirty="0" smtClean="0"/>
              <a:t> funded (36.2%)</a:t>
            </a:r>
            <a:endParaRPr lang="en-GB" dirty="0"/>
          </a:p>
          <a:p>
            <a:r>
              <a:rPr lang="en-GB" dirty="0" smtClean="0"/>
              <a:t>Revision: 203,648,553 USD  </a:t>
            </a:r>
          </a:p>
          <a:p>
            <a:r>
              <a:rPr lang="en-GB" dirty="0" smtClean="0"/>
              <a:t>27 projects</a:t>
            </a:r>
          </a:p>
          <a:p>
            <a:r>
              <a:rPr lang="en-GB" dirty="0" smtClean="0"/>
              <a:t>CURRENT TOTAL </a:t>
            </a:r>
            <a:r>
              <a:rPr lang="en-GB" dirty="0"/>
              <a:t>ALL SECTORS: </a:t>
            </a:r>
            <a:r>
              <a:rPr lang="en-GB" dirty="0" smtClean="0"/>
              <a:t>946,840,490</a:t>
            </a:r>
            <a:endParaRPr lang="en-GB" dirty="0"/>
          </a:p>
          <a:p>
            <a:r>
              <a:rPr lang="en-GB" dirty="0" smtClean="0"/>
              <a:t>Target </a:t>
            </a:r>
            <a:r>
              <a:rPr lang="en-GB" dirty="0" err="1" smtClean="0"/>
              <a:t>approx</a:t>
            </a:r>
            <a:r>
              <a:rPr lang="en-GB" dirty="0" smtClean="0"/>
              <a:t> 800,000 households- 300,000 emergency shelter, 500,000 recovery</a:t>
            </a:r>
          </a:p>
          <a:p>
            <a:r>
              <a:rPr lang="en-GB" dirty="0" smtClean="0"/>
              <a:t>Appeal heavy focus on Recovery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4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165225"/>
            <a:ext cx="84201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62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with appeal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Launch by Valerie Amos on 9 December</a:t>
            </a:r>
          </a:p>
          <a:p>
            <a:r>
              <a:rPr lang="en-GB" dirty="0" smtClean="0"/>
              <a:t>OPS closed</a:t>
            </a:r>
          </a:p>
          <a:p>
            <a:r>
              <a:rPr lang="en-GB" dirty="0" smtClean="0"/>
              <a:t>Next week: </a:t>
            </a:r>
            <a:r>
              <a:rPr lang="en-GB" dirty="0"/>
              <a:t>HQ and OCHA review and gender </a:t>
            </a:r>
            <a:r>
              <a:rPr lang="en-GB" dirty="0" err="1" smtClean="0"/>
              <a:t>markering</a:t>
            </a:r>
            <a:endParaRPr lang="en-GB" dirty="0" smtClean="0"/>
          </a:p>
          <a:p>
            <a:r>
              <a:rPr lang="en-GB" dirty="0" smtClean="0"/>
              <a:t>Small edits can be made: contact </a:t>
            </a:r>
            <a:r>
              <a:rPr lang="en-GB" dirty="0" smtClean="0">
                <a:hlinkClick r:id="rId2"/>
              </a:rPr>
              <a:t>anna.pont@ifrc.org</a:t>
            </a:r>
            <a:endParaRPr lang="en-GB" dirty="0" smtClean="0"/>
          </a:p>
          <a:p>
            <a:r>
              <a:rPr lang="en-GB" dirty="0" smtClean="0"/>
              <a:t>SRP finalised next week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Chair DSWD Assistant Secretary </a:t>
            </a:r>
            <a:r>
              <a:rPr lang="en-GB" dirty="0" err="1" smtClean="0"/>
              <a:t>Gudmalin</a:t>
            </a:r>
            <a:endParaRPr lang="en-GB" dirty="0" smtClean="0"/>
          </a:p>
          <a:p>
            <a:r>
              <a:rPr lang="en-GB" dirty="0" smtClean="0"/>
              <a:t>NHA</a:t>
            </a:r>
          </a:p>
          <a:p>
            <a:r>
              <a:rPr lang="en-GB" dirty="0" smtClean="0"/>
              <a:t>HUDCC (Urban)</a:t>
            </a:r>
          </a:p>
          <a:p>
            <a:r>
              <a:rPr lang="en-GB" dirty="0" smtClean="0"/>
              <a:t>IFRC</a:t>
            </a:r>
          </a:p>
          <a:p>
            <a:r>
              <a:rPr lang="en-GB" dirty="0" smtClean="0"/>
              <a:t>IOM</a:t>
            </a:r>
          </a:p>
          <a:p>
            <a:r>
              <a:rPr lang="en-GB" dirty="0" smtClean="0"/>
              <a:t>CRS</a:t>
            </a:r>
          </a:p>
          <a:p>
            <a:r>
              <a:rPr lang="en-GB" dirty="0" smtClean="0"/>
              <a:t>HFH</a:t>
            </a:r>
          </a:p>
          <a:p>
            <a:r>
              <a:rPr lang="en-GB" dirty="0" smtClean="0"/>
              <a:t>UN-HABITAT</a:t>
            </a:r>
          </a:p>
          <a:p>
            <a:r>
              <a:rPr lang="en-GB" dirty="0" smtClean="0"/>
              <a:t>DILG (</a:t>
            </a:r>
            <a:r>
              <a:rPr lang="en-GB" dirty="0" err="1" smtClean="0"/>
              <a:t>Dept</a:t>
            </a:r>
            <a:r>
              <a:rPr lang="en-GB" dirty="0" smtClean="0"/>
              <a:t> of Interior and Local government)</a:t>
            </a:r>
          </a:p>
          <a:p>
            <a:r>
              <a:rPr lang="en-GB" dirty="0" err="1" smtClean="0"/>
              <a:t>Gawad</a:t>
            </a:r>
            <a:r>
              <a:rPr lang="en-GB" dirty="0" smtClean="0"/>
              <a:t> </a:t>
            </a:r>
            <a:r>
              <a:rPr lang="en-GB" dirty="0" err="1" smtClean="0"/>
              <a:t>Kalinga</a:t>
            </a:r>
            <a:r>
              <a:rPr lang="en-GB" dirty="0" smtClean="0"/>
              <a:t> (GK) local NGO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3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ed6aaf0461f439496f935d3461379e0 xmlns="96664bca-06c0-4657-b6f9-0a997f5ff9b9">
      <Terms xmlns="http://schemas.microsoft.com/office/infopath/2007/PartnerControls"/>
    </ied6aaf0461f439496f935d3461379e0>
    <a83348d14d814196bcaad6bde9cb9d0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Meeting Minutes</TermName>
          <TermId xmlns="http://schemas.microsoft.com/office/infopath/2007/PartnerControls">073dd3fd-2ae4-4873-a4a7-3498e6b393b4</TermId>
        </TermInfo>
      </Terms>
    </a83348d14d814196bcaad6bde9cb9d0c>
    <Damage_x0020_LocationTaxHTField0 xmlns="44d82dea-fc32-4e1e-a3c6-c3136ef66f65">
      <Terms xmlns="http://schemas.microsoft.com/office/infopath/2007/PartnerControls"/>
    </Damage_x0020_LocationTaxHTField0>
    <g7e01d2410934a95afa409e0dbebe315 xmlns="96664bca-06c0-4657-b6f9-0a997f5ff9b9">
      <Terms xmlns="http://schemas.microsoft.com/office/infopath/2007/PartnerControls"/>
    </g7e01d2410934a95afa409e0dbebe315>
    <Current_x0020_Lead_x0020_AgencyTaxHTField0 xmlns="410da107-b4b9-4416-82f0-a17ea7b4313c">
      <Terms xmlns="http://schemas.microsoft.com/office/infopath/2007/PartnerControls"/>
    </Current_x0020_Lead_x0020_AgencyTaxHTField0>
    <NFI_x0020_Guidance xmlns="96664bca-06c0-4657-b6f9-0a997f5ff9b9">false</NFI_x0020_Guidance>
    <Is_x0020_Cluster_x0020_Management_x003f_ xmlns="96664bca-06c0-4657-b6f9-0a997f5ff9b9">false</Is_x0020_Cluster_x0020_Management_x003f_>
    <Shelter_x0020_Planning xmlns="96664bca-06c0-4657-b6f9-0a997f5ff9b9">false</Shelter_x0020_Planning>
    <p866212cea484a06bc999f7bb36c5e20 xmlns="96664bca-06c0-4657-b6f9-0a997f5ff9b9">
      <Terms xmlns="http://schemas.microsoft.com/office/infopath/2007/PartnerControls"/>
    </p866212cea484a06bc999f7bb36c5e20>
    <e7570bd437624e0480332ee2423de9d8 xmlns="96664bca-06c0-4657-b6f9-0a997f5ff9b9">
      <Terms xmlns="http://schemas.microsoft.com/office/infopath/2007/PartnerControls"/>
    </e7570bd437624e0480332ee2423de9d8>
    <Shelter_x0020_Programming xmlns="96664bca-06c0-4657-b6f9-0a997f5ff9b9">false</Shelter_x0020_Programming>
    <Degree_x0020_Of_x0020_DisplacementTaxHTField0 xmlns="c2760211-3e43-4ff7-a9ea-22e8b7d99117">
      <Terms xmlns="http://schemas.microsoft.com/office/infopath/2007/PartnerControls"/>
    </Degree_x0020_Of_x0020_DisplacementTaxHTField0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IM xmlns="96664bca-06c0-4657-b6f9-0a997f5ff9b9">false</IM>
    <Event_x0020_TypeTaxHTField0 xmlns="c2760211-3e43-4ff7-a9ea-22e8b7d99117">
      <Terms xmlns="http://schemas.microsoft.com/office/infopath/2007/PartnerControls"/>
    </Event_x0020_TypeTaxHTField0>
    <TaxCatchAll xmlns="96664bca-06c0-4657-b6f9-0a997f5ff9b9">
      <Value>5</Value>
      <Value>116</Value>
      <Value>115</Value>
      <Value>15</Value>
      <Value>245</Value>
      <Value>117</Value>
      <Value>11</Value>
    </TaxCatchAll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Shelter_x0020_Technical xmlns="96664bca-06c0-4657-b6f9-0a997f5ff9b9">false</Shelter_x0020_Technical>
    <TaxKeywordTaxHTField xmlns="96664bca-06c0-4657-b6f9-0a997f5ff9b9">
      <Terms xmlns="http://schemas.microsoft.com/office/infopath/2007/PartnerControls"/>
    </TaxKeywordTaxHTField>
    <g2834a0a4b5b445382f80b4d1c20b873 xmlns="96664bca-06c0-4657-b6f9-0a997f5ff9b9">
      <Terms xmlns="http://schemas.microsoft.com/office/infopath/2007/PartnerControls"/>
    </g2834a0a4b5b445382f80b4d1c20b873>
    <Media_x0020_Comms xmlns="96664bca-06c0-4657-b6f9-0a997f5ff9b9">false</Media_x0020_Comms>
    <hd9d801fa33a4aa2b8220e3e5f4d4756 xmlns="96664bca-06c0-4657-b6f9-0a997f5ff9b9">
      <Terms xmlns="http://schemas.microsoft.com/office/infopath/2007/PartnerControls"/>
    </hd9d801fa33a4aa2b8220e3e5f4d4756>
    <A_x002c_M_x0020_and_x0020_E xmlns="96664bca-06c0-4657-b6f9-0a997f5ff9b9">false</A_x002c_M_x0020_and_x0020_E>
    <fbbb2add3bda4432ae4dea6625736703 xmlns="96664bca-06c0-4657-b6f9-0a997f5ff9b9">
      <Terms xmlns="http://schemas.microsoft.com/office/infopath/2007/PartnerControls"/>
    </fbbb2add3bda4432ae4dea6625736703>
    <Cross_x0020_Cutting xmlns="96664bca-06c0-4657-b6f9-0a997f5ff9b9">false</Cross_x0020_Cutting>
    <p4235251fcc1450fb6d384a4ad55daef xmlns="96664bca-06c0-4657-b6f9-0a997f5ff9b9">
      <Terms xmlns="http://schemas.microsoft.com/office/infopath/2007/PartnerControls"/>
    </p4235251fcc1450fb6d384a4ad55daef>
    <e6f2ccbddc7344129cbcce7800e6bf7e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Coordination</TermName>
          <TermId xmlns="http://schemas.microsoft.com/office/infopath/2007/PartnerControls">2b061053-00e5-46b2-8e36-3fafaef2d4e2</TermId>
        </TermInfo>
      </Terms>
    </e6f2ccbddc7344129cbcce7800e6bf7e>
    <p9d35d47f93d40ab99282662ef2417ca xmlns="96664bca-06c0-4657-b6f9-0a997f5ff9b9">
      <Terms xmlns="http://schemas.microsoft.com/office/infopath/2007/PartnerControls"/>
    </p9d35d47f93d40ab99282662ef2417ca>
    <RoutingRuleDescription xmlns="http://schemas.microsoft.com/sharepoint/v3" xsi:nil="true"/>
    <Event_x0020_Month xmlns="96664bca-06c0-4657-b6f9-0a997f5ff9b9" xsi:nil="true"/>
    <Document_x0020_Description xmlns="96664bca-06c0-4657-b6f9-0a997f5ff9b9" xsi:nil="true"/>
    <Publishing_x0020_Agency1 xmlns="96664bca-06c0-4657-b6f9-0a997f5ff9b9">Shelter Cluster</Publishing_x0020_Agency1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Report_x0020_Date xmlns="96664bca-06c0-4657-b6f9-0a997f5ff9b9">2013-12-02T00:00:00+00:00</Report_x0020_Date>
    <Is_x0020_Reference_x0020_Doc xmlns="96664bca-06c0-4657-b6f9-0a997f5ff9b9">false</Is_x0020_Reference_x0020_Doc>
    <Websio_x0020_Document_x0020_Preview xmlns="96664bca-06c0-4657-b6f9-0a997f5ff9b9">/Asia/Philippines/Typhoon Haiyan 2013/_layouts/WebsioPreviewField/preview.aspx?ID=6ff61597-210b-46f0-86d3-9b9ee88ee37a&amp;WebID=a1c0f9d5-aeb4-48da-a358-485900d4ba08&amp;SiteID=0e29c24b-3e6a-4c7c-8cc1-69b27805b55c</Websio_x0020_Document_x0020_Preview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ff39aabcbcfa4b29888983c5e6d736f9 xmlns="96664bca-06c0-4657-b6f9-0a997f5ff9b9">
      <Terms xmlns="http://schemas.microsoft.com/office/infopath/2007/PartnerControls"/>
    </ff39aabcbcfa4b29888983c5e6d736f9>
    <Is_x0020_Key_x0020_Document1 xmlns="c2760211-3e43-4ff7-a9ea-22e8b7d99117">false</Is_x0020_Key_x0020_Document1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Philippines</TermName>
          <TermId xmlns="http://schemas.microsoft.com/office/infopath/2007/PartnerControls">753a7b2d-32c5-43de-b643-9fe2fe455068</TermId>
        </TermInfo>
      </Terms>
    </CountryTaxHTField0>
    <Event_x0020_Day xmlns="96664bca-06c0-4657-b6f9-0a997f5ff9b9" xsi:nil="true"/>
    <Event_x0020_Year xmlns="96664bca-06c0-4657-b6f9-0a997f5ff9b9" xsi:nil="true"/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Asia/Pacific</TermName>
          <TermId xmlns="http://schemas.microsoft.com/office/infopath/2007/PartnerControls">006cb068-6581-4ba7-b0e0-a9a495bc13fa</TermId>
        </TermInfo>
      </Terms>
    </Region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0E0E64324B6F7C4A99663AF25EA55009" ma:contentTypeVersion="77" ma:contentTypeDescription="" ma:contentTypeScope="" ma:versionID="7963b5997483f5f78c52f799ab52612d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targetNamespace="http://schemas.microsoft.com/office/2006/metadata/properties" ma:root="true" ma:fieldsID="a073a57462dea1561808f8ce11f8fa7c" ns1:_="" ns2:_="" ns3:_="" ns4:_="" ns5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3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internalName="Event_x0020_Month">
      <xsd:simpleType>
        <xsd:restriction base="dms:Text">
          <xsd:maxLength value="255"/>
        </xsd:restriction>
      </xsd:simpleType>
    </xsd:element>
    <xsd:element name="Event_x0020_Year" ma:index="41" nillable="true" ma:displayName="Event Year" ma:internalName="Event_x0020_Year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readOnly="false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9aabcbcfa4b29888983c5e6d736f9" ma:index="69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2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4" nillable="true" ma:taxonomy="true" ma:internalName="g2834a0a4b5b445382f80b4d1c20b873" ma:taxonomyFieldName="Responses_x0020_sites" ma:displayName="Response site" ma:default="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5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default="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readOnly="false" ma:default="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default="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default="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default="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default="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126D5-699B-498D-9A94-226585D5EF63}"/>
</file>

<file path=customXml/itemProps2.xml><?xml version="1.0" encoding="utf-8"?>
<ds:datastoreItem xmlns:ds="http://schemas.openxmlformats.org/officeDocument/2006/customXml" ds:itemID="{BF4A8EC3-4DC6-43F7-B290-467FD8F7E38C}"/>
</file>

<file path=customXml/itemProps3.xml><?xml version="1.0" encoding="utf-8"?>
<ds:datastoreItem xmlns:ds="http://schemas.openxmlformats.org/officeDocument/2006/customXml" ds:itemID="{7A24AAC4-2844-45BA-8DE6-4BD3C77B47B7}"/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852</Words>
  <Application>Microsoft Office PowerPoint</Application>
  <PresentationFormat>On-screen Show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Shelter Cluster Meeting 17:00, Dec 2, 2013     </vt:lpstr>
      <vt:lpstr>PowerPoint Presentation</vt:lpstr>
      <vt:lpstr>Coordination Meetings</vt:lpstr>
      <vt:lpstr>Update on meeting with Sec DSWD</vt:lpstr>
      <vt:lpstr>Update on meeting with Sec DSWD</vt:lpstr>
      <vt:lpstr>Appeal</vt:lpstr>
      <vt:lpstr>PowerPoint Presentation</vt:lpstr>
      <vt:lpstr>Next steps with appeal</vt:lpstr>
      <vt:lpstr>SAG</vt:lpstr>
      <vt:lpstr>Strategic objectives of HCT</vt:lpstr>
      <vt:lpstr>Shelter Objectives</vt:lpstr>
      <vt:lpstr>PowerPoint Presentation</vt:lpstr>
      <vt:lpstr>PowerPoint Presentation</vt:lpstr>
      <vt:lpstr>Outcome Indicators </vt:lpstr>
      <vt:lpstr> Response Progress</vt:lpstr>
      <vt:lpstr>FUNDED VS UNFUNDED</vt:lpstr>
      <vt:lpstr>FUNDED VS UNFUNDED</vt:lpstr>
      <vt:lpstr>REPORTING</vt:lpstr>
      <vt:lpstr>TWIGS</vt:lpstr>
      <vt:lpstr>Advocacy</vt:lpstr>
      <vt:lpstr>Update : other clusters</vt:lpstr>
      <vt:lpstr>AOB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Shelter Cluster</dc:title>
  <dc:creator>patrick.elliott</dc:creator>
  <cp:keywords/>
  <cp:lastModifiedBy>Victoria STODART</cp:lastModifiedBy>
  <cp:revision>140</cp:revision>
  <dcterms:created xsi:type="dcterms:W3CDTF">2012-12-09T06:18:03Z</dcterms:created>
  <dcterms:modified xsi:type="dcterms:W3CDTF">2013-12-09T03:14:06Z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Site Type">
    <vt:lpwstr>11;#Response|6bd9b9ba-7d2f-42c0-b763-fbe6e7a871e1</vt:lpwstr>
  </property>
  <property fmtid="{D5CDD505-2E9C-101B-9397-08002B2CF9AE}" pid="4" name="Region">
    <vt:lpwstr>5;#Asia/Pacific|006cb068-6581-4ba7-b0e0-a9a495bc13fa</vt:lpwstr>
  </property>
  <property fmtid="{D5CDD505-2E9C-101B-9397-08002B2CF9AE}" pid="5" name="Miscellaneoud Terms">
    <vt:lpwstr/>
  </property>
  <property fmtid="{D5CDD505-2E9C-101B-9397-08002B2CF9AE}" pid="6" name="Document Language">
    <vt:lpwstr>115;#English|53eb1c9d-8416-419a-9260-1df8e70b86c2</vt:lpwstr>
  </property>
  <property fmtid="{D5CDD505-2E9C-101B-9397-08002B2CF9AE}" pid="7" name="Document Category">
    <vt:lpwstr>245;#Coordination|2b061053-00e5-46b2-8e36-3fafaef2d4e2</vt:lpwstr>
  </property>
  <property fmtid="{D5CDD505-2E9C-101B-9397-08002B2CF9AE}" pid="8" name="Shelter Programming1">
    <vt:lpwstr/>
  </property>
  <property fmtid="{D5CDD505-2E9C-101B-9397-08002B2CF9AE}" pid="9" name="ContentTypeId">
    <vt:lpwstr>0x010100AA7AFC8FE433CD4B94E991D812AE17EB000E0E64324B6F7C4A99663AF25EA55009</vt:lpwstr>
  </property>
  <property fmtid="{D5CDD505-2E9C-101B-9397-08002B2CF9AE}" pid="10" name="Information Management">
    <vt:lpwstr/>
  </property>
  <property fmtid="{D5CDD505-2E9C-101B-9397-08002B2CF9AE}" pid="11" name="NFI Guidance1">
    <vt:lpwstr/>
  </property>
  <property fmtid="{D5CDD505-2E9C-101B-9397-08002B2CF9AE}" pid="12" name="Country">
    <vt:lpwstr>117;#Philippines|753a7b2d-32c5-43de-b643-9fe2fe455068</vt:lpwstr>
  </property>
  <property fmtid="{D5CDD505-2E9C-101B-9397-08002B2CF9AE}" pid="13" name="Damage Location">
    <vt:lpwstr/>
  </property>
  <property fmtid="{D5CDD505-2E9C-101B-9397-08002B2CF9AE}" pid="14" name="InterCluster">
    <vt:lpwstr/>
  </property>
  <property fmtid="{D5CDD505-2E9C-101B-9397-08002B2CF9AE}" pid="15" name="Management/Coordination">
    <vt:lpwstr>116;#Meeting Minutes|073dd3fd-2ae4-4873-a4a7-3498e6b393b4</vt:lpwstr>
  </property>
  <property fmtid="{D5CDD505-2E9C-101B-9397-08002B2CF9AE}" pid="16" name="Cross Cutting1">
    <vt:lpwstr/>
  </property>
  <property fmtid="{D5CDD505-2E9C-101B-9397-08002B2CF9AE}" pid="17" name="Status Of Site">
    <vt:lpwstr>15;#Active|319c008f-4e4c-46bc-95eb-65641b9bd58c</vt:lpwstr>
  </property>
  <property fmtid="{D5CDD505-2E9C-101B-9397-08002B2CF9AE}" pid="18" name="Shelter Technical1">
    <vt:lpwstr/>
  </property>
  <property fmtid="{D5CDD505-2E9C-101B-9397-08002B2CF9AE}" pid="19" name="AM&amp;E">
    <vt:lpwstr/>
  </property>
  <property fmtid="{D5CDD505-2E9C-101B-9397-08002B2CF9AE}" pid="20" name="Shelter Planning1">
    <vt:lpwstr/>
  </property>
  <property fmtid="{D5CDD505-2E9C-101B-9397-08002B2CF9AE}" pid="21" name="Event Type">
    <vt:lpwstr/>
  </property>
</Properties>
</file>