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rts/colors1.xml" ContentType="application/vnd.ms-office.chartcolorstyle+xml"/>
  <Override PartName="/ppt/charts/style1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2" r:id="rId3"/>
    <p:sldId id="274" r:id="rId4"/>
    <p:sldId id="279" r:id="rId5"/>
    <p:sldId id="286" r:id="rId6"/>
    <p:sldId id="270" r:id="rId7"/>
    <p:sldId id="285" r:id="rId8"/>
    <p:sldId id="284" r:id="rId9"/>
    <p:sldId id="287" r:id="rId10"/>
    <p:sldId id="283" r:id="rId11"/>
    <p:sldId id="281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43"/>
  </p:normalViewPr>
  <p:slideViewPr>
    <p:cSldViewPr>
      <p:cViewPr varScale="1">
        <p:scale>
          <a:sx n="74" d="100"/>
          <a:sy n="74" d="100"/>
        </p:scale>
        <p:origin x="-103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oleObject" Target="file:///C:\Users\Emese%20HP\Dropbox%20(GSC)\2017%20Sri%20Lanka%20Floods\07%20IM\4W\Sri%20Lanka%20Reporting%20Template%20rev1-%20Compiled%20-%20Emese.xlsb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[Sri Lanka Reporting Template rev1- Compiled - Emese.xlsb]Progress!PivotTable1</c:name>
    <c:fmtId val="9"/>
  </c:pivotSource>
  <c:chart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4"/>
        <c:spPr>
          <a:solidFill>
            <a:schemeClr val="bg1">
              <a:lumMod val="65000"/>
            </a:schemeClr>
          </a:solidFill>
          <a:ln>
            <a:noFill/>
          </a:ln>
          <a:effectLst/>
        </c:spPr>
        <c:marker>
          <c:symbol val="none"/>
        </c:marker>
      </c:pivotFmt>
      <c:pivotFmt>
        <c:idx val="5"/>
        <c:spPr>
          <a:solidFill>
            <a:srgbClr val="008000"/>
          </a:solidFill>
          <a:ln>
            <a:noFill/>
          </a:ln>
          <a:effectLst/>
        </c:spPr>
        <c:marker>
          <c:symbol val="none"/>
        </c:marker>
      </c:pivotFmt>
      <c:pivotFmt>
        <c:idx val="6"/>
        <c:spPr>
          <a:solidFill>
            <a:srgbClr val="FFC000"/>
          </a:solidFill>
          <a:ln>
            <a:noFill/>
          </a:ln>
          <a:effectLst/>
        </c:spPr>
        <c:marker>
          <c:symbol val="none"/>
        </c:marker>
      </c:pivotFmt>
      <c:pivotFmt>
        <c:idx val="7"/>
        <c:spPr>
          <a:solidFill>
            <a:srgbClr val="00CC00"/>
          </a:solidFill>
          <a:ln>
            <a:noFill/>
          </a:ln>
          <a:effectLst/>
        </c:spPr>
        <c:marker>
          <c:symbol val="none"/>
        </c:marker>
      </c:pivotFmt>
      <c:pivotFmt>
        <c:idx val="8"/>
        <c:spPr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c:spPr>
        <c:marker>
          <c:symbol val="none"/>
        </c:marker>
      </c:pivotFmt>
      <c:pivotFmt>
        <c:idx val="9"/>
        <c:spPr>
          <a:solidFill>
            <a:srgbClr val="008000"/>
          </a:solidFill>
          <a:ln>
            <a:noFill/>
          </a:ln>
          <a:effectLst/>
        </c:spPr>
        <c:marker>
          <c:symbol val="none"/>
        </c:marker>
      </c:pivotFmt>
      <c:pivotFmt>
        <c:idx val="10"/>
        <c:spPr>
          <a:solidFill>
            <a:srgbClr val="00CC00"/>
          </a:solidFill>
          <a:ln>
            <a:noFill/>
          </a:ln>
          <a:effectLst/>
        </c:spPr>
        <c:marker>
          <c:symbol val="none"/>
        </c:marker>
      </c:pivotFmt>
      <c:pivotFmt>
        <c:idx val="11"/>
        <c:spPr>
          <a:solidFill>
            <a:srgbClr val="FFC000"/>
          </a:solidFill>
          <a:ln>
            <a:noFill/>
          </a:ln>
          <a:effectLst/>
        </c:spPr>
        <c:marker>
          <c:symbol val="none"/>
        </c:marker>
      </c:pivotFmt>
      <c:pivotFmt>
        <c:idx val="12"/>
        <c:spPr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c:spPr>
        <c:marker>
          <c:symbol val="none"/>
        </c:marker>
      </c:pivotFmt>
      <c:pivotFmt>
        <c:idx val="13"/>
        <c:spPr>
          <a:solidFill>
            <a:schemeClr val="bg1">
              <a:lumMod val="65000"/>
            </a:schemeClr>
          </a:solidFill>
          <a:ln>
            <a:noFill/>
          </a:ln>
          <a:effectLst/>
        </c:spPr>
        <c:marker>
          <c:symbol val="none"/>
        </c:marker>
      </c:pivotFmt>
      <c:pivotFmt>
        <c:idx val="14"/>
        <c:spPr>
          <a:solidFill>
            <a:srgbClr val="008000"/>
          </a:solidFill>
          <a:ln>
            <a:noFill/>
          </a:ln>
          <a:effectLst/>
        </c:spPr>
        <c:marker>
          <c:symbol val="none"/>
        </c:marker>
      </c:pivotFmt>
      <c:pivotFmt>
        <c:idx val="15"/>
        <c:spPr>
          <a:solidFill>
            <a:srgbClr val="00CC00"/>
          </a:solidFill>
          <a:ln>
            <a:noFill/>
          </a:ln>
          <a:effectLst/>
        </c:spPr>
        <c:marker>
          <c:symbol val="none"/>
        </c:marker>
      </c:pivotFmt>
      <c:pivotFmt>
        <c:idx val="16"/>
        <c:spPr>
          <a:solidFill>
            <a:srgbClr val="FFC000"/>
          </a:solidFill>
          <a:ln>
            <a:noFill/>
          </a:ln>
          <a:effectLst/>
        </c:spPr>
        <c:marker>
          <c:symbol val="none"/>
        </c:marker>
      </c:pivotFmt>
      <c:pivotFmt>
        <c:idx val="17"/>
        <c:spPr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c:spPr>
        <c:marker>
          <c:symbol val="none"/>
        </c:marker>
      </c:pivotFmt>
      <c:pivotFmt>
        <c:idx val="18"/>
        <c:spPr>
          <a:solidFill>
            <a:schemeClr val="bg1">
              <a:lumMod val="65000"/>
            </a:schemeClr>
          </a:solidFill>
          <a:ln>
            <a:noFill/>
          </a:ln>
          <a:effectLst/>
        </c:spPr>
        <c:marker>
          <c:symbol val="none"/>
        </c:marker>
      </c:pivotFmt>
    </c:pivotFmts>
    <c:plotArea>
      <c:layout>
        <c:manualLayout>
          <c:layoutTarget val="inner"/>
          <c:xMode val="edge"/>
          <c:yMode val="edge"/>
          <c:x val="0.119853165901373"/>
          <c:y val="8.7108808212064598E-2"/>
          <c:w val="0.83878327714826595"/>
          <c:h val="0.76624385321427702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Progress!$B$5:$B$6</c:f>
              <c:strCache>
                <c:ptCount val="1"/>
                <c:pt idx="0">
                  <c:v>Completed distributions </c:v>
                </c:pt>
              </c:strCache>
            </c:strRef>
          </c:tx>
          <c:spPr>
            <a:solidFill>
              <a:srgbClr val="008000"/>
            </a:solidFill>
            <a:ln>
              <a:noFill/>
            </a:ln>
            <a:effectLst/>
          </c:spPr>
          <c:invertIfNegative val="0"/>
          <c:cat>
            <c:strRef>
              <c:f>Progress!$A$7:$A$11</c:f>
              <c:strCache>
                <c:ptCount val="4"/>
                <c:pt idx="0">
                  <c:v>Objective 1 - Emergency Shelter</c:v>
                </c:pt>
                <c:pt idx="1">
                  <c:v>Objective 2 - Support to return (NFI)</c:v>
                </c:pt>
                <c:pt idx="2">
                  <c:v>Objective 3 - Transitional/core shelter</c:v>
                </c:pt>
                <c:pt idx="3">
                  <c:v>Objective 4 - Technical support</c:v>
                </c:pt>
              </c:strCache>
            </c:strRef>
          </c:cat>
          <c:val>
            <c:numRef>
              <c:f>Progress!$B$7:$B$11</c:f>
              <c:numCache>
                <c:formatCode>General</c:formatCode>
                <c:ptCount val="4"/>
                <c:pt idx="0">
                  <c:v>8</c:v>
                </c:pt>
                <c:pt idx="1">
                  <c:v>3659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FB1-41A8-BFFB-3D812A1B464D}"/>
            </c:ext>
          </c:extLst>
        </c:ser>
        <c:ser>
          <c:idx val="1"/>
          <c:order val="1"/>
          <c:tx>
            <c:strRef>
              <c:f>Progress!$C$5:$C$6</c:f>
              <c:strCache>
                <c:ptCount val="1"/>
                <c:pt idx="0">
                  <c:v>Ongoing distributions</c:v>
                </c:pt>
              </c:strCache>
            </c:strRef>
          </c:tx>
          <c:spPr>
            <a:solidFill>
              <a:srgbClr val="00CC00"/>
            </a:solidFill>
            <a:ln>
              <a:noFill/>
            </a:ln>
            <a:effectLst/>
          </c:spPr>
          <c:invertIfNegative val="0"/>
          <c:cat>
            <c:strRef>
              <c:f>Progress!$A$7:$A$11</c:f>
              <c:strCache>
                <c:ptCount val="4"/>
                <c:pt idx="0">
                  <c:v>Objective 1 - Emergency Shelter</c:v>
                </c:pt>
                <c:pt idx="1">
                  <c:v>Objective 2 - Support to return (NFI)</c:v>
                </c:pt>
                <c:pt idx="2">
                  <c:v>Objective 3 - Transitional/core shelter</c:v>
                </c:pt>
                <c:pt idx="3">
                  <c:v>Objective 4 - Technical support</c:v>
                </c:pt>
              </c:strCache>
            </c:strRef>
          </c:cat>
          <c:val>
            <c:numRef>
              <c:f>Progress!$C$7:$C$11</c:f>
              <c:numCache>
                <c:formatCode>General</c:formatCode>
                <c:ptCount val="4"/>
                <c:pt idx="1">
                  <c:v>1880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BFB1-41A8-BFFB-3D812A1B464D}"/>
            </c:ext>
          </c:extLst>
        </c:ser>
        <c:ser>
          <c:idx val="2"/>
          <c:order val="2"/>
          <c:tx>
            <c:strRef>
              <c:f>Progress!$D$5:$D$6</c:f>
              <c:strCache>
                <c:ptCount val="1"/>
                <c:pt idx="0">
                  <c:v>In pipeline (procurement/onroute)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cat>
            <c:strRef>
              <c:f>Progress!$A$7:$A$11</c:f>
              <c:strCache>
                <c:ptCount val="4"/>
                <c:pt idx="0">
                  <c:v>Objective 1 - Emergency Shelter</c:v>
                </c:pt>
                <c:pt idx="1">
                  <c:v>Objective 2 - Support to return (NFI)</c:v>
                </c:pt>
                <c:pt idx="2">
                  <c:v>Objective 3 - Transitional/core shelter</c:v>
                </c:pt>
                <c:pt idx="3">
                  <c:v>Objective 4 - Technical support</c:v>
                </c:pt>
              </c:strCache>
            </c:strRef>
          </c:cat>
          <c:val>
            <c:numRef>
              <c:f>Progress!$D$7:$D$11</c:f>
              <c:numCache>
                <c:formatCode>General</c:formatCode>
                <c:ptCount val="4"/>
                <c:pt idx="1">
                  <c:v>2500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BFB1-41A8-BFFB-3D812A1B464D}"/>
            </c:ext>
          </c:extLst>
        </c:ser>
        <c:ser>
          <c:idx val="3"/>
          <c:order val="3"/>
          <c:tx>
            <c:strRef>
              <c:f>Progress!$E$5:$E$6</c:f>
              <c:strCache>
                <c:ptCount val="1"/>
                <c:pt idx="0">
                  <c:v>Planned (funded)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Progress!$A$7:$A$11</c:f>
              <c:strCache>
                <c:ptCount val="4"/>
                <c:pt idx="0">
                  <c:v>Objective 1 - Emergency Shelter</c:v>
                </c:pt>
                <c:pt idx="1">
                  <c:v>Objective 2 - Support to return (NFI)</c:v>
                </c:pt>
                <c:pt idx="2">
                  <c:v>Objective 3 - Transitional/core shelter</c:v>
                </c:pt>
                <c:pt idx="3">
                  <c:v>Objective 4 - Technical support</c:v>
                </c:pt>
              </c:strCache>
            </c:strRef>
          </c:cat>
          <c:val>
            <c:numRef>
              <c:f>Progress!$E$7:$E$11</c:f>
              <c:numCache>
                <c:formatCode>General</c:formatCode>
                <c:ptCount val="4"/>
                <c:pt idx="0">
                  <c:v>5750</c:v>
                </c:pt>
                <c:pt idx="1">
                  <c:v>13849</c:v>
                </c:pt>
                <c:pt idx="2">
                  <c:v>180</c:v>
                </c:pt>
                <c:pt idx="3">
                  <c:v>600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BFB1-41A8-BFFB-3D812A1B464D}"/>
            </c:ext>
          </c:extLst>
        </c:ser>
        <c:ser>
          <c:idx val="4"/>
          <c:order val="4"/>
          <c:tx>
            <c:strRef>
              <c:f>Progress!$F$5:$F$6</c:f>
              <c:strCache>
                <c:ptCount val="1"/>
                <c:pt idx="0">
                  <c:v>Planned (subject to funding)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/>
          </c:spPr>
          <c:invertIfNegative val="0"/>
          <c:cat>
            <c:strRef>
              <c:f>Progress!$A$7:$A$11</c:f>
              <c:strCache>
                <c:ptCount val="4"/>
                <c:pt idx="0">
                  <c:v>Objective 1 - Emergency Shelter</c:v>
                </c:pt>
                <c:pt idx="1">
                  <c:v>Objective 2 - Support to return (NFI)</c:v>
                </c:pt>
                <c:pt idx="2">
                  <c:v>Objective 3 - Transitional/core shelter</c:v>
                </c:pt>
                <c:pt idx="3">
                  <c:v>Objective 4 - Technical support</c:v>
                </c:pt>
              </c:strCache>
            </c:strRef>
          </c:cat>
          <c:val>
            <c:numRef>
              <c:f>Progress!$F$7:$F$11</c:f>
              <c:numCache>
                <c:formatCode>General</c:formatCode>
                <c:ptCount val="4"/>
                <c:pt idx="1">
                  <c:v>5000</c:v>
                </c:pt>
                <c:pt idx="2">
                  <c:v>650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BFB1-41A8-BFFB-3D812A1B46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19678848"/>
        <c:axId val="119680384"/>
      </c:barChart>
      <c:catAx>
        <c:axId val="1196788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9680384"/>
        <c:crosses val="autoZero"/>
        <c:auto val="1"/>
        <c:lblAlgn val="ctr"/>
        <c:lblOffset val="100"/>
        <c:noMultiLvlLbl val="0"/>
      </c:catAx>
      <c:valAx>
        <c:axId val="1196803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Number of Households</a:t>
                </a:r>
              </a:p>
            </c:rich>
          </c:tx>
          <c:layout>
            <c:manualLayout>
              <c:xMode val="edge"/>
              <c:yMode val="edge"/>
              <c:x val="1.9328646455408299E-2"/>
              <c:y val="0.33007845415446702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96788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0798872825988304"/>
          <c:y val="0.144812380027211"/>
          <c:w val="0.32761318183263999"/>
          <c:h val="0.24925481569576299"/>
        </c:manualLayout>
      </c:layout>
      <c:overlay val="0"/>
      <c:spPr>
        <a:solidFill>
          <a:sysClr val="window" lastClr="FFFFFF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 b="1"/>
      </a:pPr>
      <a:endParaRPr lang="en-US"/>
    </a:p>
  </c:txPr>
  <c:externalData r:id="rId1">
    <c:autoUpdate val="0"/>
  </c:externalData>
  <c:extLst xmlns:c16r2="http://schemas.microsoft.com/office/drawing/2015/06/chart"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</c14:pivotOptions>
    </c:ext>
  </c:extLst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7D8AD1-4103-724A-AC75-EAAF7BBDA4EB}" type="datetimeFigureOut">
              <a:rPr lang="en-US" smtClean="0"/>
              <a:t>7/13/2017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2A9F3F-5809-1444-809B-B1EE74771D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2501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altLang="en-US">
              <a:ea typeface="MS PGothic" charset="-128"/>
            </a:endParaRPr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9pPr>
          </a:lstStyle>
          <a:p>
            <a:fld id="{BE61EB6C-9DB5-B34E-BB13-6B285C042EEE}" type="slidenum">
              <a:rPr lang="en-GB" altLang="en-US"/>
              <a:pPr/>
              <a:t>6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394221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altLang="en-US">
              <a:ea typeface="MS PGothic" charset="-128"/>
            </a:endParaRPr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9pPr>
          </a:lstStyle>
          <a:p>
            <a:fld id="{BE61EB6C-9DB5-B34E-BB13-6B285C042EEE}" type="slidenum">
              <a:rPr lang="en-GB" altLang="en-US"/>
              <a:pPr/>
              <a:t>7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92002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altLang="en-US">
              <a:ea typeface="MS PGothic" charset="-128"/>
            </a:endParaRPr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9pPr>
          </a:lstStyle>
          <a:p>
            <a:fld id="{BE61EB6C-9DB5-B34E-BB13-6B285C042EEE}" type="slidenum">
              <a:rPr lang="en-GB" altLang="en-US"/>
              <a:pPr/>
              <a:t>8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152360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C0B4A-8022-4738-8754-3D0246E180D2}" type="datetimeFigureOut">
              <a:rPr lang="en-GB" smtClean="0"/>
              <a:t>13/07/2017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24FA0-A0C4-4300-A2E5-D1EBB754A6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9867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C0B4A-8022-4738-8754-3D0246E180D2}" type="datetimeFigureOut">
              <a:rPr lang="en-GB" smtClean="0"/>
              <a:t>13/07/2017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24FA0-A0C4-4300-A2E5-D1EBB754A6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580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C0B4A-8022-4738-8754-3D0246E180D2}" type="datetimeFigureOut">
              <a:rPr lang="en-GB" smtClean="0"/>
              <a:t>13/07/2017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24FA0-A0C4-4300-A2E5-D1EBB754A6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1301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C0B4A-8022-4738-8754-3D0246E180D2}" type="datetimeFigureOut">
              <a:rPr lang="en-GB" smtClean="0"/>
              <a:t>13/07/2017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24FA0-A0C4-4300-A2E5-D1EBB754A6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8619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C0B4A-8022-4738-8754-3D0246E180D2}" type="datetimeFigureOut">
              <a:rPr lang="en-GB" smtClean="0"/>
              <a:t>13/07/2017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24FA0-A0C4-4300-A2E5-D1EBB754A6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573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C0B4A-8022-4738-8754-3D0246E180D2}" type="datetimeFigureOut">
              <a:rPr lang="en-GB" smtClean="0"/>
              <a:t>13/07/2017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24FA0-A0C4-4300-A2E5-D1EBB754A6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4381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C0B4A-8022-4738-8754-3D0246E180D2}" type="datetimeFigureOut">
              <a:rPr lang="en-GB" smtClean="0"/>
              <a:t>13/07/2017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24FA0-A0C4-4300-A2E5-D1EBB754A6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9874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C0B4A-8022-4738-8754-3D0246E180D2}" type="datetimeFigureOut">
              <a:rPr lang="en-GB" smtClean="0"/>
              <a:t>13/07/2017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24FA0-A0C4-4300-A2E5-D1EBB754A6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3789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C0B4A-8022-4738-8754-3D0246E180D2}" type="datetimeFigureOut">
              <a:rPr lang="en-GB" smtClean="0"/>
              <a:t>13/07/2017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24FA0-A0C4-4300-A2E5-D1EBB754A6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0356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C0B4A-8022-4738-8754-3D0246E180D2}" type="datetimeFigureOut">
              <a:rPr lang="en-GB" smtClean="0"/>
              <a:t>13/07/2017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24FA0-A0C4-4300-A2E5-D1EBB754A6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4096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C0B4A-8022-4738-8754-3D0246E180D2}" type="datetimeFigureOut">
              <a:rPr lang="en-GB" smtClean="0"/>
              <a:t>13/07/2017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24FA0-A0C4-4300-A2E5-D1EBB754A6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3674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3C0B4A-8022-4738-8754-3D0246E180D2}" type="datetimeFigureOut">
              <a:rPr lang="en-GB" smtClean="0"/>
              <a:t>13/07/2017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124FA0-A0C4-4300-A2E5-D1EBB754A6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4610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heltercluster.org/response/sri-lanka-floods-2017" TargetMode="External"/><Relationship Id="rId2" Type="http://schemas.openxmlformats.org/officeDocument/2006/relationships/hyperlink" Target="http://www.sheltercluster.org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sheltercluster.org/response/sri-lanka-floods-2017/documents?sort=date&amp;sort_direction=DESC" TargetMode="External"/><Relationship Id="rId4" Type="http://schemas.openxmlformats.org/officeDocument/2006/relationships/hyperlink" Target="https://www.sheltercluster.org/sri-lanka-floods-2017/documents/21062017-nbro-presentation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249048" y="1988840"/>
            <a:ext cx="640871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/>
              <a:t>Shelter </a:t>
            </a:r>
            <a:r>
              <a:rPr lang="en-GB" sz="3200" dirty="0" smtClean="0"/>
              <a:t> and WASH Working </a:t>
            </a:r>
            <a:r>
              <a:rPr lang="en-GB" sz="3200" dirty="0"/>
              <a:t>Group Meeting</a:t>
            </a:r>
          </a:p>
          <a:p>
            <a:pPr algn="ctr"/>
            <a:r>
              <a:rPr lang="en-GB" sz="3200" dirty="0"/>
              <a:t>Thursday 13 July, 10AM </a:t>
            </a:r>
          </a:p>
          <a:p>
            <a:pPr algn="ctr"/>
            <a:r>
              <a:rPr lang="en-US" sz="3200" dirty="0"/>
              <a:t>Asia Pacific Alliance for Disaster Management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961508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>
            <a:normAutofit/>
          </a:bodyPr>
          <a:lstStyle/>
          <a:p>
            <a:r>
              <a:rPr lang="en-GB" dirty="0"/>
              <a:t>Validation of agency data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11560" y="1691680"/>
            <a:ext cx="7704856" cy="55861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800"/>
              </a:spcAft>
            </a:pPr>
            <a:r>
              <a:rPr lang="en-GB" sz="2400" dirty="0"/>
              <a:t>Few changes received in the last 2 weeks - please update:</a:t>
            </a:r>
          </a:p>
          <a:p>
            <a:pPr marL="742950" lvl="1" indent="-28575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2400" dirty="0"/>
              <a:t>Distributions which were previously ‘ongoing’ which are not complete</a:t>
            </a:r>
          </a:p>
          <a:p>
            <a:pPr marL="742950" lvl="1" indent="-28575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2400" dirty="0"/>
              <a:t>Activities which were indicated as ‘planned’ may now be ‘ongoing</a:t>
            </a:r>
          </a:p>
          <a:p>
            <a:pPr marL="742950" lvl="1" indent="-28575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2400" dirty="0"/>
              <a:t>Activities may have been allocated to a district but not yet a division – have your plans developed?</a:t>
            </a:r>
          </a:p>
          <a:p>
            <a:pPr marL="742950" lvl="1" indent="-28575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2400" dirty="0"/>
              <a:t>NFI – we would like to verify kit contents, to ensure that we are not double-counting.</a:t>
            </a:r>
          </a:p>
          <a:p>
            <a:pPr>
              <a:spcAft>
                <a:spcPts val="800"/>
              </a:spcAft>
            </a:pPr>
            <a:r>
              <a:rPr lang="en-GB" sz="2400" dirty="0"/>
              <a:t>Will be contacting you to validate our information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397340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/>
          <a:lstStyle/>
          <a:p>
            <a:r>
              <a:rPr lang="en-GB" dirty="0"/>
              <a:t>Web Details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>
                <a:hlinkClick r:id="rId2"/>
              </a:rPr>
              <a:t>www.sheltercluster.org</a:t>
            </a:r>
            <a:r>
              <a:rPr lang="en-GB" dirty="0"/>
              <a:t>  </a:t>
            </a:r>
          </a:p>
          <a:p>
            <a:r>
              <a:rPr lang="en-GB" dirty="0">
                <a:hlinkClick r:id="rId3"/>
              </a:rPr>
              <a:t>https://www.sheltercluster.org/response/sri-lanka-floods-2017</a:t>
            </a:r>
            <a:r>
              <a:rPr lang="en-GB" dirty="0"/>
              <a:t> </a:t>
            </a:r>
          </a:p>
          <a:p>
            <a:r>
              <a:rPr lang="en-GB" dirty="0">
                <a:hlinkClick r:id="rId4"/>
              </a:rPr>
              <a:t>https://www.sheltercluster.org/sri-lanka-floods-2017/documents/21062017-nbro-presentation</a:t>
            </a:r>
            <a:r>
              <a:rPr lang="en-GB" dirty="0"/>
              <a:t> </a:t>
            </a:r>
          </a:p>
          <a:p>
            <a:r>
              <a:rPr lang="en-GB" dirty="0">
                <a:hlinkClick r:id="rId5"/>
              </a:rPr>
              <a:t>https://www.sheltercluster.org/response/sri-lanka-floods-2017/documents?sort=date&amp;sort_direction=DESC</a:t>
            </a:r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64086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Introductions &amp; Agenda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Information management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Environmental concerns – WWF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IEC materials for DRR - NBRO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District </a:t>
            </a:r>
            <a:r>
              <a:rPr lang="en-US" dirty="0"/>
              <a:t>Updates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AOB</a:t>
            </a:r>
          </a:p>
        </p:txBody>
      </p:sp>
    </p:spTree>
    <p:extLst>
      <p:ext uri="{BB962C8B-B14F-4D97-AF65-F5344CB8AC3E}">
        <p14:creationId xmlns:p14="http://schemas.microsoft.com/office/powerpoint/2010/main" val="28537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942" y="636484"/>
            <a:ext cx="8229600" cy="776292"/>
          </a:xfrm>
        </p:spPr>
        <p:txBody>
          <a:bodyPr>
            <a:normAutofit/>
          </a:bodyPr>
          <a:lstStyle/>
          <a:p>
            <a:r>
              <a:rPr lang="en-GB" sz="3600" dirty="0"/>
              <a:t>Overview of planned response (4 districts)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1783139"/>
              </p:ext>
            </p:extLst>
          </p:nvPr>
        </p:nvGraphicFramePr>
        <p:xfrm>
          <a:off x="2081210" y="2745740"/>
          <a:ext cx="4752529" cy="2022308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408378">
                  <a:extLst>
                    <a:ext uri="{9D8B030D-6E8A-4147-A177-3AD203B41FA5}">
                      <a16:colId xmlns="" xmlns:a16="http://schemas.microsoft.com/office/drawing/2014/main" val="433094590"/>
                    </a:ext>
                  </a:extLst>
                </a:gridCol>
                <a:gridCol w="1344151">
                  <a:extLst>
                    <a:ext uri="{9D8B030D-6E8A-4147-A177-3AD203B41FA5}">
                      <a16:colId xmlns="" xmlns:a16="http://schemas.microsoft.com/office/drawing/2014/main" val="915754213"/>
                    </a:ext>
                  </a:extLst>
                </a:gridCol>
              </a:tblGrid>
              <a:tr h="796668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effectLst/>
                        </a:rPr>
                        <a:t>Item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effectLst/>
                        </a:rPr>
                        <a:t>Total # of HH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133648115"/>
                  </a:ext>
                </a:extLst>
              </a:tr>
              <a:tr h="24512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u="none" strike="noStrike" dirty="0">
                          <a:effectLst/>
                        </a:rPr>
                        <a:t>Household NFIs Kits/ Cash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 dirty="0">
                          <a:effectLst/>
                        </a:rPr>
                        <a:t>26635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174314158"/>
                  </a:ext>
                </a:extLst>
              </a:tr>
              <a:tr h="24512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u="none" strike="noStrike">
                          <a:effectLst/>
                        </a:rPr>
                        <a:t>Shelter Repair kits/Cash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5700</a:t>
                      </a: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959348342"/>
                  </a:ext>
                </a:extLst>
              </a:tr>
              <a:tr h="24512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u="none" strike="noStrike">
                          <a:effectLst/>
                        </a:rPr>
                        <a:t>Repairing 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u="none" strike="noStrike" dirty="0">
                          <a:effectLst/>
                        </a:rPr>
                        <a:t>658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398895441"/>
                  </a:ext>
                </a:extLst>
              </a:tr>
              <a:tr h="24512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u="none" strike="noStrike" dirty="0">
                          <a:effectLst/>
                        </a:rPr>
                        <a:t>Permanent House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290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086883104"/>
                  </a:ext>
                </a:extLst>
              </a:tr>
              <a:tr h="24512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u="none" strike="noStrike">
                          <a:effectLst/>
                        </a:rPr>
                        <a:t>Transitional Shelter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540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4206181414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9513143"/>
              </p:ext>
            </p:extLst>
          </p:nvPr>
        </p:nvGraphicFramePr>
        <p:xfrm>
          <a:off x="2840133" y="2039510"/>
          <a:ext cx="3384376" cy="597402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2430441">
                  <a:extLst>
                    <a:ext uri="{9D8B030D-6E8A-4147-A177-3AD203B41FA5}">
                      <a16:colId xmlns="" xmlns:a16="http://schemas.microsoft.com/office/drawing/2014/main" val="1092645861"/>
                    </a:ext>
                  </a:extLst>
                </a:gridCol>
                <a:gridCol w="953935">
                  <a:extLst>
                    <a:ext uri="{9D8B030D-6E8A-4147-A177-3AD203B41FA5}">
                      <a16:colId xmlns="" xmlns:a16="http://schemas.microsoft.com/office/drawing/2014/main" val="4080706404"/>
                    </a:ext>
                  </a:extLst>
                </a:gridCol>
              </a:tblGrid>
              <a:tr h="298701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Partially Damaged Houses 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 dirty="0">
                          <a:effectLst/>
                        </a:rPr>
                        <a:t>20439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4006623843"/>
                  </a:ext>
                </a:extLst>
              </a:tr>
              <a:tr h="298701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Fully Damaged Houses 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2967</a:t>
                      </a: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714919818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5901571"/>
              </p:ext>
            </p:extLst>
          </p:nvPr>
        </p:nvGraphicFramePr>
        <p:xfrm>
          <a:off x="1115616" y="5085184"/>
          <a:ext cx="7200801" cy="1480403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73878">
                  <a:extLst>
                    <a:ext uri="{9D8B030D-6E8A-4147-A177-3AD203B41FA5}">
                      <a16:colId xmlns="" xmlns:a16="http://schemas.microsoft.com/office/drawing/2014/main" val="3937585111"/>
                    </a:ext>
                  </a:extLst>
                </a:gridCol>
                <a:gridCol w="1343589">
                  <a:extLst>
                    <a:ext uri="{9D8B030D-6E8A-4147-A177-3AD203B41FA5}">
                      <a16:colId xmlns="" xmlns:a16="http://schemas.microsoft.com/office/drawing/2014/main" val="2379388351"/>
                    </a:ext>
                  </a:extLst>
                </a:gridCol>
                <a:gridCol w="1288508">
                  <a:extLst>
                    <a:ext uri="{9D8B030D-6E8A-4147-A177-3AD203B41FA5}">
                      <a16:colId xmlns="" xmlns:a16="http://schemas.microsoft.com/office/drawing/2014/main" val="3709201286"/>
                    </a:ext>
                  </a:extLst>
                </a:gridCol>
                <a:gridCol w="894826">
                  <a:extLst>
                    <a:ext uri="{9D8B030D-6E8A-4147-A177-3AD203B41FA5}">
                      <a16:colId xmlns="" xmlns:a16="http://schemas.microsoft.com/office/drawing/2014/main" val="1214577267"/>
                    </a:ext>
                  </a:extLst>
                </a:gridCol>
              </a:tblGrid>
              <a:tr h="748883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effectLst/>
                        </a:rPr>
                        <a:t>Items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effectLst/>
                        </a:rPr>
                        <a:t>Total Response Needed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effectLst/>
                        </a:rPr>
                        <a:t>Response Plan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effectLst/>
                        </a:rPr>
                        <a:t>Gap 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57242343"/>
                  </a:ext>
                </a:extLst>
              </a:tr>
              <a:tr h="230426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Cash/ Shelter Repair Kits/repair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 dirty="0">
                          <a:effectLst/>
                        </a:rPr>
                        <a:t>20439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 dirty="0">
                          <a:effectLst/>
                        </a:rPr>
                        <a:t>6358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 dirty="0">
                          <a:effectLst/>
                        </a:rPr>
                        <a:t>14081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996516885"/>
                  </a:ext>
                </a:extLst>
              </a:tr>
              <a:tr h="230426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Cash/ Household NFI Kits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 dirty="0">
                          <a:effectLst/>
                        </a:rPr>
                        <a:t>23406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 dirty="0">
                          <a:effectLst/>
                        </a:rPr>
                        <a:t>26635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 dirty="0">
                          <a:effectLst/>
                        </a:rPr>
                        <a:t>(3229)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686256091"/>
                  </a:ext>
                </a:extLst>
              </a:tr>
              <a:tr h="230426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Permanent House/Transitional Shelter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 dirty="0">
                          <a:effectLst/>
                        </a:rPr>
                        <a:t>2967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 dirty="0">
                          <a:effectLst/>
                        </a:rPr>
                        <a:t>830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 dirty="0">
                          <a:effectLst/>
                        </a:rPr>
                        <a:t>2137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365772227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940657"/>
              </p:ext>
            </p:extLst>
          </p:nvPr>
        </p:nvGraphicFramePr>
        <p:xfrm>
          <a:off x="419346" y="1501160"/>
          <a:ext cx="3396749" cy="48768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2761842">
                  <a:extLst>
                    <a:ext uri="{9D8B030D-6E8A-4147-A177-3AD203B41FA5}">
                      <a16:colId xmlns="" xmlns:a16="http://schemas.microsoft.com/office/drawing/2014/main" val="834652894"/>
                    </a:ext>
                  </a:extLst>
                </a:gridCol>
                <a:gridCol w="634907">
                  <a:extLst>
                    <a:ext uri="{9D8B030D-6E8A-4147-A177-3AD203B41FA5}">
                      <a16:colId xmlns="" xmlns:a16="http://schemas.microsoft.com/office/drawing/2014/main" val="3477344007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u="none" strike="noStrike" dirty="0">
                          <a:effectLst/>
                        </a:rPr>
                        <a:t>Transitional Shelter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u="none" strike="noStrike">
                          <a:effectLst/>
                        </a:rPr>
                        <a:t>90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45294974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u="none" strike="noStrike">
                          <a:effectLst/>
                        </a:rPr>
                        <a:t>Permanent House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u="none" strike="noStrike" dirty="0">
                          <a:effectLst/>
                        </a:rPr>
                        <a:t>250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11287211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3816095" y="1507063"/>
            <a:ext cx="4356305" cy="4097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/>
              <a:t>Unmarked District for the Response Plan</a:t>
            </a:r>
          </a:p>
        </p:txBody>
      </p:sp>
    </p:spTree>
    <p:extLst>
      <p:ext uri="{BB962C8B-B14F-4D97-AF65-F5344CB8AC3E}">
        <p14:creationId xmlns:p14="http://schemas.microsoft.com/office/powerpoint/2010/main" val="712150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69776"/>
            <a:ext cx="8229600" cy="1143000"/>
          </a:xfrm>
        </p:spPr>
        <p:txBody>
          <a:bodyPr/>
          <a:lstStyle/>
          <a:p>
            <a:r>
              <a:rPr lang="en-GB" dirty="0"/>
              <a:t>Progress to date</a:t>
            </a:r>
          </a:p>
        </p:txBody>
      </p:sp>
      <p:graphicFrame>
        <p:nvGraphicFramePr>
          <p:cNvPr id="7" name="Chart 6"/>
          <p:cNvGraphicFramePr>
            <a:graphicFrameLocks/>
          </p:cNvGraphicFramePr>
          <p:nvPr/>
        </p:nvGraphicFramePr>
        <p:xfrm>
          <a:off x="233362" y="846138"/>
          <a:ext cx="8677276" cy="58388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685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426028" y="2208722"/>
          <a:ext cx="3680981" cy="330884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2085"/>
                <a:gridCol w="2347330"/>
                <a:gridCol w="1161566"/>
              </a:tblGrid>
              <a:tr h="158318">
                <a:tc>
                  <a:txBody>
                    <a:bodyPr/>
                    <a:lstStyle/>
                    <a:p>
                      <a:pPr algn="l" fontAlgn="b"/>
                      <a:r>
                        <a:rPr lang="en-AU" sz="800" u="none" strike="noStrike" dirty="0">
                          <a:effectLst/>
                        </a:rPr>
                        <a:t> 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800" u="none" strike="noStrike" dirty="0">
                          <a:effectLst/>
                        </a:rPr>
                        <a:t>T</a:t>
                      </a:r>
                      <a:r>
                        <a:rPr lang="en-AU" sz="800" b="1" u="none" strike="noStrike" dirty="0">
                          <a:effectLst/>
                        </a:rPr>
                        <a:t>ype of Activity </a:t>
                      </a:r>
                      <a:endParaRPr lang="en-A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800" u="none" strike="noStrike">
                          <a:effectLst/>
                        </a:rPr>
                        <a:t> 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</a:tr>
              <a:tr h="158318">
                <a:tc>
                  <a:txBody>
                    <a:bodyPr/>
                    <a:lstStyle/>
                    <a:p>
                      <a:pPr algn="r" fontAlgn="b"/>
                      <a:r>
                        <a:rPr lang="en-AU" sz="800" u="none" strike="noStrike">
                          <a:effectLst/>
                        </a:rPr>
                        <a:t>1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AU" sz="800" u="none" strike="noStrike">
                          <a:effectLst/>
                        </a:rPr>
                        <a:t>Distribution of Water bottles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158318">
                <a:tc>
                  <a:txBody>
                    <a:bodyPr/>
                    <a:lstStyle/>
                    <a:p>
                      <a:pPr algn="r" fontAlgn="b"/>
                      <a:r>
                        <a:rPr lang="en-AU" sz="800" u="none" strike="noStrike">
                          <a:effectLst/>
                        </a:rPr>
                        <a:t>2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AU" sz="800" u="none" strike="noStrike">
                          <a:effectLst/>
                        </a:rPr>
                        <a:t>Provision of 1000L water tank to camp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158318">
                <a:tc>
                  <a:txBody>
                    <a:bodyPr/>
                    <a:lstStyle/>
                    <a:p>
                      <a:pPr algn="r" fontAlgn="b"/>
                      <a:r>
                        <a:rPr lang="en-AU" sz="800" u="none" strike="noStrike">
                          <a:effectLst/>
                        </a:rPr>
                        <a:t>3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AU" sz="800" u="none" strike="noStrike" dirty="0">
                          <a:effectLst/>
                        </a:rPr>
                        <a:t>Repairing community rural water supply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158318">
                <a:tc>
                  <a:txBody>
                    <a:bodyPr/>
                    <a:lstStyle/>
                    <a:p>
                      <a:pPr algn="r" fontAlgn="b"/>
                      <a:r>
                        <a:rPr lang="en-AU" sz="800" u="none" strike="noStrike">
                          <a:effectLst/>
                        </a:rPr>
                        <a:t>4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AU" sz="800" u="none" strike="noStrike">
                          <a:effectLst/>
                        </a:rPr>
                        <a:t>Jerry cans (20 liters)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158318">
                <a:tc>
                  <a:txBody>
                    <a:bodyPr/>
                    <a:lstStyle/>
                    <a:p>
                      <a:pPr algn="r" fontAlgn="b"/>
                      <a:r>
                        <a:rPr lang="en-AU" sz="800" u="none" strike="noStrike">
                          <a:effectLst/>
                        </a:rPr>
                        <a:t>5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AU" sz="800" u="none" strike="noStrike" dirty="0">
                          <a:effectLst/>
                        </a:rPr>
                        <a:t>Disinfection kits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158318">
                <a:tc>
                  <a:txBody>
                    <a:bodyPr/>
                    <a:lstStyle/>
                    <a:p>
                      <a:pPr algn="r" fontAlgn="b"/>
                      <a:r>
                        <a:rPr lang="en-AU" sz="800" u="none" strike="noStrike">
                          <a:effectLst/>
                        </a:rPr>
                        <a:t>6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AU" sz="800" u="none" strike="noStrike">
                          <a:effectLst/>
                        </a:rPr>
                        <a:t>Hygiene kit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158318">
                <a:tc>
                  <a:txBody>
                    <a:bodyPr/>
                    <a:lstStyle/>
                    <a:p>
                      <a:pPr algn="r" fontAlgn="b"/>
                      <a:r>
                        <a:rPr lang="en-AU" sz="800" u="none" strike="noStrike">
                          <a:effectLst/>
                        </a:rPr>
                        <a:t>7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AU" sz="800" u="none" strike="noStrike">
                          <a:effectLst/>
                        </a:rPr>
                        <a:t>Water Trucking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158318">
                <a:tc>
                  <a:txBody>
                    <a:bodyPr/>
                    <a:lstStyle/>
                    <a:p>
                      <a:pPr algn="r" fontAlgn="b"/>
                      <a:r>
                        <a:rPr lang="en-AU" sz="800" u="none" strike="noStrike">
                          <a:effectLst/>
                        </a:rPr>
                        <a:t>8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AU" sz="800" u="none" strike="noStrike">
                          <a:effectLst/>
                        </a:rPr>
                        <a:t>Well cleaning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300805">
                <a:tc>
                  <a:txBody>
                    <a:bodyPr/>
                    <a:lstStyle/>
                    <a:p>
                      <a:pPr algn="r" fontAlgn="b"/>
                      <a:r>
                        <a:rPr lang="en-AU" sz="800" u="none" strike="noStrike">
                          <a:effectLst/>
                        </a:rPr>
                        <a:t>9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 gridSpan="2">
                  <a:txBody>
                    <a:bodyPr/>
                    <a:lstStyle/>
                    <a:p>
                      <a:pPr algn="l" fontAlgn="auto"/>
                      <a:r>
                        <a:rPr lang="en-AU" sz="800" u="none" strike="noStrike">
                          <a:effectLst/>
                        </a:rPr>
                        <a:t>Field water quality testing equipment and consumable support to MoH for day to day support kit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158318">
                <a:tc>
                  <a:txBody>
                    <a:bodyPr/>
                    <a:lstStyle/>
                    <a:p>
                      <a:pPr algn="r" fontAlgn="b"/>
                      <a:r>
                        <a:rPr lang="en-AU" sz="800" u="none" strike="noStrike">
                          <a:effectLst/>
                        </a:rPr>
                        <a:t>10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AU" sz="800" u="none" strike="noStrike">
                          <a:effectLst/>
                        </a:rPr>
                        <a:t>Capacity building to Government officers on well cleaning  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158318">
                <a:tc>
                  <a:txBody>
                    <a:bodyPr/>
                    <a:lstStyle/>
                    <a:p>
                      <a:pPr algn="r" fontAlgn="b"/>
                      <a:r>
                        <a:rPr lang="en-AU" sz="800" u="none" strike="noStrike">
                          <a:effectLst/>
                        </a:rPr>
                        <a:t>11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AU" sz="800" u="none" strike="noStrike" dirty="0">
                          <a:effectLst/>
                        </a:rPr>
                        <a:t>Dengue awareness program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158318">
                <a:tc>
                  <a:txBody>
                    <a:bodyPr/>
                    <a:lstStyle/>
                    <a:p>
                      <a:pPr algn="r" fontAlgn="b"/>
                      <a:r>
                        <a:rPr lang="en-AU" sz="800" u="none" strike="noStrike">
                          <a:effectLst/>
                        </a:rPr>
                        <a:t>12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AU" sz="800" u="none" strike="noStrike">
                          <a:effectLst/>
                        </a:rPr>
                        <a:t>Public Health Awarnes Program 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158318">
                <a:tc>
                  <a:txBody>
                    <a:bodyPr/>
                    <a:lstStyle/>
                    <a:p>
                      <a:pPr algn="r" fontAlgn="b"/>
                      <a:r>
                        <a:rPr lang="en-AU" sz="800" u="none" strike="noStrike">
                          <a:effectLst/>
                        </a:rPr>
                        <a:t>13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AU" sz="800" u="none" strike="noStrike" dirty="0">
                          <a:effectLst/>
                        </a:rPr>
                        <a:t>Construction of SP </a:t>
                      </a:r>
                      <a:r>
                        <a:rPr lang="en-AU" sz="800" u="none" strike="noStrike" dirty="0" smtClean="0">
                          <a:effectLst/>
                        </a:rPr>
                        <a:t>Latrines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158318">
                <a:tc>
                  <a:txBody>
                    <a:bodyPr/>
                    <a:lstStyle/>
                    <a:p>
                      <a:pPr algn="r" fontAlgn="b"/>
                      <a:r>
                        <a:rPr lang="en-AU" sz="800" u="none" strike="noStrike">
                          <a:effectLst/>
                        </a:rPr>
                        <a:t>14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 gridSpan="2">
                  <a:txBody>
                    <a:bodyPr/>
                    <a:lstStyle/>
                    <a:p>
                      <a:pPr algn="l" fontAlgn="auto"/>
                      <a:r>
                        <a:rPr lang="en-AU" sz="800" u="none" strike="noStrike">
                          <a:effectLst/>
                        </a:rPr>
                        <a:t>Hand-Washing Facilities (Water-Tank with Washing Consumables)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158318">
                <a:tc>
                  <a:txBody>
                    <a:bodyPr/>
                    <a:lstStyle/>
                    <a:p>
                      <a:pPr algn="r" fontAlgn="b"/>
                      <a:r>
                        <a:rPr lang="en-AU" sz="800" u="none" strike="noStrike">
                          <a:effectLst/>
                        </a:rPr>
                        <a:t>15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 gridSpan="2">
                  <a:txBody>
                    <a:bodyPr/>
                    <a:lstStyle/>
                    <a:p>
                      <a:pPr algn="l" fontAlgn="auto"/>
                      <a:r>
                        <a:rPr lang="en-AU" sz="800" u="none" strike="noStrike">
                          <a:effectLst/>
                        </a:rPr>
                        <a:t>Provision of Washing and Bathing Facility including Water Connection 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158318">
                <a:tc>
                  <a:txBody>
                    <a:bodyPr/>
                    <a:lstStyle/>
                    <a:p>
                      <a:pPr algn="r" fontAlgn="b"/>
                      <a:r>
                        <a:rPr lang="en-AU" sz="800" u="none" strike="noStrike">
                          <a:effectLst/>
                        </a:rPr>
                        <a:t>16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 gridSpan="2">
                  <a:txBody>
                    <a:bodyPr/>
                    <a:lstStyle/>
                    <a:p>
                      <a:pPr algn="l" fontAlgn="auto"/>
                      <a:r>
                        <a:rPr lang="en-AU" sz="800" u="none" strike="noStrike">
                          <a:effectLst/>
                        </a:rPr>
                        <a:t>Rehabilitation of school WASH facilities, provision of school cleaning kits 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158318">
                <a:tc>
                  <a:txBody>
                    <a:bodyPr/>
                    <a:lstStyle/>
                    <a:p>
                      <a:pPr algn="r" fontAlgn="b"/>
                      <a:r>
                        <a:rPr lang="en-AU" sz="800" u="none" strike="noStrike">
                          <a:effectLst/>
                        </a:rPr>
                        <a:t>17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AU" sz="800" u="none" strike="noStrike">
                          <a:effectLst/>
                        </a:rPr>
                        <a:t> Water purification Tablets 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158318">
                <a:tc>
                  <a:txBody>
                    <a:bodyPr/>
                    <a:lstStyle/>
                    <a:p>
                      <a:pPr algn="r" fontAlgn="b"/>
                      <a:r>
                        <a:rPr lang="en-AU" sz="800" u="none" strike="noStrike">
                          <a:effectLst/>
                        </a:rPr>
                        <a:t>18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AU" sz="800" u="none" strike="noStrike">
                          <a:effectLst/>
                        </a:rPr>
                        <a:t>Diesel driver Submersible water pumps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158318">
                <a:tc>
                  <a:txBody>
                    <a:bodyPr/>
                    <a:lstStyle/>
                    <a:p>
                      <a:pPr algn="r" fontAlgn="b"/>
                      <a:r>
                        <a:rPr lang="en-AU" sz="800" u="none" strike="noStrike" dirty="0">
                          <a:effectLst/>
                        </a:rPr>
                        <a:t>19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AU" sz="800" u="none" strike="noStrike" dirty="0">
                          <a:effectLst/>
                        </a:rPr>
                        <a:t>Water Pump(3HP)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166506" y="1044284"/>
            <a:ext cx="416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WASH sector coverage </a:t>
            </a:r>
            <a:endParaRPr lang="en-AU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356390" y="2657476"/>
            <a:ext cx="3210238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b="1" dirty="0"/>
              <a:t>Total number of people reached – 214,953</a:t>
            </a:r>
            <a:endParaRPr lang="en-AU" sz="135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4356392" y="2966524"/>
            <a:ext cx="2130327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b="1" dirty="0"/>
              <a:t>Planned to reach – 116,700</a:t>
            </a:r>
            <a:endParaRPr lang="en-AU" sz="1350" b="1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/>
          </p:nvPr>
        </p:nvGraphicFramePr>
        <p:xfrm>
          <a:off x="6442538" y="3972300"/>
          <a:ext cx="2228850" cy="17145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2237"/>
                <a:gridCol w="2076613"/>
              </a:tblGrid>
              <a:tr h="142875">
                <a:tc>
                  <a:txBody>
                    <a:bodyPr/>
                    <a:lstStyle/>
                    <a:p>
                      <a:pPr algn="r" fontAlgn="b"/>
                      <a:r>
                        <a:rPr lang="en-AU" sz="800" u="none" strike="noStrike" dirty="0">
                          <a:effectLst/>
                        </a:rPr>
                        <a:t>1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800" u="none" strike="noStrike" dirty="0">
                          <a:effectLst/>
                        </a:rPr>
                        <a:t>Alliance Development Trust (ADT)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</a:tr>
              <a:tr h="142875">
                <a:tc>
                  <a:txBody>
                    <a:bodyPr/>
                    <a:lstStyle/>
                    <a:p>
                      <a:pPr algn="r" fontAlgn="b"/>
                      <a:r>
                        <a:rPr lang="en-AU" sz="800" u="none" strike="noStrike" dirty="0">
                          <a:effectLst/>
                        </a:rPr>
                        <a:t>2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800" u="none" strike="noStrike" dirty="0">
                          <a:effectLst/>
                        </a:rPr>
                        <a:t>A-PAD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</a:tr>
              <a:tr h="142875">
                <a:tc>
                  <a:txBody>
                    <a:bodyPr/>
                    <a:lstStyle/>
                    <a:p>
                      <a:pPr algn="r" fontAlgn="b"/>
                      <a:r>
                        <a:rPr lang="en-AU" sz="800" u="none" strike="noStrike" dirty="0">
                          <a:effectLst/>
                        </a:rPr>
                        <a:t>3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800" u="none" strike="noStrike" dirty="0">
                          <a:effectLst/>
                        </a:rPr>
                        <a:t>Habitat for Humanity Sri Lanka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</a:tr>
              <a:tr h="142875">
                <a:tc>
                  <a:txBody>
                    <a:bodyPr/>
                    <a:lstStyle/>
                    <a:p>
                      <a:pPr algn="r" fontAlgn="b"/>
                      <a:r>
                        <a:rPr lang="en-AU" sz="800" u="none" strike="noStrike" dirty="0">
                          <a:effectLst/>
                        </a:rPr>
                        <a:t>4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800" u="none" strike="noStrike" dirty="0">
                          <a:effectLst/>
                        </a:rPr>
                        <a:t>LEADS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</a:tr>
              <a:tr h="142875">
                <a:tc>
                  <a:txBody>
                    <a:bodyPr/>
                    <a:lstStyle/>
                    <a:p>
                      <a:pPr algn="r" fontAlgn="b"/>
                      <a:r>
                        <a:rPr lang="en-AU" sz="800" u="none" strike="noStrike" dirty="0">
                          <a:effectLst/>
                        </a:rPr>
                        <a:t>5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800" u="none" strike="noStrike" dirty="0">
                          <a:effectLst/>
                        </a:rPr>
                        <a:t>Oxfam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</a:tr>
              <a:tr h="142875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6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800" u="none" strike="noStrike" dirty="0">
                          <a:effectLst/>
                        </a:rPr>
                        <a:t>Plan International Sri Lanka 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</a:tr>
              <a:tr h="142875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7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800" u="none" strike="noStrike" dirty="0">
                          <a:effectLst/>
                        </a:rPr>
                        <a:t>Save the Children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</a:tr>
              <a:tr h="142875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8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800" u="none" strike="noStrike" dirty="0">
                          <a:effectLst/>
                        </a:rPr>
                        <a:t>Sri Lanka Red Cross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</a:tr>
              <a:tr h="142875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9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800" u="none" strike="noStrike" dirty="0">
                          <a:effectLst/>
                        </a:rPr>
                        <a:t>Team Rubicon UK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</a:tr>
              <a:tr h="142875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10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800" u="none" strike="noStrike" dirty="0">
                          <a:effectLst/>
                        </a:rPr>
                        <a:t>UNICEF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</a:tr>
              <a:tr h="142875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11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800" u="none" strike="noStrike" dirty="0">
                          <a:effectLst/>
                        </a:rPr>
                        <a:t>World Vision Lanka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</a:tr>
              <a:tr h="142875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12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800" u="none" strike="noStrike" dirty="0">
                          <a:effectLst/>
                        </a:rPr>
                        <a:t>ADRA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4323020" y="2238421"/>
            <a:ext cx="2585964" cy="3000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AU" sz="1350" b="1" dirty="0">
                <a:solidFill>
                  <a:srgbClr val="000000"/>
                </a:solidFill>
                <a:latin typeface="Minion Pro"/>
              </a:rPr>
              <a:t>Target beneficiaries: 550,000 </a:t>
            </a:r>
            <a:endParaRPr lang="en-AU" sz="1350" dirty="0"/>
          </a:p>
        </p:txBody>
      </p:sp>
      <p:sp>
        <p:nvSpPr>
          <p:cNvPr id="10" name="TextBox 9"/>
          <p:cNvSpPr txBox="1"/>
          <p:nvPr/>
        </p:nvSpPr>
        <p:spPr>
          <a:xfrm>
            <a:off x="4356390" y="3270976"/>
            <a:ext cx="1172116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b="1" dirty="0"/>
              <a:t>Gap– 218,347</a:t>
            </a:r>
            <a:endParaRPr lang="en-AU" sz="1350" b="1" dirty="0"/>
          </a:p>
        </p:txBody>
      </p:sp>
    </p:spTree>
    <p:extLst>
      <p:ext uri="{BB962C8B-B14F-4D97-AF65-F5344CB8AC3E}">
        <p14:creationId xmlns:p14="http://schemas.microsoft.com/office/powerpoint/2010/main" val="1714248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60438"/>
            <a:ext cx="8229600" cy="4525962"/>
          </a:xfrm>
        </p:spPr>
        <p:txBody>
          <a:bodyPr>
            <a:normAutofit/>
          </a:bodyPr>
          <a:lstStyle/>
          <a:p>
            <a:pPr marL="0" indent="0">
              <a:buFont typeface="Wingdings" charset="2"/>
              <a:buNone/>
              <a:defRPr/>
            </a:pPr>
            <a:r>
              <a:rPr lang="en-GB" dirty="0">
                <a:ea typeface="+mn-ea"/>
                <a:cs typeface="+mn-cs"/>
              </a:rPr>
              <a:t>District Updates</a:t>
            </a:r>
          </a:p>
          <a:p>
            <a:pPr marL="0" indent="0">
              <a:buNone/>
              <a:defRPr/>
            </a:pPr>
            <a:endParaRPr lang="en-GB" sz="2400" dirty="0">
              <a:ea typeface="+mn-ea"/>
              <a:cs typeface="+mn-cs"/>
            </a:endParaRPr>
          </a:p>
        </p:txBody>
      </p:sp>
      <p:sp>
        <p:nvSpPr>
          <p:cNvPr id="4099" name="TextBox 1"/>
          <p:cNvSpPr txBox="1">
            <a:spLocks noChangeArrowheads="1"/>
          </p:cNvSpPr>
          <p:nvPr/>
        </p:nvSpPr>
        <p:spPr bwMode="auto">
          <a:xfrm>
            <a:off x="1797050" y="1216025"/>
            <a:ext cx="184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7F1416"/>
              </a:buClr>
              <a:buFont typeface="Wingdings" charset="2"/>
              <a:buChar char="§"/>
              <a:defRPr sz="3200">
                <a:solidFill>
                  <a:schemeClr val="tx1"/>
                </a:solidFill>
                <a:latin typeface="Calibri" charset="0"/>
                <a:ea typeface="MS PGothic" charset="-128"/>
              </a:defRPr>
            </a:lvl1pPr>
            <a:lvl2pPr marL="742950" indent="-285750">
              <a:spcBef>
                <a:spcPct val="20000"/>
              </a:spcBef>
              <a:buClr>
                <a:srgbClr val="7F1416"/>
              </a:buClr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  <a:ea typeface="MS PGothic" charset="-128"/>
              </a:defRPr>
            </a:lvl2pPr>
            <a:lvl3pPr marL="1143000" indent="-228600">
              <a:spcBef>
                <a:spcPct val="20000"/>
              </a:spcBef>
              <a:buClr>
                <a:srgbClr val="7F1416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  <a:ea typeface="MS PGothic" charset="-128"/>
              </a:defRPr>
            </a:lvl3pPr>
            <a:lvl4pPr marL="1600200" indent="-228600">
              <a:spcBef>
                <a:spcPct val="20000"/>
              </a:spcBef>
              <a:buClr>
                <a:srgbClr val="7F1416"/>
              </a:buClr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  <a:ea typeface="MS PGothic" charset="-128"/>
              </a:defRPr>
            </a:lvl4pPr>
            <a:lvl5pPr marL="2057400" indent="-228600">
              <a:spcBef>
                <a:spcPct val="20000"/>
              </a:spcBef>
              <a:buClr>
                <a:srgbClr val="7F1416"/>
              </a:buClr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1416"/>
              </a:buClr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1416"/>
              </a:buClr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1416"/>
              </a:buClr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1416"/>
              </a:buClr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MS PGothic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pic>
        <p:nvPicPr>
          <p:cNvPr id="2" name="Picture 1">
            <a:extLst>
              <a:ext uri="{FF2B5EF4-FFF2-40B4-BE49-F238E27FC236}">
                <a16:creationId xmlns="" xmlns:a16="http://schemas.microsoft.com/office/drawing/2014/main" id="{F89EA0E0-A082-4802-B14D-6A8D5463B6E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5588" t="22001" r="26375" b="13600"/>
          <a:stretch/>
        </p:blipFill>
        <p:spPr>
          <a:xfrm>
            <a:off x="1403648" y="1700808"/>
            <a:ext cx="6479232" cy="4885979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91329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60438"/>
            <a:ext cx="8229600" cy="4525962"/>
          </a:xfrm>
        </p:spPr>
        <p:txBody>
          <a:bodyPr>
            <a:normAutofit/>
          </a:bodyPr>
          <a:lstStyle/>
          <a:p>
            <a:pPr marL="0" indent="0">
              <a:buFont typeface="Wingdings" charset="2"/>
              <a:buNone/>
              <a:defRPr/>
            </a:pPr>
            <a:r>
              <a:rPr lang="en-GB" dirty="0">
                <a:ea typeface="+mn-ea"/>
                <a:cs typeface="+mn-cs"/>
              </a:rPr>
              <a:t>District Updates</a:t>
            </a:r>
          </a:p>
          <a:p>
            <a:pPr marL="0" indent="0">
              <a:buFont typeface="Wingdings" charset="2"/>
              <a:buNone/>
              <a:defRPr/>
            </a:pPr>
            <a:endParaRPr lang="en-GB" sz="2800" dirty="0"/>
          </a:p>
          <a:p>
            <a:pPr>
              <a:defRPr/>
            </a:pPr>
            <a:r>
              <a:rPr lang="en-GB" sz="2800" dirty="0" err="1" smtClean="0"/>
              <a:t>ToR</a:t>
            </a:r>
            <a:endParaRPr lang="en-GB" sz="2800" dirty="0" smtClean="0"/>
          </a:p>
          <a:p>
            <a:pPr>
              <a:defRPr/>
            </a:pPr>
            <a:r>
              <a:rPr lang="en-GB" sz="2800" dirty="0" smtClean="0"/>
              <a:t>Coordination district</a:t>
            </a:r>
          </a:p>
          <a:p>
            <a:pPr>
              <a:defRPr/>
            </a:pPr>
            <a:r>
              <a:rPr lang="en-GB" sz="2800" dirty="0" smtClean="0"/>
              <a:t>Regular update GA</a:t>
            </a:r>
            <a:endParaRPr lang="en-GB" sz="2800" dirty="0"/>
          </a:p>
          <a:p>
            <a:pPr>
              <a:defRPr/>
            </a:pPr>
            <a:r>
              <a:rPr lang="en-GB" sz="2800" dirty="0"/>
              <a:t>How to capture activities local CBO/ CSO</a:t>
            </a:r>
          </a:p>
          <a:p>
            <a:pPr>
              <a:defRPr/>
            </a:pPr>
            <a:endParaRPr lang="en-GB" sz="2400" dirty="0">
              <a:ea typeface="+mn-ea"/>
              <a:cs typeface="+mn-cs"/>
            </a:endParaRPr>
          </a:p>
        </p:txBody>
      </p:sp>
      <p:sp>
        <p:nvSpPr>
          <p:cNvPr id="4099" name="TextBox 1"/>
          <p:cNvSpPr txBox="1">
            <a:spLocks noChangeArrowheads="1"/>
          </p:cNvSpPr>
          <p:nvPr/>
        </p:nvSpPr>
        <p:spPr bwMode="auto">
          <a:xfrm>
            <a:off x="1797050" y="1216025"/>
            <a:ext cx="184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7F1416"/>
              </a:buClr>
              <a:buFont typeface="Wingdings" charset="2"/>
              <a:buChar char="§"/>
              <a:defRPr sz="3200">
                <a:solidFill>
                  <a:schemeClr val="tx1"/>
                </a:solidFill>
                <a:latin typeface="Calibri" charset="0"/>
                <a:ea typeface="MS PGothic" charset="-128"/>
              </a:defRPr>
            </a:lvl1pPr>
            <a:lvl2pPr marL="742950" indent="-285750">
              <a:spcBef>
                <a:spcPct val="20000"/>
              </a:spcBef>
              <a:buClr>
                <a:srgbClr val="7F1416"/>
              </a:buClr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  <a:ea typeface="MS PGothic" charset="-128"/>
              </a:defRPr>
            </a:lvl2pPr>
            <a:lvl3pPr marL="1143000" indent="-228600">
              <a:spcBef>
                <a:spcPct val="20000"/>
              </a:spcBef>
              <a:buClr>
                <a:srgbClr val="7F1416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  <a:ea typeface="MS PGothic" charset="-128"/>
              </a:defRPr>
            </a:lvl3pPr>
            <a:lvl4pPr marL="1600200" indent="-228600">
              <a:spcBef>
                <a:spcPct val="20000"/>
              </a:spcBef>
              <a:buClr>
                <a:srgbClr val="7F1416"/>
              </a:buClr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  <a:ea typeface="MS PGothic" charset="-128"/>
              </a:defRPr>
            </a:lvl4pPr>
            <a:lvl5pPr marL="2057400" indent="-228600">
              <a:spcBef>
                <a:spcPct val="20000"/>
              </a:spcBef>
              <a:buClr>
                <a:srgbClr val="7F1416"/>
              </a:buClr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1416"/>
              </a:buClr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1416"/>
              </a:buClr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1416"/>
              </a:buClr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1416"/>
              </a:buClr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MS PGothic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</p:spTree>
    <p:extLst>
      <p:ext uri="{BB962C8B-B14F-4D97-AF65-F5344CB8AC3E}">
        <p14:creationId xmlns:p14="http://schemas.microsoft.com/office/powerpoint/2010/main" val="3047819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60438"/>
            <a:ext cx="8229600" cy="5276874"/>
          </a:xfrm>
        </p:spPr>
        <p:txBody>
          <a:bodyPr>
            <a:normAutofit lnSpcReduction="10000"/>
          </a:bodyPr>
          <a:lstStyle/>
          <a:p>
            <a:pPr marL="0" indent="0">
              <a:buFont typeface="Wingdings" charset="2"/>
              <a:buNone/>
              <a:defRPr/>
            </a:pPr>
            <a:r>
              <a:rPr lang="en-GB" dirty="0">
                <a:ea typeface="+mn-ea"/>
                <a:cs typeface="+mn-cs"/>
              </a:rPr>
              <a:t>District Updates</a:t>
            </a:r>
          </a:p>
          <a:p>
            <a:pPr marL="0" indent="0">
              <a:buFont typeface="Wingdings" charset="2"/>
              <a:buNone/>
              <a:defRPr/>
            </a:pPr>
            <a:endParaRPr lang="en-GB" dirty="0"/>
          </a:p>
          <a:p>
            <a:pPr>
              <a:defRPr/>
            </a:pPr>
            <a:r>
              <a:rPr lang="en-GB" sz="2800" dirty="0"/>
              <a:t>Focal </a:t>
            </a:r>
            <a:r>
              <a:rPr lang="en-GB" sz="2800" dirty="0" smtClean="0"/>
              <a:t>points</a:t>
            </a:r>
            <a:endParaRPr lang="en-GB" sz="2800" dirty="0"/>
          </a:p>
          <a:p>
            <a:pPr marL="914400" lvl="2" indent="0">
              <a:buNone/>
              <a:defRPr/>
            </a:pPr>
            <a:endParaRPr lang="en-GB" sz="2000" dirty="0" smtClean="0"/>
          </a:p>
          <a:p>
            <a:pPr lvl="1">
              <a:defRPr/>
            </a:pPr>
            <a:r>
              <a:rPr lang="en-GB" sz="2400" dirty="0" smtClean="0"/>
              <a:t>WASH update </a:t>
            </a:r>
          </a:p>
          <a:p>
            <a:pPr lvl="2">
              <a:defRPr/>
            </a:pPr>
            <a:r>
              <a:rPr lang="en-GB" sz="2000" dirty="0" smtClean="0"/>
              <a:t>World Vision – </a:t>
            </a:r>
            <a:r>
              <a:rPr lang="en-GB" sz="2000" dirty="0" err="1" smtClean="0"/>
              <a:t>Kaluthra</a:t>
            </a:r>
            <a:r>
              <a:rPr lang="en-GB" sz="2000" dirty="0" smtClean="0"/>
              <a:t> </a:t>
            </a:r>
          </a:p>
          <a:p>
            <a:pPr lvl="2">
              <a:defRPr/>
            </a:pPr>
            <a:r>
              <a:rPr lang="en-GB" sz="2000" dirty="0" smtClean="0"/>
              <a:t>LEADS – Ratnapura and Matara </a:t>
            </a:r>
          </a:p>
          <a:p>
            <a:pPr lvl="2">
              <a:defRPr/>
            </a:pPr>
            <a:r>
              <a:rPr lang="en-GB" sz="2000" dirty="0" smtClean="0"/>
              <a:t>Oxfam – Galle 	</a:t>
            </a:r>
          </a:p>
          <a:p>
            <a:pPr marL="914400" lvl="2" indent="0">
              <a:buNone/>
              <a:defRPr/>
            </a:pPr>
            <a:endParaRPr lang="en-GB" sz="2000" dirty="0" smtClean="0"/>
          </a:p>
          <a:p>
            <a:pPr lvl="1">
              <a:defRPr/>
            </a:pPr>
            <a:r>
              <a:rPr lang="en-GB" sz="2400" dirty="0"/>
              <a:t>Shelter update</a:t>
            </a:r>
          </a:p>
          <a:p>
            <a:pPr lvl="2">
              <a:defRPr/>
            </a:pPr>
            <a:r>
              <a:rPr lang="en-GB" sz="2000" dirty="0"/>
              <a:t>World Vision: Ratnapura</a:t>
            </a:r>
          </a:p>
          <a:p>
            <a:pPr lvl="2">
              <a:defRPr/>
            </a:pPr>
            <a:r>
              <a:rPr lang="en-GB" sz="2000" dirty="0"/>
              <a:t>UN Habitat: Galle &amp; Kalutara</a:t>
            </a:r>
          </a:p>
          <a:p>
            <a:pPr lvl="2">
              <a:defRPr/>
            </a:pPr>
            <a:r>
              <a:rPr lang="en-GB" sz="2000" dirty="0"/>
              <a:t>Save the Children: Matara</a:t>
            </a:r>
          </a:p>
          <a:p>
            <a:pPr marL="457200" lvl="1" indent="0">
              <a:buNone/>
              <a:defRPr/>
            </a:pPr>
            <a:endParaRPr lang="en-GB" sz="2400" dirty="0"/>
          </a:p>
        </p:txBody>
      </p:sp>
      <p:sp>
        <p:nvSpPr>
          <p:cNvPr id="4099" name="TextBox 1"/>
          <p:cNvSpPr txBox="1">
            <a:spLocks noChangeArrowheads="1"/>
          </p:cNvSpPr>
          <p:nvPr/>
        </p:nvSpPr>
        <p:spPr bwMode="auto">
          <a:xfrm>
            <a:off x="1797050" y="1216025"/>
            <a:ext cx="184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7F1416"/>
              </a:buClr>
              <a:buFont typeface="Wingdings" charset="2"/>
              <a:buChar char="§"/>
              <a:defRPr sz="3200">
                <a:solidFill>
                  <a:schemeClr val="tx1"/>
                </a:solidFill>
                <a:latin typeface="Calibri" charset="0"/>
                <a:ea typeface="MS PGothic" charset="-128"/>
              </a:defRPr>
            </a:lvl1pPr>
            <a:lvl2pPr marL="742950" indent="-285750">
              <a:spcBef>
                <a:spcPct val="20000"/>
              </a:spcBef>
              <a:buClr>
                <a:srgbClr val="7F1416"/>
              </a:buClr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  <a:ea typeface="MS PGothic" charset="-128"/>
              </a:defRPr>
            </a:lvl2pPr>
            <a:lvl3pPr marL="1143000" indent="-228600">
              <a:spcBef>
                <a:spcPct val="20000"/>
              </a:spcBef>
              <a:buClr>
                <a:srgbClr val="7F1416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  <a:ea typeface="MS PGothic" charset="-128"/>
              </a:defRPr>
            </a:lvl3pPr>
            <a:lvl4pPr marL="1600200" indent="-228600">
              <a:spcBef>
                <a:spcPct val="20000"/>
              </a:spcBef>
              <a:buClr>
                <a:srgbClr val="7F1416"/>
              </a:buClr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  <a:ea typeface="MS PGothic" charset="-128"/>
              </a:defRPr>
            </a:lvl4pPr>
            <a:lvl5pPr marL="2057400" indent="-228600">
              <a:spcBef>
                <a:spcPct val="20000"/>
              </a:spcBef>
              <a:buClr>
                <a:srgbClr val="7F1416"/>
              </a:buClr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1416"/>
              </a:buClr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1416"/>
              </a:buClr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1416"/>
              </a:buClr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1416"/>
              </a:buClr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MS PGothic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</p:spTree>
    <p:extLst>
      <p:ext uri="{BB962C8B-B14F-4D97-AF65-F5344CB8AC3E}">
        <p14:creationId xmlns:p14="http://schemas.microsoft.com/office/powerpoint/2010/main" val="602926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63682" y="914401"/>
            <a:ext cx="861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Major challenges and needs identified in Kalutara district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2400" y="1371600"/>
            <a:ext cx="2743200" cy="2446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Key challenges:</a:t>
            </a:r>
          </a:p>
          <a:p>
            <a:pPr marL="342900" indent="-342900" algn="just">
              <a:buAutoNum type="arabicPeriod"/>
            </a:pP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Disaster preparedness</a:t>
            </a:r>
          </a:p>
          <a:p>
            <a:pPr marL="342900" indent="-342900" algn="just">
              <a:buAutoNum type="arabicPeriod"/>
            </a:pP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Inadequacy of the early warning dissemination </a:t>
            </a:r>
          </a:p>
          <a:p>
            <a:pPr marL="342900" indent="-342900" algn="just">
              <a:buAutoNum type="arabicPeriod"/>
            </a:pP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Contamination of drinking water sources due to flooding</a:t>
            </a:r>
          </a:p>
          <a:p>
            <a:pPr marL="342900" indent="-342900" algn="just">
              <a:buAutoNum type="arabicPeriod"/>
            </a:pP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Damages to toilets in Bulathsinhala is high in Kalutara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96000" y="1371601"/>
            <a:ext cx="28956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Needs:</a:t>
            </a:r>
          </a:p>
          <a:p>
            <a:pPr marL="342900" indent="-342900" algn="just">
              <a:buAutoNum type="arabicPeriod"/>
            </a:pP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Improving and support for effective disaster preparedness plan</a:t>
            </a:r>
          </a:p>
          <a:p>
            <a:pPr marL="342900" indent="-342900" algn="just">
              <a:buAutoNum type="arabicPeriod"/>
            </a:pP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Improving the early warning dissemination mechanism</a:t>
            </a:r>
          </a:p>
          <a:p>
            <a:pPr marL="342900" indent="-342900" algn="just">
              <a:buAutoNum type="arabicPeriod"/>
            </a:pP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Cleaning of wells and other key water sources</a:t>
            </a:r>
          </a:p>
          <a:p>
            <a:pPr marL="342900" indent="-342900" algn="just">
              <a:buAutoNum type="arabicPeriod"/>
            </a:pP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Construction and repair of toilets</a:t>
            </a:r>
          </a:p>
          <a:p>
            <a:pPr marL="342900" indent="-342900" algn="just">
              <a:buAutoNum type="arabicPeriod"/>
            </a:pP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Support for hygiene awareness campaigns, dengue eradication, etc 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00400" y="1371600"/>
            <a:ext cx="2743200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Damages:</a:t>
            </a:r>
          </a:p>
          <a:p>
            <a:pPr algn="just"/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Bulathsinhala: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54 GNs affected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07 Landslide location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15,098 families affected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39 Dead, 38 Missing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11 Injured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214 Houses fully damaged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667 Partially damaged houses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1556 Wells contaminated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&gt; 400 toilets requires repair</a:t>
            </a:r>
          </a:p>
          <a:p>
            <a:pPr algn="just"/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Palindhunuwara: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&gt;200 toilets to be repaired</a:t>
            </a:r>
          </a:p>
        </p:txBody>
      </p:sp>
    </p:spTree>
    <p:extLst>
      <p:ext uri="{BB962C8B-B14F-4D97-AF65-F5344CB8AC3E}">
        <p14:creationId xmlns:p14="http://schemas.microsoft.com/office/powerpoint/2010/main" val="3557815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618</TotalTime>
  <Words>573</Words>
  <Application>Microsoft Office PowerPoint</Application>
  <PresentationFormat>On-screen Show (4:3)</PresentationFormat>
  <Paragraphs>181</Paragraphs>
  <Slides>11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Agenda</vt:lpstr>
      <vt:lpstr>Overview of planned response (4 districts)</vt:lpstr>
      <vt:lpstr>Progress to date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Validation of agency data</vt:lpstr>
      <vt:lpstr>Web Details</vt:lpstr>
    </vt:vector>
  </TitlesOfParts>
  <Company>IFRC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Licensed User</dc:creator>
  <cp:lastModifiedBy>Anojgithen</cp:lastModifiedBy>
  <cp:revision>56</cp:revision>
  <dcterms:created xsi:type="dcterms:W3CDTF">2017-06-11T05:15:16Z</dcterms:created>
  <dcterms:modified xsi:type="dcterms:W3CDTF">2017-07-13T06:38:32Z</dcterms:modified>
</cp:coreProperties>
</file>