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11"/>
  </p:notesMasterIdLst>
  <p:handoutMasterIdLst>
    <p:handoutMasterId r:id="rId12"/>
  </p:handoutMasterIdLst>
  <p:sldIdLst>
    <p:sldId id="256" r:id="rId5"/>
    <p:sldId id="299" r:id="rId6"/>
    <p:sldId id="307" r:id="rId7"/>
    <p:sldId id="308" r:id="rId8"/>
    <p:sldId id="303" r:id="rId9"/>
    <p:sldId id="302" r:id="rId10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48">
          <p15:clr>
            <a:srgbClr val="A4A3A4"/>
          </p15:clr>
        </p15:guide>
        <p15:guide id="2" pos="2163">
          <p15:clr>
            <a:srgbClr val="A4A3A4"/>
          </p15:clr>
        </p15:guide>
        <p15:guide id="3" orient="horz" pos="3108">
          <p15:clr>
            <a:srgbClr val="A4A3A4"/>
          </p15:clr>
        </p15:guide>
        <p15:guide id="4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9FD5"/>
    <a:srgbClr val="04314C"/>
    <a:srgbClr val="7F14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3" autoAdjust="0"/>
    <p:restoredTop sz="91806" autoAdjust="0"/>
  </p:normalViewPr>
  <p:slideViewPr>
    <p:cSldViewPr>
      <p:cViewPr varScale="1">
        <p:scale>
          <a:sx n="84" d="100"/>
          <a:sy n="84" d="100"/>
        </p:scale>
        <p:origin x="-156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3148"/>
        <p:guide orient="horz" pos="3108"/>
        <p:guide pos="2163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4857" tIns="47428" rIns="94857" bIns="47428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4857" tIns="47428" rIns="94857" bIns="47428" rtlCol="0"/>
          <a:lstStyle>
            <a:lvl1pPr algn="r">
              <a:defRPr sz="1300"/>
            </a:lvl1pPr>
          </a:lstStyle>
          <a:p>
            <a:fld id="{12381A15-447F-4DD4-BE92-B6C845C6DFBC}" type="datetimeFigureOut">
              <a:rPr lang="en-GB" smtClean="0"/>
              <a:t>17/06/2015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4857" tIns="47428" rIns="94857" bIns="47428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4857" tIns="47428" rIns="94857" bIns="47428" rtlCol="0" anchor="b"/>
          <a:lstStyle>
            <a:lvl1pPr algn="r">
              <a:defRPr sz="1300"/>
            </a:lvl1pPr>
          </a:lstStyle>
          <a:p>
            <a:fld id="{6774B565-FA1E-4D79-963C-08C1D370763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6023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4857" tIns="47428" rIns="94857" bIns="47428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4857" tIns="47428" rIns="94857" bIns="47428" rtlCol="0"/>
          <a:lstStyle>
            <a:lvl1pPr algn="r">
              <a:defRPr sz="1300"/>
            </a:lvl1pPr>
          </a:lstStyle>
          <a:p>
            <a:fld id="{7642051B-1B52-401F-AE1C-323DF4C20EDD}" type="datetimeFigureOut">
              <a:rPr lang="en-GB" smtClean="0"/>
              <a:t>17/06/2015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7" tIns="47428" rIns="94857" bIns="47428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4857" tIns="47428" rIns="94857" bIns="4742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4857" tIns="47428" rIns="94857" bIns="47428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4857" tIns="47428" rIns="94857" bIns="47428" rtlCol="0" anchor="b"/>
          <a:lstStyle>
            <a:lvl1pPr algn="r">
              <a:defRPr sz="1300"/>
            </a:lvl1pPr>
          </a:lstStyle>
          <a:p>
            <a:fld id="{712D3970-3CF0-432F-B2B8-46278E180B3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338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8099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1021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70176"/>
            <a:ext cx="6400800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3941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2253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8934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6064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260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9163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32148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6587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944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1170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2024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2441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395536" y="6242600"/>
            <a:ext cx="1993116" cy="400110"/>
            <a:chOff x="3586996" y="6341258"/>
            <a:chExt cx="1993116" cy="400110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6996" y="6383573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 userDrawn="1"/>
          </p:nvSpPr>
          <p:spPr bwMode="auto">
            <a:xfrm>
              <a:off x="3995936" y="6341258"/>
              <a:ext cx="158417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800" b="1" i="0" u="none" strike="noStrike" cap="none" normalizeH="0" baseline="0" dirty="0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Nepal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0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36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672000" y="6741368"/>
            <a:ext cx="1836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508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26256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10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eltercluster.org/response/nepal-earthquake-2015" TargetMode="External"/><Relationship Id="rId2" Type="http://schemas.openxmlformats.org/officeDocument/2006/relationships/hyperlink" Target="mailto:nepal@sheltercluster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TWiG</a:t>
            </a:r>
            <a:r>
              <a:rPr lang="en-GB" dirty="0" smtClean="0"/>
              <a:t> - </a:t>
            </a:r>
            <a:r>
              <a:rPr lang="en-GB" dirty="0" err="1" smtClean="0"/>
              <a:t>shelter&amp;cash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Kathmandu –</a:t>
            </a:r>
            <a:r>
              <a:rPr lang="en-GB" dirty="0" err="1" smtClean="0"/>
              <a:t>Soaltee</a:t>
            </a:r>
            <a:r>
              <a:rPr lang="en-GB" dirty="0" smtClean="0"/>
              <a:t> Hotel</a:t>
            </a:r>
          </a:p>
          <a:p>
            <a:r>
              <a:rPr lang="en-GB" dirty="0" smtClean="0"/>
              <a:t>16</a:t>
            </a:r>
            <a:r>
              <a:rPr lang="en-GB" baseline="30000" dirty="0" smtClean="0"/>
              <a:t>th</a:t>
            </a:r>
            <a:r>
              <a:rPr lang="en-GB" dirty="0" smtClean="0"/>
              <a:t> June 04:00pm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134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608512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Welcome</a:t>
            </a:r>
          </a:p>
          <a:p>
            <a:pPr marL="514350" indent="-514350">
              <a:buFont typeface="+mj-lt"/>
              <a:buAutoNum type="arabicPeriod"/>
            </a:pPr>
            <a:r>
              <a:rPr lang="en-IE" b="1" dirty="0" smtClean="0"/>
              <a:t>“Shelter </a:t>
            </a:r>
            <a:r>
              <a:rPr lang="en-IE" b="1" dirty="0"/>
              <a:t>perspective on cash”, </a:t>
            </a:r>
            <a:r>
              <a:rPr lang="en-IE" dirty="0"/>
              <a:t>Jim Kennedy (</a:t>
            </a:r>
            <a:r>
              <a:rPr lang="en-IE" dirty="0" smtClean="0"/>
              <a:t>IOM)</a:t>
            </a:r>
          </a:p>
          <a:p>
            <a:pPr marL="514350" indent="-514350">
              <a:buFont typeface="+mj-lt"/>
              <a:buAutoNum type="arabicPeriod"/>
            </a:pPr>
            <a:r>
              <a:rPr lang="en-IE" b="1" dirty="0" smtClean="0"/>
              <a:t>Cash </a:t>
            </a:r>
            <a:r>
              <a:rPr lang="en-IE" b="1" dirty="0"/>
              <a:t>mapping </a:t>
            </a:r>
            <a:r>
              <a:rPr lang="en-IE" dirty="0"/>
              <a:t>at the </a:t>
            </a:r>
            <a:r>
              <a:rPr lang="en-IE" dirty="0" smtClean="0"/>
              <a:t>districts (Shelter </a:t>
            </a:r>
            <a:r>
              <a:rPr lang="en-IE" dirty="0"/>
              <a:t>– cash mapping at DC </a:t>
            </a:r>
            <a:r>
              <a:rPr lang="en-IE" dirty="0" smtClean="0"/>
              <a:t>level)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IE" u="sng" dirty="0">
                <a:solidFill>
                  <a:srgbClr val="FF0000"/>
                </a:solidFill>
              </a:rPr>
              <a:t>Open discussion</a:t>
            </a:r>
          </a:p>
          <a:p>
            <a:pPr marL="0" indent="0">
              <a:buNone/>
            </a:pPr>
            <a:r>
              <a:rPr lang="en-IE" dirty="0" smtClean="0">
                <a:solidFill>
                  <a:srgbClr val="FF0000"/>
                </a:solidFill>
              </a:rPr>
              <a:t>Cash </a:t>
            </a:r>
            <a:r>
              <a:rPr lang="en-IE" dirty="0">
                <a:solidFill>
                  <a:srgbClr val="FF0000"/>
                </a:solidFill>
              </a:rPr>
              <a:t>distributions </a:t>
            </a:r>
            <a:r>
              <a:rPr lang="en-IE" b="1" dirty="0">
                <a:solidFill>
                  <a:srgbClr val="FF0000"/>
                </a:solidFill>
              </a:rPr>
              <a:t>methods for </a:t>
            </a:r>
            <a:r>
              <a:rPr lang="en-IE" b="1" dirty="0" smtClean="0">
                <a:solidFill>
                  <a:srgbClr val="FF0000"/>
                </a:solidFill>
              </a:rPr>
              <a:t>shelter </a:t>
            </a:r>
            <a:r>
              <a:rPr lang="en-IE" dirty="0" smtClean="0">
                <a:solidFill>
                  <a:srgbClr val="FF0000"/>
                </a:solidFill>
              </a:rPr>
              <a:t>(challenges)</a:t>
            </a:r>
          </a:p>
          <a:p>
            <a:pPr marL="0" indent="0">
              <a:buNone/>
            </a:pPr>
            <a:r>
              <a:rPr lang="en-IE" dirty="0" smtClean="0">
                <a:solidFill>
                  <a:srgbClr val="FF0000"/>
                </a:solidFill>
              </a:rPr>
              <a:t>Cash distribution methods being </a:t>
            </a:r>
            <a:r>
              <a:rPr lang="en-IE" b="1" dirty="0" smtClean="0">
                <a:solidFill>
                  <a:srgbClr val="FF0000"/>
                </a:solidFill>
              </a:rPr>
              <a:t>tested by agencies </a:t>
            </a:r>
            <a:r>
              <a:rPr lang="en-IE" dirty="0" smtClean="0">
                <a:solidFill>
                  <a:srgbClr val="FF0000"/>
                </a:solidFill>
              </a:rPr>
              <a:t>so far (comparison of transaction costs, appropriateness for remote areas etc.)</a:t>
            </a:r>
          </a:p>
          <a:p>
            <a:pPr marL="0" indent="0">
              <a:buNone/>
            </a:pPr>
            <a:r>
              <a:rPr lang="en-IE" dirty="0" smtClean="0">
                <a:solidFill>
                  <a:srgbClr val="FF0000"/>
                </a:solidFill>
              </a:rPr>
              <a:t>Plans for </a:t>
            </a:r>
            <a:r>
              <a:rPr lang="en-IE" b="1" dirty="0" smtClean="0">
                <a:solidFill>
                  <a:srgbClr val="FF0000"/>
                </a:solidFill>
              </a:rPr>
              <a:t>monitoring</a:t>
            </a:r>
            <a:r>
              <a:rPr lang="en-IE" dirty="0" smtClean="0">
                <a:solidFill>
                  <a:srgbClr val="FF0000"/>
                </a:solidFill>
              </a:rPr>
              <a:t> cash related shelter interventions (relief, temporary)</a:t>
            </a:r>
          </a:p>
          <a:p>
            <a:pPr marL="0" indent="0">
              <a:buNone/>
            </a:pPr>
            <a:r>
              <a:rPr lang="en-IE" dirty="0" smtClean="0">
                <a:solidFill>
                  <a:srgbClr val="FF0000"/>
                </a:solidFill>
              </a:rPr>
              <a:t>	- (Lessons learnt from using cash and vouchers) </a:t>
            </a:r>
          </a:p>
          <a:p>
            <a:pPr marL="0" indent="0">
              <a:buNone/>
            </a:pPr>
            <a:r>
              <a:rPr lang="en-IE" dirty="0" smtClean="0">
                <a:solidFill>
                  <a:srgbClr val="FF0000"/>
                </a:solidFill>
              </a:rPr>
              <a:t>	- (Reports from the field) </a:t>
            </a:r>
          </a:p>
          <a:p>
            <a:pPr marL="514350" indent="-514350">
              <a:buFont typeface="+mj-lt"/>
              <a:buAutoNum type="arabicPeriod"/>
            </a:pPr>
            <a:r>
              <a:rPr lang="en-IE" sz="3100" dirty="0"/>
              <a:t>Other issues (CGI fixing, Bricks…)</a:t>
            </a:r>
          </a:p>
          <a:p>
            <a:pPr marL="0" indent="0">
              <a:buNone/>
            </a:pPr>
            <a:r>
              <a:rPr lang="en-IE" dirty="0" smtClean="0"/>
              <a:t>AOB</a:t>
            </a:r>
          </a:p>
          <a:p>
            <a:pPr marL="0" lvl="0" indent="0"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731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/>
              <a:t>Reports from the field:</a:t>
            </a:r>
          </a:p>
          <a:p>
            <a:pPr>
              <a:buFontTx/>
              <a:buChar char="-"/>
            </a:pPr>
            <a:r>
              <a:rPr lang="en-GB" dirty="0" smtClean="0"/>
              <a:t>Remittance agencies are not running</a:t>
            </a:r>
          </a:p>
          <a:p>
            <a:pPr>
              <a:buFontTx/>
              <a:buChar char="-"/>
            </a:pPr>
            <a:r>
              <a:rPr lang="en-GB" dirty="0" smtClean="0"/>
              <a:t>Mobile coverage is not everywhere </a:t>
            </a:r>
          </a:p>
          <a:p>
            <a:pPr>
              <a:buFontTx/>
              <a:buChar char="-"/>
            </a:pPr>
            <a:r>
              <a:rPr lang="en-GB" dirty="0" smtClean="0"/>
              <a:t>Traders are used to deal with cash</a:t>
            </a:r>
          </a:p>
          <a:p>
            <a:pPr>
              <a:buFontTx/>
              <a:buChar char="-"/>
            </a:pPr>
            <a:r>
              <a:rPr lang="en-GB" dirty="0" smtClean="0"/>
              <a:t>Retailers need incentives to work</a:t>
            </a:r>
          </a:p>
          <a:p>
            <a:pPr>
              <a:buFontTx/>
              <a:buChar char="-"/>
            </a:pPr>
            <a:r>
              <a:rPr lang="en-GB" dirty="0" smtClean="0"/>
              <a:t>Duplications of beneficiaries / ID only by government</a:t>
            </a:r>
          </a:p>
          <a:p>
            <a:pPr marL="0" indent="0">
              <a:buNone/>
            </a:pPr>
            <a:r>
              <a:rPr lang="en-GB" b="1" dirty="0" smtClean="0"/>
              <a:t>Banks: </a:t>
            </a:r>
            <a:r>
              <a:rPr lang="en-GB" dirty="0" smtClean="0"/>
              <a:t>2400 agents (many closed)</a:t>
            </a:r>
          </a:p>
          <a:p>
            <a:pPr>
              <a:buFontTx/>
              <a:buChar char="-"/>
            </a:pPr>
            <a:r>
              <a:rPr lang="en-GB" dirty="0"/>
              <a:t>A Bank cannot transfer to B/C/D bank</a:t>
            </a:r>
          </a:p>
          <a:p>
            <a:pPr>
              <a:buFontTx/>
              <a:buChar char="-"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994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en-GB" dirty="0" smtClean="0"/>
              <a:t>Mainly B/C/D level</a:t>
            </a:r>
          </a:p>
          <a:p>
            <a:r>
              <a:rPr lang="en-GB" dirty="0" smtClean="0"/>
              <a:t>Liquidity is not known</a:t>
            </a:r>
          </a:p>
          <a:p>
            <a:r>
              <a:rPr lang="en-GB" dirty="0" smtClean="0"/>
              <a:t>Recommendation: not too much money in the account</a:t>
            </a:r>
          </a:p>
          <a:p>
            <a:r>
              <a:rPr lang="en-GB" dirty="0" smtClean="0"/>
              <a:t>Banks are not at the VDC level</a:t>
            </a:r>
          </a:p>
          <a:p>
            <a:r>
              <a:rPr lang="en-GB" dirty="0" smtClean="0"/>
              <a:t>Money transfer – NGO must be registered with SWC </a:t>
            </a:r>
          </a:p>
          <a:p>
            <a:r>
              <a:rPr lang="en-GB" dirty="0" smtClean="0"/>
              <a:t>Government wants to issue “short term ID”</a:t>
            </a:r>
          </a:p>
          <a:p>
            <a:r>
              <a:rPr lang="en-GB" dirty="0" smtClean="0"/>
              <a:t>Small banks – system may be stressed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626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en-GB" dirty="0" smtClean="0"/>
              <a:t>CGI fixings and safety</a:t>
            </a:r>
          </a:p>
          <a:p>
            <a:r>
              <a:rPr lang="en-GB" dirty="0" smtClean="0"/>
              <a:t>Bricks </a:t>
            </a:r>
            <a:endParaRPr lang="en-GB" dirty="0"/>
          </a:p>
          <a:p>
            <a:r>
              <a:rPr lang="en-GB" dirty="0" smtClean="0"/>
              <a:t>All </a:t>
            </a:r>
            <a:r>
              <a:rPr lang="en-GB" dirty="0"/>
              <a:t>Under One </a:t>
            </a:r>
            <a:r>
              <a:rPr lang="en-GB" dirty="0" smtClean="0"/>
              <a:t>Roof - Disability-inclusive </a:t>
            </a:r>
            <a:r>
              <a:rPr lang="en-GB" dirty="0"/>
              <a:t>shelter </a:t>
            </a:r>
            <a:r>
              <a:rPr lang="en-GB" dirty="0" smtClean="0"/>
              <a:t>and settlements </a:t>
            </a:r>
            <a:r>
              <a:rPr lang="en-GB" dirty="0"/>
              <a:t>in </a:t>
            </a:r>
            <a:r>
              <a:rPr lang="en-GB" dirty="0" smtClean="0"/>
              <a:t>emergencies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5</a:t>
            </a:fld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05" t="12077" r="34802" b="5478"/>
          <a:stretch/>
        </p:blipFill>
        <p:spPr bwMode="auto">
          <a:xfrm>
            <a:off x="6660232" y="3429000"/>
            <a:ext cx="1920213" cy="278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459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AOB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47500" lnSpcReduction="20000"/>
          </a:bodyPr>
          <a:lstStyle/>
          <a:p>
            <a:pPr lvl="1"/>
            <a:r>
              <a:rPr lang="en-US" sz="4400" dirty="0"/>
              <a:t>Future meetings: SC meeting, Wednesday, 17</a:t>
            </a:r>
            <a:r>
              <a:rPr lang="en-US" sz="4400" baseline="30000" dirty="0"/>
              <a:t>th</a:t>
            </a:r>
            <a:r>
              <a:rPr lang="en-US" sz="4400" dirty="0"/>
              <a:t> June 11:00am </a:t>
            </a:r>
          </a:p>
          <a:p>
            <a:pPr lvl="1"/>
            <a:r>
              <a:rPr lang="en-US" sz="4400" dirty="0"/>
              <a:t>Next meeting </a:t>
            </a:r>
            <a:r>
              <a:rPr lang="en-US" sz="4400" dirty="0" smtClean="0"/>
              <a:t>– has to be decided</a:t>
            </a:r>
            <a:endParaRPr lang="en-US" sz="4000" u="sng" dirty="0"/>
          </a:p>
          <a:p>
            <a:endParaRPr lang="en-US" dirty="0"/>
          </a:p>
          <a:p>
            <a:pPr marL="0" indent="0">
              <a:buNone/>
            </a:pPr>
            <a:r>
              <a:rPr lang="en-US" sz="4400" dirty="0"/>
              <a:t>Friendly reminders: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en-US" sz="4400" dirty="0"/>
              <a:t>Check for updates on the website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en-US" sz="4400" dirty="0"/>
              <a:t>Send in your reports for SC tracking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en-US" sz="4400" dirty="0"/>
              <a:t>Register yourself on the mailing list</a:t>
            </a:r>
          </a:p>
          <a:p>
            <a:pPr algn="ctr"/>
            <a:endParaRPr lang="en-US" sz="4400" dirty="0"/>
          </a:p>
          <a:p>
            <a:pPr marL="0" indent="0" algn="ctr">
              <a:buNone/>
            </a:pPr>
            <a:r>
              <a:rPr lang="en-US" sz="4400" dirty="0"/>
              <a:t>New Shelter Cluster Email for general correspondence:</a:t>
            </a:r>
            <a:r>
              <a:rPr lang="en-US" sz="4400" b="1" dirty="0"/>
              <a:t> </a:t>
            </a:r>
            <a:r>
              <a:rPr lang="en-US" sz="4400" b="1" dirty="0">
                <a:hlinkClick r:id="rId2"/>
              </a:rPr>
              <a:t>nepal@sheltercluster.org</a:t>
            </a:r>
          </a:p>
          <a:p>
            <a:pPr algn="ctr"/>
            <a:endParaRPr lang="en-US" sz="4400" b="1" dirty="0">
              <a:hlinkClick r:id="rId2"/>
            </a:endParaRP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400" b="1" dirty="0">
                <a:hlinkClick r:id="rId3"/>
              </a:rPr>
              <a:t>https://www.sheltercluster.org/response/nepal-earthquake-2015</a:t>
            </a:r>
            <a:r>
              <a:rPr lang="en-US" sz="4400" b="1" dirty="0"/>
              <a:t>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03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. Shelter Cluster PowerPoint Template (2007 and later)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1A5D493A4FFE498D319528BB467A34" ma:contentTypeVersion="5" ma:contentTypeDescription="Create a new document." ma:contentTypeScope="" ma:versionID="3df691442b703d6a64f853aca1799400">
  <xsd:schema xmlns:xsd="http://www.w3.org/2001/XMLSchema" xmlns:xs="http://www.w3.org/2001/XMLSchema" xmlns:p="http://schemas.microsoft.com/office/2006/metadata/properties" xmlns:ns2="96664bca-06c0-4657-b6f9-0a997f5ff9b9" targetNamespace="http://schemas.microsoft.com/office/2006/metadata/properties" ma:root="true" ma:fieldsID="a928d42e4db33c4b5a5a5ee8a32e6592" ns2:_="">
    <xsd:import namespace="96664bca-06c0-4657-b6f9-0a997f5ff9b9"/>
    <xsd:element name="properties">
      <xsd:complexType>
        <xsd:sequence>
          <xsd:element name="documentManagement">
            <xsd:complexType>
              <xsd:all>
                <xsd:element ref="ns2:Websio_x0020_Document_x0020_Preview" minOccurs="0"/>
                <xsd:element ref="ns2:ff39aabcbcfa4b29888983c5e6d736f9" minOccurs="0"/>
                <xsd:element ref="ns2:TaxCatchAll" minOccurs="0"/>
                <xsd:element ref="ns2:TaxKeyword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Websio_x0020_Document_x0020_Preview" ma:index="8" nillable="true" ma:displayName="Websio Document Preview" ma:hidden="true" ma:internalName="Websio_x0020_Document_x0020_Preview">
      <xsd:simpleType>
        <xsd:restriction base="dms:Text"/>
      </xsd:simpleType>
    </xsd:element>
    <xsd:element name="ff39aabcbcfa4b29888983c5e6d736f9" ma:index="10" nillable="true" ma:taxonomy="true" ma:internalName="ff39aabcbcfa4b29888983c5e6d736f9" ma:taxonomyFieldName="Communications" ma:displayName="Communications" ma:default="" ma:fieldId="{ff39aabc-bcfa-4b29-8889-83c5e6d736f9}" ma:taxonomyMulti="true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13" nillable="true" ma:taxonomy="true" ma:internalName="TaxKeywordTaxHTField" ma:taxonomyFieldName="TaxKeyword" ma:displayName="Other Keywords" ma:fieldId="{23f27201-bee3-471e-b2e7-b64fd8b7ca38}" ma:taxonomyMulti="true" ma:sspId="31bb8de2-2522-46a2-961a-21ec87b7ce6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Websio_x0020_Document_x0020_Preview xmlns="96664bca-06c0-4657-b6f9-0a997f5ff9b9" xsi:nil="true"/>
    <TaxKeywordTaxHTField xmlns="96664bca-06c0-4657-b6f9-0a997f5ff9b9">
      <Terms xmlns="http://schemas.microsoft.com/office/infopath/2007/PartnerControls"/>
    </TaxKeywordTaxHTField>
    <ff39aabcbcfa4b29888983c5e6d736f9 xmlns="96664bca-06c0-4657-b6f9-0a997f5ff9b9">
      <Terms xmlns="http://schemas.microsoft.com/office/infopath/2007/PartnerControls"/>
    </ff39aabcbcfa4b29888983c5e6d736f9>
    <TaxCatchAll xmlns="96664bca-06c0-4657-b6f9-0a997f5ff9b9"/>
  </documentManagement>
</p:properties>
</file>

<file path=customXml/itemProps1.xml><?xml version="1.0" encoding="utf-8"?>
<ds:datastoreItem xmlns:ds="http://schemas.openxmlformats.org/officeDocument/2006/customXml" ds:itemID="{E8F7A4D0-F9F0-4DE7-A079-59164041DF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664bca-06c0-4657-b6f9-0a997f5ff9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92021E4-FB18-41BB-82FD-DF26C4255F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3ECD35-7172-4F78-965D-C150E41533C7}">
  <ds:schemaRefs>
    <ds:schemaRef ds:uri="http://schemas.microsoft.com/office/2006/documentManagement/types"/>
    <ds:schemaRef ds:uri="96664bca-06c0-4657-b6f9-0a997f5ff9b9"/>
    <ds:schemaRef ds:uri="http://purl.org/dc/elements/1.1/"/>
    <ds:schemaRef ds:uri="http://www.w3.org/XML/1998/namespace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4. Shelter Cluster PowerPoint Template (2007 and later)</Template>
  <TotalTime>1572</TotalTime>
  <Words>256</Words>
  <Application>Microsoft Office PowerPoint</Application>
  <PresentationFormat>On-screen Show (4:3)</PresentationFormat>
  <Paragraphs>55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4. Shelter Cluster PowerPoint Template (2007 and later)</vt:lpstr>
      <vt:lpstr>TWiG - shelter&amp;cash</vt:lpstr>
      <vt:lpstr>Agenda</vt:lpstr>
      <vt:lpstr>PowerPoint Presentation</vt:lpstr>
      <vt:lpstr>PowerPoint Presentation</vt:lpstr>
      <vt:lpstr>Other</vt:lpstr>
      <vt:lpstr>AOB</vt:lpstr>
    </vt:vector>
  </TitlesOfParts>
  <Company>UNHCR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Shirin Narymbaeva</dc:creator>
  <cp:lastModifiedBy>user</cp:lastModifiedBy>
  <cp:revision>162</cp:revision>
  <cp:lastPrinted>2015-06-01T10:14:56Z</cp:lastPrinted>
  <dcterms:created xsi:type="dcterms:W3CDTF">2015-02-25T10:53:28Z</dcterms:created>
  <dcterms:modified xsi:type="dcterms:W3CDTF">2015-06-17T04:25:40Z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0x010100EA1A5D493A4FFE498D319528BB467A34</vt:lpwstr>
  </property>
  <property fmtid="{D5CDD505-2E9C-101B-9397-08002B2CF9AE}" pid="3" name="TaxKeyword">
    <vt:lpwstr/>
  </property>
</Properties>
</file>