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8" r:id="rId5"/>
    <p:sldId id="262" r:id="rId6"/>
    <p:sldId id="280" r:id="rId7"/>
    <p:sldId id="295" r:id="rId8"/>
    <p:sldId id="297" r:id="rId9"/>
    <p:sldId id="298" r:id="rId10"/>
    <p:sldId id="299" r:id="rId11"/>
    <p:sldId id="301" r:id="rId12"/>
    <p:sldId id="304" r:id="rId13"/>
    <p:sldId id="290" r:id="rId14"/>
    <p:sldId id="305" r:id="rId15"/>
    <p:sldId id="306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60"/>
  </p:normalViewPr>
  <p:slideViewPr>
    <p:cSldViewPr showGuides="1">
      <p:cViewPr varScale="1">
        <p:scale>
          <a:sx n="84" d="100"/>
          <a:sy n="84" d="100"/>
        </p:scale>
        <p:origin x="17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09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l’icône</a:t>
            </a:r>
            <a:r>
              <a:rPr lang="en-US" dirty="0"/>
              <a:t> au milieu et </a:t>
            </a:r>
            <a:r>
              <a:rPr lang="en-US" dirty="0" err="1"/>
              <a:t>insérez</a:t>
            </a:r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visuel</a:t>
            </a:r>
            <a:r>
              <a:rPr lang="en-US" dirty="0"/>
              <a:t> </a:t>
            </a:r>
            <a:r>
              <a:rPr lang="en-US" dirty="0" err="1"/>
              <a:t>représentatif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878514" y="-1692693"/>
            <a:ext cx="662842" cy="69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232" y="4682654"/>
            <a:ext cx="6732000" cy="522000"/>
          </a:xfrm>
          <a:prstGeom prst="rect">
            <a:avLst/>
          </a:prstGeom>
          <a:solidFill>
            <a:srgbClr val="CC0000">
              <a:alpha val="74902"/>
            </a:srgbClr>
          </a:solidFill>
        </p:spPr>
        <p:txBody>
          <a:bodyPr wrap="none" lIns="360000" anchor="ctr" anchorCtr="0">
            <a:normAutofit/>
          </a:bodyPr>
          <a:lstStyle>
            <a:lvl1pPr algn="l">
              <a:defRPr sz="2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Saisissez le titre de la partie</a:t>
            </a:r>
            <a:endParaRPr lang="en-US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05664"/>
            <a:ext cx="4932000" cy="399600"/>
          </a:xfrm>
          <a:prstGeom prst="rect">
            <a:avLst/>
          </a:prstGeom>
          <a:solidFill>
            <a:schemeClr val="bg1"/>
          </a:solidFill>
        </p:spPr>
        <p:txBody>
          <a:bodyPr wrap="none" lIns="360000" anchor="ctr" anchorCtr="0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Saisissez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0" y="219599"/>
            <a:ext cx="9144000" cy="522000"/>
          </a:xfrm>
          <a:prstGeom prst="rect">
            <a:avLst/>
          </a:prstGeom>
          <a:solidFill>
            <a:srgbClr val="CC0000"/>
          </a:solidFill>
        </p:spPr>
        <p:txBody>
          <a:bodyPr wrap="square" lIns="360000" rIns="46800" anchor="ctr" anchorCtr="0">
            <a:noAutofit/>
          </a:bodyPr>
          <a:lstStyle>
            <a:lvl1pPr algn="l">
              <a:defRPr sz="22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r>
              <a:rPr lang="fr-FR" dirty="0" err="1"/>
              <a:t>titrE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0" y="943589"/>
            <a:ext cx="9144000" cy="39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0" y="1556792"/>
            <a:ext cx="9144000" cy="4536504"/>
          </a:xfrm>
          <a:prstGeom prst="rect">
            <a:avLst/>
          </a:prstGeom>
        </p:spPr>
        <p:txBody>
          <a:bodyPr lIns="0" tIns="90000" rIns="180000" bIns="90000"/>
          <a:lstStyle>
            <a:lvl1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038" marR="0" indent="-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 3" panose="05040102010807070707" pitchFamily="18" charset="2"/>
              <a:buChar char=""/>
              <a:tabLst/>
              <a:defRPr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3788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36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39850" marR="0" indent="-1762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0" y="219599"/>
            <a:ext cx="9144000" cy="522000"/>
          </a:xfrm>
          <a:prstGeom prst="rect">
            <a:avLst/>
          </a:prstGeom>
          <a:solidFill>
            <a:srgbClr val="CC0000"/>
          </a:solidFill>
        </p:spPr>
        <p:txBody>
          <a:bodyPr wrap="square" lIns="360000" rIns="46800" anchor="ctr" anchorCtr="0">
            <a:noAutofit/>
          </a:bodyPr>
          <a:lstStyle>
            <a:lvl1pPr algn="l">
              <a:defRPr sz="22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r>
              <a:rPr lang="fr-FR" dirty="0" err="1"/>
              <a:t>titrE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0" y="943589"/>
            <a:ext cx="9144000" cy="39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0" y="1556792"/>
            <a:ext cx="4572000" cy="4536504"/>
          </a:xfrm>
          <a:prstGeom prst="rect">
            <a:avLst/>
          </a:prstGeom>
        </p:spPr>
        <p:txBody>
          <a:bodyPr lIns="0" tIns="90000" rIns="180000" bIns="90000"/>
          <a:lstStyle>
            <a:lvl1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038" marR="0" indent="-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ebdings" panose="05030102010509060703" pitchFamily="18" charset="2"/>
              <a:buChar char=""/>
              <a:tabLst/>
              <a:defRPr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36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39850" marR="0" indent="-1762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4577462" y="1556792"/>
            <a:ext cx="4572000" cy="4536504"/>
          </a:xfrm>
          <a:prstGeom prst="rect">
            <a:avLst/>
          </a:prstGeom>
        </p:spPr>
        <p:txBody>
          <a:bodyPr lIns="0" tIns="90000" rIns="180000" bIns="90000"/>
          <a:lstStyle>
            <a:lvl1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038" marR="0" indent="-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ebdings" panose="05030102010509060703" pitchFamily="18" charset="2"/>
              <a:buChar char=""/>
              <a:tabLst/>
              <a:defRPr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36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39850" marR="0" indent="-1762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2" hasCustomPrompt="1"/>
          </p:nvPr>
        </p:nvSpPr>
        <p:spPr>
          <a:xfrm>
            <a:off x="6011863" y="1557338"/>
            <a:ext cx="3132137" cy="453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LU" dirty="0"/>
              <a:t>Insérez une image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0" y="219599"/>
            <a:ext cx="9144000" cy="522000"/>
          </a:xfrm>
          <a:prstGeom prst="rect">
            <a:avLst/>
          </a:prstGeom>
          <a:solidFill>
            <a:srgbClr val="CC0000"/>
          </a:solidFill>
        </p:spPr>
        <p:txBody>
          <a:bodyPr wrap="square" lIns="360000" rIns="46800" anchor="ctr" anchorCtr="0">
            <a:noAutofit/>
          </a:bodyPr>
          <a:lstStyle>
            <a:lvl1pPr algn="l">
              <a:defRPr sz="22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r>
              <a:rPr lang="fr-FR" dirty="0" err="1"/>
              <a:t>titrE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0" y="943589"/>
            <a:ext cx="9144000" cy="39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0" y="1556792"/>
            <a:ext cx="6012160" cy="4536504"/>
          </a:xfrm>
          <a:prstGeom prst="rect">
            <a:avLst/>
          </a:prstGeom>
        </p:spPr>
        <p:txBody>
          <a:bodyPr lIns="0" tIns="90000" rIns="180000" bIns="90000"/>
          <a:lstStyle>
            <a:lvl1pPr marL="6286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038" marR="0" indent="-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ebdings" panose="05030102010509060703" pitchFamily="18" charset="2"/>
              <a:buChar char=""/>
              <a:tabLst/>
              <a:defRPr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3638" marR="0" indent="-1778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39850" marR="0" indent="-1762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0" y="219599"/>
            <a:ext cx="9144000" cy="522000"/>
          </a:xfrm>
          <a:prstGeom prst="rect">
            <a:avLst/>
          </a:prstGeom>
          <a:solidFill>
            <a:srgbClr val="CC0000"/>
          </a:solidFill>
        </p:spPr>
        <p:txBody>
          <a:bodyPr wrap="square" lIns="360000" rIns="46800" anchor="ctr" anchorCtr="0">
            <a:noAutofit/>
          </a:bodyPr>
          <a:lstStyle>
            <a:lvl1pPr algn="l">
              <a:defRPr sz="22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</a:t>
            </a:r>
            <a:r>
              <a:rPr lang="fr-FR" dirty="0" err="1"/>
              <a:t>titrE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0" y="943589"/>
            <a:ext cx="9144000" cy="39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848600" cy="1036638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905001"/>
            <a:ext cx="8458200" cy="3886200"/>
          </a:xfrm>
        </p:spPr>
        <p:txBody>
          <a:bodyPr/>
          <a:lstStyle>
            <a:lvl1pPr algn="r">
              <a:defRPr sz="2800" b="0"/>
            </a:lvl1pPr>
            <a:lvl2pPr algn="r">
              <a:defRPr sz="2400" b="0"/>
            </a:lvl2pPr>
            <a:lvl3pPr algn="r">
              <a:defRPr sz="2000" b="0"/>
            </a:lvl3pPr>
            <a:lvl4pPr algn="r">
              <a:defRPr sz="1800" b="0"/>
            </a:lvl4pPr>
            <a:lvl5pPr algn="r"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F3F3F"/>
                </a:solidFill>
              </a:rPr>
              <a:t>05/03/2013</a:t>
            </a:r>
            <a:endParaRPr lang="fr-FR">
              <a:solidFill>
                <a:srgbClr val="3F3F3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3F3F3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6E85-2E9B-40E8-A70F-73F7286CEFBE}" type="slidenum">
              <a:rPr lang="fr-FR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83968" y="6165304"/>
            <a:ext cx="486003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/>
          <p:cNvSpPr>
            <a:spLocks noGrp="1"/>
          </p:cNvSpPr>
          <p:nvPr>
            <p:ph type="pic" sz="quarter" idx="11" hasCustomPrompt="1"/>
          </p:nvPr>
        </p:nvSpPr>
        <p:spPr>
          <a:xfrm>
            <a:off x="-26168" y="0"/>
            <a:ext cx="9171334" cy="6021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CH" sz="4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CH" dirty="0"/>
              <a:t>Insérez une photo 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0" y="4653136"/>
            <a:ext cx="9144000" cy="1116000"/>
          </a:xfrm>
          <a:prstGeom prst="rect">
            <a:avLst/>
          </a:prstGeom>
          <a:solidFill>
            <a:srgbClr val="CC0000"/>
          </a:solidFill>
        </p:spPr>
        <p:txBody>
          <a:bodyPr anchor="ctr"/>
          <a:lstStyle>
            <a:lvl1pPr algn="ctr"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le titre de votre présentation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093296"/>
            <a:ext cx="9144000" cy="1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50000">
                <a:schemeClr val="bg1">
                  <a:lumMod val="75000"/>
                  <a:alpha val="5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37312"/>
            <a:ext cx="1158936" cy="51032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053349" y="641081"/>
            <a:ext cx="662842" cy="69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504" y="6165303"/>
            <a:ext cx="1296144" cy="5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r="6824"/>
          <a:stretch/>
        </p:blipFill>
        <p:spPr>
          <a:xfrm>
            <a:off x="-36512" y="97172"/>
            <a:ext cx="9217024" cy="486802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617495"/>
            <a:ext cx="9144000" cy="1331786"/>
          </a:xfrm>
        </p:spPr>
        <p:txBody>
          <a:bodyPr anchor="t"/>
          <a:lstStyle/>
          <a:p>
            <a:pPr algn="ctr"/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FORMATION CHARPENTIER - </a:t>
            </a:r>
            <a:r>
              <a:rPr lang="fr-FR" altLang="fr-FR" sz="2000" u="sng" dirty="0" smtClean="0"/>
              <a:t>Région </a:t>
            </a:r>
            <a:r>
              <a:rPr lang="fr-FR" altLang="fr-FR" sz="2000" u="sng" dirty="0"/>
              <a:t>sud-est </a:t>
            </a:r>
            <a:r>
              <a:rPr lang="fr-FR" altLang="fr-FR" sz="2000" u="sng" dirty="0"/>
              <a:t>de </a:t>
            </a:r>
            <a:r>
              <a:rPr lang="fr-FR" altLang="fr-FR" sz="2000" u="sng" dirty="0" smtClean="0"/>
              <a:t>Madagascar</a:t>
            </a:r>
            <a:endParaRPr lang="fr-FR" sz="1600" b="1" dirty="0"/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-36512" y="5263068"/>
            <a:ext cx="9144000" cy="620689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altLang="fr-FR" sz="1400" dirty="0" err="1" smtClean="0"/>
              <a:t>FIOFANAN’NY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MPANDRAFITRA</a:t>
            </a:r>
            <a:r>
              <a:rPr lang="fr-FR" altLang="fr-FR" sz="1400" dirty="0" smtClean="0"/>
              <a:t> </a:t>
            </a:r>
            <a:r>
              <a:rPr lang="fr-FR" altLang="fr-FR" sz="1400" b="1" dirty="0" smtClean="0"/>
              <a:t>- </a:t>
            </a:r>
            <a:r>
              <a:rPr lang="fr-FR" altLang="fr-FR" sz="1400" u="sng" dirty="0" err="1" smtClean="0"/>
              <a:t>Faritra</a:t>
            </a:r>
            <a:r>
              <a:rPr lang="fr-FR" altLang="fr-FR" sz="1400" u="sng" dirty="0" smtClean="0"/>
              <a:t> </a:t>
            </a:r>
            <a:r>
              <a:rPr lang="fr-FR" altLang="fr-FR" sz="1400" u="sng" dirty="0" err="1" smtClean="0"/>
              <a:t>antsimo</a:t>
            </a:r>
            <a:r>
              <a:rPr lang="fr-FR" altLang="fr-FR" sz="1400" u="sng" dirty="0" smtClean="0"/>
              <a:t> </a:t>
            </a:r>
            <a:r>
              <a:rPr lang="fr-FR" altLang="fr-FR" sz="1400" u="sng" dirty="0" err="1" smtClean="0"/>
              <a:t>antsinanan’i</a:t>
            </a:r>
            <a:r>
              <a:rPr lang="fr-FR" altLang="fr-FR" sz="1400" u="sng" dirty="0" smtClean="0"/>
              <a:t> </a:t>
            </a:r>
            <a:r>
              <a:rPr lang="fr-FR" altLang="fr-FR" sz="1400" u="sng" dirty="0" err="1" smtClean="0"/>
              <a:t>Madagasikara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547664" y="609329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200" dirty="0" smtClean="0"/>
              <a:t>Préparée par : Hector Esteban - </a:t>
            </a:r>
            <a:r>
              <a:rPr lang="fr-FR" altLang="fr-FR" sz="1200" dirty="0" err="1" smtClean="0"/>
              <a:t>Shelter</a:t>
            </a:r>
            <a:r>
              <a:rPr lang="fr-FR" altLang="fr-FR" sz="1200" dirty="0" smtClean="0"/>
              <a:t> </a:t>
            </a:r>
            <a:r>
              <a:rPr lang="fr-FR" altLang="fr-FR" sz="1200" dirty="0"/>
              <a:t>Program </a:t>
            </a:r>
            <a:r>
              <a:rPr lang="fr-FR" altLang="fr-FR" sz="1200" dirty="0" err="1" smtClean="0"/>
              <a:t>Coordinator</a:t>
            </a:r>
            <a:r>
              <a:rPr lang="fr-FR" altLang="fr-FR" sz="1200" dirty="0" smtClean="0"/>
              <a:t> </a:t>
            </a:r>
            <a:r>
              <a:rPr lang="fr-FR" altLang="fr-FR" sz="1200" b="1" dirty="0" err="1" smtClean="0"/>
              <a:t>IFRC</a:t>
            </a:r>
            <a:endParaRPr lang="fr-FR" altLang="fr-FR" sz="1200" b="1" dirty="0" smtClean="0"/>
          </a:p>
          <a:p>
            <a:pPr>
              <a:spcBef>
                <a:spcPct val="0"/>
              </a:spcBef>
            </a:pPr>
            <a:r>
              <a:rPr lang="fr-FR" altLang="fr-FR" sz="1200" dirty="0" smtClean="0"/>
              <a:t>Traduction langue malagasy : </a:t>
            </a:r>
            <a:r>
              <a:rPr lang="fr-FR" altLang="fr-FR" sz="1200" dirty="0" err="1" smtClean="0"/>
              <a:t>Velo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Baomora</a:t>
            </a:r>
            <a:r>
              <a:rPr lang="fr-FR" altLang="fr-FR" sz="1200" dirty="0" smtClean="0"/>
              <a:t> Suzie Jasmin </a:t>
            </a:r>
            <a:r>
              <a:rPr lang="fr-FR" altLang="fr-FR" sz="1200" b="1" dirty="0" smtClean="0"/>
              <a:t>CRM</a:t>
            </a:r>
            <a:r>
              <a:rPr lang="fr-FR" altLang="fr-FR" sz="1200" dirty="0" smtClean="0"/>
              <a:t> 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4748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Varavarambe</a:t>
            </a:r>
            <a:r>
              <a:rPr lang="en-US" sz="2400" dirty="0"/>
              <a:t> </a:t>
            </a:r>
            <a:r>
              <a:rPr lang="en-US" sz="2400" dirty="0" err="1"/>
              <a:t>sy</a:t>
            </a:r>
            <a:r>
              <a:rPr lang="en-US" sz="2400" dirty="0"/>
              <a:t> </a:t>
            </a:r>
            <a:r>
              <a:rPr lang="en-US" sz="2400" dirty="0" err="1"/>
              <a:t>varavarankely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>
                <a:solidFill>
                  <a:srgbClr val="3F3F3F"/>
                </a:solidFill>
              </a:rPr>
              <a:t>Portes et fenêtres</a:t>
            </a:r>
            <a:endParaRPr lang="fr-LU" sz="1400" dirty="0">
              <a:solidFill>
                <a:srgbClr val="3F3F3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87E2378-B813-4544-9B79-8B274509D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" y="6093296"/>
            <a:ext cx="739552" cy="7395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502" y="1891039"/>
            <a:ext cx="79859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dirty="0" err="1"/>
              <a:t>Misokatra</a:t>
            </a:r>
            <a:r>
              <a:rPr lang="fr-FR" dirty="0"/>
              <a:t> </a:t>
            </a:r>
            <a:r>
              <a:rPr lang="fr-FR" dirty="0" err="1"/>
              <a:t>makany</a:t>
            </a:r>
            <a:r>
              <a:rPr lang="fr-FR" dirty="0"/>
              <a:t> </a:t>
            </a:r>
            <a:r>
              <a:rPr lang="fr-FR" dirty="0" err="1"/>
              <a:t>ivelany</a:t>
            </a:r>
            <a:r>
              <a:rPr lang="fr-FR" dirty="0"/>
              <a:t>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Ouverture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vers l’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exterieur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1600" dirty="0" err="1" smtClean="0"/>
              <a:t>Mipetraka</a:t>
            </a:r>
            <a:r>
              <a:rPr lang="fr-FR" sz="1600" dirty="0" smtClean="0"/>
              <a:t> </a:t>
            </a:r>
            <a:r>
              <a:rPr lang="fr-FR" sz="1600" dirty="0" err="1" smtClean="0"/>
              <a:t>amin’ny</a:t>
            </a:r>
            <a:r>
              <a:rPr lang="fr-FR" sz="1600" dirty="0" smtClean="0"/>
              <a:t> feuillure </a:t>
            </a:r>
            <a:r>
              <a:rPr lang="fr-FR" sz="1600" dirty="0" err="1" smtClean="0"/>
              <a:t>ivelany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Posée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sur la feuillure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exterieure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1600" dirty="0" err="1" smtClean="0"/>
              <a:t>Mihidy</a:t>
            </a:r>
            <a:r>
              <a:rPr lang="fr-FR" sz="1600" dirty="0" smtClean="0"/>
              <a:t> </a:t>
            </a:r>
            <a:r>
              <a:rPr lang="fr-FR" sz="1600" dirty="0" err="1" smtClean="0"/>
              <a:t>mafy</a:t>
            </a:r>
            <a:r>
              <a:rPr lang="fr-FR" sz="1600" dirty="0" smtClean="0"/>
              <a:t> </a:t>
            </a:r>
            <a:r>
              <a:rPr lang="fr-FR" sz="1600" dirty="0" err="1" smtClean="0"/>
              <a:t>tsara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bien fermée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78884" y="1715131"/>
            <a:ext cx="2949619" cy="3645024"/>
            <a:chOff x="5078884" y="1715131"/>
            <a:chExt cx="2949619" cy="36450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1715131"/>
              <a:ext cx="2304375" cy="364502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36255" y="5010023"/>
              <a:ext cx="10801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extérieur</a:t>
              </a:r>
              <a:endParaRPr lang="fr-FR" sz="12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36255" y="4096967"/>
              <a:ext cx="10801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intérieur</a:t>
              </a:r>
              <a:endParaRPr lang="fr-FR" sz="12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78884" y="3676952"/>
              <a:ext cx="10801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feuillure</a:t>
              </a:r>
              <a:endParaRPr lang="fr-FR" sz="12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1600" y="3955982"/>
            <a:ext cx="3860530" cy="1682790"/>
            <a:chOff x="772277" y="3906450"/>
            <a:chExt cx="3860530" cy="1682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70"/>
            <a:stretch/>
          </p:blipFill>
          <p:spPr>
            <a:xfrm>
              <a:off x="772277" y="3906450"/>
              <a:ext cx="3312368" cy="16827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123728" y="3906450"/>
              <a:ext cx="156747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Porte ou fenêtre</a:t>
              </a:r>
              <a:endParaRPr lang="fr-FR" sz="12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5332" y="4332390"/>
              <a:ext cx="156747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Barres amovibles</a:t>
              </a:r>
              <a:endParaRPr lang="fr-FR" sz="1200" dirty="0" smtClean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580112" y="3955982"/>
            <a:ext cx="648072" cy="481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8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75" y="1412776"/>
            <a:ext cx="4337997" cy="43725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Varavarambe</a:t>
            </a:r>
            <a:r>
              <a:rPr lang="en-US" sz="2400" dirty="0"/>
              <a:t> </a:t>
            </a:r>
            <a:r>
              <a:rPr lang="en-US" sz="2400" dirty="0" err="1"/>
              <a:t>sy</a:t>
            </a:r>
            <a:r>
              <a:rPr lang="en-US" sz="2400" dirty="0"/>
              <a:t> </a:t>
            </a:r>
            <a:r>
              <a:rPr lang="en-US" sz="2400" dirty="0" err="1"/>
              <a:t>varavarankely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>
                <a:solidFill>
                  <a:srgbClr val="3F3F3F"/>
                </a:solidFill>
              </a:rPr>
              <a:t>Portes et fenêtres</a:t>
            </a:r>
            <a:endParaRPr lang="fr-LU" sz="1400" dirty="0">
              <a:solidFill>
                <a:srgbClr val="3F3F3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87E2378-B813-4544-9B79-8B274509D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" y="6093296"/>
            <a:ext cx="739552" cy="7395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502" y="1891039"/>
            <a:ext cx="4745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1600" dirty="0" err="1"/>
              <a:t>Varavarambe</a:t>
            </a:r>
            <a:r>
              <a:rPr lang="en-US" sz="1600" dirty="0"/>
              <a:t> </a:t>
            </a:r>
            <a:r>
              <a:rPr lang="en-US" sz="1600" dirty="0" smtClean="0"/>
              <a:t>“ barre Z ” </a:t>
            </a:r>
            <a:r>
              <a:rPr lang="en-US" sz="1600" dirty="0" err="1" smtClean="0"/>
              <a:t>mba</a:t>
            </a:r>
            <a:r>
              <a:rPr lang="en-US" sz="1600" dirty="0" smtClean="0"/>
              <a:t> </a:t>
            </a:r>
            <a:r>
              <a:rPr lang="en-US" sz="1600" dirty="0" err="1" smtClean="0"/>
              <a:t>hialana</a:t>
            </a:r>
            <a:r>
              <a:rPr lang="en-US" sz="1600" dirty="0" smtClean="0"/>
              <a:t> </a:t>
            </a:r>
            <a:r>
              <a:rPr lang="en-US" sz="1600" dirty="0" err="1" smtClean="0"/>
              <a:t>amin’ny</a:t>
            </a:r>
            <a:r>
              <a:rPr lang="en-US" sz="1600" dirty="0" smtClean="0"/>
              <a:t> </a:t>
            </a:r>
            <a:r>
              <a:rPr lang="en-US" sz="1600" dirty="0" err="1" smtClean="0"/>
              <a:t>fiviliana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Porte en barre Z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pour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empêcher les portes de se déformer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r="6824"/>
          <a:stretch/>
        </p:blipFill>
        <p:spPr>
          <a:xfrm>
            <a:off x="-36512" y="97172"/>
            <a:ext cx="9217024" cy="486802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617495"/>
            <a:ext cx="9144000" cy="1331786"/>
          </a:xfrm>
        </p:spPr>
        <p:txBody>
          <a:bodyPr anchor="t"/>
          <a:lstStyle/>
          <a:p>
            <a:pPr algn="ctr"/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err="1" smtClean="0"/>
              <a:t>Misaotra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betsaka</a:t>
            </a:r>
            <a:r>
              <a:rPr lang="fr-FR" sz="2000" b="1" dirty="0" smtClean="0"/>
              <a:t> !</a:t>
            </a:r>
            <a:endParaRPr lang="fr-FR" sz="1600" b="1" dirty="0"/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-36512" y="5263068"/>
            <a:ext cx="9144000" cy="620689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altLang="fr-FR" sz="1400" dirty="0"/>
              <a:t>Merci beaucoup !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23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2400" dirty="0" err="1" smtClean="0"/>
              <a:t>AKORA</a:t>
            </a:r>
            <a:r>
              <a:rPr lang="fr-LU" sz="2400" dirty="0" smtClean="0"/>
              <a:t> </a:t>
            </a:r>
            <a:r>
              <a:rPr lang="fr-LU" sz="2400" dirty="0" err="1"/>
              <a:t>FOTOTRA</a:t>
            </a:r>
            <a:r>
              <a:rPr lang="fr-LU" sz="2400" dirty="0"/>
              <a:t> 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0">
              <a:lnSpc>
                <a:spcPct val="107000"/>
              </a:lnSpc>
            </a:pPr>
            <a:r>
              <a:rPr lang="fr-LU" sz="1400" dirty="0" smtClean="0">
                <a:solidFill>
                  <a:srgbClr val="3F3F3F"/>
                </a:solidFill>
              </a:rPr>
              <a:t>Matériaux de base</a:t>
            </a:r>
            <a:endParaRPr lang="fr-LU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500" y="2553918"/>
            <a:ext cx="769789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/>
              <a:t> m</a:t>
            </a:r>
            <a:r>
              <a:rPr lang="fr-LU" sz="2000" dirty="0" err="1"/>
              <a:t>iankina</a:t>
            </a:r>
            <a:r>
              <a:rPr lang="fr-LU" sz="2000" dirty="0"/>
              <a:t> </a:t>
            </a:r>
            <a:r>
              <a:rPr lang="fr-LU" sz="2000" dirty="0" err="1"/>
              <a:t>amin’ny</a:t>
            </a:r>
            <a:r>
              <a:rPr lang="fr-LU" sz="2000" dirty="0"/>
              <a:t> </a:t>
            </a:r>
            <a:r>
              <a:rPr lang="fr-LU" sz="2000" dirty="0" err="1"/>
              <a:t>fahefa-mividy</a:t>
            </a:r>
            <a:r>
              <a:rPr lang="fr-LU" sz="2000" dirty="0"/>
              <a:t> </a:t>
            </a:r>
            <a:r>
              <a:rPr lang="fr-LU" sz="2000" dirty="0" err="1"/>
              <a:t>ny</a:t>
            </a:r>
            <a:r>
              <a:rPr lang="fr-LU" sz="2000" dirty="0"/>
              <a:t> </a:t>
            </a:r>
            <a:r>
              <a:rPr lang="fr-LU" sz="2000" dirty="0" err="1" smtClean="0"/>
              <a:t>tsirairay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selon les moyens de chaque ménage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err="1" smtClean="0"/>
              <a:t>hita</a:t>
            </a:r>
            <a:r>
              <a:rPr lang="fr-FR" sz="2000" dirty="0" smtClean="0"/>
              <a:t> </a:t>
            </a:r>
            <a:r>
              <a:rPr lang="fr-FR" sz="2000" dirty="0" err="1" smtClean="0"/>
              <a:t>eo</a:t>
            </a:r>
            <a:r>
              <a:rPr lang="fr-FR" sz="2000" dirty="0" smtClean="0"/>
              <a:t> </a:t>
            </a:r>
            <a:r>
              <a:rPr lang="fr-FR" sz="2000" dirty="0" err="1" smtClean="0"/>
              <a:t>amin’ny</a:t>
            </a:r>
            <a:r>
              <a:rPr lang="fr-FR" sz="2000" dirty="0" smtClean="0"/>
              <a:t> </a:t>
            </a:r>
            <a:r>
              <a:rPr lang="fr-FR" sz="2000" dirty="0" err="1"/>
              <a:t>faritra</a:t>
            </a:r>
            <a:r>
              <a:rPr lang="fr-FR" sz="2000" dirty="0"/>
              <a:t> na </a:t>
            </a:r>
            <a:r>
              <a:rPr lang="fr-FR" sz="2000" dirty="0" err="1" smtClean="0"/>
              <a:t>toerana</a:t>
            </a:r>
            <a:r>
              <a:rPr lang="fr-FR" sz="2000" dirty="0" smtClean="0"/>
              <a:t> </a:t>
            </a:r>
            <a:r>
              <a:rPr lang="fr-FR" sz="2000" dirty="0" err="1" smtClean="0"/>
              <a:t>manodidina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trouvés sur le site ou dans ses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environs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mifanaraka</a:t>
            </a:r>
            <a:r>
              <a:rPr lang="fr-FR" sz="2000" dirty="0" smtClean="0"/>
              <a:t> </a:t>
            </a:r>
            <a:r>
              <a:rPr lang="fr-FR" sz="2000" dirty="0" err="1" smtClean="0"/>
              <a:t>amin’ny</a:t>
            </a:r>
            <a:r>
              <a:rPr lang="fr-FR" sz="2000" dirty="0" smtClean="0"/>
              <a:t> </a:t>
            </a:r>
            <a:r>
              <a:rPr lang="fr-FR" sz="2000" dirty="0" err="1"/>
              <a:t>karazan’ny</a:t>
            </a:r>
            <a:r>
              <a:rPr lang="fr-FR" sz="2000" dirty="0"/>
              <a:t> </a:t>
            </a:r>
            <a:r>
              <a:rPr lang="fr-FR" sz="2000" dirty="0" err="1" smtClean="0"/>
              <a:t>tany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correspondant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au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type de sol 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err="1"/>
              <a:t>mifanaraka</a:t>
            </a:r>
            <a:r>
              <a:rPr lang="fr-FR" sz="2000" dirty="0"/>
              <a:t> </a:t>
            </a:r>
            <a:r>
              <a:rPr lang="fr-FR" sz="2000" dirty="0" err="1" smtClean="0"/>
              <a:t>amin’ny</a:t>
            </a:r>
            <a:r>
              <a:rPr lang="fr-FR" sz="2000" dirty="0" smtClean="0"/>
              <a:t> </a:t>
            </a:r>
            <a:r>
              <a:rPr lang="fr-FR" sz="2000" dirty="0" err="1"/>
              <a:t>habeany</a:t>
            </a:r>
            <a:r>
              <a:rPr lang="fr-FR" sz="2000" dirty="0"/>
              <a:t> </a:t>
            </a:r>
            <a:r>
              <a:rPr lang="fr-FR" sz="2000" dirty="0" err="1"/>
              <a:t>trano</a:t>
            </a:r>
            <a:r>
              <a:rPr lang="fr-FR" sz="2000" dirty="0"/>
              <a:t> </a:t>
            </a:r>
            <a:r>
              <a:rPr lang="fr-FR" sz="2000" dirty="0" err="1"/>
              <a:t>ahorina</a:t>
            </a:r>
            <a:r>
              <a:rPr lang="fr-FR" sz="2000" dirty="0"/>
              <a:t> </a:t>
            </a:r>
            <a:r>
              <a:rPr lang="fr-FR" sz="2000" dirty="0" smtClean="0"/>
              <a:t>,</a:t>
            </a:r>
            <a:br>
              <a:rPr lang="fr-FR" sz="2000" dirty="0" smtClean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correspondant aux exigences structurelles de la construction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="" xmlns:a16="http://schemas.microsoft.com/office/drawing/2014/main" id="{A3D6D305-B212-4775-8DD6-451E30453987}"/>
              </a:ext>
            </a:extLst>
          </p:cNvPr>
          <p:cNvSpPr txBox="1"/>
          <p:nvPr/>
        </p:nvSpPr>
        <p:spPr>
          <a:xfrm>
            <a:off x="680042" y="1491619"/>
            <a:ext cx="7848872" cy="6851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hangingPunct="0">
              <a:lnSpc>
                <a:spcPct val="107000"/>
              </a:lnSpc>
              <a:buFont typeface="+mj-lt"/>
              <a:buAutoNum type="arabicPeriod"/>
            </a:pPr>
            <a:r>
              <a:rPr lang="fr-L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Fisafidianana</a:t>
            </a:r>
            <a:r>
              <a:rPr lang="fr-L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L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akora</a:t>
            </a:r>
            <a:r>
              <a:rPr lang="fr-L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L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fototra</a:t>
            </a:r>
            <a:r>
              <a:rPr lang="fr-L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L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amin’ny</a:t>
            </a:r>
            <a:r>
              <a:rPr lang="fr-L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L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fanamboarana</a:t>
            </a:r>
            <a:r>
              <a:rPr lang="fr-L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L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trano</a:t>
            </a:r>
            <a:endParaRPr lang="fr-L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hangingPunct="0">
              <a:lnSpc>
                <a:spcPct val="107000"/>
              </a:lnSpc>
            </a:pPr>
            <a:r>
              <a:rPr lang="fr-LU" sz="16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fr-LU" sz="1600" dirty="0" smtClean="0">
                <a:solidFill>
                  <a:schemeClr val="bg1">
                    <a:lumMod val="50000"/>
                  </a:schemeClr>
                </a:solidFill>
              </a:rPr>
              <a:t>Choix des matériaux </a:t>
            </a:r>
            <a:r>
              <a:rPr lang="fr-LU" sz="1600" dirty="0" smtClean="0">
                <a:solidFill>
                  <a:schemeClr val="bg1">
                    <a:lumMod val="50000"/>
                  </a:schemeClr>
                </a:solidFill>
              </a:rPr>
              <a:t>pour la construction des cases </a:t>
            </a:r>
            <a:endParaRPr lang="fr-L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4">
            <a:extLst>
              <a:ext uri="{FF2B5EF4-FFF2-40B4-BE49-F238E27FC236}">
                <a16:creationId xmlns="" xmlns:a16="http://schemas.microsoft.com/office/drawing/2014/main" id="{CC2C421F-6C20-4019-B1C9-53CDC5729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3" y="6165304"/>
            <a:ext cx="667544" cy="66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658123"/>
            <a:ext cx="1823617" cy="20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fototra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LU" sz="1400" dirty="0">
                <a:solidFill>
                  <a:srgbClr val="3F3F3F"/>
                </a:solidFill>
              </a:rPr>
              <a:t>Fondation</a:t>
            </a:r>
            <a:endParaRPr lang="fr-LU" sz="1400" dirty="0">
              <a:solidFill>
                <a:srgbClr val="3F3F3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6" y="3392996"/>
            <a:ext cx="7569338" cy="2124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500" y="1891039"/>
            <a:ext cx="7697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/>
              <a:t>Dingana</a:t>
            </a:r>
            <a:r>
              <a:rPr lang="fr-FR" sz="2000" dirty="0"/>
              <a:t> 1: </a:t>
            </a:r>
            <a:r>
              <a:rPr lang="fr-FR" sz="2000" dirty="0" err="1"/>
              <a:t>manao</a:t>
            </a:r>
            <a:r>
              <a:rPr lang="fr-FR" sz="2000" dirty="0"/>
              <a:t> </a:t>
            </a:r>
            <a:r>
              <a:rPr lang="fr-FR" sz="2000" dirty="0" err="1"/>
              <a:t>tady</a:t>
            </a:r>
            <a:r>
              <a:rPr lang="fr-FR" sz="2000" dirty="0"/>
              <a:t> 3, 4, 5m </a:t>
            </a:r>
            <a:r>
              <a:rPr lang="fr-FR" sz="2000" dirty="0" err="1"/>
              <a:t>mba</a:t>
            </a:r>
            <a:r>
              <a:rPr lang="fr-FR" sz="2000" dirty="0"/>
              <a:t> </a:t>
            </a:r>
            <a:r>
              <a:rPr lang="fr-FR" sz="2000" dirty="0" err="1"/>
              <a:t>azahoana</a:t>
            </a:r>
            <a:r>
              <a:rPr lang="fr-FR" sz="2000" dirty="0"/>
              <a:t> 90°, </a:t>
            </a:r>
            <a:r>
              <a:rPr lang="fr-FR" sz="2000" dirty="0" err="1"/>
              <a:t>atao</a:t>
            </a:r>
            <a:r>
              <a:rPr lang="fr-FR" sz="2000" dirty="0"/>
              <a:t> </a:t>
            </a:r>
            <a:r>
              <a:rPr lang="fr-FR" sz="2000" dirty="0" err="1"/>
              <a:t>amin’ny</a:t>
            </a:r>
            <a:r>
              <a:rPr lang="fr-FR" sz="2000" dirty="0"/>
              <a:t> </a:t>
            </a:r>
            <a:r>
              <a:rPr lang="fr-FR" sz="2000" dirty="0" err="1"/>
              <a:t>zoriny</a:t>
            </a:r>
            <a:r>
              <a:rPr lang="fr-FR" sz="2000" dirty="0"/>
              <a:t> </a:t>
            </a:r>
            <a:r>
              <a:rPr lang="fr-FR" sz="2000" dirty="0" err="1"/>
              <a:t>efatra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/>
            </a:r>
            <a:br>
              <a:rPr lang="fr-FR" sz="1600" dirty="0" smtClean="0">
                <a:solidFill>
                  <a:srgbClr val="FF0000"/>
                </a:solidFill>
              </a:rPr>
            </a:b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Première étape : les coins de la case à implanter devraient être droits (90°) pour cela, une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équerrette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en cordon est nécessaire. (90°)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fototra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LU" sz="1400" dirty="0">
                <a:solidFill>
                  <a:srgbClr val="3F3F3F"/>
                </a:solidFill>
              </a:rPr>
              <a:t>Fondation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1" y="1891039"/>
            <a:ext cx="532162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/>
              <a:t>Fototra</a:t>
            </a:r>
            <a:r>
              <a:rPr lang="fr-FR" sz="2000" b="1" u="sng" dirty="0"/>
              <a:t> </a:t>
            </a:r>
            <a:r>
              <a:rPr lang="fr-FR" sz="2000" b="1" u="sng" dirty="0" err="1" smtClean="0"/>
              <a:t>hazo</a:t>
            </a:r>
            <a:r>
              <a:rPr lang="fr-FR" sz="2000" b="1" u="sng" dirty="0" smtClean="0"/>
              <a:t/>
            </a:r>
            <a:br>
              <a:rPr lang="fr-FR" sz="2000" b="1" u="sng" dirty="0" smtClean="0"/>
            </a:b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poteau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en bois 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Dingana</a:t>
            </a:r>
            <a:r>
              <a:rPr lang="fr-FR" sz="2000" dirty="0" smtClean="0"/>
              <a:t> </a:t>
            </a:r>
            <a:r>
              <a:rPr lang="fr-FR" sz="2000" dirty="0"/>
              <a:t>1: 30cm largeur, 75cm ka </a:t>
            </a:r>
            <a:r>
              <a:rPr lang="fr-FR" sz="2000" dirty="0" err="1"/>
              <a:t>hatramin’ny</a:t>
            </a:r>
            <a:r>
              <a:rPr lang="fr-FR" sz="2000" dirty="0"/>
              <a:t> 1m na </a:t>
            </a:r>
            <a:r>
              <a:rPr lang="fr-FR" sz="2000" dirty="0" err="1"/>
              <a:t>mihoatra</a:t>
            </a:r>
            <a:r>
              <a:rPr lang="fr-FR" sz="2000" dirty="0"/>
              <a:t> fa </a:t>
            </a:r>
            <a:r>
              <a:rPr lang="fr-FR" sz="2000" dirty="0" err="1"/>
              <a:t>miankina</a:t>
            </a:r>
            <a:r>
              <a:rPr lang="fr-FR" sz="2000" dirty="0"/>
              <a:t> </a:t>
            </a:r>
            <a:r>
              <a:rPr lang="fr-FR" sz="2000" dirty="0" err="1"/>
              <a:t>amin’ny</a:t>
            </a:r>
            <a:r>
              <a:rPr lang="fr-FR" sz="2000" dirty="0"/>
              <a:t> </a:t>
            </a:r>
            <a:r>
              <a:rPr lang="fr-FR" sz="2000" dirty="0" err="1"/>
              <a:t>karazan’ny</a:t>
            </a:r>
            <a:r>
              <a:rPr lang="fr-FR" sz="2000" dirty="0"/>
              <a:t> </a:t>
            </a:r>
            <a:r>
              <a:rPr lang="fr-FR" sz="2000" dirty="0" err="1"/>
              <a:t>tany</a:t>
            </a:r>
            <a:r>
              <a:rPr lang="fr-FR" sz="2000" dirty="0"/>
              <a:t>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halaliny</a:t>
            </a:r>
            <a:r>
              <a:rPr lang="fr-FR" sz="2000" dirty="0"/>
              <a:t>(</a:t>
            </a:r>
            <a:r>
              <a:rPr lang="fr-FR" sz="2000" dirty="0" err="1"/>
              <a:t>tany</a:t>
            </a:r>
            <a:r>
              <a:rPr lang="fr-FR" sz="2000" dirty="0"/>
              <a:t> </a:t>
            </a:r>
            <a:r>
              <a:rPr lang="fr-FR" sz="2000" dirty="0" err="1"/>
              <a:t>mafy</a:t>
            </a:r>
            <a:r>
              <a:rPr lang="fr-FR" sz="2000" dirty="0"/>
              <a:t>, </a:t>
            </a:r>
            <a:r>
              <a:rPr lang="fr-FR" sz="2000" dirty="0" err="1"/>
              <a:t>fasika</a:t>
            </a:r>
            <a:r>
              <a:rPr lang="fr-FR" sz="2000" dirty="0" smtClean="0"/>
              <a:t>,…)</a:t>
            </a:r>
            <a:br>
              <a:rPr lang="fr-FR" sz="2000" dirty="0" smtClean="0"/>
            </a:b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Première étape :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Exécuter des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trous de largeur 30cm et de profondeur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de 75 à100 cm selon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le type de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sol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047" r="4630" b="5005"/>
          <a:stretch/>
        </p:blipFill>
        <p:spPr>
          <a:xfrm>
            <a:off x="5724129" y="1988839"/>
            <a:ext cx="3024336" cy="2952329"/>
          </a:xfrm>
          <a:prstGeom prst="rect">
            <a:avLst/>
          </a:prstGeom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172400" y="4203086"/>
            <a:ext cx="0" cy="1224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72400" y="2204864"/>
            <a:ext cx="0" cy="1206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4025" y="3561396"/>
            <a:ext cx="9544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+</a:t>
            </a:r>
            <a:r>
              <a:rPr lang="fr-FR" dirty="0" smtClean="0"/>
              <a:t>75cm</a:t>
            </a:r>
            <a:endParaRPr lang="fr-FR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308304" y="4203086"/>
            <a:ext cx="648072" cy="324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800386" y="4203086"/>
            <a:ext cx="12876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prstClr val="white"/>
                </a:solidFill>
              </a:rPr>
              <a:t>+</a:t>
            </a:r>
            <a:r>
              <a:rPr lang="fr-FR" dirty="0" smtClean="0"/>
              <a:t>gravier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6677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9" r="19704"/>
          <a:stretch/>
        </p:blipFill>
        <p:spPr>
          <a:xfrm>
            <a:off x="5508105" y="2130669"/>
            <a:ext cx="3384376" cy="32108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err="1"/>
              <a:t>fototra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LU" sz="1400" dirty="0">
                <a:solidFill>
                  <a:srgbClr val="3F3F3F"/>
                </a:solidFill>
              </a:rPr>
              <a:t>Fondation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1" y="1891039"/>
            <a:ext cx="532162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/>
              <a:t>Fototra</a:t>
            </a:r>
            <a:r>
              <a:rPr lang="fr-FR" sz="2000" b="1" u="sng" dirty="0"/>
              <a:t> </a:t>
            </a:r>
            <a:r>
              <a:rPr lang="fr-FR" sz="2000" b="1" u="sng" dirty="0" err="1" smtClean="0"/>
              <a:t>hazo</a:t>
            </a:r>
            <a:r>
              <a:rPr lang="fr-FR" sz="2000" b="1" u="sng" dirty="0" smtClean="0"/>
              <a:t/>
            </a:r>
            <a:br>
              <a:rPr lang="fr-FR" sz="2000" b="1" u="sng" dirty="0" smtClean="0"/>
            </a:b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poteau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en bois 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Dingana</a:t>
            </a:r>
            <a:r>
              <a:rPr lang="fr-FR" sz="2000" dirty="0" smtClean="0"/>
              <a:t> 2: </a:t>
            </a:r>
            <a:r>
              <a:rPr lang="fr-FR" sz="2000" dirty="0" err="1" smtClean="0"/>
              <a:t>asiana</a:t>
            </a:r>
            <a:r>
              <a:rPr lang="fr-FR" sz="2000" dirty="0" smtClean="0"/>
              <a:t> </a:t>
            </a:r>
            <a:r>
              <a:rPr lang="fr-FR" sz="2000" dirty="0" err="1" smtClean="0"/>
              <a:t>menaka</a:t>
            </a:r>
            <a:r>
              <a:rPr lang="fr-FR" sz="2000" dirty="0" smtClean="0"/>
              <a:t> vidange </a:t>
            </a:r>
            <a:r>
              <a:rPr lang="fr-FR" sz="2000" dirty="0" err="1" smtClean="0"/>
              <a:t>fiara</a:t>
            </a:r>
            <a:r>
              <a:rPr lang="fr-FR" sz="2000" dirty="0" smtClean="0"/>
              <a:t> </a:t>
            </a:r>
            <a:r>
              <a:rPr lang="fr-FR" sz="2000" dirty="0" err="1" smtClean="0"/>
              <a:t>ny</a:t>
            </a:r>
            <a:r>
              <a:rPr lang="fr-FR" sz="2000" dirty="0" smtClean="0"/>
              <a:t> </a:t>
            </a:r>
            <a:r>
              <a:rPr lang="fr-FR" sz="2000" dirty="0" err="1" smtClean="0"/>
              <a:t>faritra</a:t>
            </a:r>
            <a:r>
              <a:rPr lang="fr-FR" sz="2000" dirty="0" smtClean="0"/>
              <a:t> </a:t>
            </a:r>
            <a:r>
              <a:rPr lang="fr-FR" sz="2000" dirty="0" err="1" smtClean="0"/>
              <a:t>milentika</a:t>
            </a:r>
            <a:r>
              <a:rPr lang="fr-FR" sz="2000" dirty="0" smtClean="0"/>
              <a:t>, </a:t>
            </a:r>
            <a:r>
              <a:rPr lang="fr-FR" sz="2000" dirty="0" err="1" smtClean="0"/>
              <a:t>asiana</a:t>
            </a:r>
            <a:r>
              <a:rPr lang="fr-FR" sz="2000" dirty="0" smtClean="0"/>
              <a:t> </a:t>
            </a:r>
            <a:r>
              <a:rPr lang="fr-FR" sz="2000" dirty="0" err="1" smtClean="0"/>
              <a:t>fantsika</a:t>
            </a:r>
            <a:r>
              <a:rPr lang="fr-FR" sz="2000" dirty="0" smtClean="0"/>
              <a:t> </a:t>
            </a:r>
            <a:r>
              <a:rPr lang="fr-FR" sz="2000" dirty="0" err="1" smtClean="0"/>
              <a:t>vaventy</a:t>
            </a:r>
            <a:r>
              <a:rPr lang="fr-FR" sz="2000" dirty="0" smtClean="0"/>
              <a:t>,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Deuxieme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étape : Badigeonner le pied de poteau par de l’huile vidange puis combler le vide avec des pierres de préférence ou par les terres en provenance de la fouille avec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compactage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DRAFITRA</a:t>
            </a:r>
            <a:r>
              <a:rPr lang="en-US" sz="2400" dirty="0" smtClean="0"/>
              <a:t> </a:t>
            </a:r>
            <a:r>
              <a:rPr lang="en-US" sz="2400" dirty="0" err="1" smtClean="0"/>
              <a:t>IVELANY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 smtClean="0">
                <a:solidFill>
                  <a:srgbClr val="3F3F3F"/>
                </a:solidFill>
              </a:rPr>
              <a:t>Superstructure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2" y="1891039"/>
            <a:ext cx="45295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/>
              <a:t>Andrin-trano</a:t>
            </a:r>
            <a:r>
              <a:rPr lang="fr-FR" sz="2000" b="1" u="sng" dirty="0"/>
              <a:t/>
            </a:r>
            <a:br>
              <a:rPr lang="fr-FR" sz="2000" b="1" u="sng" dirty="0"/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poteaux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sz="2000" dirty="0" err="1" smtClean="0"/>
              <a:t>Fananganana</a:t>
            </a:r>
            <a:r>
              <a:rPr lang="fr-FR" sz="2000" dirty="0" smtClean="0"/>
              <a:t>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 smtClean="0"/>
              <a:t>joro</a:t>
            </a:r>
            <a:r>
              <a:rPr lang="fr-FR" sz="2000" dirty="0" smtClean="0"/>
              <a:t> </a:t>
            </a:r>
            <a:r>
              <a:rPr lang="fr-FR" sz="2000" dirty="0" err="1"/>
              <a:t>sy</a:t>
            </a:r>
            <a:r>
              <a:rPr lang="fr-FR" sz="2000" dirty="0"/>
              <a:t> </a:t>
            </a:r>
            <a:r>
              <a:rPr lang="fr-FR" sz="2000" dirty="0" err="1"/>
              <a:t>ireo</a:t>
            </a:r>
            <a:r>
              <a:rPr lang="fr-FR" sz="2000" dirty="0"/>
              <a:t> </a:t>
            </a:r>
            <a:r>
              <a:rPr lang="fr-FR" sz="2000" dirty="0" err="1"/>
              <a:t>anelanelany</a:t>
            </a:r>
            <a:r>
              <a:rPr lang="fr-FR" sz="2000" dirty="0"/>
              <a:t> </a:t>
            </a:r>
            <a:r>
              <a:rPr lang="fr-FR" sz="2000" dirty="0" err="1"/>
              <a:t>rehetra</a:t>
            </a:r>
            <a:r>
              <a:rPr lang="fr-FR" sz="2000" dirty="0"/>
              <a:t> </a:t>
            </a:r>
            <a:r>
              <a:rPr lang="fr-FR" sz="2000" dirty="0" err="1"/>
              <a:t>miaraka</a:t>
            </a:r>
            <a:r>
              <a:rPr lang="fr-FR" sz="2000" dirty="0"/>
              <a:t> </a:t>
            </a:r>
            <a:r>
              <a:rPr lang="fr-FR" sz="2000" dirty="0" err="1"/>
              <a:t>amin’ny</a:t>
            </a:r>
            <a:r>
              <a:rPr lang="fr-FR" sz="2000" dirty="0"/>
              <a:t> </a:t>
            </a:r>
            <a:r>
              <a:rPr lang="fr-FR" sz="2000" dirty="0" err="1" smtClean="0"/>
              <a:t>tohana</a:t>
            </a:r>
            <a:r>
              <a:rPr lang="fr-FR" sz="2000" dirty="0"/>
              <a:t> </a:t>
            </a:r>
            <a:r>
              <a:rPr lang="fr-FR" sz="2000" dirty="0" smtClean="0"/>
              <a:t>(contreventement</a:t>
            </a:r>
            <a:r>
              <a:rPr lang="fr-FR" sz="2000" dirty="0"/>
              <a:t>)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mise en place des poteaux et contreventements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75799"/>
            <a:ext cx="3860757" cy="34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98" y="1795854"/>
            <a:ext cx="3566064" cy="34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DRAFITRA</a:t>
            </a:r>
            <a:r>
              <a:rPr lang="en-US" sz="2400" dirty="0" smtClean="0"/>
              <a:t> </a:t>
            </a:r>
            <a:r>
              <a:rPr lang="en-US" sz="2400" dirty="0" err="1" smtClean="0"/>
              <a:t>IVELANY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 smtClean="0">
                <a:solidFill>
                  <a:srgbClr val="3F3F3F"/>
                </a:solidFill>
              </a:rPr>
              <a:t>Superstructure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2" y="1891039"/>
            <a:ext cx="436666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/>
              <a:t>Andrin-trano</a:t>
            </a:r>
            <a:r>
              <a:rPr lang="fr-FR" sz="2000" b="1" u="sng" dirty="0"/>
              <a:t/>
            </a:r>
            <a:br>
              <a:rPr lang="fr-FR" sz="2000" b="1" u="sng" dirty="0"/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poteaux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dirty="0" err="1" smtClean="0"/>
              <a:t>Miankina</a:t>
            </a:r>
            <a:r>
              <a:rPr lang="fr-FR" dirty="0" smtClean="0"/>
              <a:t> </a:t>
            </a:r>
            <a:r>
              <a:rPr lang="fr-FR" dirty="0" err="1"/>
              <a:t>amin’ny</a:t>
            </a:r>
            <a:r>
              <a:rPr lang="fr-FR" dirty="0"/>
              <a:t> </a:t>
            </a:r>
            <a:r>
              <a:rPr lang="fr-FR" dirty="0" err="1"/>
              <a:t>karazan’ny</a:t>
            </a:r>
            <a:r>
              <a:rPr lang="fr-FR" dirty="0"/>
              <a:t> </a:t>
            </a:r>
            <a:r>
              <a:rPr lang="fr-FR" dirty="0" err="1"/>
              <a:t>trano</a:t>
            </a:r>
            <a:r>
              <a:rPr lang="fr-FR" dirty="0"/>
              <a:t>: </a:t>
            </a:r>
            <a:r>
              <a:rPr lang="fr-FR" dirty="0" err="1"/>
              <a:t>hazo</a:t>
            </a:r>
            <a:r>
              <a:rPr lang="fr-FR" dirty="0"/>
              <a:t> </a:t>
            </a:r>
            <a:r>
              <a:rPr lang="fr-FR" dirty="0" err="1"/>
              <a:t>efa-joro</a:t>
            </a:r>
            <a:r>
              <a:rPr lang="fr-FR" dirty="0"/>
              <a:t>, </a:t>
            </a:r>
            <a:r>
              <a:rPr lang="fr-FR" dirty="0" err="1"/>
              <a:t>hazo</a:t>
            </a:r>
            <a:r>
              <a:rPr lang="fr-FR" dirty="0"/>
              <a:t> </a:t>
            </a:r>
            <a:r>
              <a:rPr lang="fr-FR" dirty="0" err="1"/>
              <a:t>boribory</a:t>
            </a:r>
            <a:r>
              <a:rPr lang="fr-FR" dirty="0"/>
              <a:t>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types de bois carré ou rond qu’on va utiliser dépendent sur le type de maison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DRAFITRA</a:t>
            </a:r>
            <a:r>
              <a:rPr lang="en-US" sz="2400" dirty="0" smtClean="0"/>
              <a:t> </a:t>
            </a:r>
            <a:r>
              <a:rPr lang="en-US" sz="2400" dirty="0" err="1" smtClean="0"/>
              <a:t>IVELANY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 smtClean="0">
                <a:solidFill>
                  <a:srgbClr val="3F3F3F"/>
                </a:solidFill>
              </a:rPr>
              <a:t>Superstructure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2" y="1891039"/>
            <a:ext cx="85619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 smtClean="0"/>
              <a:t>Lohan-trano</a:t>
            </a:r>
            <a:r>
              <a:rPr lang="fr-FR" sz="2000" b="1" u="sng" dirty="0" smtClean="0"/>
              <a:t/>
            </a:r>
            <a:br>
              <a:rPr lang="fr-FR" sz="2000" b="1" u="sng" dirty="0" smtClean="0"/>
            </a:b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Fermes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212976"/>
            <a:ext cx="3228333" cy="2909779"/>
          </a:xfrm>
          <a:prstGeom prst="rect">
            <a:avLst/>
          </a:prstGeom>
        </p:spPr>
      </p:pic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388938" y="3152775"/>
            <a:ext cx="2247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i="1" dirty="0">
                <a:solidFill>
                  <a:srgbClr val="FF0000"/>
                </a:solidFill>
              </a:rPr>
              <a:t>3. ANDRY </a:t>
            </a:r>
            <a:r>
              <a:rPr lang="fr-FR" altLang="fr-FR" sz="1400" b="1" i="1" dirty="0" err="1">
                <a:solidFill>
                  <a:srgbClr val="FF0000"/>
                </a:solidFill>
              </a:rPr>
              <a:t>APIVON</a:t>
            </a:r>
            <a:r>
              <a:rPr lang="fr-FR" altLang="fr-FR" sz="1400" b="1" i="1" dirty="0">
                <a:solidFill>
                  <a:srgbClr val="FF0000"/>
                </a:solidFill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(poinçon)</a:t>
            </a:r>
            <a:endParaRPr lang="fr-FR" alt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14326" y="4522428"/>
            <a:ext cx="1797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4. ANDRY </a:t>
            </a:r>
            <a:r>
              <a:rPr lang="fr-FR" altLang="fr-FR" sz="1400" b="1" dirty="0" err="1">
                <a:solidFill>
                  <a:srgbClr val="FF0000"/>
                </a:solidFill>
              </a:rPr>
              <a:t>TRANO</a:t>
            </a:r>
            <a:r>
              <a:rPr lang="fr-FR" altLang="fr-FR" sz="1400" b="1" dirty="0">
                <a:solidFill>
                  <a:srgbClr val="FF0000"/>
                </a:solidFill>
              </a:rPr>
              <a:t> </a:t>
            </a:r>
            <a:r>
              <a:rPr lang="fr-FR" altLang="fr-FR" sz="1400" b="1" dirty="0" err="1">
                <a:solidFill>
                  <a:srgbClr val="FF0000"/>
                </a:solidFill>
              </a:rPr>
              <a:t>AKAVANAN</a:t>
            </a:r>
            <a:r>
              <a:rPr lang="fr-FR" altLang="fr-FR" sz="1400" b="1" dirty="0">
                <a:solidFill>
                  <a:srgbClr val="FF0000"/>
                </a:solidFill>
              </a:rPr>
              <a:t>  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(contrefiche)</a:t>
            </a: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6266495" y="3091526"/>
            <a:ext cx="1993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2. ANDRY </a:t>
            </a:r>
            <a:r>
              <a:rPr lang="fr-FR" altLang="fr-FR" sz="1400" b="1" dirty="0" err="1">
                <a:solidFill>
                  <a:srgbClr val="FF0000"/>
                </a:solidFill>
              </a:rPr>
              <a:t>TRANO</a:t>
            </a:r>
            <a:r>
              <a:rPr lang="fr-FR" altLang="fr-FR" sz="1400" b="1" i="1" dirty="0">
                <a:solidFill>
                  <a:srgbClr val="FF0000"/>
                </a:solidFill>
              </a:rPr>
              <a:t> </a:t>
            </a: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altLang="fr-FR" sz="1200" i="1" dirty="0" err="1">
                <a:solidFill>
                  <a:schemeClr val="bg1">
                    <a:lumMod val="50000"/>
                  </a:schemeClr>
                </a:solidFill>
              </a:rPr>
              <a:t>arbalêtrier</a:t>
            </a: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6279111" y="4630150"/>
            <a:ext cx="19954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1.PANNE</a:t>
            </a:r>
            <a:r>
              <a:rPr lang="fr-FR" altLang="fr-FR" sz="1400" b="1" i="1" dirty="0">
                <a:solidFill>
                  <a:srgbClr val="C55C21"/>
                </a:solidFill>
              </a:rPr>
              <a:t> </a:t>
            </a:r>
            <a:endParaRPr lang="fr-FR" altLang="fr-FR" sz="1400" b="1" i="1" dirty="0" smtClean="0">
              <a:solidFill>
                <a:srgbClr val="C55C2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entrait)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52061" y="4499259"/>
            <a:ext cx="1452187" cy="284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88024" y="3337589"/>
            <a:ext cx="1716476" cy="246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30802" y="3480611"/>
            <a:ext cx="2025174" cy="439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36116" y="4214799"/>
            <a:ext cx="1587812" cy="661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82AEEE-C22E-460C-9F8E-70B55048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DRAFITRA</a:t>
            </a:r>
            <a:r>
              <a:rPr lang="en-US" sz="2400" dirty="0" smtClean="0"/>
              <a:t> </a:t>
            </a:r>
            <a:r>
              <a:rPr lang="en-US" sz="2400" dirty="0" err="1" smtClean="0"/>
              <a:t>IVELANY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1CE2D7-5B2E-4955-BE6C-678B3A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7000"/>
              </a:lnSpc>
            </a:pPr>
            <a:r>
              <a:rPr lang="fr-FR" sz="1400" dirty="0">
                <a:solidFill>
                  <a:srgbClr val="3F3F3F"/>
                </a:solidFill>
              </a:rPr>
              <a:t>Superstructure</a:t>
            </a:r>
            <a:endParaRPr lang="fr-LU" sz="1400" dirty="0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02" y="1891039"/>
            <a:ext cx="503359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FF0000"/>
              </a:buClr>
            </a:pPr>
            <a:r>
              <a:rPr lang="fr-FR" sz="2000" b="1" u="sng" dirty="0" err="1"/>
              <a:t>Lohan-trano</a:t>
            </a:r>
            <a:r>
              <a:rPr lang="fr-FR" sz="2000" b="1" u="sng" dirty="0"/>
              <a:t/>
            </a:r>
            <a:br>
              <a:rPr lang="fr-FR" sz="2000" b="1" u="sng" dirty="0"/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Fermes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FR" dirty="0" err="1" smtClean="0"/>
              <a:t>Fanakambanana</a:t>
            </a:r>
            <a:r>
              <a:rPr lang="fr-FR" dirty="0" smtClean="0"/>
              <a:t> tenon/mortaise </a:t>
            </a:r>
            <a:r>
              <a:rPr lang="fr-FR" dirty="0" err="1" smtClean="0"/>
              <a:t>mba</a:t>
            </a:r>
            <a:r>
              <a:rPr lang="fr-FR" dirty="0" smtClean="0"/>
              <a:t> </a:t>
            </a:r>
            <a:r>
              <a:rPr lang="fr-FR" dirty="0" err="1" smtClean="0"/>
              <a:t>ahafahana</a:t>
            </a:r>
            <a:r>
              <a:rPr lang="fr-FR" dirty="0" smtClean="0"/>
              <a:t> </a:t>
            </a:r>
            <a:r>
              <a:rPr lang="fr-FR" dirty="0" err="1" smtClean="0"/>
              <a:t>miantoka</a:t>
            </a:r>
            <a:r>
              <a:rPr lang="fr-FR" dirty="0" smtClean="0"/>
              <a:t> </a:t>
            </a:r>
            <a:r>
              <a:rPr lang="fr-FR" dirty="0" err="1" smtClean="0"/>
              <a:t>tsara</a:t>
            </a:r>
            <a:r>
              <a:rPr lang="fr-FR" dirty="0" smtClean="0"/>
              <a:t> </a:t>
            </a:r>
            <a:r>
              <a:rPr lang="fr-FR" dirty="0" err="1" smtClean="0"/>
              <a:t>ny</a:t>
            </a:r>
            <a:r>
              <a:rPr lang="fr-FR" dirty="0" smtClean="0"/>
              <a:t> </a:t>
            </a:r>
            <a:r>
              <a:rPr lang="fr-FR" dirty="0" err="1" smtClean="0"/>
              <a:t>firafitry</a:t>
            </a:r>
            <a:r>
              <a:rPr lang="fr-FR" dirty="0" smtClean="0"/>
              <a:t> </a:t>
            </a:r>
            <a:r>
              <a:rPr lang="fr-FR" dirty="0" err="1" smtClean="0"/>
              <a:t>ny</a:t>
            </a:r>
            <a:r>
              <a:rPr lang="fr-FR" dirty="0" smtClean="0"/>
              <a:t> </a:t>
            </a:r>
            <a:r>
              <a:rPr lang="fr-FR" dirty="0" err="1" smtClean="0"/>
              <a:t>trano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Préparer la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forme de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l’assemblage tenon/mortaise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et embrèvement pour assurer la structure </a:t>
            </a:r>
          </a:p>
          <a:p>
            <a:pPr lvl="1" indent="-3429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04864"/>
            <a:ext cx="3173325" cy="33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ionelle ">
  <a:themeElements>
    <a:clrScheme name="Croix-Rouge">
      <a:dk1>
        <a:srgbClr val="3F3F3F"/>
      </a:dk1>
      <a:lt1>
        <a:srgbClr val="FFFFFF"/>
      </a:lt1>
      <a:dk2>
        <a:srgbClr val="1F497D"/>
      </a:dk2>
      <a:lt2>
        <a:srgbClr val="FFFFFF"/>
      </a:lt2>
      <a:accent1>
        <a:srgbClr val="3474B5"/>
      </a:accent1>
      <a:accent2>
        <a:srgbClr val="CC0000"/>
      </a:accent2>
      <a:accent3>
        <a:srgbClr val="97BE0D"/>
      </a:accent3>
      <a:accent4>
        <a:srgbClr val="A664A1"/>
      </a:accent4>
      <a:accent5>
        <a:srgbClr val="4BACC6"/>
      </a:accent5>
      <a:accent6>
        <a:srgbClr val="F08A00"/>
      </a:accent6>
      <a:hlink>
        <a:srgbClr val="0000FF"/>
      </a:hlink>
      <a:folHlink>
        <a:srgbClr val="800080"/>
      </a:folHlink>
    </a:clrScheme>
    <a:fontScheme name="Arial C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3474B5"/>
        </a:solidFill>
        <a:ln>
          <a:noFill/>
        </a:ln>
      </a:spPr>
      <a:bodyPr wrap="square" rtlCol="0">
        <a:spAutoFit/>
      </a:bodyPr>
      <a:lstStyle>
        <a:defPPr>
          <a:defRPr sz="2000" b="1" dirty="0" err="1" smtClean="0">
            <a:solidFill>
              <a:prstClr val="white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F0AE775132C4995CD938702240D98" ma:contentTypeVersion="13" ma:contentTypeDescription="Create a new document." ma:contentTypeScope="" ma:versionID="69ac5ed37e994b9d672336731a62fc33">
  <xsd:schema xmlns:xsd="http://www.w3.org/2001/XMLSchema" xmlns:xs="http://www.w3.org/2001/XMLSchema" xmlns:p="http://schemas.microsoft.com/office/2006/metadata/properties" xmlns:ns2="2ecfe2f6-82ae-466e-9d74-d4a3b3bcc18c" xmlns:ns3="e5fb2dc3-2b4a-40d7-b869-ca3042012fff" targetNamespace="http://schemas.microsoft.com/office/2006/metadata/properties" ma:root="true" ma:fieldsID="b05a576a29b54c071534293c00f6c214" ns2:_="" ns3:_="">
    <xsd:import namespace="2ecfe2f6-82ae-466e-9d74-d4a3b3bcc18c"/>
    <xsd:import namespace="e5fb2dc3-2b4a-40d7-b869-ca3042012f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fe2f6-82ae-466e-9d74-d4a3b3bcc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b2dc3-2b4a-40d7-b869-ca3042012f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04192C-30D3-47EF-B315-87FF3D2FA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fe2f6-82ae-466e-9d74-d4a3b3bcc18c"/>
    <ds:schemaRef ds:uri="e5fb2dc3-2b4a-40d7-b869-ca3042012f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A7CA58-46CE-48F1-B58C-7AEAADE8B9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43FF0-5044-47BC-9BF8-7450A1A14C16}">
  <ds:schemaRefs>
    <ds:schemaRef ds:uri="e5fb2dc3-2b4a-40d7-b869-ca3042012ff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ecfe2f6-82ae-466e-9d74-d4a3b3bcc18c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165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Webdings</vt:lpstr>
      <vt:lpstr>Wingdings</vt:lpstr>
      <vt:lpstr>Wingdings 3</vt:lpstr>
      <vt:lpstr>Institutionelle </vt:lpstr>
      <vt:lpstr> FORMATION CHARPENTIER - Région sud-est de Madagascar</vt:lpstr>
      <vt:lpstr>AKORA FOTOTRA </vt:lpstr>
      <vt:lpstr>fototra</vt:lpstr>
      <vt:lpstr>fototra</vt:lpstr>
      <vt:lpstr>fototra</vt:lpstr>
      <vt:lpstr>DRAFITRA IVELANY</vt:lpstr>
      <vt:lpstr>DRAFITRA IVELANY</vt:lpstr>
      <vt:lpstr>DRAFITRA IVELANY</vt:lpstr>
      <vt:lpstr>DRAFITRA IVELANY</vt:lpstr>
      <vt:lpstr>Varavarambe sy varavarankely</vt:lpstr>
      <vt:lpstr>Varavarambe sy varavarankely</vt:lpstr>
      <vt:lpstr> Misaotra betsaka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Héctor Esteban</cp:lastModifiedBy>
  <cp:revision>85</cp:revision>
  <dcterms:created xsi:type="dcterms:W3CDTF">2021-04-26T18:05:46Z</dcterms:created>
  <dcterms:modified xsi:type="dcterms:W3CDTF">2022-06-17T15:04:39Z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0x010100696F0AE775132C4995CD938702240D98</vt:lpwstr>
  </property>
</Properties>
</file>