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23"/>
  </p:notesMasterIdLst>
  <p:sldIdLst>
    <p:sldId id="265" r:id="rId6"/>
    <p:sldId id="589" r:id="rId7"/>
    <p:sldId id="574" r:id="rId8"/>
    <p:sldId id="592" r:id="rId9"/>
    <p:sldId id="596" r:id="rId10"/>
    <p:sldId id="605" r:id="rId11"/>
    <p:sldId id="601" r:id="rId12"/>
    <p:sldId id="576" r:id="rId13"/>
    <p:sldId id="591" r:id="rId14"/>
    <p:sldId id="577" r:id="rId15"/>
    <p:sldId id="604" r:id="rId16"/>
    <p:sldId id="580" r:id="rId17"/>
    <p:sldId id="594" r:id="rId18"/>
    <p:sldId id="598" r:id="rId19"/>
    <p:sldId id="597" r:id="rId20"/>
    <p:sldId id="587" r:id="rId21"/>
    <p:sldId id="491" r:id="rId22"/>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81858" autoAdjust="0"/>
  </p:normalViewPr>
  <p:slideViewPr>
    <p:cSldViewPr snapToGrid="0" snapToObjects="1">
      <p:cViewPr varScale="1">
        <p:scale>
          <a:sx n="100" d="100"/>
          <a:sy n="100" d="100"/>
        </p:scale>
        <p:origin x="1086" y="7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8/1/2017</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marL="0" indent="0">
              <a:buNone/>
            </a:pPr>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974151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3</a:t>
            </a:fld>
            <a:endParaRPr lang="en-US"/>
          </a:p>
        </p:txBody>
      </p:sp>
    </p:spTree>
    <p:extLst>
      <p:ext uri="{BB962C8B-B14F-4D97-AF65-F5344CB8AC3E}">
        <p14:creationId xmlns:p14="http://schemas.microsoft.com/office/powerpoint/2010/main" val="3681210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6B69D276-5C27-0048-BF36-4302BA85142B}" type="slidenum">
              <a:rPr lang="en-US" smtClean="0"/>
              <a:t>7</a:t>
            </a:fld>
            <a:endParaRPr lang="en-US"/>
          </a:p>
        </p:txBody>
      </p:sp>
    </p:spTree>
    <p:extLst>
      <p:ext uri="{BB962C8B-B14F-4D97-AF65-F5344CB8AC3E}">
        <p14:creationId xmlns:p14="http://schemas.microsoft.com/office/powerpoint/2010/main" val="63148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8</a:t>
            </a:fld>
            <a:endParaRPr lang="en-US"/>
          </a:p>
        </p:txBody>
      </p:sp>
    </p:spTree>
    <p:extLst>
      <p:ext uri="{BB962C8B-B14F-4D97-AF65-F5344CB8AC3E}">
        <p14:creationId xmlns:p14="http://schemas.microsoft.com/office/powerpoint/2010/main" val="813391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15</a:t>
            </a:fld>
            <a:endParaRPr lang="en-US"/>
          </a:p>
        </p:txBody>
      </p:sp>
    </p:spTree>
    <p:extLst>
      <p:ext uri="{BB962C8B-B14F-4D97-AF65-F5344CB8AC3E}">
        <p14:creationId xmlns:p14="http://schemas.microsoft.com/office/powerpoint/2010/main" val="3315646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join.skype.com/ewCYhkuQZN9o"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21.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20.jpeg"/><Relationship Id="rId5" Type="http://schemas.openxmlformats.org/officeDocument/2006/relationships/hyperlink" Target="mailto:coord3.iraq@sheltercluster.org" TargetMode="External"/><Relationship Id="rId10" Type="http://schemas.openxmlformats.org/officeDocument/2006/relationships/image" Target="../media/image19.png"/><Relationship Id="rId4" Type="http://schemas.openxmlformats.org/officeDocument/2006/relationships/hyperlink" Target="mailto:im2.iraq@sheltercluster.org" TargetMode="External"/><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hyperlink" Target="http://sheltercluster.org/response/iraq" TargetMode="Externa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drive.google.com/open?id=19LJmQ1PtJuMZ3RV3h0ITs3i4T0I"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862596"/>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Introductions</a:t>
            </a:r>
          </a:p>
          <a:p>
            <a:pPr marL="228600" lvl="0" indent="-228600">
              <a:buFont typeface="+mj-lt"/>
              <a:buAutoNum type="arabicPeriod"/>
            </a:pPr>
            <a:r>
              <a:rPr lang="en-US" sz="1100" dirty="0" smtClean="0">
                <a:solidFill>
                  <a:schemeClr val="tx1">
                    <a:lumMod val="65000"/>
                    <a:lumOff val="35000"/>
                  </a:schemeClr>
                </a:solidFill>
              </a:rPr>
              <a:t>Previous meeting action points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Mosul response camp populations</a:t>
            </a:r>
          </a:p>
          <a:p>
            <a:pPr marL="228600" lvl="0" indent="-228600">
              <a:buFont typeface="+mj-lt"/>
              <a:buAutoNum type="arabicPeriod"/>
            </a:pPr>
            <a:r>
              <a:rPr lang="en-US" sz="1100" dirty="0">
                <a:solidFill>
                  <a:schemeClr val="tx1">
                    <a:lumMod val="65000"/>
                    <a:lumOff val="35000"/>
                  </a:schemeClr>
                </a:solidFill>
              </a:rPr>
              <a:t>Mosul response camp </a:t>
            </a:r>
            <a:r>
              <a:rPr lang="en-US" sz="1100" dirty="0" err="1">
                <a:solidFill>
                  <a:schemeClr val="tx1">
                    <a:lumMod val="65000"/>
                    <a:lumOff val="35000"/>
                  </a:schemeClr>
                </a:solidFill>
              </a:rPr>
              <a:t>summerisation</a:t>
            </a:r>
            <a:endParaRPr lang="en-US"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Needs in camps</a:t>
            </a:r>
            <a:endParaRPr lang="en-US" sz="1100" dirty="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Newly </a:t>
            </a:r>
            <a:r>
              <a:rPr lang="en-US" sz="1100" dirty="0">
                <a:solidFill>
                  <a:schemeClr val="tx1">
                    <a:lumMod val="65000"/>
                    <a:lumOff val="35000"/>
                  </a:schemeClr>
                </a:solidFill>
              </a:rPr>
              <a:t>retaken areas and out of camp </a:t>
            </a:r>
            <a:r>
              <a:rPr lang="en-US" sz="1100" dirty="0" smtClean="0">
                <a:solidFill>
                  <a:schemeClr val="tx1">
                    <a:lumMod val="65000"/>
                    <a:lumOff val="35000"/>
                  </a:schemeClr>
                </a:solidFill>
              </a:rPr>
              <a:t>response inside </a:t>
            </a:r>
            <a:r>
              <a:rPr lang="en-US" sz="1100" dirty="0" err="1" smtClean="0">
                <a:solidFill>
                  <a:schemeClr val="tx1">
                    <a:lumMod val="65000"/>
                    <a:lumOff val="35000"/>
                  </a:schemeClr>
                </a:solidFill>
              </a:rPr>
              <a:t>Pesh</a:t>
            </a:r>
            <a:r>
              <a:rPr lang="en-US" sz="1100" dirty="0" smtClean="0">
                <a:solidFill>
                  <a:schemeClr val="tx1">
                    <a:lumMod val="65000"/>
                    <a:lumOff val="35000"/>
                  </a:schemeClr>
                </a:solidFill>
              </a:rPr>
              <a:t> lines</a:t>
            </a:r>
          </a:p>
          <a:p>
            <a:pPr marL="228600" indent="-228600">
              <a:buFont typeface="+mj-lt"/>
              <a:buAutoNum type="arabicPeriod"/>
            </a:pPr>
            <a:r>
              <a:rPr lang="en-US" sz="1100" dirty="0" smtClean="0">
                <a:solidFill>
                  <a:schemeClr val="tx1">
                    <a:lumMod val="65000"/>
                    <a:lumOff val="35000"/>
                  </a:schemeClr>
                </a:solidFill>
              </a:rPr>
              <a:t>Rehabilitation</a:t>
            </a:r>
            <a:endParaRPr lang="en-GB"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Key updates by partners</a:t>
            </a:r>
            <a:endParaRPr lang="en-GB" sz="1100" dirty="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Updates </a:t>
            </a:r>
            <a:r>
              <a:rPr lang="en-US" sz="1100" dirty="0">
                <a:solidFill>
                  <a:schemeClr val="tx1">
                    <a:lumMod val="65000"/>
                    <a:lumOff val="35000"/>
                  </a:schemeClr>
                </a:solidFill>
              </a:rPr>
              <a:t>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AOB KRI</a:t>
            </a:r>
          </a:p>
          <a:p>
            <a:pPr marL="228600" lvl="0" indent="-228600">
              <a:buFont typeface="+mj-lt"/>
              <a:buAutoNum type="arabicPeriod"/>
            </a:pPr>
            <a:endParaRPr lang="en-US" sz="1100" dirty="0" smtClean="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Newly </a:t>
            </a:r>
            <a:r>
              <a:rPr lang="en-US" sz="1100" dirty="0">
                <a:solidFill>
                  <a:schemeClr val="tx1">
                    <a:lumMod val="65000"/>
                    <a:lumOff val="35000"/>
                  </a:schemeClr>
                </a:solidFill>
              </a:rPr>
              <a:t>retaken areas and out of camp </a:t>
            </a:r>
            <a:r>
              <a:rPr lang="en-US" sz="1100" dirty="0" smtClean="0">
                <a:solidFill>
                  <a:schemeClr val="tx1">
                    <a:lumMod val="65000"/>
                    <a:lumOff val="35000"/>
                  </a:schemeClr>
                </a:solidFill>
              </a:rPr>
              <a:t>response in </a:t>
            </a:r>
            <a:r>
              <a:rPr lang="en-US" sz="1100" dirty="0" err="1" smtClean="0">
                <a:solidFill>
                  <a:schemeClr val="tx1">
                    <a:lumMod val="65000"/>
                    <a:lumOff val="35000"/>
                  </a:schemeClr>
                </a:solidFill>
              </a:rPr>
              <a:t>GoI</a:t>
            </a:r>
            <a:r>
              <a:rPr lang="en-US" sz="1100" dirty="0" smtClean="0">
                <a:solidFill>
                  <a:schemeClr val="tx1">
                    <a:lumMod val="65000"/>
                    <a:lumOff val="35000"/>
                  </a:schemeClr>
                </a:solidFill>
              </a:rPr>
              <a:t> areas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 </a:t>
            </a:r>
            <a:r>
              <a:rPr lang="en-US" sz="1100" dirty="0" err="1" smtClean="0">
                <a:solidFill>
                  <a:schemeClr val="tx1">
                    <a:lumMod val="65000"/>
                    <a:lumOff val="35000"/>
                  </a:schemeClr>
                </a:solidFill>
              </a:rPr>
              <a:t>GoI</a:t>
            </a:r>
            <a:endParaRPr lang="en-US" sz="1100" dirty="0" smtClean="0">
              <a:solidFill>
                <a:schemeClr val="tx1">
                  <a:lumMod val="65000"/>
                  <a:lumOff val="35000"/>
                </a:schemeClr>
              </a:solidFill>
            </a:endParaRPr>
          </a:p>
          <a:p>
            <a:pPr marL="228600" lvl="0" indent="-228600">
              <a:buFont typeface="+mj-lt"/>
              <a:buAutoNum type="arabicPeriod"/>
            </a:pPr>
            <a:endParaRPr lang="en-US" sz="1100" i="1" dirty="0">
              <a:solidFill>
                <a:schemeClr val="tx1">
                  <a:lumMod val="65000"/>
                  <a:lumOff val="35000"/>
                </a:schemeClr>
              </a:solidFill>
            </a:endParaRPr>
          </a:p>
          <a:p>
            <a:pPr marL="228600" lvl="0" indent="-228600">
              <a:buFont typeface="+mj-lt"/>
              <a:buAutoNum type="arabicPeriod"/>
            </a:pPr>
            <a:endParaRPr lang="en-US" sz="1100" i="1" dirty="0" smtClean="0">
              <a:solidFill>
                <a:schemeClr val="tx1">
                  <a:lumMod val="65000"/>
                  <a:lumOff val="35000"/>
                </a:schemeClr>
              </a:solidFill>
            </a:endParaRPr>
          </a:p>
          <a:p>
            <a:pPr marL="228600" lvl="0" indent="-228600">
              <a:buFont typeface="+mj-lt"/>
              <a:buAutoNum type="arabicPeriod"/>
            </a:pPr>
            <a:endParaRPr lang="en-US" sz="1100" i="1" dirty="0">
              <a:solidFill>
                <a:schemeClr val="tx1">
                  <a:lumMod val="65000"/>
                  <a:lumOff val="35000"/>
                </a:schemeClr>
              </a:solidFill>
            </a:endParaRPr>
          </a:p>
          <a:p>
            <a:pPr marL="228600" lvl="0" indent="-228600">
              <a:buFont typeface="+mj-lt"/>
              <a:buAutoNum type="arabicPeriod"/>
            </a:pPr>
            <a:endParaRPr lang="en-US" sz="1100" i="1" smtClean="0">
              <a:solidFill>
                <a:schemeClr val="tx1">
                  <a:lumMod val="65000"/>
                  <a:lumOff val="35000"/>
                </a:schemeClr>
              </a:solidFill>
            </a:endParaRPr>
          </a:p>
          <a:p>
            <a:pPr marL="228600" lvl="0" indent="-228600">
              <a:buFont typeface="+mj-lt"/>
              <a:buAutoNum type="arabicPeriod"/>
            </a:pPr>
            <a:endParaRPr lang="en-GB" sz="1100" i="1" dirty="0" smtClean="0">
              <a:solidFill>
                <a:schemeClr val="tx1">
                  <a:lumMod val="65000"/>
                  <a:lumOff val="35000"/>
                </a:schemeClr>
              </a:solidFill>
            </a:endParaRPr>
          </a:p>
          <a:p>
            <a:pPr algn="r"/>
            <a:r>
              <a:rPr lang="en-US" i="1" dirty="0" smtClean="0">
                <a:solidFill>
                  <a:schemeClr val="tx1">
                    <a:lumMod val="65000"/>
                    <a:lumOff val="35000"/>
                  </a:schemeClr>
                </a:solidFill>
              </a:rPr>
              <a:t>Tuesday, 1st Aug 2017</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1384995"/>
          </a:xfrm>
          <a:prstGeom prst="rect">
            <a:avLst/>
          </a:prstGeom>
        </p:spPr>
        <p:txBody>
          <a:bodyPr wrap="square">
            <a:spAutoFit/>
          </a:bodyPr>
          <a:lstStyle/>
          <a:p>
            <a:r>
              <a:rPr lang="en-US" b="1" dirty="0" err="1" smtClean="0">
                <a:solidFill>
                  <a:schemeClr val="tx1">
                    <a:lumMod val="65000"/>
                    <a:lumOff val="35000"/>
                  </a:schemeClr>
                </a:solidFill>
              </a:rPr>
              <a:t>Barima</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Location still paused for SNFI activities</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ICCG mission was organized for the 28</a:t>
            </a:r>
            <a:r>
              <a:rPr lang="en-US" sz="1100" baseline="30000" dirty="0" smtClean="0">
                <a:solidFill>
                  <a:schemeClr val="tx1">
                    <a:lumMod val="65000"/>
                    <a:lumOff val="35000"/>
                  </a:schemeClr>
                </a:solidFill>
              </a:rPr>
              <a:t>th</a:t>
            </a:r>
            <a:r>
              <a:rPr lang="en-US" sz="1100" dirty="0" smtClean="0">
                <a:solidFill>
                  <a:schemeClr val="tx1">
                    <a:lumMod val="65000"/>
                    <a:lumOff val="35000"/>
                  </a:schemeClr>
                </a:solidFill>
              </a:rPr>
              <a:t> July and a report published.</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OCHA, are there next steps?</a:t>
            </a:r>
          </a:p>
        </p:txBody>
      </p:sp>
    </p:spTree>
    <p:extLst>
      <p:ext uri="{BB962C8B-B14F-4D97-AF65-F5344CB8AC3E}">
        <p14:creationId xmlns:p14="http://schemas.microsoft.com/office/powerpoint/2010/main" val="8295297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11</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Rehabilitation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924151"/>
          </a:xfrm>
          <a:prstGeom prst="rect">
            <a:avLst/>
          </a:prstGeom>
        </p:spPr>
        <p:txBody>
          <a:bodyPr wrap="square">
            <a:spAutoFit/>
          </a:bodyPr>
          <a:lstStyle/>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New topic for discussion!</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Various partners have been involved in rehabilitation of private households. Some such as NRC and </a:t>
            </a: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are advanced and others are just starting. Around Dahuk we have:</a:t>
            </a:r>
          </a:p>
          <a:p>
            <a:pPr marL="628650" lvl="1" indent="-171450">
              <a:buFont typeface="Arial" panose="020B0604020202020204" pitchFamily="34" charset="0"/>
              <a:buChar char="•"/>
            </a:pPr>
            <a:r>
              <a:rPr lang="en-US" sz="1100" dirty="0" err="1" smtClean="0">
                <a:solidFill>
                  <a:schemeClr val="tx1">
                    <a:lumMod val="65000"/>
                    <a:lumOff val="35000"/>
                  </a:schemeClr>
                </a:solidFill>
              </a:rPr>
              <a:t>UNHabitat</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IOM</a:t>
            </a:r>
          </a:p>
          <a:p>
            <a:pPr marL="628650" lvl="1" indent="-171450">
              <a:buFont typeface="Arial" panose="020B0604020202020204" pitchFamily="34" charset="0"/>
              <a:buChar char="•"/>
            </a:pPr>
            <a:r>
              <a:rPr lang="en-US" sz="1100" dirty="0" smtClean="0">
                <a:solidFill>
                  <a:schemeClr val="tx1">
                    <a:lumMod val="65000"/>
                    <a:lumOff val="35000"/>
                  </a:schemeClr>
                </a:solidFill>
              </a:rPr>
              <a:t>UNDP</a:t>
            </a:r>
          </a:p>
          <a:p>
            <a:pPr marL="628650" lvl="1" indent="-171450">
              <a:buFont typeface="Arial" panose="020B0604020202020204" pitchFamily="34" charset="0"/>
              <a:buChar char="•"/>
            </a:pPr>
            <a:r>
              <a:rPr lang="en-US" sz="1100" dirty="0" smtClean="0">
                <a:solidFill>
                  <a:schemeClr val="tx1">
                    <a:lumMod val="65000"/>
                    <a:lumOff val="35000"/>
                  </a:schemeClr>
                </a:solidFill>
              </a:rPr>
              <a:t>NRC</a:t>
            </a:r>
          </a:p>
          <a:p>
            <a:pPr marL="628650" lvl="1" indent="-171450">
              <a:buFont typeface="Arial" panose="020B0604020202020204" pitchFamily="34" charset="0"/>
              <a:buChar char="•"/>
            </a:pPr>
            <a:r>
              <a:rPr lang="en-US" sz="1100" dirty="0" smtClean="0">
                <a:solidFill>
                  <a:schemeClr val="tx1">
                    <a:lumMod val="65000"/>
                    <a:lumOff val="35000"/>
                  </a:schemeClr>
                </a:solidFill>
              </a:rPr>
              <a:t>CRS</a:t>
            </a:r>
          </a:p>
          <a:p>
            <a:pPr marL="628650" lvl="1" indent="-171450">
              <a:buFont typeface="Arial" panose="020B0604020202020204" pitchFamily="34" charset="0"/>
              <a:buChar char="•"/>
            </a:pPr>
            <a:r>
              <a:rPr lang="en-US" sz="1100" dirty="0" smtClean="0">
                <a:solidFill>
                  <a:schemeClr val="tx1">
                    <a:lumMod val="65000"/>
                    <a:lumOff val="35000"/>
                  </a:schemeClr>
                </a:solidFill>
              </a:rPr>
              <a:t>ACTED</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In other locations or with potential projects we have DRC, PWJ and Samaritans Purse.</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 there other partners with projects?</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Cluster has a global technical advisor in country to complete guidelines. First discussion during </a:t>
            </a:r>
            <a:r>
              <a:rPr lang="en-US" sz="1100" dirty="0" err="1" smtClean="0">
                <a:solidFill>
                  <a:schemeClr val="tx1">
                    <a:lumMod val="65000"/>
                    <a:lumOff val="35000"/>
                  </a:schemeClr>
                </a:solidFill>
              </a:rPr>
              <a:t>TWiG</a:t>
            </a:r>
            <a:r>
              <a:rPr lang="en-US" sz="1100" dirty="0" smtClean="0">
                <a:solidFill>
                  <a:schemeClr val="tx1">
                    <a:lumMod val="65000"/>
                    <a:lumOff val="35000"/>
                  </a:schemeClr>
                </a:solidFill>
              </a:rPr>
              <a:t> - Thursday 2pm, UNHCR Erbil.</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r>
              <a:rPr lang="en-US" b="1" dirty="0" err="1" smtClean="0">
                <a:solidFill>
                  <a:schemeClr val="tx1">
                    <a:lumMod val="65000"/>
                    <a:lumOff val="35000"/>
                  </a:schemeClr>
                </a:solidFill>
              </a:rPr>
              <a:t>Bashiqa</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Without coordination we already have five partners working in village…meeting to discuss Wednesday 2pm, UNHCR Erbil.</a:t>
            </a:r>
          </a:p>
        </p:txBody>
      </p:sp>
    </p:spTree>
    <p:extLst>
      <p:ext uri="{BB962C8B-B14F-4D97-AF65-F5344CB8AC3E}">
        <p14:creationId xmlns:p14="http://schemas.microsoft.com/office/powerpoint/2010/main" val="3597484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12</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3293209"/>
          </a:xfrm>
          <a:prstGeom prst="rect">
            <a:avLst/>
          </a:prstGeom>
        </p:spPr>
        <p:txBody>
          <a:bodyPr wrap="square">
            <a:spAutoFit/>
          </a:bodyPr>
          <a:lstStyle/>
          <a:p>
            <a:r>
              <a:rPr lang="en-US" b="1" dirty="0" smtClean="0">
                <a:solidFill>
                  <a:schemeClr val="tx1">
                    <a:lumMod val="65000"/>
                    <a:lumOff val="35000"/>
                  </a:schemeClr>
                </a:solidFill>
              </a:rPr>
              <a:t>General notifications:</a:t>
            </a:r>
          </a:p>
          <a:p>
            <a:endParaRPr lang="en-US" sz="1100" b="1"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geographic gap?</a:t>
            </a:r>
          </a:p>
          <a:p>
            <a:endParaRPr lang="en-US" sz="1100" dirty="0" smtClean="0">
              <a:solidFill>
                <a:schemeClr val="tx1">
                  <a:lumMod val="65000"/>
                  <a:lumOff val="35000"/>
                </a:schemeClr>
              </a:solidFill>
            </a:endParaRPr>
          </a:p>
          <a:p>
            <a:pPr algn="ctr"/>
            <a:r>
              <a:rPr lang="en-US" sz="1100" b="1" smtClean="0">
                <a:solidFill>
                  <a:schemeClr val="tx1">
                    <a:lumMod val="65000"/>
                    <a:lumOff val="35000"/>
                  </a:schemeClr>
                </a:solidFill>
              </a:rPr>
              <a:t>Do </a:t>
            </a:r>
            <a:r>
              <a:rPr lang="en-US" sz="1100" b="1" dirty="0" smtClean="0">
                <a:solidFill>
                  <a:schemeClr val="tx1">
                    <a:lumMod val="65000"/>
                    <a:lumOff val="35000"/>
                  </a:schemeClr>
                </a:solidFill>
              </a:rPr>
              <a:t>you have an active SNFI project and have not had a “project check” </a:t>
            </a:r>
            <a:r>
              <a:rPr lang="en-US" sz="1100" b="1" smtClean="0">
                <a:solidFill>
                  <a:schemeClr val="tx1">
                    <a:lumMod val="65000"/>
                    <a:lumOff val="35000"/>
                  </a:schemeClr>
                </a:solidFill>
              </a:rPr>
              <a:t>email from me?</a:t>
            </a:r>
            <a:endParaRPr lang="en-US" sz="1100" b="1" dirty="0">
              <a:solidFill>
                <a:schemeClr val="tx1">
                  <a:lumMod val="65000"/>
                  <a:lumOff val="35000"/>
                </a:schemeClr>
              </a:solidFill>
            </a:endParaRP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Problems inside </a:t>
            </a:r>
            <a:r>
              <a:rPr lang="en-US" sz="1100" dirty="0" err="1" smtClean="0">
                <a:solidFill>
                  <a:schemeClr val="tx1">
                    <a:lumMod val="65000"/>
                    <a:lumOff val="35000"/>
                  </a:schemeClr>
                </a:solidFill>
              </a:rPr>
              <a:t>Pesh</a:t>
            </a:r>
            <a:r>
              <a:rPr lang="en-US" sz="1100" dirty="0" smtClean="0">
                <a:solidFill>
                  <a:schemeClr val="tx1">
                    <a:lumMod val="65000"/>
                    <a:lumOff val="35000"/>
                  </a:schemeClr>
                </a:solidFill>
              </a:rPr>
              <a:t> lines?</a:t>
            </a: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cluster and any other business in KRI?</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031873"/>
          </a:xfrm>
          <a:prstGeom prst="rect">
            <a:avLst/>
          </a:prstGeom>
        </p:spPr>
        <p:txBody>
          <a:bodyPr wrap="square">
            <a:spAutoFit/>
          </a:bodyPr>
          <a:lstStyle/>
          <a:p>
            <a:r>
              <a:rPr lang="en-US" b="1" dirty="0">
                <a:solidFill>
                  <a:schemeClr val="tx1">
                    <a:lumMod val="65000"/>
                    <a:lumOff val="35000"/>
                  </a:schemeClr>
                </a:solidFill>
              </a:rPr>
              <a:t>What multi lateral issues have we not covered?</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Updates from the national level</a:t>
            </a:r>
          </a:p>
          <a:p>
            <a:pPr marL="628650" lvl="1" indent="-171450">
              <a:buFont typeface="Arial" panose="020B0604020202020204" pitchFamily="34" charset="0"/>
              <a:buChar char="•"/>
            </a:pPr>
            <a:r>
              <a:rPr lang="en-US" sz="1100" dirty="0" smtClean="0">
                <a:solidFill>
                  <a:schemeClr val="tx1">
                    <a:lumMod val="65000"/>
                    <a:lumOff val="35000"/>
                  </a:schemeClr>
                </a:solidFill>
              </a:rPr>
              <a:t>Mosul coordination Skype </a:t>
            </a:r>
            <a:r>
              <a:rPr lang="en-US" sz="1100" dirty="0">
                <a:solidFill>
                  <a:schemeClr val="tx1">
                    <a:lumMod val="65000"/>
                    <a:lumOff val="35000"/>
                  </a:schemeClr>
                </a:solidFill>
              </a:rPr>
              <a:t>group reactivated </a:t>
            </a:r>
            <a:r>
              <a:rPr lang="en-US" sz="1100" dirty="0">
                <a:solidFill>
                  <a:schemeClr val="tx1">
                    <a:lumMod val="65000"/>
                    <a:lumOff val="35000"/>
                  </a:schemeClr>
                </a:solidFill>
                <a:hlinkClick r:id="rId2"/>
              </a:rPr>
              <a:t>https://</a:t>
            </a:r>
            <a:r>
              <a:rPr lang="en-US" sz="1100" dirty="0" smtClean="0">
                <a:solidFill>
                  <a:schemeClr val="tx1">
                    <a:lumMod val="65000"/>
                    <a:lumOff val="35000"/>
                  </a:schemeClr>
                </a:solidFill>
                <a:hlinkClick r:id="rId2"/>
              </a:rPr>
              <a:t>join.skype.com/ewCYhkuQZN9o</a:t>
            </a:r>
            <a:r>
              <a:rPr lang="en-US" sz="1100" dirty="0" smtClean="0">
                <a:solidFill>
                  <a:schemeClr val="tx1">
                    <a:lumMod val="65000"/>
                    <a:lumOff val="35000"/>
                  </a:schemeClr>
                </a:solidFill>
              </a:rPr>
              <a:t> </a:t>
            </a:r>
          </a:p>
          <a:p>
            <a:pPr lvl="1"/>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Winterisation</a:t>
            </a:r>
            <a:r>
              <a:rPr lang="en-US" sz="1100" dirty="0" smtClean="0">
                <a:solidFill>
                  <a:schemeClr val="tx1">
                    <a:lumMod val="65000"/>
                    <a:lumOff val="35000"/>
                  </a:schemeClr>
                </a:solidFill>
              </a:rPr>
              <a:t> will be discussed during August and will update the 2016 kerosene position paper and 2015 guidelines</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The Erbil SNFI cluster has restarted and will hold it’s third meeting next week. Focus has been developing the list of camp issues and </a:t>
            </a:r>
            <a:r>
              <a:rPr lang="en-US" sz="1100" dirty="0" err="1" smtClean="0">
                <a:solidFill>
                  <a:schemeClr val="tx1">
                    <a:lumMod val="65000"/>
                    <a:lumOff val="35000"/>
                  </a:schemeClr>
                </a:solidFill>
              </a:rPr>
              <a:t>summerisation</a:t>
            </a:r>
            <a:r>
              <a:rPr lang="en-US" sz="1100" dirty="0" smtClean="0">
                <a:solidFill>
                  <a:schemeClr val="tx1">
                    <a:lumMod val="65000"/>
                    <a:lumOff val="35000"/>
                  </a:schemeClr>
                </a:solidFill>
              </a:rPr>
              <a:t>. Secondary topics will be out of camps, demining </a:t>
            </a:r>
            <a:r>
              <a:rPr lang="en-US" sz="1100" dirty="0" err="1" smtClean="0">
                <a:solidFill>
                  <a:schemeClr val="tx1">
                    <a:lumMod val="65000"/>
                    <a:lumOff val="35000"/>
                  </a:schemeClr>
                </a:solidFill>
              </a:rPr>
              <a:t>etc</a:t>
            </a: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a:p>
            <a:pPr lvl="1"/>
            <a:endParaRPr lang="en-US" sz="1100" dirty="0" smtClean="0">
              <a:solidFill>
                <a:schemeClr val="tx1">
                  <a:lumMod val="65000"/>
                  <a:lumOff val="35000"/>
                </a:schemeClr>
              </a:solidFill>
            </a:endParaRPr>
          </a:p>
          <a:p>
            <a:r>
              <a:rPr lang="en-US" sz="1100" dirty="0" smtClean="0">
                <a:solidFill>
                  <a:schemeClr val="tx1">
                    <a:lumMod val="65000"/>
                    <a:lumOff val="35000"/>
                  </a:schemeClr>
                </a:solidFill>
              </a:rPr>
              <a:t>Alignment of admin to match other SNFI clusters:</a:t>
            </a:r>
          </a:p>
          <a:p>
            <a:pPr marL="171450" indent="-171450">
              <a:buFont typeface="Arial" panose="020B0604020202020204" pitchFamily="34" charset="0"/>
              <a:buChar char="•"/>
            </a:pPr>
            <a:r>
              <a:rPr lang="en-US" sz="1100" dirty="0" smtClean="0">
                <a:solidFill>
                  <a:schemeClr val="tx1">
                    <a:lumMod val="65000"/>
                    <a:lumOff val="35000"/>
                  </a:schemeClr>
                </a:solidFill>
              </a:rPr>
              <a:t>Agenda – requests for agenda to be in writing to Laurence the week before the meeting</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Meeting minutes:</a:t>
            </a:r>
          </a:p>
          <a:p>
            <a:pPr marL="628650" lvl="1" indent="-171450">
              <a:buFont typeface="Arial" panose="020B0604020202020204" pitchFamily="34" charset="0"/>
              <a:buChar char="•"/>
            </a:pPr>
            <a:r>
              <a:rPr lang="en-US" sz="1100" dirty="0" smtClean="0">
                <a:solidFill>
                  <a:schemeClr val="tx1">
                    <a:lumMod val="65000"/>
                    <a:lumOff val="35000"/>
                  </a:schemeClr>
                </a:solidFill>
              </a:rPr>
              <a:t>To be sent to Laurence within 48 hours of the meeting</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Meeting minutes are open for comment:</a:t>
            </a:r>
          </a:p>
          <a:p>
            <a:pPr marL="628650" lvl="1" indent="-171450">
              <a:buFont typeface="Arial" panose="020B0604020202020204" pitchFamily="34" charset="0"/>
              <a:buChar char="•"/>
            </a:pPr>
            <a:r>
              <a:rPr lang="en-US" sz="1100" dirty="0" smtClean="0">
                <a:solidFill>
                  <a:schemeClr val="tx1">
                    <a:lumMod val="65000"/>
                    <a:lumOff val="35000"/>
                  </a:schemeClr>
                </a:solidFill>
              </a:rPr>
              <a:t>Within 48 hours of the minutes being sent out</a:t>
            </a:r>
          </a:p>
          <a:p>
            <a:pPr marL="628650" lvl="1" indent="-171450">
              <a:buFont typeface="Arial" panose="020B0604020202020204" pitchFamily="34" charset="0"/>
              <a:buChar char="•"/>
            </a:pPr>
            <a:r>
              <a:rPr lang="en-US" sz="1100" dirty="0" smtClean="0">
                <a:solidFill>
                  <a:schemeClr val="tx1">
                    <a:lumMod val="65000"/>
                    <a:lumOff val="35000"/>
                  </a:schemeClr>
                </a:solidFill>
              </a:rPr>
              <a:t>Submitted on email</a:t>
            </a:r>
          </a:p>
          <a:p>
            <a:pPr marL="628650" lvl="1" indent="-171450">
              <a:buFont typeface="Arial" panose="020B0604020202020204" pitchFamily="34" charset="0"/>
              <a:buChar char="•"/>
            </a:pPr>
            <a:r>
              <a:rPr lang="en-US" sz="1100" dirty="0" smtClean="0">
                <a:solidFill>
                  <a:schemeClr val="tx1">
                    <a:lumMod val="65000"/>
                    <a:lumOff val="35000"/>
                  </a:schemeClr>
                </a:solidFill>
              </a:rPr>
              <a:t>To Laurence</a:t>
            </a: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Tree>
    <p:extLst>
      <p:ext uri="{BB962C8B-B14F-4D97-AF65-F5344CB8AC3E}">
        <p14:creationId xmlns:p14="http://schemas.microsoft.com/office/powerpoint/2010/main" val="4085749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14</a:t>
            </a:fld>
            <a:endParaRPr lang="en-GB">
              <a:latin typeface="Calibri"/>
            </a:endParaRPr>
          </a:p>
        </p:txBody>
      </p:sp>
      <p:sp>
        <p:nvSpPr>
          <p:cNvPr id="3" name="Rectangle 2"/>
          <p:cNvSpPr/>
          <p:nvPr/>
        </p:nvSpPr>
        <p:spPr>
          <a:xfrm>
            <a:off x="474271" y="190702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Part two - </a:t>
            </a:r>
            <a:r>
              <a:rPr lang="en-US" sz="2400" dirty="0" err="1" smtClean="0">
                <a:solidFill>
                  <a:srgbClr val="0070C0"/>
                </a:solidFill>
                <a:latin typeface="Calibri Light" panose="020F0302020204030204" pitchFamily="34" charset="0"/>
                <a:ea typeface="Verdana" pitchFamily="34" charset="0"/>
                <a:cs typeface="Verdana" pitchFamily="34" charset="0"/>
              </a:rPr>
              <a:t>GoI</a:t>
            </a:r>
            <a:endParaRPr lang="en-US" sz="2400" dirty="0">
              <a:solidFill>
                <a:srgbClr val="0070C0"/>
              </a:solidFill>
              <a:latin typeface="Calibri Light" panose="020F0302020204030204" pitchFamily="34" charset="0"/>
              <a:ea typeface="Verdana" pitchFamily="34" charset="0"/>
              <a:cs typeface="Verdana" pitchFamily="34" charset="0"/>
            </a:endParaRPr>
          </a:p>
        </p:txBody>
      </p:sp>
    </p:spTree>
    <p:extLst>
      <p:ext uri="{BB962C8B-B14F-4D97-AF65-F5344CB8AC3E}">
        <p14:creationId xmlns:p14="http://schemas.microsoft.com/office/powerpoint/2010/main" val="22861791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smtClean="0">
                <a:solidFill>
                  <a:srgbClr val="0070C0"/>
                </a:solidFill>
                <a:latin typeface="Calibri Light" panose="020F0302020204030204" pitchFamily="34" charset="0"/>
                <a:ea typeface="Verdana" pitchFamily="34" charset="0"/>
                <a:cs typeface="Verdana" pitchFamily="34" charset="0"/>
              </a:rPr>
              <a:t>GoI</a:t>
            </a:r>
            <a:r>
              <a:rPr lang="en-US" sz="2400" dirty="0" smtClean="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369332"/>
          </a:xfrm>
          <a:prstGeom prst="rect">
            <a:avLst/>
          </a:prstGeom>
        </p:spPr>
        <p:txBody>
          <a:bodyPr wrap="square">
            <a:spAutoFit/>
          </a:bodyPr>
          <a:lstStyle/>
          <a:p>
            <a:r>
              <a:rPr lang="en-US" b="1" dirty="0" smtClean="0">
                <a:solidFill>
                  <a:schemeClr val="tx1">
                    <a:lumMod val="65000"/>
                    <a:lumOff val="35000"/>
                  </a:schemeClr>
                </a:solidFill>
              </a:rPr>
              <a:t>Assessments and responses since the last meeting:</a:t>
            </a:r>
            <a:endParaRPr lang="en-US" b="1"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55395355"/>
              </p:ext>
            </p:extLst>
          </p:nvPr>
        </p:nvGraphicFramePr>
        <p:xfrm>
          <a:off x="1315126" y="1263711"/>
          <a:ext cx="6096000" cy="10109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Area</a:t>
                      </a:r>
                      <a:endParaRPr lang="en-GB" dirty="0"/>
                    </a:p>
                  </a:txBody>
                  <a:tcPr/>
                </a:tc>
                <a:tc>
                  <a:txBody>
                    <a:bodyPr/>
                    <a:lstStyle/>
                    <a:p>
                      <a:r>
                        <a:rPr lang="en-US" dirty="0" smtClean="0"/>
                        <a:t>Responders</a:t>
                      </a:r>
                      <a:endParaRPr lang="en-GB" dirty="0"/>
                    </a:p>
                  </a:txBody>
                  <a:tcPr/>
                </a:tc>
              </a:tr>
              <a:tr h="370840">
                <a:tc>
                  <a:txBody>
                    <a:bodyPr/>
                    <a:lstStyle/>
                    <a:p>
                      <a:r>
                        <a:rPr lang="en-US" dirty="0" err="1" smtClean="0">
                          <a:solidFill>
                            <a:schemeClr val="tx1"/>
                          </a:solidFill>
                        </a:rPr>
                        <a:t>Alamuk</a:t>
                      </a:r>
                      <a:r>
                        <a:rPr lang="en-US" baseline="0" dirty="0" smtClean="0">
                          <a:solidFill>
                            <a:schemeClr val="tx1"/>
                          </a:solidFill>
                        </a:rPr>
                        <a:t>, </a:t>
                      </a:r>
                      <a:r>
                        <a:rPr lang="en-US" baseline="0" dirty="0" err="1" smtClean="0">
                          <a:solidFill>
                            <a:schemeClr val="tx1"/>
                          </a:solidFill>
                        </a:rPr>
                        <a:t>Janek</a:t>
                      </a:r>
                      <a:r>
                        <a:rPr lang="en-US" baseline="0" dirty="0" smtClean="0">
                          <a:solidFill>
                            <a:schemeClr val="tx1"/>
                          </a:solidFill>
                        </a:rPr>
                        <a:t> and surrounding towns</a:t>
                      </a:r>
                      <a:endParaRPr lang="en-GB" dirty="0">
                        <a:solidFill>
                          <a:schemeClr val="tx1"/>
                        </a:solidFill>
                      </a:endParaRPr>
                    </a:p>
                  </a:txBody>
                  <a:tcPr/>
                </a:tc>
                <a:tc>
                  <a:txBody>
                    <a:bodyPr/>
                    <a:lstStyle/>
                    <a:p>
                      <a:r>
                        <a:rPr lang="en-US" dirty="0" smtClean="0"/>
                        <a:t>ACF?</a:t>
                      </a:r>
                      <a:endParaRPr lang="en-US" baseline="0" dirty="0" smtClean="0"/>
                    </a:p>
                  </a:txBody>
                  <a:tcPr/>
                </a:tc>
              </a:tr>
            </a:tbl>
          </a:graphicData>
        </a:graphic>
      </p:graphicFrame>
    </p:spTree>
    <p:extLst>
      <p:ext uri="{BB962C8B-B14F-4D97-AF65-F5344CB8AC3E}">
        <p14:creationId xmlns:p14="http://schemas.microsoft.com/office/powerpoint/2010/main" val="9333328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Security &amp; Any Other Business</a:t>
            </a:r>
          </a:p>
        </p:txBody>
      </p:sp>
      <p:sp>
        <p:nvSpPr>
          <p:cNvPr id="4" name="Rectangle 3"/>
          <p:cNvSpPr/>
          <p:nvPr/>
        </p:nvSpPr>
        <p:spPr>
          <a:xfrm>
            <a:off x="640086" y="690710"/>
            <a:ext cx="7446080" cy="3508653"/>
          </a:xfrm>
          <a:prstGeom prst="rect">
            <a:avLst/>
          </a:prstGeom>
        </p:spPr>
        <p:txBody>
          <a:bodyPr wrap="square">
            <a:spAutoFit/>
          </a:bodyPr>
          <a:lstStyle/>
          <a:p>
            <a:r>
              <a:rPr lang="en-US" b="1" dirty="0" smtClean="0">
                <a:solidFill>
                  <a:schemeClr val="tx1">
                    <a:lumMod val="65000"/>
                    <a:lumOff val="35000"/>
                  </a:schemeClr>
                </a:solidFill>
              </a:rPr>
              <a:t>Security </a:t>
            </a:r>
            <a:r>
              <a:rPr lang="en-US" b="1" dirty="0">
                <a:solidFill>
                  <a:schemeClr val="tx1">
                    <a:lumMod val="65000"/>
                    <a:lumOff val="35000"/>
                  </a:schemeClr>
                </a:solidFill>
              </a:rPr>
              <a:t>updates:</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Have medium or major incidents occurred during the previous two weeks?</a:t>
            </a:r>
          </a:p>
          <a:p>
            <a:pPr marL="628650" lvl="1" indent="-171450">
              <a:buFont typeface="Arial" panose="020B0604020202020204" pitchFamily="34" charset="0"/>
              <a:buChar char="•"/>
            </a:pPr>
            <a:r>
              <a:rPr lang="en-US" sz="1100" dirty="0">
                <a:solidFill>
                  <a:schemeClr val="tx1">
                    <a:lumMod val="65000"/>
                    <a:lumOff val="35000"/>
                  </a:schemeClr>
                </a:solidFill>
              </a:rPr>
              <a:t>When, where and why?</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Updates from those working in forward or high risk areas</a:t>
            </a: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r>
              <a:rPr lang="en-US" b="1" dirty="0" smtClean="0">
                <a:solidFill>
                  <a:schemeClr val="tx1">
                    <a:lumMod val="65000"/>
                    <a:lumOff val="35000"/>
                  </a:schemeClr>
                </a:solidFill>
              </a:rPr>
              <a:t>What multi lateral issues have we not covered?</a:t>
            </a:r>
            <a:endParaRPr lang="en-US" b="1"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b="1" dirty="0" smtClean="0">
                <a:solidFill>
                  <a:schemeClr val="tx1">
                    <a:lumMod val="65000"/>
                    <a:lumOff val="35000"/>
                  </a:schemeClr>
                </a:solidFill>
              </a:rPr>
              <a:t>Thanks for attending!</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3826528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15855817"/>
              </p:ext>
            </p:extLst>
          </p:nvPr>
        </p:nvGraphicFramePr>
        <p:xfrm>
          <a:off x="399495" y="653291"/>
          <a:ext cx="7145702" cy="4358640"/>
        </p:xfrm>
        <a:graphic>
          <a:graphicData uri="http://schemas.openxmlformats.org/drawingml/2006/table">
            <a:tbl>
              <a:tblPr firstRow="1" bandRow="1">
                <a:tableStyleId>{5C22544A-7EE6-4342-B048-85BDC9FD1C3A}</a:tableStyleId>
              </a:tblPr>
              <a:tblGrid>
                <a:gridCol w="3220302">
                  <a:extLst>
                    <a:ext uri="{9D8B030D-6E8A-4147-A177-3AD203B41FA5}">
                      <a16:colId xmlns="" xmlns:a16="http://schemas.microsoft.com/office/drawing/2014/main" val="20000"/>
                    </a:ext>
                  </a:extLst>
                </a:gridCol>
                <a:gridCol w="3925400">
                  <a:extLst>
                    <a:ext uri="{9D8B030D-6E8A-4147-A177-3AD203B41FA5}">
                      <a16:colId xmlns="" xmlns:a16="http://schemas.microsoft.com/office/drawing/2014/main"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Laurent de Valensart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IOM</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GB" sz="1400" b="1" kern="1200" dirty="0" smtClean="0">
                          <a:solidFill>
                            <a:sysClr val="windowText" lastClr="000000"/>
                          </a:solidFill>
                          <a:latin typeface="+mn-lt"/>
                          <a:ea typeface="+mn-ea"/>
                          <a:cs typeface="+mn-cs"/>
                        </a:rPr>
                        <a:t>Abdoulaye Dieye - </a:t>
                      </a:r>
                      <a:r>
                        <a:rPr lang="en-GB" sz="1400" b="0" kern="1200" dirty="0" smtClean="0">
                          <a:solidFill>
                            <a:sysClr val="windowText" lastClr="000000"/>
                          </a:solidFill>
                          <a:latin typeface="+mn-lt"/>
                          <a:ea typeface="+mn-ea"/>
                          <a:cs typeface="+mn-cs"/>
                        </a:rPr>
                        <a:t>NORCAP</a:t>
                      </a:r>
                      <a:endParaRPr lang="en-US" sz="1400" b="1" kern="1200" dirty="0" smtClean="0">
                        <a:solidFill>
                          <a:sysClr val="windowText" lastClr="000000"/>
                        </a:solidFill>
                        <a:latin typeface="+mn-lt"/>
                        <a:ea typeface="+mn-ea"/>
                        <a:cs typeface="+mn-cs"/>
                      </a:endParaRP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771 488 2672</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im2.iraq@sheltercluster.org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GB" sz="1400" b="1" kern="1200" dirty="0" smtClean="0">
                          <a:solidFill>
                            <a:sysClr val="windowText" lastClr="000000"/>
                          </a:solidFill>
                          <a:latin typeface="+mn-lt"/>
                          <a:ea typeface="+mn-ea"/>
                          <a:cs typeface="+mn-cs"/>
                        </a:rPr>
                        <a:t>Ali </a:t>
                      </a:r>
                      <a:r>
                        <a:rPr lang="en-GB" sz="1400" b="1" kern="1200" dirty="0" err="1" smtClean="0">
                          <a:solidFill>
                            <a:sysClr val="windowText" lastClr="000000"/>
                          </a:solidFill>
                          <a:latin typeface="+mn-lt"/>
                          <a:ea typeface="+mn-ea"/>
                          <a:cs typeface="+mn-cs"/>
                        </a:rPr>
                        <a:t>Rasul</a:t>
                      </a:r>
                      <a:r>
                        <a:rPr lang="en-GB" sz="1400" b="1" kern="1200" dirty="0" smtClean="0">
                          <a:solidFill>
                            <a:sysClr val="windowText" lastClr="000000"/>
                          </a:solidFill>
                          <a:latin typeface="+mn-lt"/>
                          <a:ea typeface="+mn-ea"/>
                          <a:cs typeface="+mn-cs"/>
                        </a:rPr>
                        <a:t> – </a:t>
                      </a:r>
                      <a:r>
                        <a:rPr lang="en-GB" sz="1400" b="0" kern="1200" dirty="0" smtClean="0">
                          <a:solidFill>
                            <a:sysClr val="windowText" lastClr="000000"/>
                          </a:solidFill>
                          <a:latin typeface="+mn-lt"/>
                          <a:ea typeface="+mn-ea"/>
                          <a:cs typeface="+mn-cs"/>
                        </a:rPr>
                        <a:t>UNHCR</a:t>
                      </a:r>
                      <a:endParaRPr lang="en-US" sz="1400" b="0" kern="1200" dirty="0" smtClean="0">
                        <a:solidFill>
                          <a:sysClr val="windowText" lastClr="000000"/>
                        </a:solidFill>
                        <a:latin typeface="+mn-lt"/>
                        <a:ea typeface="+mn-ea"/>
                        <a:cs typeface="+mn-cs"/>
                      </a:endParaRPr>
                    </a:p>
                    <a:p>
                      <a:r>
                        <a:rPr lang="en-GB" sz="1400" b="0" kern="1200" dirty="0" smtClean="0">
                          <a:solidFill>
                            <a:sysClr val="windowText" lastClr="000000"/>
                          </a:solidFill>
                          <a:latin typeface="+mn-lt"/>
                          <a:ea typeface="+mn-ea"/>
                          <a:cs typeface="+mn-cs"/>
                        </a:rPr>
                        <a:t>Senior Cluster Associate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750 445 4684</a:t>
                      </a:r>
                      <a:endParaRPr lang="en-US" sz="1400" u="sng" dirty="0" smtClean="0">
                        <a:solidFill>
                          <a:schemeClr val="tx1"/>
                        </a:solidFill>
                      </a:endParaRPr>
                    </a:p>
                    <a:p>
                      <a:r>
                        <a:rPr lang="en-US" sz="1400" b="1" u="sng" kern="1200" dirty="0" smtClean="0">
                          <a:solidFill>
                            <a:srgbClr val="994345"/>
                          </a:solidFill>
                          <a:latin typeface="+mn-lt"/>
                          <a:ea typeface="+mn-ea"/>
                          <a:cs typeface="+mn-cs"/>
                        </a:rPr>
                        <a:t>snrnatassot.iraq@sheltercluster.org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a:solidFill>
                            <a:sysClr val="windowText" lastClr="000000"/>
                          </a:solidFill>
                        </a:rPr>
                        <a:t>National </a:t>
                      </a:r>
                      <a:r>
                        <a:rPr lang="en-GB" sz="1400" b="0" dirty="0" smtClean="0">
                          <a:solidFill>
                            <a:sysClr val="windowText" lastClr="000000"/>
                          </a:solidFill>
                        </a:rPr>
                        <a:t>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7517 407 635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GB" sz="1400" b="1" kern="1200" dirty="0" smtClean="0">
                          <a:solidFill>
                            <a:schemeClr val="tx1"/>
                          </a:solidFill>
                          <a:effectLst/>
                          <a:latin typeface="+mn-lt"/>
                          <a:ea typeface="+mn-ea"/>
                          <a:cs typeface="+mn-cs"/>
                        </a:rPr>
                        <a:t>L</a:t>
                      </a:r>
                      <a:r>
                        <a:rPr lang="en-US" sz="1400" b="1" kern="1200" dirty="0" err="1" smtClean="0">
                          <a:solidFill>
                            <a:schemeClr val="tx1"/>
                          </a:solidFill>
                          <a:effectLst/>
                          <a:latin typeface="+mn-lt"/>
                          <a:ea typeface="+mn-ea"/>
                          <a:cs typeface="+mn-cs"/>
                        </a:rPr>
                        <a:t>aurence</a:t>
                      </a:r>
                      <a:r>
                        <a:rPr lang="en-US" sz="1400" b="1" kern="1200" dirty="0" smtClean="0">
                          <a:solidFill>
                            <a:schemeClr val="tx1"/>
                          </a:solidFill>
                          <a:effectLst/>
                          <a:latin typeface="+mn-lt"/>
                          <a:ea typeface="+mn-ea"/>
                          <a:cs typeface="+mn-cs"/>
                        </a:rPr>
                        <a:t> 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a:t>
                      </a:r>
                      <a:r>
                        <a:rPr lang="en-US" sz="1400" b="0" kern="1200" dirty="0" err="1" smtClean="0">
                          <a:solidFill>
                            <a:schemeClr val="tx1"/>
                          </a:solidFill>
                          <a:effectLst/>
                          <a:latin typeface="+mn-lt"/>
                          <a:ea typeface="+mn-ea"/>
                          <a:cs typeface="+mn-cs"/>
                        </a:rPr>
                        <a:t>ub</a:t>
                      </a:r>
                      <a:r>
                        <a:rPr lang="en-US" sz="1400" b="0" kern="1200" dirty="0" smtClean="0">
                          <a:solidFill>
                            <a:schemeClr val="tx1"/>
                          </a:solidFill>
                          <a:effectLst/>
                          <a:latin typeface="+mn-lt"/>
                          <a:ea typeface="+mn-ea"/>
                          <a:cs typeface="+mn-cs"/>
                        </a:rPr>
                        <a:t> National Coordinator – KRI</a:t>
                      </a:r>
                    </a:p>
                    <a:p>
                      <a:r>
                        <a:rPr lang="en-US" sz="1400" b="0" kern="1200" dirty="0" smtClean="0">
                          <a:solidFill>
                            <a:schemeClr val="tx1"/>
                          </a:solidFill>
                          <a:effectLst/>
                          <a:latin typeface="+mn-lt"/>
                          <a:ea typeface="+mn-ea"/>
                          <a:cs typeface="+mn-cs"/>
                        </a:rPr>
                        <a:t>+ </a:t>
                      </a:r>
                      <a:r>
                        <a:rPr lang="en-US" sz="1400" b="0" i="0" kern="1200" dirty="0" smtClean="0">
                          <a:solidFill>
                            <a:schemeClr val="tx1"/>
                          </a:solidFill>
                          <a:effectLst/>
                          <a:latin typeface="+mn-lt"/>
                          <a:ea typeface="+mn-ea"/>
                          <a:cs typeface="+mn-cs"/>
                        </a:rPr>
                        <a:t>964 771 911 0574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err="1" smtClean="0">
                          <a:solidFill>
                            <a:schemeClr val="tx1"/>
                          </a:solidFill>
                          <a:effectLst/>
                          <a:latin typeface="+mn-lt"/>
                          <a:ea typeface="+mn-ea"/>
                          <a:cs typeface="+mn-cs"/>
                        </a:rPr>
                        <a:t>Tonja</a:t>
                      </a:r>
                      <a:r>
                        <a:rPr lang="en-GB" sz="1400" b="1" kern="1200" dirty="0" smtClean="0">
                          <a:solidFill>
                            <a:schemeClr val="tx1"/>
                          </a:solidFill>
                          <a:effectLst/>
                          <a:latin typeface="+mn-lt"/>
                          <a:ea typeface="+mn-ea"/>
                          <a:cs typeface="+mn-cs"/>
                        </a:rPr>
                        <a:t> </a:t>
                      </a:r>
                      <a:r>
                        <a:rPr lang="en-GB" sz="1400" b="1" kern="1200" dirty="0" err="1" smtClean="0">
                          <a:solidFill>
                            <a:schemeClr val="tx1"/>
                          </a:solidFill>
                          <a:effectLst/>
                          <a:latin typeface="+mn-lt"/>
                          <a:ea typeface="+mn-ea"/>
                          <a:cs typeface="+mn-cs"/>
                        </a:rPr>
                        <a:t>Klansek</a:t>
                      </a:r>
                      <a:r>
                        <a:rPr lang="en-GB" sz="1400" b="1" kern="1200" dirty="0" smtClean="0">
                          <a:solidFill>
                            <a:schemeClr val="tx1"/>
                          </a:solidFill>
                          <a:effectLst/>
                          <a:latin typeface="+mn-lt"/>
                          <a:ea typeface="+mn-ea"/>
                          <a:cs typeface="+mn-cs"/>
                        </a:rPr>
                        <a:t>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773 725 80 92</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a:t>
                      </a:r>
                      <a:r>
                        <a:rPr lang="en-GB" sz="1400" b="1" kern="1200" dirty="0" err="1" smtClean="0">
                          <a:solidFill>
                            <a:schemeClr val="tx1"/>
                          </a:solidFill>
                          <a:effectLst/>
                          <a:latin typeface="+mn-lt"/>
                          <a:ea typeface="+mn-ea"/>
                          <a:cs typeface="+mn-cs"/>
                        </a:rPr>
                        <a:t>Weira</a:t>
                      </a:r>
                      <a:r>
                        <a:rPr lang="en-GB" sz="1400" b="1" kern="1200" dirty="0" smtClean="0">
                          <a:solidFill>
                            <a:schemeClr val="tx1"/>
                          </a:solidFill>
                          <a:effectLst/>
                          <a:latin typeface="+mn-lt"/>
                          <a:ea typeface="+mn-ea"/>
                          <a:cs typeface="+mn-cs"/>
                        </a:rPr>
                        <a:t>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and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17</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a:latin typeface="Calibri Light" panose="020F0302020204030204" pitchFamily="34" charset="0"/>
              </a:rPr>
              <a:t>1.	</a:t>
            </a:r>
            <a:r>
              <a:rPr lang="en-US" sz="2400" b="0" dirty="0">
                <a:solidFill>
                  <a:srgbClr val="0070C0"/>
                </a:solidFill>
                <a:latin typeface="Calibri Light" panose="020F0302020204030204" pitchFamily="34" charset="0"/>
              </a:rPr>
              <a:t>Cluster 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295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2</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 on Previous Action Points</a:t>
            </a:r>
          </a:p>
        </p:txBody>
      </p:sp>
      <p:sp>
        <p:nvSpPr>
          <p:cNvPr id="4" name="Rectangle 3"/>
          <p:cNvSpPr/>
          <p:nvPr/>
        </p:nvSpPr>
        <p:spPr>
          <a:xfrm>
            <a:off x="640086" y="690710"/>
            <a:ext cx="7446080" cy="430887"/>
          </a:xfrm>
          <a:prstGeom prst="rect">
            <a:avLst/>
          </a:prstGeom>
        </p:spPr>
        <p:txBody>
          <a:bodyPr wrap="square">
            <a:spAutoFit/>
          </a:bodyPr>
          <a:lstStyle/>
          <a:p>
            <a:endParaRPr lang="en-US" sz="1100" dirty="0">
              <a:solidFill>
                <a:schemeClr val="tx1">
                  <a:lumMod val="65000"/>
                  <a:lumOff val="35000"/>
                </a:schemeClr>
              </a:solidFill>
            </a:endParaRPr>
          </a:p>
          <a:p>
            <a:endParaRPr lang="en-US" sz="1100" dirty="0">
              <a:solidFill>
                <a:schemeClr val="tx1">
                  <a:lumMod val="65000"/>
                  <a:lumOff val="35000"/>
                </a:schemeClr>
              </a:solidFill>
            </a:endParaRPr>
          </a:p>
        </p:txBody>
      </p:sp>
      <p:pic>
        <p:nvPicPr>
          <p:cNvPr id="26" name="Picture 25"/>
          <p:cNvPicPr>
            <a:picLocks noChangeAspect="1"/>
          </p:cNvPicPr>
          <p:nvPr/>
        </p:nvPicPr>
        <p:blipFill>
          <a:blip r:embed="rId4"/>
          <a:stretch>
            <a:fillRect/>
          </a:stretch>
        </p:blipFill>
        <p:spPr>
          <a:xfrm>
            <a:off x="7498415" y="898336"/>
            <a:ext cx="353631" cy="341437"/>
          </a:xfrm>
          <a:prstGeom prst="rect">
            <a:avLst/>
          </a:prstGeom>
        </p:spPr>
      </p:pic>
      <p:pic>
        <p:nvPicPr>
          <p:cNvPr id="14" name="Picture 13"/>
          <p:cNvPicPr>
            <a:picLocks noChangeAspect="1"/>
          </p:cNvPicPr>
          <p:nvPr/>
        </p:nvPicPr>
        <p:blipFill>
          <a:blip r:embed="rId5"/>
          <a:stretch>
            <a:fillRect/>
          </a:stretch>
        </p:blipFill>
        <p:spPr>
          <a:xfrm>
            <a:off x="640086" y="661227"/>
            <a:ext cx="2990850" cy="257175"/>
          </a:xfrm>
          <a:prstGeom prst="rect">
            <a:avLst/>
          </a:prstGeom>
        </p:spPr>
      </p:pic>
      <p:pic>
        <p:nvPicPr>
          <p:cNvPr id="25" name="Picture 24"/>
          <p:cNvPicPr>
            <a:picLocks noChangeAspect="1"/>
          </p:cNvPicPr>
          <p:nvPr/>
        </p:nvPicPr>
        <p:blipFill>
          <a:blip r:embed="rId5"/>
          <a:stretch>
            <a:fillRect/>
          </a:stretch>
        </p:blipFill>
        <p:spPr>
          <a:xfrm>
            <a:off x="4612341" y="667186"/>
            <a:ext cx="2990850" cy="257175"/>
          </a:xfrm>
          <a:prstGeom prst="rect">
            <a:avLst/>
          </a:prstGeom>
        </p:spPr>
      </p:pic>
      <p:pic>
        <p:nvPicPr>
          <p:cNvPr id="30" name="Picture 29"/>
          <p:cNvPicPr>
            <a:picLocks noChangeAspect="1"/>
          </p:cNvPicPr>
          <p:nvPr/>
        </p:nvPicPr>
        <p:blipFill>
          <a:blip r:embed="rId6"/>
          <a:stretch>
            <a:fillRect/>
          </a:stretch>
        </p:blipFill>
        <p:spPr>
          <a:xfrm>
            <a:off x="7498415" y="2089593"/>
            <a:ext cx="338619" cy="404394"/>
          </a:xfrm>
          <a:prstGeom prst="rect">
            <a:avLst/>
          </a:prstGeom>
        </p:spPr>
      </p:pic>
      <p:pic>
        <p:nvPicPr>
          <p:cNvPr id="6" name="Picture 5"/>
          <p:cNvPicPr>
            <a:picLocks noChangeAspect="1"/>
          </p:cNvPicPr>
          <p:nvPr/>
        </p:nvPicPr>
        <p:blipFill>
          <a:blip r:embed="rId7"/>
          <a:stretch>
            <a:fillRect/>
          </a:stretch>
        </p:blipFill>
        <p:spPr>
          <a:xfrm>
            <a:off x="640086" y="918402"/>
            <a:ext cx="2257425" cy="390525"/>
          </a:xfrm>
          <a:prstGeom prst="rect">
            <a:avLst/>
          </a:prstGeom>
        </p:spPr>
      </p:pic>
      <p:pic>
        <p:nvPicPr>
          <p:cNvPr id="7" name="Picture 6"/>
          <p:cNvPicPr>
            <a:picLocks noChangeAspect="1"/>
          </p:cNvPicPr>
          <p:nvPr/>
        </p:nvPicPr>
        <p:blipFill>
          <a:blip r:embed="rId8"/>
          <a:stretch>
            <a:fillRect/>
          </a:stretch>
        </p:blipFill>
        <p:spPr>
          <a:xfrm>
            <a:off x="640086" y="1344526"/>
            <a:ext cx="2028825" cy="371475"/>
          </a:xfrm>
          <a:prstGeom prst="rect">
            <a:avLst/>
          </a:prstGeom>
        </p:spPr>
      </p:pic>
      <p:pic>
        <p:nvPicPr>
          <p:cNvPr id="8" name="Picture 7"/>
          <p:cNvPicPr>
            <a:picLocks noChangeAspect="1"/>
          </p:cNvPicPr>
          <p:nvPr/>
        </p:nvPicPr>
        <p:blipFill>
          <a:blip r:embed="rId9"/>
          <a:stretch>
            <a:fillRect/>
          </a:stretch>
        </p:blipFill>
        <p:spPr>
          <a:xfrm>
            <a:off x="640086" y="1751600"/>
            <a:ext cx="2171700" cy="390525"/>
          </a:xfrm>
          <a:prstGeom prst="rect">
            <a:avLst/>
          </a:prstGeom>
        </p:spPr>
      </p:pic>
      <p:pic>
        <p:nvPicPr>
          <p:cNvPr id="19" name="Picture 18"/>
          <p:cNvPicPr>
            <a:picLocks noChangeAspect="1"/>
          </p:cNvPicPr>
          <p:nvPr/>
        </p:nvPicPr>
        <p:blipFill>
          <a:blip r:embed="rId10"/>
          <a:stretch>
            <a:fillRect/>
          </a:stretch>
        </p:blipFill>
        <p:spPr>
          <a:xfrm>
            <a:off x="640086" y="2187241"/>
            <a:ext cx="2352675" cy="352425"/>
          </a:xfrm>
          <a:prstGeom prst="rect">
            <a:avLst/>
          </a:prstGeom>
        </p:spPr>
      </p:pic>
      <p:pic>
        <p:nvPicPr>
          <p:cNvPr id="21" name="Picture 20"/>
          <p:cNvPicPr>
            <a:picLocks noChangeAspect="1"/>
          </p:cNvPicPr>
          <p:nvPr/>
        </p:nvPicPr>
        <p:blipFill>
          <a:blip r:embed="rId11"/>
          <a:stretch>
            <a:fillRect/>
          </a:stretch>
        </p:blipFill>
        <p:spPr>
          <a:xfrm>
            <a:off x="640085" y="2551453"/>
            <a:ext cx="2352675" cy="381000"/>
          </a:xfrm>
          <a:prstGeom prst="rect">
            <a:avLst/>
          </a:prstGeom>
        </p:spPr>
      </p:pic>
      <p:pic>
        <p:nvPicPr>
          <p:cNvPr id="22" name="Picture 21"/>
          <p:cNvPicPr>
            <a:picLocks noChangeAspect="1"/>
          </p:cNvPicPr>
          <p:nvPr/>
        </p:nvPicPr>
        <p:blipFill>
          <a:blip r:embed="rId12"/>
          <a:stretch>
            <a:fillRect/>
          </a:stretch>
        </p:blipFill>
        <p:spPr>
          <a:xfrm>
            <a:off x="640085" y="2965790"/>
            <a:ext cx="2305050" cy="581025"/>
          </a:xfrm>
          <a:prstGeom prst="rect">
            <a:avLst/>
          </a:prstGeom>
        </p:spPr>
      </p:pic>
      <p:pic>
        <p:nvPicPr>
          <p:cNvPr id="23" name="Picture 22"/>
          <p:cNvPicPr>
            <a:picLocks noChangeAspect="1"/>
          </p:cNvPicPr>
          <p:nvPr/>
        </p:nvPicPr>
        <p:blipFill>
          <a:blip r:embed="rId13"/>
          <a:stretch>
            <a:fillRect/>
          </a:stretch>
        </p:blipFill>
        <p:spPr>
          <a:xfrm>
            <a:off x="640085" y="3580152"/>
            <a:ext cx="2305050" cy="800100"/>
          </a:xfrm>
          <a:prstGeom prst="rect">
            <a:avLst/>
          </a:prstGeom>
        </p:spPr>
      </p:pic>
      <p:pic>
        <p:nvPicPr>
          <p:cNvPr id="28" name="Picture 27"/>
          <p:cNvPicPr>
            <a:picLocks noChangeAspect="1"/>
          </p:cNvPicPr>
          <p:nvPr/>
        </p:nvPicPr>
        <p:blipFill>
          <a:blip r:embed="rId14"/>
          <a:stretch>
            <a:fillRect/>
          </a:stretch>
        </p:blipFill>
        <p:spPr>
          <a:xfrm>
            <a:off x="4612341" y="910038"/>
            <a:ext cx="2419350" cy="1628775"/>
          </a:xfrm>
          <a:prstGeom prst="rect">
            <a:avLst/>
          </a:prstGeom>
        </p:spPr>
      </p:pic>
      <p:pic>
        <p:nvPicPr>
          <p:cNvPr id="41" name="Picture 40"/>
          <p:cNvPicPr>
            <a:picLocks noChangeAspect="1"/>
          </p:cNvPicPr>
          <p:nvPr/>
        </p:nvPicPr>
        <p:blipFill>
          <a:blip r:embed="rId4"/>
          <a:stretch>
            <a:fillRect/>
          </a:stretch>
        </p:blipFill>
        <p:spPr>
          <a:xfrm>
            <a:off x="3630936" y="1329097"/>
            <a:ext cx="353631" cy="341437"/>
          </a:xfrm>
          <a:prstGeom prst="rect">
            <a:avLst/>
          </a:prstGeom>
        </p:spPr>
      </p:pic>
      <p:pic>
        <p:nvPicPr>
          <p:cNvPr id="42" name="Picture 41"/>
          <p:cNvPicPr>
            <a:picLocks noChangeAspect="1"/>
          </p:cNvPicPr>
          <p:nvPr/>
        </p:nvPicPr>
        <p:blipFill>
          <a:blip r:embed="rId4"/>
          <a:stretch>
            <a:fillRect/>
          </a:stretch>
        </p:blipFill>
        <p:spPr>
          <a:xfrm>
            <a:off x="3630936" y="910038"/>
            <a:ext cx="353631" cy="341437"/>
          </a:xfrm>
          <a:prstGeom prst="rect">
            <a:avLst/>
          </a:prstGeom>
        </p:spPr>
      </p:pic>
      <p:pic>
        <p:nvPicPr>
          <p:cNvPr id="43" name="Picture 42"/>
          <p:cNvPicPr>
            <a:picLocks noChangeAspect="1"/>
          </p:cNvPicPr>
          <p:nvPr/>
        </p:nvPicPr>
        <p:blipFill>
          <a:blip r:embed="rId4"/>
          <a:stretch>
            <a:fillRect/>
          </a:stretch>
        </p:blipFill>
        <p:spPr>
          <a:xfrm>
            <a:off x="3625736" y="1748156"/>
            <a:ext cx="353631" cy="341437"/>
          </a:xfrm>
          <a:prstGeom prst="rect">
            <a:avLst/>
          </a:prstGeom>
        </p:spPr>
      </p:pic>
      <p:pic>
        <p:nvPicPr>
          <p:cNvPr id="44" name="Picture 43"/>
          <p:cNvPicPr>
            <a:picLocks noChangeAspect="1"/>
          </p:cNvPicPr>
          <p:nvPr/>
        </p:nvPicPr>
        <p:blipFill>
          <a:blip r:embed="rId4"/>
          <a:stretch>
            <a:fillRect/>
          </a:stretch>
        </p:blipFill>
        <p:spPr>
          <a:xfrm>
            <a:off x="3625736" y="2966520"/>
            <a:ext cx="353631" cy="341437"/>
          </a:xfrm>
          <a:prstGeom prst="rect">
            <a:avLst/>
          </a:prstGeom>
        </p:spPr>
      </p:pic>
      <p:pic>
        <p:nvPicPr>
          <p:cNvPr id="45" name="Picture 44"/>
          <p:cNvPicPr>
            <a:picLocks noChangeAspect="1"/>
          </p:cNvPicPr>
          <p:nvPr/>
        </p:nvPicPr>
        <p:blipFill>
          <a:blip r:embed="rId4"/>
          <a:stretch>
            <a:fillRect/>
          </a:stretch>
        </p:blipFill>
        <p:spPr>
          <a:xfrm>
            <a:off x="3630936" y="3580152"/>
            <a:ext cx="353631" cy="341437"/>
          </a:xfrm>
          <a:prstGeom prst="rect">
            <a:avLst/>
          </a:prstGeom>
        </p:spPr>
      </p:pic>
      <p:pic>
        <p:nvPicPr>
          <p:cNvPr id="46" name="Picture 45"/>
          <p:cNvPicPr>
            <a:picLocks noChangeAspect="1"/>
          </p:cNvPicPr>
          <p:nvPr/>
        </p:nvPicPr>
        <p:blipFill>
          <a:blip r:embed="rId4"/>
          <a:stretch>
            <a:fillRect/>
          </a:stretch>
        </p:blipFill>
        <p:spPr>
          <a:xfrm>
            <a:off x="3630936" y="3929518"/>
            <a:ext cx="353631" cy="341437"/>
          </a:xfrm>
          <a:prstGeom prst="rect">
            <a:avLst/>
          </a:prstGeom>
        </p:spPr>
      </p:pic>
      <p:pic>
        <p:nvPicPr>
          <p:cNvPr id="47" name="Picture 46"/>
          <p:cNvPicPr>
            <a:picLocks noChangeAspect="1"/>
          </p:cNvPicPr>
          <p:nvPr/>
        </p:nvPicPr>
        <p:blipFill>
          <a:blip r:embed="rId4"/>
          <a:stretch>
            <a:fillRect/>
          </a:stretch>
        </p:blipFill>
        <p:spPr>
          <a:xfrm>
            <a:off x="7498415" y="1672693"/>
            <a:ext cx="353631" cy="341437"/>
          </a:xfrm>
          <a:prstGeom prst="rect">
            <a:avLst/>
          </a:prstGeom>
        </p:spPr>
      </p:pic>
      <p:pic>
        <p:nvPicPr>
          <p:cNvPr id="48" name="Picture 47" descr="Image result for red cross"/>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0936" y="2596961"/>
            <a:ext cx="357968" cy="306829"/>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8"/>
          <p:cNvPicPr>
            <a:picLocks noChangeAspect="1"/>
          </p:cNvPicPr>
          <p:nvPr/>
        </p:nvPicPr>
        <p:blipFill>
          <a:blip r:embed="rId6"/>
          <a:stretch>
            <a:fillRect/>
          </a:stretch>
        </p:blipFill>
        <p:spPr>
          <a:xfrm>
            <a:off x="3631073" y="2129837"/>
            <a:ext cx="338619" cy="404394"/>
          </a:xfrm>
          <a:prstGeom prst="rect">
            <a:avLst/>
          </a:prstGeom>
        </p:spPr>
      </p:pic>
      <p:pic>
        <p:nvPicPr>
          <p:cNvPr id="51" name="Picture 50" descr="Image result for red cross"/>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498415" y="1329495"/>
            <a:ext cx="357968" cy="306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95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Mosul Response Camp Populations</a:t>
            </a:r>
          </a:p>
        </p:txBody>
      </p:sp>
      <p:sp>
        <p:nvSpPr>
          <p:cNvPr id="4" name="Rectangle 3"/>
          <p:cNvSpPr/>
          <p:nvPr/>
        </p:nvSpPr>
        <p:spPr>
          <a:xfrm>
            <a:off x="589263" y="546683"/>
            <a:ext cx="1962437" cy="369332"/>
          </a:xfrm>
          <a:prstGeom prst="rect">
            <a:avLst/>
          </a:prstGeom>
        </p:spPr>
        <p:txBody>
          <a:bodyPr wrap="square">
            <a:spAutoFit/>
          </a:bodyPr>
          <a:lstStyle/>
          <a:p>
            <a:r>
              <a:rPr lang="en-US" b="1" dirty="0" smtClean="0">
                <a:solidFill>
                  <a:schemeClr val="tx1">
                    <a:lumMod val="65000"/>
                    <a:lumOff val="35000"/>
                  </a:schemeClr>
                </a:solidFill>
              </a:rPr>
              <a:t>27</a:t>
            </a:r>
            <a:r>
              <a:rPr lang="en-US" b="1" baseline="30000" dirty="0" smtClean="0">
                <a:solidFill>
                  <a:schemeClr val="tx1">
                    <a:lumMod val="65000"/>
                    <a:lumOff val="35000"/>
                  </a:schemeClr>
                </a:solidFill>
              </a:rPr>
              <a:t>th</a:t>
            </a:r>
            <a:r>
              <a:rPr lang="en-US" b="1" dirty="0" smtClean="0">
                <a:solidFill>
                  <a:schemeClr val="tx1">
                    <a:lumMod val="65000"/>
                    <a:lumOff val="35000"/>
                  </a:schemeClr>
                </a:solidFill>
              </a:rPr>
              <a:t> July</a:t>
            </a:r>
            <a:endParaRPr lang="en-US" dirty="0">
              <a:solidFill>
                <a:schemeClr val="tx1">
                  <a:lumMod val="65000"/>
                  <a:lumOff val="35000"/>
                </a:schemeClr>
              </a:solidFill>
            </a:endParaRPr>
          </a:p>
        </p:txBody>
      </p:sp>
      <p:sp>
        <p:nvSpPr>
          <p:cNvPr id="7" name="Rectangle 6"/>
          <p:cNvSpPr/>
          <p:nvPr/>
        </p:nvSpPr>
        <p:spPr>
          <a:xfrm>
            <a:off x="7234124" y="1500822"/>
            <a:ext cx="1345672" cy="369332"/>
          </a:xfrm>
          <a:prstGeom prst="rect">
            <a:avLst/>
          </a:prstGeom>
        </p:spPr>
        <p:txBody>
          <a:bodyPr wrap="square">
            <a:spAutoFit/>
          </a:bodyPr>
          <a:lstStyle/>
          <a:p>
            <a:r>
              <a:rPr lang="en-US" b="1" dirty="0" smtClean="0"/>
              <a:t>22</a:t>
            </a:r>
            <a:r>
              <a:rPr lang="en-US" b="1" baseline="30000" dirty="0" smtClean="0"/>
              <a:t>nd</a:t>
            </a:r>
            <a:r>
              <a:rPr lang="en-US" b="1" dirty="0" smtClean="0"/>
              <a:t> June</a:t>
            </a:r>
            <a:endParaRPr lang="en-US" b="1" dirty="0"/>
          </a:p>
        </p:txBody>
      </p:sp>
      <p:grpSp>
        <p:nvGrpSpPr>
          <p:cNvPr id="18" name="Group 17"/>
          <p:cNvGrpSpPr/>
          <p:nvPr/>
        </p:nvGrpSpPr>
        <p:grpSpPr>
          <a:xfrm>
            <a:off x="188481" y="659154"/>
            <a:ext cx="3228074" cy="3797759"/>
            <a:chOff x="188481" y="549507"/>
            <a:chExt cx="4687629" cy="4187981"/>
          </a:xfrm>
        </p:grpSpPr>
        <p:sp>
          <p:nvSpPr>
            <p:cNvPr id="35" name="TextBox 34"/>
            <p:cNvSpPr txBox="1"/>
            <p:nvPr/>
          </p:nvSpPr>
          <p:spPr>
            <a:xfrm>
              <a:off x="188481" y="3719285"/>
              <a:ext cx="4687629" cy="1018203"/>
            </a:xfrm>
            <a:prstGeom prst="rect">
              <a:avLst/>
            </a:prstGeom>
            <a:noFill/>
          </p:spPr>
          <p:txBody>
            <a:bodyPr wrap="square" rtlCol="0">
              <a:spAutoFit/>
            </a:bodyPr>
            <a:lstStyle/>
            <a:p>
              <a:r>
                <a:rPr lang="en-US" dirty="0" err="1" smtClean="0">
                  <a:solidFill>
                    <a:schemeClr val="tx1">
                      <a:lumMod val="65000"/>
                      <a:lumOff val="35000"/>
                    </a:schemeClr>
                  </a:solidFill>
                </a:rPr>
                <a:t>Nargazilia</a:t>
              </a:r>
              <a:r>
                <a:rPr lang="en-US" dirty="0" smtClean="0">
                  <a:solidFill>
                    <a:schemeClr val="tx1">
                      <a:lumMod val="65000"/>
                      <a:lumOff val="35000"/>
                    </a:schemeClr>
                  </a:solidFill>
                </a:rPr>
                <a:t> decreases, Erbil camps </a:t>
              </a:r>
              <a:r>
                <a:rPr lang="en-US" dirty="0" smtClean="0">
                  <a:solidFill>
                    <a:schemeClr val="tx1">
                      <a:lumMod val="65000"/>
                      <a:lumOff val="35000"/>
                    </a:schemeClr>
                  </a:solidFill>
                </a:rPr>
                <a:t>increase, </a:t>
              </a:r>
              <a:r>
                <a:rPr lang="en-US" dirty="0" smtClean="0">
                  <a:solidFill>
                    <a:schemeClr val="tx1">
                      <a:lumMod val="65000"/>
                      <a:lumOff val="35000"/>
                    </a:schemeClr>
                  </a:solidFill>
                </a:rPr>
                <a:t>but big decrease for M2.</a:t>
              </a:r>
            </a:p>
          </p:txBody>
        </p:sp>
        <p:sp>
          <p:nvSpPr>
            <p:cNvPr id="10" name="TextBox 9"/>
            <p:cNvSpPr txBox="1"/>
            <p:nvPr/>
          </p:nvSpPr>
          <p:spPr>
            <a:xfrm>
              <a:off x="3119645" y="549507"/>
              <a:ext cx="500571" cy="3016210"/>
            </a:xfrm>
            <a:prstGeom prst="rect">
              <a:avLst/>
            </a:prstGeom>
            <a:noFill/>
          </p:spPr>
          <p:txBody>
            <a:bodyPr wrap="square" rtlCol="0">
              <a:spAutoFit/>
            </a:bodyPr>
            <a:lstStyle/>
            <a:p>
              <a:endParaRPr lang="en-GB" sz="19000" dirty="0">
                <a:solidFill>
                  <a:srgbClr val="FF0000"/>
                </a:solidFill>
                <a:latin typeface="Calibri Light" panose="020F0302020204030204" pitchFamily="34" charset="0"/>
              </a:endParaRPr>
            </a:p>
          </p:txBody>
        </p:sp>
      </p:grpSp>
      <p:pic>
        <p:nvPicPr>
          <p:cNvPr id="5" name="Picture 4"/>
          <p:cNvPicPr>
            <a:picLocks noChangeAspect="1"/>
          </p:cNvPicPr>
          <p:nvPr/>
        </p:nvPicPr>
        <p:blipFill>
          <a:blip r:embed="rId3"/>
          <a:stretch>
            <a:fillRect/>
          </a:stretch>
        </p:blipFill>
        <p:spPr>
          <a:xfrm>
            <a:off x="3416555" y="1847709"/>
            <a:ext cx="5457825" cy="2895600"/>
          </a:xfrm>
          <a:prstGeom prst="rect">
            <a:avLst/>
          </a:prstGeom>
        </p:spPr>
      </p:pic>
      <p:sp>
        <p:nvSpPr>
          <p:cNvPr id="17" name="TextBox 16"/>
          <p:cNvSpPr txBox="1"/>
          <p:nvPr/>
        </p:nvSpPr>
        <p:spPr>
          <a:xfrm>
            <a:off x="3297330" y="497455"/>
            <a:ext cx="500571" cy="3016210"/>
          </a:xfrm>
          <a:prstGeom prst="rect">
            <a:avLst/>
          </a:prstGeom>
          <a:noFill/>
        </p:spPr>
        <p:txBody>
          <a:bodyPr wrap="square" rtlCol="0">
            <a:spAutoFit/>
          </a:bodyPr>
          <a:lstStyle/>
          <a:p>
            <a:r>
              <a:rPr lang="en-US" sz="19000" dirty="0">
                <a:solidFill>
                  <a:srgbClr val="FF0000"/>
                </a:solidFill>
                <a:latin typeface="Calibri Light" panose="020F0302020204030204" pitchFamily="34" charset="0"/>
              </a:rPr>
              <a:t>{</a:t>
            </a:r>
            <a:endParaRPr lang="en-GB" sz="19000" dirty="0">
              <a:solidFill>
                <a:srgbClr val="FF0000"/>
              </a:solidFill>
              <a:latin typeface="Calibri Light" panose="020F0302020204030204" pitchFamily="34" charset="0"/>
            </a:endParaRPr>
          </a:p>
        </p:txBody>
      </p:sp>
      <p:pic>
        <p:nvPicPr>
          <p:cNvPr id="8" name="Picture 7"/>
          <p:cNvPicPr>
            <a:picLocks noChangeAspect="1"/>
          </p:cNvPicPr>
          <p:nvPr/>
        </p:nvPicPr>
        <p:blipFill>
          <a:blip r:embed="rId4"/>
          <a:stretch>
            <a:fillRect/>
          </a:stretch>
        </p:blipFill>
        <p:spPr>
          <a:xfrm>
            <a:off x="258508" y="916015"/>
            <a:ext cx="4505325" cy="2581275"/>
          </a:xfrm>
          <a:prstGeom prst="rect">
            <a:avLst/>
          </a:prstGeom>
        </p:spPr>
      </p:pic>
    </p:spTree>
    <p:extLst>
      <p:ext uri="{BB962C8B-B14F-4D97-AF65-F5344CB8AC3E}">
        <p14:creationId xmlns:p14="http://schemas.microsoft.com/office/powerpoint/2010/main" val="7060600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Mosul Response Camp Gaps</a:t>
            </a:r>
          </a:p>
        </p:txBody>
      </p:sp>
      <p:sp>
        <p:nvSpPr>
          <p:cNvPr id="4" name="Rectangle 3"/>
          <p:cNvSpPr/>
          <p:nvPr/>
        </p:nvSpPr>
        <p:spPr>
          <a:xfrm>
            <a:off x="640086" y="690710"/>
            <a:ext cx="7446080" cy="1154162"/>
          </a:xfrm>
          <a:prstGeom prst="rect">
            <a:avLst/>
          </a:prstGeom>
        </p:spPr>
        <p:txBody>
          <a:bodyPr wrap="square">
            <a:spAutoFit/>
          </a:bodyPr>
          <a:lstStyle/>
          <a:p>
            <a:r>
              <a:rPr lang="en-US" b="1" dirty="0" err="1" smtClean="0">
                <a:solidFill>
                  <a:schemeClr val="tx1">
                    <a:lumMod val="65000"/>
                    <a:lumOff val="35000"/>
                  </a:schemeClr>
                </a:solidFill>
              </a:rPr>
              <a:t>Summerisation</a:t>
            </a:r>
            <a:endParaRPr lang="en-US" b="1" dirty="0" smtClean="0">
              <a:solidFill>
                <a:schemeClr val="tx1">
                  <a:lumMod val="65000"/>
                  <a:lumOff val="35000"/>
                </a:schemeClr>
              </a:solidFill>
            </a:endParaRP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Jerry cans in </a:t>
            </a:r>
            <a:r>
              <a:rPr lang="en-US" sz="1100" dirty="0" err="1" smtClean="0">
                <a:solidFill>
                  <a:schemeClr val="tx1">
                    <a:lumMod val="65000"/>
                    <a:lumOff val="35000"/>
                  </a:schemeClr>
                </a:solidFill>
              </a:rPr>
              <a:t>Qaymara</a:t>
            </a:r>
            <a:endParaRPr lang="en-US" sz="1100" dirty="0" smtClean="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distribution of AWC to new arrivals in Mosul response camps and 2014 caseload?</a:t>
            </a:r>
          </a:p>
        </p:txBody>
      </p:sp>
      <p:graphicFrame>
        <p:nvGraphicFramePr>
          <p:cNvPr id="5" name="Table 4"/>
          <p:cNvGraphicFramePr>
            <a:graphicFrameLocks noGrp="1"/>
          </p:cNvGraphicFramePr>
          <p:nvPr>
            <p:extLst>
              <p:ext uri="{D42A27DB-BD31-4B8C-83A1-F6EECF244321}">
                <p14:modId xmlns:p14="http://schemas.microsoft.com/office/powerpoint/2010/main" val="1777663317"/>
              </p:ext>
            </p:extLst>
          </p:nvPr>
        </p:nvGraphicFramePr>
        <p:xfrm>
          <a:off x="450107" y="2402340"/>
          <a:ext cx="7636059" cy="1670685"/>
        </p:xfrm>
        <a:graphic>
          <a:graphicData uri="http://schemas.openxmlformats.org/drawingml/2006/table">
            <a:tbl>
              <a:tblPr firstRow="1" bandRow="1">
                <a:tableStyleId>{5C22544A-7EE6-4342-B048-85BDC9FD1C3A}</a:tableStyleId>
              </a:tblPr>
              <a:tblGrid>
                <a:gridCol w="609600"/>
                <a:gridCol w="919857"/>
                <a:gridCol w="699715"/>
                <a:gridCol w="588396"/>
                <a:gridCol w="620202"/>
                <a:gridCol w="946205"/>
                <a:gridCol w="715618"/>
                <a:gridCol w="691763"/>
                <a:gridCol w="858741"/>
                <a:gridCol w="985962"/>
              </a:tblGrid>
              <a:tr h="370840">
                <a:tc>
                  <a:txBody>
                    <a:bodyPr/>
                    <a:lstStyle/>
                    <a:p>
                      <a:pPr algn="ctr" fontAlgn="ctr"/>
                      <a:r>
                        <a:rPr lang="en-GB" sz="1100" b="0" i="0" u="none" strike="noStrike" kern="1200" dirty="0">
                          <a:solidFill>
                            <a:srgbClr val="000000"/>
                          </a:solidFill>
                          <a:effectLst/>
                          <a:latin typeface="Calibri" panose="020F0502020204030204" pitchFamily="34" charset="0"/>
                          <a:ea typeface="+mn-ea"/>
                          <a:cs typeface="+mn-cs"/>
                        </a:rPr>
                        <a:t>Lead Agency </a:t>
                      </a:r>
                    </a:p>
                  </a:txBody>
                  <a:tcPr marL="9525" marR="9525" marT="9525" marB="0" anchor="ctr"/>
                </a:tc>
                <a:tc>
                  <a:txBody>
                    <a:bodyPr/>
                    <a:lstStyle/>
                    <a:p>
                      <a:pPr algn="ctr" fontAlgn="ctr"/>
                      <a:r>
                        <a:rPr lang="en-GB" sz="1100" b="0" i="0" u="none" strike="noStrike" kern="1200" dirty="0">
                          <a:solidFill>
                            <a:srgbClr val="000000"/>
                          </a:solidFill>
                          <a:effectLst/>
                          <a:latin typeface="Calibri" panose="020F0502020204030204" pitchFamily="34" charset="0"/>
                          <a:ea typeface="+mn-ea"/>
                          <a:cs typeface="+mn-cs"/>
                        </a:rPr>
                        <a:t>Site Name</a:t>
                      </a:r>
                    </a:p>
                  </a:txBody>
                  <a:tcPr marL="9525" marR="9525" marT="9525" marB="0" anchor="ctr"/>
                </a:tc>
                <a:tc>
                  <a:txBody>
                    <a:bodyPr/>
                    <a:lstStyle/>
                    <a:p>
                      <a:pPr algn="ctr" fontAlgn="ctr"/>
                      <a:r>
                        <a:rPr lang="en-GB" sz="1100" b="0" i="0" u="none" strike="noStrike" dirty="0">
                          <a:solidFill>
                            <a:srgbClr val="000000"/>
                          </a:solidFill>
                          <a:effectLst/>
                          <a:latin typeface="Calibri" panose="020F0502020204030204" pitchFamily="34" charset="0"/>
                        </a:rPr>
                        <a:t>Clothing</a:t>
                      </a:r>
                    </a:p>
                  </a:txBody>
                  <a:tcPr marL="9525" marR="9525" marT="9525" marB="0" anchor="ctr"/>
                </a:tc>
                <a:tc>
                  <a:txBody>
                    <a:bodyPr/>
                    <a:lstStyle/>
                    <a:p>
                      <a:pPr algn="ctr"/>
                      <a:r>
                        <a:rPr lang="en-US" sz="1100" b="0" i="0" u="none" strike="noStrike" kern="1200" dirty="0" smtClean="0">
                          <a:solidFill>
                            <a:srgbClr val="000000"/>
                          </a:solidFill>
                          <a:effectLst/>
                          <a:latin typeface="Calibri" panose="020F0502020204030204" pitchFamily="34" charset="0"/>
                          <a:ea typeface="+mn-ea"/>
                          <a:cs typeface="+mn-cs"/>
                        </a:rPr>
                        <a:t>Shoes</a:t>
                      </a:r>
                      <a:endParaRPr lang="en-GB" sz="11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en-GB" sz="1100" b="0" i="0" u="none" strike="noStrike" dirty="0">
                          <a:solidFill>
                            <a:srgbClr val="000000"/>
                          </a:solidFill>
                          <a:effectLst/>
                          <a:latin typeface="Calibri" panose="020F0502020204030204" pitchFamily="34" charset="0"/>
                        </a:rPr>
                        <a:t>Jerry can</a:t>
                      </a:r>
                    </a:p>
                  </a:txBody>
                  <a:tcPr marL="9525" marR="9525" marT="9525" marB="0" anchor="ctr"/>
                </a:tc>
                <a:tc>
                  <a:txBody>
                    <a:bodyPr/>
                    <a:lstStyle/>
                    <a:p>
                      <a:pPr algn="ctr" fontAlgn="ctr"/>
                      <a:r>
                        <a:rPr lang="en-GB" sz="1100" b="0" i="0" u="none" strike="noStrike" dirty="0">
                          <a:solidFill>
                            <a:srgbClr val="000000"/>
                          </a:solidFill>
                          <a:effectLst/>
                          <a:latin typeface="Calibri" panose="020F0502020204030204" pitchFamily="34" charset="0"/>
                        </a:rPr>
                        <a:t>Cool box</a:t>
                      </a:r>
                    </a:p>
                  </a:txBody>
                  <a:tcPr marL="9525" marR="9525" marT="9525" marB="0" anchor="ctr"/>
                </a:tc>
                <a:tc>
                  <a:txBody>
                    <a:bodyPr/>
                    <a:lstStyle/>
                    <a:p>
                      <a:pPr algn="ctr" fontAlgn="ctr"/>
                      <a:r>
                        <a:rPr lang="en-GB" sz="1100" b="0" i="0" u="none" strike="noStrike" dirty="0" smtClean="0">
                          <a:solidFill>
                            <a:srgbClr val="000000"/>
                          </a:solidFill>
                          <a:effectLst/>
                          <a:latin typeface="Calibri" panose="020F0502020204030204" pitchFamily="34" charset="0"/>
                        </a:rPr>
                        <a:t>Fan</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b="0" i="0" u="none" strike="noStrike" kern="1200" dirty="0" smtClean="0">
                          <a:solidFill>
                            <a:srgbClr val="000000"/>
                          </a:solidFill>
                          <a:effectLst/>
                          <a:latin typeface="Calibri" panose="020F0502020204030204" pitchFamily="34" charset="0"/>
                          <a:ea typeface="+mn-ea"/>
                          <a:cs typeface="+mn-cs"/>
                        </a:rPr>
                        <a:t>Shading</a:t>
                      </a:r>
                      <a:endParaRPr lang="en-GB" sz="11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a:r>
                        <a:rPr lang="en-US" sz="1100" b="0" i="0" u="none" strike="noStrike" kern="1200" dirty="0" smtClean="0">
                          <a:solidFill>
                            <a:srgbClr val="000000"/>
                          </a:solidFill>
                          <a:effectLst/>
                          <a:latin typeface="Calibri" panose="020F0502020204030204" pitchFamily="34" charset="0"/>
                          <a:ea typeface="+mn-ea"/>
                          <a:cs typeface="+mn-cs"/>
                        </a:rPr>
                        <a:t>AWC</a:t>
                      </a:r>
                      <a:endParaRPr lang="en-GB" sz="11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en-GB" sz="1100" b="0" i="0" u="none" strike="noStrike" dirty="0" smtClean="0">
                          <a:solidFill>
                            <a:srgbClr val="000000"/>
                          </a:solidFill>
                          <a:effectLst/>
                          <a:latin typeface="Calibri" panose="020F0502020204030204" pitchFamily="34" charset="0"/>
                        </a:rPr>
                        <a:t>Additional items</a:t>
                      </a:r>
                      <a:endParaRPr lang="en-GB" sz="1100" b="0" i="0" u="none" strike="noStrike" dirty="0">
                        <a:solidFill>
                          <a:srgbClr val="000000"/>
                        </a:solidFill>
                        <a:effectLst/>
                        <a:latin typeface="Calibri" panose="020F0502020204030204" pitchFamily="34" charset="0"/>
                      </a:endParaRPr>
                    </a:p>
                  </a:txBody>
                  <a:tcPr marL="9525" marR="9525" marT="9525" marB="0" anchor="ctr"/>
                </a:tc>
              </a:tr>
              <a:tr h="370840">
                <a:tc>
                  <a:txBody>
                    <a:bodyPr/>
                    <a:lstStyle/>
                    <a:p>
                      <a:pPr algn="ctr" fontAlgn="ctr"/>
                      <a:r>
                        <a:rPr lang="en-GB" sz="1200" b="0" i="0" u="none" strike="noStrike">
                          <a:solidFill>
                            <a:srgbClr val="000000"/>
                          </a:solidFill>
                          <a:effectLst/>
                          <a:latin typeface="Calibri" panose="020F0502020204030204" pitchFamily="34" charset="0"/>
                        </a:rPr>
                        <a:t>MoMD</a:t>
                      </a:r>
                    </a:p>
                  </a:txBody>
                  <a:tcPr marL="9525" marR="9525" marT="9525" marB="0" anchor="ctr"/>
                </a:tc>
                <a:tc>
                  <a:txBody>
                    <a:bodyPr/>
                    <a:lstStyle/>
                    <a:p>
                      <a:pPr algn="ctr" fontAlgn="ctr"/>
                      <a:r>
                        <a:rPr lang="en-GB" sz="1200" b="0" i="0" u="none" strike="noStrike">
                          <a:solidFill>
                            <a:srgbClr val="000000"/>
                          </a:solidFill>
                          <a:effectLst/>
                          <a:latin typeface="Calibri" panose="020F0502020204030204" pitchFamily="34" charset="0"/>
                        </a:rPr>
                        <a:t>Nargizlia 1</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MoDM + PWJ</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PWJ</a:t>
                      </a:r>
                    </a:p>
                  </a:txBody>
                  <a:tcPr marL="9525" marR="9525" marT="9525" marB="0" anchor="ctr">
                    <a:solidFill>
                      <a:srgbClr val="CED1D5"/>
                    </a:solidFill>
                  </a:tcPr>
                </a:tc>
                <a:tc>
                  <a:txBody>
                    <a:bodyPr/>
                    <a:lstStyle/>
                    <a:p>
                      <a:pPr algn="ctr" fontAlgn="ctr"/>
                      <a:r>
                        <a:rPr lang="en-GB" sz="1100" b="0" i="0" u="none" strike="noStrike">
                          <a:solidFill>
                            <a:srgbClr val="000000"/>
                          </a:solidFill>
                          <a:effectLst/>
                          <a:latin typeface="Calibri" panose="020F0502020204030204" pitchFamily="34" charset="0"/>
                        </a:rPr>
                        <a:t>Mission East</a:t>
                      </a:r>
                    </a:p>
                  </a:txBody>
                  <a:tcPr marL="9525" marR="9525" marT="9525" marB="0" anchor="ctr">
                    <a:solidFill>
                      <a:srgbClr val="CED1D5"/>
                    </a:solidFill>
                  </a:tcPr>
                </a:tc>
                <a:tc>
                  <a:txBody>
                    <a:bodyPr/>
                    <a:lstStyle/>
                    <a:p>
                      <a:pPr algn="ctr" fontAlgn="ctr"/>
                      <a:r>
                        <a:rPr lang="en-GB" sz="1100" b="0" i="0" u="none" strike="noStrike">
                          <a:solidFill>
                            <a:srgbClr val="000000"/>
                          </a:solidFill>
                          <a:effectLst/>
                          <a:latin typeface="Calibri" panose="020F0502020204030204" pitchFamily="34" charset="0"/>
                        </a:rPr>
                        <a:t>Fridge - PWJ</a:t>
                      </a:r>
                    </a:p>
                  </a:txBody>
                  <a:tcPr marL="9525" marR="9525" marT="9525" marB="0" anchor="ctr">
                    <a:solidFill>
                      <a:srgbClr val="CED1D5"/>
                    </a:solidFill>
                  </a:tcPr>
                </a:tc>
                <a:tc>
                  <a:txBody>
                    <a:bodyPr/>
                    <a:lstStyle/>
                    <a:p>
                      <a:pPr algn="ctr" fontAlgn="ctr"/>
                      <a:r>
                        <a:rPr lang="en-GB" sz="1100" b="0" i="0" u="none" strike="noStrike">
                          <a:solidFill>
                            <a:srgbClr val="000000"/>
                          </a:solidFill>
                          <a:effectLst/>
                          <a:latin typeface="Calibri" panose="020F0502020204030204" pitchFamily="34" charset="0"/>
                        </a:rPr>
                        <a:t>N/a</a:t>
                      </a:r>
                    </a:p>
                  </a:txBody>
                  <a:tcPr marL="9525" marR="9525" marT="9525" marB="0" anchor="ctr"/>
                </a:tc>
                <a:tc>
                  <a:txBody>
                    <a:bodyPr/>
                    <a:lstStyle/>
                    <a:p>
                      <a:pPr algn="ctr" fontAlgn="ctr"/>
                      <a:r>
                        <a:rPr lang="en-GB" sz="1100" b="0" i="0" u="none" strike="noStrike" kern="1200" dirty="0">
                          <a:solidFill>
                            <a:srgbClr val="000000"/>
                          </a:solidFill>
                          <a:effectLst/>
                          <a:latin typeface="Calibri" panose="020F0502020204030204" pitchFamily="34" charset="0"/>
                          <a:ea typeface="+mn-ea"/>
                          <a:cs typeface="+mn-cs"/>
                        </a:rPr>
                        <a:t>Mission East</a:t>
                      </a:r>
                    </a:p>
                  </a:txBody>
                  <a:tcPr marL="9525" marR="9525" marT="9525" marB="0" anchor="ctr"/>
                </a:tc>
                <a:tc>
                  <a:txBody>
                    <a:bodyPr/>
                    <a:lstStyle/>
                    <a:p>
                      <a:pPr algn="ctr" fontAlgn="ctr"/>
                      <a:r>
                        <a:rPr lang="en-GB" sz="1100" b="0" i="0" u="none" strike="noStrike" kern="1200" dirty="0" err="1">
                          <a:solidFill>
                            <a:srgbClr val="000000"/>
                          </a:solidFill>
                          <a:effectLst/>
                          <a:latin typeface="Calibri" panose="020F0502020204030204" pitchFamily="34" charset="0"/>
                          <a:ea typeface="+mn-ea"/>
                          <a:cs typeface="+mn-cs"/>
                        </a:rPr>
                        <a:t>MoDM</a:t>
                      </a:r>
                      <a:endParaRPr lang="en-GB" sz="110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en-US" sz="1100" b="0" i="0" u="none" strike="noStrike" dirty="0" smtClean="0">
                          <a:solidFill>
                            <a:srgbClr val="000000"/>
                          </a:solidFill>
                          <a:effectLst/>
                          <a:latin typeface="Calibri" panose="020F0502020204030204" pitchFamily="34" charset="0"/>
                        </a:rPr>
                        <a:t>N/a</a:t>
                      </a:r>
                    </a:p>
                  </a:txBody>
                  <a:tcPr marL="9525" marR="9525" marT="9525" marB="0" anchor="ctr"/>
                </a:tc>
              </a:tr>
              <a:tr h="370840">
                <a:tc>
                  <a:txBody>
                    <a:bodyPr/>
                    <a:lstStyle/>
                    <a:p>
                      <a:pPr algn="ctr" fontAlgn="ctr"/>
                      <a:r>
                        <a:rPr lang="en-GB" sz="1200" b="0" i="0" u="none" strike="noStrike">
                          <a:solidFill>
                            <a:srgbClr val="000000"/>
                          </a:solidFill>
                          <a:effectLst/>
                          <a:latin typeface="Calibri" panose="020F0502020204030204" pitchFamily="34" charset="0"/>
                        </a:rPr>
                        <a:t>MoMD</a:t>
                      </a:r>
                    </a:p>
                  </a:txBody>
                  <a:tcPr marL="9525" marR="9525" marT="9525" marB="0" anchor="ctr"/>
                </a:tc>
                <a:tc>
                  <a:txBody>
                    <a:bodyPr/>
                    <a:lstStyle/>
                    <a:p>
                      <a:pPr algn="ctr" fontAlgn="ctr"/>
                      <a:r>
                        <a:rPr lang="en-GB" sz="1200" b="0" i="0" u="none" strike="noStrike">
                          <a:solidFill>
                            <a:srgbClr val="000000"/>
                          </a:solidFill>
                          <a:effectLst/>
                          <a:latin typeface="Calibri" panose="020F0502020204030204" pitchFamily="34" charset="0"/>
                        </a:rPr>
                        <a:t>Nargizlia 2</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MoDM + PWJ</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PWJ</a:t>
                      </a:r>
                    </a:p>
                  </a:txBody>
                  <a:tcPr marL="9525" marR="9525" marT="9525" marB="0" anchor="ctr">
                    <a:solidFill>
                      <a:srgbClr val="E8EAEB"/>
                    </a:solidFill>
                  </a:tcPr>
                </a:tc>
                <a:tc>
                  <a:txBody>
                    <a:bodyPr/>
                    <a:lstStyle/>
                    <a:p>
                      <a:pPr algn="ctr" fontAlgn="ctr"/>
                      <a:r>
                        <a:rPr lang="en-GB" sz="1100" b="0" i="0" u="none" strike="noStrike">
                          <a:solidFill>
                            <a:srgbClr val="000000"/>
                          </a:solidFill>
                          <a:effectLst/>
                          <a:latin typeface="Calibri" panose="020F0502020204030204" pitchFamily="34" charset="0"/>
                        </a:rPr>
                        <a:t>Mission East</a:t>
                      </a:r>
                    </a:p>
                  </a:txBody>
                  <a:tcPr marL="9525" marR="9525" marT="9525" marB="0" anchor="ctr">
                    <a:solidFill>
                      <a:srgbClr val="E8EAEB"/>
                    </a:solidFill>
                  </a:tcPr>
                </a:tc>
                <a:tc>
                  <a:txBody>
                    <a:bodyPr/>
                    <a:lstStyle/>
                    <a:p>
                      <a:pPr algn="ctr" fontAlgn="ctr"/>
                      <a:r>
                        <a:rPr lang="en-GB" sz="1100" b="0" i="0" u="none" strike="noStrike">
                          <a:solidFill>
                            <a:srgbClr val="000000"/>
                          </a:solidFill>
                          <a:effectLst/>
                          <a:latin typeface="Calibri" panose="020F0502020204030204" pitchFamily="34" charset="0"/>
                        </a:rPr>
                        <a:t>Fridge - PWJ</a:t>
                      </a:r>
                    </a:p>
                  </a:txBody>
                  <a:tcPr marL="9525" marR="9525" marT="9525" marB="0" anchor="ctr">
                    <a:solidFill>
                      <a:srgbClr val="E8EAEB"/>
                    </a:solidFill>
                  </a:tcPr>
                </a:tc>
                <a:tc>
                  <a:txBody>
                    <a:bodyPr/>
                    <a:lstStyle/>
                    <a:p>
                      <a:pPr algn="ctr" fontAlgn="ctr"/>
                      <a:r>
                        <a:rPr lang="en-GB" sz="1100" b="0" i="0" u="none" strike="noStrike">
                          <a:solidFill>
                            <a:srgbClr val="000000"/>
                          </a:solidFill>
                          <a:effectLst/>
                          <a:latin typeface="Calibri" panose="020F0502020204030204" pitchFamily="34" charset="0"/>
                        </a:rPr>
                        <a:t>N/a</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Mission East</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MoDM</a:t>
                      </a:r>
                    </a:p>
                  </a:txBody>
                  <a:tcPr marL="9525" marR="9525" marT="9525" marB="0" anchor="ctr"/>
                </a:tc>
                <a:tc>
                  <a:txBody>
                    <a:bodyPr/>
                    <a:lstStyle/>
                    <a:p>
                      <a:pPr algn="ctr" fontAlgn="ctr"/>
                      <a:r>
                        <a:rPr lang="en-US" sz="1100" b="0" i="0" u="none" strike="noStrike" dirty="0" smtClean="0">
                          <a:solidFill>
                            <a:srgbClr val="000000"/>
                          </a:solidFill>
                          <a:effectLst/>
                          <a:latin typeface="Calibri" panose="020F0502020204030204" pitchFamily="34" charset="0"/>
                        </a:rPr>
                        <a:t>N/a</a:t>
                      </a:r>
                      <a:endParaRPr lang="en-GB" sz="1100" b="0" i="0" u="none" strike="noStrike" dirty="0">
                        <a:solidFill>
                          <a:srgbClr val="000000"/>
                        </a:solidFill>
                        <a:effectLst/>
                        <a:latin typeface="Calibri" panose="020F0502020204030204" pitchFamily="34" charset="0"/>
                      </a:endParaRPr>
                    </a:p>
                  </a:txBody>
                  <a:tcPr marL="9525" marR="9525" marT="9525" marB="0" anchor="ctr"/>
                </a:tc>
              </a:tr>
              <a:tr h="370840">
                <a:tc>
                  <a:txBody>
                    <a:bodyPr/>
                    <a:lstStyle/>
                    <a:p>
                      <a:pPr algn="ctr" fontAlgn="ctr"/>
                      <a:r>
                        <a:rPr lang="en-GB" sz="1200" b="0" i="0" u="none" strike="noStrike">
                          <a:solidFill>
                            <a:srgbClr val="000000"/>
                          </a:solidFill>
                          <a:effectLst/>
                          <a:latin typeface="Calibri" panose="020F0502020204030204" pitchFamily="34" charset="0"/>
                        </a:rPr>
                        <a:t>UNHCR</a:t>
                      </a:r>
                    </a:p>
                  </a:txBody>
                  <a:tcPr marL="9525" marR="9525" marT="9525" marB="0" anchor="ctr"/>
                </a:tc>
                <a:tc>
                  <a:txBody>
                    <a:bodyPr/>
                    <a:lstStyle/>
                    <a:p>
                      <a:pPr algn="ctr" fontAlgn="ctr"/>
                      <a:r>
                        <a:rPr lang="en-GB" sz="1200" b="0" i="0" u="none" strike="noStrike">
                          <a:solidFill>
                            <a:srgbClr val="000000"/>
                          </a:solidFill>
                          <a:effectLst/>
                          <a:latin typeface="Calibri" panose="020F0502020204030204" pitchFamily="34" charset="0"/>
                        </a:rPr>
                        <a:t>Qaymawa (former Zelikan)</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MoDM + PWJ</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PWJ</a:t>
                      </a:r>
                    </a:p>
                  </a:txBody>
                  <a:tcPr marL="9525" marR="9525" marT="9525" marB="0" anchor="ctr">
                    <a:solidFill>
                      <a:srgbClr val="CED1D5"/>
                    </a:solidFill>
                  </a:tcPr>
                </a:tc>
                <a:tc>
                  <a:txBody>
                    <a:bodyPr/>
                    <a:lstStyle/>
                    <a:p>
                      <a:pPr algn="ctr" fontAlgn="ctr"/>
                      <a:r>
                        <a:rPr lang="en-GB" sz="1100" b="0" i="0" u="none" strike="noStrike" dirty="0">
                          <a:solidFill>
                            <a:srgbClr val="000000"/>
                          </a:solidFill>
                          <a:effectLst/>
                          <a:latin typeface="Calibri" panose="020F0502020204030204" pitchFamily="34" charset="0"/>
                        </a:rPr>
                        <a:t>Gap</a:t>
                      </a:r>
                    </a:p>
                  </a:txBody>
                  <a:tcPr marL="9525" marR="9525" marT="9525" marB="0" anchor="ctr">
                    <a:solidFill>
                      <a:schemeClr val="accent2"/>
                    </a:solidFill>
                  </a:tcPr>
                </a:tc>
                <a:tc>
                  <a:txBody>
                    <a:bodyPr/>
                    <a:lstStyle/>
                    <a:p>
                      <a:pPr algn="ctr" fontAlgn="ctr"/>
                      <a:r>
                        <a:rPr lang="en-GB" sz="1100" b="0" i="0" u="none" strike="noStrike" dirty="0" smtClean="0">
                          <a:solidFill>
                            <a:srgbClr val="000000"/>
                          </a:solidFill>
                          <a:effectLst/>
                          <a:latin typeface="Calibri" panose="020F0502020204030204" pitchFamily="34" charset="0"/>
                        </a:rPr>
                        <a:t>Fridge – PWJ + </a:t>
                      </a:r>
                      <a:r>
                        <a:rPr lang="en-GB" sz="1100" b="0" i="0" u="none" strike="noStrike" dirty="0" err="1" smtClean="0">
                          <a:solidFill>
                            <a:srgbClr val="000000"/>
                          </a:solidFill>
                          <a:effectLst/>
                          <a:latin typeface="Calibri" panose="020F0502020204030204" pitchFamily="34" charset="0"/>
                        </a:rPr>
                        <a:t>Coolbox</a:t>
                      </a:r>
                      <a:r>
                        <a:rPr lang="en-GB" sz="1100" b="0" i="0" u="none" strike="noStrike" dirty="0" smtClean="0">
                          <a:solidFill>
                            <a:srgbClr val="000000"/>
                          </a:solidFill>
                          <a:effectLst/>
                          <a:latin typeface="Calibri" panose="020F0502020204030204" pitchFamily="34" charset="0"/>
                        </a:rPr>
                        <a:t> UNICEF</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N/a</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UNHCR</a:t>
                      </a:r>
                    </a:p>
                  </a:txBody>
                  <a:tcPr marL="9525" marR="9525" marT="9525" marB="0" anchor="ctr"/>
                </a:tc>
                <a:tc>
                  <a:txBody>
                    <a:bodyPr/>
                    <a:lstStyle/>
                    <a:p>
                      <a:pPr algn="ctr" fontAlgn="ctr"/>
                      <a:r>
                        <a:rPr lang="en-GB" sz="1100" b="0" i="0" u="none" strike="noStrike">
                          <a:solidFill>
                            <a:srgbClr val="000000"/>
                          </a:solidFill>
                          <a:effectLst/>
                          <a:latin typeface="Calibri" panose="020F0502020204030204" pitchFamily="34" charset="0"/>
                        </a:rPr>
                        <a:t>MoDM</a:t>
                      </a:r>
                    </a:p>
                  </a:txBody>
                  <a:tcPr marL="9525" marR="9525" marT="9525" marB="0" anchor="ctr"/>
                </a:tc>
                <a:tc>
                  <a:txBody>
                    <a:bodyPr/>
                    <a:lstStyle/>
                    <a:p>
                      <a:pPr algn="ctr" fontAlgn="ctr"/>
                      <a:r>
                        <a:rPr lang="en-US" sz="1100" b="0" i="0" u="none" strike="noStrike" dirty="0" smtClean="0">
                          <a:solidFill>
                            <a:srgbClr val="000000"/>
                          </a:solidFill>
                          <a:effectLst/>
                          <a:latin typeface="Calibri" panose="020F0502020204030204" pitchFamily="34" charset="0"/>
                        </a:rPr>
                        <a:t>N/a</a:t>
                      </a:r>
                      <a:endParaRPr lang="en-GB" sz="11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894383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Needs in existing camps</a:t>
            </a:r>
          </a:p>
        </p:txBody>
      </p:sp>
      <p:sp>
        <p:nvSpPr>
          <p:cNvPr id="4" name="Rectangle 3"/>
          <p:cNvSpPr/>
          <p:nvPr/>
        </p:nvSpPr>
        <p:spPr>
          <a:xfrm>
            <a:off x="640086" y="690710"/>
            <a:ext cx="7446080" cy="3508653"/>
          </a:xfrm>
          <a:prstGeom prst="rect">
            <a:avLst/>
          </a:prstGeom>
        </p:spPr>
        <p:txBody>
          <a:bodyPr wrap="square">
            <a:spAutoFit/>
          </a:bodyPr>
          <a:lstStyle/>
          <a:p>
            <a:r>
              <a:rPr lang="en-US" b="1" dirty="0" err="1" smtClean="0">
                <a:solidFill>
                  <a:schemeClr val="tx1">
                    <a:lumMod val="65000"/>
                    <a:lumOff val="35000"/>
                  </a:schemeClr>
                </a:solidFill>
              </a:rPr>
              <a:t>Prioritisation</a:t>
            </a:r>
            <a:endParaRPr lang="en-US" b="1"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prioritization spreadsheet was updated </a:t>
            </a:r>
            <a:r>
              <a:rPr lang="en-US" sz="1100" dirty="0" smtClean="0">
                <a:solidFill>
                  <a:schemeClr val="tx1">
                    <a:lumMod val="65000"/>
                    <a:lumOff val="35000"/>
                  </a:schemeClr>
                </a:solidFill>
              </a:rPr>
              <a:t>and will be </a:t>
            </a:r>
            <a:r>
              <a:rPr lang="en-US" sz="1100" dirty="0" smtClean="0">
                <a:solidFill>
                  <a:schemeClr val="tx1">
                    <a:lumMod val="65000"/>
                    <a:lumOff val="35000"/>
                  </a:schemeClr>
                </a:solidFill>
              </a:rPr>
              <a:t>re-shared through the mailing </a:t>
            </a:r>
            <a:r>
              <a:rPr lang="en-US" sz="1100" dirty="0" smtClean="0">
                <a:solidFill>
                  <a:schemeClr val="tx1">
                    <a:lumMod val="65000"/>
                    <a:lumOff val="35000"/>
                  </a:schemeClr>
                </a:solidFill>
              </a:rPr>
              <a:t>list.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UNHCR have based their mid year review around the listed projects.</a:t>
            </a:r>
            <a:endParaRPr lang="en-US" sz="1100" dirty="0">
              <a:solidFill>
                <a:schemeClr val="tx1">
                  <a:lumMod val="65000"/>
                  <a:lumOff val="35000"/>
                </a:schemeClr>
              </a:solidFill>
            </a:endParaRPr>
          </a:p>
          <a:p>
            <a:pPr algn="ctr"/>
            <a:endParaRPr lang="en-US" sz="1100" dirty="0" smtClean="0">
              <a:solidFill>
                <a:schemeClr val="tx1">
                  <a:lumMod val="65000"/>
                  <a:lumOff val="35000"/>
                </a:schemeClr>
              </a:solidFill>
            </a:endParaRPr>
          </a:p>
          <a:p>
            <a:pPr algn="ctr"/>
            <a:r>
              <a:rPr lang="en-US" sz="1400" b="1" dirty="0" smtClean="0">
                <a:solidFill>
                  <a:schemeClr val="tx1">
                    <a:lumMod val="65000"/>
                    <a:lumOff val="35000"/>
                  </a:schemeClr>
                </a:solidFill>
              </a:rPr>
              <a:t>Have partners reviewed? Are any able to support?</a:t>
            </a:r>
          </a:p>
          <a:p>
            <a:endParaRPr lang="en-US" sz="1100" dirty="0" smtClean="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Needs for Dahuk camps will shortly be merged with the needs of all KRI camps creating a single place for reference to SNFI </a:t>
            </a:r>
            <a:r>
              <a:rPr lang="en-US" sz="1100" dirty="0" smtClean="0">
                <a:solidFill>
                  <a:schemeClr val="tx1">
                    <a:lumMod val="65000"/>
                    <a:lumOff val="35000"/>
                  </a:schemeClr>
                </a:solidFill>
              </a:rPr>
              <a:t>in </a:t>
            </a:r>
            <a:r>
              <a:rPr lang="en-US" sz="1100" dirty="0" smtClean="0">
                <a:solidFill>
                  <a:schemeClr val="tx1">
                    <a:lumMod val="65000"/>
                    <a:lumOff val="35000"/>
                  </a:schemeClr>
                </a:solidFill>
              </a:rPr>
              <a:t>camps.</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SNFI cluster requested guidance from the global technical unit on the life expectancy of UNHCR tents which was stated as two cold winters or hot summers. As such the SNFI cluster conducted KRI wide analysis and is advocating to UNHCR for the replacement of all tents over this </a:t>
            </a:r>
            <a:r>
              <a:rPr lang="en-US" sz="1100" dirty="0" smtClean="0">
                <a:solidFill>
                  <a:schemeClr val="tx1">
                    <a:lumMod val="65000"/>
                    <a:lumOff val="35000"/>
                  </a:schemeClr>
                </a:solidFill>
              </a:rPr>
              <a:t>threshold before winter.</a:t>
            </a:r>
            <a:endParaRPr lang="en-US" sz="1100" dirty="0">
              <a:solidFill>
                <a:schemeClr val="tx1">
                  <a:lumMod val="65000"/>
                  <a:lumOff val="35000"/>
                </a:schemeClr>
              </a:solidFill>
            </a:endParaRPr>
          </a:p>
          <a:p>
            <a:endParaRPr lang="en-US" b="1" dirty="0" smtClean="0">
              <a:solidFill>
                <a:schemeClr val="tx1">
                  <a:lumMod val="65000"/>
                  <a:lumOff val="35000"/>
                </a:schemeClr>
              </a:solidFill>
            </a:endParaRPr>
          </a:p>
          <a:p>
            <a:r>
              <a:rPr lang="en-US" b="1" dirty="0" smtClean="0">
                <a:solidFill>
                  <a:schemeClr val="tx1">
                    <a:lumMod val="65000"/>
                    <a:lumOff val="35000"/>
                  </a:schemeClr>
                </a:solidFill>
              </a:rPr>
              <a:t>Fire Prevention</a:t>
            </a:r>
          </a:p>
          <a:p>
            <a:endParaRPr lang="en-US" sz="1100" dirty="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CCCM – please can you give an update on the method and pilot?</a:t>
            </a:r>
            <a:endParaRPr lang="en-US" sz="1100" dirty="0">
              <a:solidFill>
                <a:schemeClr val="tx1">
                  <a:lumMod val="65000"/>
                  <a:lumOff val="35000"/>
                </a:schemeClr>
              </a:solidFill>
            </a:endParaRPr>
          </a:p>
        </p:txBody>
      </p:sp>
    </p:spTree>
    <p:extLst>
      <p:ext uri="{BB962C8B-B14F-4D97-AF65-F5344CB8AC3E}">
        <p14:creationId xmlns:p14="http://schemas.microsoft.com/office/powerpoint/2010/main" val="3576949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Needs in existing camps</a:t>
            </a:r>
          </a:p>
        </p:txBody>
      </p:sp>
      <p:sp>
        <p:nvSpPr>
          <p:cNvPr id="4" name="Rectangle 3"/>
          <p:cNvSpPr/>
          <p:nvPr/>
        </p:nvSpPr>
        <p:spPr>
          <a:xfrm>
            <a:off x="640086" y="690710"/>
            <a:ext cx="7446080" cy="3077766"/>
          </a:xfrm>
          <a:prstGeom prst="rect">
            <a:avLst/>
          </a:prstGeom>
        </p:spPr>
        <p:txBody>
          <a:bodyPr wrap="square">
            <a:spAutoFit/>
          </a:bodyPr>
          <a:lstStyle/>
          <a:p>
            <a:r>
              <a:rPr lang="en-US" b="1" dirty="0" smtClean="0">
                <a:solidFill>
                  <a:schemeClr val="tx1">
                    <a:lumMod val="65000"/>
                    <a:lumOff val="35000"/>
                  </a:schemeClr>
                </a:solidFill>
              </a:rPr>
              <a:t>Distributions in </a:t>
            </a:r>
            <a:r>
              <a:rPr lang="en-US" b="1" dirty="0" err="1" smtClean="0">
                <a:solidFill>
                  <a:schemeClr val="tx1">
                    <a:lumMod val="65000"/>
                    <a:lumOff val="35000"/>
                  </a:schemeClr>
                </a:solidFill>
              </a:rPr>
              <a:t>Nargazilia</a:t>
            </a:r>
            <a:endParaRPr lang="en-US" b="1" dirty="0" smtClean="0">
              <a:solidFill>
                <a:schemeClr val="tx1">
                  <a:lumMod val="65000"/>
                  <a:lumOff val="35000"/>
                </a:schemeClr>
              </a:solidFill>
            </a:endParaRPr>
          </a:p>
          <a:p>
            <a:endParaRPr lang="en-US" sz="1100"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Distributions have been </a:t>
            </a:r>
            <a:r>
              <a:rPr lang="en-US" sz="1100" dirty="0" smtClean="0">
                <a:solidFill>
                  <a:schemeClr val="tx1">
                    <a:lumMod val="65000"/>
                    <a:lumOff val="35000"/>
                  </a:schemeClr>
                </a:solidFill>
              </a:rPr>
              <a:t>disorganized </a:t>
            </a:r>
            <a:r>
              <a:rPr lang="en-US" sz="1100" dirty="0" smtClean="0">
                <a:solidFill>
                  <a:schemeClr val="tx1">
                    <a:lumMod val="65000"/>
                    <a:lumOff val="35000"/>
                  </a:schemeClr>
                </a:solidFill>
              </a:rPr>
              <a:t>and resulted in violence.</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Guidelines have been written and will be sent out with the minutes. They are in addition to the normal agency guidelines, are very simple, specifying roles and responsibilities and created as a check list for Camp Management.</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There are some key changes around scheduling, staffing and community mobilization.</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Guidelines are for all partners (NGO, WFP, BCF, </a:t>
            </a: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UN </a:t>
            </a:r>
            <a:r>
              <a:rPr lang="en-US" sz="1100" dirty="0" err="1" smtClean="0">
                <a:solidFill>
                  <a:schemeClr val="tx1">
                    <a:lumMod val="65000"/>
                    <a:lumOff val="35000"/>
                  </a:schemeClr>
                </a:solidFill>
              </a:rPr>
              <a:t>etc</a:t>
            </a:r>
            <a:r>
              <a:rPr lang="en-US" sz="1100" dirty="0" smtClean="0">
                <a:solidFill>
                  <a:schemeClr val="tx1">
                    <a:lumMod val="65000"/>
                    <a:lumOff val="35000"/>
                  </a:schemeClr>
                </a:solidFill>
              </a:rPr>
              <a:t>) when distributing.</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Guidelines have been created with SC, BRHA, Camp Management, CCCM, Protection, UNHCR and NGOs all able to contribute. Partners are welcome to make further comments</a:t>
            </a:r>
            <a:r>
              <a:rPr lang="en-US" sz="1100" dirty="0" smtClean="0">
                <a:solidFill>
                  <a:schemeClr val="tx1">
                    <a:lumMod val="65000"/>
                    <a:lumOff val="35000"/>
                  </a:schemeClr>
                </a:solidFill>
              </a:rPr>
              <a:t>.</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Following finalization of the document it will be translated into Kurdish.</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Camp </a:t>
            </a:r>
            <a:r>
              <a:rPr lang="en-US" sz="1100" dirty="0" smtClean="0">
                <a:solidFill>
                  <a:schemeClr val="tx1">
                    <a:lumMod val="65000"/>
                    <a:lumOff val="35000"/>
                  </a:schemeClr>
                </a:solidFill>
              </a:rPr>
              <a:t>Management will establish a calendar and BRHA and SC will provide monitoring and support.</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p:txBody>
      </p:sp>
    </p:spTree>
    <p:extLst>
      <p:ext uri="{BB962C8B-B14F-4D97-AF65-F5344CB8AC3E}">
        <p14:creationId xmlns:p14="http://schemas.microsoft.com/office/powerpoint/2010/main" val="2610599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707886"/>
          </a:xfrm>
          <a:prstGeom prst="rect">
            <a:avLst/>
          </a:prstGeom>
        </p:spPr>
        <p:txBody>
          <a:bodyPr wrap="square">
            <a:spAutoFit/>
          </a:bodyPr>
          <a:lstStyle/>
          <a:p>
            <a:r>
              <a:rPr lang="en-US" b="1" dirty="0">
                <a:solidFill>
                  <a:schemeClr val="tx1">
                    <a:lumMod val="65000"/>
                    <a:lumOff val="35000"/>
                  </a:schemeClr>
                </a:solidFill>
              </a:rPr>
              <a:t>Remaining areas </a:t>
            </a:r>
            <a:r>
              <a:rPr lang="en-US" b="1" dirty="0" smtClean="0">
                <a:solidFill>
                  <a:schemeClr val="tx1">
                    <a:lumMod val="65000"/>
                    <a:lumOff val="35000"/>
                  </a:schemeClr>
                </a:solidFill>
              </a:rPr>
              <a:t>mapping</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p:txBody>
      </p:sp>
      <p:pic>
        <p:nvPicPr>
          <p:cNvPr id="6" name="Picture 5"/>
          <p:cNvPicPr>
            <a:picLocks noChangeAspect="1"/>
          </p:cNvPicPr>
          <p:nvPr/>
        </p:nvPicPr>
        <p:blipFill>
          <a:blip r:embed="rId3"/>
          <a:stretch>
            <a:fillRect/>
          </a:stretch>
        </p:blipFill>
        <p:spPr>
          <a:xfrm>
            <a:off x="2231360" y="1040312"/>
            <a:ext cx="6583281" cy="3321839"/>
          </a:xfrm>
          <a:prstGeom prst="rect">
            <a:avLst/>
          </a:prstGeom>
        </p:spPr>
      </p:pic>
      <p:sp>
        <p:nvSpPr>
          <p:cNvPr id="7" name="TextBox 6"/>
          <p:cNvSpPr txBox="1"/>
          <p:nvPr/>
        </p:nvSpPr>
        <p:spPr>
          <a:xfrm>
            <a:off x="742950" y="1429258"/>
            <a:ext cx="1333500" cy="2862322"/>
          </a:xfrm>
          <a:prstGeom prst="rect">
            <a:avLst/>
          </a:prstGeom>
          <a:noFill/>
        </p:spPr>
        <p:txBody>
          <a:bodyPr wrap="square" rtlCol="0">
            <a:spAutoFit/>
          </a:bodyPr>
          <a:lstStyle/>
          <a:p>
            <a:r>
              <a:rPr lang="en-US" dirty="0" smtClean="0">
                <a:solidFill>
                  <a:schemeClr val="tx1">
                    <a:lumMod val="65000"/>
                    <a:lumOff val="35000"/>
                  </a:schemeClr>
                </a:solidFill>
              </a:rPr>
              <a:t>From 60 now at 38 without info.</a:t>
            </a:r>
          </a:p>
          <a:p>
            <a:endParaRPr lang="en-US" dirty="0">
              <a:solidFill>
                <a:schemeClr val="tx1">
                  <a:lumMod val="65000"/>
                  <a:lumOff val="35000"/>
                </a:schemeClr>
              </a:solidFill>
            </a:endParaRPr>
          </a:p>
          <a:p>
            <a:r>
              <a:rPr lang="en-US" dirty="0" smtClean="0">
                <a:solidFill>
                  <a:schemeClr val="tx1">
                    <a:lumMod val="65000"/>
                    <a:lumOff val="35000"/>
                  </a:schemeClr>
                </a:solidFill>
              </a:rPr>
              <a:t>Big thanks to NRC, </a:t>
            </a:r>
            <a:r>
              <a:rPr lang="en-US" dirty="0" err="1" smtClean="0">
                <a:solidFill>
                  <a:schemeClr val="tx1">
                    <a:lumMod val="65000"/>
                    <a:lumOff val="35000"/>
                  </a:schemeClr>
                </a:solidFill>
              </a:rPr>
              <a:t>Medair</a:t>
            </a:r>
            <a:r>
              <a:rPr lang="en-US" dirty="0" smtClean="0">
                <a:solidFill>
                  <a:schemeClr val="tx1">
                    <a:lumMod val="65000"/>
                    <a:lumOff val="35000"/>
                  </a:schemeClr>
                </a:solidFill>
              </a:rPr>
              <a:t> and Mission East</a:t>
            </a:r>
            <a:endParaRPr lang="en-GB" dirty="0">
              <a:solidFill>
                <a:schemeClr val="tx1">
                  <a:lumMod val="65000"/>
                  <a:lumOff val="35000"/>
                </a:schemeClr>
              </a:solidFill>
            </a:endParaRPr>
          </a:p>
        </p:txBody>
      </p:sp>
      <p:sp>
        <p:nvSpPr>
          <p:cNvPr id="9" name="TextBox 8"/>
          <p:cNvSpPr txBox="1"/>
          <p:nvPr/>
        </p:nvSpPr>
        <p:spPr>
          <a:xfrm>
            <a:off x="2314575" y="4533900"/>
            <a:ext cx="6172200" cy="307777"/>
          </a:xfrm>
          <a:prstGeom prst="rect">
            <a:avLst/>
          </a:prstGeom>
          <a:noFill/>
        </p:spPr>
        <p:txBody>
          <a:bodyPr wrap="square" rtlCol="0">
            <a:spAutoFit/>
          </a:bodyPr>
          <a:lstStyle/>
          <a:p>
            <a:r>
              <a:rPr lang="en-US" sz="1400" dirty="0"/>
              <a:t>Link to map - </a:t>
            </a:r>
            <a:r>
              <a:rPr lang="en-US" sz="1400" dirty="0">
                <a:hlinkClick r:id="rId4"/>
              </a:rPr>
              <a:t>https://</a:t>
            </a:r>
            <a:r>
              <a:rPr lang="en-US" sz="1400" dirty="0" smtClean="0">
                <a:hlinkClick r:id="rId4"/>
              </a:rPr>
              <a:t>drive.google.com/open?id=19LJmQ1PtJuMZ3RV3h0ITs3i4T0I</a:t>
            </a:r>
            <a:r>
              <a:rPr lang="en-US" sz="1400" dirty="0" smtClean="0"/>
              <a:t> </a:t>
            </a:r>
            <a:endParaRPr lang="en-GB" sz="1400" dirty="0"/>
          </a:p>
        </p:txBody>
      </p:sp>
    </p:spTree>
    <p:extLst>
      <p:ext uri="{BB962C8B-B14F-4D97-AF65-F5344CB8AC3E}">
        <p14:creationId xmlns:p14="http://schemas.microsoft.com/office/powerpoint/2010/main" val="33754794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smtClean="0">
                <a:solidFill>
                  <a:srgbClr val="0070C0"/>
                </a:solidFill>
                <a:latin typeface="Calibri Light" panose="020F0302020204030204" pitchFamily="34" charset="0"/>
                <a:ea typeface="Verdana" pitchFamily="34" charset="0"/>
                <a:cs typeface="Verdana" pitchFamily="34" charset="0"/>
              </a:rPr>
              <a:t>Pesh</a:t>
            </a:r>
            <a:r>
              <a:rPr lang="en-US" sz="2400" dirty="0" smtClean="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3693319"/>
          </a:xfrm>
          <a:prstGeom prst="rect">
            <a:avLst/>
          </a:prstGeom>
        </p:spPr>
        <p:txBody>
          <a:bodyPr wrap="square">
            <a:spAutoFit/>
          </a:bodyPr>
          <a:lstStyle/>
          <a:p>
            <a:r>
              <a:rPr lang="en-US" b="1" dirty="0" smtClean="0">
                <a:solidFill>
                  <a:schemeClr val="tx1">
                    <a:lumMod val="65000"/>
                    <a:lumOff val="35000"/>
                  </a:schemeClr>
                </a:solidFill>
              </a:rPr>
              <a:t>Assessments and responses since the last meeting:</a:t>
            </a: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endParaRPr lang="en-US" b="1" dirty="0">
              <a:solidFill>
                <a:schemeClr val="tx1">
                  <a:lumMod val="65000"/>
                  <a:lumOff val="35000"/>
                </a:schemeClr>
              </a:solidFill>
            </a:endParaRPr>
          </a:p>
          <a:p>
            <a:endParaRPr lang="en-US" b="1" dirty="0" smtClean="0">
              <a:solidFill>
                <a:schemeClr val="tx1">
                  <a:lumMod val="65000"/>
                  <a:lumOff val="35000"/>
                </a:schemeClr>
              </a:solidFill>
            </a:endParaRPr>
          </a:p>
          <a:p>
            <a:endParaRPr lang="en-US" b="1" dirty="0" smtClean="0">
              <a:solidFill>
                <a:schemeClr val="tx1">
                  <a:lumMod val="65000"/>
                  <a:lumOff val="35000"/>
                </a:schemeClr>
              </a:solidFill>
            </a:endParaRPr>
          </a:p>
          <a:p>
            <a:pPr algn="ctr"/>
            <a:r>
              <a:rPr lang="en-US" dirty="0" smtClean="0">
                <a:solidFill>
                  <a:schemeClr val="tx1">
                    <a:lumMod val="65000"/>
                    <a:lumOff val="35000"/>
                  </a:schemeClr>
                </a:solidFill>
              </a:rPr>
              <a:t>Can partners respond to more villages?</a:t>
            </a:r>
            <a:endParaRPr lang="en-US"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172004900"/>
              </p:ext>
            </p:extLst>
          </p:nvPr>
        </p:nvGraphicFramePr>
        <p:xfrm>
          <a:off x="1315126" y="1263711"/>
          <a:ext cx="6096000" cy="24942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Area</a:t>
                      </a:r>
                      <a:endParaRPr lang="en-GB" dirty="0"/>
                    </a:p>
                  </a:txBody>
                  <a:tcPr/>
                </a:tc>
                <a:tc>
                  <a:txBody>
                    <a:bodyPr/>
                    <a:lstStyle/>
                    <a:p>
                      <a:r>
                        <a:rPr lang="en-US" dirty="0" smtClean="0"/>
                        <a:t>Responders</a:t>
                      </a:r>
                      <a:endParaRPr lang="en-GB" dirty="0"/>
                    </a:p>
                  </a:txBody>
                  <a:tcPr/>
                </a:tc>
              </a:tr>
              <a:tr h="370840">
                <a:tc>
                  <a:txBody>
                    <a:bodyPr/>
                    <a:lstStyle/>
                    <a:p>
                      <a:r>
                        <a:rPr lang="en-US" dirty="0" err="1" smtClean="0"/>
                        <a:t>Ayadiya</a:t>
                      </a:r>
                      <a:r>
                        <a:rPr lang="en-US" dirty="0" smtClean="0"/>
                        <a:t> Sub District</a:t>
                      </a:r>
                      <a:endParaRPr lang="en-GB" dirty="0"/>
                    </a:p>
                  </a:txBody>
                  <a:tcPr/>
                </a:tc>
                <a:tc>
                  <a:txBody>
                    <a:bodyPr/>
                    <a:lstStyle/>
                    <a:p>
                      <a:r>
                        <a:rPr lang="en-US" dirty="0" smtClean="0"/>
                        <a:t>WHH</a:t>
                      </a:r>
                      <a:endParaRPr lang="en-GB" dirty="0"/>
                    </a:p>
                  </a:txBody>
                  <a:tcPr/>
                </a:tc>
              </a:tr>
              <a:tr h="370840">
                <a:tc>
                  <a:txBody>
                    <a:bodyPr/>
                    <a:lstStyle/>
                    <a:p>
                      <a:r>
                        <a:rPr lang="en-US" dirty="0" smtClean="0"/>
                        <a:t>Remaining</a:t>
                      </a:r>
                      <a:r>
                        <a:rPr lang="en-US" baseline="0" dirty="0" smtClean="0"/>
                        <a:t> villages + future plans</a:t>
                      </a:r>
                      <a:endParaRPr lang="en-GB" dirty="0"/>
                    </a:p>
                  </a:txBody>
                  <a:tcPr/>
                </a:tc>
                <a:tc>
                  <a:txBody>
                    <a:bodyPr/>
                    <a:lstStyle/>
                    <a:p>
                      <a:r>
                        <a:rPr lang="en-US" dirty="0" smtClean="0"/>
                        <a:t>NRC</a:t>
                      </a:r>
                      <a:endParaRPr lang="en-GB"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Remaining</a:t>
                      </a:r>
                      <a:r>
                        <a:rPr lang="en-US" baseline="0" dirty="0" smtClean="0"/>
                        <a:t> villages</a:t>
                      </a:r>
                      <a:endParaRPr lang="en-GB" dirty="0" smtClean="0"/>
                    </a:p>
                  </a:txBody>
                  <a:tcPr/>
                </a:tc>
                <a:tc>
                  <a:txBody>
                    <a:bodyPr/>
                    <a:lstStyle/>
                    <a:p>
                      <a:r>
                        <a:rPr lang="en-US" dirty="0" err="1" smtClean="0"/>
                        <a:t>Medair</a:t>
                      </a:r>
                      <a:endParaRPr lang="en-GB" dirty="0"/>
                    </a:p>
                  </a:txBody>
                  <a:tcPr/>
                </a:tc>
              </a:tr>
              <a:tr h="370840">
                <a:tc>
                  <a:txBody>
                    <a:bodyPr/>
                    <a:lstStyle/>
                    <a:p>
                      <a:r>
                        <a:rPr lang="en-US" dirty="0" err="1" smtClean="0"/>
                        <a:t>Khazna</a:t>
                      </a:r>
                      <a:endParaRPr lang="en-GB" dirty="0"/>
                    </a:p>
                  </a:txBody>
                  <a:tcPr/>
                </a:tc>
                <a:tc>
                  <a:txBody>
                    <a:bodyPr/>
                    <a:lstStyle/>
                    <a:p>
                      <a:r>
                        <a:rPr lang="en-US" dirty="0" smtClean="0"/>
                        <a:t>Mission East</a:t>
                      </a:r>
                      <a:endParaRPr lang="en-GB" dirty="0"/>
                    </a:p>
                  </a:txBody>
                  <a:tcPr/>
                </a:tc>
              </a:tr>
              <a:tr h="370840">
                <a:tc>
                  <a:txBody>
                    <a:bodyPr/>
                    <a:lstStyle/>
                    <a:p>
                      <a:r>
                        <a:rPr lang="en-US" dirty="0" err="1" smtClean="0"/>
                        <a:t>Khorsebad</a:t>
                      </a:r>
                      <a:endParaRPr lang="en-GB" dirty="0"/>
                    </a:p>
                  </a:txBody>
                  <a:tcPr/>
                </a:tc>
                <a:tc>
                  <a:txBody>
                    <a:bodyPr/>
                    <a:lstStyle/>
                    <a:p>
                      <a:r>
                        <a:rPr lang="en-US" dirty="0" smtClean="0"/>
                        <a:t>DORCAS</a:t>
                      </a:r>
                      <a:endParaRPr lang="en-GB" dirty="0"/>
                    </a:p>
                  </a:txBody>
                  <a:tcPr/>
                </a:tc>
              </a:tr>
            </a:tbl>
          </a:graphicData>
        </a:graphic>
      </p:graphicFrame>
    </p:spTree>
    <p:extLst>
      <p:ext uri="{BB962C8B-B14F-4D97-AF65-F5344CB8AC3E}">
        <p14:creationId xmlns:p14="http://schemas.microsoft.com/office/powerpoint/2010/main" val="2697926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1384995"/>
          </a:xfrm>
          <a:prstGeom prst="rect">
            <a:avLst/>
          </a:prstGeom>
        </p:spPr>
        <p:txBody>
          <a:bodyPr wrap="square">
            <a:spAutoFit/>
          </a:bodyPr>
          <a:lstStyle/>
          <a:p>
            <a:r>
              <a:rPr lang="en-US" b="1" dirty="0" smtClean="0">
                <a:solidFill>
                  <a:schemeClr val="tx1">
                    <a:lumMod val="65000"/>
                    <a:lumOff val="35000"/>
                  </a:schemeClr>
                </a:solidFill>
              </a:rPr>
              <a:t>Upcoming </a:t>
            </a:r>
            <a:r>
              <a:rPr lang="en-US" b="1" dirty="0">
                <a:solidFill>
                  <a:schemeClr val="tx1">
                    <a:lumMod val="65000"/>
                    <a:lumOff val="35000"/>
                  </a:schemeClr>
                </a:solidFill>
              </a:rPr>
              <a:t>partner assessments and responses?</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Are partners planning assessments</a:t>
            </a:r>
            <a:r>
              <a:rPr lang="en-US" sz="1100" dirty="0" smtClean="0">
                <a:solidFill>
                  <a:schemeClr val="tx1">
                    <a:lumMod val="65000"/>
                    <a:lumOff val="35000"/>
                  </a:schemeClr>
                </a:solidFill>
              </a:rPr>
              <a:t>?</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Do partners have ongoing responses </a:t>
            </a:r>
            <a:r>
              <a:rPr lang="en-US" sz="1100" dirty="0" smtClean="0">
                <a:solidFill>
                  <a:schemeClr val="tx1">
                    <a:lumMod val="65000"/>
                    <a:lumOff val="35000"/>
                  </a:schemeClr>
                </a:solidFill>
              </a:rPr>
              <a:t>or are </a:t>
            </a:r>
            <a:r>
              <a:rPr lang="en-US" sz="1100" dirty="0">
                <a:solidFill>
                  <a:schemeClr val="tx1">
                    <a:lumMod val="65000"/>
                    <a:lumOff val="35000"/>
                  </a:schemeClr>
                </a:solidFill>
              </a:rPr>
              <a:t>planning responses?</a:t>
            </a:r>
            <a:endParaRPr lang="en-US" sz="1100" dirty="0"/>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829511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9028CD-DA9F-46A9-B3DF-56D3D7F4B927}">
  <ds:schemaRefs>
    <ds:schemaRef ds:uri="ESRI.ArcGIS.Mapping.OfficeIntegration.PowerPointInfo"/>
  </ds:schemaRefs>
</ds:datastoreItem>
</file>

<file path=customXml/itemProps2.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3.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4.xml><?xml version="1.0" encoding="utf-8"?>
<ds:datastoreItem xmlns:ds="http://schemas.openxmlformats.org/officeDocument/2006/customXml" ds:itemID="{06264B26-D188-4C3B-B609-D94718665329}">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25811</TotalTime>
  <Words>1142</Words>
  <Application>Microsoft Office PowerPoint</Application>
  <PresentationFormat>On-screen Show (16:9)</PresentationFormat>
  <Paragraphs>294</Paragraphs>
  <Slides>17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1609</cp:revision>
  <cp:lastPrinted>2014-10-29T09:34:43Z</cp:lastPrinted>
  <dcterms:created xsi:type="dcterms:W3CDTF">2014-10-08T08:24:30Z</dcterms:created>
  <dcterms:modified xsi:type="dcterms:W3CDTF">2017-08-01T06:07:33Z</dcterms:modified>
</cp:coreProperties>
</file>