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28"/>
  </p:notesMasterIdLst>
  <p:sldIdLst>
    <p:sldId id="265" r:id="rId6"/>
    <p:sldId id="589" r:id="rId7"/>
    <p:sldId id="574" r:id="rId8"/>
    <p:sldId id="592" r:id="rId9"/>
    <p:sldId id="607" r:id="rId10"/>
    <p:sldId id="608" r:id="rId11"/>
    <p:sldId id="609" r:id="rId12"/>
    <p:sldId id="606" r:id="rId13"/>
    <p:sldId id="610" r:id="rId14"/>
    <p:sldId id="612" r:id="rId15"/>
    <p:sldId id="611" r:id="rId16"/>
    <p:sldId id="613" r:id="rId17"/>
    <p:sldId id="614" r:id="rId18"/>
    <p:sldId id="619" r:id="rId19"/>
    <p:sldId id="591" r:id="rId20"/>
    <p:sldId id="615" r:id="rId21"/>
    <p:sldId id="616" r:id="rId22"/>
    <p:sldId id="617" r:id="rId23"/>
    <p:sldId id="618" r:id="rId24"/>
    <p:sldId id="580" r:id="rId25"/>
    <p:sldId id="594" r:id="rId26"/>
    <p:sldId id="491" r:id="rId27"/>
  </p:sldIdLst>
  <p:sldSz cx="9144000" cy="5143500" type="screen16x9"/>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D1D5"/>
    <a:srgbClr val="E8EAEB"/>
    <a:srgbClr val="99434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8" autoAdjust="0"/>
    <p:restoredTop sz="81858" autoAdjust="0"/>
  </p:normalViewPr>
  <p:slideViewPr>
    <p:cSldViewPr snapToGrid="0" snapToObjects="1">
      <p:cViewPr varScale="1">
        <p:scale>
          <a:sx n="100" d="100"/>
          <a:sy n="100" d="100"/>
        </p:scale>
        <p:origin x="1086" y="72"/>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149DE7A-1A12-4746-8822-E7131700A1BD}" type="datetimeFigureOut">
              <a:rPr lang="en-US" smtClean="0"/>
              <a:t>9/12/2017</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1</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marL="0" indent="0">
              <a:buNone/>
            </a:pPr>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2</a:t>
            </a:fld>
            <a:endParaRPr lang="en-GB" dirty="0">
              <a:solidFill>
                <a:srgbClr val="000000"/>
              </a:solidFill>
            </a:endParaRPr>
          </a:p>
        </p:txBody>
      </p:sp>
    </p:spTree>
    <p:extLst>
      <p:ext uri="{BB962C8B-B14F-4D97-AF65-F5344CB8AC3E}">
        <p14:creationId xmlns:p14="http://schemas.microsoft.com/office/powerpoint/2010/main" val="974151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3</a:t>
            </a:fld>
            <a:endParaRPr lang="en-US"/>
          </a:p>
        </p:txBody>
      </p:sp>
    </p:spTree>
    <p:extLst>
      <p:ext uri="{BB962C8B-B14F-4D97-AF65-F5344CB8AC3E}">
        <p14:creationId xmlns:p14="http://schemas.microsoft.com/office/powerpoint/2010/main" val="3681210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12</a:t>
            </a:fld>
            <a:endParaRPr lang="en-US"/>
          </a:p>
        </p:txBody>
      </p:sp>
    </p:spTree>
    <p:extLst>
      <p:ext uri="{BB962C8B-B14F-4D97-AF65-F5344CB8AC3E}">
        <p14:creationId xmlns:p14="http://schemas.microsoft.com/office/powerpoint/2010/main" val="568595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www.humanitarianresponse.info/"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hyperlink" Target="http://sheltercluster.org/response/iraq" TargetMode="External"/><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www.surveymonkey.com/r/3FPDXJF"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hyperlink" Target="mailto:coord.iraq@sheltercluster.org" TargetMode="External"/><Relationship Id="rId7" Type="http://schemas.openxmlformats.org/officeDocument/2006/relationships/hyperlink" Target="mailto:coord4.iraq@sheltercluster.org" TargetMode="External"/><Relationship Id="rId12" Type="http://schemas.openxmlformats.org/officeDocument/2006/relationships/image" Target="../media/image20.png"/><Relationship Id="rId2" Type="http://schemas.openxmlformats.org/officeDocument/2006/relationships/hyperlink" Target="mailto:coord2.iraq@sheltercluster.org" TargetMode="External"/><Relationship Id="rId1" Type="http://schemas.openxmlformats.org/officeDocument/2006/relationships/slideLayout" Target="../slideLayouts/slideLayout2.xml"/><Relationship Id="rId6" Type="http://schemas.openxmlformats.org/officeDocument/2006/relationships/hyperlink" Target="mailto:coordroving.iraq@sheltercluster.org" TargetMode="External"/><Relationship Id="rId11" Type="http://schemas.openxmlformats.org/officeDocument/2006/relationships/image" Target="../media/image19.jpeg"/><Relationship Id="rId5" Type="http://schemas.openxmlformats.org/officeDocument/2006/relationships/hyperlink" Target="mailto:coord3.iraq@sheltercluster.org" TargetMode="External"/><Relationship Id="rId10" Type="http://schemas.openxmlformats.org/officeDocument/2006/relationships/image" Target="../media/image18.png"/><Relationship Id="rId4" Type="http://schemas.openxmlformats.org/officeDocument/2006/relationships/hyperlink" Target="mailto:im2.iraq@sheltercluster.org" TargetMode="External"/><Relationship Id="rId9" Type="http://schemas.openxmlformats.org/officeDocument/2006/relationships/image" Target="../media/image17.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1</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Dahuk </a:t>
            </a:r>
            <a:r>
              <a:rPr lang="en-US" sz="2400" dirty="0">
                <a:solidFill>
                  <a:srgbClr val="0070C0"/>
                </a:solidFill>
                <a:latin typeface="Calibri Light" panose="020F0302020204030204" pitchFamily="34" charset="0"/>
                <a:ea typeface="Verdana" pitchFamily="34" charset="0"/>
                <a:cs typeface="Verdana" pitchFamily="34" charset="0"/>
              </a:rPr>
              <a:t>Shelter &amp; NFI Cluster </a:t>
            </a:r>
            <a:r>
              <a:rPr lang="en-US" sz="2400" dirty="0" smtClean="0">
                <a:solidFill>
                  <a:srgbClr val="0070C0"/>
                </a:solidFill>
                <a:latin typeface="Calibri Light" panose="020F0302020204030204" pitchFamily="34" charset="0"/>
                <a:ea typeface="Verdana" pitchFamily="34" charset="0"/>
                <a:cs typeface="Verdana" pitchFamily="34" charset="0"/>
              </a:rPr>
              <a:t>Coordination Meeting</a:t>
            </a:r>
          </a:p>
        </p:txBody>
      </p:sp>
      <p:sp>
        <p:nvSpPr>
          <p:cNvPr id="4" name="Rectangle 3"/>
          <p:cNvSpPr/>
          <p:nvPr/>
        </p:nvSpPr>
        <p:spPr>
          <a:xfrm>
            <a:off x="640086" y="690710"/>
            <a:ext cx="7446080" cy="3739485"/>
          </a:xfrm>
          <a:prstGeom prst="rect">
            <a:avLst/>
          </a:prstGeom>
        </p:spPr>
        <p:txBody>
          <a:bodyPr wrap="square">
            <a:spAutoFit/>
          </a:bodyPr>
          <a:lstStyle/>
          <a:p>
            <a:r>
              <a:rPr lang="en-US" b="1" dirty="0" smtClean="0">
                <a:solidFill>
                  <a:schemeClr val="tx1">
                    <a:lumMod val="65000"/>
                    <a:lumOff val="35000"/>
                  </a:schemeClr>
                </a:solidFill>
              </a:rPr>
              <a:t>Agenda</a:t>
            </a:r>
            <a:endParaRPr lang="en-US" b="1" dirty="0">
              <a:solidFill>
                <a:schemeClr val="tx1">
                  <a:lumMod val="65000"/>
                  <a:lumOff val="35000"/>
                </a:schemeClr>
              </a:solidFill>
            </a:endParaRPr>
          </a:p>
          <a:p>
            <a:endParaRPr lang="en-US" sz="1100" dirty="0">
              <a:solidFill>
                <a:schemeClr val="tx1">
                  <a:lumMod val="65000"/>
                  <a:lumOff val="35000"/>
                </a:schemeClr>
              </a:solidFill>
            </a:endParaRPr>
          </a:p>
          <a:p>
            <a:pPr marL="228600" indent="-228600">
              <a:buFont typeface="+mj-lt"/>
              <a:buAutoNum type="arabicPeriod"/>
            </a:pPr>
            <a:r>
              <a:rPr lang="en-GB" sz="1100" dirty="0" smtClean="0">
                <a:solidFill>
                  <a:schemeClr val="tx1">
                    <a:lumMod val="65000"/>
                    <a:lumOff val="35000"/>
                  </a:schemeClr>
                </a:solidFill>
              </a:rPr>
              <a:t>Introductions</a:t>
            </a:r>
          </a:p>
          <a:p>
            <a:pPr marL="228600" indent="-228600">
              <a:buFont typeface="+mj-lt"/>
              <a:buAutoNum type="arabicPeriod"/>
            </a:pPr>
            <a:r>
              <a:rPr lang="en-GB" sz="1100" dirty="0" smtClean="0">
                <a:solidFill>
                  <a:schemeClr val="tx1">
                    <a:lumMod val="65000"/>
                    <a:lumOff val="35000"/>
                  </a:schemeClr>
                </a:solidFill>
              </a:rPr>
              <a:t>Previous meeting action points</a:t>
            </a:r>
          </a:p>
          <a:p>
            <a:pPr marL="228600" indent="-228600">
              <a:buFont typeface="+mj-lt"/>
              <a:buAutoNum type="arabicPeriod"/>
            </a:pPr>
            <a:r>
              <a:rPr lang="en-GB" sz="1100" dirty="0" smtClean="0">
                <a:solidFill>
                  <a:schemeClr val="tx1">
                    <a:lumMod val="65000"/>
                    <a:lumOff val="35000"/>
                  </a:schemeClr>
                </a:solidFill>
              </a:rPr>
              <a:t>Mosul </a:t>
            </a:r>
            <a:r>
              <a:rPr lang="en-GB" sz="1100" dirty="0">
                <a:solidFill>
                  <a:schemeClr val="tx1">
                    <a:lumMod val="65000"/>
                    <a:lumOff val="35000"/>
                  </a:schemeClr>
                </a:solidFill>
              </a:rPr>
              <a:t>response camp </a:t>
            </a:r>
            <a:r>
              <a:rPr lang="en-GB" sz="1100" dirty="0" smtClean="0">
                <a:solidFill>
                  <a:schemeClr val="tx1">
                    <a:lumMod val="65000"/>
                    <a:lumOff val="35000"/>
                  </a:schemeClr>
                </a:solidFill>
              </a:rPr>
              <a:t>populations</a:t>
            </a:r>
            <a:endParaRPr lang="en-GB" sz="1100" dirty="0">
              <a:solidFill>
                <a:schemeClr val="tx1">
                  <a:lumMod val="65000"/>
                  <a:lumOff val="35000"/>
                </a:schemeClr>
              </a:solidFill>
            </a:endParaRPr>
          </a:p>
          <a:p>
            <a:pPr marL="228600" indent="-228600">
              <a:buFont typeface="+mj-lt"/>
              <a:buAutoNum type="arabicPeriod"/>
            </a:pPr>
            <a:r>
              <a:rPr lang="en-GB" sz="1100" dirty="0" smtClean="0">
                <a:solidFill>
                  <a:schemeClr val="tx1">
                    <a:lumMod val="65000"/>
                    <a:lumOff val="35000"/>
                  </a:schemeClr>
                </a:solidFill>
              </a:rPr>
              <a:t>Winterisation</a:t>
            </a:r>
            <a:endParaRPr lang="en-GB" sz="1100" dirty="0">
              <a:solidFill>
                <a:schemeClr val="tx1">
                  <a:lumMod val="65000"/>
                  <a:lumOff val="35000"/>
                </a:schemeClr>
              </a:solidFill>
            </a:endParaRPr>
          </a:p>
          <a:p>
            <a:pPr marL="228600" indent="-228600">
              <a:buFont typeface="+mj-lt"/>
              <a:buAutoNum type="arabicPeriod"/>
            </a:pPr>
            <a:r>
              <a:rPr lang="en-GB" sz="1100" dirty="0" smtClean="0">
                <a:solidFill>
                  <a:schemeClr val="tx1">
                    <a:lumMod val="65000"/>
                    <a:lumOff val="35000"/>
                  </a:schemeClr>
                </a:solidFill>
              </a:rPr>
              <a:t>Rehabilitation</a:t>
            </a:r>
            <a:endParaRPr lang="en-GB" sz="1100" dirty="0">
              <a:solidFill>
                <a:schemeClr val="tx1">
                  <a:lumMod val="65000"/>
                  <a:lumOff val="35000"/>
                </a:schemeClr>
              </a:solidFill>
            </a:endParaRPr>
          </a:p>
          <a:p>
            <a:pPr marL="228600" indent="-228600">
              <a:buFont typeface="+mj-lt"/>
              <a:buAutoNum type="arabicPeriod"/>
            </a:pPr>
            <a:r>
              <a:rPr lang="en-GB" sz="1100" dirty="0" smtClean="0">
                <a:solidFill>
                  <a:schemeClr val="tx1">
                    <a:lumMod val="65000"/>
                    <a:lumOff val="35000"/>
                  </a:schemeClr>
                </a:solidFill>
              </a:rPr>
              <a:t>Arab </a:t>
            </a:r>
            <a:r>
              <a:rPr lang="en-GB" sz="1100" dirty="0">
                <a:solidFill>
                  <a:schemeClr val="tx1">
                    <a:lumMod val="65000"/>
                    <a:lumOff val="35000"/>
                  </a:schemeClr>
                </a:solidFill>
              </a:rPr>
              <a:t>returns in </a:t>
            </a:r>
            <a:r>
              <a:rPr lang="en-GB" sz="1100" dirty="0" err="1">
                <a:solidFill>
                  <a:schemeClr val="tx1">
                    <a:lumMod val="65000"/>
                    <a:lumOff val="35000"/>
                  </a:schemeClr>
                </a:solidFill>
              </a:rPr>
              <a:t>Zummar</a:t>
            </a:r>
            <a:r>
              <a:rPr lang="en-GB" sz="1100" dirty="0">
                <a:solidFill>
                  <a:schemeClr val="tx1">
                    <a:lumMod val="65000"/>
                    <a:lumOff val="35000"/>
                  </a:schemeClr>
                </a:solidFill>
              </a:rPr>
              <a:t> and </a:t>
            </a:r>
            <a:r>
              <a:rPr lang="en-GB" sz="1100" dirty="0" err="1">
                <a:solidFill>
                  <a:schemeClr val="tx1">
                    <a:lumMod val="65000"/>
                    <a:lumOff val="35000"/>
                  </a:schemeClr>
                </a:solidFill>
              </a:rPr>
              <a:t>Rabea</a:t>
            </a:r>
            <a:endParaRPr lang="en-GB" sz="1100" dirty="0">
              <a:solidFill>
                <a:schemeClr val="tx1">
                  <a:lumMod val="65000"/>
                  <a:lumOff val="35000"/>
                </a:schemeClr>
              </a:solidFill>
            </a:endParaRPr>
          </a:p>
          <a:p>
            <a:pPr marL="228600" indent="-228600">
              <a:buFont typeface="+mj-lt"/>
              <a:buAutoNum type="arabicPeriod"/>
            </a:pPr>
            <a:r>
              <a:rPr lang="en-GB" sz="1100" dirty="0" smtClean="0">
                <a:solidFill>
                  <a:schemeClr val="tx1">
                    <a:lumMod val="65000"/>
                    <a:lumOff val="35000"/>
                  </a:schemeClr>
                </a:solidFill>
              </a:rPr>
              <a:t>Other </a:t>
            </a:r>
            <a:r>
              <a:rPr lang="en-GB" sz="1100" dirty="0">
                <a:solidFill>
                  <a:schemeClr val="tx1">
                    <a:lumMod val="65000"/>
                    <a:lumOff val="35000"/>
                  </a:schemeClr>
                </a:solidFill>
              </a:rPr>
              <a:t>responses out of camps inside </a:t>
            </a:r>
            <a:r>
              <a:rPr lang="en-GB" sz="1100" dirty="0" err="1">
                <a:solidFill>
                  <a:schemeClr val="tx1">
                    <a:lumMod val="65000"/>
                    <a:lumOff val="35000"/>
                  </a:schemeClr>
                </a:solidFill>
              </a:rPr>
              <a:t>Pesh</a:t>
            </a:r>
            <a:r>
              <a:rPr lang="en-GB" sz="1100" dirty="0">
                <a:solidFill>
                  <a:schemeClr val="tx1">
                    <a:lumMod val="65000"/>
                    <a:lumOff val="35000"/>
                  </a:schemeClr>
                </a:solidFill>
              </a:rPr>
              <a:t> lines</a:t>
            </a:r>
          </a:p>
          <a:p>
            <a:pPr marL="228600" indent="-228600">
              <a:buFont typeface="+mj-lt"/>
              <a:buAutoNum type="arabicPeriod"/>
            </a:pPr>
            <a:r>
              <a:rPr lang="en-GB" sz="1100" dirty="0">
                <a:solidFill>
                  <a:schemeClr val="tx1">
                    <a:lumMod val="65000"/>
                    <a:lumOff val="35000"/>
                  </a:schemeClr>
                </a:solidFill>
              </a:rPr>
              <a:t>Summary of outstanding needs</a:t>
            </a:r>
          </a:p>
          <a:p>
            <a:pPr marL="228600" indent="-228600">
              <a:buFont typeface="+mj-lt"/>
              <a:buAutoNum type="arabicPeriod"/>
            </a:pPr>
            <a:r>
              <a:rPr lang="en-GB" sz="1100" dirty="0">
                <a:solidFill>
                  <a:schemeClr val="tx1">
                    <a:lumMod val="65000"/>
                    <a:lumOff val="35000"/>
                  </a:schemeClr>
                </a:solidFill>
              </a:rPr>
              <a:t>Key updates by </a:t>
            </a:r>
            <a:r>
              <a:rPr lang="en-GB" sz="1100" dirty="0" smtClean="0">
                <a:solidFill>
                  <a:schemeClr val="tx1">
                    <a:lumMod val="65000"/>
                    <a:lumOff val="35000"/>
                  </a:schemeClr>
                </a:solidFill>
              </a:rPr>
              <a:t>partners</a:t>
            </a:r>
          </a:p>
          <a:p>
            <a:pPr marL="228600" indent="-228600">
              <a:buFont typeface="+mj-lt"/>
              <a:buAutoNum type="arabicPeriod"/>
            </a:pPr>
            <a:r>
              <a:rPr lang="en-GB" sz="1100" dirty="0" smtClean="0">
                <a:solidFill>
                  <a:schemeClr val="tx1">
                    <a:lumMod val="65000"/>
                    <a:lumOff val="35000"/>
                  </a:schemeClr>
                </a:solidFill>
              </a:rPr>
              <a:t>Updates from national level</a:t>
            </a:r>
          </a:p>
          <a:p>
            <a:pPr marL="228600" indent="-228600">
              <a:buFont typeface="+mj-lt"/>
              <a:buAutoNum type="arabicPeriod"/>
            </a:pPr>
            <a:r>
              <a:rPr lang="en-GB" sz="1100" dirty="0" smtClean="0">
                <a:solidFill>
                  <a:schemeClr val="tx1">
                    <a:lumMod val="65000"/>
                    <a:lumOff val="35000"/>
                  </a:schemeClr>
                </a:solidFill>
              </a:rPr>
              <a:t>AOB </a:t>
            </a:r>
            <a:r>
              <a:rPr lang="en-GB" sz="1100" dirty="0" smtClean="0">
                <a:solidFill>
                  <a:schemeClr val="tx1">
                    <a:lumMod val="65000"/>
                    <a:lumOff val="35000"/>
                  </a:schemeClr>
                </a:solidFill>
              </a:rPr>
              <a:t>KRI</a:t>
            </a:r>
            <a:endParaRPr lang="en-US" sz="1100" i="1" dirty="0">
              <a:solidFill>
                <a:schemeClr val="tx1">
                  <a:lumMod val="65000"/>
                  <a:lumOff val="35000"/>
                </a:schemeClr>
              </a:solidFill>
            </a:endParaRPr>
          </a:p>
          <a:p>
            <a:pPr marL="228600" lvl="0" indent="-228600">
              <a:buFont typeface="+mj-lt"/>
              <a:buAutoNum type="arabicPeriod"/>
            </a:pPr>
            <a:endParaRPr lang="en-US" sz="1100" i="1" dirty="0" smtClean="0">
              <a:solidFill>
                <a:schemeClr val="tx1">
                  <a:lumMod val="65000"/>
                  <a:lumOff val="35000"/>
                </a:schemeClr>
              </a:solidFill>
            </a:endParaRPr>
          </a:p>
          <a:p>
            <a:pPr marL="228600" lvl="0" indent="-228600">
              <a:buFont typeface="+mj-lt"/>
              <a:buAutoNum type="arabicPeriod"/>
            </a:pPr>
            <a:endParaRPr lang="en-US" sz="1100" i="1" dirty="0">
              <a:solidFill>
                <a:schemeClr val="tx1">
                  <a:lumMod val="65000"/>
                  <a:lumOff val="35000"/>
                </a:schemeClr>
              </a:solidFill>
            </a:endParaRPr>
          </a:p>
          <a:p>
            <a:pPr marL="228600" lvl="0" indent="-228600">
              <a:buFont typeface="+mj-lt"/>
              <a:buAutoNum type="arabicPeriod"/>
            </a:pPr>
            <a:endParaRPr lang="en-GB" sz="1100" i="1" dirty="0" smtClean="0">
              <a:solidFill>
                <a:schemeClr val="tx1">
                  <a:lumMod val="65000"/>
                  <a:lumOff val="35000"/>
                </a:schemeClr>
              </a:solidFill>
            </a:endParaRPr>
          </a:p>
          <a:p>
            <a:pPr algn="r"/>
            <a:endParaRPr lang="en-US" i="1" dirty="0" smtClean="0">
              <a:solidFill>
                <a:schemeClr val="tx1">
                  <a:lumMod val="65000"/>
                  <a:lumOff val="35000"/>
                </a:schemeClr>
              </a:solidFill>
            </a:endParaRPr>
          </a:p>
          <a:p>
            <a:pPr algn="r"/>
            <a:endParaRPr lang="en-US" i="1" dirty="0">
              <a:solidFill>
                <a:schemeClr val="tx1">
                  <a:lumMod val="65000"/>
                  <a:lumOff val="35000"/>
                </a:schemeClr>
              </a:solidFill>
            </a:endParaRPr>
          </a:p>
          <a:p>
            <a:pPr algn="r"/>
            <a:r>
              <a:rPr lang="en-US" i="1" dirty="0" smtClean="0">
                <a:solidFill>
                  <a:schemeClr val="tx1">
                    <a:lumMod val="65000"/>
                    <a:lumOff val="35000"/>
                  </a:schemeClr>
                </a:solidFill>
              </a:rPr>
              <a:t>Tuesday</a:t>
            </a:r>
            <a:r>
              <a:rPr lang="en-US" i="1" dirty="0" smtClean="0">
                <a:solidFill>
                  <a:schemeClr val="tx1">
                    <a:lumMod val="65000"/>
                    <a:lumOff val="35000"/>
                  </a:schemeClr>
                </a:solidFill>
              </a:rPr>
              <a:t>, 12th Sept 2017</a:t>
            </a:r>
            <a:endParaRPr lang="en-US" i="1" dirty="0">
              <a:solidFill>
                <a:schemeClr val="tx1">
                  <a:lumMod val="65000"/>
                  <a:lumOff val="35000"/>
                </a:schemeClr>
              </a:solidFill>
            </a:endParaRPr>
          </a:p>
        </p:txBody>
      </p:sp>
    </p:spTree>
    <p:extLst>
      <p:ext uri="{BB962C8B-B14F-4D97-AF65-F5344CB8AC3E}">
        <p14:creationId xmlns:p14="http://schemas.microsoft.com/office/powerpoint/2010/main" val="3092182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10</a:t>
            </a:fld>
            <a:endParaRPr lang="en-GB">
              <a:latin typeface="Calibri"/>
            </a:endParaRPr>
          </a:p>
        </p:txBody>
      </p:sp>
      <p:pic>
        <p:nvPicPr>
          <p:cNvPr id="6" name="Picture 5"/>
          <p:cNvPicPr>
            <a:picLocks noChangeAspect="1"/>
          </p:cNvPicPr>
          <p:nvPr/>
        </p:nvPicPr>
        <p:blipFill>
          <a:blip r:embed="rId2"/>
          <a:stretch>
            <a:fillRect/>
          </a:stretch>
        </p:blipFill>
        <p:spPr>
          <a:xfrm>
            <a:off x="238125" y="219075"/>
            <a:ext cx="6972300" cy="4705350"/>
          </a:xfrm>
          <a:prstGeom prst="rect">
            <a:avLst/>
          </a:prstGeom>
        </p:spPr>
      </p:pic>
      <p:pic>
        <p:nvPicPr>
          <p:cNvPr id="7" name="Picture 6"/>
          <p:cNvPicPr>
            <a:picLocks noChangeAspect="1"/>
          </p:cNvPicPr>
          <p:nvPr/>
        </p:nvPicPr>
        <p:blipFill>
          <a:blip r:embed="rId3"/>
          <a:stretch>
            <a:fillRect/>
          </a:stretch>
        </p:blipFill>
        <p:spPr>
          <a:xfrm>
            <a:off x="7320935" y="219075"/>
            <a:ext cx="1680190" cy="1979975"/>
          </a:xfrm>
          <a:prstGeom prst="rect">
            <a:avLst/>
          </a:prstGeom>
        </p:spPr>
      </p:pic>
    </p:spTree>
    <p:extLst>
      <p:ext uri="{BB962C8B-B14F-4D97-AF65-F5344CB8AC3E}">
        <p14:creationId xmlns:p14="http://schemas.microsoft.com/office/powerpoint/2010/main" val="254647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11</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Rehabilitation</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4139595"/>
          </a:xfrm>
          <a:prstGeom prst="rect">
            <a:avLst/>
          </a:prstGeom>
        </p:spPr>
        <p:txBody>
          <a:bodyPr wrap="square">
            <a:spAutoFit/>
          </a:bodyPr>
          <a:lstStyle/>
          <a:p>
            <a:r>
              <a:rPr lang="en-US" b="1" dirty="0" smtClean="0">
                <a:solidFill>
                  <a:schemeClr val="tx1">
                    <a:lumMod val="65000"/>
                    <a:lumOff val="35000"/>
                  </a:schemeClr>
                </a:solidFill>
              </a:rPr>
              <a:t>Next steps</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a:solidFill>
                  <a:schemeClr val="tx1">
                    <a:lumMod val="65000"/>
                    <a:lumOff val="35000"/>
                  </a:schemeClr>
                </a:solidFill>
              </a:rPr>
              <a:t>Bashiqa</a:t>
            </a:r>
            <a:r>
              <a:rPr lang="en-US" sz="1100" dirty="0">
                <a:solidFill>
                  <a:schemeClr val="tx1">
                    <a:lumMod val="65000"/>
                    <a:lumOff val="35000"/>
                  </a:schemeClr>
                </a:solidFill>
              </a:rPr>
              <a:t> is being used as a test case. UNDP undertook an assessment of all houses in the village and will under take the same in </a:t>
            </a:r>
            <a:r>
              <a:rPr lang="en-US" sz="1100" dirty="0" err="1">
                <a:solidFill>
                  <a:schemeClr val="tx1">
                    <a:lumMod val="65000"/>
                    <a:lumOff val="35000"/>
                  </a:schemeClr>
                </a:solidFill>
              </a:rPr>
              <a:t>Bartella</a:t>
            </a:r>
            <a:r>
              <a:rPr lang="en-US" sz="1100" dirty="0">
                <a:solidFill>
                  <a:schemeClr val="tx1">
                    <a:lumMod val="65000"/>
                    <a:lumOff val="35000"/>
                  </a:schemeClr>
                </a:solidFill>
              </a:rPr>
              <a:t>. We are aiming to designate an NGO at house level to </a:t>
            </a:r>
            <a:r>
              <a:rPr lang="en-US" sz="1100" dirty="0" smtClean="0">
                <a:solidFill>
                  <a:schemeClr val="tx1">
                    <a:lumMod val="65000"/>
                    <a:lumOff val="35000"/>
                  </a:schemeClr>
                </a:solidFill>
              </a:rPr>
              <a:t>avoid duplication </a:t>
            </a:r>
            <a:r>
              <a:rPr lang="en-US" sz="1100" dirty="0">
                <a:solidFill>
                  <a:schemeClr val="tx1">
                    <a:lumMod val="65000"/>
                    <a:lumOff val="35000"/>
                  </a:schemeClr>
                </a:solidFill>
              </a:rPr>
              <a:t>and communicate residual need.</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For </a:t>
            </a:r>
            <a:r>
              <a:rPr lang="en-US" sz="1100" dirty="0">
                <a:solidFill>
                  <a:schemeClr val="tx1">
                    <a:lumMod val="65000"/>
                    <a:lumOff val="35000"/>
                  </a:schemeClr>
                </a:solidFill>
              </a:rPr>
              <a:t>the larger towns with multiple partners, the cluster is </a:t>
            </a:r>
            <a:r>
              <a:rPr lang="en-US" sz="1100" dirty="0" smtClean="0">
                <a:solidFill>
                  <a:schemeClr val="tx1">
                    <a:lumMod val="65000"/>
                    <a:lumOff val="35000"/>
                  </a:schemeClr>
                </a:solidFill>
              </a:rPr>
              <a:t>aiming to work in the similar way to </a:t>
            </a:r>
            <a:r>
              <a:rPr lang="en-US" sz="1100" dirty="0" err="1" smtClean="0">
                <a:solidFill>
                  <a:schemeClr val="tx1">
                    <a:lumMod val="65000"/>
                    <a:lumOff val="35000"/>
                  </a:schemeClr>
                </a:solidFill>
              </a:rPr>
              <a:t>Bashiqa</a:t>
            </a:r>
            <a:r>
              <a:rPr lang="en-US" sz="1100" dirty="0" smtClean="0">
                <a:solidFill>
                  <a:schemeClr val="tx1">
                    <a:lumMod val="65000"/>
                    <a:lumOff val="35000"/>
                  </a:schemeClr>
                </a:solidFill>
              </a:rPr>
              <a:t>, if successful.</a:t>
            </a:r>
          </a:p>
          <a:p>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For smaller villages the cluster is aiming for an individual partner to lead and communicate any gaps for other partners to </a:t>
            </a:r>
            <a:r>
              <a:rPr lang="en-US" sz="1100" dirty="0" smtClean="0">
                <a:solidFill>
                  <a:schemeClr val="tx1">
                    <a:lumMod val="65000"/>
                    <a:lumOff val="35000"/>
                  </a:schemeClr>
                </a:solidFill>
              </a:rPr>
              <a:t>support, in a similar fashion </a:t>
            </a:r>
            <a:r>
              <a:rPr lang="en-US" sz="1100" dirty="0">
                <a:solidFill>
                  <a:schemeClr val="tx1">
                    <a:lumMod val="65000"/>
                    <a:lumOff val="35000"/>
                  </a:schemeClr>
                </a:solidFill>
              </a:rPr>
              <a:t>to the village cluster system</a:t>
            </a:r>
            <a:r>
              <a:rPr lang="en-US" sz="1100" dirty="0" smtClean="0">
                <a:solidFill>
                  <a:schemeClr val="tx1">
                    <a:lumMod val="65000"/>
                    <a:lumOff val="35000"/>
                  </a:schemeClr>
                </a:solidFill>
              </a:rPr>
              <a:t>.</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A rough database of need exists and is being updated with all assessments partners are able to provide. When this progresses a little more it will become a public tool for all to use</a:t>
            </a:r>
            <a:r>
              <a:rPr lang="en-US" sz="1100" dirty="0" smtClean="0">
                <a:solidFill>
                  <a:schemeClr val="tx1">
                    <a:lumMod val="65000"/>
                    <a:lumOff val="35000"/>
                  </a:schemeClr>
                </a:solidFill>
              </a:rPr>
              <a:t>.</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Ther</a:t>
            </a:r>
            <a:r>
              <a:rPr lang="en-US" sz="1100" dirty="0" smtClean="0">
                <a:solidFill>
                  <a:schemeClr val="tx1">
                    <a:lumMod val="65000"/>
                    <a:lumOff val="35000"/>
                  </a:schemeClr>
                </a:solidFill>
              </a:rPr>
              <a:t>e is a lot of think about beyond guidelines – one question is beneficiary selection of most vulnerable, including in camps</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Currently the bulk of implement is occurring within </a:t>
            </a:r>
            <a:r>
              <a:rPr lang="en-US" sz="1100" dirty="0" err="1" smtClean="0">
                <a:solidFill>
                  <a:schemeClr val="tx1">
                    <a:lumMod val="65000"/>
                    <a:lumOff val="35000"/>
                  </a:schemeClr>
                </a:solidFill>
              </a:rPr>
              <a:t>Bashiqa</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Bartella</a:t>
            </a:r>
            <a:r>
              <a:rPr lang="en-US" sz="1100" dirty="0" smtClean="0">
                <a:solidFill>
                  <a:schemeClr val="tx1">
                    <a:lumMod val="65000"/>
                    <a:lumOff val="35000"/>
                  </a:schemeClr>
                </a:solidFill>
              </a:rPr>
              <a:t> and Qaraqosh. ACTED have declared for </a:t>
            </a:r>
            <a:r>
              <a:rPr lang="en-US" sz="1100" dirty="0" err="1" smtClean="0">
                <a:solidFill>
                  <a:schemeClr val="tx1">
                    <a:lumMod val="65000"/>
                    <a:lumOff val="35000"/>
                  </a:schemeClr>
                </a:solidFill>
              </a:rPr>
              <a:t>Khorsebad</a:t>
            </a:r>
            <a:r>
              <a:rPr lang="en-US" sz="1100" dirty="0" smtClean="0">
                <a:solidFill>
                  <a:schemeClr val="tx1">
                    <a:lumMod val="65000"/>
                    <a:lumOff val="35000"/>
                  </a:schemeClr>
                </a:solidFill>
              </a:rPr>
              <a:t> and Omar </a:t>
            </a:r>
            <a:r>
              <a:rPr lang="en-US" sz="1100" dirty="0" err="1" smtClean="0">
                <a:solidFill>
                  <a:schemeClr val="tx1">
                    <a:lumMod val="65000"/>
                    <a:lumOff val="35000"/>
                  </a:schemeClr>
                </a:solidFill>
              </a:rPr>
              <a:t>Qapchi</a:t>
            </a:r>
            <a:r>
              <a:rPr lang="en-US" sz="1100" dirty="0" smtClean="0">
                <a:solidFill>
                  <a:schemeClr val="tx1">
                    <a:lumMod val="65000"/>
                    <a:lumOff val="35000"/>
                  </a:schemeClr>
                </a:solidFill>
              </a:rPr>
              <a:t> and two Christian </a:t>
            </a:r>
            <a:r>
              <a:rPr lang="en-US" sz="1100" dirty="0" err="1" smtClean="0">
                <a:solidFill>
                  <a:schemeClr val="tx1">
                    <a:lumMod val="65000"/>
                    <a:lumOff val="35000"/>
                  </a:schemeClr>
                </a:solidFill>
              </a:rPr>
              <a:t>organisations</a:t>
            </a:r>
            <a:r>
              <a:rPr lang="en-US" sz="1100" dirty="0" smtClean="0">
                <a:solidFill>
                  <a:schemeClr val="tx1">
                    <a:lumMod val="65000"/>
                    <a:lumOff val="35000"/>
                  </a:schemeClr>
                </a:solidFill>
              </a:rPr>
              <a:t> for </a:t>
            </a:r>
            <a:r>
              <a:rPr lang="en-US" sz="1100" dirty="0" err="1" smtClean="0">
                <a:solidFill>
                  <a:schemeClr val="tx1">
                    <a:lumMod val="65000"/>
                    <a:lumOff val="35000"/>
                  </a:schemeClr>
                </a:solidFill>
              </a:rPr>
              <a:t>Telescof</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Baqofah</a:t>
            </a:r>
            <a:r>
              <a:rPr lang="en-US" sz="1100" dirty="0" smtClean="0">
                <a:solidFill>
                  <a:schemeClr val="tx1">
                    <a:lumMod val="65000"/>
                    <a:lumOff val="35000"/>
                  </a:schemeClr>
                </a:solidFill>
              </a:rPr>
              <a:t> and </a:t>
            </a:r>
            <a:r>
              <a:rPr lang="en-US" sz="1100" dirty="0" err="1" smtClean="0">
                <a:solidFill>
                  <a:schemeClr val="tx1">
                    <a:lumMod val="65000"/>
                    <a:lumOff val="35000"/>
                  </a:schemeClr>
                </a:solidFill>
              </a:rPr>
              <a:t>Karmles</a:t>
            </a:r>
            <a:r>
              <a:rPr lang="en-US" sz="1100" dirty="0" smtClean="0">
                <a:solidFill>
                  <a:schemeClr val="tx1">
                    <a:lumMod val="65000"/>
                    <a:lumOff val="35000"/>
                  </a:schemeClr>
                </a:solidFill>
              </a:rPr>
              <a:t>. We have been working to gather information from UNDP and the Christian </a:t>
            </a:r>
            <a:r>
              <a:rPr lang="en-US" sz="1100" dirty="0" err="1" smtClean="0">
                <a:solidFill>
                  <a:schemeClr val="tx1">
                    <a:lumMod val="65000"/>
                    <a:lumOff val="35000"/>
                  </a:schemeClr>
                </a:solidFill>
              </a:rPr>
              <a:t>organisations</a:t>
            </a:r>
            <a:r>
              <a:rPr lang="en-US" sz="1100" dirty="0" smtClean="0">
                <a:solidFill>
                  <a:schemeClr val="tx1">
                    <a:lumMod val="65000"/>
                    <a:lumOff val="35000"/>
                  </a:schemeClr>
                </a:solidFill>
              </a:rPr>
              <a:t> on these projects with the aim to create a sharable map and needs database as soon as possible.</a:t>
            </a:r>
            <a:endParaRPr lang="en-US" sz="1100" dirty="0">
              <a:solidFill>
                <a:schemeClr val="tx1">
                  <a:lumMod val="65000"/>
                  <a:lumOff val="35000"/>
                </a:schemeClr>
              </a:solidFill>
            </a:endParaRPr>
          </a:p>
          <a:p>
            <a:endParaRPr lang="en-US" sz="1100" dirty="0">
              <a:solidFill>
                <a:schemeClr val="tx1">
                  <a:lumMod val="65000"/>
                  <a:lumOff val="35000"/>
                </a:schemeClr>
              </a:solidFill>
            </a:endParaRPr>
          </a:p>
          <a:p>
            <a:pPr algn="ctr"/>
            <a:r>
              <a:rPr lang="en-US" b="1" dirty="0" smtClean="0">
                <a:solidFill>
                  <a:schemeClr val="tx1">
                    <a:lumMod val="65000"/>
                    <a:lumOff val="35000"/>
                  </a:schemeClr>
                </a:solidFill>
              </a:rPr>
              <a:t>If </a:t>
            </a:r>
            <a:r>
              <a:rPr lang="en-US" b="1" dirty="0">
                <a:solidFill>
                  <a:schemeClr val="tx1">
                    <a:lumMod val="65000"/>
                    <a:lumOff val="35000"/>
                  </a:schemeClr>
                </a:solidFill>
              </a:rPr>
              <a:t>you are applying for funding please contact the cluster </a:t>
            </a:r>
            <a:r>
              <a:rPr lang="en-US" b="1" dirty="0" smtClean="0">
                <a:solidFill>
                  <a:schemeClr val="tx1">
                    <a:lumMod val="65000"/>
                    <a:lumOff val="35000"/>
                  </a:schemeClr>
                </a:solidFill>
              </a:rPr>
              <a:t>at </a:t>
            </a:r>
          </a:p>
          <a:p>
            <a:pPr algn="ctr"/>
            <a:r>
              <a:rPr lang="en-US" b="1" dirty="0" smtClean="0">
                <a:solidFill>
                  <a:schemeClr val="tx1">
                    <a:lumMod val="65000"/>
                    <a:lumOff val="35000"/>
                  </a:schemeClr>
                </a:solidFill>
              </a:rPr>
              <a:t>proposal development stage to discuss </a:t>
            </a:r>
            <a:r>
              <a:rPr lang="en-US" b="1" dirty="0" smtClean="0">
                <a:solidFill>
                  <a:schemeClr val="tx1">
                    <a:lumMod val="65000"/>
                    <a:lumOff val="35000"/>
                  </a:schemeClr>
                </a:solidFill>
              </a:rPr>
              <a:t>geography</a:t>
            </a:r>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33262549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12</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Arab Returns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815608"/>
          </a:xfrm>
          <a:prstGeom prst="rect">
            <a:avLst/>
          </a:prstGeom>
        </p:spPr>
        <p:txBody>
          <a:bodyPr wrap="square">
            <a:spAutoFit/>
          </a:bodyPr>
          <a:lstStyle/>
          <a:p>
            <a:r>
              <a:rPr lang="en-US" b="1" dirty="0" smtClean="0">
                <a:solidFill>
                  <a:schemeClr val="tx1">
                    <a:lumMod val="65000"/>
                    <a:lumOff val="35000"/>
                  </a:schemeClr>
                </a:solidFill>
              </a:rPr>
              <a:t>First villages</a:t>
            </a:r>
          </a:p>
          <a:p>
            <a:endParaRPr lang="en-US" b="1" dirty="0" smtClean="0">
              <a:solidFill>
                <a:schemeClr val="tx1">
                  <a:lumMod val="65000"/>
                  <a:lumOff val="35000"/>
                </a:schemeClr>
              </a:solidFill>
            </a:endParaRPr>
          </a:p>
          <a:p>
            <a:pPr marL="285750" indent="-285750">
              <a:buFont typeface="Arial" panose="020B0604020202020204" pitchFamily="34" charset="0"/>
              <a:buChar char="•"/>
            </a:pPr>
            <a:r>
              <a:rPr lang="en-US" sz="1100" dirty="0" smtClean="0">
                <a:solidFill>
                  <a:schemeClr val="tx1">
                    <a:lumMod val="65000"/>
                    <a:lumOff val="35000"/>
                  </a:schemeClr>
                </a:solidFill>
              </a:rPr>
              <a:t>Who can support for ESK/SOK?</a:t>
            </a:r>
            <a:endParaRPr lang="en-US" b="1" dirty="0" smtClean="0">
              <a:solidFill>
                <a:schemeClr val="tx1">
                  <a:lumMod val="65000"/>
                  <a:lumOff val="3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789563341"/>
              </p:ext>
            </p:extLst>
          </p:nvPr>
        </p:nvGraphicFramePr>
        <p:xfrm>
          <a:off x="478160" y="1874234"/>
          <a:ext cx="8229601" cy="1508760"/>
        </p:xfrm>
        <a:graphic>
          <a:graphicData uri="http://schemas.openxmlformats.org/drawingml/2006/table">
            <a:tbl>
              <a:tblPr firstRow="1" firstCol="1" bandRow="1">
                <a:tableStyleId>{5C22544A-7EE6-4342-B048-85BDC9FD1C3A}</a:tableStyleId>
              </a:tblPr>
              <a:tblGrid>
                <a:gridCol w="1186673"/>
                <a:gridCol w="804172"/>
                <a:gridCol w="1037345"/>
                <a:gridCol w="2689140"/>
                <a:gridCol w="1037345"/>
                <a:gridCol w="1474926"/>
              </a:tblGrid>
              <a:tr h="161569">
                <a:tc>
                  <a:txBody>
                    <a:bodyPr/>
                    <a:lstStyle/>
                    <a:p>
                      <a:pPr>
                        <a:spcAft>
                          <a:spcPts val="0"/>
                        </a:spcAft>
                      </a:pPr>
                      <a:r>
                        <a:rPr lang="en-GB" sz="1100" dirty="0">
                          <a:effectLst/>
                        </a:rPr>
                        <a:t>Village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c>
                  <a:txBody>
                    <a:bodyPr/>
                    <a:lstStyle/>
                    <a:p>
                      <a:pPr>
                        <a:spcAft>
                          <a:spcPts val="0"/>
                        </a:spcAft>
                      </a:pPr>
                      <a:r>
                        <a:rPr lang="en-GB" sz="1100">
                          <a:effectLst/>
                        </a:rPr>
                        <a:t>GPS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c>
                  <a:txBody>
                    <a:bodyPr/>
                    <a:lstStyle/>
                    <a:p>
                      <a:pPr>
                        <a:spcAft>
                          <a:spcPts val="0"/>
                        </a:spcAft>
                      </a:pPr>
                      <a:r>
                        <a:rPr lang="en-GB" sz="1100">
                          <a:effectLst/>
                        </a:rPr>
                        <a:t>Current/Pre HH</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c>
                  <a:txBody>
                    <a:bodyPr/>
                    <a:lstStyle/>
                    <a:p>
                      <a:pPr>
                        <a:spcAft>
                          <a:spcPts val="0"/>
                        </a:spcAft>
                      </a:pPr>
                      <a:r>
                        <a:rPr lang="en-GB" sz="1100">
                          <a:effectLst/>
                        </a:rPr>
                        <a:t>Need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c>
                  <a:txBody>
                    <a:bodyPr/>
                    <a:lstStyle/>
                    <a:p>
                      <a:pPr>
                        <a:spcAft>
                          <a:spcPts val="0"/>
                        </a:spcAft>
                      </a:pPr>
                      <a:r>
                        <a:rPr lang="en-GB" sz="1100">
                          <a:effectLst/>
                        </a:rPr>
                        <a:t>Partner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c>
                  <a:txBody>
                    <a:bodyPr/>
                    <a:lstStyle/>
                    <a:p>
                      <a:pPr>
                        <a:spcAft>
                          <a:spcPts val="0"/>
                        </a:spcAft>
                      </a:pPr>
                      <a:r>
                        <a:rPr lang="en-GB" sz="1100">
                          <a:effectLst/>
                        </a:rPr>
                        <a:t>Response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r>
              <a:tr h="323137">
                <a:tc>
                  <a:txBody>
                    <a:bodyPr/>
                    <a:lstStyle/>
                    <a:p>
                      <a:pPr>
                        <a:spcAft>
                          <a:spcPts val="0"/>
                        </a:spcAft>
                      </a:pPr>
                      <a:r>
                        <a:rPr lang="en-GB" sz="1100" dirty="0" err="1">
                          <a:effectLst/>
                        </a:rPr>
                        <a:t>Qahera</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c>
                  <a:txBody>
                    <a:bodyPr/>
                    <a:lstStyle/>
                    <a:p>
                      <a:pPr>
                        <a:spcAft>
                          <a:spcPts val="0"/>
                        </a:spcAft>
                      </a:pPr>
                      <a:r>
                        <a:rPr lang="en-GB" sz="1100" kern="1200" dirty="0">
                          <a:solidFill>
                            <a:schemeClr val="dk1"/>
                          </a:solidFill>
                          <a:effectLst/>
                          <a:latin typeface="+mn-lt"/>
                          <a:ea typeface="+mn-ea"/>
                          <a:cs typeface="+mn-cs"/>
                        </a:rPr>
                        <a:t>36.90048 42.20054</a:t>
                      </a:r>
                    </a:p>
                  </a:txBody>
                  <a:tcPr marL="66096" marR="66096" marT="0" marB="0"/>
                </a:tc>
                <a:tc>
                  <a:txBody>
                    <a:bodyPr/>
                    <a:lstStyle/>
                    <a:p>
                      <a:pPr>
                        <a:spcAft>
                          <a:spcPts val="0"/>
                        </a:spcAft>
                      </a:pPr>
                      <a:r>
                        <a:rPr lang="en-GB" sz="1100" kern="1200" dirty="0">
                          <a:solidFill>
                            <a:schemeClr val="dk1"/>
                          </a:solidFill>
                          <a:effectLst/>
                          <a:latin typeface="+mn-lt"/>
                          <a:ea typeface="+mn-ea"/>
                          <a:cs typeface="+mn-cs"/>
                        </a:rPr>
                        <a:t>10/100</a:t>
                      </a:r>
                    </a:p>
                  </a:txBody>
                  <a:tcPr marL="66096" marR="66096" marT="0" marB="0"/>
                </a:tc>
                <a:tc>
                  <a:txBody>
                    <a:bodyPr/>
                    <a:lstStyle/>
                    <a:p>
                      <a:pPr>
                        <a:spcAft>
                          <a:spcPts val="0"/>
                        </a:spcAft>
                      </a:pPr>
                      <a:r>
                        <a:rPr lang="en-GB" sz="1100" kern="1200">
                          <a:solidFill>
                            <a:schemeClr val="dk1"/>
                          </a:solidFill>
                          <a:effectLst/>
                          <a:latin typeface="+mn-lt"/>
                          <a:ea typeface="+mn-ea"/>
                          <a:cs typeface="+mn-cs"/>
                        </a:rPr>
                        <a:t>NFI</a:t>
                      </a:r>
                    </a:p>
                    <a:p>
                      <a:pPr>
                        <a:spcAft>
                          <a:spcPts val="0"/>
                        </a:spcAft>
                      </a:pPr>
                      <a:r>
                        <a:rPr lang="en-GB" sz="1100" kern="1200">
                          <a:solidFill>
                            <a:schemeClr val="dk1"/>
                          </a:solidFill>
                          <a:effectLst/>
                          <a:latin typeface="+mn-lt"/>
                          <a:ea typeface="+mn-ea"/>
                          <a:cs typeface="+mn-cs"/>
                        </a:rPr>
                        <a:t>SOK/ESK (40 destroyed, 13 partial, 8 rehab)</a:t>
                      </a:r>
                    </a:p>
                  </a:txBody>
                  <a:tcPr marL="66096" marR="66096" marT="0" marB="0"/>
                </a:tc>
                <a:tc>
                  <a:txBody>
                    <a:bodyPr/>
                    <a:lstStyle/>
                    <a:p>
                      <a:pPr>
                        <a:spcAft>
                          <a:spcPts val="0"/>
                        </a:spcAft>
                      </a:pPr>
                      <a:r>
                        <a:rPr lang="en-GB" sz="1100" kern="1200">
                          <a:solidFill>
                            <a:schemeClr val="dk1"/>
                          </a:solidFill>
                          <a:effectLst/>
                          <a:latin typeface="+mn-lt"/>
                          <a:ea typeface="+mn-ea"/>
                          <a:cs typeface="+mn-cs"/>
                        </a:rPr>
                        <a:t>NRC</a:t>
                      </a:r>
                    </a:p>
                  </a:txBody>
                  <a:tcPr marL="68580" marR="68580" marT="0" marB="0"/>
                </a:tc>
                <a:tc>
                  <a:txBody>
                    <a:bodyPr/>
                    <a:lstStyle/>
                    <a:p>
                      <a:pPr>
                        <a:spcAft>
                          <a:spcPts val="0"/>
                        </a:spcAft>
                      </a:pPr>
                      <a:r>
                        <a:rPr lang="en-GB" sz="1100" kern="1200">
                          <a:solidFill>
                            <a:schemeClr val="dk1"/>
                          </a:solidFill>
                          <a:effectLst/>
                          <a:latin typeface="+mn-lt"/>
                          <a:ea typeface="+mn-ea"/>
                          <a:cs typeface="+mn-cs"/>
                        </a:rPr>
                        <a:t>BNFI 23</a:t>
                      </a:r>
                    </a:p>
                  </a:txBody>
                  <a:tcPr marL="68580" marR="68580" marT="0" marB="0"/>
                </a:tc>
              </a:tr>
              <a:tr h="323137">
                <a:tc>
                  <a:txBody>
                    <a:bodyPr/>
                    <a:lstStyle/>
                    <a:p>
                      <a:pPr>
                        <a:spcAft>
                          <a:spcPts val="0"/>
                        </a:spcAft>
                      </a:pPr>
                      <a:r>
                        <a:rPr lang="en-GB" sz="1100">
                          <a:effectLst/>
                        </a:rPr>
                        <a:t>Saudia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c>
                  <a:txBody>
                    <a:bodyPr/>
                    <a:lstStyle/>
                    <a:p>
                      <a:pPr>
                        <a:spcAft>
                          <a:spcPts val="0"/>
                        </a:spcAft>
                      </a:pPr>
                      <a:r>
                        <a:rPr lang="en-GB" sz="1100" kern="1200">
                          <a:solidFill>
                            <a:schemeClr val="dk1"/>
                          </a:solidFill>
                          <a:effectLst/>
                          <a:latin typeface="+mn-lt"/>
                          <a:ea typeface="+mn-ea"/>
                          <a:cs typeface="+mn-cs"/>
                        </a:rPr>
                        <a:t>36.86945 42.22698</a:t>
                      </a:r>
                    </a:p>
                  </a:txBody>
                  <a:tcPr marL="66096" marR="66096" marT="0" marB="0"/>
                </a:tc>
                <a:tc>
                  <a:txBody>
                    <a:bodyPr/>
                    <a:lstStyle/>
                    <a:p>
                      <a:pPr>
                        <a:spcAft>
                          <a:spcPts val="0"/>
                        </a:spcAft>
                      </a:pPr>
                      <a:r>
                        <a:rPr lang="en-GB" sz="1100" kern="1200" dirty="0">
                          <a:solidFill>
                            <a:schemeClr val="dk1"/>
                          </a:solidFill>
                          <a:effectLst/>
                          <a:latin typeface="+mn-lt"/>
                          <a:ea typeface="+mn-ea"/>
                          <a:cs typeface="+mn-cs"/>
                        </a:rPr>
                        <a:t>179/300</a:t>
                      </a:r>
                    </a:p>
                  </a:txBody>
                  <a:tcPr marL="66096" marR="66096" marT="0" marB="0"/>
                </a:tc>
                <a:tc>
                  <a:txBody>
                    <a:bodyPr/>
                    <a:lstStyle/>
                    <a:p>
                      <a:pPr>
                        <a:spcAft>
                          <a:spcPts val="0"/>
                        </a:spcAft>
                      </a:pPr>
                      <a:r>
                        <a:rPr lang="en-GB" sz="1100" kern="1200" dirty="0">
                          <a:solidFill>
                            <a:schemeClr val="dk1"/>
                          </a:solidFill>
                          <a:effectLst/>
                          <a:latin typeface="+mn-lt"/>
                          <a:ea typeface="+mn-ea"/>
                          <a:cs typeface="+mn-cs"/>
                        </a:rPr>
                        <a:t>NFI</a:t>
                      </a:r>
                    </a:p>
                    <a:p>
                      <a:pPr>
                        <a:spcAft>
                          <a:spcPts val="0"/>
                        </a:spcAft>
                      </a:pPr>
                      <a:r>
                        <a:rPr lang="en-GB" sz="1100" kern="1200" dirty="0">
                          <a:solidFill>
                            <a:schemeClr val="dk1"/>
                          </a:solidFill>
                          <a:effectLst/>
                          <a:latin typeface="+mn-lt"/>
                          <a:ea typeface="+mn-ea"/>
                          <a:cs typeface="+mn-cs"/>
                        </a:rPr>
                        <a:t>SOK/ESK (10 destroyed, 5 partial, 150 rehab)</a:t>
                      </a:r>
                    </a:p>
                  </a:txBody>
                  <a:tcPr marL="66096" marR="66096" marT="0" marB="0"/>
                </a:tc>
                <a:tc>
                  <a:txBody>
                    <a:bodyPr/>
                    <a:lstStyle/>
                    <a:p>
                      <a:pPr>
                        <a:spcAft>
                          <a:spcPts val="0"/>
                        </a:spcAft>
                      </a:pPr>
                      <a:r>
                        <a:rPr lang="en-GB" sz="1100" kern="1200">
                          <a:solidFill>
                            <a:schemeClr val="dk1"/>
                          </a:solidFill>
                          <a:effectLst/>
                          <a:latin typeface="+mn-lt"/>
                          <a:ea typeface="+mn-ea"/>
                          <a:cs typeface="+mn-cs"/>
                        </a:rPr>
                        <a:t>NRC</a:t>
                      </a:r>
                    </a:p>
                  </a:txBody>
                  <a:tcPr marL="68580" marR="68580" marT="0" marB="0"/>
                </a:tc>
                <a:tc>
                  <a:txBody>
                    <a:bodyPr/>
                    <a:lstStyle/>
                    <a:p>
                      <a:pPr>
                        <a:spcAft>
                          <a:spcPts val="0"/>
                        </a:spcAft>
                      </a:pPr>
                      <a:r>
                        <a:rPr lang="en-GB" sz="1100" kern="1200">
                          <a:solidFill>
                            <a:schemeClr val="dk1"/>
                          </a:solidFill>
                          <a:effectLst/>
                          <a:latin typeface="+mn-lt"/>
                          <a:ea typeface="+mn-ea"/>
                          <a:cs typeface="+mn-cs"/>
                        </a:rPr>
                        <a:t>BNFI 141</a:t>
                      </a:r>
                    </a:p>
                  </a:txBody>
                  <a:tcPr marL="68580" marR="68580" marT="0" marB="0"/>
                </a:tc>
              </a:tr>
              <a:tr h="323137">
                <a:tc>
                  <a:txBody>
                    <a:bodyPr/>
                    <a:lstStyle/>
                    <a:p>
                      <a:pPr>
                        <a:spcAft>
                          <a:spcPts val="0"/>
                        </a:spcAft>
                      </a:pPr>
                      <a:r>
                        <a:rPr lang="en-GB" sz="1100">
                          <a:effectLst/>
                        </a:rPr>
                        <a:t>Kharab Tibin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c>
                  <a:txBody>
                    <a:bodyPr/>
                    <a:lstStyle/>
                    <a:p>
                      <a:pPr>
                        <a:spcAft>
                          <a:spcPts val="0"/>
                        </a:spcAft>
                      </a:pPr>
                      <a:r>
                        <a:rPr lang="en-GB" sz="1100" kern="1200">
                          <a:solidFill>
                            <a:schemeClr val="dk1"/>
                          </a:solidFill>
                          <a:effectLst/>
                          <a:latin typeface="+mn-lt"/>
                          <a:ea typeface="+mn-ea"/>
                          <a:cs typeface="+mn-cs"/>
                        </a:rPr>
                        <a:t>36.747216 42.469764</a:t>
                      </a:r>
                    </a:p>
                  </a:txBody>
                  <a:tcPr marL="66096" marR="66096" marT="0" marB="0"/>
                </a:tc>
                <a:tc>
                  <a:txBody>
                    <a:bodyPr/>
                    <a:lstStyle/>
                    <a:p>
                      <a:pPr>
                        <a:spcAft>
                          <a:spcPts val="0"/>
                        </a:spcAft>
                      </a:pPr>
                      <a:r>
                        <a:rPr lang="en-GB" sz="1100" kern="1200">
                          <a:solidFill>
                            <a:schemeClr val="dk1"/>
                          </a:solidFill>
                          <a:effectLst/>
                          <a:latin typeface="+mn-lt"/>
                          <a:ea typeface="+mn-ea"/>
                          <a:cs typeface="+mn-cs"/>
                        </a:rPr>
                        <a:t>24/220</a:t>
                      </a:r>
                    </a:p>
                  </a:txBody>
                  <a:tcPr marL="66096" marR="66096" marT="0" marB="0"/>
                </a:tc>
                <a:tc>
                  <a:txBody>
                    <a:bodyPr/>
                    <a:lstStyle/>
                    <a:p>
                      <a:pPr>
                        <a:spcAft>
                          <a:spcPts val="0"/>
                        </a:spcAft>
                      </a:pPr>
                      <a:r>
                        <a:rPr lang="en-GB" sz="1100" kern="1200" dirty="0">
                          <a:solidFill>
                            <a:schemeClr val="dk1"/>
                          </a:solidFill>
                          <a:effectLst/>
                          <a:latin typeface="+mn-lt"/>
                          <a:ea typeface="+mn-ea"/>
                          <a:cs typeface="+mn-cs"/>
                        </a:rPr>
                        <a:t>NFI</a:t>
                      </a:r>
                    </a:p>
                    <a:p>
                      <a:pPr>
                        <a:spcAft>
                          <a:spcPts val="0"/>
                        </a:spcAft>
                      </a:pPr>
                      <a:r>
                        <a:rPr lang="en-GB" sz="1100" kern="1200" dirty="0">
                          <a:solidFill>
                            <a:schemeClr val="dk1"/>
                          </a:solidFill>
                          <a:effectLst/>
                          <a:latin typeface="+mn-lt"/>
                          <a:ea typeface="+mn-ea"/>
                          <a:cs typeface="+mn-cs"/>
                        </a:rPr>
                        <a:t>SOK/ESK (3 destroyed and 200 rehab)</a:t>
                      </a:r>
                    </a:p>
                  </a:txBody>
                  <a:tcPr marL="66096" marR="66096" marT="0" marB="0"/>
                </a:tc>
                <a:tc>
                  <a:txBody>
                    <a:bodyPr/>
                    <a:lstStyle/>
                    <a:p>
                      <a:pPr>
                        <a:spcAft>
                          <a:spcPts val="0"/>
                        </a:spcAft>
                      </a:pPr>
                      <a:r>
                        <a:rPr lang="en-GB" sz="1100" kern="1200">
                          <a:solidFill>
                            <a:schemeClr val="dk1"/>
                          </a:solidFill>
                          <a:effectLst/>
                          <a:latin typeface="+mn-lt"/>
                          <a:ea typeface="+mn-ea"/>
                          <a:cs typeface="+mn-cs"/>
                        </a:rPr>
                        <a:t>NRC</a:t>
                      </a:r>
                    </a:p>
                    <a:p>
                      <a:pPr>
                        <a:spcAft>
                          <a:spcPts val="0"/>
                        </a:spcAft>
                      </a:pPr>
                      <a:r>
                        <a:rPr lang="en-GB" sz="1100" kern="1200">
                          <a:solidFill>
                            <a:schemeClr val="dk1"/>
                          </a:solidFill>
                          <a:effectLst/>
                          <a:latin typeface="+mn-lt"/>
                          <a:ea typeface="+mn-ea"/>
                          <a:cs typeface="+mn-cs"/>
                        </a:rPr>
                        <a:t>ACTED</a:t>
                      </a:r>
                    </a:p>
                  </a:txBody>
                  <a:tcPr marL="68580" marR="68580" marT="0" marB="0"/>
                </a:tc>
                <a:tc>
                  <a:txBody>
                    <a:bodyPr/>
                    <a:lstStyle/>
                    <a:p>
                      <a:pPr>
                        <a:spcAft>
                          <a:spcPts val="0"/>
                        </a:spcAft>
                      </a:pPr>
                      <a:r>
                        <a:rPr lang="en-GB" sz="1100" kern="1200" dirty="0">
                          <a:solidFill>
                            <a:schemeClr val="dk1"/>
                          </a:solidFill>
                          <a:effectLst/>
                          <a:latin typeface="+mn-lt"/>
                          <a:ea typeface="+mn-ea"/>
                          <a:cs typeface="+mn-cs"/>
                        </a:rPr>
                        <a:t>BNFI 23</a:t>
                      </a:r>
                    </a:p>
                    <a:p>
                      <a:pPr>
                        <a:spcAft>
                          <a:spcPts val="0"/>
                        </a:spcAft>
                      </a:pPr>
                      <a:r>
                        <a:rPr lang="en-GB" sz="1100" kern="1200" dirty="0">
                          <a:solidFill>
                            <a:schemeClr val="dk1"/>
                          </a:solidFill>
                          <a:effectLst/>
                          <a:latin typeface="+mn-lt"/>
                          <a:ea typeface="+mn-ea"/>
                          <a:cs typeface="+mn-cs"/>
                        </a:rPr>
                        <a:t>SOK/ESK – </a:t>
                      </a:r>
                      <a:r>
                        <a:rPr lang="en-GB" sz="1100" kern="1200" dirty="0" smtClean="0">
                          <a:solidFill>
                            <a:schemeClr val="dk1"/>
                          </a:solidFill>
                          <a:effectLst/>
                          <a:latin typeface="+mn-lt"/>
                          <a:ea typeface="+mn-ea"/>
                          <a:cs typeface="+mn-cs"/>
                        </a:rPr>
                        <a:t>14/09/17</a:t>
                      </a:r>
                      <a:endParaRPr lang="en-GB" sz="1100" kern="1200" dirty="0">
                        <a:solidFill>
                          <a:schemeClr val="dk1"/>
                        </a:solidFill>
                        <a:effectLst/>
                        <a:latin typeface="+mn-lt"/>
                        <a:ea typeface="+mn-ea"/>
                        <a:cs typeface="+mn-cs"/>
                      </a:endParaRPr>
                    </a:p>
                  </a:txBody>
                  <a:tcPr marL="68580" marR="68580" marT="0" marB="0"/>
                </a:tc>
              </a:tr>
              <a:tr h="323137">
                <a:tc>
                  <a:txBody>
                    <a:bodyPr/>
                    <a:lstStyle/>
                    <a:p>
                      <a:pPr>
                        <a:spcAft>
                          <a:spcPts val="0"/>
                        </a:spcAft>
                      </a:pPr>
                      <a:r>
                        <a:rPr lang="en-GB" sz="1100">
                          <a:effectLst/>
                        </a:rPr>
                        <a:t>Ain Zala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6096" marR="66096" marT="0" marB="0"/>
                </a:tc>
                <a:tc>
                  <a:txBody>
                    <a:bodyPr/>
                    <a:lstStyle/>
                    <a:p>
                      <a:pPr>
                        <a:spcAft>
                          <a:spcPts val="0"/>
                        </a:spcAft>
                      </a:pPr>
                      <a:r>
                        <a:rPr lang="en-GB" sz="1100" kern="1200">
                          <a:solidFill>
                            <a:schemeClr val="dk1"/>
                          </a:solidFill>
                          <a:effectLst/>
                          <a:latin typeface="+mn-lt"/>
                          <a:ea typeface="+mn-ea"/>
                          <a:cs typeface="+mn-cs"/>
                        </a:rPr>
                        <a:t>36.71707 42.55725</a:t>
                      </a:r>
                    </a:p>
                  </a:txBody>
                  <a:tcPr marL="66096" marR="66096" marT="0" marB="0"/>
                </a:tc>
                <a:tc>
                  <a:txBody>
                    <a:bodyPr/>
                    <a:lstStyle/>
                    <a:p>
                      <a:pPr>
                        <a:spcAft>
                          <a:spcPts val="0"/>
                        </a:spcAft>
                      </a:pPr>
                      <a:r>
                        <a:rPr lang="en-GB" sz="1100" kern="1200">
                          <a:solidFill>
                            <a:schemeClr val="dk1"/>
                          </a:solidFill>
                          <a:effectLst/>
                          <a:latin typeface="+mn-lt"/>
                          <a:ea typeface="+mn-ea"/>
                          <a:cs typeface="+mn-cs"/>
                        </a:rPr>
                        <a:t>54/120</a:t>
                      </a:r>
                    </a:p>
                  </a:txBody>
                  <a:tcPr marL="66096" marR="66096" marT="0" marB="0"/>
                </a:tc>
                <a:tc>
                  <a:txBody>
                    <a:bodyPr/>
                    <a:lstStyle/>
                    <a:p>
                      <a:pPr>
                        <a:spcAft>
                          <a:spcPts val="0"/>
                        </a:spcAft>
                      </a:pPr>
                      <a:r>
                        <a:rPr lang="en-GB" sz="1100" kern="1200" dirty="0">
                          <a:solidFill>
                            <a:schemeClr val="dk1"/>
                          </a:solidFill>
                          <a:effectLst/>
                          <a:latin typeface="+mn-lt"/>
                          <a:ea typeface="+mn-ea"/>
                          <a:cs typeface="+mn-cs"/>
                        </a:rPr>
                        <a:t>NFI</a:t>
                      </a:r>
                    </a:p>
                    <a:p>
                      <a:pPr>
                        <a:spcAft>
                          <a:spcPts val="0"/>
                        </a:spcAft>
                      </a:pPr>
                      <a:r>
                        <a:rPr lang="en-GB" sz="1100" kern="1200" dirty="0">
                          <a:solidFill>
                            <a:schemeClr val="dk1"/>
                          </a:solidFill>
                          <a:effectLst/>
                          <a:latin typeface="+mn-lt"/>
                          <a:ea typeface="+mn-ea"/>
                          <a:cs typeface="+mn-cs"/>
                        </a:rPr>
                        <a:t>SOK/ESK (2 destroyed, 2 partial, 50 rehab)</a:t>
                      </a:r>
                    </a:p>
                  </a:txBody>
                  <a:tcPr marL="66096" marR="66096" marT="0" marB="0"/>
                </a:tc>
                <a:tc>
                  <a:txBody>
                    <a:bodyPr/>
                    <a:lstStyle/>
                    <a:p>
                      <a:pPr>
                        <a:spcAft>
                          <a:spcPts val="0"/>
                        </a:spcAft>
                      </a:pPr>
                      <a:r>
                        <a:rPr lang="en-GB" sz="1100" kern="1200" dirty="0">
                          <a:solidFill>
                            <a:schemeClr val="dk1"/>
                          </a:solidFill>
                          <a:effectLst/>
                          <a:latin typeface="+mn-lt"/>
                          <a:ea typeface="+mn-ea"/>
                          <a:cs typeface="+mn-cs"/>
                        </a:rPr>
                        <a:t>NRC</a:t>
                      </a:r>
                    </a:p>
                  </a:txBody>
                  <a:tcPr marL="68580" marR="68580" marT="0" marB="0"/>
                </a:tc>
                <a:tc>
                  <a:txBody>
                    <a:bodyPr/>
                    <a:lstStyle/>
                    <a:p>
                      <a:pPr>
                        <a:spcAft>
                          <a:spcPts val="0"/>
                        </a:spcAft>
                      </a:pPr>
                      <a:r>
                        <a:rPr lang="en-GB" sz="1100" kern="1200" dirty="0">
                          <a:solidFill>
                            <a:schemeClr val="dk1"/>
                          </a:solidFill>
                          <a:effectLst/>
                          <a:latin typeface="+mn-lt"/>
                          <a:ea typeface="+mn-ea"/>
                          <a:cs typeface="+mn-cs"/>
                        </a:rPr>
                        <a:t>BNFI 8</a:t>
                      </a:r>
                    </a:p>
                  </a:txBody>
                  <a:tcPr marL="68580" marR="68580" marT="0" marB="0"/>
                </a:tc>
              </a:tr>
            </a:tbl>
          </a:graphicData>
        </a:graphic>
      </p:graphicFrame>
    </p:spTree>
    <p:extLst>
      <p:ext uri="{BB962C8B-B14F-4D97-AF65-F5344CB8AC3E}">
        <p14:creationId xmlns:p14="http://schemas.microsoft.com/office/powerpoint/2010/main" val="3254056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13</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Arab Returns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815608"/>
          </a:xfrm>
          <a:prstGeom prst="rect">
            <a:avLst/>
          </a:prstGeom>
        </p:spPr>
        <p:txBody>
          <a:bodyPr wrap="square">
            <a:spAutoFit/>
          </a:bodyPr>
          <a:lstStyle/>
          <a:p>
            <a:r>
              <a:rPr lang="en-US" b="1" dirty="0" smtClean="0">
                <a:solidFill>
                  <a:schemeClr val="tx1">
                    <a:lumMod val="65000"/>
                    <a:lumOff val="35000"/>
                  </a:schemeClr>
                </a:solidFill>
              </a:rPr>
              <a:t>Further villages</a:t>
            </a:r>
          </a:p>
          <a:p>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Who can support with assessments leading to BNFI and ESK/SOK?</a:t>
            </a:r>
            <a:endParaRPr lang="en-US" sz="1100" b="1" dirty="0" smtClean="0">
              <a:solidFill>
                <a:schemeClr val="tx1">
                  <a:lumMod val="65000"/>
                  <a:lumOff val="3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466732162"/>
              </p:ext>
            </p:extLst>
          </p:nvPr>
        </p:nvGraphicFramePr>
        <p:xfrm>
          <a:off x="603897" y="1607521"/>
          <a:ext cx="7943717" cy="2953976"/>
        </p:xfrm>
        <a:graphic>
          <a:graphicData uri="http://schemas.openxmlformats.org/drawingml/2006/table">
            <a:tbl>
              <a:tblPr firstRow="1" firstCol="1" bandRow="1">
                <a:tableStyleId>{5C22544A-7EE6-4342-B048-85BDC9FD1C3A}</a:tableStyleId>
              </a:tblPr>
              <a:tblGrid>
                <a:gridCol w="1079396"/>
                <a:gridCol w="924690"/>
                <a:gridCol w="921148"/>
                <a:gridCol w="2594566"/>
                <a:gridCol w="1000862"/>
                <a:gridCol w="1423055"/>
              </a:tblGrid>
              <a:tr h="311773">
                <a:tc>
                  <a:txBody>
                    <a:bodyPr/>
                    <a:lstStyle/>
                    <a:p>
                      <a:pPr>
                        <a:spcAft>
                          <a:spcPts val="0"/>
                        </a:spcAft>
                      </a:pPr>
                      <a:r>
                        <a:rPr lang="en-GB" sz="1000" dirty="0">
                          <a:effectLst/>
                        </a:rPr>
                        <a:t>Village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a:effectLst/>
                        </a:rPr>
                        <a:t>GPS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a:effectLst/>
                        </a:rPr>
                        <a:t>Current/Pre HH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dirty="0">
                          <a:effectLst/>
                        </a:rPr>
                        <a:t>Need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dirty="0">
                          <a:effectLst/>
                        </a:rPr>
                        <a:t>Partner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a:effectLst/>
                        </a:rPr>
                        <a:t>Response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r>
              <a:tr h="297602">
                <a:tc>
                  <a:txBody>
                    <a:bodyPr/>
                    <a:lstStyle/>
                    <a:p>
                      <a:pPr>
                        <a:spcAft>
                          <a:spcPts val="0"/>
                        </a:spcAft>
                      </a:pPr>
                      <a:r>
                        <a:rPr lang="en-US" sz="1000">
                          <a:effectLst/>
                        </a:rPr>
                        <a:t>Khirbet Al-A'ashiq</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US" sz="1000" dirty="0">
                          <a:effectLst/>
                        </a:rPr>
                        <a:t>36.75488</a:t>
                      </a:r>
                      <a:endParaRPr lang="en-GB" sz="1000" dirty="0">
                        <a:effectLst/>
                      </a:endParaRPr>
                    </a:p>
                    <a:p>
                      <a:pPr>
                        <a:spcAft>
                          <a:spcPts val="0"/>
                        </a:spcAft>
                      </a:pPr>
                      <a:r>
                        <a:rPr lang="en-US" sz="1000" dirty="0">
                          <a:effectLst/>
                        </a:rPr>
                        <a:t>42.45644</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225/???</a:t>
                      </a:r>
                    </a:p>
                  </a:txBody>
                  <a:tcPr marL="68580" marR="68580" marT="0" marB="0"/>
                </a:tc>
                <a:tc>
                  <a:txBody>
                    <a:bodyPr/>
                    <a:lstStyle/>
                    <a:p>
                      <a:pPr>
                        <a:spcAft>
                          <a:spcPts val="0"/>
                        </a:spcAft>
                      </a:pPr>
                      <a:r>
                        <a:rPr lang="en-GB" sz="1000" dirty="0" smtClean="0">
                          <a:effectLst/>
                        </a:rPr>
                        <a:t>NRC </a:t>
                      </a:r>
                      <a:r>
                        <a:rPr lang="en-GB" sz="1000" dirty="0">
                          <a:effectLst/>
                        </a:rPr>
                        <a:t>to share assessment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NRC</a:t>
                      </a:r>
                    </a:p>
                    <a:p>
                      <a:pPr>
                        <a:spcAft>
                          <a:spcPts val="0"/>
                        </a:spcAft>
                      </a:pPr>
                      <a:r>
                        <a:rPr lang="en-GB" sz="1000" kern="1200" dirty="0">
                          <a:solidFill>
                            <a:schemeClr val="dk1"/>
                          </a:solidFill>
                          <a:effectLst/>
                          <a:latin typeface="+mn-lt"/>
                          <a:ea typeface="+mn-ea"/>
                          <a:cs typeface="+mn-cs"/>
                        </a:rPr>
                        <a:t>ACTED</a:t>
                      </a:r>
                    </a:p>
                  </a:txBody>
                  <a:tcPr marL="68580" marR="68580" marT="0" marB="0"/>
                </a:tc>
                <a:tc>
                  <a:txBody>
                    <a:bodyPr/>
                    <a:lstStyle/>
                    <a:p>
                      <a:pPr>
                        <a:spcAft>
                          <a:spcPts val="0"/>
                        </a:spcAft>
                      </a:pPr>
                      <a:r>
                        <a:rPr lang="en-GB" sz="1000" kern="1200" dirty="0">
                          <a:solidFill>
                            <a:schemeClr val="dk1"/>
                          </a:solidFill>
                          <a:effectLst/>
                          <a:latin typeface="+mn-lt"/>
                          <a:ea typeface="+mn-ea"/>
                          <a:cs typeface="+mn-cs"/>
                        </a:rPr>
                        <a:t>BNFI 218</a:t>
                      </a:r>
                    </a:p>
                    <a:p>
                      <a:pPr>
                        <a:spcAft>
                          <a:spcPts val="0"/>
                        </a:spcAft>
                      </a:pPr>
                      <a:r>
                        <a:rPr lang="en-GB" sz="1000" kern="1200" dirty="0">
                          <a:solidFill>
                            <a:schemeClr val="dk1"/>
                          </a:solidFill>
                          <a:effectLst/>
                          <a:latin typeface="+mn-lt"/>
                          <a:ea typeface="+mn-ea"/>
                          <a:cs typeface="+mn-cs"/>
                        </a:rPr>
                        <a:t>ESK/SOK – </a:t>
                      </a:r>
                      <a:r>
                        <a:rPr lang="en-GB" sz="1000" kern="1200" dirty="0" smtClean="0">
                          <a:solidFill>
                            <a:schemeClr val="dk1"/>
                          </a:solidFill>
                          <a:effectLst/>
                          <a:latin typeface="+mn-lt"/>
                          <a:ea typeface="+mn-ea"/>
                          <a:cs typeface="+mn-cs"/>
                        </a:rPr>
                        <a:t>14/09/17</a:t>
                      </a:r>
                      <a:endParaRPr lang="en-GB" sz="1000" kern="1200" dirty="0">
                        <a:solidFill>
                          <a:schemeClr val="dk1"/>
                        </a:solidFill>
                        <a:effectLst/>
                        <a:latin typeface="+mn-lt"/>
                        <a:ea typeface="+mn-ea"/>
                        <a:cs typeface="+mn-cs"/>
                      </a:endParaRPr>
                    </a:p>
                  </a:txBody>
                  <a:tcPr marL="68580" marR="68580" marT="0" marB="0"/>
                </a:tc>
              </a:tr>
              <a:tr h="311773">
                <a:tc>
                  <a:txBody>
                    <a:bodyPr/>
                    <a:lstStyle/>
                    <a:p>
                      <a:pPr>
                        <a:spcAft>
                          <a:spcPts val="0"/>
                        </a:spcAft>
                      </a:pPr>
                      <a:r>
                        <a:rPr lang="en-US" sz="1000">
                          <a:effectLst/>
                        </a:rPr>
                        <a:t>Esfiya (Sufiya)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US" sz="1000">
                          <a:effectLst/>
                        </a:rPr>
                        <a:t>N 36°51'48"</a:t>
                      </a:r>
                      <a:endParaRPr lang="en-GB" sz="1000">
                        <a:effectLst/>
                      </a:endParaRPr>
                    </a:p>
                    <a:p>
                      <a:pPr>
                        <a:spcAft>
                          <a:spcPts val="0"/>
                        </a:spcAft>
                      </a:pPr>
                      <a:r>
                        <a:rPr lang="en-US" sz="1000">
                          <a:effectLst/>
                        </a:rPr>
                        <a:t>E 42°17'19"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48/150</a:t>
                      </a:r>
                    </a:p>
                  </a:txBody>
                  <a:tcPr marL="68580" marR="68580" marT="0" marB="0"/>
                </a:tc>
                <a:tc>
                  <a:txBody>
                    <a:bodyPr/>
                    <a:lstStyle/>
                    <a:p>
                      <a:pPr>
                        <a:spcAft>
                          <a:spcPts val="0"/>
                        </a:spcAft>
                      </a:pPr>
                      <a:r>
                        <a:rPr lang="en-GB" sz="1000" dirty="0" smtClean="0">
                          <a:effectLst/>
                        </a:rPr>
                        <a:t>Assessment required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 </a:t>
                      </a:r>
                    </a:p>
                  </a:txBody>
                  <a:tcPr marL="68580" marR="68580" marT="0" marB="0"/>
                </a:tc>
                <a:tc>
                  <a:txBody>
                    <a:bodyPr/>
                    <a:lstStyle/>
                    <a:p>
                      <a:pPr>
                        <a:spcAft>
                          <a:spcPts val="0"/>
                        </a:spcAft>
                      </a:pPr>
                      <a:r>
                        <a:rPr lang="en-GB" sz="1000" kern="1200">
                          <a:solidFill>
                            <a:schemeClr val="dk1"/>
                          </a:solidFill>
                          <a:effectLst/>
                          <a:latin typeface="+mn-lt"/>
                          <a:ea typeface="+mn-ea"/>
                          <a:cs typeface="+mn-cs"/>
                        </a:rPr>
                        <a:t> </a:t>
                      </a:r>
                    </a:p>
                  </a:txBody>
                  <a:tcPr marL="68580" marR="68580" marT="0" marB="0"/>
                </a:tc>
              </a:tr>
              <a:tr h="311773">
                <a:tc>
                  <a:txBody>
                    <a:bodyPr/>
                    <a:lstStyle/>
                    <a:p>
                      <a:pPr>
                        <a:spcAft>
                          <a:spcPts val="0"/>
                        </a:spcAft>
                      </a:pPr>
                      <a:r>
                        <a:rPr lang="en-US" sz="1000">
                          <a:effectLst/>
                        </a:rPr>
                        <a:t>Barzan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US" sz="1000">
                          <a:effectLst/>
                        </a:rPr>
                        <a:t>N 36°46'18.25"     E 42°32'46.05"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 </a:t>
                      </a:r>
                      <a:r>
                        <a:rPr lang="en-GB" sz="1000" kern="1200" dirty="0" smtClean="0">
                          <a:solidFill>
                            <a:schemeClr val="dk1"/>
                          </a:solidFill>
                          <a:effectLst/>
                          <a:latin typeface="+mn-lt"/>
                          <a:ea typeface="+mn-ea"/>
                          <a:cs typeface="+mn-cs"/>
                        </a:rPr>
                        <a:t>???/300</a:t>
                      </a:r>
                      <a:endParaRPr lang="en-GB" sz="1000" kern="1200" dirty="0">
                        <a:solidFill>
                          <a:schemeClr val="dk1"/>
                        </a:solidFill>
                        <a:effectLst/>
                        <a:latin typeface="+mn-lt"/>
                        <a:ea typeface="+mn-ea"/>
                        <a:cs typeface="+mn-cs"/>
                      </a:endParaRPr>
                    </a:p>
                  </a:txBody>
                  <a:tcPr marL="68580" marR="68580" marT="0" marB="0"/>
                </a:tc>
                <a:tc>
                  <a:txBody>
                    <a:bodyPr/>
                    <a:lstStyle/>
                    <a:p>
                      <a:pPr>
                        <a:spcAft>
                          <a:spcPts val="0"/>
                        </a:spcAft>
                      </a:pPr>
                      <a:r>
                        <a:rPr lang="en-GB" sz="1000" dirty="0">
                          <a:effectLst/>
                        </a:rPr>
                        <a:t>Conflicting info between OCHA and NRC on number of </a:t>
                      </a:r>
                      <a:r>
                        <a:rPr lang="en-GB" sz="1000" dirty="0" smtClean="0">
                          <a:effectLst/>
                        </a:rPr>
                        <a:t>returns – circa</a:t>
                      </a:r>
                      <a:r>
                        <a:rPr lang="en-GB" sz="1000" baseline="0" dirty="0" smtClean="0">
                          <a:effectLst/>
                        </a:rPr>
                        <a:t> 170?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 </a:t>
                      </a:r>
                    </a:p>
                  </a:txBody>
                  <a:tcPr marL="68580" marR="68580" marT="0" marB="0"/>
                </a:tc>
                <a:tc>
                  <a:txBody>
                    <a:bodyPr/>
                    <a:lstStyle/>
                    <a:p>
                      <a:pPr>
                        <a:spcAft>
                          <a:spcPts val="0"/>
                        </a:spcAft>
                      </a:pPr>
                      <a:r>
                        <a:rPr lang="en-GB" sz="1000" kern="1200">
                          <a:solidFill>
                            <a:schemeClr val="dk1"/>
                          </a:solidFill>
                          <a:effectLst/>
                          <a:latin typeface="+mn-lt"/>
                          <a:ea typeface="+mn-ea"/>
                          <a:cs typeface="+mn-cs"/>
                        </a:rPr>
                        <a:t> </a:t>
                      </a:r>
                    </a:p>
                  </a:txBody>
                  <a:tcPr marL="68580" marR="68580" marT="0" marB="0"/>
                </a:tc>
              </a:tr>
              <a:tr h="155887">
                <a:tc>
                  <a:txBody>
                    <a:bodyPr/>
                    <a:lstStyle/>
                    <a:p>
                      <a:pPr>
                        <a:spcAft>
                          <a:spcPts val="0"/>
                        </a:spcAft>
                      </a:pPr>
                      <a:r>
                        <a:rPr lang="en-US" sz="1000">
                          <a:effectLst/>
                        </a:rPr>
                        <a:t>Shahir</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US" sz="1000">
                          <a:effectLst/>
                        </a:rPr>
                        <a:t>Unknown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 </a:t>
                      </a:r>
                    </a:p>
                  </a:txBody>
                  <a:tcPr marL="68580" marR="68580" marT="0" marB="0"/>
                </a:tc>
                <a:tc>
                  <a:txBody>
                    <a:bodyPr/>
                    <a:lstStyle/>
                    <a:p>
                      <a:pPr>
                        <a:spcAft>
                          <a:spcPts val="0"/>
                        </a:spcAft>
                      </a:pPr>
                      <a:r>
                        <a:rPr lang="en-GB" sz="1000" dirty="0" smtClean="0">
                          <a:effectLst/>
                        </a:rPr>
                        <a:t>Assessment required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 </a:t>
                      </a:r>
                    </a:p>
                  </a:txBody>
                  <a:tcPr marL="68580" marR="68580" marT="0" marB="0"/>
                </a:tc>
                <a:tc>
                  <a:txBody>
                    <a:bodyPr/>
                    <a:lstStyle/>
                    <a:p>
                      <a:pPr>
                        <a:spcAft>
                          <a:spcPts val="0"/>
                        </a:spcAft>
                      </a:pPr>
                      <a:r>
                        <a:rPr lang="en-GB" sz="1000" kern="1200">
                          <a:solidFill>
                            <a:schemeClr val="dk1"/>
                          </a:solidFill>
                          <a:effectLst/>
                          <a:latin typeface="+mn-lt"/>
                          <a:ea typeface="+mn-ea"/>
                          <a:cs typeface="+mn-cs"/>
                        </a:rPr>
                        <a:t> </a:t>
                      </a:r>
                    </a:p>
                  </a:txBody>
                  <a:tcPr marL="68580" marR="68580" marT="0" marB="0"/>
                </a:tc>
              </a:tr>
              <a:tr h="331797">
                <a:tc>
                  <a:txBody>
                    <a:bodyPr/>
                    <a:lstStyle/>
                    <a:p>
                      <a:pPr>
                        <a:spcAft>
                          <a:spcPts val="0"/>
                        </a:spcAft>
                      </a:pPr>
                      <a:r>
                        <a:rPr lang="en-US" sz="1000">
                          <a:effectLst/>
                        </a:rPr>
                        <a:t>Ain Mana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dirty="0">
                          <a:effectLst/>
                        </a:rPr>
                        <a:t>N 36°35'33.03"     E 42°42'16.72</a:t>
                      </a:r>
                      <a:r>
                        <a:rPr lang="en-GB" sz="1000" dirty="0" smtClean="0">
                          <a:effectLst/>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6/150</a:t>
                      </a:r>
                    </a:p>
                  </a:txBody>
                  <a:tcPr marL="68580" marR="68580" marT="0" marB="0"/>
                </a:tc>
                <a:tc>
                  <a:txBody>
                    <a:bodyPr/>
                    <a:lstStyle/>
                    <a:p>
                      <a:pPr>
                        <a:spcAft>
                          <a:spcPts val="0"/>
                        </a:spcAft>
                      </a:pPr>
                      <a:r>
                        <a:rPr lang="en-GB" sz="1000" dirty="0" smtClean="0">
                          <a:effectLst/>
                        </a:rPr>
                        <a:t>Assessment required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 </a:t>
                      </a:r>
                    </a:p>
                  </a:txBody>
                  <a:tcPr marL="68580" marR="68580" marT="0" marB="0"/>
                </a:tc>
                <a:tc>
                  <a:txBody>
                    <a:bodyPr/>
                    <a:lstStyle/>
                    <a:p>
                      <a:pPr>
                        <a:spcAft>
                          <a:spcPts val="0"/>
                        </a:spcAft>
                      </a:pPr>
                      <a:r>
                        <a:rPr lang="en-GB" sz="1000" kern="1200">
                          <a:solidFill>
                            <a:schemeClr val="dk1"/>
                          </a:solidFill>
                          <a:effectLst/>
                          <a:latin typeface="+mn-lt"/>
                          <a:ea typeface="+mn-ea"/>
                          <a:cs typeface="+mn-cs"/>
                        </a:rPr>
                        <a:t> </a:t>
                      </a:r>
                    </a:p>
                  </a:txBody>
                  <a:tcPr marL="68580" marR="68580" marT="0" marB="0"/>
                </a:tc>
              </a:tr>
              <a:tr h="342900">
                <a:tc>
                  <a:txBody>
                    <a:bodyPr/>
                    <a:lstStyle/>
                    <a:p>
                      <a:pPr>
                        <a:spcAft>
                          <a:spcPts val="0"/>
                        </a:spcAft>
                      </a:pPr>
                      <a:r>
                        <a:rPr lang="en-US" sz="1000">
                          <a:effectLst/>
                        </a:rPr>
                        <a:t>Al Qahiraa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a:effectLst/>
                        </a:rPr>
                        <a:t>N 36°54'41.14"     E 42°12'31.75"</a:t>
                      </a:r>
                    </a:p>
                    <a:p>
                      <a:pPr>
                        <a:spcAft>
                          <a:spcPts val="0"/>
                        </a:spcAft>
                      </a:pPr>
                      <a:r>
                        <a:rPr lang="en-US"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15/75</a:t>
                      </a:r>
                    </a:p>
                  </a:txBody>
                  <a:tcPr marL="68580" marR="68580" marT="0" marB="0"/>
                </a:tc>
                <a:tc>
                  <a:txBody>
                    <a:bodyPr/>
                    <a:lstStyle/>
                    <a:p>
                      <a:pPr>
                        <a:spcAft>
                          <a:spcPts val="0"/>
                        </a:spcAft>
                      </a:pPr>
                      <a:r>
                        <a:rPr lang="en-GB" sz="1000" dirty="0" smtClean="0">
                          <a:effectLst/>
                        </a:rPr>
                        <a:t>Assessment required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 </a:t>
                      </a:r>
                    </a:p>
                  </a:txBody>
                  <a:tcPr marL="68580" marR="68580" marT="0" marB="0"/>
                </a:tc>
                <a:tc>
                  <a:txBody>
                    <a:bodyPr/>
                    <a:lstStyle/>
                    <a:p>
                      <a:pPr>
                        <a:spcAft>
                          <a:spcPts val="0"/>
                        </a:spcAft>
                      </a:pPr>
                      <a:r>
                        <a:rPr lang="en-GB" sz="1000" kern="1200" dirty="0">
                          <a:solidFill>
                            <a:schemeClr val="dk1"/>
                          </a:solidFill>
                          <a:effectLst/>
                          <a:latin typeface="+mn-lt"/>
                          <a:ea typeface="+mn-ea"/>
                          <a:cs typeface="+mn-cs"/>
                        </a:rPr>
                        <a:t> </a:t>
                      </a:r>
                    </a:p>
                  </a:txBody>
                  <a:tcPr marL="68580" marR="68580" marT="0" marB="0"/>
                </a:tc>
              </a:tr>
              <a:tr h="304800">
                <a:tc>
                  <a:txBody>
                    <a:bodyPr/>
                    <a:lstStyle/>
                    <a:p>
                      <a:pPr>
                        <a:spcAft>
                          <a:spcPts val="0"/>
                        </a:spcAft>
                      </a:pPr>
                      <a:r>
                        <a:rPr lang="en-US" sz="1000">
                          <a:effectLst/>
                        </a:rPr>
                        <a:t>Asqof</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a:effectLst/>
                        </a:rPr>
                        <a:t>36.388328</a:t>
                      </a:r>
                    </a:p>
                    <a:p>
                      <a:pPr>
                        <a:spcAft>
                          <a:spcPts val="0"/>
                        </a:spcAft>
                      </a:pPr>
                      <a:r>
                        <a:rPr lang="en-GB" sz="1000">
                          <a:effectLst/>
                        </a:rPr>
                        <a:t>43.450457</a:t>
                      </a:r>
                    </a:p>
                    <a:p>
                      <a:pPr>
                        <a:spcAft>
                          <a:spcPts val="0"/>
                        </a:spcAft>
                      </a:pPr>
                      <a:r>
                        <a:rPr lang="en-US"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46/???</a:t>
                      </a:r>
                    </a:p>
                  </a:txBody>
                  <a:tcPr marL="68580" marR="68580" marT="0" marB="0"/>
                </a:tc>
                <a:tc>
                  <a:txBody>
                    <a:bodyPr/>
                    <a:lstStyle/>
                    <a:p>
                      <a:pPr>
                        <a:spcAft>
                          <a:spcPts val="0"/>
                        </a:spcAft>
                      </a:pPr>
                      <a:r>
                        <a:rPr lang="en-GB" sz="1000" dirty="0" smtClean="0">
                          <a:effectLst/>
                        </a:rPr>
                        <a:t>NRC to share assessment</a:t>
                      </a:r>
                      <a:endParaRPr lang="en-GB" sz="1000" kern="1200" dirty="0">
                        <a:solidFill>
                          <a:schemeClr val="dk1"/>
                        </a:solidFill>
                        <a:effectLst/>
                        <a:latin typeface="+mn-lt"/>
                        <a:ea typeface="+mn-ea"/>
                        <a:cs typeface="+mn-cs"/>
                      </a:endParaRPr>
                    </a:p>
                  </a:txBody>
                  <a:tcPr marL="63772" marR="63772" marT="0" marB="0"/>
                </a:tc>
                <a:tc>
                  <a:txBody>
                    <a:bodyPr/>
                    <a:lstStyle/>
                    <a:p>
                      <a:pPr>
                        <a:spcAft>
                          <a:spcPts val="0"/>
                        </a:spcAft>
                      </a:pPr>
                      <a:r>
                        <a:rPr lang="en-GB" sz="1000" kern="1200">
                          <a:solidFill>
                            <a:schemeClr val="dk1"/>
                          </a:solidFill>
                          <a:effectLst/>
                          <a:latin typeface="+mn-lt"/>
                          <a:ea typeface="+mn-ea"/>
                          <a:cs typeface="+mn-cs"/>
                        </a:rPr>
                        <a:t>NRC</a:t>
                      </a:r>
                    </a:p>
                  </a:txBody>
                  <a:tcPr marL="68580" marR="68580" marT="0" marB="0"/>
                </a:tc>
                <a:tc>
                  <a:txBody>
                    <a:bodyPr/>
                    <a:lstStyle/>
                    <a:p>
                      <a:pPr>
                        <a:spcAft>
                          <a:spcPts val="0"/>
                        </a:spcAft>
                      </a:pPr>
                      <a:r>
                        <a:rPr lang="en-GB" sz="1000" kern="1200" dirty="0">
                          <a:solidFill>
                            <a:schemeClr val="dk1"/>
                          </a:solidFill>
                          <a:effectLst/>
                          <a:latin typeface="+mn-lt"/>
                          <a:ea typeface="+mn-ea"/>
                          <a:cs typeface="+mn-cs"/>
                        </a:rPr>
                        <a:t>48 BNFI</a:t>
                      </a:r>
                    </a:p>
                  </a:txBody>
                  <a:tcPr marL="68580" marR="68580" marT="0" marB="0"/>
                </a:tc>
              </a:tr>
              <a:tr h="311773">
                <a:tc>
                  <a:txBody>
                    <a:bodyPr/>
                    <a:lstStyle/>
                    <a:p>
                      <a:pPr>
                        <a:spcAft>
                          <a:spcPts val="0"/>
                        </a:spcAft>
                      </a:pPr>
                      <a:r>
                        <a:rPr lang="en-US" sz="1000">
                          <a:effectLst/>
                        </a:rPr>
                        <a:t>Rekabah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a:effectLst/>
                        </a:rPr>
                        <a:t>36.568052</a:t>
                      </a:r>
                    </a:p>
                    <a:p>
                      <a:pPr>
                        <a:spcAft>
                          <a:spcPts val="0"/>
                        </a:spcAft>
                      </a:pPr>
                      <a:r>
                        <a:rPr lang="en-GB" sz="1000">
                          <a:effectLst/>
                        </a:rPr>
                        <a:t>43.234751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dirty="0">
                          <a:solidFill>
                            <a:schemeClr val="dk1"/>
                          </a:solidFill>
                          <a:effectLst/>
                          <a:latin typeface="+mn-lt"/>
                          <a:ea typeface="+mn-ea"/>
                          <a:cs typeface="+mn-cs"/>
                        </a:rPr>
                        <a:t>10/???</a:t>
                      </a:r>
                    </a:p>
                  </a:txBody>
                  <a:tcPr marL="68580" marR="68580" marT="0" marB="0"/>
                </a:tc>
                <a:tc>
                  <a:txBody>
                    <a:bodyPr/>
                    <a:lstStyle/>
                    <a:p>
                      <a:pPr>
                        <a:spcAft>
                          <a:spcPts val="0"/>
                        </a:spcAft>
                      </a:pPr>
                      <a:r>
                        <a:rPr lang="en-GB" sz="1000" dirty="0" smtClean="0">
                          <a:effectLst/>
                        </a:rPr>
                        <a:t>Assessment required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772" marR="63772" marT="0" marB="0"/>
                </a:tc>
                <a:tc>
                  <a:txBody>
                    <a:bodyPr/>
                    <a:lstStyle/>
                    <a:p>
                      <a:pPr>
                        <a:spcAft>
                          <a:spcPts val="0"/>
                        </a:spcAft>
                      </a:pPr>
                      <a:r>
                        <a:rPr lang="en-GB" sz="1000" kern="1200">
                          <a:solidFill>
                            <a:schemeClr val="dk1"/>
                          </a:solidFill>
                          <a:effectLst/>
                          <a:latin typeface="+mn-lt"/>
                          <a:ea typeface="+mn-ea"/>
                          <a:cs typeface="+mn-cs"/>
                        </a:rPr>
                        <a:t> </a:t>
                      </a:r>
                    </a:p>
                  </a:txBody>
                  <a:tcPr marL="63772" marR="63772" marT="0" marB="0"/>
                </a:tc>
                <a:tc>
                  <a:txBody>
                    <a:bodyPr/>
                    <a:lstStyle/>
                    <a:p>
                      <a:pPr>
                        <a:spcAft>
                          <a:spcPts val="0"/>
                        </a:spcAft>
                      </a:pPr>
                      <a:r>
                        <a:rPr lang="en-GB" sz="1000" kern="1200" dirty="0">
                          <a:solidFill>
                            <a:schemeClr val="dk1"/>
                          </a:solidFill>
                          <a:effectLst/>
                          <a:latin typeface="+mn-lt"/>
                          <a:ea typeface="+mn-ea"/>
                          <a:cs typeface="+mn-cs"/>
                        </a:rPr>
                        <a:t> </a:t>
                      </a:r>
                    </a:p>
                  </a:txBody>
                  <a:tcPr marL="63772" marR="63772" marT="0" marB="0"/>
                </a:tc>
              </a:tr>
            </a:tbl>
          </a:graphicData>
        </a:graphic>
      </p:graphicFrame>
    </p:spTree>
    <p:extLst>
      <p:ext uri="{BB962C8B-B14F-4D97-AF65-F5344CB8AC3E}">
        <p14:creationId xmlns:p14="http://schemas.microsoft.com/office/powerpoint/2010/main" val="14457798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14</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Rapid Needs Assessment </a:t>
            </a:r>
            <a:r>
              <a:rPr lang="en-US" sz="2400" dirty="0" smtClean="0">
                <a:solidFill>
                  <a:srgbClr val="0070C0"/>
                </a:solidFill>
                <a:latin typeface="Calibri Light" panose="020F0302020204030204" pitchFamily="34" charset="0"/>
                <a:ea typeface="Verdana" pitchFamily="34" charset="0"/>
                <a:cs typeface="Verdana" pitchFamily="34" charset="0"/>
              </a:rPr>
              <a:t>Training</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3693319"/>
          </a:xfrm>
          <a:prstGeom prst="rect">
            <a:avLst/>
          </a:prstGeom>
        </p:spPr>
        <p:txBody>
          <a:bodyPr wrap="square">
            <a:spAutoFit/>
          </a:bodyPr>
          <a:lstStyle/>
          <a:p>
            <a:r>
              <a:rPr lang="en-US" b="1" dirty="0" smtClean="0">
                <a:solidFill>
                  <a:schemeClr val="tx1">
                    <a:lumMod val="65000"/>
                    <a:lumOff val="35000"/>
                  </a:schemeClr>
                </a:solidFill>
              </a:rPr>
              <a:t>Aid efficiency</a:t>
            </a:r>
          </a:p>
          <a:p>
            <a:endParaRPr lang="en-US" sz="1100"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When a village is first accessed it </a:t>
            </a:r>
            <a:r>
              <a:rPr lang="en-US" sz="1100" dirty="0" smtClean="0">
                <a:solidFill>
                  <a:schemeClr val="tx1">
                    <a:lumMod val="65000"/>
                    <a:lumOff val="35000"/>
                  </a:schemeClr>
                </a:solidFill>
              </a:rPr>
              <a:t>is efficient </a:t>
            </a:r>
            <a:r>
              <a:rPr lang="en-US" sz="1100" dirty="0" smtClean="0">
                <a:solidFill>
                  <a:schemeClr val="tx1">
                    <a:lumMod val="65000"/>
                    <a:lumOff val="35000"/>
                  </a:schemeClr>
                </a:solidFill>
              </a:rPr>
              <a:t>to have </a:t>
            </a:r>
            <a:r>
              <a:rPr lang="en-US" sz="1100" dirty="0" smtClean="0">
                <a:solidFill>
                  <a:schemeClr val="tx1">
                    <a:lumMod val="65000"/>
                    <a:lumOff val="35000"/>
                  </a:schemeClr>
                </a:solidFill>
              </a:rPr>
              <a:t>a standardized multi </a:t>
            </a:r>
            <a:r>
              <a:rPr lang="en-US" sz="1100" dirty="0" smtClean="0">
                <a:solidFill>
                  <a:schemeClr val="tx1">
                    <a:lumMod val="65000"/>
                    <a:lumOff val="35000"/>
                  </a:schemeClr>
                </a:solidFill>
              </a:rPr>
              <a:t>sector needs assessment </a:t>
            </a:r>
            <a:r>
              <a:rPr lang="en-US" sz="1100" dirty="0" smtClean="0">
                <a:solidFill>
                  <a:schemeClr val="tx1">
                    <a:lumMod val="65000"/>
                    <a:lumOff val="35000"/>
                  </a:schemeClr>
                </a:solidFill>
              </a:rPr>
              <a:t>creating clear </a:t>
            </a:r>
            <a:r>
              <a:rPr lang="en-US" sz="1100" dirty="0" smtClean="0">
                <a:solidFill>
                  <a:schemeClr val="tx1">
                    <a:lumMod val="65000"/>
                    <a:lumOff val="35000"/>
                  </a:schemeClr>
                </a:solidFill>
              </a:rPr>
              <a:t>and comparable </a:t>
            </a:r>
            <a:r>
              <a:rPr lang="en-US" sz="1100" dirty="0" smtClean="0">
                <a:solidFill>
                  <a:schemeClr val="tx1">
                    <a:lumMod val="65000"/>
                    <a:lumOff val="35000"/>
                  </a:schemeClr>
                </a:solidFill>
              </a:rPr>
              <a:t>information which </a:t>
            </a:r>
            <a:r>
              <a:rPr lang="en-US" sz="1100" dirty="0" smtClean="0">
                <a:solidFill>
                  <a:schemeClr val="tx1">
                    <a:lumMod val="65000"/>
                    <a:lumOff val="35000"/>
                  </a:schemeClr>
                </a:solidFill>
              </a:rPr>
              <a:t>can be shared with all </a:t>
            </a:r>
            <a:r>
              <a:rPr lang="en-US" sz="1100" dirty="0" smtClean="0">
                <a:solidFill>
                  <a:schemeClr val="tx1">
                    <a:lumMod val="65000"/>
                    <a:lumOff val="35000"/>
                  </a:schemeClr>
                </a:solidFill>
              </a:rPr>
              <a:t>clusters to determine a go / no go position.</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This reduces the number of </a:t>
            </a:r>
            <a:r>
              <a:rPr lang="en-US" sz="1100" dirty="0" smtClean="0">
                <a:solidFill>
                  <a:schemeClr val="tx1">
                    <a:lumMod val="65000"/>
                    <a:lumOff val="35000"/>
                  </a:schemeClr>
                </a:solidFill>
              </a:rPr>
              <a:t>assessments, reduces cost, is quicker and more equitable</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SNFI Cluster, in conjunction with Protection Cluster, through OCHA and the ICCG, is organizing a training by REACH for all interested NGOs on </a:t>
            </a:r>
            <a:r>
              <a:rPr lang="en-US" sz="1100" dirty="0" smtClean="0">
                <a:solidFill>
                  <a:schemeClr val="tx1">
                    <a:lumMod val="65000"/>
                    <a:lumOff val="35000"/>
                  </a:schemeClr>
                </a:solidFill>
              </a:rPr>
              <a:t>the standard RNA.</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 training will be an excellent opportunity </a:t>
            </a:r>
            <a:r>
              <a:rPr lang="en-US" sz="1100" dirty="0" smtClean="0">
                <a:solidFill>
                  <a:schemeClr val="tx1">
                    <a:lumMod val="65000"/>
                    <a:lumOff val="35000"/>
                  </a:schemeClr>
                </a:solidFill>
              </a:rPr>
              <a:t>for first line responder and other interested NGOs</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Two dates are currently available and a final one selected based upon the number of people able to attend. They are the 27</a:t>
            </a:r>
            <a:r>
              <a:rPr lang="en-US" sz="1100" baseline="30000" dirty="0" smtClean="0">
                <a:solidFill>
                  <a:schemeClr val="tx1">
                    <a:lumMod val="65000"/>
                    <a:lumOff val="35000"/>
                  </a:schemeClr>
                </a:solidFill>
              </a:rPr>
              <a:t>th</a:t>
            </a:r>
            <a:r>
              <a:rPr lang="en-US" sz="1100" dirty="0" smtClean="0">
                <a:solidFill>
                  <a:schemeClr val="tx1">
                    <a:lumMod val="65000"/>
                    <a:lumOff val="35000"/>
                  </a:schemeClr>
                </a:solidFill>
              </a:rPr>
              <a:t> and 28</a:t>
            </a:r>
            <a:r>
              <a:rPr lang="en-US" sz="1100" baseline="30000" dirty="0" smtClean="0">
                <a:solidFill>
                  <a:schemeClr val="tx1">
                    <a:lumMod val="65000"/>
                    <a:lumOff val="35000"/>
                  </a:schemeClr>
                </a:solidFill>
              </a:rPr>
              <a:t>th</a:t>
            </a:r>
            <a:r>
              <a:rPr lang="en-US" sz="1100" dirty="0" smtClean="0">
                <a:solidFill>
                  <a:schemeClr val="tx1">
                    <a:lumMod val="65000"/>
                    <a:lumOff val="35000"/>
                  </a:schemeClr>
                </a:solidFill>
              </a:rPr>
              <a:t> of September. Times will be the morning for a half day only</a:t>
            </a:r>
            <a:r>
              <a:rPr lang="en-US" sz="1100" dirty="0" smtClean="0">
                <a:solidFill>
                  <a:schemeClr val="tx1">
                    <a:lumMod val="65000"/>
                    <a:lumOff val="35000"/>
                  </a:schemeClr>
                </a:solidFill>
              </a:rPr>
              <a:t>.</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algn="ctr"/>
            <a:r>
              <a:rPr lang="en-US" b="1" dirty="0" smtClean="0">
                <a:solidFill>
                  <a:schemeClr val="tx1">
                    <a:lumMod val="65000"/>
                    <a:lumOff val="35000"/>
                  </a:schemeClr>
                </a:solidFill>
              </a:rPr>
              <a:t>Who </a:t>
            </a:r>
            <a:r>
              <a:rPr lang="en-US" b="1" dirty="0" smtClean="0">
                <a:solidFill>
                  <a:schemeClr val="tx1">
                    <a:lumMod val="65000"/>
                    <a:lumOff val="35000"/>
                  </a:schemeClr>
                </a:solidFill>
              </a:rPr>
              <a:t>is interested to be trained?</a:t>
            </a:r>
            <a:endParaRPr lang="en-US" b="1"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b="1" dirty="0" smtClean="0">
              <a:solidFill>
                <a:schemeClr val="tx1">
                  <a:lumMod val="65000"/>
                  <a:lumOff val="35000"/>
                </a:schemeClr>
              </a:solidFill>
            </a:endParaRPr>
          </a:p>
          <a:p>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26628978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15</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a:solidFill>
                  <a:srgbClr val="0070C0"/>
                </a:solidFill>
                <a:latin typeface="Calibri Light" panose="020F0302020204030204" pitchFamily="34" charset="0"/>
                <a:ea typeface="Verdana" pitchFamily="34" charset="0"/>
                <a:cs typeface="Verdana" pitchFamily="34" charset="0"/>
              </a:rPr>
              <a:t>Pesh</a:t>
            </a:r>
            <a:r>
              <a:rPr lang="en-US" sz="2400" dirty="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4031873"/>
          </a:xfrm>
          <a:prstGeom prst="rect">
            <a:avLst/>
          </a:prstGeom>
        </p:spPr>
        <p:txBody>
          <a:bodyPr wrap="square">
            <a:spAutoFit/>
          </a:bodyPr>
          <a:lstStyle/>
          <a:p>
            <a:r>
              <a:rPr lang="en-US" b="1" dirty="0" smtClean="0">
                <a:solidFill>
                  <a:schemeClr val="tx1">
                    <a:lumMod val="65000"/>
                    <a:lumOff val="35000"/>
                  </a:schemeClr>
                </a:solidFill>
              </a:rPr>
              <a:t>Recently conducted assessments</a:t>
            </a:r>
            <a:endParaRPr lang="en-US" b="1" dirty="0">
              <a:solidFill>
                <a:schemeClr val="tx1">
                  <a:lumMod val="65000"/>
                  <a:lumOff val="35000"/>
                </a:schemeClr>
              </a:solidFill>
            </a:endParaRPr>
          </a:p>
          <a:p>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Partners have conducted assessments in the following areas:</a:t>
            </a:r>
          </a:p>
          <a:p>
            <a:pPr marL="628650" lvl="1" indent="-171450">
              <a:buFont typeface="Arial" panose="020B0604020202020204" pitchFamily="34" charset="0"/>
              <a:buChar char="•"/>
            </a:pPr>
            <a:r>
              <a:rPr lang="en-US" sz="1100" dirty="0" smtClean="0">
                <a:solidFill>
                  <a:schemeClr val="tx1">
                    <a:lumMod val="65000"/>
                    <a:lumOff val="35000"/>
                  </a:schemeClr>
                </a:solidFill>
              </a:rPr>
              <a:t>NRC (Multi sector) - </a:t>
            </a:r>
            <a:r>
              <a:rPr lang="en-US" sz="1100" dirty="0" err="1">
                <a:solidFill>
                  <a:schemeClr val="tx1">
                    <a:lumMod val="65000"/>
                    <a:lumOff val="35000"/>
                  </a:schemeClr>
                </a:solidFill>
              </a:rPr>
              <a:t>Zummar</a:t>
            </a:r>
            <a:r>
              <a:rPr lang="en-US" sz="1100" dirty="0">
                <a:solidFill>
                  <a:schemeClr val="tx1">
                    <a:lumMod val="65000"/>
                    <a:lumOff val="35000"/>
                  </a:schemeClr>
                </a:solidFill>
              </a:rPr>
              <a:t>, </a:t>
            </a:r>
            <a:r>
              <a:rPr lang="en-US" sz="1100" dirty="0" err="1">
                <a:solidFill>
                  <a:schemeClr val="tx1">
                    <a:lumMod val="65000"/>
                    <a:lumOff val="35000"/>
                  </a:schemeClr>
                </a:solidFill>
              </a:rPr>
              <a:t>Jazronya</a:t>
            </a:r>
            <a:r>
              <a:rPr lang="en-US" sz="1100" dirty="0">
                <a:solidFill>
                  <a:schemeClr val="tx1">
                    <a:lumMod val="65000"/>
                    <a:lumOff val="35000"/>
                  </a:schemeClr>
                </a:solidFill>
              </a:rPr>
              <a:t>, </a:t>
            </a:r>
            <a:r>
              <a:rPr lang="en-US" sz="1100" dirty="0" err="1">
                <a:solidFill>
                  <a:schemeClr val="tx1">
                    <a:lumMod val="65000"/>
                    <a:lumOff val="35000"/>
                  </a:schemeClr>
                </a:solidFill>
              </a:rPr>
              <a:t>Domiz</a:t>
            </a:r>
            <a:r>
              <a:rPr lang="en-US" sz="1100" dirty="0">
                <a:solidFill>
                  <a:schemeClr val="tx1">
                    <a:lumMod val="65000"/>
                    <a:lumOff val="35000"/>
                  </a:schemeClr>
                </a:solidFill>
              </a:rPr>
              <a:t>, </a:t>
            </a:r>
            <a:r>
              <a:rPr lang="en-US" sz="1100" dirty="0" err="1">
                <a:solidFill>
                  <a:schemeClr val="tx1">
                    <a:lumMod val="65000"/>
                    <a:lumOff val="35000"/>
                  </a:schemeClr>
                </a:solidFill>
              </a:rPr>
              <a:t>Suhela</a:t>
            </a:r>
            <a:r>
              <a:rPr lang="en-US" sz="1100" dirty="0">
                <a:solidFill>
                  <a:schemeClr val="tx1">
                    <a:lumMod val="65000"/>
                    <a:lumOff val="35000"/>
                  </a:schemeClr>
                </a:solidFill>
              </a:rPr>
              <a:t>, </a:t>
            </a:r>
            <a:r>
              <a:rPr lang="en-US" sz="1100" dirty="0" err="1">
                <a:solidFill>
                  <a:schemeClr val="tx1">
                    <a:lumMod val="65000"/>
                    <a:lumOff val="35000"/>
                  </a:schemeClr>
                </a:solidFill>
              </a:rPr>
              <a:t>Smud</a:t>
            </a:r>
            <a:r>
              <a:rPr lang="en-US" sz="1100" dirty="0">
                <a:solidFill>
                  <a:schemeClr val="tx1">
                    <a:lumMod val="65000"/>
                    <a:lumOff val="35000"/>
                  </a:schemeClr>
                </a:solidFill>
              </a:rPr>
              <a:t>, </a:t>
            </a:r>
            <a:r>
              <a:rPr lang="en-US" sz="1100" dirty="0" err="1">
                <a:solidFill>
                  <a:schemeClr val="tx1">
                    <a:lumMod val="65000"/>
                    <a:lumOff val="35000"/>
                  </a:schemeClr>
                </a:solidFill>
              </a:rPr>
              <a:t>Shikak</a:t>
            </a:r>
            <a:r>
              <a:rPr lang="en-US" sz="1100" dirty="0">
                <a:solidFill>
                  <a:schemeClr val="tx1">
                    <a:lumMod val="65000"/>
                    <a:lumOff val="35000"/>
                  </a:schemeClr>
                </a:solidFill>
              </a:rPr>
              <a:t>, Abo </a:t>
            </a:r>
            <a:r>
              <a:rPr lang="en-US" sz="1100" dirty="0" err="1">
                <a:solidFill>
                  <a:schemeClr val="tx1">
                    <a:lumMod val="65000"/>
                    <a:lumOff val="35000"/>
                  </a:schemeClr>
                </a:solidFill>
              </a:rPr>
              <a:t>W</a:t>
            </a:r>
            <a:r>
              <a:rPr lang="en-US" sz="1100" dirty="0" err="1" smtClean="0">
                <a:solidFill>
                  <a:schemeClr val="tx1">
                    <a:lumMod val="65000"/>
                    <a:lumOff val="35000"/>
                  </a:schemeClr>
                </a:solidFill>
              </a:rPr>
              <a:t>ajna</a:t>
            </a:r>
            <a:r>
              <a:rPr lang="en-US" sz="1100" dirty="0">
                <a:solidFill>
                  <a:schemeClr val="tx1">
                    <a:lumMod val="65000"/>
                    <a:lumOff val="35000"/>
                  </a:schemeClr>
                </a:solidFill>
              </a:rPr>
              <a:t>, </a:t>
            </a:r>
            <a:r>
              <a:rPr lang="en-US" sz="1100" dirty="0" err="1">
                <a:solidFill>
                  <a:schemeClr val="tx1">
                    <a:lumMod val="65000"/>
                    <a:lumOff val="35000"/>
                  </a:schemeClr>
                </a:solidFill>
              </a:rPr>
              <a:t>Kahrez</a:t>
            </a:r>
            <a:r>
              <a:rPr lang="en-US" sz="1100" dirty="0">
                <a:solidFill>
                  <a:schemeClr val="tx1">
                    <a:lumMod val="65000"/>
                    <a:lumOff val="35000"/>
                  </a:schemeClr>
                </a:solidFill>
              </a:rPr>
              <a:t>, </a:t>
            </a:r>
            <a:r>
              <a:rPr lang="en-US" sz="1100" dirty="0" err="1">
                <a:solidFill>
                  <a:schemeClr val="tx1">
                    <a:lumMod val="65000"/>
                    <a:lumOff val="35000"/>
                  </a:schemeClr>
                </a:solidFill>
              </a:rPr>
              <a:t>Brdiya</a:t>
            </a:r>
            <a:r>
              <a:rPr lang="en-US" sz="1100" dirty="0">
                <a:solidFill>
                  <a:schemeClr val="tx1">
                    <a:lumMod val="65000"/>
                    <a:lumOff val="35000"/>
                  </a:schemeClr>
                </a:solidFill>
              </a:rPr>
              <a:t>, </a:t>
            </a:r>
            <a:r>
              <a:rPr lang="en-US" sz="1100" dirty="0" err="1" smtClean="0">
                <a:solidFill>
                  <a:schemeClr val="tx1">
                    <a:lumMod val="65000"/>
                    <a:lumOff val="35000"/>
                  </a:schemeClr>
                </a:solidFill>
              </a:rPr>
              <a:t>Talmos</a:t>
            </a:r>
            <a:endParaRPr lang="en-US" sz="1100" dirty="0">
              <a:solidFill>
                <a:schemeClr val="tx1">
                  <a:lumMod val="65000"/>
                  <a:lumOff val="35000"/>
                </a:schemeClr>
              </a:solidFill>
            </a:endParaRPr>
          </a:p>
          <a:p>
            <a:pPr lvl="1"/>
            <a:r>
              <a:rPr lang="en-US" sz="1100" dirty="0" smtClean="0">
                <a:solidFill>
                  <a:schemeClr val="tx1">
                    <a:lumMod val="65000"/>
                    <a:lumOff val="35000"/>
                  </a:schemeClr>
                </a:solidFill>
              </a:rPr>
              <a:t> </a:t>
            </a: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a:solidFill>
                  <a:schemeClr val="tx1">
                    <a:lumMod val="65000"/>
                    <a:lumOff val="35000"/>
                  </a:schemeClr>
                </a:solidFill>
              </a:rPr>
              <a:t>NRC (Shelter) - </a:t>
            </a:r>
            <a:r>
              <a:rPr lang="en-US" sz="1100" dirty="0" err="1">
                <a:solidFill>
                  <a:schemeClr val="tx1">
                    <a:lumMod val="65000"/>
                    <a:lumOff val="35000"/>
                  </a:schemeClr>
                </a:solidFill>
              </a:rPr>
              <a:t>Zummmar</a:t>
            </a:r>
            <a:r>
              <a:rPr lang="en-US" sz="1100" dirty="0">
                <a:solidFill>
                  <a:schemeClr val="tx1">
                    <a:lumMod val="65000"/>
                    <a:lumOff val="35000"/>
                  </a:schemeClr>
                </a:solidFill>
              </a:rPr>
              <a:t> Center, </a:t>
            </a:r>
            <a:r>
              <a:rPr lang="en-US" sz="1100" dirty="0" err="1">
                <a:solidFill>
                  <a:schemeClr val="tx1">
                    <a:lumMod val="65000"/>
                    <a:lumOff val="35000"/>
                  </a:schemeClr>
                </a:solidFill>
              </a:rPr>
              <a:t>Kaser</a:t>
            </a:r>
            <a:r>
              <a:rPr lang="en-US" sz="1100" dirty="0">
                <a:solidFill>
                  <a:schemeClr val="tx1">
                    <a:lumMod val="65000"/>
                    <a:lumOff val="35000"/>
                  </a:schemeClr>
                </a:solidFill>
              </a:rPr>
              <a:t> </a:t>
            </a:r>
            <a:r>
              <a:rPr lang="en-US" sz="1100" dirty="0" err="1">
                <a:solidFill>
                  <a:schemeClr val="tx1">
                    <a:lumMod val="65000"/>
                    <a:lumOff val="35000"/>
                  </a:schemeClr>
                </a:solidFill>
              </a:rPr>
              <a:t>Sereg</a:t>
            </a:r>
            <a:r>
              <a:rPr lang="en-US" sz="1100" dirty="0">
                <a:solidFill>
                  <a:schemeClr val="tx1">
                    <a:lumMod val="65000"/>
                    <a:lumOff val="35000"/>
                  </a:schemeClr>
                </a:solidFill>
              </a:rPr>
              <a:t>, </a:t>
            </a:r>
            <a:r>
              <a:rPr lang="en-US" sz="1100" dirty="0" err="1">
                <a:solidFill>
                  <a:schemeClr val="tx1">
                    <a:lumMod val="65000"/>
                    <a:lumOff val="35000"/>
                  </a:schemeClr>
                </a:solidFill>
              </a:rPr>
              <a:t>Karez</a:t>
            </a:r>
            <a:r>
              <a:rPr lang="en-US" sz="1100" dirty="0">
                <a:solidFill>
                  <a:schemeClr val="tx1">
                    <a:lumMod val="65000"/>
                    <a:lumOff val="35000"/>
                  </a:schemeClr>
                </a:solidFill>
              </a:rPr>
              <a:t>, </a:t>
            </a:r>
            <a:r>
              <a:rPr lang="en-US" sz="1100" dirty="0" err="1">
                <a:solidFill>
                  <a:schemeClr val="tx1">
                    <a:lumMod val="65000"/>
                    <a:lumOff val="35000"/>
                  </a:schemeClr>
                </a:solidFill>
              </a:rPr>
              <a:t>Frya</a:t>
            </a:r>
            <a:r>
              <a:rPr lang="en-US" sz="1100" dirty="0">
                <a:solidFill>
                  <a:schemeClr val="tx1">
                    <a:lumMod val="65000"/>
                    <a:lumOff val="35000"/>
                  </a:schemeClr>
                </a:solidFill>
              </a:rPr>
              <a:t>, </a:t>
            </a:r>
            <a:r>
              <a:rPr lang="en-US" sz="1100" dirty="0" err="1">
                <a:solidFill>
                  <a:schemeClr val="tx1">
                    <a:lumMod val="65000"/>
                    <a:lumOff val="35000"/>
                  </a:schemeClr>
                </a:solidFill>
              </a:rPr>
              <a:t>Hemo</a:t>
            </a:r>
            <a:r>
              <a:rPr lang="en-US" sz="1100" dirty="0">
                <a:solidFill>
                  <a:schemeClr val="tx1">
                    <a:lumMod val="65000"/>
                    <a:lumOff val="35000"/>
                  </a:schemeClr>
                </a:solidFill>
              </a:rPr>
              <a:t> </a:t>
            </a:r>
            <a:r>
              <a:rPr lang="en-US" sz="1100" dirty="0" err="1">
                <a:solidFill>
                  <a:schemeClr val="tx1">
                    <a:lumMod val="65000"/>
                    <a:lumOff val="35000"/>
                  </a:schemeClr>
                </a:solidFill>
              </a:rPr>
              <a:t>Gelo</a:t>
            </a:r>
            <a:r>
              <a:rPr lang="en-US" sz="1100" dirty="0">
                <a:solidFill>
                  <a:schemeClr val="tx1">
                    <a:lumMod val="65000"/>
                    <a:lumOff val="35000"/>
                  </a:schemeClr>
                </a:solidFill>
              </a:rPr>
              <a:t>, </a:t>
            </a:r>
            <a:r>
              <a:rPr lang="en-US" sz="1100" dirty="0" err="1">
                <a:solidFill>
                  <a:schemeClr val="tx1">
                    <a:lumMod val="65000"/>
                    <a:lumOff val="35000"/>
                  </a:schemeClr>
                </a:solidFill>
              </a:rPr>
              <a:t>Gerver</a:t>
            </a:r>
            <a:r>
              <a:rPr lang="en-US" sz="1100" dirty="0">
                <a:solidFill>
                  <a:schemeClr val="tx1">
                    <a:lumMod val="65000"/>
                    <a:lumOff val="35000"/>
                  </a:schemeClr>
                </a:solidFill>
              </a:rPr>
              <a:t>, </a:t>
            </a:r>
            <a:r>
              <a:rPr lang="en-US" sz="1100" dirty="0" err="1">
                <a:solidFill>
                  <a:schemeClr val="tx1">
                    <a:lumMod val="65000"/>
                    <a:lumOff val="35000"/>
                  </a:schemeClr>
                </a:solidFill>
              </a:rPr>
              <a:t>Talmos</a:t>
            </a:r>
            <a:r>
              <a:rPr lang="en-US" sz="1100" dirty="0">
                <a:solidFill>
                  <a:schemeClr val="tx1">
                    <a:lumMod val="65000"/>
                    <a:lumOff val="35000"/>
                  </a:schemeClr>
                </a:solidFill>
              </a:rPr>
              <a:t> and </a:t>
            </a:r>
            <a:r>
              <a:rPr lang="en-US" sz="1100" dirty="0" err="1" smtClean="0">
                <a:solidFill>
                  <a:schemeClr val="tx1">
                    <a:lumMod val="65000"/>
                    <a:lumOff val="35000"/>
                  </a:schemeClr>
                </a:solidFill>
              </a:rPr>
              <a:t>Abony</a:t>
            </a:r>
            <a:endParaRPr lang="en-US" sz="1100" dirty="0" smtClean="0">
              <a:solidFill>
                <a:schemeClr val="tx1">
                  <a:lumMod val="65000"/>
                  <a:lumOff val="35000"/>
                </a:schemeClr>
              </a:solidFill>
            </a:endParaRPr>
          </a:p>
          <a:p>
            <a:pPr lvl="1"/>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err="1">
                <a:solidFill>
                  <a:schemeClr val="tx1">
                    <a:lumMod val="65000"/>
                    <a:lumOff val="35000"/>
                  </a:schemeClr>
                </a:solidFill>
              </a:rPr>
              <a:t>Medair</a:t>
            </a:r>
            <a:r>
              <a:rPr lang="en-US" sz="1100" dirty="0">
                <a:solidFill>
                  <a:schemeClr val="tx1">
                    <a:lumMod val="65000"/>
                    <a:lumOff val="35000"/>
                  </a:schemeClr>
                </a:solidFill>
              </a:rPr>
              <a:t> – </a:t>
            </a:r>
            <a:r>
              <a:rPr lang="en-GB" sz="1100" dirty="0">
                <a:solidFill>
                  <a:schemeClr val="tx1">
                    <a:lumMod val="65000"/>
                    <a:lumOff val="35000"/>
                  </a:schemeClr>
                </a:solidFill>
              </a:rPr>
              <a:t>Sinjar town, </a:t>
            </a:r>
            <a:r>
              <a:rPr lang="en-GB" sz="1100" dirty="0" err="1">
                <a:solidFill>
                  <a:schemeClr val="tx1">
                    <a:lumMod val="65000"/>
                    <a:lumOff val="35000"/>
                  </a:schemeClr>
                </a:solidFill>
              </a:rPr>
              <a:t>Caracoil</a:t>
            </a:r>
            <a:r>
              <a:rPr lang="en-GB" sz="1100" dirty="0">
                <a:solidFill>
                  <a:schemeClr val="tx1">
                    <a:lumMod val="65000"/>
                    <a:lumOff val="35000"/>
                  </a:schemeClr>
                </a:solidFill>
              </a:rPr>
              <a:t>, </a:t>
            </a:r>
            <a:r>
              <a:rPr lang="en-GB" sz="1100" dirty="0" err="1">
                <a:solidFill>
                  <a:schemeClr val="tx1">
                    <a:lumMod val="65000"/>
                    <a:lumOff val="35000"/>
                  </a:schemeClr>
                </a:solidFill>
              </a:rPr>
              <a:t>Rashidiya</a:t>
            </a:r>
            <a:r>
              <a:rPr lang="en-GB" sz="1100" dirty="0">
                <a:solidFill>
                  <a:schemeClr val="tx1">
                    <a:lumMod val="65000"/>
                    <a:lumOff val="35000"/>
                  </a:schemeClr>
                </a:solidFill>
              </a:rPr>
              <a:t> (Mosul) and </a:t>
            </a:r>
            <a:r>
              <a:rPr lang="en-GB" sz="1100" dirty="0" err="1" smtClean="0">
                <a:solidFill>
                  <a:schemeClr val="tx1">
                    <a:lumMod val="65000"/>
                    <a:lumOff val="35000"/>
                  </a:schemeClr>
                </a:solidFill>
              </a:rPr>
              <a:t>Telkief</a:t>
            </a:r>
            <a:endParaRPr lang="en-GB" sz="1100" dirty="0" smtClean="0">
              <a:solidFill>
                <a:schemeClr val="tx1">
                  <a:lumMod val="65000"/>
                  <a:lumOff val="35000"/>
                </a:schemeClr>
              </a:solidFill>
            </a:endParaRPr>
          </a:p>
          <a:p>
            <a:pPr lvl="1"/>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a:solidFill>
                  <a:schemeClr val="tx1">
                    <a:lumMod val="65000"/>
                    <a:lumOff val="35000"/>
                  </a:schemeClr>
                </a:solidFill>
              </a:rPr>
              <a:t>CARE &amp; ACTED (RNA) - </a:t>
            </a:r>
            <a:r>
              <a:rPr lang="en-GB" sz="1100" dirty="0" err="1">
                <a:solidFill>
                  <a:schemeClr val="tx1">
                    <a:lumMod val="65000"/>
                    <a:lumOff val="35000"/>
                  </a:schemeClr>
                </a:solidFill>
              </a:rPr>
              <a:t>Til</a:t>
            </a:r>
            <a:r>
              <a:rPr lang="en-GB" sz="1100" dirty="0">
                <a:solidFill>
                  <a:schemeClr val="tx1">
                    <a:lumMod val="65000"/>
                    <a:lumOff val="35000"/>
                  </a:schemeClr>
                </a:solidFill>
              </a:rPr>
              <a:t> </a:t>
            </a:r>
            <a:r>
              <a:rPr lang="en-GB" sz="1100" dirty="0" smtClean="0">
                <a:solidFill>
                  <a:schemeClr val="tx1">
                    <a:lumMod val="65000"/>
                    <a:lumOff val="35000"/>
                  </a:schemeClr>
                </a:solidFill>
              </a:rPr>
              <a:t>Al-</a:t>
            </a:r>
            <a:r>
              <a:rPr lang="en-GB" sz="1100" dirty="0" err="1" smtClean="0">
                <a:solidFill>
                  <a:schemeClr val="tx1">
                    <a:lumMod val="65000"/>
                    <a:lumOff val="35000"/>
                  </a:schemeClr>
                </a:solidFill>
              </a:rPr>
              <a:t>Hawa</a:t>
            </a:r>
            <a:r>
              <a:rPr lang="en-GB" sz="1100" dirty="0" smtClean="0">
                <a:solidFill>
                  <a:schemeClr val="tx1">
                    <a:lumMod val="65000"/>
                    <a:lumOff val="35000"/>
                  </a:schemeClr>
                </a:solidFill>
              </a:rPr>
              <a:t>, </a:t>
            </a:r>
            <a:r>
              <a:rPr lang="en-GB" sz="1100" dirty="0" err="1" smtClean="0">
                <a:solidFill>
                  <a:schemeClr val="tx1">
                    <a:lumMod val="65000"/>
                    <a:lumOff val="35000"/>
                  </a:schemeClr>
                </a:solidFill>
              </a:rPr>
              <a:t>Til</a:t>
            </a:r>
            <a:r>
              <a:rPr lang="en-GB" sz="1100" dirty="0" smtClean="0">
                <a:solidFill>
                  <a:schemeClr val="tx1">
                    <a:lumMod val="65000"/>
                    <a:lumOff val="35000"/>
                  </a:schemeClr>
                </a:solidFill>
              </a:rPr>
              <a:t> </a:t>
            </a:r>
            <a:r>
              <a:rPr lang="en-GB" sz="1100" dirty="0" err="1" smtClean="0">
                <a:solidFill>
                  <a:schemeClr val="tx1">
                    <a:lumMod val="65000"/>
                    <a:lumOff val="35000"/>
                  </a:schemeClr>
                </a:solidFill>
              </a:rPr>
              <a:t>Hayal</a:t>
            </a:r>
            <a:r>
              <a:rPr lang="en-GB" sz="1100" dirty="0" smtClean="0">
                <a:solidFill>
                  <a:schemeClr val="tx1">
                    <a:lumMod val="65000"/>
                    <a:lumOff val="35000"/>
                  </a:schemeClr>
                </a:solidFill>
              </a:rPr>
              <a:t>, Al-</a:t>
            </a:r>
            <a:r>
              <a:rPr lang="en-GB" sz="1100" dirty="0" err="1" smtClean="0">
                <a:solidFill>
                  <a:schemeClr val="tx1">
                    <a:lumMod val="65000"/>
                    <a:lumOff val="35000"/>
                  </a:schemeClr>
                </a:solidFill>
              </a:rPr>
              <a:t>Sikak</a:t>
            </a:r>
            <a:r>
              <a:rPr lang="en-GB" sz="1100" dirty="0" smtClean="0">
                <a:solidFill>
                  <a:schemeClr val="tx1">
                    <a:lumMod val="65000"/>
                    <a:lumOff val="35000"/>
                  </a:schemeClr>
                </a:solidFill>
              </a:rPr>
              <a:t>, Al-</a:t>
            </a:r>
            <a:r>
              <a:rPr lang="en-GB" sz="1100" dirty="0" err="1" smtClean="0">
                <a:solidFill>
                  <a:schemeClr val="tx1">
                    <a:lumMod val="65000"/>
                    <a:lumOff val="35000"/>
                  </a:schemeClr>
                </a:solidFill>
              </a:rPr>
              <a:t>Qadisiya</a:t>
            </a:r>
            <a:r>
              <a:rPr lang="en-GB" sz="1100" dirty="0" smtClean="0">
                <a:solidFill>
                  <a:schemeClr val="tx1">
                    <a:lumMod val="65000"/>
                    <a:lumOff val="35000"/>
                  </a:schemeClr>
                </a:solidFill>
              </a:rPr>
              <a:t> </a:t>
            </a:r>
            <a:r>
              <a:rPr lang="en-GB" sz="1100" dirty="0" err="1" smtClean="0">
                <a:solidFill>
                  <a:schemeClr val="tx1">
                    <a:lumMod val="65000"/>
                    <a:lumOff val="35000"/>
                  </a:schemeClr>
                </a:solidFill>
              </a:rPr>
              <a:t>Qr</a:t>
            </a:r>
            <a:r>
              <a:rPr lang="en-GB" sz="1100" dirty="0" smtClean="0">
                <a:solidFill>
                  <a:schemeClr val="tx1">
                    <a:lumMod val="65000"/>
                    <a:lumOff val="35000"/>
                  </a:schemeClr>
                </a:solidFill>
              </a:rPr>
              <a:t>, </a:t>
            </a:r>
            <a:r>
              <a:rPr lang="en-GB" sz="1100" dirty="0" err="1" smtClean="0">
                <a:solidFill>
                  <a:schemeClr val="tx1">
                    <a:lumMod val="65000"/>
                    <a:lumOff val="35000"/>
                  </a:schemeClr>
                </a:solidFill>
              </a:rPr>
              <a:t>Shekh</a:t>
            </a:r>
            <a:r>
              <a:rPr lang="en-GB" sz="1100" dirty="0" smtClean="0">
                <a:solidFill>
                  <a:schemeClr val="tx1">
                    <a:lumMod val="65000"/>
                    <a:lumOff val="35000"/>
                  </a:schemeClr>
                </a:solidFill>
              </a:rPr>
              <a:t> </a:t>
            </a:r>
            <a:r>
              <a:rPr lang="en-GB" sz="1100" dirty="0" err="1" smtClean="0">
                <a:solidFill>
                  <a:schemeClr val="tx1">
                    <a:lumMod val="65000"/>
                    <a:lumOff val="35000"/>
                  </a:schemeClr>
                </a:solidFill>
              </a:rPr>
              <a:t>Himsi</a:t>
            </a:r>
            <a:r>
              <a:rPr lang="en-GB" sz="1100" dirty="0" smtClean="0">
                <a:solidFill>
                  <a:schemeClr val="tx1">
                    <a:lumMod val="65000"/>
                    <a:lumOff val="35000"/>
                  </a:schemeClr>
                </a:solidFill>
              </a:rPr>
              <a:t>, </a:t>
            </a:r>
            <a:r>
              <a:rPr lang="en-GB" sz="1100" dirty="0" err="1" smtClean="0">
                <a:solidFill>
                  <a:schemeClr val="tx1">
                    <a:lumMod val="65000"/>
                    <a:lumOff val="35000"/>
                  </a:schemeClr>
                </a:solidFill>
              </a:rPr>
              <a:t>Kharab</a:t>
            </a:r>
            <a:r>
              <a:rPr lang="en-GB" sz="1100" dirty="0" smtClean="0">
                <a:solidFill>
                  <a:schemeClr val="tx1">
                    <a:lumMod val="65000"/>
                    <a:lumOff val="35000"/>
                  </a:schemeClr>
                </a:solidFill>
              </a:rPr>
              <a:t> Al-Ashiq</a:t>
            </a:r>
          </a:p>
          <a:p>
            <a:pPr lvl="1"/>
            <a:endParaRPr lang="en-GB"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Mission East – Sinjar PKK</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err="1" smtClean="0">
                <a:solidFill>
                  <a:schemeClr val="tx1">
                    <a:lumMod val="65000"/>
                    <a:lumOff val="35000"/>
                  </a:schemeClr>
                </a:solidFill>
              </a:rPr>
              <a:t>Malteser</a:t>
            </a:r>
            <a:r>
              <a:rPr lang="en-US" sz="1100" dirty="0" smtClean="0">
                <a:solidFill>
                  <a:schemeClr val="tx1">
                    <a:lumMod val="65000"/>
                    <a:lumOff val="35000"/>
                  </a:schemeClr>
                </a:solidFill>
              </a:rPr>
              <a:t> International – 21 villages in </a:t>
            </a:r>
            <a:r>
              <a:rPr lang="en-US" sz="1100" dirty="0" err="1" smtClean="0">
                <a:solidFill>
                  <a:schemeClr val="tx1">
                    <a:lumMod val="65000"/>
                    <a:lumOff val="35000"/>
                  </a:schemeClr>
                </a:solidFill>
              </a:rPr>
              <a:t>Ayadiya</a:t>
            </a:r>
            <a:r>
              <a:rPr lang="en-US" sz="1100" dirty="0" smtClean="0">
                <a:solidFill>
                  <a:schemeClr val="tx1">
                    <a:lumMod val="65000"/>
                    <a:lumOff val="35000"/>
                  </a:schemeClr>
                </a:solidFill>
              </a:rPr>
              <a:t> Sub District on </a:t>
            </a:r>
            <a:r>
              <a:rPr lang="en-GB" sz="1100" u="sng" dirty="0">
                <a:hlinkClick r:id="rId2"/>
              </a:rPr>
              <a:t>www.humanitarianresponse.info</a:t>
            </a:r>
            <a:r>
              <a:rPr lang="en-GB" sz="1100" dirty="0"/>
              <a:t> </a:t>
            </a:r>
            <a:endParaRPr lang="en-US" sz="1100" dirty="0" smtClean="0">
              <a:solidFill>
                <a:schemeClr val="tx1">
                  <a:lumMod val="65000"/>
                  <a:lumOff val="35000"/>
                </a:schemeClr>
              </a:solidFill>
            </a:endParaRPr>
          </a:p>
          <a:p>
            <a:pPr marL="628650" lvl="1" indent="-171450">
              <a:buFont typeface="Arial" panose="020B0604020202020204" pitchFamily="34" charset="0"/>
              <a:buChar char="•"/>
            </a:pP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PWJ </a:t>
            </a:r>
            <a:r>
              <a:rPr lang="en-US" sz="1100" dirty="0" smtClean="0">
                <a:solidFill>
                  <a:schemeClr val="tx1">
                    <a:lumMod val="65000"/>
                    <a:lumOff val="35000"/>
                  </a:schemeClr>
                </a:solidFill>
              </a:rPr>
              <a:t>– TBC</a:t>
            </a:r>
            <a:endParaRPr lang="en-US" sz="1100" dirty="0" smtClean="0">
              <a:solidFill>
                <a:schemeClr val="tx1">
                  <a:lumMod val="65000"/>
                  <a:lumOff val="35000"/>
                </a:schemeClr>
              </a:solidFill>
            </a:endParaRPr>
          </a:p>
          <a:p>
            <a:pPr marL="628650" lvl="1" indent="-171450">
              <a:buFont typeface="Arial" panose="020B0604020202020204" pitchFamily="34" charset="0"/>
              <a:buChar char="•"/>
            </a:pPr>
            <a:endParaRPr lang="en-GB" sz="1100" dirty="0">
              <a:solidFill>
                <a:schemeClr val="tx1">
                  <a:lumMod val="65000"/>
                  <a:lumOff val="35000"/>
                </a:schemeClr>
              </a:solidFill>
            </a:endParaRPr>
          </a:p>
          <a:p>
            <a:pPr marL="628650" lvl="1" indent="-171450">
              <a:buFont typeface="Arial" panose="020B0604020202020204" pitchFamily="34" charset="0"/>
              <a:buChar char="•"/>
            </a:pPr>
            <a:endParaRPr lang="en-GB" sz="1100" dirty="0"/>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8295114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16</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a:solidFill>
                  <a:srgbClr val="0070C0"/>
                </a:solidFill>
                <a:latin typeface="Calibri Light" panose="020F0302020204030204" pitchFamily="34" charset="0"/>
                <a:ea typeface="Verdana" pitchFamily="34" charset="0"/>
                <a:cs typeface="Verdana" pitchFamily="34" charset="0"/>
              </a:rPr>
              <a:t>Pesh</a:t>
            </a:r>
            <a:r>
              <a:rPr lang="en-US" sz="2400" dirty="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1046440"/>
          </a:xfrm>
          <a:prstGeom prst="rect">
            <a:avLst/>
          </a:prstGeom>
        </p:spPr>
        <p:txBody>
          <a:bodyPr wrap="square">
            <a:spAutoFit/>
          </a:bodyPr>
          <a:lstStyle/>
          <a:p>
            <a:r>
              <a:rPr lang="en-US" b="1" dirty="0" smtClean="0">
                <a:solidFill>
                  <a:schemeClr val="tx1">
                    <a:lumMod val="65000"/>
                    <a:lumOff val="35000"/>
                  </a:schemeClr>
                </a:solidFill>
              </a:rPr>
              <a:t>WHH Assessment </a:t>
            </a:r>
            <a:r>
              <a:rPr lang="en-US" b="1" dirty="0" err="1" smtClean="0">
                <a:solidFill>
                  <a:schemeClr val="tx1">
                    <a:lumMod val="65000"/>
                    <a:lumOff val="35000"/>
                  </a:schemeClr>
                </a:solidFill>
              </a:rPr>
              <a:t>pt</a:t>
            </a:r>
            <a:r>
              <a:rPr lang="en-US" b="1" dirty="0" smtClean="0">
                <a:solidFill>
                  <a:schemeClr val="tx1">
                    <a:lumMod val="65000"/>
                    <a:lumOff val="35000"/>
                  </a:schemeClr>
                </a:solidFill>
              </a:rPr>
              <a:t> 1/3</a:t>
            </a:r>
            <a:endParaRPr lang="en-GB" sz="1100" dirty="0"/>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736065379"/>
              </p:ext>
            </p:extLst>
          </p:nvPr>
        </p:nvGraphicFramePr>
        <p:xfrm>
          <a:off x="640086" y="1148599"/>
          <a:ext cx="4775200" cy="3139440"/>
        </p:xfrm>
        <a:graphic>
          <a:graphicData uri="http://schemas.openxmlformats.org/drawingml/2006/table">
            <a:tbl>
              <a:tblPr>
                <a:tableStyleId>{5C22544A-7EE6-4342-B048-85BDC9FD1C3A}</a:tableStyleId>
              </a:tblPr>
              <a:tblGrid>
                <a:gridCol w="609195"/>
                <a:gridCol w="828124"/>
                <a:gridCol w="1764127"/>
                <a:gridCol w="1573754"/>
              </a:tblGrid>
              <a:tr h="0">
                <a:tc>
                  <a:txBody>
                    <a:bodyPr/>
                    <a:lstStyle/>
                    <a:p>
                      <a:pPr algn="ctr" fontAlgn="ctr"/>
                      <a:r>
                        <a:rPr lang="en-GB" sz="1100" u="none" strike="noStrike" dirty="0">
                          <a:effectLst/>
                        </a:rPr>
                        <a:t>District</a:t>
                      </a:r>
                      <a:endParaRPr lang="en-GB"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n-GB" sz="1100" u="none" strike="noStrike">
                          <a:effectLst/>
                        </a:rPr>
                        <a:t>Sub-district</a:t>
                      </a:r>
                      <a:endParaRPr lang="en-GB" sz="1100" b="1" i="0" u="none" strike="noStrike">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n-GB" sz="1100" u="none" strike="noStrike">
                          <a:effectLst/>
                        </a:rPr>
                        <a:t>Name of village</a:t>
                      </a:r>
                      <a:endParaRPr lang="en-GB" sz="1100" b="1" i="0" u="none" strike="noStrike">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n-GB" sz="1100" u="none" strike="noStrike" dirty="0">
                          <a:effectLst/>
                        </a:rPr>
                        <a:t>GPS</a:t>
                      </a:r>
                      <a:endParaRPr lang="en-GB"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Tel Mus</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dirty="0">
                          <a:effectLst/>
                        </a:rPr>
                        <a:t>36.631399, 42.600244</a:t>
                      </a:r>
                      <a:endParaRPr lang="en-GB" sz="1100" b="0" i="0" u="none" strike="noStrike" dirty="0">
                        <a:solidFill>
                          <a:srgbClr val="000000"/>
                        </a:solidFill>
                        <a:effectLst/>
                        <a:latin typeface="Calibri" panose="020F0502020204030204" pitchFamily="34" charset="0"/>
                      </a:endParaRPr>
                    </a:p>
                  </a:txBody>
                  <a:tcPr marL="9525" marR="9525" marT="9525" marB="0" anchor="ctr"/>
                </a:tc>
              </a:tr>
              <a:tr h="238125">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Kani Shren</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dirty="0">
                          <a:effectLst/>
                        </a:rPr>
                        <a:t>36.603751, 42.621267</a:t>
                      </a:r>
                      <a:endParaRPr lang="en-GB" sz="1100" b="0" i="0" u="none" strike="noStrike" dirty="0">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Mufry</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36.614541, 42.568983</a:t>
                      </a:r>
                      <a:endParaRPr lang="en-GB" sz="1100" b="0" i="0" u="none" strike="noStrike">
                        <a:solidFill>
                          <a:srgbClr val="000000"/>
                        </a:solidFill>
                        <a:effectLst/>
                        <a:latin typeface="Calibri" panose="020F0502020204030204" pitchFamily="34" charset="0"/>
                      </a:endParaRPr>
                    </a:p>
                  </a:txBody>
                  <a:tcPr marL="9525" marR="9525" marT="9525" marB="0" anchor="ctr"/>
                </a:tc>
              </a:tr>
              <a:tr h="24765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Til Maraqsufla/Gilgamish</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36.594173, 42.524578</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Til Maraq Alia/Kobani</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36.610673, 42.537728</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Faqerok/Muhwardak</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36.584746, 42.486825</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Ayadea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Ekhwetla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36.590308, 42.457443</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Ayadea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Amalah</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36.642534, 42.444575</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Ain Zala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36.720488, 42.558193</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Shareka Ain Zala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36.736312, 42.596705</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Masker Domiz</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36.706396, 42.608639</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Domiz complex</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36.711168, 42.615628</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Ayadea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Nasefia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36.587373, 42.364678</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Ayadea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Burqhulia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36.594301, 42.363804</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Ayadea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Bugha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dirty="0">
                          <a:effectLst/>
                        </a:rPr>
                        <a:t>36.593871, 42.388434</a:t>
                      </a:r>
                      <a:endParaRPr lang="en-GB" sz="11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17647014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17</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a:solidFill>
                  <a:srgbClr val="0070C0"/>
                </a:solidFill>
                <a:latin typeface="Calibri Light" panose="020F0302020204030204" pitchFamily="34" charset="0"/>
                <a:ea typeface="Verdana" pitchFamily="34" charset="0"/>
                <a:cs typeface="Verdana" pitchFamily="34" charset="0"/>
              </a:rPr>
              <a:t>Pesh</a:t>
            </a:r>
            <a:r>
              <a:rPr lang="en-US" sz="2400" dirty="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369332"/>
          </a:xfrm>
          <a:prstGeom prst="rect">
            <a:avLst/>
          </a:prstGeom>
        </p:spPr>
        <p:txBody>
          <a:bodyPr wrap="square">
            <a:spAutoFit/>
          </a:bodyPr>
          <a:lstStyle/>
          <a:p>
            <a:r>
              <a:rPr lang="en-US" b="1" dirty="0">
                <a:solidFill>
                  <a:schemeClr val="tx1">
                    <a:lumMod val="65000"/>
                    <a:lumOff val="35000"/>
                  </a:schemeClr>
                </a:solidFill>
              </a:rPr>
              <a:t>WHH Assessment </a:t>
            </a:r>
            <a:r>
              <a:rPr lang="en-US" b="1" dirty="0" err="1">
                <a:solidFill>
                  <a:schemeClr val="tx1">
                    <a:lumMod val="65000"/>
                    <a:lumOff val="35000"/>
                  </a:schemeClr>
                </a:solidFill>
              </a:rPr>
              <a:t>pt</a:t>
            </a:r>
            <a:r>
              <a:rPr lang="en-US" b="1" dirty="0">
                <a:solidFill>
                  <a:schemeClr val="tx1">
                    <a:lumMod val="65000"/>
                    <a:lumOff val="35000"/>
                  </a:schemeClr>
                </a:solidFill>
              </a:rPr>
              <a:t> </a:t>
            </a:r>
            <a:r>
              <a:rPr lang="en-US" b="1" dirty="0" smtClean="0">
                <a:solidFill>
                  <a:schemeClr val="tx1">
                    <a:lumMod val="65000"/>
                    <a:lumOff val="35000"/>
                  </a:schemeClr>
                </a:solidFill>
              </a:rPr>
              <a:t>2/3</a:t>
            </a:r>
            <a:endParaRPr lang="en-US" sz="1100" dirty="0" smtClean="0">
              <a:solidFill>
                <a:schemeClr val="tx1">
                  <a:lumMod val="65000"/>
                  <a:lumOff val="35000"/>
                </a:schemeClr>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1781091988"/>
              </p:ext>
            </p:extLst>
          </p:nvPr>
        </p:nvGraphicFramePr>
        <p:xfrm>
          <a:off x="640086" y="1112729"/>
          <a:ext cx="4775200" cy="177165"/>
        </p:xfrm>
        <a:graphic>
          <a:graphicData uri="http://schemas.openxmlformats.org/drawingml/2006/table">
            <a:tbl>
              <a:tblPr>
                <a:tableStyleId>{5C22544A-7EE6-4342-B048-85BDC9FD1C3A}</a:tableStyleId>
              </a:tblPr>
              <a:tblGrid>
                <a:gridCol w="609195"/>
                <a:gridCol w="828124"/>
                <a:gridCol w="1764127"/>
                <a:gridCol w="1573754"/>
              </a:tblGrid>
              <a:tr h="0">
                <a:tc>
                  <a:txBody>
                    <a:bodyPr/>
                    <a:lstStyle/>
                    <a:p>
                      <a:pPr algn="ctr" fontAlgn="ctr"/>
                      <a:r>
                        <a:rPr lang="en-GB" sz="1100" u="none" strike="noStrike" dirty="0">
                          <a:effectLst/>
                        </a:rPr>
                        <a:t>District</a:t>
                      </a:r>
                      <a:endParaRPr lang="en-GB"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n-GB" sz="1100" u="none" strike="noStrike">
                          <a:effectLst/>
                        </a:rPr>
                        <a:t>Sub-district</a:t>
                      </a:r>
                      <a:endParaRPr lang="en-GB" sz="1100" b="1" i="0" u="none" strike="noStrike">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n-GB" sz="1100" u="none" strike="noStrike">
                          <a:effectLst/>
                        </a:rPr>
                        <a:t>Name of village</a:t>
                      </a:r>
                      <a:endParaRPr lang="en-GB" sz="1100" b="1" i="0" u="none" strike="noStrike">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n-GB" sz="1100" u="none" strike="noStrike" dirty="0">
                          <a:effectLst/>
                        </a:rPr>
                        <a:t>GPS</a:t>
                      </a:r>
                      <a:endParaRPr lang="en-GB"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685462325"/>
              </p:ext>
            </p:extLst>
          </p:nvPr>
        </p:nvGraphicFramePr>
        <p:xfrm>
          <a:off x="640086" y="1299419"/>
          <a:ext cx="4775200" cy="2476500"/>
        </p:xfrm>
        <a:graphic>
          <a:graphicData uri="http://schemas.openxmlformats.org/drawingml/2006/table">
            <a:tbl>
              <a:tblPr>
                <a:tableStyleId>{5C22544A-7EE6-4342-B048-85BDC9FD1C3A}</a:tableStyleId>
              </a:tblPr>
              <a:tblGrid>
                <a:gridCol w="609195"/>
                <a:gridCol w="828124"/>
                <a:gridCol w="1764127"/>
                <a:gridCol w="1573754"/>
              </a:tblGrid>
              <a:tr h="190500">
                <a:tc>
                  <a:txBody>
                    <a:bodyPr/>
                    <a:lstStyle/>
                    <a:p>
                      <a:pPr algn="ctr" fontAlgn="ctr"/>
                      <a:r>
                        <a:rPr lang="en-GB" sz="1100" u="none" strike="noStrike" dirty="0" err="1">
                          <a:effectLst/>
                        </a:rPr>
                        <a:t>Telafar</a:t>
                      </a:r>
                      <a:endParaRPr lang="en-GB"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Sumod complex</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36.763646, 42.602712</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Wana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Babnet</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36.596648, 42.878125</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Wana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Shaixwat</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36.556899, 42.808208</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Wana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Mstah Complex</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36.574991, 42.798011</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Khrvr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36.689199, 42.597109</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Jasaah</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36.3537 , 42.4057</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Shakak</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36.58515 , 42.648825</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Danne</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36.3720, 42.2838</a:t>
                      </a:r>
                      <a:endParaRPr lang="en-GB" sz="1100" b="0" i="0" u="none" strike="noStrike">
                        <a:solidFill>
                          <a:srgbClr val="000000"/>
                        </a:solidFill>
                        <a:effectLst/>
                        <a:latin typeface="Calibri" panose="020F0502020204030204" pitchFamily="34" charset="0"/>
                      </a:endParaRPr>
                    </a:p>
                  </a:txBody>
                  <a:tcPr marL="9525" marR="9525" marT="9525" marB="0" anchor="ctr"/>
                </a:tc>
              </a:tr>
              <a:tr h="3810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North Abo Woni and</a:t>
                      </a:r>
                      <a:br>
                        <a:rPr lang="en-GB" sz="1100" u="none" strike="noStrike">
                          <a:effectLst/>
                        </a:rPr>
                      </a:br>
                      <a:r>
                        <a:rPr lang="en-GB" sz="1100" u="none" strike="noStrike">
                          <a:effectLst/>
                        </a:rPr>
                        <a:t>South Abo Woni</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36.3729 , 42.2759</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Bazlah</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36.71002, 42.705984</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Hamu Gulo</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36.601587, 42.644721</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dirty="0" err="1">
                          <a:effectLst/>
                        </a:rPr>
                        <a:t>Telafar</a:t>
                      </a:r>
                      <a:endParaRPr lang="en-GB"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Ayadea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Khrmr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dirty="0">
                          <a:effectLst/>
                        </a:rPr>
                        <a:t>36.622723, 42.381755</a:t>
                      </a:r>
                      <a:endParaRPr lang="en-GB" sz="11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18944058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18</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a:solidFill>
                  <a:srgbClr val="0070C0"/>
                </a:solidFill>
                <a:latin typeface="Calibri Light" panose="020F0302020204030204" pitchFamily="34" charset="0"/>
                <a:ea typeface="Verdana" pitchFamily="34" charset="0"/>
                <a:cs typeface="Verdana" pitchFamily="34" charset="0"/>
              </a:rPr>
              <a:t>Pesh</a:t>
            </a:r>
            <a:r>
              <a:rPr lang="en-US" sz="2400" dirty="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369332"/>
          </a:xfrm>
          <a:prstGeom prst="rect">
            <a:avLst/>
          </a:prstGeom>
        </p:spPr>
        <p:txBody>
          <a:bodyPr wrap="square">
            <a:spAutoFit/>
          </a:bodyPr>
          <a:lstStyle/>
          <a:p>
            <a:r>
              <a:rPr lang="en-US" b="1" dirty="0">
                <a:solidFill>
                  <a:schemeClr val="tx1">
                    <a:lumMod val="65000"/>
                    <a:lumOff val="35000"/>
                  </a:schemeClr>
                </a:solidFill>
              </a:rPr>
              <a:t>WHH Assessment </a:t>
            </a:r>
            <a:r>
              <a:rPr lang="en-US" b="1" dirty="0" err="1" smtClean="0">
                <a:solidFill>
                  <a:schemeClr val="tx1">
                    <a:lumMod val="65000"/>
                    <a:lumOff val="35000"/>
                  </a:schemeClr>
                </a:solidFill>
              </a:rPr>
              <a:t>pt</a:t>
            </a:r>
            <a:r>
              <a:rPr lang="en-US" b="1" dirty="0" smtClean="0">
                <a:solidFill>
                  <a:schemeClr val="tx1">
                    <a:lumMod val="65000"/>
                    <a:lumOff val="35000"/>
                  </a:schemeClr>
                </a:solidFill>
              </a:rPr>
              <a:t> 3/3</a:t>
            </a:r>
            <a:endParaRPr lang="en-US" sz="1100" dirty="0" smtClean="0">
              <a:solidFill>
                <a:schemeClr val="tx1">
                  <a:lumMod val="65000"/>
                  <a:lumOff val="3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705242762"/>
              </p:ext>
            </p:extLst>
          </p:nvPr>
        </p:nvGraphicFramePr>
        <p:xfrm>
          <a:off x="640086" y="1116539"/>
          <a:ext cx="4775200" cy="177165"/>
        </p:xfrm>
        <a:graphic>
          <a:graphicData uri="http://schemas.openxmlformats.org/drawingml/2006/table">
            <a:tbl>
              <a:tblPr>
                <a:tableStyleId>{5C22544A-7EE6-4342-B048-85BDC9FD1C3A}</a:tableStyleId>
              </a:tblPr>
              <a:tblGrid>
                <a:gridCol w="609195"/>
                <a:gridCol w="828124"/>
                <a:gridCol w="1764127"/>
                <a:gridCol w="1573754"/>
              </a:tblGrid>
              <a:tr h="0">
                <a:tc>
                  <a:txBody>
                    <a:bodyPr/>
                    <a:lstStyle/>
                    <a:p>
                      <a:pPr algn="ctr" fontAlgn="ctr"/>
                      <a:r>
                        <a:rPr lang="en-GB" sz="1100" u="none" strike="noStrike" dirty="0">
                          <a:effectLst/>
                        </a:rPr>
                        <a:t>District</a:t>
                      </a:r>
                      <a:endParaRPr lang="en-GB"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n-GB" sz="1100" u="none" strike="noStrike" dirty="0">
                          <a:effectLst/>
                        </a:rPr>
                        <a:t>Sub-district</a:t>
                      </a:r>
                      <a:endParaRPr lang="en-GB"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n-GB" sz="1100" u="none" strike="noStrike" dirty="0">
                          <a:effectLst/>
                        </a:rPr>
                        <a:t>Name of village</a:t>
                      </a:r>
                      <a:endParaRPr lang="en-GB"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n-GB" sz="1100" u="none" strike="noStrike" dirty="0">
                          <a:effectLst/>
                        </a:rPr>
                        <a:t>GPS</a:t>
                      </a:r>
                      <a:endParaRPr lang="en-GB"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191356593"/>
              </p:ext>
            </p:extLst>
          </p:nvPr>
        </p:nvGraphicFramePr>
        <p:xfrm>
          <a:off x="640086" y="1300816"/>
          <a:ext cx="4775200" cy="1524000"/>
        </p:xfrm>
        <a:graphic>
          <a:graphicData uri="http://schemas.openxmlformats.org/drawingml/2006/table">
            <a:tbl>
              <a:tblPr>
                <a:tableStyleId>{5C22544A-7EE6-4342-B048-85BDC9FD1C3A}</a:tableStyleId>
              </a:tblPr>
              <a:tblGrid>
                <a:gridCol w="609195"/>
                <a:gridCol w="828124"/>
                <a:gridCol w="1764127"/>
                <a:gridCol w="1573754"/>
              </a:tblGrid>
              <a:tr h="190500">
                <a:tc>
                  <a:txBody>
                    <a:bodyPr/>
                    <a:lstStyle/>
                    <a:p>
                      <a:pPr algn="ctr" fontAlgn="ctr"/>
                      <a:r>
                        <a:rPr lang="en-GB" sz="1100" u="none" strike="noStrike" dirty="0" err="1">
                          <a:effectLst/>
                        </a:rPr>
                        <a:t>Telafar</a:t>
                      </a:r>
                      <a:endParaRPr lang="en-GB"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Ayadea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Shhel Bugah</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36.572426, 42.372529</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Abu Wajnam</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36.69412, 42.6233016</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Sufia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36.685876 , 42.711506</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Tebat Reiah</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36.692293, 42.686736</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Jesari Complex</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36.68938 , 42.684463</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Ayadea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Sahil Abd Hawa'</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36.5873383, 42.4117783</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a:effectLst/>
                        </a:rPr>
                        <a:t>Telafar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Zummar</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Khamruk</a:t>
                      </a:r>
                      <a:endParaRPr lang="en-GB"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a:effectLst/>
                        </a:rPr>
                        <a:t>36.65583233, 42.6780216</a:t>
                      </a:r>
                      <a:endParaRPr lang="en-GB" sz="1100" b="0" i="0" u="none" strike="noStrike">
                        <a:solidFill>
                          <a:srgbClr val="000000"/>
                        </a:solidFill>
                        <a:effectLst/>
                        <a:latin typeface="Calibri" panose="020F0502020204030204" pitchFamily="34" charset="0"/>
                      </a:endParaRPr>
                    </a:p>
                  </a:txBody>
                  <a:tcPr marL="9525" marR="9525" marT="9525" marB="0" anchor="ctr"/>
                </a:tc>
              </a:tr>
              <a:tr h="190500">
                <a:tc>
                  <a:txBody>
                    <a:bodyPr/>
                    <a:lstStyle/>
                    <a:p>
                      <a:pPr algn="ctr" fontAlgn="ctr"/>
                      <a:r>
                        <a:rPr lang="en-GB" sz="1100" u="none" strike="noStrike" dirty="0" err="1">
                          <a:effectLst/>
                        </a:rPr>
                        <a:t>Telafar</a:t>
                      </a:r>
                      <a:endParaRPr lang="en-GB"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dirty="0" err="1">
                          <a:effectLst/>
                        </a:rPr>
                        <a:t>Zummar</a:t>
                      </a:r>
                      <a:endParaRPr lang="en-GB"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dirty="0" err="1">
                          <a:effectLst/>
                        </a:rPr>
                        <a:t>Masifna</a:t>
                      </a:r>
                      <a:endParaRPr lang="en-GB"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100" u="none" strike="noStrike" dirty="0">
                          <a:effectLst/>
                        </a:rPr>
                        <a:t>36.6841733, 42.629035</a:t>
                      </a:r>
                      <a:endParaRPr lang="en-GB" sz="11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36691778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19</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Newly Retaken Areas &amp; Out of Camp Response in </a:t>
            </a:r>
            <a:r>
              <a:rPr lang="en-US" sz="2400" dirty="0" err="1">
                <a:solidFill>
                  <a:srgbClr val="0070C0"/>
                </a:solidFill>
                <a:latin typeface="Calibri Light" panose="020F0302020204030204" pitchFamily="34" charset="0"/>
                <a:ea typeface="Verdana" pitchFamily="34" charset="0"/>
                <a:cs typeface="Verdana" pitchFamily="34" charset="0"/>
              </a:rPr>
              <a:t>Pesh</a:t>
            </a:r>
            <a:r>
              <a:rPr lang="en-US" sz="2400" dirty="0">
                <a:solidFill>
                  <a:srgbClr val="0070C0"/>
                </a:solidFill>
                <a:latin typeface="Calibri Light" panose="020F0302020204030204" pitchFamily="34" charset="0"/>
                <a:ea typeface="Verdana" pitchFamily="34" charset="0"/>
                <a:cs typeface="Verdana" pitchFamily="34" charset="0"/>
              </a:rPr>
              <a:t> Areas</a:t>
            </a:r>
          </a:p>
        </p:txBody>
      </p:sp>
      <p:sp>
        <p:nvSpPr>
          <p:cNvPr id="4" name="Rectangle 3"/>
          <p:cNvSpPr/>
          <p:nvPr/>
        </p:nvSpPr>
        <p:spPr>
          <a:xfrm>
            <a:off x="640086" y="690710"/>
            <a:ext cx="7446080" cy="2400657"/>
          </a:xfrm>
          <a:prstGeom prst="rect">
            <a:avLst/>
          </a:prstGeom>
        </p:spPr>
        <p:txBody>
          <a:bodyPr wrap="square">
            <a:spAutoFit/>
          </a:bodyPr>
          <a:lstStyle/>
          <a:p>
            <a:r>
              <a:rPr lang="en-US" b="1" dirty="0" smtClean="0">
                <a:solidFill>
                  <a:schemeClr val="tx1">
                    <a:lumMod val="65000"/>
                    <a:lumOff val="35000"/>
                  </a:schemeClr>
                </a:solidFill>
              </a:rPr>
              <a:t>Next Steps</a:t>
            </a:r>
          </a:p>
          <a:p>
            <a:endParaRPr lang="en-US" sz="1100"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Cluster to review all </a:t>
            </a:r>
            <a:r>
              <a:rPr lang="en-US" sz="1100" dirty="0" smtClean="0">
                <a:solidFill>
                  <a:schemeClr val="tx1">
                    <a:lumMod val="65000"/>
                    <a:lumOff val="35000"/>
                  </a:schemeClr>
                </a:solidFill>
              </a:rPr>
              <a:t>assessments </a:t>
            </a:r>
            <a:r>
              <a:rPr lang="en-US" sz="1100" dirty="0" smtClean="0">
                <a:solidFill>
                  <a:schemeClr val="tx1">
                    <a:lumMod val="65000"/>
                    <a:lumOff val="35000"/>
                  </a:schemeClr>
                </a:solidFill>
              </a:rPr>
              <a:t>with </a:t>
            </a:r>
            <a:r>
              <a:rPr lang="en-US" sz="1100" dirty="0" smtClean="0">
                <a:solidFill>
                  <a:schemeClr val="tx1">
                    <a:lumMod val="65000"/>
                    <a:lumOff val="35000"/>
                  </a:schemeClr>
                </a:solidFill>
              </a:rPr>
              <a:t>partners, </a:t>
            </a:r>
            <a:r>
              <a:rPr lang="en-US" sz="1100" dirty="0" smtClean="0">
                <a:solidFill>
                  <a:schemeClr val="tx1">
                    <a:lumMod val="65000"/>
                    <a:lumOff val="35000"/>
                  </a:schemeClr>
                </a:solidFill>
              </a:rPr>
              <a:t>collect information on needs, response and share with all</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This will build upon the outstanding needs email sent through the cluster – don’t be afraid to reply and sign up to meet one of the needs!</a:t>
            </a:r>
          </a:p>
          <a:p>
            <a:pPr marL="171450" indent="-171450">
              <a:buFont typeface="Arial" panose="020B0604020202020204" pitchFamily="34" charset="0"/>
              <a:buChar char="•"/>
            </a:pPr>
            <a:endParaRPr lang="en-US" sz="1100"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partners conducted other assessments?</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partners conducted other responses</a:t>
            </a:r>
            <a:r>
              <a:rPr lang="en-US" sz="1100" dirty="0" smtClean="0">
                <a:solidFill>
                  <a:schemeClr val="tx1">
                    <a:lumMod val="65000"/>
                    <a:lumOff val="35000"/>
                  </a:schemeClr>
                </a:solidFill>
              </a:rPr>
              <a:t>?</a:t>
            </a:r>
          </a:p>
          <a:p>
            <a:pPr marL="628650" lvl="1" indent="-171450">
              <a:buFont typeface="Arial" panose="020B0604020202020204" pitchFamily="34" charset="0"/>
              <a:buChar char="•"/>
            </a:pPr>
            <a:r>
              <a:rPr lang="en-US" sz="1100" dirty="0" smtClean="0">
                <a:solidFill>
                  <a:schemeClr val="tx1">
                    <a:lumMod val="65000"/>
                    <a:lumOff val="35000"/>
                  </a:schemeClr>
                </a:solidFill>
              </a:rPr>
              <a:t>Mission East and </a:t>
            </a:r>
            <a:r>
              <a:rPr lang="en-US" sz="1100" dirty="0" err="1" smtClean="0">
                <a:solidFill>
                  <a:schemeClr val="tx1">
                    <a:lumMod val="65000"/>
                    <a:lumOff val="35000"/>
                  </a:schemeClr>
                </a:solidFill>
              </a:rPr>
              <a:t>Medair</a:t>
            </a:r>
            <a:r>
              <a:rPr lang="en-US" sz="1100" dirty="0" smtClean="0">
                <a:solidFill>
                  <a:schemeClr val="tx1">
                    <a:lumMod val="65000"/>
                    <a:lumOff val="35000"/>
                  </a:schemeClr>
                </a:solidFill>
              </a:rPr>
              <a:t> in Sinjar?</a:t>
            </a:r>
            <a:endParaRPr lang="en-US" sz="1100" dirty="0">
              <a:solidFill>
                <a:schemeClr val="tx1">
                  <a:lumMod val="65000"/>
                  <a:lumOff val="35000"/>
                </a:schemeClr>
              </a:solidFill>
            </a:endParaRPr>
          </a:p>
          <a:p>
            <a:endParaRPr lang="en-US" sz="1100" b="1" dirty="0" smtClean="0">
              <a:solidFill>
                <a:schemeClr val="tx1">
                  <a:lumMod val="65000"/>
                  <a:lumOff val="35000"/>
                </a:schemeClr>
              </a:solidFill>
            </a:endParaRPr>
          </a:p>
          <a:p>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1779266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2</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 on Previous Action Points</a:t>
            </a:r>
          </a:p>
        </p:txBody>
      </p:sp>
      <p:sp>
        <p:nvSpPr>
          <p:cNvPr id="4" name="Rectangle 3"/>
          <p:cNvSpPr/>
          <p:nvPr/>
        </p:nvSpPr>
        <p:spPr>
          <a:xfrm>
            <a:off x="640086" y="690710"/>
            <a:ext cx="7446080" cy="430887"/>
          </a:xfrm>
          <a:prstGeom prst="rect">
            <a:avLst/>
          </a:prstGeom>
        </p:spPr>
        <p:txBody>
          <a:bodyPr wrap="square">
            <a:spAutoFit/>
          </a:bodyPr>
          <a:lstStyle/>
          <a:p>
            <a:endParaRPr lang="en-US" sz="1100" dirty="0">
              <a:solidFill>
                <a:schemeClr val="tx1">
                  <a:lumMod val="65000"/>
                  <a:lumOff val="35000"/>
                </a:schemeClr>
              </a:solidFill>
            </a:endParaRPr>
          </a:p>
          <a:p>
            <a:endParaRPr lang="en-US" sz="1100" dirty="0">
              <a:solidFill>
                <a:schemeClr val="tx1">
                  <a:lumMod val="65000"/>
                  <a:lumOff val="35000"/>
                </a:schemeClr>
              </a:solidFill>
            </a:endParaRPr>
          </a:p>
        </p:txBody>
      </p:sp>
      <p:pic>
        <p:nvPicPr>
          <p:cNvPr id="26" name="Picture 25"/>
          <p:cNvPicPr>
            <a:picLocks noChangeAspect="1"/>
          </p:cNvPicPr>
          <p:nvPr/>
        </p:nvPicPr>
        <p:blipFill>
          <a:blip r:embed="rId4"/>
          <a:stretch>
            <a:fillRect/>
          </a:stretch>
        </p:blipFill>
        <p:spPr>
          <a:xfrm>
            <a:off x="7498415" y="898336"/>
            <a:ext cx="353631" cy="341437"/>
          </a:xfrm>
          <a:prstGeom prst="rect">
            <a:avLst/>
          </a:prstGeom>
        </p:spPr>
      </p:pic>
      <p:pic>
        <p:nvPicPr>
          <p:cNvPr id="14" name="Picture 13"/>
          <p:cNvPicPr>
            <a:picLocks noChangeAspect="1"/>
          </p:cNvPicPr>
          <p:nvPr/>
        </p:nvPicPr>
        <p:blipFill>
          <a:blip r:embed="rId5"/>
          <a:stretch>
            <a:fillRect/>
          </a:stretch>
        </p:blipFill>
        <p:spPr>
          <a:xfrm>
            <a:off x="640086" y="661227"/>
            <a:ext cx="2990850" cy="257175"/>
          </a:xfrm>
          <a:prstGeom prst="rect">
            <a:avLst/>
          </a:prstGeom>
        </p:spPr>
      </p:pic>
      <p:pic>
        <p:nvPicPr>
          <p:cNvPr id="25" name="Picture 24"/>
          <p:cNvPicPr>
            <a:picLocks noChangeAspect="1"/>
          </p:cNvPicPr>
          <p:nvPr/>
        </p:nvPicPr>
        <p:blipFill>
          <a:blip r:embed="rId5"/>
          <a:stretch>
            <a:fillRect/>
          </a:stretch>
        </p:blipFill>
        <p:spPr>
          <a:xfrm>
            <a:off x="4612341" y="667186"/>
            <a:ext cx="2990850" cy="257175"/>
          </a:xfrm>
          <a:prstGeom prst="rect">
            <a:avLst/>
          </a:prstGeom>
        </p:spPr>
      </p:pic>
      <p:pic>
        <p:nvPicPr>
          <p:cNvPr id="30" name="Picture 29"/>
          <p:cNvPicPr>
            <a:picLocks noChangeAspect="1"/>
          </p:cNvPicPr>
          <p:nvPr/>
        </p:nvPicPr>
        <p:blipFill>
          <a:blip r:embed="rId6"/>
          <a:stretch>
            <a:fillRect/>
          </a:stretch>
        </p:blipFill>
        <p:spPr>
          <a:xfrm>
            <a:off x="7498415" y="1278934"/>
            <a:ext cx="338619" cy="404394"/>
          </a:xfrm>
          <a:prstGeom prst="rect">
            <a:avLst/>
          </a:prstGeom>
        </p:spPr>
      </p:pic>
      <p:pic>
        <p:nvPicPr>
          <p:cNvPr id="43" name="Picture 42"/>
          <p:cNvPicPr>
            <a:picLocks noChangeAspect="1"/>
          </p:cNvPicPr>
          <p:nvPr/>
        </p:nvPicPr>
        <p:blipFill>
          <a:blip r:embed="rId4"/>
          <a:stretch>
            <a:fillRect/>
          </a:stretch>
        </p:blipFill>
        <p:spPr>
          <a:xfrm>
            <a:off x="3625736" y="2157583"/>
            <a:ext cx="353631" cy="341437"/>
          </a:xfrm>
          <a:prstGeom prst="rect">
            <a:avLst/>
          </a:prstGeom>
        </p:spPr>
      </p:pic>
      <p:pic>
        <p:nvPicPr>
          <p:cNvPr id="44" name="Picture 43"/>
          <p:cNvPicPr>
            <a:picLocks noChangeAspect="1"/>
          </p:cNvPicPr>
          <p:nvPr/>
        </p:nvPicPr>
        <p:blipFill>
          <a:blip r:embed="rId4"/>
          <a:stretch>
            <a:fillRect/>
          </a:stretch>
        </p:blipFill>
        <p:spPr>
          <a:xfrm>
            <a:off x="3630936" y="3478755"/>
            <a:ext cx="353631" cy="341437"/>
          </a:xfrm>
          <a:prstGeom prst="rect">
            <a:avLst/>
          </a:prstGeom>
        </p:spPr>
      </p:pic>
      <p:pic>
        <p:nvPicPr>
          <p:cNvPr id="45" name="Picture 44"/>
          <p:cNvPicPr>
            <a:picLocks noChangeAspect="1"/>
          </p:cNvPicPr>
          <p:nvPr/>
        </p:nvPicPr>
        <p:blipFill>
          <a:blip r:embed="rId4"/>
          <a:stretch>
            <a:fillRect/>
          </a:stretch>
        </p:blipFill>
        <p:spPr>
          <a:xfrm>
            <a:off x="3630936" y="3797313"/>
            <a:ext cx="353631" cy="341437"/>
          </a:xfrm>
          <a:prstGeom prst="rect">
            <a:avLst/>
          </a:prstGeom>
        </p:spPr>
      </p:pic>
      <p:pic>
        <p:nvPicPr>
          <p:cNvPr id="46" name="Picture 45"/>
          <p:cNvPicPr>
            <a:picLocks noChangeAspect="1"/>
          </p:cNvPicPr>
          <p:nvPr/>
        </p:nvPicPr>
        <p:blipFill>
          <a:blip r:embed="rId4"/>
          <a:stretch>
            <a:fillRect/>
          </a:stretch>
        </p:blipFill>
        <p:spPr>
          <a:xfrm>
            <a:off x="3630936" y="4145921"/>
            <a:ext cx="353631" cy="341437"/>
          </a:xfrm>
          <a:prstGeom prst="rect">
            <a:avLst/>
          </a:prstGeom>
        </p:spPr>
      </p:pic>
      <p:pic>
        <p:nvPicPr>
          <p:cNvPr id="47" name="Picture 46"/>
          <p:cNvPicPr>
            <a:picLocks noChangeAspect="1"/>
          </p:cNvPicPr>
          <p:nvPr/>
        </p:nvPicPr>
        <p:blipFill>
          <a:blip r:embed="rId4"/>
          <a:stretch>
            <a:fillRect/>
          </a:stretch>
        </p:blipFill>
        <p:spPr>
          <a:xfrm>
            <a:off x="7498415" y="1849285"/>
            <a:ext cx="353631" cy="341437"/>
          </a:xfrm>
          <a:prstGeom prst="rect">
            <a:avLst/>
          </a:prstGeom>
        </p:spPr>
      </p:pic>
      <p:pic>
        <p:nvPicPr>
          <p:cNvPr id="48" name="Picture 47" descr="Image result for red cros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21399" y="1509767"/>
            <a:ext cx="357968" cy="306829"/>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48"/>
          <p:cNvPicPr>
            <a:picLocks noChangeAspect="1"/>
          </p:cNvPicPr>
          <p:nvPr/>
        </p:nvPicPr>
        <p:blipFill>
          <a:blip r:embed="rId6"/>
          <a:stretch>
            <a:fillRect/>
          </a:stretch>
        </p:blipFill>
        <p:spPr>
          <a:xfrm>
            <a:off x="3621081" y="940956"/>
            <a:ext cx="338619" cy="404394"/>
          </a:xfrm>
          <a:prstGeom prst="rect">
            <a:avLst/>
          </a:prstGeom>
        </p:spPr>
      </p:pic>
      <p:pic>
        <p:nvPicPr>
          <p:cNvPr id="51" name="Picture 50" descr="Image result for red cros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88560" y="2336643"/>
            <a:ext cx="357968" cy="30682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8"/>
          <a:stretch>
            <a:fillRect/>
          </a:stretch>
        </p:blipFill>
        <p:spPr>
          <a:xfrm>
            <a:off x="4612341" y="3467938"/>
            <a:ext cx="2828925" cy="1390650"/>
          </a:xfrm>
          <a:prstGeom prst="rect">
            <a:avLst/>
          </a:prstGeom>
        </p:spPr>
      </p:pic>
      <p:pic>
        <p:nvPicPr>
          <p:cNvPr id="17" name="Picture 16"/>
          <p:cNvPicPr>
            <a:picLocks noChangeAspect="1"/>
          </p:cNvPicPr>
          <p:nvPr/>
        </p:nvPicPr>
        <p:blipFill>
          <a:blip r:embed="rId9"/>
          <a:stretch>
            <a:fillRect/>
          </a:stretch>
        </p:blipFill>
        <p:spPr>
          <a:xfrm>
            <a:off x="4631060" y="928144"/>
            <a:ext cx="2857500" cy="2543175"/>
          </a:xfrm>
          <a:prstGeom prst="rect">
            <a:avLst/>
          </a:prstGeom>
        </p:spPr>
      </p:pic>
      <p:pic>
        <p:nvPicPr>
          <p:cNvPr id="18" name="Picture 17"/>
          <p:cNvPicPr>
            <a:picLocks noChangeAspect="1"/>
          </p:cNvPicPr>
          <p:nvPr/>
        </p:nvPicPr>
        <p:blipFill>
          <a:blip r:embed="rId10"/>
          <a:stretch>
            <a:fillRect/>
          </a:stretch>
        </p:blipFill>
        <p:spPr>
          <a:xfrm>
            <a:off x="640086" y="948163"/>
            <a:ext cx="2847975" cy="542925"/>
          </a:xfrm>
          <a:prstGeom prst="rect">
            <a:avLst/>
          </a:prstGeom>
        </p:spPr>
      </p:pic>
      <p:pic>
        <p:nvPicPr>
          <p:cNvPr id="20" name="Picture 19"/>
          <p:cNvPicPr>
            <a:picLocks noChangeAspect="1"/>
          </p:cNvPicPr>
          <p:nvPr/>
        </p:nvPicPr>
        <p:blipFill>
          <a:blip r:embed="rId11"/>
          <a:stretch>
            <a:fillRect/>
          </a:stretch>
        </p:blipFill>
        <p:spPr>
          <a:xfrm>
            <a:off x="640086" y="1552898"/>
            <a:ext cx="2809875" cy="581025"/>
          </a:xfrm>
          <a:prstGeom prst="rect">
            <a:avLst/>
          </a:prstGeom>
        </p:spPr>
      </p:pic>
      <p:pic>
        <p:nvPicPr>
          <p:cNvPr id="24" name="Picture 23"/>
          <p:cNvPicPr>
            <a:picLocks noChangeAspect="1"/>
          </p:cNvPicPr>
          <p:nvPr/>
        </p:nvPicPr>
        <p:blipFill>
          <a:blip r:embed="rId12"/>
          <a:stretch>
            <a:fillRect/>
          </a:stretch>
        </p:blipFill>
        <p:spPr>
          <a:xfrm>
            <a:off x="640086" y="2148264"/>
            <a:ext cx="2876550" cy="1343025"/>
          </a:xfrm>
          <a:prstGeom prst="rect">
            <a:avLst/>
          </a:prstGeom>
        </p:spPr>
      </p:pic>
      <p:pic>
        <p:nvPicPr>
          <p:cNvPr id="27" name="Picture 26"/>
          <p:cNvPicPr>
            <a:picLocks noChangeAspect="1"/>
          </p:cNvPicPr>
          <p:nvPr/>
        </p:nvPicPr>
        <p:blipFill>
          <a:blip r:embed="rId13"/>
          <a:stretch>
            <a:fillRect/>
          </a:stretch>
        </p:blipFill>
        <p:spPr>
          <a:xfrm>
            <a:off x="639368" y="3607480"/>
            <a:ext cx="2762250" cy="762000"/>
          </a:xfrm>
          <a:prstGeom prst="rect">
            <a:avLst/>
          </a:prstGeom>
        </p:spPr>
      </p:pic>
      <p:pic>
        <p:nvPicPr>
          <p:cNvPr id="50" name="Picture 49"/>
          <p:cNvPicPr>
            <a:picLocks noChangeAspect="1"/>
          </p:cNvPicPr>
          <p:nvPr/>
        </p:nvPicPr>
        <p:blipFill>
          <a:blip r:embed="rId6"/>
          <a:stretch>
            <a:fillRect/>
          </a:stretch>
        </p:blipFill>
        <p:spPr>
          <a:xfrm>
            <a:off x="3630936" y="2819776"/>
            <a:ext cx="338619" cy="404394"/>
          </a:xfrm>
          <a:prstGeom prst="rect">
            <a:avLst/>
          </a:prstGeom>
        </p:spPr>
      </p:pic>
      <p:pic>
        <p:nvPicPr>
          <p:cNvPr id="53" name="Picture 52"/>
          <p:cNvPicPr>
            <a:picLocks noChangeAspect="1"/>
          </p:cNvPicPr>
          <p:nvPr/>
        </p:nvPicPr>
        <p:blipFill>
          <a:blip r:embed="rId4"/>
          <a:stretch>
            <a:fillRect/>
          </a:stretch>
        </p:blipFill>
        <p:spPr>
          <a:xfrm>
            <a:off x="7483403" y="2879997"/>
            <a:ext cx="353631" cy="341437"/>
          </a:xfrm>
          <a:prstGeom prst="rect">
            <a:avLst/>
          </a:prstGeom>
        </p:spPr>
      </p:pic>
      <p:pic>
        <p:nvPicPr>
          <p:cNvPr id="54" name="Picture 53"/>
          <p:cNvPicPr>
            <a:picLocks noChangeAspect="1"/>
          </p:cNvPicPr>
          <p:nvPr/>
        </p:nvPicPr>
        <p:blipFill>
          <a:blip r:embed="rId4"/>
          <a:stretch>
            <a:fillRect/>
          </a:stretch>
        </p:blipFill>
        <p:spPr>
          <a:xfrm>
            <a:off x="7481362" y="3410211"/>
            <a:ext cx="353631" cy="341437"/>
          </a:xfrm>
          <a:prstGeom prst="rect">
            <a:avLst/>
          </a:prstGeom>
        </p:spPr>
      </p:pic>
      <p:pic>
        <p:nvPicPr>
          <p:cNvPr id="55" name="Picture 54" descr="Image result for red cros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79066" y="3792360"/>
            <a:ext cx="357968" cy="30682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55" descr="Image result for red cros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88560" y="4333944"/>
            <a:ext cx="357968" cy="306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952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20</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Key Updates by Partners</a:t>
            </a:r>
          </a:p>
        </p:txBody>
      </p:sp>
      <p:sp>
        <p:nvSpPr>
          <p:cNvPr id="4" name="Rectangle 3"/>
          <p:cNvSpPr/>
          <p:nvPr/>
        </p:nvSpPr>
        <p:spPr>
          <a:xfrm>
            <a:off x="640086" y="690710"/>
            <a:ext cx="7446080" cy="3123932"/>
          </a:xfrm>
          <a:prstGeom prst="rect">
            <a:avLst/>
          </a:prstGeom>
        </p:spPr>
        <p:txBody>
          <a:bodyPr wrap="square">
            <a:spAutoFit/>
          </a:bodyPr>
          <a:lstStyle/>
          <a:p>
            <a:r>
              <a:rPr lang="en-US" b="1" dirty="0" smtClean="0">
                <a:solidFill>
                  <a:schemeClr val="tx1">
                    <a:lumMod val="65000"/>
                    <a:lumOff val="35000"/>
                  </a:schemeClr>
                </a:solidFill>
              </a:rPr>
              <a:t>General notifications:</a:t>
            </a:r>
          </a:p>
          <a:p>
            <a:endParaRPr lang="en-US" sz="1100" b="1"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Programmatic updates all are required to be informed of?</a:t>
            </a:r>
          </a:p>
          <a:p>
            <a:pPr marL="171450" indent="-171450">
              <a:buFont typeface="Arial" panose="020B0604020202020204" pitchFamily="34" charset="0"/>
              <a:buChar char="•"/>
            </a:pPr>
            <a:r>
              <a:rPr lang="en-US" sz="1100" dirty="0" smtClean="0">
                <a:solidFill>
                  <a:schemeClr val="tx1">
                    <a:lumMod val="65000"/>
                    <a:lumOff val="35000"/>
                  </a:schemeClr>
                </a:solidFill>
              </a:rPr>
              <a:t>Change in staffing?</a:t>
            </a:r>
          </a:p>
          <a:p>
            <a:pPr marL="171450" indent="-171450">
              <a:buFont typeface="Arial" panose="020B0604020202020204" pitchFamily="34" charset="0"/>
              <a:buChar char="•"/>
            </a:pPr>
            <a:r>
              <a:rPr lang="en-US" sz="1100" dirty="0" smtClean="0">
                <a:solidFill>
                  <a:schemeClr val="tx1">
                    <a:lumMod val="65000"/>
                    <a:lumOff val="35000"/>
                  </a:schemeClr>
                </a:solidFill>
              </a:rPr>
              <a:t>Change in area of operation?</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Projects:</a:t>
            </a:r>
            <a:endParaRPr lang="en-US" b="1"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you signed new funding recently?</a:t>
            </a:r>
          </a:p>
          <a:p>
            <a:pPr marL="171450" indent="-171450">
              <a:buFont typeface="Arial" panose="020B0604020202020204" pitchFamily="34" charset="0"/>
              <a:buChar char="•"/>
            </a:pPr>
            <a:r>
              <a:rPr lang="en-US" sz="1100" dirty="0" smtClean="0">
                <a:solidFill>
                  <a:schemeClr val="tx1">
                    <a:lumMod val="65000"/>
                    <a:lumOff val="35000"/>
                  </a:schemeClr>
                </a:solidFill>
              </a:rPr>
              <a:t>Is a closing project creating a gap?</a:t>
            </a: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a:p>
            <a:r>
              <a:rPr lang="en-US" b="1" dirty="0" smtClean="0">
                <a:solidFill>
                  <a:schemeClr val="tx1">
                    <a:lumMod val="65000"/>
                    <a:lumOff val="35000"/>
                  </a:schemeClr>
                </a:solidFill>
              </a:rPr>
              <a:t>Security and access:</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Problems inside </a:t>
            </a:r>
            <a:r>
              <a:rPr lang="en-US" sz="1100" dirty="0" err="1" smtClean="0">
                <a:solidFill>
                  <a:schemeClr val="tx1">
                    <a:lumMod val="65000"/>
                    <a:lumOff val="35000"/>
                  </a:schemeClr>
                </a:solidFill>
              </a:rPr>
              <a:t>Pesh</a:t>
            </a:r>
            <a:r>
              <a:rPr lang="en-US" sz="1100" dirty="0" smtClean="0">
                <a:solidFill>
                  <a:schemeClr val="tx1">
                    <a:lumMod val="65000"/>
                    <a:lumOff val="35000"/>
                  </a:schemeClr>
                </a:solidFill>
              </a:rPr>
              <a:t> lines?</a:t>
            </a: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23804353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21</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Updates from national cluster and any other business in KRI?</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4647426"/>
          </a:xfrm>
          <a:prstGeom prst="rect">
            <a:avLst/>
          </a:prstGeom>
        </p:spPr>
        <p:txBody>
          <a:bodyPr wrap="square">
            <a:spAutoFit/>
          </a:bodyPr>
          <a:lstStyle/>
          <a:p>
            <a:r>
              <a:rPr lang="en-US" b="1" dirty="0">
                <a:solidFill>
                  <a:schemeClr val="tx1">
                    <a:lumMod val="65000"/>
                    <a:lumOff val="35000"/>
                  </a:schemeClr>
                </a:solidFill>
              </a:rPr>
              <a:t>What multi lateral issues have we not covered?</a:t>
            </a:r>
          </a:p>
          <a:p>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Updates from the national level</a:t>
            </a:r>
          </a:p>
          <a:p>
            <a:pPr marL="628650" lvl="1" indent="-171450">
              <a:buFont typeface="Arial" panose="020B0604020202020204" pitchFamily="34" charset="0"/>
              <a:buChar char="•"/>
            </a:pPr>
            <a:r>
              <a:rPr lang="en-US" sz="1100" dirty="0" err="1">
                <a:solidFill>
                  <a:schemeClr val="tx1">
                    <a:lumMod val="65000"/>
                    <a:lumOff val="35000"/>
                  </a:schemeClr>
                </a:solidFill>
              </a:rPr>
              <a:t>Climatisation</a:t>
            </a:r>
            <a:r>
              <a:rPr lang="en-US" sz="1100" dirty="0">
                <a:solidFill>
                  <a:schemeClr val="tx1">
                    <a:lumMod val="65000"/>
                    <a:lumOff val="35000"/>
                  </a:schemeClr>
                </a:solidFill>
              </a:rPr>
              <a:t> and NFI Guidelines v12 are coming for review. </a:t>
            </a:r>
            <a:r>
              <a:rPr lang="en-US" sz="1100" dirty="0" err="1">
                <a:solidFill>
                  <a:schemeClr val="tx1">
                    <a:lumMod val="65000"/>
                    <a:lumOff val="35000"/>
                  </a:schemeClr>
                </a:solidFill>
              </a:rPr>
              <a:t>TWiG</a:t>
            </a:r>
            <a:r>
              <a:rPr lang="en-US" sz="1100" dirty="0">
                <a:solidFill>
                  <a:schemeClr val="tx1">
                    <a:lumMod val="65000"/>
                    <a:lumOff val="35000"/>
                  </a:schemeClr>
                </a:solidFill>
              </a:rPr>
              <a:t> documents should have reviewed by each organization already</a:t>
            </a:r>
            <a:r>
              <a:rPr lang="en-US" sz="1100" dirty="0" smtClean="0">
                <a:solidFill>
                  <a:schemeClr val="tx1">
                    <a:lumMod val="65000"/>
                    <a:lumOff val="35000"/>
                  </a:schemeClr>
                </a:solidFill>
              </a:rPr>
              <a:t>.</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GB" sz="1100" dirty="0">
                <a:solidFill>
                  <a:schemeClr val="tx1">
                    <a:lumMod val="65000"/>
                    <a:lumOff val="35000"/>
                  </a:schemeClr>
                </a:solidFill>
              </a:rPr>
              <a:t>HNO/HRP process has been delayed whilst the categorisation of people in need is redefined. OCHA is yet to release an updated timeline however there are dates for the </a:t>
            </a:r>
            <a:r>
              <a:rPr lang="en-GB" sz="1100" dirty="0" err="1">
                <a:solidFill>
                  <a:schemeClr val="tx1">
                    <a:lumMod val="65000"/>
                    <a:lumOff val="35000"/>
                  </a:schemeClr>
                </a:solidFill>
              </a:rPr>
              <a:t>PiN</a:t>
            </a:r>
            <a:r>
              <a:rPr lang="en-GB" sz="1100" dirty="0">
                <a:solidFill>
                  <a:schemeClr val="tx1">
                    <a:lumMod val="65000"/>
                    <a:lumOff val="35000"/>
                  </a:schemeClr>
                </a:solidFill>
              </a:rPr>
              <a:t> and workshop around the 20th and finalisation of the HNO process during the first few days of October</a:t>
            </a:r>
            <a:r>
              <a:rPr lang="en-GB" sz="1100" dirty="0" smtClean="0">
                <a:solidFill>
                  <a:schemeClr val="tx1">
                    <a:lumMod val="65000"/>
                    <a:lumOff val="35000"/>
                  </a:schemeClr>
                </a:solidFill>
              </a:rPr>
              <a:t>.</a:t>
            </a:r>
          </a:p>
          <a:p>
            <a:pPr marL="628650" lvl="1" indent="-171450">
              <a:buFont typeface="Arial" panose="020B0604020202020204" pitchFamily="34" charset="0"/>
              <a:buChar char="•"/>
            </a:pPr>
            <a:endParaRPr lang="en-GB" sz="1100" dirty="0">
              <a:solidFill>
                <a:schemeClr val="tx1">
                  <a:lumMod val="65000"/>
                  <a:lumOff val="35000"/>
                </a:schemeClr>
              </a:solidFill>
            </a:endParaRPr>
          </a:p>
          <a:p>
            <a:pPr marL="628650" lvl="1" indent="-171450">
              <a:buFont typeface="Arial" panose="020B0604020202020204" pitchFamily="34" charset="0"/>
              <a:buChar char="•"/>
            </a:pPr>
            <a:r>
              <a:rPr lang="en-GB" sz="1100" dirty="0">
                <a:solidFill>
                  <a:schemeClr val="tx1">
                    <a:lumMod val="65000"/>
                    <a:lumOff val="35000"/>
                  </a:schemeClr>
                </a:solidFill>
              </a:rPr>
              <a:t>OCHA is reviewing the IHPF process with the clusters and HC. The current feeling is that a special allocation might be made for </a:t>
            </a:r>
            <a:r>
              <a:rPr lang="en-GB" sz="1100" dirty="0" err="1">
                <a:solidFill>
                  <a:schemeClr val="tx1">
                    <a:lumMod val="65000"/>
                    <a:lumOff val="35000"/>
                  </a:schemeClr>
                </a:solidFill>
              </a:rPr>
              <a:t>Hawija</a:t>
            </a:r>
            <a:r>
              <a:rPr lang="en-GB" sz="1100" dirty="0">
                <a:solidFill>
                  <a:schemeClr val="tx1">
                    <a:lumMod val="65000"/>
                    <a:lumOff val="35000"/>
                  </a:schemeClr>
                </a:solidFill>
              </a:rPr>
              <a:t> and West Anbar and that no second allocation will be made this year</a:t>
            </a:r>
            <a:r>
              <a:rPr lang="en-GB" sz="1100" dirty="0" smtClean="0">
                <a:solidFill>
                  <a:schemeClr val="tx1">
                    <a:lumMod val="65000"/>
                    <a:lumOff val="35000"/>
                  </a:schemeClr>
                </a:solidFill>
              </a:rPr>
              <a:t>.</a:t>
            </a:r>
          </a:p>
          <a:p>
            <a:pPr marL="628650" lvl="1" indent="-171450">
              <a:buFont typeface="Arial" panose="020B0604020202020204" pitchFamily="34" charset="0"/>
              <a:buChar char="•"/>
            </a:pPr>
            <a:endParaRPr lang="en-GB"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The </a:t>
            </a:r>
            <a:r>
              <a:rPr lang="en-US" sz="1100" dirty="0">
                <a:solidFill>
                  <a:schemeClr val="tx1">
                    <a:lumMod val="65000"/>
                    <a:lumOff val="35000"/>
                  </a:schemeClr>
                </a:solidFill>
              </a:rPr>
              <a:t>Global Shelter Cluster is asking </a:t>
            </a:r>
            <a:r>
              <a:rPr lang="en-US" sz="1100" dirty="0" err="1">
                <a:solidFill>
                  <a:schemeClr val="tx1">
                    <a:lumMod val="65000"/>
                    <a:lumOff val="35000"/>
                  </a:schemeClr>
                </a:solidFill>
              </a:rPr>
              <a:t>organisations</a:t>
            </a:r>
            <a:r>
              <a:rPr lang="en-US" sz="1100" dirty="0">
                <a:solidFill>
                  <a:schemeClr val="tx1">
                    <a:lumMod val="65000"/>
                    <a:lumOff val="35000"/>
                  </a:schemeClr>
                </a:solidFill>
              </a:rPr>
              <a:t> to feedback on its work and direction in a brief survey </a:t>
            </a:r>
            <a:r>
              <a:rPr lang="en-US" sz="1100" dirty="0">
                <a:solidFill>
                  <a:srgbClr val="FF0000"/>
                </a:solidFill>
                <a:hlinkClick r:id="rId2"/>
              </a:rPr>
              <a:t>https://</a:t>
            </a:r>
            <a:r>
              <a:rPr lang="en-US" sz="1100" dirty="0" smtClean="0">
                <a:solidFill>
                  <a:srgbClr val="FF0000"/>
                </a:solidFill>
                <a:hlinkClick r:id="rId2"/>
              </a:rPr>
              <a:t>www.surveymonkey.com/r/3FPDXJF</a:t>
            </a:r>
            <a:r>
              <a:rPr lang="en-US" sz="1100" dirty="0" smtClean="0">
                <a:solidFill>
                  <a:srgbClr val="FF0000"/>
                </a:solidFill>
              </a:rPr>
              <a:t> </a:t>
            </a:r>
          </a:p>
          <a:p>
            <a:pPr marL="628650" lvl="1" indent="-171450">
              <a:buFont typeface="Arial" panose="020B0604020202020204" pitchFamily="34" charset="0"/>
              <a:buChar char="•"/>
            </a:pPr>
            <a:endParaRPr lang="en-US" sz="1100" dirty="0">
              <a:solidFill>
                <a:srgbClr val="FF0000"/>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AOB</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Next meeting in two weeks including a presentation by REACH on MCNA 4 &amp; 5</a:t>
            </a:r>
          </a:p>
          <a:p>
            <a:pPr marL="171450" indent="-171450">
              <a:buFont typeface="Arial" panose="020B0604020202020204" pitchFamily="34" charset="0"/>
              <a:buChar char="•"/>
            </a:pPr>
            <a:endParaRPr lang="en-US" sz="1100" dirty="0">
              <a:solidFill>
                <a:schemeClr val="tx1">
                  <a:lumMod val="65000"/>
                  <a:lumOff val="35000"/>
                </a:schemeClr>
              </a:solidFill>
            </a:endParaRPr>
          </a:p>
          <a:p>
            <a:pPr algn="ctr"/>
            <a:r>
              <a:rPr lang="en-US" b="1" dirty="0">
                <a:solidFill>
                  <a:schemeClr val="tx1">
                    <a:lumMod val="65000"/>
                    <a:lumOff val="35000"/>
                  </a:schemeClr>
                </a:solidFill>
              </a:rPr>
              <a:t>Thanks for attending!</a:t>
            </a:r>
          </a:p>
          <a:p>
            <a:pPr marL="171450" indent="-171450">
              <a:buFont typeface="Arial" panose="020B0604020202020204" pitchFamily="34" charset="0"/>
              <a:buChar char="•"/>
            </a:pPr>
            <a:endParaRPr lang="en-US" sz="1100" dirty="0">
              <a:solidFill>
                <a:schemeClr val="tx1">
                  <a:lumMod val="65000"/>
                  <a:lumOff val="35000"/>
                </a:schemeClr>
              </a:solidFill>
            </a:endParaRPr>
          </a:p>
          <a:p>
            <a:pPr lvl="1" algn="r"/>
            <a:r>
              <a:rPr lang="en-US" sz="1100" dirty="0">
                <a:solidFill>
                  <a:schemeClr val="tx1">
                    <a:lumMod val="65000"/>
                    <a:lumOff val="35000"/>
                  </a:schemeClr>
                </a:solidFill>
              </a:rPr>
              <a:t>(</a:t>
            </a:r>
            <a:r>
              <a:rPr lang="en-US" sz="1100" dirty="0" smtClean="0">
                <a:solidFill>
                  <a:schemeClr val="tx1">
                    <a:lumMod val="65000"/>
                    <a:lumOff val="35000"/>
                  </a:schemeClr>
                </a:solidFill>
              </a:rPr>
              <a:t>Next meeting will be split KRI and </a:t>
            </a:r>
            <a:r>
              <a:rPr lang="en-US" sz="1100" dirty="0" err="1" smtClean="0">
                <a:solidFill>
                  <a:schemeClr val="tx1">
                    <a:lumMod val="65000"/>
                    <a:lumOff val="35000"/>
                  </a:schemeClr>
                </a:solidFill>
              </a:rPr>
              <a:t>GoI</a:t>
            </a:r>
            <a:r>
              <a:rPr lang="en-US" sz="1100" dirty="0" smtClean="0">
                <a:solidFill>
                  <a:schemeClr val="tx1">
                    <a:lumMod val="65000"/>
                    <a:lumOff val="35000"/>
                  </a:schemeClr>
                </a:solidFill>
              </a:rPr>
              <a:t>)</a:t>
            </a:r>
            <a:endParaRPr lang="en-US" sz="1100" dirty="0">
              <a:solidFill>
                <a:schemeClr val="tx1">
                  <a:lumMod val="65000"/>
                  <a:lumOff val="35000"/>
                </a:schemeClr>
              </a:solidFill>
            </a:endParaRPr>
          </a:p>
          <a:p>
            <a:pPr lvl="1"/>
            <a:endParaRPr lang="en-US" sz="1100" dirty="0" smtClean="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Tree>
    <p:extLst>
      <p:ext uri="{BB962C8B-B14F-4D97-AF65-F5344CB8AC3E}">
        <p14:creationId xmlns:p14="http://schemas.microsoft.com/office/powerpoint/2010/main" val="40857495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450033717"/>
              </p:ext>
            </p:extLst>
          </p:nvPr>
        </p:nvGraphicFramePr>
        <p:xfrm>
          <a:off x="399495" y="653291"/>
          <a:ext cx="7145702" cy="4358640"/>
        </p:xfrm>
        <a:graphic>
          <a:graphicData uri="http://schemas.openxmlformats.org/drawingml/2006/table">
            <a:tbl>
              <a:tblPr firstRow="1" bandRow="1">
                <a:tableStyleId>{5C22544A-7EE6-4342-B048-85BDC9FD1C3A}</a:tableStyleId>
              </a:tblPr>
              <a:tblGrid>
                <a:gridCol w="3220302">
                  <a:extLst>
                    <a:ext uri="{9D8B030D-6E8A-4147-A177-3AD203B41FA5}">
                      <a16:colId xmlns="" xmlns:a16="http://schemas.microsoft.com/office/drawing/2014/main" val="20000"/>
                    </a:ext>
                  </a:extLst>
                </a:gridCol>
                <a:gridCol w="3925400">
                  <a:extLst>
                    <a:ext uri="{9D8B030D-6E8A-4147-A177-3AD203B41FA5}">
                      <a16:colId xmlns="" xmlns:a16="http://schemas.microsoft.com/office/drawing/2014/main" val="20001"/>
                    </a:ext>
                  </a:extLst>
                </a:gridCol>
              </a:tblGrid>
              <a:tr h="38366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ysClr val="windowText" lastClr="000000"/>
                          </a:solidFill>
                        </a:rPr>
                        <a:t>Laurent de Valensart </a:t>
                      </a:r>
                      <a:r>
                        <a:rPr lang="en-GB" sz="1400" b="0" dirty="0" smtClean="0">
                          <a:solidFill>
                            <a:sysClr val="windowText" lastClr="000000"/>
                          </a:solidFill>
                        </a:rPr>
                        <a:t>-</a:t>
                      </a:r>
                      <a:r>
                        <a:rPr lang="en-GB" sz="1400" b="0" baseline="0" dirty="0" smtClean="0">
                          <a:solidFill>
                            <a:sysClr val="windowText" lastClr="000000"/>
                          </a:solidFill>
                        </a:rPr>
                        <a:t> UNHCR</a:t>
                      </a:r>
                      <a:r>
                        <a:rPr lang="en-GB" sz="1400" b="0" dirty="0">
                          <a:solidFill>
                            <a:sysClr val="windowText" lastClr="000000"/>
                          </a:solidFill>
                        </a:rPr>
                        <a:t/>
                      </a:r>
                      <a:br>
                        <a:rPr lang="en-GB" sz="1400" b="0" dirty="0">
                          <a:solidFill>
                            <a:sysClr val="windowText" lastClr="000000"/>
                          </a:solidFill>
                        </a:rPr>
                      </a:br>
                      <a:r>
                        <a:rPr lang="en-GB" sz="1400" b="0" dirty="0">
                          <a:solidFill>
                            <a:sysClr val="windowText" lastClr="000000"/>
                          </a:solidFill>
                        </a:rPr>
                        <a:t>National Cluster Coordinator</a:t>
                      </a:r>
                      <a:br>
                        <a:rPr lang="en-GB" sz="1400" b="0" dirty="0">
                          <a:solidFill>
                            <a:sysClr val="windowText" lastClr="000000"/>
                          </a:solidFill>
                        </a:rPr>
                      </a:br>
                      <a:r>
                        <a:rPr lang="en-GB" sz="1400" b="0" dirty="0">
                          <a:solidFill>
                            <a:sysClr val="windowText" lastClr="000000"/>
                          </a:solidFill>
                        </a:rPr>
                        <a:t>+964 (0) 771 994 5694</a:t>
                      </a:r>
                      <a:br>
                        <a:rPr lang="en-GB" sz="1400" b="0" dirty="0">
                          <a:solidFill>
                            <a:sysClr val="windowText" lastClr="000000"/>
                          </a:solidFill>
                        </a:rPr>
                      </a:br>
                      <a:r>
                        <a:rPr lang="en-GB" sz="1400" u="sng" dirty="0" smtClean="0">
                          <a:solidFill>
                            <a:sysClr val="windowText" lastClr="000000"/>
                          </a:solidFill>
                          <a:hlinkClick r:id="rId2"/>
                        </a:rPr>
                        <a:t>coord.iraq</a:t>
                      </a:r>
                      <a:r>
                        <a:rPr lang="en-GB" sz="1400" b="1" u="sng" kern="1200" dirty="0" smtClean="0">
                          <a:solidFill>
                            <a:schemeClr val="tx1"/>
                          </a:solidFill>
                          <a:latin typeface="+mn-lt"/>
                          <a:ea typeface="+mn-ea"/>
                          <a:cs typeface="+mn-cs"/>
                          <a:hlinkClick r:id="rId3"/>
                        </a:rPr>
                        <a:t>@sheltercluster.org</a:t>
                      </a:r>
                      <a:endParaRPr lang="en-GB" sz="1400" b="1" u="sng" kern="1200" dirty="0">
                        <a:solidFill>
                          <a:schemeClr val="tx1"/>
                        </a:solidFill>
                        <a:latin typeface="+mn-lt"/>
                        <a:ea typeface="+mn-ea"/>
                        <a:cs typeface="+mn-cs"/>
                      </a:endParaRPr>
                    </a:p>
                    <a:p>
                      <a:endParaRPr lang="en-US" sz="1400" dirty="0">
                        <a:solidFill>
                          <a:schemeClr val="tx1"/>
                        </a:solidFill>
                      </a:endParaRPr>
                    </a:p>
                    <a:p>
                      <a:r>
                        <a:rPr lang="en-GB" sz="1400" b="1" dirty="0">
                          <a:solidFill>
                            <a:schemeClr val="tx1"/>
                          </a:solidFill>
                        </a:rPr>
                        <a:t>Michel Tia </a:t>
                      </a:r>
                      <a:r>
                        <a:rPr lang="en-GB" sz="1400" b="0" dirty="0">
                          <a:solidFill>
                            <a:schemeClr val="tx1"/>
                          </a:solidFill>
                        </a:rPr>
                        <a:t>- IOM</a:t>
                      </a:r>
                    </a:p>
                    <a:p>
                      <a:r>
                        <a:rPr lang="en-GB" sz="1400" b="0" dirty="0" smtClean="0">
                          <a:solidFill>
                            <a:schemeClr val="tx1"/>
                          </a:solidFill>
                        </a:rPr>
                        <a:t>National IOM</a:t>
                      </a:r>
                      <a:endParaRPr lang="en-GB" sz="1400" b="0" dirty="0">
                        <a:solidFill>
                          <a:schemeClr val="tx1"/>
                        </a:solidFill>
                      </a:endParaRPr>
                    </a:p>
                    <a:p>
                      <a:r>
                        <a:rPr lang="en-GB" sz="1400" b="0" dirty="0">
                          <a:solidFill>
                            <a:schemeClr val="tx1"/>
                          </a:solidFill>
                        </a:rPr>
                        <a:t>+964 (0) 750 021 1720</a:t>
                      </a:r>
                    </a:p>
                    <a:p>
                      <a:r>
                        <a:rPr lang="en-GB" sz="1400" u="sng" dirty="0">
                          <a:solidFill>
                            <a:schemeClr val="tx1"/>
                          </a:solidFill>
                          <a:hlinkClick r:id="rId4"/>
                        </a:rPr>
                        <a:t>im2.iraq@sheltercluster.org</a:t>
                      </a:r>
                      <a:endParaRPr lang="en-GB" sz="1400" u="sng" dirty="0">
                        <a:solidFill>
                          <a:schemeClr val="tx1"/>
                        </a:solidFill>
                      </a:endParaRPr>
                    </a:p>
                    <a:p>
                      <a:endParaRPr lang="en-US" sz="1400" u="sng" dirty="0" smtClean="0">
                        <a:solidFill>
                          <a:schemeClr val="tx1"/>
                        </a:solidFill>
                      </a:endParaRPr>
                    </a:p>
                    <a:p>
                      <a:pPr marL="0" algn="l" defTabSz="914400" rtl="0" eaLnBrk="1" latinLnBrk="0" hangingPunct="1"/>
                      <a:r>
                        <a:rPr lang="en-GB" sz="1400" b="1" kern="1200" dirty="0" smtClean="0">
                          <a:solidFill>
                            <a:sysClr val="windowText" lastClr="000000"/>
                          </a:solidFill>
                          <a:latin typeface="+mn-lt"/>
                          <a:ea typeface="+mn-ea"/>
                          <a:cs typeface="+mn-cs"/>
                        </a:rPr>
                        <a:t>Abdoulaye Dieye - </a:t>
                      </a:r>
                      <a:r>
                        <a:rPr lang="en-GB" sz="1400" b="0" kern="1200" dirty="0" smtClean="0">
                          <a:solidFill>
                            <a:sysClr val="windowText" lastClr="000000"/>
                          </a:solidFill>
                          <a:latin typeface="+mn-lt"/>
                          <a:ea typeface="+mn-ea"/>
                          <a:cs typeface="+mn-cs"/>
                        </a:rPr>
                        <a:t>NORCAP</a:t>
                      </a:r>
                      <a:endParaRPr lang="en-US" sz="1400" b="1" kern="1200" dirty="0" smtClean="0">
                        <a:solidFill>
                          <a:sysClr val="windowText" lastClr="000000"/>
                        </a:solidFill>
                        <a:latin typeface="+mn-lt"/>
                        <a:ea typeface="+mn-ea"/>
                        <a:cs typeface="+mn-cs"/>
                      </a:endParaRPr>
                    </a:p>
                    <a:p>
                      <a:r>
                        <a:rPr lang="en-GB" sz="1400" b="0" kern="1200" dirty="0" smtClean="0">
                          <a:solidFill>
                            <a:schemeClr val="tx1"/>
                          </a:solidFill>
                          <a:effectLst/>
                          <a:latin typeface="+mn-lt"/>
                          <a:ea typeface="+mn-ea"/>
                          <a:cs typeface="+mn-cs"/>
                        </a:rPr>
                        <a:t>Assistant National IMO</a:t>
                      </a:r>
                    </a:p>
                    <a:p>
                      <a:r>
                        <a:rPr lang="en-US" sz="1400" b="0" kern="1200" dirty="0" smtClean="0">
                          <a:solidFill>
                            <a:schemeClr val="tx1"/>
                          </a:solidFill>
                          <a:effectLst/>
                          <a:latin typeface="+mn-lt"/>
                          <a:ea typeface="+mn-ea"/>
                          <a:cs typeface="+mn-cs"/>
                        </a:rPr>
                        <a:t>+964 (0) 771 488 2672</a:t>
                      </a:r>
                      <a:endParaRPr lang="en-GB" sz="1400" b="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rgbClr val="994345"/>
                          </a:solidFill>
                          <a:hlinkClick r:id="rId4"/>
                        </a:rPr>
                        <a:t>im2.iraq@sheltercluster.org</a:t>
                      </a:r>
                      <a:endParaRPr lang="en-GB" sz="1400" u="sng" dirty="0" smtClean="0">
                        <a:solidFill>
                          <a:srgbClr val="994345"/>
                        </a:solidFill>
                      </a:endParaRPr>
                    </a:p>
                    <a:p>
                      <a:endParaRPr lang="en-US" sz="1400" u="sng" dirty="0" smtClean="0">
                        <a:solidFill>
                          <a:schemeClr val="tx1"/>
                        </a:solidFill>
                      </a:endParaRPr>
                    </a:p>
                    <a:p>
                      <a:pPr marL="0" algn="l" defTabSz="914400" rtl="0" eaLnBrk="1" latinLnBrk="0" hangingPunct="1"/>
                      <a:r>
                        <a:rPr lang="en-US" sz="1400" b="1" kern="1200" dirty="0" smtClean="0">
                          <a:solidFill>
                            <a:sysClr val="windowText" lastClr="000000"/>
                          </a:solidFill>
                          <a:latin typeface="+mn-lt"/>
                          <a:ea typeface="+mn-ea"/>
                          <a:cs typeface="+mn-cs"/>
                        </a:rPr>
                        <a:t>Vacant</a:t>
                      </a:r>
                      <a:endParaRPr lang="en-US" sz="1400" b="0" kern="1200" dirty="0" smtClean="0">
                        <a:solidFill>
                          <a:sysClr val="windowText" lastClr="000000"/>
                        </a:solidFill>
                        <a:latin typeface="+mn-lt"/>
                        <a:ea typeface="+mn-ea"/>
                        <a:cs typeface="+mn-cs"/>
                      </a:endParaRPr>
                    </a:p>
                    <a:p>
                      <a:r>
                        <a:rPr lang="en-GB" sz="1400" b="0" kern="1200" dirty="0" smtClean="0">
                          <a:solidFill>
                            <a:sysClr val="windowText" lastClr="000000"/>
                          </a:solidFill>
                          <a:latin typeface="+mn-lt"/>
                          <a:ea typeface="+mn-ea"/>
                          <a:cs typeface="+mn-cs"/>
                        </a:rPr>
                        <a:t>Cluster Associate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+964 (0) 7</a:t>
                      </a:r>
                      <a:endParaRPr lang="en-US" sz="1400" u="sng" dirty="0" smtClean="0">
                        <a:solidFill>
                          <a:schemeClr val="tx1"/>
                        </a:solidFill>
                      </a:endParaRPr>
                    </a:p>
                    <a:p>
                      <a:r>
                        <a:rPr lang="en-US" sz="1400" b="1" u="sng" kern="1200" dirty="0" smtClean="0">
                          <a:solidFill>
                            <a:srgbClr val="994345"/>
                          </a:solidFill>
                          <a:latin typeface="+mn-lt"/>
                          <a:ea typeface="+mn-ea"/>
                          <a:cs typeface="+mn-cs"/>
                        </a:rPr>
                        <a:t>.iraq@sheltercluster.org</a:t>
                      </a:r>
                      <a:endParaRPr lang="en-US" sz="1400" b="1" u="sng" kern="1200" dirty="0">
                        <a:solidFill>
                          <a:srgbClr val="994345"/>
                        </a:solidFill>
                        <a:latin typeface="+mn-lt"/>
                        <a:ea typeface="+mn-ea"/>
                        <a:cs typeface="+mn-cs"/>
                      </a:endParaRPr>
                    </a:p>
                    <a:p>
                      <a:endParaRPr lang="en-US" sz="1400" dirty="0">
                        <a:solidFill>
                          <a:sysClr val="windowText" lastClr="000000"/>
                        </a:solidFill>
                      </a:endParaRPr>
                    </a:p>
                  </a:txBody>
                  <a:tcPr>
                    <a:solidFill>
                      <a:schemeClr val="bg1"/>
                    </a:solidFill>
                  </a:tcPr>
                </a:tc>
                <a:tc>
                  <a:txBody>
                    <a:bodyPr/>
                    <a:lstStyle/>
                    <a:p>
                      <a:r>
                        <a:rPr lang="en-GB" sz="1400" b="1" dirty="0" smtClean="0">
                          <a:solidFill>
                            <a:sysClr val="windowText" lastClr="000000"/>
                          </a:solidFill>
                        </a:rPr>
                        <a:t>Andrea</a:t>
                      </a:r>
                      <a:r>
                        <a:rPr lang="en-GB" sz="1400" b="1" baseline="0" dirty="0" smtClean="0">
                          <a:solidFill>
                            <a:sysClr val="windowText" lastClr="000000"/>
                          </a:solidFill>
                        </a:rPr>
                        <a:t> Quaden</a:t>
                      </a:r>
                      <a:r>
                        <a:rPr lang="en-GB" sz="1400" b="1" dirty="0" smtClean="0">
                          <a:solidFill>
                            <a:sysClr val="windowText" lastClr="000000"/>
                          </a:solidFill>
                        </a:rPr>
                        <a:t> </a:t>
                      </a:r>
                      <a:r>
                        <a:rPr lang="en-GB" sz="1400" b="0" dirty="0">
                          <a:solidFill>
                            <a:sysClr val="windowText" lastClr="000000"/>
                          </a:solidFill>
                        </a:rPr>
                        <a:t>- NRC</a:t>
                      </a:r>
                    </a:p>
                    <a:p>
                      <a:r>
                        <a:rPr lang="en-GB" sz="1400" b="0" dirty="0">
                          <a:solidFill>
                            <a:sysClr val="windowText" lastClr="000000"/>
                          </a:solidFill>
                        </a:rPr>
                        <a:t>National </a:t>
                      </a:r>
                      <a:r>
                        <a:rPr lang="en-GB" sz="1400" b="0" dirty="0" smtClean="0">
                          <a:solidFill>
                            <a:sysClr val="windowText" lastClr="000000"/>
                          </a:solidFill>
                        </a:rPr>
                        <a:t>Co-Coordinator </a:t>
                      </a:r>
                      <a:endParaRPr lang="en-GB" sz="1400" b="0" dirty="0">
                        <a:solidFill>
                          <a:sysClr val="windowText" lastClr="000000"/>
                        </a:solidFill>
                      </a:endParaRPr>
                    </a:p>
                    <a:p>
                      <a:r>
                        <a:rPr lang="en-GB" sz="1400" b="0" dirty="0">
                          <a:solidFill>
                            <a:sysClr val="windowText" lastClr="000000"/>
                          </a:solidFill>
                        </a:rPr>
                        <a:t>+964 (0</a:t>
                      </a:r>
                      <a:r>
                        <a:rPr lang="en-GB" sz="1400" b="0" dirty="0" smtClean="0">
                          <a:solidFill>
                            <a:sysClr val="windowText" lastClr="000000"/>
                          </a:solidFill>
                        </a:rPr>
                        <a:t>)</a:t>
                      </a:r>
                      <a:r>
                        <a:rPr lang="en-GB" sz="1400" b="0" baseline="0" dirty="0" smtClean="0">
                          <a:solidFill>
                            <a:sysClr val="windowText" lastClr="000000"/>
                          </a:solidFill>
                        </a:rPr>
                        <a:t> 7517 407 635</a:t>
                      </a:r>
                      <a:endParaRPr lang="en-GB" sz="1400" b="0" dirty="0">
                        <a:solidFill>
                          <a:sysClr val="windowText" lastClr="000000"/>
                        </a:solidFill>
                      </a:endParaRPr>
                    </a:p>
                    <a:p>
                      <a:r>
                        <a:rPr lang="en-GB" sz="1400" u="sng" dirty="0">
                          <a:solidFill>
                            <a:sysClr val="windowText" lastClr="000000"/>
                          </a:solidFill>
                          <a:hlinkClick r:id="rId2"/>
                        </a:rPr>
                        <a:t>coord2.iraq@sheltercluster.org</a:t>
                      </a:r>
                      <a:endParaRPr lang="en-GB" sz="1400" dirty="0">
                        <a:solidFill>
                          <a:sysClr val="windowText" lastClr="000000"/>
                        </a:solidFill>
                      </a:endParaRPr>
                    </a:p>
                    <a:p>
                      <a:endParaRPr lang="en-US" sz="1400" dirty="0">
                        <a:solidFill>
                          <a:sysClr val="windowText" lastClr="000000"/>
                        </a:solidFill>
                      </a:endParaRPr>
                    </a:p>
                    <a:p>
                      <a:r>
                        <a:rPr lang="en-GB" sz="1400" b="1" kern="1200" dirty="0" smtClean="0">
                          <a:solidFill>
                            <a:schemeClr val="tx1"/>
                          </a:solidFill>
                          <a:effectLst/>
                          <a:latin typeface="+mn-lt"/>
                          <a:ea typeface="+mn-ea"/>
                          <a:cs typeface="+mn-cs"/>
                        </a:rPr>
                        <a:t>L</a:t>
                      </a:r>
                      <a:r>
                        <a:rPr lang="en-US" sz="1400" b="1" kern="1200" dirty="0" err="1" smtClean="0">
                          <a:solidFill>
                            <a:schemeClr val="tx1"/>
                          </a:solidFill>
                          <a:effectLst/>
                          <a:latin typeface="+mn-lt"/>
                          <a:ea typeface="+mn-ea"/>
                          <a:cs typeface="+mn-cs"/>
                        </a:rPr>
                        <a:t>aurence</a:t>
                      </a:r>
                      <a:r>
                        <a:rPr lang="en-US" sz="1400" b="1" kern="1200" dirty="0" smtClean="0">
                          <a:solidFill>
                            <a:schemeClr val="tx1"/>
                          </a:solidFill>
                          <a:effectLst/>
                          <a:latin typeface="+mn-lt"/>
                          <a:ea typeface="+mn-ea"/>
                          <a:cs typeface="+mn-cs"/>
                        </a:rPr>
                        <a:t> West </a:t>
                      </a:r>
                      <a:r>
                        <a:rPr lang="en-US" sz="1400" b="0" kern="1200" dirty="0" smtClean="0">
                          <a:solidFill>
                            <a:schemeClr val="tx1"/>
                          </a:solidFill>
                          <a:effectLst/>
                          <a:latin typeface="+mn-lt"/>
                          <a:ea typeface="+mn-ea"/>
                          <a:cs typeface="+mn-cs"/>
                        </a:rPr>
                        <a:t>- UNHCR</a:t>
                      </a:r>
                    </a:p>
                    <a:p>
                      <a:r>
                        <a:rPr lang="en-GB" sz="1400" b="0" kern="1200" dirty="0" smtClean="0">
                          <a:solidFill>
                            <a:schemeClr val="tx1"/>
                          </a:solidFill>
                          <a:effectLst/>
                          <a:latin typeface="+mn-lt"/>
                          <a:ea typeface="+mn-ea"/>
                          <a:cs typeface="+mn-cs"/>
                        </a:rPr>
                        <a:t>S</a:t>
                      </a:r>
                      <a:r>
                        <a:rPr lang="en-US" sz="1400" b="0" kern="1200" dirty="0" err="1" smtClean="0">
                          <a:solidFill>
                            <a:schemeClr val="tx1"/>
                          </a:solidFill>
                          <a:effectLst/>
                          <a:latin typeface="+mn-lt"/>
                          <a:ea typeface="+mn-ea"/>
                          <a:cs typeface="+mn-cs"/>
                        </a:rPr>
                        <a:t>ub</a:t>
                      </a:r>
                      <a:r>
                        <a:rPr lang="en-US" sz="1400" b="0" kern="1200" dirty="0" smtClean="0">
                          <a:solidFill>
                            <a:schemeClr val="tx1"/>
                          </a:solidFill>
                          <a:effectLst/>
                          <a:latin typeface="+mn-lt"/>
                          <a:ea typeface="+mn-ea"/>
                          <a:cs typeface="+mn-cs"/>
                        </a:rPr>
                        <a:t> National Coordinator – KRI</a:t>
                      </a:r>
                    </a:p>
                    <a:p>
                      <a:r>
                        <a:rPr lang="en-US" sz="1400" b="0" kern="1200" dirty="0" smtClean="0">
                          <a:solidFill>
                            <a:schemeClr val="tx1"/>
                          </a:solidFill>
                          <a:effectLst/>
                          <a:latin typeface="+mn-lt"/>
                          <a:ea typeface="+mn-ea"/>
                          <a:cs typeface="+mn-cs"/>
                        </a:rPr>
                        <a:t>+ </a:t>
                      </a:r>
                      <a:r>
                        <a:rPr lang="en-US" sz="1400" b="0" i="0" kern="1200" dirty="0" smtClean="0">
                          <a:solidFill>
                            <a:schemeClr val="tx1"/>
                          </a:solidFill>
                          <a:effectLst/>
                          <a:latin typeface="+mn-lt"/>
                          <a:ea typeface="+mn-ea"/>
                          <a:cs typeface="+mn-cs"/>
                        </a:rPr>
                        <a:t>964 771 911 0574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ysClr val="windowText" lastClr="000000"/>
                          </a:solidFill>
                          <a:hlinkClick r:id="rId5"/>
                        </a:rPr>
                        <a:t>coord3.iraq@sheltercluster.org</a:t>
                      </a:r>
                      <a:endParaRPr lang="en-GB" sz="1400" i="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err="1" smtClean="0">
                          <a:solidFill>
                            <a:schemeClr val="tx1"/>
                          </a:solidFill>
                          <a:effectLst/>
                          <a:latin typeface="+mn-lt"/>
                          <a:ea typeface="+mn-ea"/>
                          <a:cs typeface="+mn-cs"/>
                        </a:rPr>
                        <a:t>Tonja</a:t>
                      </a:r>
                      <a:r>
                        <a:rPr lang="en-GB" sz="1400" b="1" kern="1200" dirty="0" smtClean="0">
                          <a:solidFill>
                            <a:schemeClr val="tx1"/>
                          </a:solidFill>
                          <a:effectLst/>
                          <a:latin typeface="+mn-lt"/>
                          <a:ea typeface="+mn-ea"/>
                          <a:cs typeface="+mn-cs"/>
                        </a:rPr>
                        <a:t> </a:t>
                      </a:r>
                      <a:r>
                        <a:rPr lang="en-GB" sz="1400" b="1" kern="1200" dirty="0" err="1" smtClean="0">
                          <a:solidFill>
                            <a:schemeClr val="tx1"/>
                          </a:solidFill>
                          <a:effectLst/>
                          <a:latin typeface="+mn-lt"/>
                          <a:ea typeface="+mn-ea"/>
                          <a:cs typeface="+mn-cs"/>
                        </a:rPr>
                        <a:t>Klansek</a:t>
                      </a:r>
                      <a:r>
                        <a:rPr lang="en-GB" sz="1400" b="1" kern="1200" dirty="0" smtClean="0">
                          <a:solidFill>
                            <a:schemeClr val="tx1"/>
                          </a:solidFill>
                          <a:effectLst/>
                          <a:latin typeface="+mn-lt"/>
                          <a:ea typeface="+mn-ea"/>
                          <a:cs typeface="+mn-cs"/>
                        </a:rPr>
                        <a:t> </a:t>
                      </a:r>
                      <a:r>
                        <a:rPr lang="en-GB" sz="1400" b="0" kern="1200" dirty="0" smtClean="0">
                          <a:solidFill>
                            <a:schemeClr val="tx1"/>
                          </a:solidFill>
                          <a:effectLst/>
                          <a:latin typeface="+mn-lt"/>
                          <a:ea typeface="+mn-ea"/>
                          <a:cs typeface="+mn-cs"/>
                        </a:rPr>
                        <a:t>- ACTED</a:t>
                      </a:r>
                      <a:endParaRPr lang="en-GB" sz="1400" b="0" kern="1200" dirty="0">
                        <a:solidFill>
                          <a:schemeClr val="tx1"/>
                        </a:solidFill>
                        <a:effectLst/>
                        <a:latin typeface="+mn-lt"/>
                        <a:ea typeface="+mn-ea"/>
                        <a:cs typeface="+mn-cs"/>
                      </a:endParaRPr>
                    </a:p>
                    <a:p>
                      <a:r>
                        <a:rPr lang="en-GB" sz="1400" b="0" kern="1200" dirty="0" smtClean="0">
                          <a:solidFill>
                            <a:schemeClr val="tx1"/>
                          </a:solidFill>
                          <a:effectLst/>
                          <a:latin typeface="+mn-lt"/>
                          <a:ea typeface="+mn-ea"/>
                          <a:cs typeface="+mn-cs"/>
                        </a:rPr>
                        <a:t>Roving Coordinator - Mosul</a:t>
                      </a:r>
                      <a:endParaRPr lang="en-GB" sz="1400" b="0" kern="1200" dirty="0">
                        <a:solidFill>
                          <a:schemeClr val="tx1"/>
                        </a:solidFill>
                        <a:effectLst/>
                        <a:latin typeface="+mn-lt"/>
                        <a:ea typeface="+mn-ea"/>
                        <a:cs typeface="+mn-cs"/>
                      </a:endParaRPr>
                    </a:p>
                    <a:p>
                      <a:r>
                        <a:rPr lang="en-GB" sz="1400" b="0" kern="1200" dirty="0">
                          <a:solidFill>
                            <a:schemeClr val="tx1"/>
                          </a:solidFill>
                          <a:effectLst/>
                          <a:latin typeface="+mn-lt"/>
                          <a:ea typeface="+mn-ea"/>
                          <a:cs typeface="+mn-cs"/>
                        </a:rPr>
                        <a:t>+964 (0) </a:t>
                      </a:r>
                      <a:r>
                        <a:rPr lang="en-GB" sz="1400" b="0" i="0" kern="1200" dirty="0" smtClean="0">
                          <a:solidFill>
                            <a:schemeClr val="tx1"/>
                          </a:solidFill>
                          <a:effectLst/>
                          <a:latin typeface="+mn-lt"/>
                          <a:ea typeface="+mn-ea"/>
                          <a:cs typeface="+mn-cs"/>
                        </a:rPr>
                        <a:t>773 725 80 92</a:t>
                      </a:r>
                      <a:endParaRPr lang="en-GB" sz="1400" b="0" i="0" kern="1200" dirty="0">
                        <a:solidFill>
                          <a:schemeClr val="tx1"/>
                        </a:solidFill>
                        <a:effectLst/>
                        <a:latin typeface="+mn-lt"/>
                        <a:ea typeface="+mn-ea"/>
                        <a:cs typeface="+mn-cs"/>
                      </a:endParaRPr>
                    </a:p>
                    <a:p>
                      <a:r>
                        <a:rPr lang="en-GB" sz="1400" b="1" u="sng" kern="1200" dirty="0">
                          <a:solidFill>
                            <a:schemeClr val="lt1"/>
                          </a:solidFill>
                          <a:effectLst/>
                          <a:latin typeface="+mn-lt"/>
                          <a:ea typeface="+mn-ea"/>
                          <a:cs typeface="+mn-cs"/>
                          <a:hlinkClick r:id="rId6"/>
                        </a:rPr>
                        <a:t>coordroving.iraq@sheltercluster.org</a:t>
                      </a:r>
                      <a:endParaRPr lang="en-GB" sz="1400" b="1" u="sng" kern="1200" dirty="0">
                        <a:solidFill>
                          <a:schemeClr val="lt1"/>
                        </a:solidFill>
                        <a:effectLst/>
                        <a:latin typeface="+mn-lt"/>
                        <a:ea typeface="+mn-ea"/>
                        <a:cs typeface="+mn-cs"/>
                      </a:endParaRPr>
                    </a:p>
                    <a:p>
                      <a:endParaRPr lang="en-GB" sz="1400" b="1" u="sng" kern="1200" dirty="0">
                        <a:solidFill>
                          <a:schemeClr val="lt1"/>
                        </a:solidFill>
                        <a:effectLst/>
                        <a:latin typeface="+mn-lt"/>
                        <a:ea typeface="+mn-ea"/>
                        <a:cs typeface="+mn-cs"/>
                      </a:endParaRPr>
                    </a:p>
                    <a:p>
                      <a:r>
                        <a:rPr lang="en-GB" sz="1400" b="1" kern="1200" dirty="0" smtClean="0">
                          <a:solidFill>
                            <a:schemeClr val="tx1"/>
                          </a:solidFill>
                          <a:effectLst/>
                          <a:latin typeface="+mn-lt"/>
                          <a:ea typeface="+mn-ea"/>
                          <a:cs typeface="+mn-cs"/>
                        </a:rPr>
                        <a:t>Cornelius </a:t>
                      </a:r>
                      <a:r>
                        <a:rPr lang="en-GB" sz="1400" b="1" kern="1200" dirty="0" err="1" smtClean="0">
                          <a:solidFill>
                            <a:schemeClr val="tx1"/>
                          </a:solidFill>
                          <a:effectLst/>
                          <a:latin typeface="+mn-lt"/>
                          <a:ea typeface="+mn-ea"/>
                          <a:cs typeface="+mn-cs"/>
                        </a:rPr>
                        <a:t>Weira</a:t>
                      </a:r>
                      <a:r>
                        <a:rPr lang="en-GB" sz="1400" b="1" kern="1200" dirty="0" smtClean="0">
                          <a:solidFill>
                            <a:schemeClr val="tx1"/>
                          </a:solidFill>
                          <a:effectLst/>
                          <a:latin typeface="+mn-lt"/>
                          <a:ea typeface="+mn-ea"/>
                          <a:cs typeface="+mn-cs"/>
                        </a:rPr>
                        <a:t> </a:t>
                      </a:r>
                      <a:r>
                        <a:rPr lang="en-GB" sz="1400" b="0" kern="1200" dirty="0" smtClean="0">
                          <a:solidFill>
                            <a:schemeClr val="tx1"/>
                          </a:solidFill>
                          <a:effectLst/>
                          <a:latin typeface="+mn-lt"/>
                          <a:ea typeface="+mn-ea"/>
                          <a:cs typeface="+mn-cs"/>
                        </a:rPr>
                        <a:t>- IOM</a:t>
                      </a:r>
                    </a:p>
                    <a:p>
                      <a:r>
                        <a:rPr lang="en-GB" sz="1400" b="0" kern="1200" dirty="0" smtClean="0">
                          <a:solidFill>
                            <a:schemeClr val="tx1"/>
                          </a:solidFill>
                          <a:effectLst/>
                          <a:latin typeface="+mn-lt"/>
                          <a:ea typeface="+mn-ea"/>
                          <a:cs typeface="+mn-cs"/>
                        </a:rPr>
                        <a:t>Sub National Coordinator - Centre and South  </a:t>
                      </a:r>
                    </a:p>
                    <a:p>
                      <a:r>
                        <a:rPr lang="en-GB" sz="1400" b="0" kern="1200" dirty="0" smtClean="0">
                          <a:solidFill>
                            <a:schemeClr val="tx1"/>
                          </a:solidFill>
                          <a:effectLst/>
                          <a:latin typeface="+mn-lt"/>
                          <a:ea typeface="+mn-ea"/>
                          <a:cs typeface="+mn-cs"/>
                        </a:rPr>
                        <a:t>+964 (0) 751 234 2548</a:t>
                      </a:r>
                    </a:p>
                    <a:p>
                      <a:r>
                        <a:rPr lang="en-GB" sz="1400" b="1" u="sng" kern="1200" dirty="0" smtClean="0">
                          <a:solidFill>
                            <a:schemeClr val="lt1"/>
                          </a:solidFill>
                          <a:effectLst/>
                          <a:latin typeface="+mn-lt"/>
                          <a:ea typeface="+mn-ea"/>
                          <a:cs typeface="+mn-cs"/>
                          <a:hlinkClick r:id="rId7"/>
                        </a:rPr>
                        <a:t>coord4.iraq@sheltercluster.org</a:t>
                      </a:r>
                      <a:r>
                        <a:rPr lang="en-GB" sz="1400" b="1" kern="1200" dirty="0" smtClean="0">
                          <a:solidFill>
                            <a:schemeClr val="lt1"/>
                          </a:solidFill>
                          <a:effectLst/>
                          <a:latin typeface="+mn-lt"/>
                          <a:ea typeface="+mn-ea"/>
                          <a:cs typeface="+mn-cs"/>
                        </a:rPr>
                        <a:t> </a:t>
                      </a:r>
                      <a:endParaRPr lang="en-GB" sz="1400" b="0" kern="1200" dirty="0">
                        <a:solidFill>
                          <a:schemeClr val="tx1"/>
                        </a:solidFill>
                        <a:effectLst/>
                        <a:latin typeface="+mn-lt"/>
                        <a:ea typeface="+mn-ea"/>
                        <a:cs typeface="+mn-cs"/>
                      </a:endParaRPr>
                    </a:p>
                  </a:txBody>
                  <a:tcPr>
                    <a:solidFill>
                      <a:schemeClr val="bg1"/>
                    </a:solidFill>
                  </a:tcPr>
                </a:tc>
                <a:extLst>
                  <a:ext uri="{0D108BD9-81ED-4DB2-BD59-A6C34878D82A}">
                    <a16:rowId xmlns="" xmlns:a16="http://schemas.microsoft.com/office/drawing/2014/main" val="10000"/>
                  </a:ext>
                </a:extLst>
              </a:tr>
            </a:tbl>
          </a:graphicData>
        </a:graphic>
      </p:graphicFrame>
      <p:sp>
        <p:nvSpPr>
          <p:cNvPr id="4" name="Slide Number Placeholder 3"/>
          <p:cNvSpPr>
            <a:spLocks noGrp="1"/>
          </p:cNvSpPr>
          <p:nvPr>
            <p:ph type="sldNum" sz="quarter" idx="12"/>
          </p:nvPr>
        </p:nvSpPr>
        <p:spPr/>
        <p:txBody>
          <a:bodyPr/>
          <a:lstStyle/>
          <a:p>
            <a:fld id="{1327C452-0D12-48F3-BB65-BBA3E6350F2C}" type="slidenum">
              <a:rPr lang="en-GB" smtClean="0"/>
              <a:pPr/>
              <a:t>22</a:t>
            </a:fld>
            <a:endParaRPr lang="en-GB" dirty="0"/>
          </a:p>
        </p:txBody>
      </p:sp>
      <p:sp>
        <p:nvSpPr>
          <p:cNvPr id="5" name="Title 1"/>
          <p:cNvSpPr txBox="1">
            <a:spLocks/>
          </p:cNvSpPr>
          <p:nvPr/>
        </p:nvSpPr>
        <p:spPr>
          <a:xfrm>
            <a:off x="399495" y="225370"/>
            <a:ext cx="8287306" cy="4208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US" sz="2400" b="0" dirty="0">
                <a:latin typeface="Calibri Light" panose="020F0302020204030204" pitchFamily="34" charset="0"/>
              </a:rPr>
              <a:t>1.	</a:t>
            </a:r>
            <a:r>
              <a:rPr lang="en-US" sz="2400" b="0" dirty="0">
                <a:solidFill>
                  <a:srgbClr val="0070C0"/>
                </a:solidFill>
                <a:latin typeface="Calibri Light" panose="020F0302020204030204" pitchFamily="34" charset="0"/>
              </a:rPr>
              <a:t>Cluster Team Structure</a:t>
            </a:r>
            <a:endParaRPr lang="en-GB" sz="2400" b="0" dirty="0">
              <a:solidFill>
                <a:srgbClr val="0070C0"/>
              </a:solidFill>
              <a:latin typeface="Calibri Light" panose="020F0302020204030204" pitchFamily="34" charset="0"/>
            </a:endParaRPr>
          </a:p>
        </p:txBody>
      </p:sp>
      <p:pic>
        <p:nvPicPr>
          <p:cNvPr id="7" name="Picture 6"/>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033188" y="139264"/>
            <a:ext cx="485687" cy="522420"/>
          </a:xfrm>
          <a:prstGeom prst="rect">
            <a:avLst/>
          </a:prstGeom>
        </p:spPr>
      </p:pic>
      <p:pic>
        <p:nvPicPr>
          <p:cNvPr id="8" name="Picture 7"/>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472609" y="128717"/>
            <a:ext cx="462153" cy="418616"/>
          </a:xfrm>
          <a:prstGeom prst="rect">
            <a:avLst/>
          </a:prstGeom>
        </p:spPr>
      </p:pic>
      <p:pic>
        <p:nvPicPr>
          <p:cNvPr id="9" name="Picture 8"/>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126966" y="90203"/>
            <a:ext cx="551361" cy="555995"/>
          </a:xfrm>
          <a:prstGeom prst="rect">
            <a:avLst/>
          </a:prstGeom>
        </p:spPr>
      </p:pic>
      <p:pic>
        <p:nvPicPr>
          <p:cNvPr id="10" name="Picture 9"/>
          <p:cNvPicPr/>
          <p:nvPr/>
        </p:nvPicPr>
        <p:blipFill>
          <a:blip r:embed="rId11" cstate="screen">
            <a:extLst>
              <a:ext uri="{28A0092B-C50C-407E-A947-70E740481C1C}">
                <a14:useLocalDpi xmlns:a14="http://schemas.microsoft.com/office/drawing/2010/main"/>
              </a:ext>
            </a:extLst>
          </a:blip>
          <a:stretch>
            <a:fillRect/>
          </a:stretch>
        </p:blipFill>
        <p:spPr>
          <a:xfrm>
            <a:off x="7873736" y="111340"/>
            <a:ext cx="807720" cy="561975"/>
          </a:xfrm>
          <a:prstGeom prst="rect">
            <a:avLst/>
          </a:prstGeom>
        </p:spPr>
      </p:pic>
      <p:pic>
        <p:nvPicPr>
          <p:cNvPr id="1026" name="Picture 2" descr="Image result for acted logo"/>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89623" y="108900"/>
            <a:ext cx="482482" cy="482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22950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3</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Mosul Response Camp Populations</a:t>
            </a:r>
          </a:p>
        </p:txBody>
      </p:sp>
      <p:sp>
        <p:nvSpPr>
          <p:cNvPr id="4" name="Rectangle 3"/>
          <p:cNvSpPr/>
          <p:nvPr/>
        </p:nvSpPr>
        <p:spPr>
          <a:xfrm>
            <a:off x="188481" y="487313"/>
            <a:ext cx="1962437" cy="369332"/>
          </a:xfrm>
          <a:prstGeom prst="rect">
            <a:avLst/>
          </a:prstGeom>
        </p:spPr>
        <p:txBody>
          <a:bodyPr wrap="square">
            <a:spAutoFit/>
          </a:bodyPr>
          <a:lstStyle/>
          <a:p>
            <a:r>
              <a:rPr lang="en-US" b="1" dirty="0" smtClean="0">
                <a:solidFill>
                  <a:schemeClr val="tx1">
                    <a:lumMod val="65000"/>
                    <a:lumOff val="35000"/>
                  </a:schemeClr>
                </a:solidFill>
              </a:rPr>
              <a:t>10</a:t>
            </a:r>
            <a:r>
              <a:rPr lang="en-US" b="1" baseline="30000" dirty="0" smtClean="0">
                <a:solidFill>
                  <a:schemeClr val="tx1">
                    <a:lumMod val="65000"/>
                    <a:lumOff val="35000"/>
                  </a:schemeClr>
                </a:solidFill>
              </a:rPr>
              <a:t>th</a:t>
            </a:r>
            <a:r>
              <a:rPr lang="en-US" b="1" dirty="0" smtClean="0">
                <a:solidFill>
                  <a:schemeClr val="tx1">
                    <a:lumMod val="65000"/>
                    <a:lumOff val="35000"/>
                  </a:schemeClr>
                </a:solidFill>
              </a:rPr>
              <a:t> Sept</a:t>
            </a:r>
            <a:endParaRPr lang="en-US" dirty="0">
              <a:solidFill>
                <a:schemeClr val="tx1">
                  <a:lumMod val="65000"/>
                  <a:lumOff val="35000"/>
                </a:schemeClr>
              </a:solidFill>
            </a:endParaRPr>
          </a:p>
        </p:txBody>
      </p:sp>
      <p:sp>
        <p:nvSpPr>
          <p:cNvPr id="7" name="Rectangle 6"/>
          <p:cNvSpPr/>
          <p:nvPr/>
        </p:nvSpPr>
        <p:spPr>
          <a:xfrm>
            <a:off x="7781811" y="1479754"/>
            <a:ext cx="1024051" cy="369332"/>
          </a:xfrm>
          <a:prstGeom prst="rect">
            <a:avLst/>
          </a:prstGeom>
        </p:spPr>
        <p:txBody>
          <a:bodyPr wrap="square">
            <a:spAutoFit/>
          </a:bodyPr>
          <a:lstStyle/>
          <a:p>
            <a:r>
              <a:rPr lang="en-US" b="1" dirty="0" smtClean="0">
                <a:solidFill>
                  <a:schemeClr val="tx1">
                    <a:lumMod val="65000"/>
                    <a:lumOff val="35000"/>
                  </a:schemeClr>
                </a:solidFill>
              </a:rPr>
              <a:t>27</a:t>
            </a:r>
            <a:r>
              <a:rPr lang="en-US" b="1" baseline="30000" dirty="0" smtClean="0">
                <a:solidFill>
                  <a:schemeClr val="tx1">
                    <a:lumMod val="65000"/>
                    <a:lumOff val="35000"/>
                  </a:schemeClr>
                </a:solidFill>
              </a:rPr>
              <a:t>th</a:t>
            </a:r>
            <a:r>
              <a:rPr lang="en-US" b="1" dirty="0" smtClean="0">
                <a:solidFill>
                  <a:schemeClr val="tx1">
                    <a:lumMod val="65000"/>
                    <a:lumOff val="35000"/>
                  </a:schemeClr>
                </a:solidFill>
              </a:rPr>
              <a:t> July</a:t>
            </a:r>
            <a:endParaRPr lang="en-US" b="1" dirty="0">
              <a:solidFill>
                <a:schemeClr val="tx1">
                  <a:lumMod val="65000"/>
                  <a:lumOff val="35000"/>
                </a:schemeClr>
              </a:solidFill>
            </a:endParaRPr>
          </a:p>
        </p:txBody>
      </p:sp>
      <p:sp>
        <p:nvSpPr>
          <p:cNvPr id="35" name="TextBox 34"/>
          <p:cNvSpPr txBox="1"/>
          <p:nvPr/>
        </p:nvSpPr>
        <p:spPr>
          <a:xfrm>
            <a:off x="188480" y="3940505"/>
            <a:ext cx="3602469" cy="646331"/>
          </a:xfrm>
          <a:prstGeom prst="rect">
            <a:avLst/>
          </a:prstGeom>
          <a:noFill/>
        </p:spPr>
        <p:txBody>
          <a:bodyPr wrap="square" rtlCol="0">
            <a:spAutoFit/>
          </a:bodyPr>
          <a:lstStyle/>
          <a:p>
            <a:r>
              <a:rPr lang="en-US" dirty="0" smtClean="0">
                <a:solidFill>
                  <a:schemeClr val="tx1">
                    <a:lumMod val="65000"/>
                    <a:lumOff val="35000"/>
                  </a:schemeClr>
                </a:solidFill>
              </a:rPr>
              <a:t>Camps are filling again due to Tel Afar and waiting lists</a:t>
            </a:r>
          </a:p>
        </p:txBody>
      </p:sp>
      <p:pic>
        <p:nvPicPr>
          <p:cNvPr id="8" name="Picture 7"/>
          <p:cNvPicPr>
            <a:picLocks noChangeAspect="1"/>
          </p:cNvPicPr>
          <p:nvPr/>
        </p:nvPicPr>
        <p:blipFill>
          <a:blip r:embed="rId3"/>
          <a:stretch>
            <a:fillRect/>
          </a:stretch>
        </p:blipFill>
        <p:spPr>
          <a:xfrm>
            <a:off x="4300537" y="2005560"/>
            <a:ext cx="4505325" cy="2581275"/>
          </a:xfrm>
          <a:prstGeom prst="rect">
            <a:avLst/>
          </a:prstGeom>
        </p:spPr>
      </p:pic>
      <p:pic>
        <p:nvPicPr>
          <p:cNvPr id="9" name="Picture 8"/>
          <p:cNvPicPr>
            <a:picLocks noChangeAspect="1"/>
          </p:cNvPicPr>
          <p:nvPr/>
        </p:nvPicPr>
        <p:blipFill>
          <a:blip r:embed="rId4"/>
          <a:stretch>
            <a:fillRect/>
          </a:stretch>
        </p:blipFill>
        <p:spPr>
          <a:xfrm>
            <a:off x="188481" y="856645"/>
            <a:ext cx="4619625" cy="2981325"/>
          </a:xfrm>
          <a:prstGeom prst="rect">
            <a:avLst/>
          </a:prstGeom>
        </p:spPr>
      </p:pic>
    </p:spTree>
    <p:extLst>
      <p:ext uri="{BB962C8B-B14F-4D97-AF65-F5344CB8AC3E}">
        <p14:creationId xmlns:p14="http://schemas.microsoft.com/office/powerpoint/2010/main" val="7060600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4</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3185487"/>
          </a:xfrm>
          <a:prstGeom prst="rect">
            <a:avLst/>
          </a:prstGeom>
        </p:spPr>
        <p:txBody>
          <a:bodyPr wrap="square">
            <a:spAutoFit/>
          </a:bodyPr>
          <a:lstStyle/>
          <a:p>
            <a:r>
              <a:rPr lang="en-US" b="1" dirty="0" smtClean="0">
                <a:solidFill>
                  <a:schemeClr val="tx1">
                    <a:lumMod val="65000"/>
                    <a:lumOff val="35000"/>
                  </a:schemeClr>
                </a:solidFill>
              </a:rPr>
              <a:t>Lessons learnt</a:t>
            </a:r>
          </a:p>
          <a:p>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What did partners learn from last year</a:t>
            </a:r>
            <a:r>
              <a:rPr lang="en-US" sz="1100" dirty="0" smtClean="0">
                <a:solidFill>
                  <a:schemeClr val="tx1">
                    <a:lumMod val="65000"/>
                    <a:lumOff val="35000"/>
                  </a:schemeClr>
                </a:solidFill>
              </a:rPr>
              <a:t>?</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Some ideas to get us started:</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Camps</a:t>
            </a:r>
          </a:p>
          <a:p>
            <a:pPr marL="1085850" lvl="2" indent="-171450">
              <a:buFont typeface="Arial" panose="020B0604020202020204" pitchFamily="34" charset="0"/>
              <a:buChar char="•"/>
            </a:pPr>
            <a:r>
              <a:rPr lang="en-US" sz="1100" dirty="0" smtClean="0">
                <a:solidFill>
                  <a:schemeClr val="tx1">
                    <a:lumMod val="65000"/>
                    <a:lumOff val="35000"/>
                  </a:schemeClr>
                </a:solidFill>
              </a:rPr>
              <a:t>Shelter – tents, bases, prefabs, plastic sheeting</a:t>
            </a:r>
          </a:p>
          <a:p>
            <a:pPr marL="1085850" lvl="2" indent="-171450">
              <a:buFont typeface="Arial" panose="020B0604020202020204" pitchFamily="34" charset="0"/>
              <a:buChar char="•"/>
            </a:pPr>
            <a:r>
              <a:rPr lang="en-US" sz="1100" dirty="0" smtClean="0">
                <a:solidFill>
                  <a:schemeClr val="tx1">
                    <a:lumMod val="65000"/>
                    <a:lumOff val="35000"/>
                  </a:schemeClr>
                </a:solidFill>
              </a:rPr>
              <a:t>NFI – items (heater, clothing, insulation </a:t>
            </a:r>
            <a:r>
              <a:rPr lang="en-US" sz="1100" dirty="0" err="1" smtClean="0">
                <a:solidFill>
                  <a:schemeClr val="tx1">
                    <a:lumMod val="65000"/>
                    <a:lumOff val="35000"/>
                  </a:schemeClr>
                </a:solidFill>
              </a:rPr>
              <a:t>etc</a:t>
            </a:r>
            <a:r>
              <a:rPr lang="en-US" sz="1100" dirty="0" smtClean="0">
                <a:solidFill>
                  <a:schemeClr val="tx1">
                    <a:lumMod val="65000"/>
                    <a:lumOff val="35000"/>
                  </a:schemeClr>
                </a:solidFill>
              </a:rPr>
              <a:t>), quantity, quality</a:t>
            </a:r>
          </a:p>
          <a:p>
            <a:pPr marL="1085850" lvl="2" indent="-171450">
              <a:buFont typeface="Arial" panose="020B0604020202020204" pitchFamily="34" charset="0"/>
              <a:buChar char="•"/>
            </a:pPr>
            <a:r>
              <a:rPr lang="en-US" sz="1100" dirty="0" smtClean="0">
                <a:solidFill>
                  <a:schemeClr val="tx1">
                    <a:lumMod val="65000"/>
                    <a:lumOff val="35000"/>
                  </a:schemeClr>
                </a:solidFill>
              </a:rPr>
              <a:t>Kerosene – 400L, four months, distribution</a:t>
            </a:r>
          </a:p>
          <a:p>
            <a:pPr marL="1085850" lvl="2" indent="-171450">
              <a:buFont typeface="Arial" panose="020B0604020202020204" pitchFamily="34" charset="0"/>
              <a:buChar char="•"/>
            </a:pPr>
            <a:r>
              <a:rPr lang="en-US" sz="1100" dirty="0" smtClean="0">
                <a:solidFill>
                  <a:schemeClr val="tx1">
                    <a:lumMod val="65000"/>
                    <a:lumOff val="35000"/>
                  </a:schemeClr>
                </a:solidFill>
              </a:rPr>
              <a:t>Infrastructure – power, drainage, roads </a:t>
            </a:r>
          </a:p>
          <a:p>
            <a:pPr marL="1085850" lvl="2"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Out my camps</a:t>
            </a:r>
          </a:p>
          <a:p>
            <a:pPr marL="1085850" lvl="2" indent="-171450">
              <a:buFont typeface="Arial" panose="020B0604020202020204" pitchFamily="34" charset="0"/>
              <a:buChar char="•"/>
            </a:pPr>
            <a:r>
              <a:rPr lang="en-US" sz="1100" dirty="0" smtClean="0">
                <a:solidFill>
                  <a:schemeClr val="tx1">
                    <a:lumMod val="65000"/>
                    <a:lumOff val="35000"/>
                  </a:schemeClr>
                </a:solidFill>
              </a:rPr>
              <a:t>Critical shelter</a:t>
            </a:r>
          </a:p>
          <a:p>
            <a:pPr marL="1543050" lvl="3" indent="-171450">
              <a:buFont typeface="Arial" panose="020B0604020202020204" pitchFamily="34" charset="0"/>
              <a:buChar char="•"/>
            </a:pPr>
            <a:r>
              <a:rPr lang="en-US" sz="1100" dirty="0" smtClean="0">
                <a:solidFill>
                  <a:schemeClr val="tx1">
                    <a:lumMod val="65000"/>
                    <a:lumOff val="35000"/>
                  </a:schemeClr>
                </a:solidFill>
              </a:rPr>
              <a:t>MCNA 4 - 18% of IDP in UAB, containers or damaged buildings. Majority in unfinished buildings around </a:t>
            </a:r>
            <a:r>
              <a:rPr lang="en-US" sz="1100" dirty="0" err="1" smtClean="0">
                <a:solidFill>
                  <a:schemeClr val="tx1">
                    <a:lumMod val="65000"/>
                    <a:lumOff val="35000"/>
                  </a:schemeClr>
                </a:solidFill>
              </a:rPr>
              <a:t>Sumel</a:t>
            </a:r>
            <a:endParaRPr lang="en-US" sz="1100" dirty="0" smtClean="0">
              <a:solidFill>
                <a:schemeClr val="tx1">
                  <a:lumMod val="65000"/>
                  <a:lumOff val="35000"/>
                </a:schemeClr>
              </a:solidFill>
            </a:endParaRPr>
          </a:p>
          <a:p>
            <a:pPr marL="1085850" lvl="2" indent="-171450">
              <a:buFont typeface="Arial" panose="020B0604020202020204" pitchFamily="34" charset="0"/>
              <a:buChar char="•"/>
            </a:pPr>
            <a:r>
              <a:rPr lang="en-US" sz="1100" dirty="0" smtClean="0">
                <a:solidFill>
                  <a:schemeClr val="tx1">
                    <a:lumMod val="65000"/>
                    <a:lumOff val="35000"/>
                  </a:schemeClr>
                </a:solidFill>
              </a:rPr>
              <a:t>Provision of NFI and kerosene</a:t>
            </a:r>
          </a:p>
          <a:p>
            <a:pPr marL="1085850" lvl="2" indent="-171450">
              <a:buFont typeface="Arial" panose="020B0604020202020204" pitchFamily="34" charset="0"/>
              <a:buChar char="•"/>
            </a:pPr>
            <a:r>
              <a:rPr lang="en-US" sz="1100" dirty="0" smtClean="0">
                <a:solidFill>
                  <a:schemeClr val="tx1">
                    <a:lumMod val="65000"/>
                    <a:lumOff val="35000"/>
                  </a:schemeClr>
                </a:solidFill>
              </a:rPr>
              <a:t>Beneficiary selection</a:t>
            </a:r>
          </a:p>
        </p:txBody>
      </p:sp>
    </p:spTree>
    <p:extLst>
      <p:ext uri="{BB962C8B-B14F-4D97-AF65-F5344CB8AC3E}">
        <p14:creationId xmlns:p14="http://schemas.microsoft.com/office/powerpoint/2010/main" val="3894383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5</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2339102"/>
          </a:xfrm>
          <a:prstGeom prst="rect">
            <a:avLst/>
          </a:prstGeom>
        </p:spPr>
        <p:txBody>
          <a:bodyPr wrap="square">
            <a:spAutoFit/>
          </a:bodyPr>
          <a:lstStyle/>
          <a:p>
            <a:r>
              <a:rPr lang="en-US" b="1" dirty="0" smtClean="0">
                <a:solidFill>
                  <a:schemeClr val="tx1">
                    <a:lumMod val="65000"/>
                    <a:lumOff val="35000"/>
                  </a:schemeClr>
                </a:solidFill>
              </a:rPr>
              <a:t>Need</a:t>
            </a:r>
          </a:p>
          <a:p>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What do partners see as the most acute needs?</a:t>
            </a:r>
          </a:p>
          <a:p>
            <a:pPr marL="628650" lvl="1" indent="-171450">
              <a:buFont typeface="Arial" panose="020B0604020202020204" pitchFamily="34" charset="0"/>
              <a:buChar char="•"/>
            </a:pPr>
            <a:r>
              <a:rPr lang="en-US" sz="1100" dirty="0" smtClean="0">
                <a:solidFill>
                  <a:schemeClr val="tx1">
                    <a:lumMod val="65000"/>
                    <a:lumOff val="35000"/>
                  </a:schemeClr>
                </a:solidFill>
              </a:rPr>
              <a:t>Camps</a:t>
            </a:r>
          </a:p>
          <a:p>
            <a:pPr marL="1085850" lvl="2"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Out </a:t>
            </a:r>
            <a:r>
              <a:rPr lang="en-US" sz="1100" dirty="0" smtClean="0">
                <a:solidFill>
                  <a:schemeClr val="tx1">
                    <a:lumMod val="65000"/>
                    <a:lumOff val="35000"/>
                  </a:schemeClr>
                </a:solidFill>
              </a:rPr>
              <a:t>of</a:t>
            </a:r>
            <a:r>
              <a:rPr lang="en-US" sz="1100" dirty="0" smtClean="0">
                <a:solidFill>
                  <a:schemeClr val="tx1">
                    <a:lumMod val="65000"/>
                    <a:lumOff val="35000"/>
                  </a:schemeClr>
                </a:solidFill>
              </a:rPr>
              <a:t> </a:t>
            </a:r>
            <a:r>
              <a:rPr lang="en-US" sz="1100" dirty="0" smtClean="0">
                <a:solidFill>
                  <a:schemeClr val="tx1">
                    <a:lumMod val="65000"/>
                    <a:lumOff val="35000"/>
                  </a:schemeClr>
                </a:solidFill>
              </a:rPr>
              <a:t>camps</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Geographic areas</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Types of interventions</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Categories of people</a:t>
            </a:r>
          </a:p>
        </p:txBody>
      </p:sp>
    </p:spTree>
    <p:extLst>
      <p:ext uri="{BB962C8B-B14F-4D97-AF65-F5344CB8AC3E}">
        <p14:creationId xmlns:p14="http://schemas.microsoft.com/office/powerpoint/2010/main" val="4060071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6</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2000548"/>
          </a:xfrm>
          <a:prstGeom prst="rect">
            <a:avLst/>
          </a:prstGeom>
        </p:spPr>
        <p:txBody>
          <a:bodyPr wrap="square">
            <a:spAutoFit/>
          </a:bodyPr>
          <a:lstStyle/>
          <a:p>
            <a:r>
              <a:rPr lang="en-US" b="1" dirty="0" smtClean="0">
                <a:solidFill>
                  <a:schemeClr val="tx1">
                    <a:lumMod val="65000"/>
                    <a:lumOff val="35000"/>
                  </a:schemeClr>
                </a:solidFill>
              </a:rPr>
              <a:t>Funding</a:t>
            </a:r>
          </a:p>
          <a:p>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Who has or is applying for funding?</a:t>
            </a:r>
          </a:p>
          <a:p>
            <a:pPr marL="628650" lvl="1" indent="-171450">
              <a:buFont typeface="Arial" panose="020B0604020202020204" pitchFamily="34" charset="0"/>
              <a:buChar char="•"/>
            </a:pPr>
            <a:r>
              <a:rPr lang="en-US" sz="1100" dirty="0" smtClean="0">
                <a:solidFill>
                  <a:schemeClr val="tx1">
                    <a:lumMod val="65000"/>
                    <a:lumOff val="35000"/>
                  </a:schemeClr>
                </a:solidFill>
              </a:rPr>
              <a:t>Confirmed</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Applied for</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Considering to apply</a:t>
            </a:r>
            <a:endParaRPr lang="en-US" sz="1100" dirty="0" smtClean="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Will not undertake </a:t>
            </a:r>
            <a:r>
              <a:rPr lang="en-US" sz="1100" dirty="0" err="1" smtClean="0">
                <a:solidFill>
                  <a:schemeClr val="tx1">
                    <a:lumMod val="65000"/>
                    <a:lumOff val="35000"/>
                  </a:schemeClr>
                </a:solidFill>
              </a:rPr>
              <a:t>winterisation</a:t>
            </a:r>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1768579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7</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4201150"/>
          </a:xfrm>
          <a:prstGeom prst="rect">
            <a:avLst/>
          </a:prstGeom>
        </p:spPr>
        <p:txBody>
          <a:bodyPr wrap="square">
            <a:spAutoFit/>
          </a:bodyPr>
          <a:lstStyle/>
          <a:p>
            <a:r>
              <a:rPr lang="en-US" b="1" dirty="0" smtClean="0">
                <a:solidFill>
                  <a:schemeClr val="tx1">
                    <a:lumMod val="65000"/>
                    <a:lumOff val="35000"/>
                  </a:schemeClr>
                </a:solidFill>
              </a:rPr>
              <a:t>Other information</a:t>
            </a:r>
          </a:p>
          <a:p>
            <a:pPr marL="171450" indent="-171450">
              <a:buFont typeface="Arial" panose="020B0604020202020204" pitchFamily="34" charset="0"/>
              <a:buChar char="•"/>
            </a:pPr>
            <a:r>
              <a:rPr lang="en-US" sz="1100" dirty="0" smtClean="0">
                <a:solidFill>
                  <a:schemeClr val="tx1">
                    <a:lumMod val="65000"/>
                    <a:lumOff val="35000"/>
                  </a:schemeClr>
                </a:solidFill>
              </a:rPr>
              <a:t>Cluster guidance on </a:t>
            </a:r>
            <a:r>
              <a:rPr lang="en-US" sz="1100" dirty="0" err="1" smtClean="0">
                <a:solidFill>
                  <a:schemeClr val="tx1">
                    <a:lumMod val="65000"/>
                    <a:lumOff val="35000"/>
                  </a:schemeClr>
                </a:solidFill>
              </a:rPr>
              <a:t>Climatisation</a:t>
            </a:r>
            <a:r>
              <a:rPr lang="en-US" sz="1100" dirty="0" smtClean="0">
                <a:solidFill>
                  <a:schemeClr val="tx1">
                    <a:lumMod val="65000"/>
                    <a:lumOff val="35000"/>
                  </a:schemeClr>
                </a:solidFill>
              </a:rPr>
              <a:t> Guidelines and the Kerosene Position </a:t>
            </a:r>
            <a:r>
              <a:rPr lang="en-US" sz="1100" dirty="0">
                <a:solidFill>
                  <a:schemeClr val="tx1">
                    <a:lumMod val="65000"/>
                    <a:lumOff val="35000"/>
                  </a:schemeClr>
                </a:solidFill>
              </a:rPr>
              <a:t>P</a:t>
            </a:r>
            <a:r>
              <a:rPr lang="en-US" sz="1100" dirty="0" smtClean="0">
                <a:solidFill>
                  <a:schemeClr val="tx1">
                    <a:lumMod val="65000"/>
                    <a:lumOff val="35000"/>
                  </a:schemeClr>
                </a:solidFill>
              </a:rPr>
              <a:t>aper is under review and will be circulated to all sub national clusters for comment in the very near future.</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To our knowledge local government is not able to provide details of confirmed activities at this point. The cluster continues to work at a senior level in KRI and Baghdad to resolve.</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UNHCR is planning a project covering a number of camps and potentially out of camps, the details of which are being worked out. The cluster is supporting this process and UNHCR can provide details as soon as available.</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To the best of our knowledge at this point:</a:t>
            </a:r>
          </a:p>
          <a:p>
            <a:pPr marL="628650" lvl="1" indent="-171450">
              <a:buFont typeface="Arial" panose="020B0604020202020204" pitchFamily="34" charset="0"/>
              <a:buChar char="•"/>
            </a:pPr>
            <a:r>
              <a:rPr lang="en-US" sz="1100" dirty="0" smtClean="0">
                <a:solidFill>
                  <a:schemeClr val="tx1">
                    <a:lumMod val="65000"/>
                    <a:lumOff val="35000"/>
                  </a:schemeClr>
                </a:solidFill>
              </a:rPr>
              <a:t>The </a:t>
            </a:r>
            <a:r>
              <a:rPr lang="en-US" sz="1100" dirty="0" err="1" smtClean="0">
                <a:solidFill>
                  <a:schemeClr val="tx1">
                    <a:lumMod val="65000"/>
                    <a:lumOff val="35000"/>
                  </a:schemeClr>
                </a:solidFill>
              </a:rPr>
              <a:t>Climatisation</a:t>
            </a:r>
            <a:r>
              <a:rPr lang="en-US" sz="1100" dirty="0" smtClean="0">
                <a:solidFill>
                  <a:schemeClr val="tx1">
                    <a:lumMod val="65000"/>
                    <a:lumOff val="35000"/>
                  </a:schemeClr>
                </a:solidFill>
              </a:rPr>
              <a:t> Guidelines will provide the order of interventions based upon IASC Guidelines, the SNFI SAG and lessons learnt</a:t>
            </a:r>
          </a:p>
          <a:p>
            <a:pPr marL="628650" lvl="1" indent="-171450">
              <a:buFont typeface="Arial" panose="020B0604020202020204" pitchFamily="34" charset="0"/>
              <a:buChar char="•"/>
            </a:pPr>
            <a:r>
              <a:rPr lang="en-US" sz="1100" dirty="0">
                <a:solidFill>
                  <a:schemeClr val="tx1">
                    <a:lumMod val="65000"/>
                    <a:lumOff val="35000"/>
                  </a:schemeClr>
                </a:solidFill>
              </a:rPr>
              <a:t>Potentially the bulk of remaining activities for NGO partners will be out of </a:t>
            </a:r>
            <a:r>
              <a:rPr lang="en-US" sz="1100" dirty="0" smtClean="0">
                <a:solidFill>
                  <a:schemeClr val="tx1">
                    <a:lumMod val="65000"/>
                    <a:lumOff val="35000"/>
                  </a:schemeClr>
                </a:solidFill>
              </a:rPr>
              <a:t>camps</a:t>
            </a:r>
          </a:p>
          <a:p>
            <a:pPr marL="628650" lvl="1" indent="-171450">
              <a:buFont typeface="Arial" panose="020B0604020202020204" pitchFamily="34" charset="0"/>
              <a:buChar char="•"/>
            </a:pPr>
            <a:r>
              <a:rPr lang="en-US" sz="1100" dirty="0" smtClean="0">
                <a:solidFill>
                  <a:schemeClr val="tx1">
                    <a:lumMod val="65000"/>
                    <a:lumOff val="35000"/>
                  </a:schemeClr>
                </a:solidFill>
              </a:rPr>
              <a:t>UNHCR tent replacement has </a:t>
            </a:r>
            <a:r>
              <a:rPr lang="en-US" sz="1100" dirty="0" smtClean="0">
                <a:solidFill>
                  <a:schemeClr val="tx1">
                    <a:lumMod val="65000"/>
                    <a:lumOff val="35000"/>
                  </a:schemeClr>
                </a:solidFill>
              </a:rPr>
              <a:t>been analyzed KRI wide, </a:t>
            </a:r>
            <a:r>
              <a:rPr lang="en-US" sz="1100" dirty="0" smtClean="0">
                <a:solidFill>
                  <a:schemeClr val="tx1">
                    <a:lumMod val="65000"/>
                    <a:lumOff val="35000"/>
                  </a:schemeClr>
                </a:solidFill>
              </a:rPr>
              <a:t>agreed and </a:t>
            </a:r>
            <a:r>
              <a:rPr lang="en-US" sz="1100" dirty="0" smtClean="0">
                <a:solidFill>
                  <a:schemeClr val="tx1">
                    <a:lumMod val="65000"/>
                    <a:lumOff val="35000"/>
                  </a:schemeClr>
                </a:solidFill>
              </a:rPr>
              <a:t>all qualifying will be </a:t>
            </a:r>
            <a:r>
              <a:rPr lang="en-US" sz="1100" dirty="0" smtClean="0">
                <a:solidFill>
                  <a:schemeClr val="tx1">
                    <a:lumMod val="65000"/>
                    <a:lumOff val="35000"/>
                  </a:schemeClr>
                </a:solidFill>
              </a:rPr>
              <a:t>completed pre winter</a:t>
            </a:r>
          </a:p>
          <a:p>
            <a:pPr marL="628650" lvl="1" indent="-171450">
              <a:buFont typeface="Arial" panose="020B0604020202020204" pitchFamily="34" charset="0"/>
              <a:buChar char="•"/>
            </a:pPr>
            <a:r>
              <a:rPr lang="en-US" sz="1100" dirty="0" smtClean="0">
                <a:solidFill>
                  <a:schemeClr val="tx1">
                    <a:lumMod val="65000"/>
                    <a:lumOff val="35000"/>
                  </a:schemeClr>
                </a:solidFill>
              </a:rPr>
              <a:t>Specific planning needs to be made for the three non standard camps</a:t>
            </a:r>
          </a:p>
          <a:p>
            <a:pPr marL="628650" lvl="1" indent="-171450">
              <a:buFont typeface="Arial" panose="020B0604020202020204" pitchFamily="34" charset="0"/>
              <a:buChar char="•"/>
            </a:pPr>
            <a:r>
              <a:rPr lang="en-US" sz="1100" dirty="0" smtClean="0">
                <a:solidFill>
                  <a:schemeClr val="tx1">
                    <a:lumMod val="65000"/>
                    <a:lumOff val="35000"/>
                  </a:schemeClr>
                </a:solidFill>
              </a:rPr>
              <a:t>Specific planning needs to be made for caravan camps</a:t>
            </a:r>
          </a:p>
          <a:p>
            <a:pPr marL="628650" lvl="1" indent="-171450">
              <a:buFont typeface="Arial" panose="020B0604020202020204" pitchFamily="34" charset="0"/>
              <a:buChar char="•"/>
            </a:pPr>
            <a:r>
              <a:rPr lang="en-US" sz="1100" dirty="0" smtClean="0">
                <a:solidFill>
                  <a:schemeClr val="tx1">
                    <a:lumMod val="65000"/>
                    <a:lumOff val="35000"/>
                  </a:schemeClr>
                </a:solidFill>
              </a:rPr>
              <a:t>Camp projects should include infrastructure</a:t>
            </a:r>
          </a:p>
          <a:p>
            <a:pPr marL="628650" lvl="1" indent="-171450">
              <a:buFont typeface="Arial" panose="020B0604020202020204" pitchFamily="34" charset="0"/>
              <a:buChar char="•"/>
            </a:pPr>
            <a:r>
              <a:rPr lang="en-US" sz="1100" dirty="0" smtClean="0">
                <a:solidFill>
                  <a:schemeClr val="tx1">
                    <a:lumMod val="65000"/>
                    <a:lumOff val="35000"/>
                  </a:schemeClr>
                </a:solidFill>
              </a:rPr>
              <a:t>Planning should be divided not by Mosul and Old caseload camps but whether a family arrived after the winter distribution of the previous year</a:t>
            </a:r>
          </a:p>
          <a:p>
            <a:pPr marL="628650" lvl="1" indent="-171450">
              <a:buFont typeface="Arial" panose="020B0604020202020204" pitchFamily="34" charset="0"/>
              <a:buChar char="•"/>
            </a:pPr>
            <a:endParaRPr lang="en-US" sz="1100" dirty="0" smtClean="0">
              <a:solidFill>
                <a:schemeClr val="tx1">
                  <a:lumMod val="65000"/>
                  <a:lumOff val="35000"/>
                </a:schemeClr>
              </a:solidFill>
            </a:endParaRPr>
          </a:p>
          <a:p>
            <a:pPr algn="ctr"/>
            <a:r>
              <a:rPr lang="en-US" b="1" dirty="0" smtClean="0">
                <a:solidFill>
                  <a:schemeClr val="tx1">
                    <a:lumMod val="65000"/>
                    <a:lumOff val="35000"/>
                  </a:schemeClr>
                </a:solidFill>
              </a:rPr>
              <a:t>Winter is a high priority and the above will be resolved ASAP</a:t>
            </a:r>
            <a:endParaRPr lang="en-US" b="1" dirty="0">
              <a:solidFill>
                <a:schemeClr val="tx1">
                  <a:lumMod val="65000"/>
                  <a:lumOff val="35000"/>
                </a:schemeClr>
              </a:solidFill>
            </a:endParaRPr>
          </a:p>
          <a:p>
            <a:pPr marL="628650" lvl="1" indent="-171450">
              <a:buFont typeface="Arial" panose="020B0604020202020204" pitchFamily="34" charset="0"/>
              <a:buChar char="•"/>
            </a:pPr>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158086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8</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Summerisation</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1154162"/>
          </a:xfrm>
          <a:prstGeom prst="rect">
            <a:avLst/>
          </a:prstGeom>
        </p:spPr>
        <p:txBody>
          <a:bodyPr wrap="square">
            <a:spAutoFit/>
          </a:bodyPr>
          <a:lstStyle/>
          <a:p>
            <a:r>
              <a:rPr lang="en-US" b="1" dirty="0" smtClean="0">
                <a:solidFill>
                  <a:schemeClr val="tx1">
                    <a:lumMod val="65000"/>
                    <a:lumOff val="35000"/>
                  </a:schemeClr>
                </a:solidFill>
              </a:rPr>
              <a:t>Request for support</a:t>
            </a:r>
          </a:p>
          <a:p>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Can any partner support </a:t>
            </a:r>
            <a:r>
              <a:rPr lang="en-US" sz="1100" dirty="0" err="1" smtClean="0">
                <a:solidFill>
                  <a:schemeClr val="tx1">
                    <a:lumMod val="65000"/>
                    <a:lumOff val="35000"/>
                  </a:schemeClr>
                </a:solidFill>
              </a:rPr>
              <a:t>MoMD</a:t>
            </a:r>
            <a:r>
              <a:rPr lang="en-US" sz="1100" dirty="0" smtClean="0">
                <a:solidFill>
                  <a:schemeClr val="tx1">
                    <a:lumMod val="65000"/>
                    <a:lumOff val="35000"/>
                  </a:schemeClr>
                </a:solidFill>
              </a:rPr>
              <a:t> and BRHA to transport remaining AWC to </a:t>
            </a:r>
            <a:r>
              <a:rPr lang="en-US" sz="1100" dirty="0" err="1" smtClean="0">
                <a:solidFill>
                  <a:schemeClr val="tx1">
                    <a:lumMod val="65000"/>
                    <a:lumOff val="35000"/>
                  </a:schemeClr>
                </a:solidFill>
              </a:rPr>
              <a:t>Nargazilia</a:t>
            </a:r>
            <a:r>
              <a:rPr lang="en-US" sz="1100" dirty="0" smtClean="0">
                <a:solidFill>
                  <a:schemeClr val="tx1">
                    <a:lumMod val="65000"/>
                    <a:lumOff val="35000"/>
                  </a:schemeClr>
                </a:solidFill>
              </a:rPr>
              <a:t>?</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BRHA can provide details or this </a:t>
            </a:r>
            <a:r>
              <a:rPr lang="en-US" sz="1100" dirty="0" smtClean="0">
                <a:solidFill>
                  <a:schemeClr val="tx1">
                    <a:lumMod val="65000"/>
                    <a:lumOff val="35000"/>
                  </a:schemeClr>
                </a:solidFill>
              </a:rPr>
              <a:t>and other </a:t>
            </a:r>
            <a:r>
              <a:rPr lang="en-US" sz="1100" dirty="0" smtClean="0">
                <a:solidFill>
                  <a:schemeClr val="tx1">
                    <a:lumMod val="65000"/>
                    <a:lumOff val="35000"/>
                  </a:schemeClr>
                </a:solidFill>
              </a:rPr>
              <a:t>related </a:t>
            </a:r>
            <a:r>
              <a:rPr lang="en-US" sz="1100" dirty="0" smtClean="0">
                <a:solidFill>
                  <a:schemeClr val="tx1">
                    <a:lumMod val="65000"/>
                    <a:lumOff val="35000"/>
                  </a:schemeClr>
                </a:solidFill>
              </a:rPr>
              <a:t>work </a:t>
            </a:r>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3403672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9</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Rehabilitation</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4201150"/>
          </a:xfrm>
          <a:prstGeom prst="rect">
            <a:avLst/>
          </a:prstGeom>
        </p:spPr>
        <p:txBody>
          <a:bodyPr wrap="square">
            <a:spAutoFit/>
          </a:bodyPr>
          <a:lstStyle/>
          <a:p>
            <a:r>
              <a:rPr lang="en-US" b="1" dirty="0" smtClean="0">
                <a:solidFill>
                  <a:schemeClr val="tx1">
                    <a:lumMod val="65000"/>
                    <a:lumOff val="35000"/>
                  </a:schemeClr>
                </a:solidFill>
              </a:rPr>
              <a:t>Info to date</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 following partners have funded projects:</a:t>
            </a:r>
          </a:p>
          <a:p>
            <a:pPr marL="628650" lvl="1" indent="-171450">
              <a:buFont typeface="Arial" panose="020B0604020202020204" pitchFamily="34" charset="0"/>
              <a:buChar char="•"/>
            </a:pPr>
            <a:r>
              <a:rPr lang="en-US" sz="1100" dirty="0" err="1" smtClean="0">
                <a:solidFill>
                  <a:schemeClr val="tx1">
                    <a:lumMod val="65000"/>
                    <a:lumOff val="35000"/>
                  </a:schemeClr>
                </a:solidFill>
              </a:rPr>
              <a:t>UNHabitat</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ACTED</a:t>
            </a:r>
          </a:p>
          <a:p>
            <a:pPr marL="628650" lvl="1" indent="-171450">
              <a:buFont typeface="Arial" panose="020B0604020202020204" pitchFamily="34" charset="0"/>
              <a:buChar char="•"/>
            </a:pPr>
            <a:r>
              <a:rPr lang="en-US" sz="1100" dirty="0" smtClean="0">
                <a:solidFill>
                  <a:schemeClr val="tx1">
                    <a:lumMod val="65000"/>
                    <a:lumOff val="35000"/>
                  </a:schemeClr>
                </a:solidFill>
              </a:rPr>
              <a:t>NRC</a:t>
            </a:r>
          </a:p>
          <a:p>
            <a:pPr marL="628650" lvl="1" indent="-171450">
              <a:buFont typeface="Arial" panose="020B0604020202020204" pitchFamily="34" charset="0"/>
              <a:buChar char="•"/>
            </a:pPr>
            <a:r>
              <a:rPr lang="en-US" sz="1100" dirty="0" smtClean="0">
                <a:solidFill>
                  <a:schemeClr val="tx1">
                    <a:lumMod val="65000"/>
                    <a:lumOff val="35000"/>
                  </a:schemeClr>
                </a:solidFill>
              </a:rPr>
              <a:t>CRS</a:t>
            </a:r>
          </a:p>
          <a:p>
            <a:pPr marL="628650" lvl="1" indent="-171450">
              <a:buFont typeface="Arial" panose="020B0604020202020204" pitchFamily="34" charset="0"/>
              <a:buChar char="•"/>
            </a:pPr>
            <a:r>
              <a:rPr lang="en-US" sz="1100" dirty="0" smtClean="0">
                <a:solidFill>
                  <a:schemeClr val="tx1">
                    <a:lumMod val="65000"/>
                    <a:lumOff val="35000"/>
                  </a:schemeClr>
                </a:solidFill>
              </a:rPr>
              <a:t>UNDP FFIS</a:t>
            </a:r>
          </a:p>
          <a:p>
            <a:pPr marL="628650" lvl="1" indent="-171450">
              <a:buFont typeface="Arial" panose="020B0604020202020204" pitchFamily="34" charset="0"/>
              <a:buChar char="•"/>
            </a:pPr>
            <a:r>
              <a:rPr lang="en-US" sz="1100" dirty="0" smtClean="0">
                <a:solidFill>
                  <a:schemeClr val="tx1">
                    <a:lumMod val="65000"/>
                    <a:lumOff val="35000"/>
                  </a:schemeClr>
                </a:solidFill>
              </a:rPr>
              <a:t>UNDP ICRRP</a:t>
            </a:r>
          </a:p>
          <a:p>
            <a:pPr marL="628650" lvl="1" indent="-171450">
              <a:buFont typeface="Arial" panose="020B0604020202020204" pitchFamily="34" charset="0"/>
              <a:buChar char="•"/>
            </a:pPr>
            <a:r>
              <a:rPr lang="en-US" sz="1100" dirty="0" smtClean="0">
                <a:solidFill>
                  <a:schemeClr val="tx1">
                    <a:lumMod val="65000"/>
                    <a:lumOff val="35000"/>
                  </a:schemeClr>
                </a:solidFill>
              </a:rPr>
              <a:t>Samaritan's Purse</a:t>
            </a:r>
          </a:p>
          <a:p>
            <a:pPr marL="628650" lvl="1" indent="-171450">
              <a:buFont typeface="Arial" panose="020B0604020202020204" pitchFamily="34" charset="0"/>
              <a:buChar char="•"/>
            </a:pPr>
            <a:r>
              <a:rPr lang="en-US" sz="1100" dirty="0" err="1" smtClean="0">
                <a:solidFill>
                  <a:schemeClr val="tx1">
                    <a:lumMod val="65000"/>
                    <a:lumOff val="35000"/>
                  </a:schemeClr>
                </a:solidFill>
              </a:rPr>
              <a:t>Zaka</a:t>
            </a:r>
            <a:r>
              <a:rPr lang="en-US" sz="1100" dirty="0" smtClean="0">
                <a:solidFill>
                  <a:schemeClr val="tx1">
                    <a:lumMod val="65000"/>
                    <a:lumOff val="35000"/>
                  </a:schemeClr>
                </a:solidFill>
              </a:rPr>
              <a:t> Khan Foundation</a:t>
            </a:r>
          </a:p>
          <a:p>
            <a:pPr marL="628650" lvl="1" indent="-171450">
              <a:buFont typeface="Arial" panose="020B0604020202020204" pitchFamily="34" charset="0"/>
              <a:buChar char="•"/>
            </a:pPr>
            <a:r>
              <a:rPr lang="en-US" sz="1100" dirty="0" smtClean="0">
                <a:solidFill>
                  <a:schemeClr val="tx1">
                    <a:lumMod val="65000"/>
                    <a:lumOff val="35000"/>
                  </a:schemeClr>
                </a:solidFill>
              </a:rPr>
              <a:t>Arch Diocese of Erbil</a:t>
            </a:r>
          </a:p>
          <a:p>
            <a:pPr marL="628650" lvl="1" indent="-171450">
              <a:buFont typeface="Arial" panose="020B0604020202020204" pitchFamily="34" charset="0"/>
              <a:buChar char="•"/>
            </a:pPr>
            <a:r>
              <a:rPr lang="en-US" sz="1100" dirty="0" smtClean="0">
                <a:solidFill>
                  <a:schemeClr val="tx1">
                    <a:lumMod val="65000"/>
                    <a:lumOff val="35000"/>
                  </a:schemeClr>
                </a:solidFill>
              </a:rPr>
              <a:t>Knights of Columbus</a:t>
            </a:r>
          </a:p>
          <a:p>
            <a:pPr lvl="1"/>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Does anyone other organization have confirmed funding</a:t>
            </a:r>
            <a:r>
              <a:rPr lang="en-US" sz="1100" dirty="0" smtClean="0">
                <a:solidFill>
                  <a:schemeClr val="tx1">
                    <a:lumMod val="65000"/>
                    <a:lumOff val="35000"/>
                  </a:schemeClr>
                </a:solidFill>
              </a:rPr>
              <a:t>? Do you know of other </a:t>
            </a:r>
            <a:r>
              <a:rPr lang="en-US" sz="1100" dirty="0" err="1" smtClean="0">
                <a:solidFill>
                  <a:schemeClr val="tx1">
                    <a:lumMod val="65000"/>
                    <a:lumOff val="35000"/>
                  </a:schemeClr>
                </a:solidFill>
              </a:rPr>
              <a:t>organisations</a:t>
            </a:r>
            <a:r>
              <a:rPr lang="en-US" sz="1100" dirty="0" smtClean="0">
                <a:solidFill>
                  <a:schemeClr val="tx1">
                    <a:lumMod val="65000"/>
                    <a:lumOff val="35000"/>
                  </a:schemeClr>
                </a:solidFill>
              </a:rPr>
              <a:t> with confirmed funding?</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IOM has just closed a round of applications for an approx. 3,000 house project and other donors are seeking to </a:t>
            </a:r>
            <a:r>
              <a:rPr lang="en-US" sz="1100" dirty="0" smtClean="0">
                <a:solidFill>
                  <a:schemeClr val="tx1">
                    <a:lumMod val="65000"/>
                    <a:lumOff val="35000"/>
                  </a:schemeClr>
                </a:solidFill>
              </a:rPr>
              <a:t>fund. Shelter cluster worked with two partners during proposal development stage and recommended them to IOM as clear to work.</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Many </a:t>
            </a:r>
            <a:r>
              <a:rPr lang="en-US" sz="1100" dirty="0" err="1">
                <a:solidFill>
                  <a:schemeClr val="tx1">
                    <a:lumMod val="65000"/>
                    <a:lumOff val="35000"/>
                  </a:schemeClr>
                </a:solidFill>
              </a:rPr>
              <a:t>organisations</a:t>
            </a:r>
            <a:r>
              <a:rPr lang="en-US" sz="1100" dirty="0">
                <a:solidFill>
                  <a:schemeClr val="tx1">
                    <a:lumMod val="65000"/>
                    <a:lumOff val="35000"/>
                  </a:schemeClr>
                </a:solidFill>
              </a:rPr>
              <a:t> have participated in the </a:t>
            </a:r>
            <a:r>
              <a:rPr lang="en-US" sz="1100" dirty="0" err="1">
                <a:solidFill>
                  <a:schemeClr val="tx1">
                    <a:lumMod val="65000"/>
                    <a:lumOff val="35000"/>
                  </a:schemeClr>
                </a:solidFill>
              </a:rPr>
              <a:t>TWiG</a:t>
            </a:r>
            <a:r>
              <a:rPr lang="en-US" sz="1100" dirty="0">
                <a:solidFill>
                  <a:schemeClr val="tx1">
                    <a:lumMod val="65000"/>
                    <a:lumOff val="35000"/>
                  </a:schemeClr>
                </a:solidFill>
              </a:rPr>
              <a:t> and the following documents have been created:</a:t>
            </a:r>
          </a:p>
          <a:p>
            <a:pPr marL="628650" lvl="1" indent="-171450">
              <a:buFont typeface="Arial" panose="020B0604020202020204" pitchFamily="34" charset="0"/>
              <a:buChar char="•"/>
            </a:pPr>
            <a:r>
              <a:rPr lang="en-US" sz="1100" dirty="0">
                <a:solidFill>
                  <a:schemeClr val="tx1">
                    <a:lumMod val="65000"/>
                    <a:lumOff val="35000"/>
                  </a:schemeClr>
                </a:solidFill>
              </a:rPr>
              <a:t>Minimum standards (Final and released)</a:t>
            </a:r>
          </a:p>
          <a:p>
            <a:pPr marL="628650" lvl="1" indent="-171450">
              <a:buFont typeface="Arial" panose="020B0604020202020204" pitchFamily="34" charset="0"/>
              <a:buChar char="•"/>
            </a:pPr>
            <a:r>
              <a:rPr lang="en-US" sz="1100" dirty="0">
                <a:solidFill>
                  <a:schemeClr val="tx1">
                    <a:lumMod val="65000"/>
                    <a:lumOff val="35000"/>
                  </a:schemeClr>
                </a:solidFill>
              </a:rPr>
              <a:t>War damaged buildings categorization (Final and released)</a:t>
            </a:r>
          </a:p>
          <a:p>
            <a:pPr marL="628650" lvl="1" indent="-171450">
              <a:buFont typeface="Arial" panose="020B0604020202020204" pitchFamily="34" charset="0"/>
              <a:buChar char="•"/>
            </a:pPr>
            <a:r>
              <a:rPr lang="en-US" sz="1100" dirty="0">
                <a:solidFill>
                  <a:schemeClr val="tx1">
                    <a:lumMod val="65000"/>
                    <a:lumOff val="35000"/>
                  </a:schemeClr>
                </a:solidFill>
              </a:rPr>
              <a:t>Guidelines and costs per category (</a:t>
            </a:r>
            <a:r>
              <a:rPr lang="en-US" sz="1100" dirty="0" smtClean="0">
                <a:solidFill>
                  <a:schemeClr val="tx1">
                    <a:lumMod val="65000"/>
                    <a:lumOff val="35000"/>
                  </a:schemeClr>
                </a:solidFill>
              </a:rPr>
              <a:t>draft, completed </a:t>
            </a:r>
            <a:r>
              <a:rPr lang="en-US" sz="1100" dirty="0">
                <a:solidFill>
                  <a:schemeClr val="tx1">
                    <a:lumMod val="65000"/>
                    <a:lumOff val="35000"/>
                  </a:schemeClr>
                </a:solidFill>
              </a:rPr>
              <a:t>soon</a:t>
            </a:r>
            <a:r>
              <a:rPr lang="en-US" sz="1100" dirty="0" smtClean="0">
                <a:solidFill>
                  <a:schemeClr val="tx1">
                    <a:lumMod val="65000"/>
                    <a:lumOff val="35000"/>
                  </a:schemeClr>
                </a:solidFill>
              </a:rPr>
              <a:t>)</a:t>
            </a:r>
            <a:endParaRPr lang="en-US" sz="1100" dirty="0">
              <a:solidFill>
                <a:schemeClr val="tx1">
                  <a:lumMod val="65000"/>
                  <a:lumOff val="35000"/>
                </a:schemeClr>
              </a:solidFill>
            </a:endParaRPr>
          </a:p>
        </p:txBody>
      </p:sp>
      <p:sp>
        <p:nvSpPr>
          <p:cNvPr id="5" name="TextBox 4"/>
          <p:cNvSpPr txBox="1"/>
          <p:nvPr/>
        </p:nvSpPr>
        <p:spPr>
          <a:xfrm>
            <a:off x="4838700" y="1257300"/>
            <a:ext cx="2695575" cy="1892826"/>
          </a:xfrm>
          <a:prstGeom prst="rect">
            <a:avLst/>
          </a:prstGeom>
          <a:noFill/>
        </p:spPr>
        <p:txBody>
          <a:bodyPr wrap="square" rtlCol="0">
            <a:spAutoFit/>
          </a:bodyPr>
          <a:lstStyle/>
          <a:p>
            <a:r>
              <a:rPr lang="en-US" sz="1100" dirty="0" smtClean="0">
                <a:solidFill>
                  <a:schemeClr val="tx1">
                    <a:lumMod val="65000"/>
                    <a:lumOff val="35000"/>
                  </a:schemeClr>
                </a:solidFill>
              </a:rPr>
              <a:t>With operations being </a:t>
            </a:r>
            <a:r>
              <a:rPr lang="en-US" sz="1100" dirty="0">
                <a:solidFill>
                  <a:schemeClr val="tx1">
                    <a:lumMod val="65000"/>
                    <a:lumOff val="35000"/>
                  </a:schemeClr>
                </a:solidFill>
              </a:rPr>
              <a:t>undertaken </a:t>
            </a:r>
            <a:r>
              <a:rPr lang="en-US" sz="1100" dirty="0" smtClean="0">
                <a:solidFill>
                  <a:schemeClr val="tx1">
                    <a:lumMod val="65000"/>
                    <a:lumOff val="35000"/>
                  </a:schemeClr>
                </a:solidFill>
              </a:rPr>
              <a:t>in:</a:t>
            </a:r>
          </a:p>
          <a:p>
            <a:pPr marL="171450" indent="-171450">
              <a:buFont typeface="Arial" panose="020B0604020202020204" pitchFamily="34" charset="0"/>
              <a:buChar char="•"/>
            </a:pPr>
            <a:r>
              <a:rPr lang="en-US" sz="1100" dirty="0" err="1" smtClean="0">
                <a:solidFill>
                  <a:schemeClr val="tx1">
                    <a:lumMod val="65000"/>
                    <a:lumOff val="35000"/>
                  </a:schemeClr>
                </a:solidFill>
              </a:rPr>
              <a:t>Bashiqa</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Qaraqosh</a:t>
            </a:r>
          </a:p>
          <a:p>
            <a:pPr marL="171450" indent="-171450">
              <a:buFont typeface="Arial" panose="020B0604020202020204" pitchFamily="34" charset="0"/>
              <a:buChar char="•"/>
            </a:pPr>
            <a:r>
              <a:rPr lang="en-US" sz="1100" dirty="0" err="1" smtClean="0">
                <a:solidFill>
                  <a:schemeClr val="tx1">
                    <a:lumMod val="65000"/>
                    <a:lumOff val="35000"/>
                  </a:schemeClr>
                </a:solidFill>
              </a:rPr>
              <a:t>Bartella</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Telescof</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Baqofah</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Karmles</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Khorsebad</a:t>
            </a: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Omar </a:t>
            </a:r>
            <a:r>
              <a:rPr lang="en-US" sz="1100" dirty="0" err="1">
                <a:solidFill>
                  <a:schemeClr val="tx1">
                    <a:lumMod val="65000"/>
                    <a:lumOff val="35000"/>
                  </a:schemeClr>
                </a:solidFill>
              </a:rPr>
              <a:t>Qapchi</a:t>
            </a:r>
            <a:r>
              <a:rPr lang="en-US" sz="1100" dirty="0">
                <a:solidFill>
                  <a:schemeClr val="tx1">
                    <a:lumMod val="65000"/>
                    <a:lumOff val="35000"/>
                  </a:schemeClr>
                </a:solidFill>
              </a:rPr>
              <a:t>.</a:t>
            </a:r>
          </a:p>
          <a:p>
            <a:endParaRPr lang="en-GB" dirty="0"/>
          </a:p>
        </p:txBody>
      </p:sp>
    </p:spTree>
    <p:extLst>
      <p:ext uri="{BB962C8B-B14F-4D97-AF65-F5344CB8AC3E}">
        <p14:creationId xmlns:p14="http://schemas.microsoft.com/office/powerpoint/2010/main" val="1022644874"/>
      </p:ext>
    </p:extLst>
  </p:cSld>
  <p:clrMapOvr>
    <a:masterClrMapping/>
  </p:clrMapOvr>
  <p:timing>
    <p:tnLst>
      <p:par>
        <p:cTn id="1" dur="indefinite" restart="never" nodeType="tmRoot"/>
      </p:par>
    </p:tnLst>
  </p:timing>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E3182D9-F28B-40B8-8D56-ED5889BAAD1F}">
  <ds:schemaRefs>
    <ds:schemaRef ds:uri="ESRI.ArcGIS.Mapping.OfficeIntegration.PowerPointInfo"/>
  </ds:schemaRefs>
</ds:datastoreItem>
</file>

<file path=customXml/itemProps2.xml><?xml version="1.0" encoding="utf-8"?>
<ds:datastoreItem xmlns:ds="http://schemas.openxmlformats.org/officeDocument/2006/customXml" ds:itemID="{AD2A9EA0-4CE9-4A25-B809-D1F4F74731F1}">
  <ds:schemaRefs>
    <ds:schemaRef ds:uri="ESRI.ArcGIS.Mapping.OfficeIntegration.PowerPointInfo"/>
  </ds:schemaRefs>
</ds:datastoreItem>
</file>

<file path=customXml/itemProps3.xml><?xml version="1.0" encoding="utf-8"?>
<ds:datastoreItem xmlns:ds="http://schemas.openxmlformats.org/officeDocument/2006/customXml" ds:itemID="{06264B26-D188-4C3B-B609-D94718665329}">
  <ds:schemaRefs>
    <ds:schemaRef ds:uri="ESRI.ArcGIS.Mapping.OfficeIntegration.PowerPointInfo"/>
  </ds:schemaRefs>
</ds:datastoreItem>
</file>

<file path=customXml/itemProps4.xml><?xml version="1.0" encoding="utf-8"?>
<ds:datastoreItem xmlns:ds="http://schemas.openxmlformats.org/officeDocument/2006/customXml" ds:itemID="{8D9028CD-DA9F-46A9-B3DF-56D3D7F4B927}">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27671</TotalTime>
  <Words>2080</Words>
  <Application>Microsoft Office PowerPoint</Application>
  <PresentationFormat>On-screen Show (16:9)</PresentationFormat>
  <Paragraphs>552</Paragraphs>
  <Slides>22</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MS PGothic</vt:lpstr>
      <vt:lpstr>Arial</vt:lpstr>
      <vt:lpstr>Calibri</vt:lpstr>
      <vt:lpstr>Calibri Light</vt:lpstr>
      <vt:lpstr>Times New Roman</vt:lpstr>
      <vt:lpstr>Verdana</vt:lpstr>
      <vt:lpstr>Wingdings</vt:lpstr>
      <vt:lpstr>Shelter Cluster Red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Laurence West</cp:lastModifiedBy>
  <cp:revision>1655</cp:revision>
  <cp:lastPrinted>2014-10-29T09:34:43Z</cp:lastPrinted>
  <dcterms:created xsi:type="dcterms:W3CDTF">2014-10-08T08:24:30Z</dcterms:created>
  <dcterms:modified xsi:type="dcterms:W3CDTF">2017-09-12T11:22:08Z</dcterms:modified>
</cp:coreProperties>
</file>