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notesMasterIdLst>
    <p:notesMasterId r:id="rId15"/>
  </p:notesMasterIdLst>
  <p:sldIdLst>
    <p:sldId id="265" r:id="rId6"/>
    <p:sldId id="611" r:id="rId7"/>
    <p:sldId id="607" r:id="rId8"/>
    <p:sldId id="608" r:id="rId9"/>
    <p:sldId id="610" r:id="rId10"/>
    <p:sldId id="594" r:id="rId11"/>
    <p:sldId id="609" r:id="rId12"/>
    <p:sldId id="580" r:id="rId13"/>
    <p:sldId id="491" r:id="rId14"/>
  </p:sldIdLst>
  <p:sldSz cx="9144000" cy="5143500" type="screen16x9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NHCR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6EB4"/>
    <a:srgbClr val="CED1D5"/>
    <a:srgbClr val="E8EAEB"/>
    <a:srgbClr val="9943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8" autoAdjust="0"/>
    <p:restoredTop sz="81858" autoAdjust="0"/>
  </p:normalViewPr>
  <p:slideViewPr>
    <p:cSldViewPr snapToGrid="0" snapToObjects="1">
      <p:cViewPr varScale="1">
        <p:scale>
          <a:sx n="100" d="100"/>
          <a:sy n="100" d="100"/>
        </p:scale>
        <p:origin x="1086" y="72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149DE7A-1A12-4746-8822-E7131700A1BD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B69D276-5C27-0048-BF36-4302BA851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98BEABF-5B6D-7540-9E2C-8D799685E515}" type="slidenum">
              <a:rPr lang="en-GB">
                <a:solidFill>
                  <a:srgbClr val="000000"/>
                </a:solidFill>
              </a:rPr>
              <a:pPr eaLnBrk="1" hangingPunct="1"/>
              <a:t>1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961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Kit contents is clear for a few months now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Essential items are heater + </a:t>
            </a:r>
            <a:r>
              <a:rPr lang="en-US" dirty="0" err="1" smtClean="0"/>
              <a:t>jc</a:t>
            </a: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Other</a:t>
            </a:r>
            <a:r>
              <a:rPr lang="en-US" baseline="0" dirty="0" smtClean="0"/>
              <a:t> items should only be given after people have those (ACF – really BNFI?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69D276-5C27-0048-BF36-4302BA8514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39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836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52632"/>
            <a:ext cx="6400800" cy="9532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061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56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127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1595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578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554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242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24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02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672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880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4330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pPr defTabSz="914400"/>
            <a:fld id="{1327C452-0D12-48F3-BB65-BBA3E6350F2C}" type="slidenum">
              <a:rPr lang="en-GB" smtClean="0">
                <a:latin typeface="Calibri"/>
              </a:rPr>
              <a:pPr defTabSz="914400"/>
              <a:t>‹#›</a:t>
            </a:fld>
            <a:endParaRPr lang="en-GB" dirty="0">
              <a:latin typeface="Calibri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4681985"/>
            <a:ext cx="1908720" cy="400110"/>
            <a:chOff x="3671392" y="6274576"/>
            <a:chExt cx="1908720" cy="533478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274576"/>
              <a:ext cx="1584176" cy="5334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800" b="1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– Iraq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 err="1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595959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lang="en-GB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5056026"/>
            <a:ext cx="1836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22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heltercluster.org/response/iraq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spreadsheets/d/1PVWxOCPGdadSUmazbgidyYUS4TX3oDacJuYV4D7wj74/edit?ts=5a009649#gid=935388216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mailto:coord.iraq@sheltercluster.org" TargetMode="External"/><Relationship Id="rId7" Type="http://schemas.openxmlformats.org/officeDocument/2006/relationships/hyperlink" Target="mailto:coord4.iraq@sheltercluster.org" TargetMode="External"/><Relationship Id="rId12" Type="http://schemas.openxmlformats.org/officeDocument/2006/relationships/image" Target="../media/image11.png"/><Relationship Id="rId2" Type="http://schemas.openxmlformats.org/officeDocument/2006/relationships/hyperlink" Target="mailto:coord2.iraq@sheltercluster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oordroving.iraq@sheltercluster.org" TargetMode="External"/><Relationship Id="rId11" Type="http://schemas.openxmlformats.org/officeDocument/2006/relationships/image" Target="../media/image10.jpeg"/><Relationship Id="rId5" Type="http://schemas.openxmlformats.org/officeDocument/2006/relationships/hyperlink" Target="mailto:coord3.iraq@sheltercluster.org" TargetMode="External"/><Relationship Id="rId10" Type="http://schemas.openxmlformats.org/officeDocument/2006/relationships/image" Target="../media/image9.png"/><Relationship Id="rId4" Type="http://schemas.openxmlformats.org/officeDocument/2006/relationships/hyperlink" Target="mailto:im2.iraq@sheltercluster.org" TargetMode="External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2F7C0B63-5F5C-DF46-A703-F9FE24BAC747}" type="slidenum">
              <a:rPr lang="en-GB">
                <a:solidFill>
                  <a:srgbClr val="7F1416"/>
                </a:solidFill>
              </a:rPr>
              <a:pPr eaLnBrk="1" hangingPunct="1"/>
              <a:t>1</a:t>
            </a:fld>
            <a:endParaRPr lang="en-GB" dirty="0">
              <a:solidFill>
                <a:srgbClr val="7F141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3654" y="4757650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3"/>
              </a:rPr>
              <a:t>http://sheltercluster.org/response/iraq</a:t>
            </a:r>
            <a:r>
              <a:rPr lang="en-US" sz="1500" dirty="0"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Dahuk </a:t>
            </a:r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Shelter &amp; NFI Cluster </a:t>
            </a:r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Coordination Meeting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Agenda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Action points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Winterisation</a:t>
            </a: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Recent displacement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HRP</a:t>
            </a:r>
            <a:endParaRPr lang="en-GB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GB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AOB</a:t>
            </a:r>
          </a:p>
          <a:p>
            <a:pPr marL="228600" indent="-228600">
              <a:buFont typeface="+mj-lt"/>
              <a:buAutoNum type="arabicPeriod"/>
            </a:pPr>
            <a:endParaRPr lang="en-US" sz="1100" i="1" dirty="0" smtClean="0">
              <a:solidFill>
                <a:srgbClr val="FF0000"/>
              </a:solidFill>
            </a:endParaRPr>
          </a:p>
          <a:p>
            <a:pPr marL="228600" indent="-228600">
              <a:buFont typeface="+mj-lt"/>
              <a:buAutoNum type="arabicPeriod"/>
            </a:pPr>
            <a:endParaRPr lang="en-US" sz="1100" i="1" dirty="0">
              <a:solidFill>
                <a:srgbClr val="FF0000"/>
              </a:solidFill>
            </a:endParaRPr>
          </a:p>
          <a:p>
            <a:pPr marL="228600" indent="-228600">
              <a:buFont typeface="+mj-lt"/>
              <a:buAutoNum type="arabicPeriod"/>
            </a:pPr>
            <a:endParaRPr lang="en-US" sz="1100" i="1" dirty="0" smtClean="0">
              <a:solidFill>
                <a:srgbClr val="FF0000"/>
              </a:solidFill>
            </a:endParaRPr>
          </a:p>
          <a:p>
            <a:pPr marL="228600" indent="-228600">
              <a:buFont typeface="+mj-lt"/>
              <a:buAutoNum type="arabicPeriod"/>
            </a:pPr>
            <a:endParaRPr lang="en-US" sz="1100" i="1" dirty="0">
              <a:solidFill>
                <a:srgbClr val="FF0000"/>
              </a:solidFill>
            </a:endParaRPr>
          </a:p>
          <a:p>
            <a:pPr marL="228600" indent="-228600">
              <a:buFont typeface="+mj-lt"/>
              <a:buAutoNum type="arabicPeriod"/>
            </a:pPr>
            <a:endParaRPr lang="en-US" sz="1100" i="1" dirty="0" smtClean="0">
              <a:solidFill>
                <a:srgbClr val="FF0000"/>
              </a:solidFill>
            </a:endParaRPr>
          </a:p>
          <a:p>
            <a:pPr marL="228600" indent="-228600">
              <a:buFont typeface="+mj-lt"/>
              <a:buAutoNum type="arabicPeriod"/>
            </a:pPr>
            <a:endParaRPr lang="en-US" sz="1100" i="1" dirty="0">
              <a:solidFill>
                <a:srgbClr val="FF0000"/>
              </a:solidFill>
            </a:endParaRPr>
          </a:p>
          <a:p>
            <a:pPr marL="228600" indent="-228600">
              <a:buFont typeface="+mj-lt"/>
              <a:buAutoNum type="arabicPeriod"/>
            </a:pPr>
            <a:endParaRPr lang="en-US" sz="1100" i="1" dirty="0" smtClean="0">
              <a:solidFill>
                <a:srgbClr val="FF0000"/>
              </a:solidFill>
            </a:endParaRPr>
          </a:p>
          <a:p>
            <a:pPr marL="228600" indent="-228600">
              <a:buFont typeface="+mj-lt"/>
              <a:buAutoNum type="arabicPeriod"/>
            </a:pPr>
            <a:endParaRPr lang="en-US" sz="1100" i="1" dirty="0">
              <a:solidFill>
                <a:srgbClr val="FF0000"/>
              </a:solidFill>
            </a:endParaRPr>
          </a:p>
          <a:p>
            <a:pPr marL="228600" indent="-228600">
              <a:buFont typeface="+mj-lt"/>
              <a:buAutoNum type="arabicPeriod"/>
            </a:pPr>
            <a:endParaRPr lang="en-US" sz="1100" i="1" dirty="0" smtClean="0">
              <a:solidFill>
                <a:srgbClr val="FF0000"/>
              </a:solidFill>
            </a:endParaRPr>
          </a:p>
          <a:p>
            <a:pPr marL="228600" indent="-228600">
              <a:buFont typeface="+mj-lt"/>
              <a:buAutoNum type="arabicPeriod"/>
            </a:pPr>
            <a:endParaRPr lang="en-US" sz="1100" i="1" dirty="0">
              <a:solidFill>
                <a:srgbClr val="FF0000"/>
              </a:solidFill>
            </a:endParaRPr>
          </a:p>
          <a:p>
            <a:endParaRPr lang="en-US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n-U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Tuesday, 04th Dec 2017</a:t>
            </a:r>
            <a:endParaRPr lang="en-US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18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2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Action Points</a:t>
            </a:r>
            <a:endParaRPr lang="en-US" sz="2400" dirty="0">
              <a:solidFill>
                <a:srgbClr val="0070C0"/>
              </a:solidFill>
              <a:latin typeface="Calibri Light" panose="020F0302020204030204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882" y="983875"/>
            <a:ext cx="3086100" cy="10953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882" y="2196406"/>
            <a:ext cx="3086100" cy="5048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882" y="2747384"/>
            <a:ext cx="2857500" cy="4667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23567" y="913726"/>
            <a:ext cx="353631" cy="3414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0071" y="1411517"/>
            <a:ext cx="353631" cy="34143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23566" y="2212152"/>
            <a:ext cx="353631" cy="34143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9150" y="2738564"/>
            <a:ext cx="353631" cy="341437"/>
          </a:xfrm>
          <a:prstGeom prst="rect">
            <a:avLst/>
          </a:prstGeom>
        </p:spPr>
      </p:pic>
      <p:pic>
        <p:nvPicPr>
          <p:cNvPr id="12" name="Picture 11" descr="Image result for red cros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0792" y="1825338"/>
            <a:ext cx="357968" cy="306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8431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3</a:t>
            </a:fld>
            <a:endParaRPr lang="en-GB" dirty="0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Winterisation</a:t>
            </a:r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 – Out of Camps</a:t>
            </a:r>
            <a:endParaRPr lang="en-US" sz="2400" dirty="0">
              <a:solidFill>
                <a:srgbClr val="0070C0"/>
              </a:solidFill>
              <a:latin typeface="Calibri Light" panose="020F0302020204030204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047595"/>
              </p:ext>
            </p:extLst>
          </p:nvPr>
        </p:nvGraphicFramePr>
        <p:xfrm>
          <a:off x="628652" y="649630"/>
          <a:ext cx="6457948" cy="37242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5824"/>
                <a:gridCol w="896956"/>
                <a:gridCol w="1760519"/>
                <a:gridCol w="1952625"/>
                <a:gridCol w="962024"/>
              </a:tblGrid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Organisation</a:t>
                      </a:r>
                      <a:endParaRPr lang="en-GB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Governorate</a:t>
                      </a:r>
                      <a:endParaRPr lang="en-GB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Specific area of operation</a:t>
                      </a:r>
                      <a:endParaRPr lang="en-GB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Intervention</a:t>
                      </a:r>
                      <a:endParaRPr lang="en-GB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Quantity</a:t>
                      </a:r>
                      <a:endParaRPr lang="en-GB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u="none" strike="noStrike" dirty="0">
                          <a:effectLst/>
                        </a:rPr>
                        <a:t>PWJ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u="none" strike="noStrike">
                          <a:effectLst/>
                        </a:rPr>
                        <a:t>Ninewa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u="none" strike="noStrike" dirty="0">
                          <a:effectLst/>
                        </a:rPr>
                        <a:t>Big &amp; Small </a:t>
                      </a:r>
                      <a:r>
                        <a:rPr lang="en-GB" sz="1100" u="none" strike="noStrike" dirty="0" err="1">
                          <a:effectLst/>
                        </a:rPr>
                        <a:t>Tes</a:t>
                      </a:r>
                      <a:r>
                        <a:rPr lang="en-GB" sz="1100" u="none" strike="noStrike" dirty="0">
                          <a:effectLst/>
                        </a:rPr>
                        <a:t> </a:t>
                      </a:r>
                      <a:r>
                        <a:rPr lang="en-GB" sz="1100" u="none" strike="noStrike" dirty="0" err="1">
                          <a:effectLst/>
                        </a:rPr>
                        <a:t>Kharab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Kerosene + JC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980 HH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u="none" strike="noStrike" dirty="0">
                          <a:effectLst/>
                        </a:rPr>
                        <a:t>PWJ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u="none" strike="noStrike">
                          <a:effectLst/>
                        </a:rPr>
                        <a:t>Dahuk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u="none" strike="noStrike" dirty="0" err="1">
                          <a:effectLst/>
                        </a:rPr>
                        <a:t>Amedi</a:t>
                      </a:r>
                      <a:r>
                        <a:rPr lang="en-GB" sz="1100" u="none" strike="noStrike" dirty="0">
                          <a:effectLst/>
                        </a:rPr>
                        <a:t> district - </a:t>
                      </a:r>
                      <a:r>
                        <a:rPr lang="en-GB" sz="1100" u="none" strike="noStrike" dirty="0" err="1">
                          <a:effectLst/>
                        </a:rPr>
                        <a:t>Sarsink</a:t>
                      </a:r>
                      <a:r>
                        <a:rPr lang="en-GB" sz="1100" u="none" strike="noStrike" dirty="0">
                          <a:effectLst/>
                        </a:rPr>
                        <a:t> and </a:t>
                      </a:r>
                      <a:r>
                        <a:rPr lang="en-GB" sz="1100" u="none" strike="noStrike" dirty="0" err="1">
                          <a:effectLst/>
                        </a:rPr>
                        <a:t>Bamarne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Kerosene + JC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2,000 HH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u="none" strike="noStrike" dirty="0" err="1">
                          <a:effectLst/>
                        </a:rPr>
                        <a:t>Medair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u="none" strike="noStrike" dirty="0">
                          <a:effectLst/>
                        </a:rPr>
                        <a:t>Ninewa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u="none" strike="noStrike">
                          <a:effectLst/>
                        </a:rPr>
                        <a:t>Sinjar Town (Baaj)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Essential Winter NFI + blankets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1,960+ HH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u="none" strike="noStrike" dirty="0" err="1">
                          <a:effectLst/>
                        </a:rPr>
                        <a:t>Tearfund</a:t>
                      </a:r>
                      <a:endParaRPr lang="en-GB" sz="11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u="none" strike="noStrike">
                          <a:effectLst/>
                        </a:rPr>
                        <a:t>Ninewa</a:t>
                      </a:r>
                      <a:endParaRPr lang="en-GB" sz="1100" b="0" i="0" u="none" strike="noStrike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u="none" strike="noStrike" dirty="0" err="1">
                          <a:effectLst/>
                        </a:rPr>
                        <a:t>Tilkaif</a:t>
                      </a:r>
                      <a:r>
                        <a:rPr lang="en-GB" sz="1100" u="none" strike="noStrike" dirty="0">
                          <a:effectLst/>
                        </a:rPr>
                        <a:t> / Mosul </a:t>
                      </a:r>
                      <a:r>
                        <a:rPr lang="en-GB" sz="1100" u="none" strike="noStrike" dirty="0" smtClean="0">
                          <a:effectLst/>
                        </a:rPr>
                        <a:t>district</a:t>
                      </a:r>
                      <a:endParaRPr lang="en-GB" sz="11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Essential Winter NFI + many items</a:t>
                      </a:r>
                      <a:endParaRPr lang="en-GB" sz="11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1,250 HH</a:t>
                      </a:r>
                      <a:endParaRPr lang="en-GB" sz="11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Qandil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solidFill>
                            <a:schemeClr val="tx1"/>
                          </a:solidFill>
                          <a:effectLst/>
                        </a:rPr>
                        <a:t>Ninewa</a:t>
                      </a:r>
                      <a:endParaRPr lang="en-GB" sz="11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solidFill>
                            <a:schemeClr val="tx1"/>
                          </a:solidFill>
                          <a:effectLst/>
                        </a:rPr>
                        <a:t>Emergency locations</a:t>
                      </a:r>
                      <a:endParaRPr lang="en-GB" sz="11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ESK + BNFI + Winter </a:t>
                      </a:r>
                      <a:r>
                        <a:rPr lang="en-GB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2,000 HH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Qandil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solidFill>
                            <a:schemeClr val="tx1"/>
                          </a:solidFill>
                          <a:effectLst/>
                        </a:rPr>
                        <a:t>Ninewa</a:t>
                      </a:r>
                      <a:endParaRPr lang="en-GB" sz="11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Bashiqa</a:t>
                      </a:r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GB" sz="11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Sinouni</a:t>
                      </a:r>
                      <a:r>
                        <a:rPr lang="en-GB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GB" sz="11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Zummar</a:t>
                      </a:r>
                      <a:r>
                        <a:rPr lang="en-GB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GB" sz="11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etc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ESK + Winter Top </a:t>
                      </a:r>
                      <a:r>
                        <a:rPr lang="en-GB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  <a:r>
                        <a:rPr lang="en-GB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(Prep)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4,000 HH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u="none" strike="noStrike" dirty="0" err="1">
                          <a:effectLst/>
                        </a:rPr>
                        <a:t>Qandil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Dahuk / Ninewa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3,300 HH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u="none" strike="noStrike" dirty="0">
                          <a:effectLst/>
                        </a:rPr>
                        <a:t>UNHCR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u="none" strike="noStrike" dirty="0">
                          <a:effectLst/>
                        </a:rPr>
                        <a:t>Dahuk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Zakho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Cash for winter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9,908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ICRC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u="none" strike="noStrike" dirty="0" smtClean="0">
                          <a:effectLst/>
                        </a:rPr>
                        <a:t>Dahuk / Ninewa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Sinjar Mountain</a:t>
                      </a:r>
                    </a:p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Ba’adre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Cash for winter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2,800+ HH</a:t>
                      </a:r>
                    </a:p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800+ HH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u="none" strike="noStrike" dirty="0" smtClean="0">
                          <a:effectLst/>
                        </a:rPr>
                        <a:t>Dahuk / Ninewa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Sumel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Essential Winter NFI + many items</a:t>
                      </a:r>
                      <a:endParaRPr lang="en-GB" sz="1100" b="0" i="0" u="none" strike="noStrike" dirty="0" smtClean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3,000+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u="none" strike="noStrike" dirty="0">
                          <a:effectLst/>
                        </a:rPr>
                        <a:t>Mission East 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u="none" strike="noStrike" dirty="0">
                          <a:effectLst/>
                        </a:rPr>
                        <a:t>Ninewa </a:t>
                      </a:r>
                      <a:r>
                        <a:rPr lang="en-GB" sz="1100" u="none" strike="noStrike" dirty="0" err="1">
                          <a:effectLst/>
                        </a:rPr>
                        <a:t>OoC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u="none" strike="noStrike" dirty="0">
                          <a:effectLst/>
                        </a:rPr>
                        <a:t>Mosul District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Heaters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+ kerosene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Circa 2,000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Dahuk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/ Ninewa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MPCA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Circa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3,500HH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007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4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Winterisation</a:t>
            </a:r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 – Out of Camp Needs</a:t>
            </a:r>
            <a:endParaRPr lang="en-US" sz="2400" dirty="0">
              <a:solidFill>
                <a:srgbClr val="0070C0"/>
              </a:solidFill>
              <a:latin typeface="Calibri Light" panose="020F0302020204030204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Projects needed:</a:t>
            </a: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Cash for remaining IDPs, focused on those in critical shelter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Discussion on new IDPs in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Zakho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– should they receive in kind and cash?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Sinouni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 cash or kerosene to match JEN kerosene project.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Discussion on project planning a) coverage at 60L per family b) targeted families c) targeted villages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Sumel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and other areas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Please could UNHCR brief on provision of in kind assistance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Zummar</a:t>
            </a: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DRC – Ain Mana &amp;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Gargaver</a:t>
            </a: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IOM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Zummar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- Ain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Faras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Barzan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&amp; Tal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Dhahab</a:t>
            </a: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Rabea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Ewaynat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Rabea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Tal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Hawa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&amp; Al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Bowtha</a:t>
            </a: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Wana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 Karaj,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Dawsa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Wana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Town &amp;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Babnet</a:t>
            </a: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UNHCR - TBC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Bashiqa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&amp; Tel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Kaif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are possible locations of need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Other areas &amp; referral pathways</a:t>
            </a:r>
          </a:p>
        </p:txBody>
      </p:sp>
    </p:spTree>
    <p:extLst>
      <p:ext uri="{BB962C8B-B14F-4D97-AF65-F5344CB8AC3E}">
        <p14:creationId xmlns:p14="http://schemas.microsoft.com/office/powerpoint/2010/main" val="176857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5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Winterisation</a:t>
            </a:r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 - Camps</a:t>
            </a:r>
            <a:endParaRPr lang="en-US" sz="2400" dirty="0">
              <a:solidFill>
                <a:srgbClr val="0070C0"/>
              </a:solidFill>
              <a:latin typeface="Calibri Light" panose="020F0302020204030204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Dahuk &amp; Ninewa Camps Gap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MoDM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is primary provider of needs in camps</a:t>
            </a: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UNHCR will provide gaps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Covers in Shariya will be provided from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Nargazilia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camp whilst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Bersive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1 and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Sheikhan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will receive 2 tarps from UNHCR</a:t>
            </a: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Kerosene agreed to camps at altitude, other camps, IDPs without cash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Done -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Dawudiya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and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Bersive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1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 progress –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Sheikhan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Dakar and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Bersive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2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6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6</a:t>
            </a:fld>
            <a:endParaRPr lang="en-GB" dirty="0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Recent Displacement</a:t>
            </a:r>
            <a:endParaRPr lang="en-US" sz="2400" dirty="0">
              <a:solidFill>
                <a:srgbClr val="0070C0"/>
              </a:solidFill>
              <a:latin typeface="Calibri Light" panose="020F0302020204030204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896764"/>
              </p:ext>
            </p:extLst>
          </p:nvPr>
        </p:nvGraphicFramePr>
        <p:xfrm>
          <a:off x="2142201" y="659155"/>
          <a:ext cx="4940279" cy="270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3304"/>
                <a:gridCol w="2466975"/>
              </a:tblGrid>
              <a:tr h="185536"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/>
                        <a:t>Location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/>
                        <a:t>Response</a:t>
                      </a:r>
                      <a:endParaRPr lang="en-GB" sz="1100" dirty="0"/>
                    </a:p>
                  </a:txBody>
                  <a:tcPr/>
                </a:tc>
              </a:tr>
              <a:tr h="2147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/>
                        <a:t>Zakho</a:t>
                      </a:r>
                      <a:endParaRPr lang="en-GB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err="1" smtClean="0"/>
                        <a:t>Qandil</a:t>
                      </a:r>
                      <a:endParaRPr lang="en-GB" sz="1100" dirty="0"/>
                    </a:p>
                  </a:txBody>
                  <a:tcPr/>
                </a:tc>
              </a:tr>
              <a:tr h="2484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/>
                        <a:t>Sumel</a:t>
                      </a:r>
                      <a:endParaRPr lang="en-GB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/>
                        <a:t>Gap</a:t>
                      </a:r>
                      <a:r>
                        <a:rPr lang="en-US" sz="1100" baseline="0" dirty="0" smtClean="0"/>
                        <a:t> - </a:t>
                      </a:r>
                      <a:r>
                        <a:rPr lang="en-US" sz="1100" dirty="0" smtClean="0"/>
                        <a:t>70+ HH</a:t>
                      </a:r>
                      <a:endParaRPr lang="en-GB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/>
                        <a:t>Shariya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/>
                        <a:t>Unknown, potentially considerable</a:t>
                      </a:r>
                      <a:endParaRPr lang="en-GB" sz="1100" dirty="0"/>
                    </a:p>
                  </a:txBody>
                  <a:tcPr/>
                </a:tc>
              </a:tr>
              <a:tr h="210301">
                <a:tc>
                  <a:txBody>
                    <a:bodyPr/>
                    <a:lstStyle/>
                    <a:p>
                      <a:pPr algn="l"/>
                      <a:r>
                        <a:rPr lang="en-US" sz="1100" dirty="0" err="1" smtClean="0"/>
                        <a:t>Kelke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/>
                        <a:t>TF </a:t>
                      </a:r>
                      <a:r>
                        <a:rPr lang="en-US" sz="1100" dirty="0" smtClean="0"/>
                        <a:t>review?</a:t>
                      </a:r>
                      <a:endParaRPr lang="en-GB" sz="1100" dirty="0"/>
                    </a:p>
                  </a:txBody>
                  <a:tcPr/>
                </a:tc>
              </a:tr>
              <a:tr h="245226">
                <a:tc>
                  <a:txBody>
                    <a:bodyPr/>
                    <a:lstStyle/>
                    <a:p>
                      <a:pPr algn="l"/>
                      <a:r>
                        <a:rPr lang="en-US" sz="1100" dirty="0" err="1" smtClean="0"/>
                        <a:t>Grshin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/>
                        <a:t>TF </a:t>
                      </a:r>
                      <a:r>
                        <a:rPr lang="en-US" sz="1100" dirty="0" smtClean="0"/>
                        <a:t>review?</a:t>
                      </a:r>
                      <a:endParaRPr lang="en-GB" sz="1100" dirty="0"/>
                    </a:p>
                  </a:txBody>
                  <a:tcPr/>
                </a:tc>
              </a:tr>
              <a:tr h="252846">
                <a:tc>
                  <a:txBody>
                    <a:bodyPr/>
                    <a:lstStyle/>
                    <a:p>
                      <a:pPr algn="l"/>
                      <a:r>
                        <a:rPr lang="en-US" sz="1100" dirty="0" err="1" smtClean="0"/>
                        <a:t>Mserik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/>
                        <a:t>Gap</a:t>
                      </a:r>
                      <a:r>
                        <a:rPr lang="en-US" sz="1100" baseline="0" dirty="0" smtClean="0"/>
                        <a:t> – 140HH a few in UAB</a:t>
                      </a:r>
                      <a:endParaRPr lang="en-GB" sz="1100" dirty="0"/>
                    </a:p>
                  </a:txBody>
                  <a:tcPr/>
                </a:tc>
              </a:tr>
              <a:tr h="252846">
                <a:tc>
                  <a:txBody>
                    <a:bodyPr/>
                    <a:lstStyle/>
                    <a:p>
                      <a:pPr algn="l"/>
                      <a:r>
                        <a:rPr lang="en-US" sz="1100" dirty="0" err="1" smtClean="0"/>
                        <a:t>Batel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/>
                        <a:t>DORCAS</a:t>
                      </a:r>
                      <a:endParaRPr lang="en-GB" sz="1100" dirty="0"/>
                    </a:p>
                  </a:txBody>
                  <a:tcPr/>
                </a:tc>
              </a:tr>
              <a:tr h="252846">
                <a:tc>
                  <a:txBody>
                    <a:bodyPr/>
                    <a:lstStyle/>
                    <a:p>
                      <a:pPr algn="l"/>
                      <a:r>
                        <a:rPr lang="en-US" sz="1100" dirty="0" err="1" smtClean="0"/>
                        <a:t>Bozan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/>
                        <a:t>Gap – 70 HH</a:t>
                      </a:r>
                      <a:endParaRPr lang="en-GB" sz="1100" dirty="0"/>
                    </a:p>
                  </a:txBody>
                  <a:tcPr/>
                </a:tc>
              </a:tr>
              <a:tr h="252846">
                <a:tc>
                  <a:txBody>
                    <a:bodyPr/>
                    <a:lstStyle/>
                    <a:p>
                      <a:pPr algn="l"/>
                      <a:r>
                        <a:rPr lang="en-US" sz="1100" dirty="0" err="1" smtClean="0"/>
                        <a:t>Akre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/>
                        <a:t>Gap</a:t>
                      </a:r>
                      <a:r>
                        <a:rPr lang="en-US" sz="1100" baseline="0" dirty="0" smtClean="0"/>
                        <a:t> – 41 HH</a:t>
                      </a:r>
                      <a:endParaRPr lang="en-GB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40086" y="3446233"/>
            <a:ext cx="67513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BRHA, please could you review spreadsheet and send updates on the numbers?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hlinkClick r:id="rId2"/>
              </a:rPr>
              <a:t>https://</a:t>
            </a:r>
            <a:r>
              <a:rPr lang="en-US" sz="1400" dirty="0" smtClean="0">
                <a:hlinkClick r:id="rId2"/>
              </a:rPr>
              <a:t>docs.google.com/spreadsheets/d/1PVWxOCPGdadSUmazbgidyYUS4TX3oDacJuYV4D7wj74/edit?ts=5a009649#gid=935388216</a:t>
            </a:r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8574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7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Updates from national cluster and any other business in KRI?</a:t>
            </a:r>
            <a:endParaRPr lang="en-US" sz="2400" dirty="0">
              <a:solidFill>
                <a:srgbClr val="0070C0"/>
              </a:solidFill>
              <a:latin typeface="Calibri Light" panose="020F0302020204030204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2846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HNO &amp; HRP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Strategic Review Team reviewed 48 proposals and requests for amendment went to 28 organizations.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deadline for amendments is Wednesday, after which a final review will be made.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Defense is on the 12</a:t>
            </a:r>
            <a:r>
              <a:rPr lang="en-US" sz="11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 envelope around $63m is expected.</a:t>
            </a: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Any questions?</a:t>
            </a: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95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8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Key Updates by Partners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373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General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notifications</a:t>
            </a:r>
            <a:endParaRPr lang="en-US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Programmatic 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updates all are required to be informed of?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Change in staffing?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Change in area of operation?</a:t>
            </a: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Projects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Have 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you signed new funding recently?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Is a closing project creating a gap?</a:t>
            </a: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Security and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access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Any 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problems?</a:t>
            </a: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AOB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Meeting minute rotation – can we schedule another couple </a:t>
            </a:r>
            <a:r>
              <a:rPr lang="en-US" sz="11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of months? 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UNHCR,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Tearfund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WHH, Mission East, DORCAS, DRC,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Medair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43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947142"/>
              </p:ext>
            </p:extLst>
          </p:nvPr>
        </p:nvGraphicFramePr>
        <p:xfrm>
          <a:off x="399495" y="653291"/>
          <a:ext cx="7145702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03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25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366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solidFill>
                            <a:sysClr val="windowText" lastClr="000000"/>
                          </a:solidFill>
                        </a:rPr>
                        <a:t>Laurent de Valensart 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</a:rPr>
                        <a:t>-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</a:rPr>
                        <a:t> UNHCR</a:t>
                      </a: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/>
                      </a:r>
                      <a:b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National Cluster Coordinator</a:t>
                      </a:r>
                      <a:b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+964 (0) 771 994 5694</a:t>
                      </a:r>
                      <a:b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u="sng" dirty="0" smtClean="0">
                          <a:solidFill>
                            <a:sysClr val="windowText" lastClr="000000"/>
                          </a:solidFill>
                          <a:hlinkClick r:id="rId2"/>
                        </a:rPr>
                        <a:t>coord.iraq</a:t>
                      </a:r>
                      <a:r>
                        <a:rPr lang="en-GB" sz="14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@sheltercluster.org</a:t>
                      </a:r>
                      <a:endParaRPr lang="en-GB" sz="1400" b="1" u="sng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Michel Tia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- IOM</a:t>
                      </a:r>
                    </a:p>
                    <a:p>
                      <a:r>
                        <a:rPr lang="en-GB" sz="1400" b="0" dirty="0" smtClean="0">
                          <a:solidFill>
                            <a:schemeClr val="tx1"/>
                          </a:solidFill>
                        </a:rPr>
                        <a:t>National IOM</a:t>
                      </a:r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+964 (0) 750 021 1720</a:t>
                      </a:r>
                    </a:p>
                    <a:p>
                      <a:r>
                        <a:rPr lang="en-GB" sz="1400" u="sng" dirty="0">
                          <a:solidFill>
                            <a:schemeClr val="tx1"/>
                          </a:solidFill>
                          <a:hlinkClick r:id="rId4"/>
                        </a:rPr>
                        <a:t>im2.iraq@sheltercluster.org</a:t>
                      </a:r>
                      <a:endParaRPr lang="en-GB" sz="1400" u="sng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400" u="sng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4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Abdoulaye Dieye - </a:t>
                      </a:r>
                      <a:r>
                        <a:rPr lang="en-GB" sz="1400" b="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NORCAP</a:t>
                      </a:r>
                      <a:endParaRPr lang="en-US" sz="1400" b="1" kern="1200" dirty="0" smtClean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Assistant National IMO</a:t>
                      </a:r>
                    </a:p>
                    <a:p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771 488 2672</a:t>
                      </a:r>
                      <a:endParaRPr lang="en-GB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sng" dirty="0" smtClean="0">
                          <a:solidFill>
                            <a:srgbClr val="994345"/>
                          </a:solidFill>
                          <a:hlinkClick r:id="rId4"/>
                        </a:rPr>
                        <a:t>im2.iraq@sheltercluster.org</a:t>
                      </a:r>
                      <a:endParaRPr lang="en-GB" sz="1400" u="sng" dirty="0" smtClean="0">
                        <a:solidFill>
                          <a:srgbClr val="994345"/>
                        </a:solidFill>
                      </a:endParaRPr>
                    </a:p>
                    <a:p>
                      <a:endParaRPr lang="en-US" sz="1400" u="sng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Vacant</a:t>
                      </a:r>
                      <a:endParaRPr lang="en-US" sz="1400" b="0" kern="1200" dirty="0" smtClean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Cluster Associate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</a:t>
                      </a:r>
                      <a:endParaRPr lang="en-US" sz="1400" u="sng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400" b="1" u="sng" kern="1200" dirty="0" smtClean="0">
                          <a:solidFill>
                            <a:srgbClr val="994345"/>
                          </a:solidFill>
                          <a:latin typeface="+mn-lt"/>
                          <a:ea typeface="+mn-ea"/>
                          <a:cs typeface="+mn-cs"/>
                        </a:rPr>
                        <a:t>.iraq@sheltercluster.org</a:t>
                      </a:r>
                      <a:endParaRPr lang="en-US" sz="1400" b="1" u="sng" kern="1200" dirty="0">
                        <a:solidFill>
                          <a:srgbClr val="99434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ysClr val="windowText" lastClr="000000"/>
                          </a:solidFill>
                        </a:rPr>
                        <a:t>Andrea</a:t>
                      </a:r>
                      <a:r>
                        <a:rPr lang="en-GB" sz="1400" b="1" baseline="0" dirty="0" smtClean="0">
                          <a:solidFill>
                            <a:sysClr val="windowText" lastClr="000000"/>
                          </a:solidFill>
                        </a:rPr>
                        <a:t> Quaden</a:t>
                      </a:r>
                      <a:r>
                        <a:rPr lang="en-GB" sz="1400" b="1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- NRC</a:t>
                      </a:r>
                    </a:p>
                    <a:p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National 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</a:rPr>
                        <a:t>Co-Coordinator 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+964 (0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r>
                        <a:rPr lang="en-GB" sz="1400" b="0" baseline="0" dirty="0" smtClean="0">
                          <a:solidFill>
                            <a:sysClr val="windowText" lastClr="000000"/>
                          </a:solidFill>
                        </a:rPr>
                        <a:t> 7517 407 635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GB" sz="1400" u="sng" dirty="0">
                          <a:solidFill>
                            <a:sysClr val="windowText" lastClr="000000"/>
                          </a:solidFill>
                          <a:hlinkClick r:id="rId2"/>
                        </a:rPr>
                        <a:t>coord2.iraq@sheltercluster.org</a:t>
                      </a:r>
                      <a:endParaRPr lang="en-GB" sz="14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GB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aurence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West 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UNHCR</a:t>
                      </a:r>
                    </a:p>
                    <a:p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ub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National Coordinator – KRI</a:t>
                      </a:r>
                    </a:p>
                    <a:p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964 771 911 0574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sng" dirty="0" smtClean="0">
                          <a:solidFill>
                            <a:sysClr val="windowText" lastClr="000000"/>
                          </a:solidFill>
                          <a:hlinkClick r:id="rId5"/>
                        </a:rPr>
                        <a:t>coord3.iraq@sheltercluster.org</a:t>
                      </a:r>
                      <a:endParaRPr lang="en-GB" sz="1400" i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Tonja</a:t>
                      </a:r>
                      <a:r>
                        <a:rPr lang="en-GB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Klansek</a:t>
                      </a:r>
                      <a:r>
                        <a:rPr lang="en-GB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ACTED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Roving Coordinator - Mosul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</a:t>
                      </a:r>
                      <a:r>
                        <a:rPr lang="en-GB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773 725 80 92</a:t>
                      </a:r>
                      <a:endParaRPr lang="en-GB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coordroving.iraq@sheltercluster.org</a:t>
                      </a:r>
                      <a:endParaRPr lang="en-GB" sz="1400" b="1" u="sng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b="1" u="sng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Cornelius </a:t>
                      </a:r>
                      <a:r>
                        <a:rPr lang="en-GB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Weira</a:t>
                      </a:r>
                      <a:r>
                        <a:rPr lang="en-GB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IOM</a:t>
                      </a:r>
                    </a:p>
                    <a:p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 National Coordinator - Centre and South  </a:t>
                      </a:r>
                    </a:p>
                    <a:p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751 234 2548</a:t>
                      </a:r>
                    </a:p>
                    <a:p>
                      <a:r>
                        <a:rPr lang="en-GB" sz="14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coord4.iraq@sheltercluster.org</a:t>
                      </a:r>
                      <a:r>
                        <a:rPr lang="en-GB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9495" y="225370"/>
            <a:ext cx="8287306" cy="4208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US" sz="2400" b="0" dirty="0">
                <a:latin typeface="Calibri Light" panose="020F0302020204030204" pitchFamily="34" charset="0"/>
              </a:rPr>
              <a:t>1.	</a:t>
            </a:r>
            <a:r>
              <a:rPr lang="en-US" sz="2400" b="0" dirty="0">
                <a:solidFill>
                  <a:srgbClr val="0070C0"/>
                </a:solidFill>
                <a:latin typeface="Calibri Light" panose="020F0302020204030204" pitchFamily="34" charset="0"/>
              </a:rPr>
              <a:t>Cluster Team Structure</a:t>
            </a:r>
            <a:endParaRPr lang="en-GB" sz="24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33188" y="139264"/>
            <a:ext cx="485687" cy="5224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72609" y="128717"/>
            <a:ext cx="462153" cy="41861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26966" y="90203"/>
            <a:ext cx="551361" cy="55599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73736" y="111340"/>
            <a:ext cx="807720" cy="561975"/>
          </a:xfrm>
          <a:prstGeom prst="rect">
            <a:avLst/>
          </a:prstGeom>
        </p:spPr>
      </p:pic>
      <p:pic>
        <p:nvPicPr>
          <p:cNvPr id="1026" name="Picture 2" descr="Image result for acted logo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9623" y="108900"/>
            <a:ext cx="482482" cy="482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229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8D9028CD-DA9F-46A9-B3DF-56D3D7F4B927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06264B26-D188-4C3B-B609-D94718665329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AD2A9EA0-4CE9-4A25-B809-D1F4F74731F1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BE3182D9-F28B-40B8-8D56-ED5889BAAD1F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30307</TotalTime>
  <Words>710</Words>
  <Application>Microsoft Office PowerPoint</Application>
  <PresentationFormat>On-screen Show (16:9)</PresentationFormat>
  <Paragraphs>233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MS PGothic</vt:lpstr>
      <vt:lpstr>Arial</vt:lpstr>
      <vt:lpstr>Calibri</vt:lpstr>
      <vt:lpstr>Calibri Light</vt:lpstr>
      <vt:lpstr>Times New Roman</vt:lpstr>
      <vt:lpstr>Verdana</vt:lpstr>
      <vt:lpstr>Wingdings</vt:lpstr>
      <vt:lpstr>Shelter Cluster Red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Winterization Kits</dc:title>
  <dc:creator>Bo Hurkmans</dc:creator>
  <cp:lastModifiedBy>Laurence West</cp:lastModifiedBy>
  <cp:revision>1715</cp:revision>
  <cp:lastPrinted>2014-10-29T09:34:43Z</cp:lastPrinted>
  <dcterms:created xsi:type="dcterms:W3CDTF">2014-10-08T08:24:30Z</dcterms:created>
  <dcterms:modified xsi:type="dcterms:W3CDTF">2017-12-05T07:49:03Z</dcterms:modified>
</cp:coreProperties>
</file>