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handoutMasterIdLst>
    <p:handoutMasterId r:id="rId14"/>
  </p:handoutMasterIdLst>
  <p:sldIdLst>
    <p:sldId id="256" r:id="rId2"/>
    <p:sldId id="268" r:id="rId3"/>
    <p:sldId id="269" r:id="rId4"/>
    <p:sldId id="276" r:id="rId5"/>
    <p:sldId id="277" r:id="rId6"/>
    <p:sldId id="280" r:id="rId7"/>
    <p:sldId id="281" r:id="rId8"/>
    <p:sldId id="282" r:id="rId9"/>
    <p:sldId id="278" r:id="rId10"/>
    <p:sldId id="284" r:id="rId11"/>
    <p:sldId id="283" r:id="rId12"/>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630"/>
    <a:srgbClr val="04314C"/>
    <a:srgbClr val="FC0000"/>
    <a:srgbClr val="7F1416"/>
    <a:srgbClr val="459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76E4E-3895-45E2-9A38-F50CA2FA6266}" v="4" dt="2023-08-11T08:23:55.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1297" autoAdjust="0"/>
  </p:normalViewPr>
  <p:slideViewPr>
    <p:cSldViewPr>
      <p:cViewPr varScale="1">
        <p:scale>
          <a:sx n="72" d="100"/>
          <a:sy n="72" d="100"/>
        </p:scale>
        <p:origin x="1224" y="66"/>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sz="quarter" idx="1"/>
          </p:nvPr>
        </p:nvSpPr>
        <p:spPr>
          <a:xfrm>
            <a:off x="3890008" y="0"/>
            <a:ext cx="2975928" cy="499745"/>
          </a:xfrm>
          <a:prstGeom prst="rect">
            <a:avLst/>
          </a:prstGeom>
        </p:spPr>
        <p:txBody>
          <a:bodyPr vert="horz" lIns="96350" tIns="48175" rIns="96350" bIns="48175" rtlCol="0"/>
          <a:lstStyle>
            <a:lvl1pPr algn="r">
              <a:defRPr sz="1300"/>
            </a:lvl1pPr>
          </a:lstStyle>
          <a:p>
            <a:fld id="{12381A15-447F-4DD4-BE92-B6C845C6DFBC}" type="datetimeFigureOut">
              <a:rPr lang="en-GB" smtClean="0"/>
              <a:t>18/08/2023</a:t>
            </a:fld>
            <a:endParaRPr lang="en-GB"/>
          </a:p>
        </p:txBody>
      </p:sp>
      <p:sp>
        <p:nvSpPr>
          <p:cNvPr id="4" name="Footer Placeholder 3"/>
          <p:cNvSpPr>
            <a:spLocks noGrp="1"/>
          </p:cNvSpPr>
          <p:nvPr>
            <p:ph type="ftr" sz="quarter" idx="2"/>
          </p:nvPr>
        </p:nvSpPr>
        <p:spPr>
          <a:xfrm>
            <a:off x="0" y="9493420"/>
            <a:ext cx="2975928" cy="499745"/>
          </a:xfrm>
          <a:prstGeom prst="rect">
            <a:avLst/>
          </a:prstGeom>
        </p:spPr>
        <p:txBody>
          <a:bodyPr vert="horz" lIns="96350" tIns="48175" rIns="96350" bIns="48175" rtlCol="0" anchor="b"/>
          <a:lstStyle>
            <a:lvl1pPr algn="l">
              <a:defRPr sz="1300"/>
            </a:lvl1pPr>
          </a:lstStyle>
          <a:p>
            <a:endParaRPr lang="en-GB"/>
          </a:p>
        </p:txBody>
      </p:sp>
      <p:sp>
        <p:nvSpPr>
          <p:cNvPr id="5" name="Slide Number Placeholder 4"/>
          <p:cNvSpPr>
            <a:spLocks noGrp="1"/>
          </p:cNvSpPr>
          <p:nvPr>
            <p:ph type="sldNum" sz="quarter" idx="3"/>
          </p:nvPr>
        </p:nvSpPr>
        <p:spPr>
          <a:xfrm>
            <a:off x="3890008" y="9493420"/>
            <a:ext cx="2975928" cy="499745"/>
          </a:xfrm>
          <a:prstGeom prst="rect">
            <a:avLst/>
          </a:prstGeom>
        </p:spPr>
        <p:txBody>
          <a:bodyPr vert="horz" lIns="96350" tIns="48175" rIns="96350" bIns="48175" rtlCol="0" anchor="b"/>
          <a:lstStyle>
            <a:lvl1pPr algn="r">
              <a:defRPr sz="1300"/>
            </a:lvl1pPr>
          </a:lstStyle>
          <a:p>
            <a:fld id="{6774B565-FA1E-4D79-963C-08C1D370763F}" type="slidenum">
              <a:rPr lang="en-GB" smtClean="0"/>
              <a:t>‹#›</a:t>
            </a:fld>
            <a:endParaRPr lang="en-GB"/>
          </a:p>
        </p:txBody>
      </p:sp>
    </p:spTree>
    <p:extLst>
      <p:ext uri="{BB962C8B-B14F-4D97-AF65-F5344CB8AC3E}">
        <p14:creationId xmlns:p14="http://schemas.microsoft.com/office/powerpoint/2010/main" val="2996023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vl1pPr>
          </a:lstStyle>
          <a:p>
            <a:fld id="{7642051B-1B52-401F-AE1C-323DF4C20EDD}" type="datetimeFigureOut">
              <a:rPr lang="en-GB" smtClean="0"/>
              <a:t>18/08/2023</a:t>
            </a:fld>
            <a:endParaRPr lang="en-GB"/>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GB"/>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vl1pPr>
          </a:lstStyle>
          <a:p>
            <a:endParaRPr lang="en-GB"/>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vl1pPr>
          </a:lstStyle>
          <a:p>
            <a:fld id="{712D3970-3CF0-432F-B2B8-46278E180B3C}" type="slidenum">
              <a:rPr lang="en-GB" smtClean="0"/>
              <a:t>‹#›</a:t>
            </a:fld>
            <a:endParaRPr lang="en-GB"/>
          </a:p>
        </p:txBody>
      </p:sp>
    </p:spTree>
    <p:extLst>
      <p:ext uri="{BB962C8B-B14F-4D97-AF65-F5344CB8AC3E}">
        <p14:creationId xmlns:p14="http://schemas.microsoft.com/office/powerpoint/2010/main" val="40133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4482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670176"/>
            <a:ext cx="6400800" cy="127099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68394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225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893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606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8826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916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321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1658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4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117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202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1" name="Group 30"/>
          <p:cNvGrpSpPr/>
          <p:nvPr/>
        </p:nvGrpSpPr>
        <p:grpSpPr>
          <a:xfrm>
            <a:off x="3527884" y="6298867"/>
            <a:ext cx="2088232" cy="400110"/>
            <a:chOff x="3671392" y="6341258"/>
            <a:chExt cx="1908720" cy="400110"/>
          </a:xfrm>
        </p:grpSpPr>
        <p:pic>
          <p:nvPicPr>
            <p:cNvPr id="2049" name="Picture 3" descr="Logo-sm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341258"/>
              <a:ext cx="158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Cameroon Shelter Cluster</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ShelterCluster.org</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595959"/>
                  </a:solidFill>
                  <a:effectLst/>
                  <a:latin typeface="Verdana" pitchFamily="34" charset="0"/>
                  <a:ea typeface="Times New Roman" pitchFamily="18" charset="0"/>
                  <a:cs typeface="Times New Roman" pitchFamily="18" charset="0"/>
                </a:rPr>
                <a:t>Coordinating Humanitarian Shelter</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grpSp>
      <p:sp>
        <p:nvSpPr>
          <p:cNvPr id="11" name="Rectangle 10"/>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5"/>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481041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heltercluster.org/north-west-south-west/documents/shelter-cluster-strategy-2023-revis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heltercluster.org/north-west-south-west/documents/nwsw-shelter-cluster-contingency-pla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NWSW Shelter Cluster Meeting</a:t>
            </a:r>
            <a:endParaRPr lang="en-GB" dirty="0"/>
          </a:p>
        </p:txBody>
      </p:sp>
      <p:sp>
        <p:nvSpPr>
          <p:cNvPr id="3" name="Subtitle 2"/>
          <p:cNvSpPr>
            <a:spLocks noGrp="1"/>
          </p:cNvSpPr>
          <p:nvPr>
            <p:ph type="subTitle" idx="1"/>
          </p:nvPr>
        </p:nvSpPr>
        <p:spPr>
          <a:xfrm>
            <a:off x="1371600" y="3717032"/>
            <a:ext cx="6400800" cy="1270992"/>
          </a:xfrm>
        </p:spPr>
        <p:txBody>
          <a:bodyPr>
            <a:normAutofit fontScale="85000" lnSpcReduction="20000"/>
          </a:bodyPr>
          <a:lstStyle/>
          <a:p>
            <a:r>
              <a:rPr lang="en-US" b="1" dirty="0"/>
              <a:t>18</a:t>
            </a:r>
            <a:r>
              <a:rPr lang="en-US" b="1" baseline="30000" dirty="0"/>
              <a:t>th</a:t>
            </a:r>
            <a:r>
              <a:rPr lang="en-US" b="1" dirty="0"/>
              <a:t> August</a:t>
            </a:r>
          </a:p>
          <a:p>
            <a:r>
              <a:rPr lang="en-US" b="1" dirty="0"/>
              <a:t>Hybrid Meeting: Bamenda, </a:t>
            </a:r>
            <a:r>
              <a:rPr lang="en-US" b="1" dirty="0" err="1"/>
              <a:t>Buea</a:t>
            </a:r>
            <a:r>
              <a:rPr lang="en-US" b="1" dirty="0"/>
              <a:t>, Bafoussam, Littoral</a:t>
            </a:r>
          </a:p>
        </p:txBody>
      </p:sp>
    </p:spTree>
    <p:extLst>
      <p:ext uri="{BB962C8B-B14F-4D97-AF65-F5344CB8AC3E}">
        <p14:creationId xmlns:p14="http://schemas.microsoft.com/office/powerpoint/2010/main" val="217135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377A-607D-673A-134A-1D01735BC9C6}"/>
              </a:ext>
            </a:extLst>
          </p:cNvPr>
          <p:cNvSpPr>
            <a:spLocks noGrp="1"/>
          </p:cNvSpPr>
          <p:nvPr>
            <p:ph type="ctrTitle"/>
          </p:nvPr>
        </p:nvSpPr>
        <p:spPr>
          <a:xfrm>
            <a:off x="539552" y="188641"/>
            <a:ext cx="7772400" cy="864096"/>
          </a:xfrm>
        </p:spPr>
        <p:txBody>
          <a:bodyPr/>
          <a:lstStyle/>
          <a:p>
            <a:r>
              <a:rPr lang="en-GB" dirty="0"/>
              <a:t>NRC PDM presentation</a:t>
            </a:r>
            <a:endParaRPr lang="en-US" dirty="0"/>
          </a:p>
        </p:txBody>
      </p:sp>
      <p:sp>
        <p:nvSpPr>
          <p:cNvPr id="3" name="Subtitle 2">
            <a:extLst>
              <a:ext uri="{FF2B5EF4-FFF2-40B4-BE49-F238E27FC236}">
                <a16:creationId xmlns:a16="http://schemas.microsoft.com/office/drawing/2014/main" id="{17B8A6A2-51AF-7260-C4D7-CE2E7C9D0461}"/>
              </a:ext>
            </a:extLst>
          </p:cNvPr>
          <p:cNvSpPr>
            <a:spLocks noGrp="1"/>
          </p:cNvSpPr>
          <p:nvPr>
            <p:ph type="subTitle" idx="1"/>
          </p:nvPr>
        </p:nvSpPr>
        <p:spPr>
          <a:xfrm>
            <a:off x="179512" y="1196751"/>
            <a:ext cx="8964488" cy="5472607"/>
          </a:xfrm>
        </p:spPr>
        <p:txBody>
          <a:bodyPr/>
          <a:lstStyle/>
          <a:p>
            <a:endParaRPr lang="en-US" dirty="0"/>
          </a:p>
        </p:txBody>
      </p:sp>
      <p:pic>
        <p:nvPicPr>
          <p:cNvPr id="5" name="Picture 4">
            <a:extLst>
              <a:ext uri="{FF2B5EF4-FFF2-40B4-BE49-F238E27FC236}">
                <a16:creationId xmlns:a16="http://schemas.microsoft.com/office/drawing/2014/main" id="{2E72D1F1-C858-ABEB-DAA1-680063ACED24}"/>
              </a:ext>
            </a:extLst>
          </p:cNvPr>
          <p:cNvPicPr>
            <a:picLocks noChangeAspect="1"/>
          </p:cNvPicPr>
          <p:nvPr/>
        </p:nvPicPr>
        <p:blipFill>
          <a:blip r:embed="rId2"/>
          <a:stretch>
            <a:fillRect/>
          </a:stretch>
        </p:blipFill>
        <p:spPr>
          <a:xfrm>
            <a:off x="0" y="1196750"/>
            <a:ext cx="9144000" cy="5661249"/>
          </a:xfrm>
          <a:prstGeom prst="rect">
            <a:avLst/>
          </a:prstGeom>
        </p:spPr>
      </p:pic>
    </p:spTree>
    <p:extLst>
      <p:ext uri="{BB962C8B-B14F-4D97-AF65-F5344CB8AC3E}">
        <p14:creationId xmlns:p14="http://schemas.microsoft.com/office/powerpoint/2010/main" val="149351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8F70-54E6-EA8A-6C78-4021FEA1FE71}"/>
              </a:ext>
            </a:extLst>
          </p:cNvPr>
          <p:cNvSpPr>
            <a:spLocks noGrp="1"/>
          </p:cNvSpPr>
          <p:nvPr>
            <p:ph type="title"/>
          </p:nvPr>
        </p:nvSpPr>
        <p:spPr/>
        <p:txBody>
          <a:bodyPr>
            <a:normAutofit fontScale="90000"/>
          </a:bodyPr>
          <a:lstStyle/>
          <a:p>
            <a:r>
              <a:rPr lang="en-GB" dirty="0"/>
              <a:t>Updates from Shelter Cluster partners</a:t>
            </a:r>
          </a:p>
        </p:txBody>
      </p:sp>
      <p:sp>
        <p:nvSpPr>
          <p:cNvPr id="3" name="Content Placeholder 2">
            <a:extLst>
              <a:ext uri="{FF2B5EF4-FFF2-40B4-BE49-F238E27FC236}">
                <a16:creationId xmlns:a16="http://schemas.microsoft.com/office/drawing/2014/main" id="{BC7E4058-8084-F002-1AA6-BEE33C24459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95377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1EBF-879F-49F0-AF7A-381E0E0BF960}"/>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2F3C1709-C478-43E5-BFDF-3B57F1D37A2B}"/>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a:pPr>
            <a:r>
              <a:rPr lang="en-GB" sz="3600" dirty="0">
                <a:effectLst/>
                <a:latin typeface="Calibri" panose="020F0502020204030204" pitchFamily="34" charset="0"/>
                <a:ea typeface="Times New Roman" panose="02020603050405020304" pitchFamily="18" charset="0"/>
              </a:rPr>
              <a:t>Introduction of Participants </a:t>
            </a:r>
            <a:endParaRPr lang="en-GB" sz="3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GB" sz="3600" dirty="0">
                <a:effectLst/>
                <a:latin typeface="Calibri" panose="020F0502020204030204" pitchFamily="34" charset="0"/>
                <a:ea typeface="Times New Roman" panose="02020603050405020304" pitchFamily="18" charset="0"/>
              </a:rPr>
              <a:t>Updates on Action Points from the Previous Meeting </a:t>
            </a:r>
            <a:endParaRPr lang="en-GB" sz="3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GB" sz="3600" dirty="0">
                <a:effectLst/>
                <a:latin typeface="Calibri" panose="020F0502020204030204" pitchFamily="34" charset="0"/>
                <a:ea typeface="Times New Roman" panose="02020603050405020304" pitchFamily="18" charset="0"/>
              </a:rPr>
              <a:t>Updates on the Shelter Cluster Response as of July 2023 </a:t>
            </a:r>
            <a:endParaRPr lang="en-GB" sz="3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GB" sz="3600" dirty="0">
                <a:effectLst/>
                <a:latin typeface="Calibri" panose="020F0502020204030204" pitchFamily="34" charset="0"/>
                <a:ea typeface="Times New Roman" panose="02020603050405020304" pitchFamily="18" charset="0"/>
              </a:rPr>
              <a:t>NRC PDM findings presentation </a:t>
            </a:r>
            <a:endParaRPr lang="en-GB" sz="3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GB" sz="3600" dirty="0">
                <a:effectLst/>
                <a:latin typeface="Calibri" panose="020F0502020204030204" pitchFamily="34" charset="0"/>
                <a:ea typeface="Times New Roman" panose="02020603050405020304" pitchFamily="18" charset="0"/>
              </a:rPr>
              <a:t>Updates from Shelter Cluster partners </a:t>
            </a:r>
            <a:endParaRPr lang="en-GB" sz="3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GB" sz="3600" dirty="0">
                <a:effectLst/>
                <a:latin typeface="Calibri" panose="020F0502020204030204" pitchFamily="34" charset="0"/>
                <a:ea typeface="Times New Roman" panose="02020603050405020304" pitchFamily="18" charset="0"/>
              </a:rPr>
              <a:t>AOB </a:t>
            </a:r>
            <a:endParaRPr lang="en-GB" sz="36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GB" sz="2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GB" sz="2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GB" sz="2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GB" sz="2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GB" sz="2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GB"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3223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9886-0F8F-4DFD-906C-2ADE5CAD81C7}"/>
              </a:ext>
            </a:extLst>
          </p:cNvPr>
          <p:cNvSpPr>
            <a:spLocks noGrp="1"/>
          </p:cNvSpPr>
          <p:nvPr>
            <p:ph type="title"/>
          </p:nvPr>
        </p:nvSpPr>
        <p:spPr>
          <a:xfrm>
            <a:off x="457200" y="274638"/>
            <a:ext cx="8229600" cy="274042"/>
          </a:xfrm>
        </p:spPr>
        <p:txBody>
          <a:bodyPr>
            <a:normAutofit fontScale="90000"/>
          </a:bodyPr>
          <a:lstStyle/>
          <a:p>
            <a:r>
              <a:rPr lang="en-GB" dirty="0"/>
              <a:t>Action Points</a:t>
            </a:r>
          </a:p>
        </p:txBody>
      </p:sp>
      <p:graphicFrame>
        <p:nvGraphicFramePr>
          <p:cNvPr id="3" name="Table 4">
            <a:extLst>
              <a:ext uri="{FF2B5EF4-FFF2-40B4-BE49-F238E27FC236}">
                <a16:creationId xmlns:a16="http://schemas.microsoft.com/office/drawing/2014/main" id="{95159AF9-4AF4-1F83-0B98-662C92D1C115}"/>
              </a:ext>
            </a:extLst>
          </p:cNvPr>
          <p:cNvGraphicFramePr>
            <a:graphicFrameLocks noGrp="1"/>
          </p:cNvGraphicFramePr>
          <p:nvPr>
            <p:extLst>
              <p:ext uri="{D42A27DB-BD31-4B8C-83A1-F6EECF244321}">
                <p14:modId xmlns:p14="http://schemas.microsoft.com/office/powerpoint/2010/main" val="3813761898"/>
              </p:ext>
            </p:extLst>
          </p:nvPr>
        </p:nvGraphicFramePr>
        <p:xfrm>
          <a:off x="323528" y="692696"/>
          <a:ext cx="8568952" cy="5871991"/>
        </p:xfrm>
        <a:graphic>
          <a:graphicData uri="http://schemas.openxmlformats.org/drawingml/2006/table">
            <a:tbl>
              <a:tblPr firstRow="1" bandRow="1">
                <a:tableStyleId>{5C22544A-7EE6-4342-B048-85BDC9FD1C3A}</a:tableStyleId>
              </a:tblPr>
              <a:tblGrid>
                <a:gridCol w="4284476">
                  <a:extLst>
                    <a:ext uri="{9D8B030D-6E8A-4147-A177-3AD203B41FA5}">
                      <a16:colId xmlns:a16="http://schemas.microsoft.com/office/drawing/2014/main" val="3783913042"/>
                    </a:ext>
                  </a:extLst>
                </a:gridCol>
                <a:gridCol w="4284476">
                  <a:extLst>
                    <a:ext uri="{9D8B030D-6E8A-4147-A177-3AD203B41FA5}">
                      <a16:colId xmlns:a16="http://schemas.microsoft.com/office/drawing/2014/main" val="1284817730"/>
                    </a:ext>
                  </a:extLst>
                </a:gridCol>
              </a:tblGrid>
              <a:tr h="568471">
                <a:tc>
                  <a:txBody>
                    <a:bodyPr/>
                    <a:lstStyle/>
                    <a:p>
                      <a:r>
                        <a:rPr lang="en-GB" dirty="0"/>
                        <a:t>Action Points</a:t>
                      </a:r>
                    </a:p>
                  </a:txBody>
                  <a:tcPr/>
                </a:tc>
                <a:tc>
                  <a:txBody>
                    <a:bodyPr/>
                    <a:lstStyle/>
                    <a:p>
                      <a:r>
                        <a:rPr lang="en-GB" dirty="0"/>
                        <a:t>Follow up</a:t>
                      </a:r>
                    </a:p>
                  </a:txBody>
                  <a:tcPr/>
                </a:tc>
                <a:extLst>
                  <a:ext uri="{0D108BD9-81ED-4DB2-BD59-A6C34878D82A}">
                    <a16:rowId xmlns:a16="http://schemas.microsoft.com/office/drawing/2014/main" val="1973572516"/>
                  </a:ext>
                </a:extLst>
              </a:tr>
              <a:tr h="596669">
                <a:tc>
                  <a:txBody>
                    <a:bodyPr/>
                    <a:lstStyle/>
                    <a:p>
                      <a:r>
                        <a:rPr lang="en-GB" dirty="0"/>
                        <a:t>Next National Sector Meeting on the 26</a:t>
                      </a:r>
                      <a:r>
                        <a:rPr lang="en-GB" baseline="30000" dirty="0"/>
                        <a:t>th</a:t>
                      </a:r>
                      <a:r>
                        <a:rPr lang="en-GB" dirty="0"/>
                        <a:t> July to focus on AAP and PDM</a:t>
                      </a:r>
                    </a:p>
                  </a:txBody>
                  <a:tcPr/>
                </a:tc>
                <a:tc>
                  <a:txBody>
                    <a:bodyPr/>
                    <a:lstStyle/>
                    <a:p>
                      <a:r>
                        <a:rPr lang="en-GB" dirty="0"/>
                        <a:t>Done- good attendance from partners in NW, SW, W, and L</a:t>
                      </a:r>
                    </a:p>
                  </a:txBody>
                  <a:tcPr/>
                </a:tc>
                <a:extLst>
                  <a:ext uri="{0D108BD9-81ED-4DB2-BD59-A6C34878D82A}">
                    <a16:rowId xmlns:a16="http://schemas.microsoft.com/office/drawing/2014/main" val="2317820118"/>
                  </a:ext>
                </a:extLst>
              </a:tr>
              <a:tr h="1108100">
                <a:tc>
                  <a:txBody>
                    <a:bodyPr/>
                    <a:lstStyle/>
                    <a:p>
                      <a:r>
                        <a:rPr lang="en-GB" sz="1800" b="0" i="0" kern="1200" dirty="0">
                          <a:solidFill>
                            <a:schemeClr val="dk1"/>
                          </a:solidFill>
                          <a:effectLst/>
                          <a:latin typeface="+mn-lt"/>
                          <a:ea typeface="+mn-ea"/>
                          <a:cs typeface="+mn-cs"/>
                        </a:rPr>
                        <a:t>NRC will develop a lessons learned document on the repairs project based on the post distribution monitoring exercise which is ongoing.</a:t>
                      </a:r>
                      <a:endParaRPr lang="en-GB" dirty="0"/>
                    </a:p>
                  </a:txBody>
                  <a:tcPr/>
                </a:tc>
                <a:tc>
                  <a:txBody>
                    <a:bodyPr/>
                    <a:lstStyle/>
                    <a:p>
                      <a:r>
                        <a:rPr lang="en-GB" dirty="0"/>
                        <a:t>Update to be provided by NRC</a:t>
                      </a:r>
                    </a:p>
                  </a:txBody>
                  <a:tcPr/>
                </a:tc>
                <a:extLst>
                  <a:ext uri="{0D108BD9-81ED-4DB2-BD59-A6C34878D82A}">
                    <a16:rowId xmlns:a16="http://schemas.microsoft.com/office/drawing/2014/main" val="3577169050"/>
                  </a:ext>
                </a:extLst>
              </a:tr>
              <a:tr h="1363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Shelter Cluster Partners to give their feedback on the revision to the Shelter Cluster Strategy. So far no partners have shared feedback. </a:t>
                      </a:r>
                    </a:p>
                    <a:p>
                      <a:endParaRPr lang="en-GB" dirty="0"/>
                    </a:p>
                  </a:txBody>
                  <a:tcPr/>
                </a:tc>
                <a:tc>
                  <a:txBody>
                    <a:bodyPr/>
                    <a:lstStyle/>
                    <a:p>
                      <a:r>
                        <a:rPr lang="en-GB" dirty="0"/>
                        <a:t>Updated Strategy document is updated to the website- if outstanding comments, please give feedback to cluster team: </a:t>
                      </a:r>
                      <a:r>
                        <a:rPr lang="en-GB" dirty="0">
                          <a:hlinkClick r:id="rId2"/>
                        </a:rPr>
                        <a:t>https://sheltercluster.org/north-west-south-west/documents/shelter-cluster-strategy-2023-revision</a:t>
                      </a:r>
                      <a:r>
                        <a:rPr lang="en-GB" dirty="0"/>
                        <a:t> </a:t>
                      </a:r>
                    </a:p>
                  </a:txBody>
                  <a:tcPr/>
                </a:tc>
                <a:extLst>
                  <a:ext uri="{0D108BD9-81ED-4DB2-BD59-A6C34878D82A}">
                    <a16:rowId xmlns:a16="http://schemas.microsoft.com/office/drawing/2014/main" val="1001617938"/>
                  </a:ext>
                </a:extLst>
              </a:tr>
              <a:tr h="1619530">
                <a:tc>
                  <a:txBody>
                    <a:bodyPr/>
                    <a:lstStyle/>
                    <a:p>
                      <a:r>
                        <a:rPr lang="en-GB" sz="1800" b="0" i="0" kern="1200" dirty="0">
                          <a:solidFill>
                            <a:schemeClr val="dk1"/>
                          </a:solidFill>
                          <a:effectLst/>
                          <a:latin typeface="+mn-lt"/>
                          <a:ea typeface="+mn-ea"/>
                          <a:cs typeface="+mn-cs"/>
                        </a:rPr>
                        <a:t>Shelter Cluster partners to share updated price monitoring data with the Cluster. If data is not shared it will not be possible to adjust technical guidance and inform donors about the changes to the costs in achieving the basic standards</a:t>
                      </a:r>
                      <a:endParaRPr lang="en-GB" dirty="0"/>
                    </a:p>
                  </a:txBody>
                  <a:tcPr/>
                </a:tc>
                <a:tc>
                  <a:txBody>
                    <a:bodyPr/>
                    <a:lstStyle/>
                    <a:p>
                      <a:r>
                        <a:rPr lang="en-GB" dirty="0"/>
                        <a:t>So far no partners have shared any updates on Price Monitoring- becoming critical since it has been one year since the Cluster has last updated its prices. How should the Cluster go about updating its prices? </a:t>
                      </a:r>
                    </a:p>
                  </a:txBody>
                  <a:tcPr/>
                </a:tc>
                <a:extLst>
                  <a:ext uri="{0D108BD9-81ED-4DB2-BD59-A6C34878D82A}">
                    <a16:rowId xmlns:a16="http://schemas.microsoft.com/office/drawing/2014/main" val="2793937053"/>
                  </a:ext>
                </a:extLst>
              </a:tr>
            </a:tbl>
          </a:graphicData>
        </a:graphic>
      </p:graphicFrame>
    </p:spTree>
    <p:extLst>
      <p:ext uri="{BB962C8B-B14F-4D97-AF65-F5344CB8AC3E}">
        <p14:creationId xmlns:p14="http://schemas.microsoft.com/office/powerpoint/2010/main" val="87634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57C1-88D4-EE83-F542-0534E662B456}"/>
              </a:ext>
            </a:extLst>
          </p:cNvPr>
          <p:cNvSpPr>
            <a:spLocks noGrp="1"/>
          </p:cNvSpPr>
          <p:nvPr>
            <p:ph type="title"/>
          </p:nvPr>
        </p:nvSpPr>
        <p:spPr>
          <a:xfrm>
            <a:off x="457200" y="274638"/>
            <a:ext cx="8229600" cy="634082"/>
          </a:xfrm>
        </p:spPr>
        <p:txBody>
          <a:bodyPr>
            <a:normAutofit fontScale="90000"/>
          </a:bodyPr>
          <a:lstStyle/>
          <a:p>
            <a:r>
              <a:rPr lang="en-GB" dirty="0"/>
              <a:t>Action Points (Continued)</a:t>
            </a:r>
          </a:p>
        </p:txBody>
      </p:sp>
      <p:graphicFrame>
        <p:nvGraphicFramePr>
          <p:cNvPr id="3" name="Table 4">
            <a:extLst>
              <a:ext uri="{FF2B5EF4-FFF2-40B4-BE49-F238E27FC236}">
                <a16:creationId xmlns:a16="http://schemas.microsoft.com/office/drawing/2014/main" id="{0A9E87DF-A35F-F679-05CC-DCF89A793B0D}"/>
              </a:ext>
            </a:extLst>
          </p:cNvPr>
          <p:cNvGraphicFramePr>
            <a:graphicFrameLocks noGrp="1"/>
          </p:cNvGraphicFramePr>
          <p:nvPr>
            <p:extLst>
              <p:ext uri="{D42A27DB-BD31-4B8C-83A1-F6EECF244321}">
                <p14:modId xmlns:p14="http://schemas.microsoft.com/office/powerpoint/2010/main" val="1386975142"/>
              </p:ext>
            </p:extLst>
          </p:nvPr>
        </p:nvGraphicFramePr>
        <p:xfrm>
          <a:off x="457200" y="908720"/>
          <a:ext cx="8003232" cy="5750118"/>
        </p:xfrm>
        <a:graphic>
          <a:graphicData uri="http://schemas.openxmlformats.org/drawingml/2006/table">
            <a:tbl>
              <a:tblPr firstRow="1" bandRow="1">
                <a:tableStyleId>{5C22544A-7EE6-4342-B048-85BDC9FD1C3A}</a:tableStyleId>
              </a:tblPr>
              <a:tblGrid>
                <a:gridCol w="4001616">
                  <a:extLst>
                    <a:ext uri="{9D8B030D-6E8A-4147-A177-3AD203B41FA5}">
                      <a16:colId xmlns:a16="http://schemas.microsoft.com/office/drawing/2014/main" val="1480261725"/>
                    </a:ext>
                  </a:extLst>
                </a:gridCol>
                <a:gridCol w="4001616">
                  <a:extLst>
                    <a:ext uri="{9D8B030D-6E8A-4147-A177-3AD203B41FA5}">
                      <a16:colId xmlns:a16="http://schemas.microsoft.com/office/drawing/2014/main" val="2649407813"/>
                    </a:ext>
                  </a:extLst>
                </a:gridCol>
              </a:tblGrid>
              <a:tr h="538038">
                <a:tc>
                  <a:txBody>
                    <a:bodyPr/>
                    <a:lstStyle/>
                    <a:p>
                      <a:r>
                        <a:rPr lang="en-GB" dirty="0"/>
                        <a:t>Action Points</a:t>
                      </a:r>
                    </a:p>
                  </a:txBody>
                  <a:tcPr/>
                </a:tc>
                <a:tc>
                  <a:txBody>
                    <a:bodyPr/>
                    <a:lstStyle/>
                    <a:p>
                      <a:r>
                        <a:rPr lang="en-GB" dirty="0"/>
                        <a:t>Follow Up</a:t>
                      </a:r>
                    </a:p>
                  </a:txBody>
                  <a:tcPr/>
                </a:tc>
                <a:extLst>
                  <a:ext uri="{0D108BD9-81ED-4DB2-BD59-A6C34878D82A}">
                    <a16:rowId xmlns:a16="http://schemas.microsoft.com/office/drawing/2014/main" val="3669162053"/>
                  </a:ext>
                </a:extLst>
              </a:tr>
              <a:tr h="538038">
                <a:tc>
                  <a:txBody>
                    <a:bodyPr/>
                    <a:lstStyle/>
                    <a:p>
                      <a:r>
                        <a:rPr lang="en-GB" dirty="0"/>
                        <a:t>Shelter Cluster partners to remember to encourage their National NGO sub-contracted partners to participate in Shelter Cluster meetings and have appropriate visibility in meetings</a:t>
                      </a:r>
                    </a:p>
                  </a:txBody>
                  <a:tcPr/>
                </a:tc>
                <a:tc>
                  <a:txBody>
                    <a:bodyPr/>
                    <a:lstStyle/>
                    <a:p>
                      <a:r>
                        <a:rPr lang="en-GB" dirty="0"/>
                        <a:t>Ongoing – this is important element of localization </a:t>
                      </a:r>
                    </a:p>
                  </a:txBody>
                  <a:tcPr/>
                </a:tc>
                <a:extLst>
                  <a:ext uri="{0D108BD9-81ED-4DB2-BD59-A6C34878D82A}">
                    <a16:rowId xmlns:a16="http://schemas.microsoft.com/office/drawing/2014/main" val="655209107"/>
                  </a:ext>
                </a:extLst>
              </a:tr>
              <a:tr h="538038">
                <a:tc>
                  <a:txBody>
                    <a:bodyPr/>
                    <a:lstStyle/>
                    <a:p>
                      <a:r>
                        <a:rPr lang="en-GB" dirty="0"/>
                        <a:t>Update to contingency plan</a:t>
                      </a:r>
                    </a:p>
                  </a:txBody>
                  <a:tcPr/>
                </a:tc>
                <a:tc>
                  <a:txBody>
                    <a:bodyPr/>
                    <a:lstStyle/>
                    <a:p>
                      <a:r>
                        <a:rPr lang="en-GB" dirty="0"/>
                        <a:t>The contingency plan is available on the website: </a:t>
                      </a:r>
                      <a:r>
                        <a:rPr lang="en-GB" dirty="0">
                          <a:hlinkClick r:id="rId2"/>
                        </a:rPr>
                        <a:t>https://sheltercluster.org/north-west-south-west/documents/nwsw-shelter-cluster-contingency-plan</a:t>
                      </a:r>
                      <a:r>
                        <a:rPr lang="en-GB" dirty="0"/>
                        <a:t>  If comments, please reach out to the Shelter Cluster team. Shelter Cluster team has also shared with OCHA and presented it to other clusters to ensure scenarios are incorporated into overall inter-agency contingency plan</a:t>
                      </a:r>
                    </a:p>
                  </a:txBody>
                  <a:tcPr/>
                </a:tc>
                <a:extLst>
                  <a:ext uri="{0D108BD9-81ED-4DB2-BD59-A6C34878D82A}">
                    <a16:rowId xmlns:a16="http://schemas.microsoft.com/office/drawing/2014/main" val="1684695921"/>
                  </a:ext>
                </a:extLst>
              </a:tr>
              <a:tr h="538038">
                <a:tc>
                  <a:txBody>
                    <a:bodyPr/>
                    <a:lstStyle/>
                    <a:p>
                      <a:r>
                        <a:rPr lang="en-GB" dirty="0"/>
                        <a:t>Partners to approach the Shelter Cluster team for their training needs</a:t>
                      </a:r>
                    </a:p>
                  </a:txBody>
                  <a:tcPr/>
                </a:tc>
                <a:tc>
                  <a:txBody>
                    <a:bodyPr/>
                    <a:lstStyle/>
                    <a:p>
                      <a:r>
                        <a:rPr lang="en-GB" dirty="0"/>
                        <a:t>Ongoing</a:t>
                      </a:r>
                    </a:p>
                  </a:txBody>
                  <a:tcPr/>
                </a:tc>
                <a:extLst>
                  <a:ext uri="{0D108BD9-81ED-4DB2-BD59-A6C34878D82A}">
                    <a16:rowId xmlns:a16="http://schemas.microsoft.com/office/drawing/2014/main" val="1603023855"/>
                  </a:ext>
                </a:extLst>
              </a:tr>
            </a:tbl>
          </a:graphicData>
        </a:graphic>
      </p:graphicFrame>
    </p:spTree>
    <p:extLst>
      <p:ext uri="{BB962C8B-B14F-4D97-AF65-F5344CB8AC3E}">
        <p14:creationId xmlns:p14="http://schemas.microsoft.com/office/powerpoint/2010/main" val="410374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3A87-202E-E50F-8366-81B5792B32AA}"/>
              </a:ext>
            </a:extLst>
          </p:cNvPr>
          <p:cNvSpPr>
            <a:spLocks noGrp="1"/>
          </p:cNvSpPr>
          <p:nvPr>
            <p:ph type="title"/>
          </p:nvPr>
        </p:nvSpPr>
        <p:spPr>
          <a:xfrm>
            <a:off x="457200" y="692696"/>
            <a:ext cx="8229600" cy="1143000"/>
          </a:xfrm>
        </p:spPr>
        <p:txBody>
          <a:bodyPr>
            <a:normAutofit fontScale="90000"/>
          </a:bodyPr>
          <a:lstStyle/>
          <a:p>
            <a:r>
              <a:rPr lang="en-GB" dirty="0"/>
              <a:t>Updates on the Shelter Cluster Response</a:t>
            </a:r>
            <a:br>
              <a:rPr lang="en-GB" dirty="0"/>
            </a:br>
            <a:r>
              <a:rPr lang="en-GB" dirty="0"/>
              <a:t>presentation of online dashboard and Factsheet</a:t>
            </a:r>
          </a:p>
        </p:txBody>
      </p:sp>
      <p:pic>
        <p:nvPicPr>
          <p:cNvPr id="5" name="Picture 4">
            <a:extLst>
              <a:ext uri="{FF2B5EF4-FFF2-40B4-BE49-F238E27FC236}">
                <a16:creationId xmlns:a16="http://schemas.microsoft.com/office/drawing/2014/main" id="{F068AB40-DD6D-5842-8472-056484639096}"/>
              </a:ext>
            </a:extLst>
          </p:cNvPr>
          <p:cNvPicPr>
            <a:picLocks noChangeAspect="1"/>
          </p:cNvPicPr>
          <p:nvPr/>
        </p:nvPicPr>
        <p:blipFill>
          <a:blip r:embed="rId2"/>
          <a:stretch>
            <a:fillRect/>
          </a:stretch>
        </p:blipFill>
        <p:spPr>
          <a:xfrm>
            <a:off x="251520" y="2348880"/>
            <a:ext cx="4653990" cy="2496672"/>
          </a:xfrm>
          <a:prstGeom prst="rect">
            <a:avLst/>
          </a:prstGeom>
        </p:spPr>
      </p:pic>
      <p:pic>
        <p:nvPicPr>
          <p:cNvPr id="7" name="Picture 6">
            <a:extLst>
              <a:ext uri="{FF2B5EF4-FFF2-40B4-BE49-F238E27FC236}">
                <a16:creationId xmlns:a16="http://schemas.microsoft.com/office/drawing/2014/main" id="{223476FF-D186-C4E3-92D4-DBE49A1AF3E3}"/>
              </a:ext>
            </a:extLst>
          </p:cNvPr>
          <p:cNvPicPr>
            <a:picLocks noChangeAspect="1"/>
          </p:cNvPicPr>
          <p:nvPr/>
        </p:nvPicPr>
        <p:blipFill>
          <a:blip r:embed="rId3"/>
          <a:stretch>
            <a:fillRect/>
          </a:stretch>
        </p:blipFill>
        <p:spPr>
          <a:xfrm>
            <a:off x="5119320" y="2564904"/>
            <a:ext cx="4024680" cy="2160240"/>
          </a:xfrm>
          <a:prstGeom prst="rect">
            <a:avLst/>
          </a:prstGeom>
        </p:spPr>
      </p:pic>
    </p:spTree>
    <p:extLst>
      <p:ext uri="{BB962C8B-B14F-4D97-AF65-F5344CB8AC3E}">
        <p14:creationId xmlns:p14="http://schemas.microsoft.com/office/powerpoint/2010/main" val="262511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A2A5-BC0D-CD9F-2037-9A6CF4DBF16A}"/>
              </a:ext>
            </a:extLst>
          </p:cNvPr>
          <p:cNvSpPr>
            <a:spLocks noGrp="1"/>
          </p:cNvSpPr>
          <p:nvPr>
            <p:ph type="title"/>
          </p:nvPr>
        </p:nvSpPr>
        <p:spPr/>
        <p:txBody>
          <a:bodyPr>
            <a:normAutofit fontScale="90000"/>
          </a:bodyPr>
          <a:lstStyle/>
          <a:p>
            <a:r>
              <a:rPr lang="en-GB" dirty="0"/>
              <a:t>Shelter Cluster Strategy Update What Changed</a:t>
            </a:r>
          </a:p>
        </p:txBody>
      </p:sp>
      <p:sp>
        <p:nvSpPr>
          <p:cNvPr id="3" name="Content Placeholder 2">
            <a:extLst>
              <a:ext uri="{FF2B5EF4-FFF2-40B4-BE49-F238E27FC236}">
                <a16:creationId xmlns:a16="http://schemas.microsoft.com/office/drawing/2014/main" id="{AB2B5C1C-BF65-B31D-ACA7-27E6FCA2BF02}"/>
              </a:ext>
            </a:extLst>
          </p:cNvPr>
          <p:cNvSpPr>
            <a:spLocks noGrp="1"/>
          </p:cNvSpPr>
          <p:nvPr>
            <p:ph idx="1"/>
          </p:nvPr>
        </p:nvSpPr>
        <p:spPr>
          <a:xfrm>
            <a:off x="457200" y="1600200"/>
            <a:ext cx="4114800" cy="4525963"/>
          </a:xfrm>
        </p:spPr>
        <p:txBody>
          <a:bodyPr/>
          <a:lstStyle/>
          <a:p>
            <a:r>
              <a:rPr lang="en-GB" dirty="0"/>
              <a:t>Updated Needs Analysis</a:t>
            </a:r>
          </a:p>
          <a:p>
            <a:r>
              <a:rPr lang="en-GB" dirty="0"/>
              <a:t>Updated Targets</a:t>
            </a:r>
          </a:p>
          <a:p>
            <a:r>
              <a:rPr lang="en-GB" dirty="0"/>
              <a:t>Updated advocacy messages </a:t>
            </a:r>
          </a:p>
          <a:p>
            <a:r>
              <a:rPr lang="en-GB" dirty="0"/>
              <a:t>Updated Toolkit</a:t>
            </a:r>
          </a:p>
          <a:p>
            <a:r>
              <a:rPr lang="en-GB" dirty="0"/>
              <a:t>Small Table on Beneficiary Selection</a:t>
            </a:r>
          </a:p>
        </p:txBody>
      </p:sp>
      <p:pic>
        <p:nvPicPr>
          <p:cNvPr id="5" name="Picture 4">
            <a:extLst>
              <a:ext uri="{FF2B5EF4-FFF2-40B4-BE49-F238E27FC236}">
                <a16:creationId xmlns:a16="http://schemas.microsoft.com/office/drawing/2014/main" id="{B4E34F08-E532-5E30-512E-9208664D652E}"/>
              </a:ext>
            </a:extLst>
          </p:cNvPr>
          <p:cNvPicPr>
            <a:picLocks noChangeAspect="1"/>
          </p:cNvPicPr>
          <p:nvPr/>
        </p:nvPicPr>
        <p:blipFill>
          <a:blip r:embed="rId2"/>
          <a:stretch>
            <a:fillRect/>
          </a:stretch>
        </p:blipFill>
        <p:spPr>
          <a:xfrm>
            <a:off x="4587621" y="1772816"/>
            <a:ext cx="4104812" cy="2836561"/>
          </a:xfrm>
          <a:prstGeom prst="rect">
            <a:avLst/>
          </a:prstGeom>
        </p:spPr>
      </p:pic>
    </p:spTree>
    <p:extLst>
      <p:ext uri="{BB962C8B-B14F-4D97-AF65-F5344CB8AC3E}">
        <p14:creationId xmlns:p14="http://schemas.microsoft.com/office/powerpoint/2010/main" val="366441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8846-7183-B015-0453-B9590CCB7773}"/>
              </a:ext>
            </a:extLst>
          </p:cNvPr>
          <p:cNvSpPr>
            <a:spLocks noGrp="1"/>
          </p:cNvSpPr>
          <p:nvPr>
            <p:ph type="title"/>
          </p:nvPr>
        </p:nvSpPr>
        <p:spPr/>
        <p:txBody>
          <a:bodyPr/>
          <a:lstStyle/>
          <a:p>
            <a:r>
              <a:rPr lang="en-GB" dirty="0"/>
              <a:t>Updated Contingency Plan</a:t>
            </a:r>
          </a:p>
        </p:txBody>
      </p:sp>
      <p:sp>
        <p:nvSpPr>
          <p:cNvPr id="3" name="Content Placeholder 2">
            <a:extLst>
              <a:ext uri="{FF2B5EF4-FFF2-40B4-BE49-F238E27FC236}">
                <a16:creationId xmlns:a16="http://schemas.microsoft.com/office/drawing/2014/main" id="{259F070E-8E88-A909-E041-3D6497B536F3}"/>
              </a:ext>
            </a:extLst>
          </p:cNvPr>
          <p:cNvSpPr>
            <a:spLocks noGrp="1"/>
          </p:cNvSpPr>
          <p:nvPr>
            <p:ph idx="1"/>
          </p:nvPr>
        </p:nvSpPr>
        <p:spPr>
          <a:xfrm>
            <a:off x="457200" y="1600200"/>
            <a:ext cx="2818656" cy="4525963"/>
          </a:xfrm>
        </p:spPr>
        <p:txBody>
          <a:bodyPr>
            <a:normAutofit fontScale="62500" lnSpcReduction="20000"/>
          </a:bodyPr>
          <a:lstStyle/>
          <a:p>
            <a:r>
              <a:rPr lang="en-GB" dirty="0"/>
              <a:t>Description of Scenarios and their Development</a:t>
            </a:r>
          </a:p>
          <a:p>
            <a:r>
              <a:rPr lang="en-GB" dirty="0"/>
              <a:t>Budget Requests for High and Disastrous consequence scenarios </a:t>
            </a:r>
          </a:p>
          <a:p>
            <a:r>
              <a:rPr lang="en-GB" dirty="0"/>
              <a:t>Maps highlighting areas at risk </a:t>
            </a:r>
          </a:p>
          <a:p>
            <a:r>
              <a:rPr lang="en-GB" dirty="0"/>
              <a:t>Prioritization for conflict situations while advocating for better government cooperation in natural disaster cases </a:t>
            </a:r>
          </a:p>
        </p:txBody>
      </p:sp>
      <p:pic>
        <p:nvPicPr>
          <p:cNvPr id="5" name="Picture 4">
            <a:extLst>
              <a:ext uri="{FF2B5EF4-FFF2-40B4-BE49-F238E27FC236}">
                <a16:creationId xmlns:a16="http://schemas.microsoft.com/office/drawing/2014/main" id="{53461B72-F071-319A-B3A1-6BE26BC3BC48}"/>
              </a:ext>
            </a:extLst>
          </p:cNvPr>
          <p:cNvPicPr>
            <a:picLocks noChangeAspect="1"/>
          </p:cNvPicPr>
          <p:nvPr/>
        </p:nvPicPr>
        <p:blipFill>
          <a:blip r:embed="rId2"/>
          <a:stretch>
            <a:fillRect/>
          </a:stretch>
        </p:blipFill>
        <p:spPr>
          <a:xfrm>
            <a:off x="3923928" y="1484784"/>
            <a:ext cx="4320480" cy="2974000"/>
          </a:xfrm>
          <a:prstGeom prst="rect">
            <a:avLst/>
          </a:prstGeom>
        </p:spPr>
      </p:pic>
    </p:spTree>
    <p:extLst>
      <p:ext uri="{BB962C8B-B14F-4D97-AF65-F5344CB8AC3E}">
        <p14:creationId xmlns:p14="http://schemas.microsoft.com/office/powerpoint/2010/main" val="17358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59CE-F454-C63F-C584-E4CDDCC9C250}"/>
              </a:ext>
            </a:extLst>
          </p:cNvPr>
          <p:cNvSpPr>
            <a:spLocks noGrp="1"/>
          </p:cNvSpPr>
          <p:nvPr>
            <p:ph type="title"/>
          </p:nvPr>
        </p:nvSpPr>
        <p:spPr/>
        <p:txBody>
          <a:bodyPr/>
          <a:lstStyle/>
          <a:p>
            <a:r>
              <a:rPr lang="en-GB" dirty="0"/>
              <a:t>Updated one pager </a:t>
            </a:r>
          </a:p>
        </p:txBody>
      </p:sp>
      <p:sp>
        <p:nvSpPr>
          <p:cNvPr id="3" name="Content Placeholder 2">
            <a:extLst>
              <a:ext uri="{FF2B5EF4-FFF2-40B4-BE49-F238E27FC236}">
                <a16:creationId xmlns:a16="http://schemas.microsoft.com/office/drawing/2014/main" id="{0B35DB62-85D3-53A7-ED9E-D1F05C885927}"/>
              </a:ext>
            </a:extLst>
          </p:cNvPr>
          <p:cNvSpPr>
            <a:spLocks noGrp="1"/>
          </p:cNvSpPr>
          <p:nvPr>
            <p:ph idx="1"/>
          </p:nvPr>
        </p:nvSpPr>
        <p:spPr>
          <a:xfrm>
            <a:off x="457200" y="1600200"/>
            <a:ext cx="3754760" cy="4525963"/>
          </a:xfrm>
        </p:spPr>
        <p:txBody>
          <a:bodyPr>
            <a:normAutofit fontScale="92500"/>
          </a:bodyPr>
          <a:lstStyle/>
          <a:p>
            <a:r>
              <a:rPr lang="en-GB" dirty="0"/>
              <a:t>2 new tools on assessing the rental market thanks to NRC</a:t>
            </a:r>
          </a:p>
          <a:p>
            <a:r>
              <a:rPr lang="en-GB" dirty="0"/>
              <a:t>Updated strategy and contingency plan</a:t>
            </a:r>
          </a:p>
          <a:p>
            <a:r>
              <a:rPr lang="en-GB" dirty="0"/>
              <a:t>Easier spaced out links and readability</a:t>
            </a:r>
          </a:p>
        </p:txBody>
      </p:sp>
      <p:pic>
        <p:nvPicPr>
          <p:cNvPr id="5" name="Picture 4">
            <a:extLst>
              <a:ext uri="{FF2B5EF4-FFF2-40B4-BE49-F238E27FC236}">
                <a16:creationId xmlns:a16="http://schemas.microsoft.com/office/drawing/2014/main" id="{FF0263A9-133B-ED68-1D85-602944ECCAB9}"/>
              </a:ext>
            </a:extLst>
          </p:cNvPr>
          <p:cNvPicPr>
            <a:picLocks noChangeAspect="1"/>
          </p:cNvPicPr>
          <p:nvPr/>
        </p:nvPicPr>
        <p:blipFill>
          <a:blip r:embed="rId2"/>
          <a:stretch>
            <a:fillRect/>
          </a:stretch>
        </p:blipFill>
        <p:spPr>
          <a:xfrm>
            <a:off x="4432603" y="2132856"/>
            <a:ext cx="4254197" cy="2880320"/>
          </a:xfrm>
          <a:prstGeom prst="rect">
            <a:avLst/>
          </a:prstGeom>
        </p:spPr>
      </p:pic>
    </p:spTree>
    <p:extLst>
      <p:ext uri="{BB962C8B-B14F-4D97-AF65-F5344CB8AC3E}">
        <p14:creationId xmlns:p14="http://schemas.microsoft.com/office/powerpoint/2010/main" val="85096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33CB-24A4-FC67-CC09-1B3F55327C35}"/>
              </a:ext>
            </a:extLst>
          </p:cNvPr>
          <p:cNvSpPr>
            <a:spLocks noGrp="1"/>
          </p:cNvSpPr>
          <p:nvPr>
            <p:ph type="title"/>
          </p:nvPr>
        </p:nvSpPr>
        <p:spPr/>
        <p:txBody>
          <a:bodyPr/>
          <a:lstStyle/>
          <a:p>
            <a:r>
              <a:rPr lang="en-GB" dirty="0"/>
              <a:t>NRC PDM presentation</a:t>
            </a:r>
          </a:p>
        </p:txBody>
      </p:sp>
      <p:pic>
        <p:nvPicPr>
          <p:cNvPr id="5" name="Content Placeholder 4">
            <a:extLst>
              <a:ext uri="{FF2B5EF4-FFF2-40B4-BE49-F238E27FC236}">
                <a16:creationId xmlns:a16="http://schemas.microsoft.com/office/drawing/2014/main" id="{BA7E6C78-51ED-BCF0-07C0-CE1802870079}"/>
              </a:ext>
            </a:extLst>
          </p:cNvPr>
          <p:cNvPicPr>
            <a:picLocks noGrp="1" noChangeAspect="1"/>
          </p:cNvPicPr>
          <p:nvPr>
            <p:ph idx="1"/>
          </p:nvPr>
        </p:nvPicPr>
        <p:blipFill>
          <a:blip r:embed="rId2"/>
          <a:stretch>
            <a:fillRect/>
          </a:stretch>
        </p:blipFill>
        <p:spPr>
          <a:xfrm>
            <a:off x="0" y="1268760"/>
            <a:ext cx="9144000" cy="5562618"/>
          </a:xfrm>
        </p:spPr>
      </p:pic>
    </p:spTree>
    <p:extLst>
      <p:ext uri="{BB962C8B-B14F-4D97-AF65-F5344CB8AC3E}">
        <p14:creationId xmlns:p14="http://schemas.microsoft.com/office/powerpoint/2010/main" val="2531434896"/>
      </p:ext>
    </p:extLst>
  </p:cSld>
  <p:clrMapOvr>
    <a:masterClrMapping/>
  </p:clrMapOvr>
</p:sld>
</file>

<file path=ppt/theme/theme1.xml><?xml version="1.0" encoding="utf-8"?>
<a:theme xmlns:a="http://schemas.openxmlformats.org/drawingml/2006/main" name="Shelter Cluster Powerpoint Template V 1 0 - MYN">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32010</TotalTime>
  <Words>462</Words>
  <Application>Microsoft Office PowerPoint</Application>
  <PresentationFormat>On-screen Show (4:3)</PresentationFormat>
  <Paragraphs>53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Verdana</vt:lpstr>
      <vt:lpstr>Wingdings</vt:lpstr>
      <vt:lpstr>Shelter Cluster Powerpoint Template V 1 0 - MYN</vt:lpstr>
      <vt:lpstr>NWSW Shelter Cluster Meeting</vt:lpstr>
      <vt:lpstr>Agenda</vt:lpstr>
      <vt:lpstr>Action Points</vt:lpstr>
      <vt:lpstr>Action Points (Continued)</vt:lpstr>
      <vt:lpstr>Updates on the Shelter Cluster Response presentation of online dashboard and Factsheet</vt:lpstr>
      <vt:lpstr>Shelter Cluster Strategy Update What Changed</vt:lpstr>
      <vt:lpstr>Updated Contingency Plan</vt:lpstr>
      <vt:lpstr>Updated one pager </vt:lpstr>
      <vt:lpstr>NRC PDM presentation</vt:lpstr>
      <vt:lpstr>NRC PDM presentation</vt:lpstr>
      <vt:lpstr>Updates from Shelter Cluster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Ngenge Hermann Nkeh</cp:lastModifiedBy>
  <cp:revision>72</cp:revision>
  <cp:lastPrinted>2013-03-26T11:03:47Z</cp:lastPrinted>
  <dcterms:created xsi:type="dcterms:W3CDTF">2013-08-07T15:00:29Z</dcterms:created>
  <dcterms:modified xsi:type="dcterms:W3CDTF">2023-08-18T06:20:25Z</dcterms:modified>
</cp:coreProperties>
</file>