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86" r:id="rId4"/>
    <p:sldId id="295" r:id="rId5"/>
    <p:sldId id="293" r:id="rId6"/>
    <p:sldId id="294" r:id="rId7"/>
    <p:sldId id="291" r:id="rId8"/>
    <p:sldId id="292" r:id="rId9"/>
    <p:sldId id="28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D999"/>
    <a:srgbClr val="A1E7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43"/>
  </p:normalViewPr>
  <p:slideViewPr>
    <p:cSldViewPr>
      <p:cViewPr varScale="1">
        <p:scale>
          <a:sx n="84" d="100"/>
          <a:sy n="84" d="100"/>
        </p:scale>
        <p:origin x="1392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D8AD1-4103-724A-AC75-EAAF7BBDA4EB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A9F3F-5809-1444-809B-B1EE7477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50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ea typeface="MS PGothic" charset="-128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fld id="{BE61EB6C-9DB5-B34E-BB13-6B285C042EEE}" type="slidenum">
              <a:rPr lang="en-GB" altLang="en-US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4405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ea typeface="MS PGothic" charset="-128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fld id="{BE61EB6C-9DB5-B34E-BB13-6B285C042EEE}" type="slidenum">
              <a:rPr lang="en-GB" altLang="en-US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98444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ea typeface="MS PGothic" charset="-128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fld id="{BE61EB6C-9DB5-B34E-BB13-6B285C042EEE}" type="slidenum">
              <a:rPr lang="en-GB" altLang="en-US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0063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ea typeface="MS PGothic" charset="-128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fld id="{BE61EB6C-9DB5-B34E-BB13-6B285C042EEE}" type="slidenum">
              <a:rPr lang="en-GB" altLang="en-US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3234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19/07/2017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86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19/07/2017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580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19/07/2017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30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19/07/2017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619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19/07/2017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7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19/07/2017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38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19/07/2017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87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19/07/2017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78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19/07/2017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356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19/07/2017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096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19/07/2017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67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C0B4A-8022-4738-8754-3D0246E180D2}" type="datetimeFigureOut">
              <a:rPr lang="en-GB" smtClean="0"/>
              <a:t>19/07/2017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1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eltercluster.org/response/sri-lanka-floods-2017" TargetMode="External"/><Relationship Id="rId2" Type="http://schemas.openxmlformats.org/officeDocument/2006/relationships/hyperlink" Target="http://www.sheltercluster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heltercluster.org/response/sri-lanka-floods-2017/documents?sort=date&amp;sort_direction=DESC" TargetMode="External"/><Relationship Id="rId4" Type="http://schemas.openxmlformats.org/officeDocument/2006/relationships/hyperlink" Target="https://www.sheltercluster.org/sri-lanka-floods-2017/documents/21062017-nbro-present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49048" y="1988840"/>
            <a:ext cx="64087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Shelter Working Group Meeting</a:t>
            </a:r>
          </a:p>
          <a:p>
            <a:pPr algn="ctr"/>
            <a:r>
              <a:rPr lang="en-GB" sz="3200" dirty="0"/>
              <a:t>Core / Transitional Shelter</a:t>
            </a:r>
          </a:p>
          <a:p>
            <a:pPr algn="ctr"/>
            <a:r>
              <a:rPr lang="en-GB" sz="3200" dirty="0"/>
              <a:t>Wednesday 19 July, 10AM</a:t>
            </a:r>
          </a:p>
          <a:p>
            <a:pPr algn="ctr"/>
            <a:r>
              <a:rPr lang="en-GB" sz="3200" dirty="0"/>
              <a:t> </a:t>
            </a:r>
          </a:p>
          <a:p>
            <a:pPr algn="ctr"/>
            <a:r>
              <a:rPr lang="en-US" sz="3200" dirty="0"/>
              <a:t>Asia Pacific Alliance for Disaster Management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61508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Agenda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District </a:t>
            </a:r>
            <a:r>
              <a:rPr lang="en-US" dirty="0"/>
              <a:t>focal point updates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Shelter </a:t>
            </a:r>
            <a:r>
              <a:rPr lang="en-US" dirty="0"/>
              <a:t>designs/ settlement </a:t>
            </a:r>
            <a:r>
              <a:rPr lang="en-US" dirty="0" smtClean="0"/>
              <a:t>plans</a:t>
            </a:r>
          </a:p>
          <a:p>
            <a:pPr marL="914400" lvl="1" indent="-514350"/>
            <a:r>
              <a:rPr lang="en-US" dirty="0"/>
              <a:t>Community reconstruction - </a:t>
            </a:r>
            <a:r>
              <a:rPr lang="en-US" dirty="0" smtClean="0"/>
              <a:t>ZOA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EMMA sectors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8537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0438"/>
            <a:ext cx="8229600" cy="4525962"/>
          </a:xfrm>
        </p:spPr>
        <p:txBody>
          <a:bodyPr>
            <a:normAutofit/>
          </a:bodyPr>
          <a:lstStyle/>
          <a:p>
            <a:pPr marL="0" indent="0">
              <a:buFont typeface="Wingdings" charset="2"/>
              <a:buNone/>
              <a:defRPr/>
            </a:pPr>
            <a:r>
              <a:rPr lang="en-GB" dirty="0">
                <a:ea typeface="+mn-ea"/>
                <a:cs typeface="+mn-cs"/>
              </a:rPr>
              <a:t>NBRO – policy</a:t>
            </a:r>
          </a:p>
          <a:p>
            <a:pPr marL="0" indent="0">
              <a:buFont typeface="Wingdings" charset="2"/>
              <a:buNone/>
              <a:defRPr/>
            </a:pPr>
            <a:endParaRPr lang="en-GB" dirty="0"/>
          </a:p>
          <a:p>
            <a:pPr>
              <a:defRPr/>
            </a:pPr>
            <a:r>
              <a:rPr lang="en-GB" dirty="0">
                <a:ea typeface="+mn-ea"/>
                <a:cs typeface="+mn-cs"/>
              </a:rPr>
              <a:t>‘</a:t>
            </a:r>
            <a:r>
              <a:rPr lang="en-GB" dirty="0"/>
              <a:t>house to house’ – only home owners</a:t>
            </a:r>
          </a:p>
          <a:p>
            <a:pPr>
              <a:defRPr/>
            </a:pPr>
            <a:r>
              <a:rPr lang="en-GB" dirty="0">
                <a:ea typeface="+mn-ea"/>
                <a:cs typeface="+mn-cs"/>
              </a:rPr>
              <a:t>Affected houses:</a:t>
            </a:r>
          </a:p>
          <a:p>
            <a:pPr lvl="1">
              <a:defRPr/>
            </a:pPr>
            <a:r>
              <a:rPr lang="en-GB" dirty="0"/>
              <a:t>Resettlement: prohibited zones</a:t>
            </a:r>
          </a:p>
          <a:p>
            <a:pPr lvl="1">
              <a:defRPr/>
            </a:pPr>
            <a:r>
              <a:rPr lang="en-GB" dirty="0">
                <a:ea typeface="+mn-ea"/>
                <a:cs typeface="+mn-cs"/>
              </a:rPr>
              <a:t>Reconstruction: safe, warning and restricted zones</a:t>
            </a:r>
          </a:p>
          <a:p>
            <a:pPr lvl="1">
              <a:defRPr/>
            </a:pPr>
            <a:endParaRPr lang="en-GB" dirty="0">
              <a:ea typeface="+mn-ea"/>
              <a:cs typeface="+mn-cs"/>
            </a:endParaRPr>
          </a:p>
          <a:p>
            <a:pPr marL="0" indent="0">
              <a:buNone/>
              <a:defRPr/>
            </a:pPr>
            <a:endParaRPr lang="en-GB" sz="2400" dirty="0">
              <a:ea typeface="+mn-ea"/>
              <a:cs typeface="+mn-cs"/>
            </a:endParaRPr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1797050" y="1216025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7F1416"/>
              </a:buClr>
              <a:buFont typeface="Wingdings" charset="2"/>
              <a:buChar char="§"/>
              <a:defRPr sz="32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rgbClr val="7F1416"/>
              </a:buClr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540161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0438"/>
            <a:ext cx="8229600" cy="5348882"/>
          </a:xfrm>
        </p:spPr>
        <p:txBody>
          <a:bodyPr>
            <a:normAutofit fontScale="85000" lnSpcReduction="10000"/>
          </a:bodyPr>
          <a:lstStyle/>
          <a:p>
            <a:pPr marL="0" indent="0">
              <a:buFont typeface="Wingdings" charset="2"/>
              <a:buNone/>
              <a:defRPr/>
            </a:pPr>
            <a:r>
              <a:rPr lang="en-GB" dirty="0">
                <a:ea typeface="+mn-ea"/>
                <a:cs typeface="+mn-cs"/>
              </a:rPr>
              <a:t>NBRO – policy</a:t>
            </a:r>
          </a:p>
          <a:p>
            <a:pPr marL="0" indent="0">
              <a:buFont typeface="Wingdings" charset="2"/>
              <a:buNone/>
              <a:defRPr/>
            </a:pPr>
            <a:endParaRPr lang="en-GB" dirty="0"/>
          </a:p>
          <a:p>
            <a:pPr marL="0" indent="0">
              <a:buNone/>
              <a:defRPr/>
            </a:pPr>
            <a:r>
              <a:rPr lang="en-GB" dirty="0" smtClean="0">
                <a:ea typeface="+mn-ea"/>
                <a:cs typeface="+mn-cs"/>
              </a:rPr>
              <a:t>Investigation of sites:</a:t>
            </a:r>
          </a:p>
          <a:p>
            <a:endParaRPr lang="en-GB" dirty="0"/>
          </a:p>
          <a:p>
            <a:pPr>
              <a:spcAft>
                <a:spcPts val="500"/>
              </a:spcAft>
            </a:pPr>
            <a:r>
              <a:rPr lang="en-GB" sz="2400" dirty="0" smtClean="0"/>
              <a:t>Minimum plot size 10 perches (1 perch = 25.29m</a:t>
            </a:r>
            <a:r>
              <a:rPr lang="en-GB" sz="2400" baseline="30000" dirty="0" smtClean="0"/>
              <a:t>2)</a:t>
            </a:r>
          </a:p>
          <a:p>
            <a:pPr>
              <a:spcAft>
                <a:spcPts val="500"/>
              </a:spcAft>
            </a:pPr>
            <a:r>
              <a:rPr lang="en-GB" sz="2400" dirty="0" smtClean="0"/>
              <a:t>Slope angle less than 8% (5</a:t>
            </a:r>
            <a:r>
              <a:rPr lang="en-GB" sz="2400" baseline="30000" dirty="0" smtClean="0"/>
              <a:t>o</a:t>
            </a:r>
            <a:r>
              <a:rPr lang="en-GB" sz="2400" dirty="0" smtClean="0"/>
              <a:t>) preferred, NBRO </a:t>
            </a:r>
            <a:r>
              <a:rPr lang="en-GB" sz="2400" dirty="0"/>
              <a:t>recommendation </a:t>
            </a:r>
            <a:r>
              <a:rPr lang="en-GB" sz="2400" dirty="0" smtClean="0"/>
              <a:t>essential </a:t>
            </a:r>
            <a:r>
              <a:rPr lang="en-GB" sz="2400" dirty="0"/>
              <a:t>for </a:t>
            </a:r>
            <a:r>
              <a:rPr lang="en-GB" sz="2400" dirty="0" smtClean="0"/>
              <a:t>slope </a:t>
            </a:r>
            <a:r>
              <a:rPr lang="en-GB" sz="2400" dirty="0"/>
              <a:t>angle </a:t>
            </a:r>
            <a:r>
              <a:rPr lang="en-GB" sz="2400" dirty="0" smtClean="0"/>
              <a:t>of 8</a:t>
            </a:r>
            <a:r>
              <a:rPr lang="en-GB" sz="2400" dirty="0"/>
              <a:t>%- 60</a:t>
            </a:r>
            <a:r>
              <a:rPr lang="en-GB" sz="2400" dirty="0" smtClean="0"/>
              <a:t>% (5</a:t>
            </a:r>
            <a:r>
              <a:rPr lang="en-GB" sz="2400" baseline="30000" dirty="0"/>
              <a:t>o</a:t>
            </a:r>
            <a:r>
              <a:rPr lang="en-GB" sz="2400" dirty="0" smtClean="0"/>
              <a:t> -31</a:t>
            </a:r>
            <a:r>
              <a:rPr lang="en-GB" sz="2400" baseline="30000" dirty="0" smtClean="0"/>
              <a:t>o</a:t>
            </a:r>
            <a:r>
              <a:rPr lang="en-GB" sz="2400" dirty="0"/>
              <a:t> )</a:t>
            </a:r>
            <a:r>
              <a:rPr lang="en-GB" sz="2400" dirty="0" smtClean="0"/>
              <a:t>, &gt;60% (31</a:t>
            </a:r>
            <a:r>
              <a:rPr lang="en-GB" sz="2400" baseline="30000" dirty="0" smtClean="0"/>
              <a:t>o</a:t>
            </a:r>
            <a:r>
              <a:rPr lang="en-GB" sz="2400" dirty="0"/>
              <a:t> )</a:t>
            </a:r>
            <a:r>
              <a:rPr lang="en-GB" sz="2400" baseline="30000" dirty="0" smtClean="0"/>
              <a:t> </a:t>
            </a:r>
            <a:r>
              <a:rPr lang="en-GB" sz="2400" dirty="0" smtClean="0"/>
              <a:t>prohibited.</a:t>
            </a:r>
          </a:p>
          <a:p>
            <a:pPr>
              <a:spcAft>
                <a:spcPts val="500"/>
              </a:spcAft>
            </a:pPr>
            <a:r>
              <a:rPr lang="en-GB" sz="2400" dirty="0" smtClean="0"/>
              <a:t>Avoidance of natural </a:t>
            </a:r>
            <a:r>
              <a:rPr lang="en-GB" sz="2400" dirty="0"/>
              <a:t>valleys, vertical cuts and other unstable landforms. </a:t>
            </a:r>
          </a:p>
          <a:p>
            <a:pPr>
              <a:spcAft>
                <a:spcPts val="500"/>
              </a:spcAft>
            </a:pPr>
            <a:r>
              <a:rPr lang="en-GB" sz="2400" dirty="0" smtClean="0"/>
              <a:t>Consideration of geology, morphology, hydrology</a:t>
            </a:r>
          </a:p>
          <a:p>
            <a:pPr>
              <a:spcAft>
                <a:spcPts val="500"/>
              </a:spcAft>
            </a:pPr>
            <a:r>
              <a:rPr lang="en-GB" sz="2400" dirty="0" smtClean="0"/>
              <a:t>Less than 2.5 km to town centres </a:t>
            </a:r>
          </a:p>
          <a:p>
            <a:pPr>
              <a:spcAft>
                <a:spcPts val="500"/>
              </a:spcAft>
            </a:pPr>
            <a:r>
              <a:rPr lang="en-GB" sz="2400" dirty="0" smtClean="0"/>
              <a:t>Less than 0.5 km to roads </a:t>
            </a:r>
          </a:p>
          <a:p>
            <a:pPr>
              <a:spcAft>
                <a:spcPts val="500"/>
              </a:spcAft>
            </a:pPr>
            <a:r>
              <a:rPr lang="en-GB" sz="2400" dirty="0" smtClean="0"/>
              <a:t>Access to water and electricity 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dirty="0"/>
          </a:p>
          <a:p>
            <a:endParaRPr lang="en-GB" dirty="0"/>
          </a:p>
          <a:p>
            <a:pPr>
              <a:defRPr/>
            </a:pPr>
            <a:endParaRPr lang="en-GB" dirty="0">
              <a:ea typeface="+mn-ea"/>
              <a:cs typeface="+mn-cs"/>
            </a:endParaRPr>
          </a:p>
          <a:p>
            <a:pPr lvl="1">
              <a:defRPr/>
            </a:pPr>
            <a:endParaRPr lang="en-GB" dirty="0">
              <a:ea typeface="+mn-ea"/>
              <a:cs typeface="+mn-cs"/>
            </a:endParaRPr>
          </a:p>
          <a:p>
            <a:pPr marL="0" indent="0">
              <a:buNone/>
              <a:defRPr/>
            </a:pPr>
            <a:endParaRPr lang="en-GB" sz="2400" dirty="0">
              <a:ea typeface="+mn-ea"/>
              <a:cs typeface="+mn-cs"/>
            </a:endParaRPr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1797050" y="1216025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7F1416"/>
              </a:buClr>
              <a:buFont typeface="Wingdings" charset="2"/>
              <a:buChar char="§"/>
              <a:defRPr sz="32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rgbClr val="7F1416"/>
              </a:buClr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245011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ounded Rectangle 93"/>
          <p:cNvSpPr/>
          <p:nvPr/>
        </p:nvSpPr>
        <p:spPr>
          <a:xfrm>
            <a:off x="190805" y="5195212"/>
            <a:ext cx="8797958" cy="1395463"/>
          </a:xfrm>
          <a:prstGeom prst="roundRect">
            <a:avLst/>
          </a:prstGeom>
          <a:solidFill>
            <a:srgbClr val="A7D999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807" tIns="38404" rIns="76807" bIns="38404" anchor="ctr"/>
          <a:lstStyle/>
          <a:p>
            <a:pPr algn="ctr">
              <a:defRPr/>
            </a:pPr>
            <a:endParaRPr lang="en-GB" sz="1662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sz="1662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sz="1662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sz="1662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sz="1662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sz="1662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sz="1662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sz="1662" dirty="0">
              <a:solidFill>
                <a:schemeClr val="bg1"/>
              </a:solidFill>
            </a:endParaRPr>
          </a:p>
        </p:txBody>
      </p:sp>
      <p:cxnSp>
        <p:nvCxnSpPr>
          <p:cNvPr id="4104" name="Straight Arrow Connector 13"/>
          <p:cNvCxnSpPr>
            <a:cxnSpLocks noChangeShapeType="1"/>
            <a:stCxn id="37" idx="2"/>
            <a:endCxn id="60" idx="0"/>
          </p:cNvCxnSpPr>
          <p:nvPr/>
        </p:nvCxnSpPr>
        <p:spPr bwMode="auto">
          <a:xfrm flipH="1">
            <a:off x="8324746" y="2939809"/>
            <a:ext cx="15632" cy="242659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17" name="Straight Arrow Connector 37"/>
          <p:cNvCxnSpPr>
            <a:cxnSpLocks noChangeShapeType="1"/>
          </p:cNvCxnSpPr>
          <p:nvPr/>
        </p:nvCxnSpPr>
        <p:spPr bwMode="auto">
          <a:xfrm>
            <a:off x="7219621" y="2985574"/>
            <a:ext cx="12880" cy="23671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" name="Straight Arrow Connector 20"/>
          <p:cNvCxnSpPr>
            <a:cxnSpLocks noChangeShapeType="1"/>
          </p:cNvCxnSpPr>
          <p:nvPr/>
        </p:nvCxnSpPr>
        <p:spPr bwMode="auto">
          <a:xfrm flipH="1">
            <a:off x="5634756" y="3944212"/>
            <a:ext cx="28403" cy="13894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0" name="Straight Arrow Connector 20"/>
          <p:cNvCxnSpPr>
            <a:cxnSpLocks noChangeShapeType="1"/>
          </p:cNvCxnSpPr>
          <p:nvPr/>
        </p:nvCxnSpPr>
        <p:spPr bwMode="auto">
          <a:xfrm>
            <a:off x="4503306" y="3830337"/>
            <a:ext cx="8947" cy="150336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" name="Straight Arrow Connector 37"/>
          <p:cNvCxnSpPr>
            <a:cxnSpLocks noChangeShapeType="1"/>
            <a:stCxn id="62" idx="2"/>
            <a:endCxn id="4142" idx="0"/>
          </p:cNvCxnSpPr>
          <p:nvPr/>
        </p:nvCxnSpPr>
        <p:spPr bwMode="auto">
          <a:xfrm>
            <a:off x="3488556" y="1840817"/>
            <a:ext cx="12373" cy="350316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" name="Straight Arrow Connector 20"/>
          <p:cNvCxnSpPr>
            <a:cxnSpLocks noChangeShapeType="1"/>
            <a:endCxn id="64" idx="0"/>
          </p:cNvCxnSpPr>
          <p:nvPr/>
        </p:nvCxnSpPr>
        <p:spPr bwMode="auto">
          <a:xfrm>
            <a:off x="876172" y="3306705"/>
            <a:ext cx="13604" cy="204606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1" name="Straight Arrow Connector 20"/>
          <p:cNvCxnSpPr>
            <a:cxnSpLocks noChangeShapeType="1"/>
          </p:cNvCxnSpPr>
          <p:nvPr/>
        </p:nvCxnSpPr>
        <p:spPr bwMode="auto">
          <a:xfrm>
            <a:off x="2217494" y="3325102"/>
            <a:ext cx="0" cy="199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098" name="Group 13"/>
          <p:cNvGrpSpPr>
            <a:grpSpLocks/>
          </p:cNvGrpSpPr>
          <p:nvPr/>
        </p:nvGrpSpPr>
        <p:grpSpPr bwMode="auto">
          <a:xfrm>
            <a:off x="7911753" y="1594719"/>
            <a:ext cx="741363" cy="758825"/>
            <a:chOff x="2478865" y="2120430"/>
            <a:chExt cx="741729" cy="758123"/>
          </a:xfrm>
        </p:grpSpPr>
        <p:pic>
          <p:nvPicPr>
            <p:cNvPr id="4147" name="Picture 4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0669" y="2120430"/>
              <a:ext cx="669925" cy="758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ctangle 10"/>
            <p:cNvSpPr/>
            <p:nvPr/>
          </p:nvSpPr>
          <p:spPr>
            <a:xfrm>
              <a:off x="2478865" y="2507422"/>
              <a:ext cx="187417" cy="2569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5473594" y="620615"/>
            <a:ext cx="739775" cy="631825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>
              <a:defRPr/>
            </a:pPr>
            <a:r>
              <a:rPr lang="en-GB" b="1" dirty="0">
                <a:latin typeface="+mj-lt"/>
                <a:ea typeface="Arial" charset="0"/>
                <a:cs typeface="Arial" charset="0"/>
              </a:rPr>
              <a:t>Safe Site 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86043" y="1602298"/>
            <a:ext cx="949325" cy="446890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 algn="ctr">
              <a:defRPr/>
            </a:pPr>
            <a:r>
              <a:rPr lang="en-GB" sz="1200" b="1" dirty="0">
                <a:latin typeface="+mj-lt"/>
                <a:ea typeface="Arial" charset="0"/>
                <a:cs typeface="Arial" charset="0"/>
              </a:rPr>
              <a:t>Prohibited zone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74414" y="573875"/>
            <a:ext cx="749467" cy="293002"/>
          </a:xfrm>
          <a:prstGeom prst="rect">
            <a:avLst/>
          </a:prstGeom>
          <a:noFill/>
        </p:spPr>
        <p:txBody>
          <a:bodyPr wrap="square" lIns="76807" tIns="38404" rIns="76807" bIns="38404">
            <a:spAutoFit/>
          </a:bodyPr>
          <a:lstStyle/>
          <a:p>
            <a:pPr algn="ctr">
              <a:defRPr/>
            </a:pPr>
            <a:r>
              <a:rPr lang="en-GB" sz="1400" b="1" dirty="0">
                <a:latin typeface="+mj-lt"/>
                <a:ea typeface="Arial" charset="0"/>
                <a:cs typeface="Arial" charset="0"/>
              </a:rPr>
              <a:t>Yes</a:t>
            </a:r>
          </a:p>
        </p:txBody>
      </p:sp>
      <p:cxnSp>
        <p:nvCxnSpPr>
          <p:cNvPr id="4108" name="Straight Connector 18"/>
          <p:cNvCxnSpPr>
            <a:cxnSpLocks noChangeShapeType="1"/>
          </p:cNvCxnSpPr>
          <p:nvPr/>
        </p:nvCxnSpPr>
        <p:spPr bwMode="auto">
          <a:xfrm flipH="1">
            <a:off x="3494742" y="825803"/>
            <a:ext cx="183431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9" name="Straight Arrow Connector 20"/>
          <p:cNvCxnSpPr>
            <a:cxnSpLocks noChangeShapeType="1"/>
          </p:cNvCxnSpPr>
          <p:nvPr/>
        </p:nvCxnSpPr>
        <p:spPr bwMode="auto">
          <a:xfrm>
            <a:off x="1553594" y="1229287"/>
            <a:ext cx="0" cy="39250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10" name="Straight Connector 28"/>
          <p:cNvCxnSpPr>
            <a:cxnSpLocks noChangeShapeType="1"/>
          </p:cNvCxnSpPr>
          <p:nvPr/>
        </p:nvCxnSpPr>
        <p:spPr bwMode="auto">
          <a:xfrm>
            <a:off x="7230272" y="1252440"/>
            <a:ext cx="1097406" cy="72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11" name="Straight Connector 29"/>
          <p:cNvCxnSpPr>
            <a:cxnSpLocks noChangeShapeType="1"/>
          </p:cNvCxnSpPr>
          <p:nvPr/>
        </p:nvCxnSpPr>
        <p:spPr bwMode="auto">
          <a:xfrm flipH="1">
            <a:off x="7214198" y="1246736"/>
            <a:ext cx="5423" cy="44918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" name="TextBox 36"/>
          <p:cNvSpPr txBox="1"/>
          <p:nvPr/>
        </p:nvSpPr>
        <p:spPr>
          <a:xfrm>
            <a:off x="7911753" y="2308253"/>
            <a:ext cx="857250" cy="631556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 algn="ctr">
              <a:defRPr/>
            </a:pPr>
            <a:r>
              <a:rPr lang="en-GB" sz="1200" dirty="0">
                <a:latin typeface="+mj-lt"/>
                <a:ea typeface="Arial" charset="0"/>
                <a:cs typeface="Arial" charset="0"/>
              </a:rPr>
              <a:t>Partially Damaged (&lt;40%)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777635" y="2297021"/>
            <a:ext cx="793739" cy="631556"/>
          </a:xfrm>
          <a:prstGeom prst="rect">
            <a:avLst/>
          </a:prstGeom>
          <a:noFill/>
        </p:spPr>
        <p:txBody>
          <a:bodyPr wrap="square" lIns="76807" tIns="38404" rIns="76807" bIns="38404">
            <a:spAutoFit/>
          </a:bodyPr>
          <a:lstStyle/>
          <a:p>
            <a:pPr algn="ctr">
              <a:defRPr/>
            </a:pPr>
            <a:r>
              <a:rPr lang="en-GB" sz="1200" dirty="0">
                <a:latin typeface="+mj-lt"/>
                <a:ea typeface="Arial" charset="0"/>
                <a:cs typeface="Arial" charset="0"/>
              </a:rPr>
              <a:t>Fully Damaged (&gt;40%)</a:t>
            </a:r>
          </a:p>
        </p:txBody>
      </p:sp>
      <p:sp>
        <p:nvSpPr>
          <p:cNvPr id="44" name="Down Arrow 43"/>
          <p:cNvSpPr/>
          <p:nvPr/>
        </p:nvSpPr>
        <p:spPr>
          <a:xfrm>
            <a:off x="5295794" y="157950"/>
            <a:ext cx="917575" cy="415925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76807" tIns="38404" rIns="76807" bIns="38404" anchor="ctr"/>
          <a:lstStyle>
            <a:lvl1pPr>
              <a:spcBef>
                <a:spcPct val="20000"/>
              </a:spcBef>
              <a:buClr>
                <a:srgbClr val="7F1416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7F1416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7F1416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7F1416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7F1416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lang="en-GB" altLang="en-US" sz="10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cxnSp>
        <p:nvCxnSpPr>
          <p:cNvPr id="4123" name="Straight Connector 18"/>
          <p:cNvCxnSpPr>
            <a:cxnSpLocks noChangeShapeType="1"/>
          </p:cNvCxnSpPr>
          <p:nvPr/>
        </p:nvCxnSpPr>
        <p:spPr bwMode="auto">
          <a:xfrm flipH="1">
            <a:off x="6046441" y="825500"/>
            <a:ext cx="1725959" cy="1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124" name="Group 9"/>
          <p:cNvGrpSpPr>
            <a:grpSpLocks/>
          </p:cNvGrpSpPr>
          <p:nvPr/>
        </p:nvGrpSpPr>
        <p:grpSpPr bwMode="auto">
          <a:xfrm>
            <a:off x="6877832" y="1718123"/>
            <a:ext cx="622300" cy="612775"/>
            <a:chOff x="1352384" y="2184003"/>
            <a:chExt cx="623025" cy="612300"/>
          </a:xfrm>
        </p:grpSpPr>
        <p:pic>
          <p:nvPicPr>
            <p:cNvPr id="4145" name="Picture 4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3964" y="2184003"/>
              <a:ext cx="561445" cy="612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1352384" y="2499670"/>
              <a:ext cx="146220" cy="26490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cxnSp>
        <p:nvCxnSpPr>
          <p:cNvPr id="4126" name="Straight Arrow Connector 37"/>
          <p:cNvCxnSpPr>
            <a:cxnSpLocks noChangeShapeType="1"/>
          </p:cNvCxnSpPr>
          <p:nvPr/>
        </p:nvCxnSpPr>
        <p:spPr bwMode="auto">
          <a:xfrm flipH="1">
            <a:off x="1553594" y="2045687"/>
            <a:ext cx="11925" cy="122992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/>
          <p:nvPr/>
        </p:nvCxnSpPr>
        <p:spPr>
          <a:xfrm flipV="1">
            <a:off x="1560706" y="1241708"/>
            <a:ext cx="3442879" cy="39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2" name="Straight Arrow Connector 20"/>
          <p:cNvCxnSpPr>
            <a:cxnSpLocks noChangeShapeType="1"/>
            <a:endCxn id="62" idx="0"/>
          </p:cNvCxnSpPr>
          <p:nvPr/>
        </p:nvCxnSpPr>
        <p:spPr bwMode="auto">
          <a:xfrm>
            <a:off x="3488555" y="825803"/>
            <a:ext cx="1" cy="7527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" name="TextBox 60"/>
          <p:cNvSpPr txBox="1"/>
          <p:nvPr/>
        </p:nvSpPr>
        <p:spPr>
          <a:xfrm>
            <a:off x="4004397" y="432130"/>
            <a:ext cx="376237" cy="293002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 algn="ctr">
              <a:defRPr/>
            </a:pPr>
            <a:r>
              <a:rPr lang="en-GB" sz="1400" b="1" dirty="0">
                <a:latin typeface="+mj-lt"/>
                <a:ea typeface="Arial" charset="0"/>
                <a:cs typeface="Arial" charset="0"/>
              </a:rPr>
              <a:t>No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998018" y="1578593"/>
            <a:ext cx="981075" cy="262224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 algn="ctr">
              <a:defRPr/>
            </a:pPr>
            <a:r>
              <a:rPr lang="en-GB" sz="1200" b="1" dirty="0">
                <a:latin typeface="+mj-lt"/>
                <a:ea typeface="Arial" charset="0"/>
                <a:cs typeface="Arial" charset="0"/>
              </a:rPr>
              <a:t>Restricted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512253" y="1550566"/>
            <a:ext cx="982663" cy="262224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 algn="ctr">
              <a:defRPr/>
            </a:pPr>
            <a:r>
              <a:rPr lang="en-GB" sz="1200" b="1" dirty="0">
                <a:latin typeface="+mj-lt"/>
                <a:ea typeface="Arial" charset="0"/>
                <a:cs typeface="Arial" charset="0"/>
              </a:rPr>
              <a:t>Warning</a:t>
            </a:r>
          </a:p>
        </p:txBody>
      </p:sp>
      <p:cxnSp>
        <p:nvCxnSpPr>
          <p:cNvPr id="4136" name="Straight Arrow Connector 20"/>
          <p:cNvCxnSpPr>
            <a:cxnSpLocks noChangeShapeType="1"/>
          </p:cNvCxnSpPr>
          <p:nvPr/>
        </p:nvCxnSpPr>
        <p:spPr bwMode="auto">
          <a:xfrm flipH="1">
            <a:off x="5009126" y="1239987"/>
            <a:ext cx="7938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Straight Connector 26"/>
          <p:cNvCxnSpPr/>
          <p:nvPr/>
        </p:nvCxnSpPr>
        <p:spPr>
          <a:xfrm flipV="1">
            <a:off x="5013095" y="1828636"/>
            <a:ext cx="194" cy="740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42" name="TextBox 7176"/>
          <p:cNvSpPr txBox="1">
            <a:spLocks noChangeArrowheads="1"/>
          </p:cNvSpPr>
          <p:nvPr/>
        </p:nvSpPr>
        <p:spPr bwMode="auto">
          <a:xfrm>
            <a:off x="3088161" y="5343981"/>
            <a:ext cx="825536" cy="769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sz="1100" dirty="0" err="1"/>
              <a:t>Govt</a:t>
            </a:r>
            <a:r>
              <a:rPr lang="en-GB" altLang="en-US" sz="1100" dirty="0"/>
              <a:t> financial assistance 1.2 m</a:t>
            </a:r>
          </a:p>
        </p:txBody>
      </p:sp>
      <p:sp>
        <p:nvSpPr>
          <p:cNvPr id="57" name="TextBox 7176"/>
          <p:cNvSpPr txBox="1">
            <a:spLocks noChangeArrowheads="1"/>
          </p:cNvSpPr>
          <p:nvPr/>
        </p:nvSpPr>
        <p:spPr bwMode="auto">
          <a:xfrm>
            <a:off x="6838878" y="5349847"/>
            <a:ext cx="857250" cy="769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sz="1100" dirty="0" err="1"/>
              <a:t>Govt</a:t>
            </a:r>
            <a:r>
              <a:rPr lang="en-GB" altLang="en-US" sz="1100" dirty="0"/>
              <a:t> financial assistance 1.2m  </a:t>
            </a:r>
          </a:p>
        </p:txBody>
      </p:sp>
      <p:sp>
        <p:nvSpPr>
          <p:cNvPr id="60" name="TextBox 7176"/>
          <p:cNvSpPr txBox="1">
            <a:spLocks noChangeArrowheads="1"/>
          </p:cNvSpPr>
          <p:nvPr/>
        </p:nvSpPr>
        <p:spPr bwMode="auto">
          <a:xfrm>
            <a:off x="7952791" y="5366405"/>
            <a:ext cx="743909" cy="430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sz="1100" dirty="0"/>
              <a:t>NITF Insurance</a:t>
            </a:r>
          </a:p>
        </p:txBody>
      </p:sp>
      <p:sp>
        <p:nvSpPr>
          <p:cNvPr id="64" name="TextBox 7176"/>
          <p:cNvSpPr txBox="1">
            <a:spLocks noChangeArrowheads="1"/>
          </p:cNvSpPr>
          <p:nvPr/>
        </p:nvSpPr>
        <p:spPr bwMode="auto">
          <a:xfrm>
            <a:off x="368129" y="5352769"/>
            <a:ext cx="1043294" cy="110799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sz="1100" dirty="0" err="1"/>
              <a:t>Govt</a:t>
            </a:r>
            <a:r>
              <a:rPr lang="en-GB" altLang="en-US" sz="1100" dirty="0"/>
              <a:t> financial assistance 1.2m on </a:t>
            </a:r>
            <a:endParaRPr lang="en-GB" sz="1100" dirty="0"/>
          </a:p>
          <a:p>
            <a:pPr algn="ctr"/>
            <a:r>
              <a:rPr lang="en-GB" sz="1100" dirty="0"/>
              <a:t>sites identified by government 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969904" y="2179713"/>
            <a:ext cx="1262855" cy="393744"/>
          </a:xfrm>
          <a:prstGeom prst="roundRect">
            <a:avLst/>
          </a:prstGeom>
          <a:solidFill>
            <a:srgbClr val="459FD5"/>
          </a:solidFill>
          <a:ln>
            <a:solidFill>
              <a:srgbClr val="459F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807" tIns="38404" rIns="76807" bIns="38404" anchor="ctr"/>
          <a:lstStyle/>
          <a:p>
            <a:pPr algn="ctr">
              <a:defRPr/>
            </a:pPr>
            <a:r>
              <a:rPr lang="en-GB" sz="1400" dirty="0">
                <a:solidFill>
                  <a:schemeClr val="bg1"/>
                </a:solidFill>
              </a:rPr>
              <a:t>Resettlement</a:t>
            </a:r>
          </a:p>
        </p:txBody>
      </p:sp>
      <p:sp>
        <p:nvSpPr>
          <p:cNvPr id="67" name="TextBox 7176"/>
          <p:cNvSpPr txBox="1">
            <a:spLocks noChangeArrowheads="1"/>
          </p:cNvSpPr>
          <p:nvPr/>
        </p:nvSpPr>
        <p:spPr bwMode="auto">
          <a:xfrm>
            <a:off x="1579734" y="5343015"/>
            <a:ext cx="1346509" cy="110799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sz="1100" dirty="0"/>
              <a:t>Owner selected sites or house: </a:t>
            </a:r>
          </a:p>
          <a:p>
            <a:pPr algn="ctr"/>
            <a:r>
              <a:rPr lang="en-GB" altLang="en-US" sz="1100" dirty="0" err="1"/>
              <a:t>Govt</a:t>
            </a:r>
            <a:r>
              <a:rPr lang="en-GB" altLang="en-US" sz="1100" dirty="0"/>
              <a:t> financial assistance for house purchase (with land) up to 1.6m  </a:t>
            </a:r>
          </a:p>
        </p:txBody>
      </p:sp>
      <p:cxnSp>
        <p:nvCxnSpPr>
          <p:cNvPr id="74" name="Straight Connector 29"/>
          <p:cNvCxnSpPr>
            <a:cxnSpLocks noChangeShapeType="1"/>
          </p:cNvCxnSpPr>
          <p:nvPr/>
        </p:nvCxnSpPr>
        <p:spPr bwMode="auto">
          <a:xfrm>
            <a:off x="8340378" y="1253161"/>
            <a:ext cx="4401" cy="42851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7" name="Group 9"/>
          <p:cNvGrpSpPr>
            <a:grpSpLocks/>
          </p:cNvGrpSpPr>
          <p:nvPr/>
        </p:nvGrpSpPr>
        <p:grpSpPr bwMode="auto">
          <a:xfrm>
            <a:off x="4136911" y="2747586"/>
            <a:ext cx="622300" cy="612775"/>
            <a:chOff x="1352384" y="2184003"/>
            <a:chExt cx="623025" cy="612300"/>
          </a:xfrm>
        </p:grpSpPr>
        <p:pic>
          <p:nvPicPr>
            <p:cNvPr id="79" name="Picture 4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3964" y="2184003"/>
              <a:ext cx="561445" cy="612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0" name="Rectangle 79"/>
            <p:cNvSpPr/>
            <p:nvPr/>
          </p:nvSpPr>
          <p:spPr>
            <a:xfrm>
              <a:off x="1352384" y="2499670"/>
              <a:ext cx="146220" cy="26490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81" name="Group 13"/>
          <p:cNvGrpSpPr>
            <a:grpSpLocks/>
          </p:cNvGrpSpPr>
          <p:nvPr/>
        </p:nvGrpSpPr>
        <p:grpSpPr bwMode="auto">
          <a:xfrm>
            <a:off x="5230101" y="2651622"/>
            <a:ext cx="741363" cy="758825"/>
            <a:chOff x="2478865" y="2120430"/>
            <a:chExt cx="741729" cy="758123"/>
          </a:xfrm>
        </p:grpSpPr>
        <p:pic>
          <p:nvPicPr>
            <p:cNvPr id="82" name="Picture 4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0669" y="2120430"/>
              <a:ext cx="669925" cy="758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" name="Rectangle 82"/>
            <p:cNvSpPr/>
            <p:nvPr/>
          </p:nvSpPr>
          <p:spPr>
            <a:xfrm>
              <a:off x="2478865" y="2507422"/>
              <a:ext cx="187417" cy="2569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cxnSp>
        <p:nvCxnSpPr>
          <p:cNvPr id="7168" name="Straight Connector 7167"/>
          <p:cNvCxnSpPr/>
          <p:nvPr/>
        </p:nvCxnSpPr>
        <p:spPr>
          <a:xfrm flipV="1">
            <a:off x="4472827" y="2572922"/>
            <a:ext cx="1147829" cy="9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6" name="Straight Connector 7175"/>
          <p:cNvCxnSpPr/>
          <p:nvPr/>
        </p:nvCxnSpPr>
        <p:spPr>
          <a:xfrm>
            <a:off x="876172" y="3306705"/>
            <a:ext cx="134132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20"/>
          <p:cNvCxnSpPr>
            <a:cxnSpLocks noChangeShapeType="1"/>
          </p:cNvCxnSpPr>
          <p:nvPr/>
        </p:nvCxnSpPr>
        <p:spPr bwMode="auto">
          <a:xfrm flipH="1">
            <a:off x="4472053" y="2593925"/>
            <a:ext cx="2927" cy="20188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Rounded Rectangle 64"/>
          <p:cNvSpPr/>
          <p:nvPr/>
        </p:nvSpPr>
        <p:spPr>
          <a:xfrm>
            <a:off x="3036384" y="1976865"/>
            <a:ext cx="2437209" cy="441291"/>
          </a:xfrm>
          <a:prstGeom prst="roundRect">
            <a:avLst/>
          </a:prstGeom>
          <a:solidFill>
            <a:srgbClr val="459FD5"/>
          </a:solidFill>
          <a:ln>
            <a:solidFill>
              <a:srgbClr val="459F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807" tIns="38404" rIns="76807" bIns="38404" anchor="ctr"/>
          <a:lstStyle/>
          <a:p>
            <a:pPr algn="ctr">
              <a:defRPr/>
            </a:pPr>
            <a:r>
              <a:rPr lang="en-GB" sz="1400" dirty="0">
                <a:solidFill>
                  <a:schemeClr val="bg1"/>
                </a:solidFill>
              </a:rPr>
              <a:t>Reconstruction in-situ with resilient features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3991467" y="3217562"/>
            <a:ext cx="977862" cy="631556"/>
          </a:xfrm>
          <a:prstGeom prst="rect">
            <a:avLst/>
          </a:prstGeom>
          <a:noFill/>
        </p:spPr>
        <p:txBody>
          <a:bodyPr wrap="square" lIns="76807" tIns="38404" rIns="76807" bIns="38404">
            <a:spAutoFit/>
          </a:bodyPr>
          <a:lstStyle/>
          <a:p>
            <a:pPr algn="ctr">
              <a:defRPr/>
            </a:pPr>
            <a:r>
              <a:rPr lang="en-GB" sz="1200" dirty="0">
                <a:latin typeface="+mj-lt"/>
                <a:ea typeface="Arial" charset="0"/>
                <a:cs typeface="Arial" charset="0"/>
              </a:rPr>
              <a:t>Fully Damaged (&gt;40%)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5220332" y="3243411"/>
            <a:ext cx="857250" cy="631556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 algn="ctr">
              <a:defRPr/>
            </a:pPr>
            <a:r>
              <a:rPr lang="en-GB" sz="1200" dirty="0">
                <a:latin typeface="+mj-lt"/>
                <a:ea typeface="Arial" charset="0"/>
                <a:cs typeface="Arial" charset="0"/>
              </a:rPr>
              <a:t>Partially Damaged (&lt;40%)</a:t>
            </a:r>
          </a:p>
        </p:txBody>
      </p:sp>
      <p:sp>
        <p:nvSpPr>
          <p:cNvPr id="125" name="TextBox 7176"/>
          <p:cNvSpPr txBox="1">
            <a:spLocks noChangeArrowheads="1"/>
          </p:cNvSpPr>
          <p:nvPr/>
        </p:nvSpPr>
        <p:spPr bwMode="auto">
          <a:xfrm>
            <a:off x="4161278" y="5343498"/>
            <a:ext cx="825536" cy="769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sz="1100" dirty="0" err="1"/>
              <a:t>Govt</a:t>
            </a:r>
            <a:r>
              <a:rPr lang="en-GB" altLang="en-US" sz="1100" dirty="0"/>
              <a:t> financial assistance 1.2 m</a:t>
            </a:r>
          </a:p>
        </p:txBody>
      </p:sp>
      <p:sp>
        <p:nvSpPr>
          <p:cNvPr id="126" name="TextBox 7176"/>
          <p:cNvSpPr txBox="1">
            <a:spLocks noChangeArrowheads="1"/>
          </p:cNvSpPr>
          <p:nvPr/>
        </p:nvSpPr>
        <p:spPr bwMode="auto">
          <a:xfrm>
            <a:off x="5284305" y="5333702"/>
            <a:ext cx="743909" cy="430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sz="1100" dirty="0"/>
              <a:t>NITF Insurance</a:t>
            </a:r>
          </a:p>
        </p:txBody>
      </p:sp>
      <p:cxnSp>
        <p:nvCxnSpPr>
          <p:cNvPr id="4135" name="Straight Connector 4134"/>
          <p:cNvCxnSpPr/>
          <p:nvPr/>
        </p:nvCxnSpPr>
        <p:spPr>
          <a:xfrm flipH="1">
            <a:off x="7750438" y="825803"/>
            <a:ext cx="6226" cy="426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20"/>
          <p:cNvCxnSpPr>
            <a:cxnSpLocks noChangeShapeType="1"/>
          </p:cNvCxnSpPr>
          <p:nvPr/>
        </p:nvCxnSpPr>
        <p:spPr bwMode="auto">
          <a:xfrm flipH="1">
            <a:off x="5617729" y="2568710"/>
            <a:ext cx="2927" cy="20188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57" name="TextBox 4156"/>
          <p:cNvSpPr txBox="1"/>
          <p:nvPr/>
        </p:nvSpPr>
        <p:spPr>
          <a:xfrm>
            <a:off x="3241557" y="6221343"/>
            <a:ext cx="2600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GOVERNMENT RESPONSE</a:t>
            </a:r>
          </a:p>
        </p:txBody>
      </p:sp>
    </p:spTree>
    <p:extLst>
      <p:ext uri="{BB962C8B-B14F-4D97-AF65-F5344CB8AC3E}">
        <p14:creationId xmlns:p14="http://schemas.microsoft.com/office/powerpoint/2010/main" val="3725518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ounded Rectangle 93"/>
          <p:cNvSpPr/>
          <p:nvPr/>
        </p:nvSpPr>
        <p:spPr>
          <a:xfrm>
            <a:off x="190805" y="5195212"/>
            <a:ext cx="8797958" cy="1395463"/>
          </a:xfrm>
          <a:prstGeom prst="roundRect">
            <a:avLst/>
          </a:prstGeom>
          <a:solidFill>
            <a:srgbClr val="A7D999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807" tIns="38404" rIns="76807" bIns="38404" anchor="ctr"/>
          <a:lstStyle/>
          <a:p>
            <a:pPr algn="ctr">
              <a:defRPr/>
            </a:pPr>
            <a:endParaRPr lang="en-GB" sz="1662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sz="1662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sz="1662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sz="1662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sz="1662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sz="1662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sz="1662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sz="1662" dirty="0">
              <a:solidFill>
                <a:schemeClr val="bg1"/>
              </a:solidFill>
            </a:endParaRPr>
          </a:p>
        </p:txBody>
      </p:sp>
      <p:cxnSp>
        <p:nvCxnSpPr>
          <p:cNvPr id="4104" name="Straight Arrow Connector 13"/>
          <p:cNvCxnSpPr>
            <a:cxnSpLocks noChangeShapeType="1"/>
            <a:stCxn id="37" idx="2"/>
            <a:endCxn id="60" idx="0"/>
          </p:cNvCxnSpPr>
          <p:nvPr/>
        </p:nvCxnSpPr>
        <p:spPr bwMode="auto">
          <a:xfrm flipH="1">
            <a:off x="8324746" y="2939809"/>
            <a:ext cx="15632" cy="242659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17" name="Straight Arrow Connector 37"/>
          <p:cNvCxnSpPr>
            <a:cxnSpLocks noChangeShapeType="1"/>
          </p:cNvCxnSpPr>
          <p:nvPr/>
        </p:nvCxnSpPr>
        <p:spPr bwMode="auto">
          <a:xfrm>
            <a:off x="7219621" y="2985574"/>
            <a:ext cx="12880" cy="23671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" name="Straight Arrow Connector 20"/>
          <p:cNvCxnSpPr>
            <a:cxnSpLocks noChangeShapeType="1"/>
          </p:cNvCxnSpPr>
          <p:nvPr/>
        </p:nvCxnSpPr>
        <p:spPr bwMode="auto">
          <a:xfrm flipH="1">
            <a:off x="5634756" y="3944212"/>
            <a:ext cx="28403" cy="13894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0" name="Straight Arrow Connector 20"/>
          <p:cNvCxnSpPr>
            <a:cxnSpLocks noChangeShapeType="1"/>
          </p:cNvCxnSpPr>
          <p:nvPr/>
        </p:nvCxnSpPr>
        <p:spPr bwMode="auto">
          <a:xfrm>
            <a:off x="4503306" y="3830337"/>
            <a:ext cx="8947" cy="150336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" name="Straight Arrow Connector 37"/>
          <p:cNvCxnSpPr>
            <a:cxnSpLocks noChangeShapeType="1"/>
            <a:stCxn id="62" idx="2"/>
            <a:endCxn id="4142" idx="0"/>
          </p:cNvCxnSpPr>
          <p:nvPr/>
        </p:nvCxnSpPr>
        <p:spPr bwMode="auto">
          <a:xfrm>
            <a:off x="3488556" y="1840817"/>
            <a:ext cx="12373" cy="350316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" name="Straight Arrow Connector 20"/>
          <p:cNvCxnSpPr>
            <a:cxnSpLocks noChangeShapeType="1"/>
            <a:endCxn id="64" idx="0"/>
          </p:cNvCxnSpPr>
          <p:nvPr/>
        </p:nvCxnSpPr>
        <p:spPr bwMode="auto">
          <a:xfrm>
            <a:off x="876172" y="3306705"/>
            <a:ext cx="13604" cy="204606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1" name="Straight Arrow Connector 20"/>
          <p:cNvCxnSpPr>
            <a:cxnSpLocks noChangeShapeType="1"/>
          </p:cNvCxnSpPr>
          <p:nvPr/>
        </p:nvCxnSpPr>
        <p:spPr bwMode="auto">
          <a:xfrm>
            <a:off x="2217494" y="3325102"/>
            <a:ext cx="0" cy="199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20" name="Rounded Rectangle 4119"/>
          <p:cNvSpPr/>
          <p:nvPr/>
        </p:nvSpPr>
        <p:spPr>
          <a:xfrm>
            <a:off x="200896" y="4080708"/>
            <a:ext cx="8681455" cy="96438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4098" name="Group 13"/>
          <p:cNvGrpSpPr>
            <a:grpSpLocks/>
          </p:cNvGrpSpPr>
          <p:nvPr/>
        </p:nvGrpSpPr>
        <p:grpSpPr bwMode="auto">
          <a:xfrm>
            <a:off x="7911753" y="1594719"/>
            <a:ext cx="741363" cy="758825"/>
            <a:chOff x="2478865" y="2120430"/>
            <a:chExt cx="741729" cy="758123"/>
          </a:xfrm>
        </p:grpSpPr>
        <p:pic>
          <p:nvPicPr>
            <p:cNvPr id="4147" name="Picture 4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0669" y="2120430"/>
              <a:ext cx="669925" cy="758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ctangle 10"/>
            <p:cNvSpPr/>
            <p:nvPr/>
          </p:nvSpPr>
          <p:spPr>
            <a:xfrm>
              <a:off x="2478865" y="2507422"/>
              <a:ext cx="187417" cy="2569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pic>
        <p:nvPicPr>
          <p:cNvPr id="4101" name="Picture 12" descr="4rsal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127" b="63167"/>
          <a:stretch>
            <a:fillRect/>
          </a:stretch>
        </p:blipFill>
        <p:spPr bwMode="auto">
          <a:xfrm>
            <a:off x="934689" y="4141032"/>
            <a:ext cx="414252" cy="486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3" descr="4rsal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31" b="57802"/>
          <a:stretch>
            <a:fillRect/>
          </a:stretch>
        </p:blipFill>
        <p:spPr bwMode="auto">
          <a:xfrm>
            <a:off x="5473593" y="4135831"/>
            <a:ext cx="383046" cy="586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473594" y="620615"/>
            <a:ext cx="739775" cy="631825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>
              <a:defRPr/>
            </a:pPr>
            <a:r>
              <a:rPr lang="en-GB" b="1" dirty="0">
                <a:latin typeface="+mj-lt"/>
                <a:ea typeface="Arial" charset="0"/>
                <a:cs typeface="Arial" charset="0"/>
              </a:rPr>
              <a:t>Safe Site 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86043" y="1602298"/>
            <a:ext cx="949325" cy="446890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 algn="ctr">
              <a:defRPr/>
            </a:pPr>
            <a:r>
              <a:rPr lang="en-GB" sz="1200" b="1" dirty="0">
                <a:latin typeface="+mj-lt"/>
                <a:ea typeface="Arial" charset="0"/>
                <a:cs typeface="Arial" charset="0"/>
              </a:rPr>
              <a:t>Prohibited zone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74414" y="573875"/>
            <a:ext cx="749467" cy="293002"/>
          </a:xfrm>
          <a:prstGeom prst="rect">
            <a:avLst/>
          </a:prstGeom>
          <a:noFill/>
        </p:spPr>
        <p:txBody>
          <a:bodyPr wrap="square" lIns="76807" tIns="38404" rIns="76807" bIns="38404">
            <a:spAutoFit/>
          </a:bodyPr>
          <a:lstStyle/>
          <a:p>
            <a:pPr algn="ctr">
              <a:defRPr/>
            </a:pPr>
            <a:r>
              <a:rPr lang="en-GB" sz="1400" b="1" dirty="0">
                <a:latin typeface="+mj-lt"/>
                <a:ea typeface="Arial" charset="0"/>
                <a:cs typeface="Arial" charset="0"/>
              </a:rPr>
              <a:t>Yes</a:t>
            </a:r>
          </a:p>
        </p:txBody>
      </p:sp>
      <p:cxnSp>
        <p:nvCxnSpPr>
          <p:cNvPr id="4108" name="Straight Connector 18"/>
          <p:cNvCxnSpPr>
            <a:cxnSpLocks noChangeShapeType="1"/>
          </p:cNvCxnSpPr>
          <p:nvPr/>
        </p:nvCxnSpPr>
        <p:spPr bwMode="auto">
          <a:xfrm flipH="1">
            <a:off x="3494742" y="825803"/>
            <a:ext cx="183431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9" name="Straight Arrow Connector 20"/>
          <p:cNvCxnSpPr>
            <a:cxnSpLocks noChangeShapeType="1"/>
          </p:cNvCxnSpPr>
          <p:nvPr/>
        </p:nvCxnSpPr>
        <p:spPr bwMode="auto">
          <a:xfrm>
            <a:off x="1553594" y="1229287"/>
            <a:ext cx="0" cy="39250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10" name="Straight Connector 28"/>
          <p:cNvCxnSpPr>
            <a:cxnSpLocks noChangeShapeType="1"/>
          </p:cNvCxnSpPr>
          <p:nvPr/>
        </p:nvCxnSpPr>
        <p:spPr bwMode="auto">
          <a:xfrm>
            <a:off x="7230272" y="1252440"/>
            <a:ext cx="1097406" cy="72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11" name="Straight Connector 29"/>
          <p:cNvCxnSpPr>
            <a:cxnSpLocks noChangeShapeType="1"/>
          </p:cNvCxnSpPr>
          <p:nvPr/>
        </p:nvCxnSpPr>
        <p:spPr bwMode="auto">
          <a:xfrm flipH="1">
            <a:off x="7214198" y="1246736"/>
            <a:ext cx="5423" cy="44918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TextBox 34"/>
          <p:cNvSpPr txBox="1"/>
          <p:nvPr/>
        </p:nvSpPr>
        <p:spPr>
          <a:xfrm>
            <a:off x="7705447" y="4647587"/>
            <a:ext cx="1166813" cy="396875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 algn="ctr">
              <a:defRPr/>
            </a:pPr>
            <a:r>
              <a:rPr lang="en-GB" sz="1038" dirty="0">
                <a:latin typeface="+mj-lt"/>
                <a:ea typeface="Arial" charset="0"/>
                <a:cs typeface="Arial" charset="0"/>
              </a:rPr>
              <a:t>Shelter </a:t>
            </a:r>
          </a:p>
          <a:p>
            <a:pPr algn="ctr">
              <a:defRPr/>
            </a:pPr>
            <a:r>
              <a:rPr lang="en-GB" sz="1038" dirty="0">
                <a:latin typeface="+mj-lt"/>
                <a:ea typeface="Arial" charset="0"/>
                <a:cs typeface="Arial" charset="0"/>
              </a:rPr>
              <a:t>Repair Kit/Cash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3568" y="4638957"/>
            <a:ext cx="973937" cy="397005"/>
          </a:xfrm>
          <a:prstGeom prst="rect">
            <a:avLst/>
          </a:prstGeom>
          <a:noFill/>
        </p:spPr>
        <p:txBody>
          <a:bodyPr wrap="square" lIns="76807" tIns="38404" rIns="76807" bIns="38404">
            <a:spAutoFit/>
          </a:bodyPr>
          <a:lstStyle/>
          <a:p>
            <a:pPr algn="ctr">
              <a:defRPr/>
            </a:pPr>
            <a:r>
              <a:rPr lang="en-GB" sz="1038" dirty="0">
                <a:latin typeface="+mj-lt"/>
                <a:ea typeface="Arial" charset="0"/>
                <a:cs typeface="Arial" charset="0"/>
              </a:rPr>
              <a:t>Transitional /core shelter?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911753" y="2308253"/>
            <a:ext cx="857250" cy="631556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 algn="ctr">
              <a:defRPr/>
            </a:pPr>
            <a:r>
              <a:rPr lang="en-GB" sz="1200" dirty="0">
                <a:latin typeface="+mj-lt"/>
                <a:ea typeface="Arial" charset="0"/>
                <a:cs typeface="Arial" charset="0"/>
              </a:rPr>
              <a:t>Partially Damaged (&lt;40%)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777635" y="2297021"/>
            <a:ext cx="793739" cy="631556"/>
          </a:xfrm>
          <a:prstGeom prst="rect">
            <a:avLst/>
          </a:prstGeom>
          <a:noFill/>
        </p:spPr>
        <p:txBody>
          <a:bodyPr wrap="square" lIns="76807" tIns="38404" rIns="76807" bIns="38404">
            <a:spAutoFit/>
          </a:bodyPr>
          <a:lstStyle/>
          <a:p>
            <a:pPr algn="ctr">
              <a:defRPr/>
            </a:pPr>
            <a:r>
              <a:rPr lang="en-GB" sz="1200" dirty="0">
                <a:latin typeface="+mj-lt"/>
                <a:ea typeface="Arial" charset="0"/>
                <a:cs typeface="Arial" charset="0"/>
              </a:rPr>
              <a:t>Fully Damaged (&gt;40%)</a:t>
            </a:r>
          </a:p>
        </p:txBody>
      </p:sp>
      <p:sp>
        <p:nvSpPr>
          <p:cNvPr id="44" name="Down Arrow 43"/>
          <p:cNvSpPr/>
          <p:nvPr/>
        </p:nvSpPr>
        <p:spPr>
          <a:xfrm>
            <a:off x="5295794" y="157950"/>
            <a:ext cx="917575" cy="415925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76807" tIns="38404" rIns="76807" bIns="38404" anchor="ctr"/>
          <a:lstStyle>
            <a:lvl1pPr>
              <a:spcBef>
                <a:spcPct val="20000"/>
              </a:spcBef>
              <a:buClr>
                <a:srgbClr val="7F1416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7F1416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7F1416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7F1416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7F1416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lang="en-GB" altLang="en-US" sz="10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cxnSp>
        <p:nvCxnSpPr>
          <p:cNvPr id="4123" name="Straight Connector 18"/>
          <p:cNvCxnSpPr>
            <a:cxnSpLocks noChangeShapeType="1"/>
          </p:cNvCxnSpPr>
          <p:nvPr/>
        </p:nvCxnSpPr>
        <p:spPr bwMode="auto">
          <a:xfrm flipH="1">
            <a:off x="6046441" y="825500"/>
            <a:ext cx="1725959" cy="1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124" name="Group 9"/>
          <p:cNvGrpSpPr>
            <a:grpSpLocks/>
          </p:cNvGrpSpPr>
          <p:nvPr/>
        </p:nvGrpSpPr>
        <p:grpSpPr bwMode="auto">
          <a:xfrm>
            <a:off x="6877832" y="1718123"/>
            <a:ext cx="622300" cy="612775"/>
            <a:chOff x="1352384" y="2184003"/>
            <a:chExt cx="623025" cy="612300"/>
          </a:xfrm>
        </p:grpSpPr>
        <p:pic>
          <p:nvPicPr>
            <p:cNvPr id="4145" name="Picture 4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3964" y="2184003"/>
              <a:ext cx="561445" cy="612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1352384" y="2499670"/>
              <a:ext cx="146220" cy="26490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cxnSp>
        <p:nvCxnSpPr>
          <p:cNvPr id="4126" name="Straight Arrow Connector 37"/>
          <p:cNvCxnSpPr>
            <a:cxnSpLocks noChangeShapeType="1"/>
          </p:cNvCxnSpPr>
          <p:nvPr/>
        </p:nvCxnSpPr>
        <p:spPr bwMode="auto">
          <a:xfrm flipH="1">
            <a:off x="1553594" y="2045687"/>
            <a:ext cx="11925" cy="122992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127" name="Picture 12" descr="4rsal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127" b="63167"/>
          <a:stretch>
            <a:fillRect/>
          </a:stretch>
        </p:blipFill>
        <p:spPr bwMode="auto">
          <a:xfrm>
            <a:off x="4274131" y="4135831"/>
            <a:ext cx="436307" cy="512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TextBox 57"/>
          <p:cNvSpPr txBox="1"/>
          <p:nvPr/>
        </p:nvSpPr>
        <p:spPr>
          <a:xfrm>
            <a:off x="4070974" y="4671661"/>
            <a:ext cx="857250" cy="398463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 algn="ctr">
              <a:defRPr/>
            </a:pPr>
            <a:r>
              <a:rPr lang="en-GB" sz="1038" dirty="0">
                <a:latin typeface="+mj-lt"/>
                <a:ea typeface="Arial" charset="0"/>
                <a:cs typeface="Arial" charset="0"/>
              </a:rPr>
              <a:t>Transitional/core shelter?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560706" y="1241708"/>
            <a:ext cx="3442879" cy="39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2" name="Straight Arrow Connector 20"/>
          <p:cNvCxnSpPr>
            <a:cxnSpLocks noChangeShapeType="1"/>
            <a:endCxn id="62" idx="0"/>
          </p:cNvCxnSpPr>
          <p:nvPr/>
        </p:nvCxnSpPr>
        <p:spPr bwMode="auto">
          <a:xfrm>
            <a:off x="3488555" y="825803"/>
            <a:ext cx="1" cy="7527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" name="TextBox 60"/>
          <p:cNvSpPr txBox="1"/>
          <p:nvPr/>
        </p:nvSpPr>
        <p:spPr>
          <a:xfrm>
            <a:off x="4004397" y="432130"/>
            <a:ext cx="376237" cy="293002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 algn="ctr">
              <a:defRPr/>
            </a:pPr>
            <a:r>
              <a:rPr lang="en-GB" sz="1400" b="1" dirty="0">
                <a:latin typeface="+mj-lt"/>
                <a:ea typeface="Arial" charset="0"/>
                <a:cs typeface="Arial" charset="0"/>
              </a:rPr>
              <a:t>No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998018" y="1578593"/>
            <a:ext cx="981075" cy="262224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 algn="ctr">
              <a:defRPr/>
            </a:pPr>
            <a:r>
              <a:rPr lang="en-GB" sz="1200" b="1" dirty="0">
                <a:latin typeface="+mj-lt"/>
                <a:ea typeface="Arial" charset="0"/>
                <a:cs typeface="Arial" charset="0"/>
              </a:rPr>
              <a:t>Restricted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512253" y="1550566"/>
            <a:ext cx="982663" cy="262224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 algn="ctr">
              <a:defRPr/>
            </a:pPr>
            <a:r>
              <a:rPr lang="en-GB" sz="1200" b="1" dirty="0">
                <a:latin typeface="+mj-lt"/>
                <a:ea typeface="Arial" charset="0"/>
                <a:cs typeface="Arial" charset="0"/>
              </a:rPr>
              <a:t>Warning</a:t>
            </a:r>
          </a:p>
        </p:txBody>
      </p:sp>
      <p:cxnSp>
        <p:nvCxnSpPr>
          <p:cNvPr id="4136" name="Straight Arrow Connector 20"/>
          <p:cNvCxnSpPr>
            <a:cxnSpLocks noChangeShapeType="1"/>
          </p:cNvCxnSpPr>
          <p:nvPr/>
        </p:nvCxnSpPr>
        <p:spPr bwMode="auto">
          <a:xfrm flipH="1">
            <a:off x="5009126" y="1239987"/>
            <a:ext cx="7938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Straight Connector 26"/>
          <p:cNvCxnSpPr/>
          <p:nvPr/>
        </p:nvCxnSpPr>
        <p:spPr>
          <a:xfrm flipV="1">
            <a:off x="5013095" y="1828636"/>
            <a:ext cx="194" cy="740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42" name="TextBox 7176"/>
          <p:cNvSpPr txBox="1">
            <a:spLocks noChangeArrowheads="1"/>
          </p:cNvSpPr>
          <p:nvPr/>
        </p:nvSpPr>
        <p:spPr bwMode="auto">
          <a:xfrm>
            <a:off x="3088161" y="5343981"/>
            <a:ext cx="825536" cy="769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sz="1100" dirty="0" err="1"/>
              <a:t>Govt</a:t>
            </a:r>
            <a:r>
              <a:rPr lang="en-GB" altLang="en-US" sz="1100" dirty="0"/>
              <a:t> financial assistance 1.2 m</a:t>
            </a:r>
          </a:p>
        </p:txBody>
      </p:sp>
      <p:sp>
        <p:nvSpPr>
          <p:cNvPr id="57" name="TextBox 7176"/>
          <p:cNvSpPr txBox="1">
            <a:spLocks noChangeArrowheads="1"/>
          </p:cNvSpPr>
          <p:nvPr/>
        </p:nvSpPr>
        <p:spPr bwMode="auto">
          <a:xfrm>
            <a:off x="6838878" y="5349847"/>
            <a:ext cx="857250" cy="769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sz="1100" dirty="0" err="1"/>
              <a:t>Govt</a:t>
            </a:r>
            <a:r>
              <a:rPr lang="en-GB" altLang="en-US" sz="1100" dirty="0"/>
              <a:t> financial assistance 1.2m  </a:t>
            </a:r>
          </a:p>
        </p:txBody>
      </p:sp>
      <p:sp>
        <p:nvSpPr>
          <p:cNvPr id="60" name="TextBox 7176"/>
          <p:cNvSpPr txBox="1">
            <a:spLocks noChangeArrowheads="1"/>
          </p:cNvSpPr>
          <p:nvPr/>
        </p:nvSpPr>
        <p:spPr bwMode="auto">
          <a:xfrm>
            <a:off x="7952791" y="5366405"/>
            <a:ext cx="743909" cy="430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sz="1100" dirty="0"/>
              <a:t>NITF Insurance</a:t>
            </a:r>
          </a:p>
        </p:txBody>
      </p:sp>
      <p:sp>
        <p:nvSpPr>
          <p:cNvPr id="64" name="TextBox 7176"/>
          <p:cNvSpPr txBox="1">
            <a:spLocks noChangeArrowheads="1"/>
          </p:cNvSpPr>
          <p:nvPr/>
        </p:nvSpPr>
        <p:spPr bwMode="auto">
          <a:xfrm>
            <a:off x="368129" y="5352769"/>
            <a:ext cx="1043294" cy="110799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sz="1100" dirty="0" err="1"/>
              <a:t>Govt</a:t>
            </a:r>
            <a:r>
              <a:rPr lang="en-GB" altLang="en-US" sz="1100" dirty="0"/>
              <a:t> financial assistance 1.2m on </a:t>
            </a:r>
            <a:endParaRPr lang="en-GB" sz="1100" dirty="0"/>
          </a:p>
          <a:p>
            <a:pPr algn="ctr"/>
            <a:r>
              <a:rPr lang="en-GB" sz="1100" dirty="0"/>
              <a:t>sites identified by government 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969904" y="2179713"/>
            <a:ext cx="1262855" cy="393744"/>
          </a:xfrm>
          <a:prstGeom prst="roundRect">
            <a:avLst/>
          </a:prstGeom>
          <a:solidFill>
            <a:srgbClr val="459FD5"/>
          </a:solidFill>
          <a:ln>
            <a:solidFill>
              <a:srgbClr val="459F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807" tIns="38404" rIns="76807" bIns="38404" anchor="ctr"/>
          <a:lstStyle/>
          <a:p>
            <a:pPr algn="ctr">
              <a:defRPr/>
            </a:pPr>
            <a:r>
              <a:rPr lang="en-GB" sz="1400" dirty="0">
                <a:solidFill>
                  <a:schemeClr val="bg1"/>
                </a:solidFill>
              </a:rPr>
              <a:t>Resettlement</a:t>
            </a:r>
          </a:p>
        </p:txBody>
      </p:sp>
      <p:sp>
        <p:nvSpPr>
          <p:cNvPr id="67" name="TextBox 7176"/>
          <p:cNvSpPr txBox="1">
            <a:spLocks noChangeArrowheads="1"/>
          </p:cNvSpPr>
          <p:nvPr/>
        </p:nvSpPr>
        <p:spPr bwMode="auto">
          <a:xfrm>
            <a:off x="1579734" y="5343015"/>
            <a:ext cx="1346509" cy="110799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sz="1100" dirty="0"/>
              <a:t>Owner selected sites or house: </a:t>
            </a:r>
          </a:p>
          <a:p>
            <a:pPr algn="ctr"/>
            <a:r>
              <a:rPr lang="en-GB" altLang="en-US" sz="1100" dirty="0" err="1"/>
              <a:t>Govt</a:t>
            </a:r>
            <a:r>
              <a:rPr lang="en-GB" altLang="en-US" sz="1100" dirty="0"/>
              <a:t> financial assistance for house purchase (with land) up to 1.6m  </a:t>
            </a:r>
          </a:p>
        </p:txBody>
      </p:sp>
      <p:cxnSp>
        <p:nvCxnSpPr>
          <p:cNvPr id="74" name="Straight Connector 29"/>
          <p:cNvCxnSpPr>
            <a:cxnSpLocks noChangeShapeType="1"/>
          </p:cNvCxnSpPr>
          <p:nvPr/>
        </p:nvCxnSpPr>
        <p:spPr bwMode="auto">
          <a:xfrm>
            <a:off x="8340378" y="1253161"/>
            <a:ext cx="4401" cy="42851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7" name="Group 9"/>
          <p:cNvGrpSpPr>
            <a:grpSpLocks/>
          </p:cNvGrpSpPr>
          <p:nvPr/>
        </p:nvGrpSpPr>
        <p:grpSpPr bwMode="auto">
          <a:xfrm>
            <a:off x="4136911" y="2747586"/>
            <a:ext cx="622300" cy="612775"/>
            <a:chOff x="1352384" y="2184003"/>
            <a:chExt cx="623025" cy="612300"/>
          </a:xfrm>
        </p:grpSpPr>
        <p:pic>
          <p:nvPicPr>
            <p:cNvPr id="79" name="Picture 4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3964" y="2184003"/>
              <a:ext cx="561445" cy="612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0" name="Rectangle 79"/>
            <p:cNvSpPr/>
            <p:nvPr/>
          </p:nvSpPr>
          <p:spPr>
            <a:xfrm>
              <a:off x="1352384" y="2499670"/>
              <a:ext cx="146220" cy="26490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81" name="Group 13"/>
          <p:cNvGrpSpPr>
            <a:grpSpLocks/>
          </p:cNvGrpSpPr>
          <p:nvPr/>
        </p:nvGrpSpPr>
        <p:grpSpPr bwMode="auto">
          <a:xfrm>
            <a:off x="5230101" y="2651622"/>
            <a:ext cx="741363" cy="758825"/>
            <a:chOff x="2478865" y="2120430"/>
            <a:chExt cx="741729" cy="758123"/>
          </a:xfrm>
        </p:grpSpPr>
        <p:pic>
          <p:nvPicPr>
            <p:cNvPr id="82" name="Picture 4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0669" y="2120430"/>
              <a:ext cx="669925" cy="758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" name="Rectangle 82"/>
            <p:cNvSpPr/>
            <p:nvPr/>
          </p:nvSpPr>
          <p:spPr>
            <a:xfrm>
              <a:off x="2478865" y="2507422"/>
              <a:ext cx="187417" cy="2569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cxnSp>
        <p:nvCxnSpPr>
          <p:cNvPr id="7168" name="Straight Connector 7167"/>
          <p:cNvCxnSpPr/>
          <p:nvPr/>
        </p:nvCxnSpPr>
        <p:spPr>
          <a:xfrm flipV="1">
            <a:off x="4472827" y="2572922"/>
            <a:ext cx="1147829" cy="9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6" name="Straight Connector 7175"/>
          <p:cNvCxnSpPr/>
          <p:nvPr/>
        </p:nvCxnSpPr>
        <p:spPr>
          <a:xfrm>
            <a:off x="876172" y="3306705"/>
            <a:ext cx="134132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20"/>
          <p:cNvCxnSpPr>
            <a:cxnSpLocks noChangeShapeType="1"/>
          </p:cNvCxnSpPr>
          <p:nvPr/>
        </p:nvCxnSpPr>
        <p:spPr bwMode="auto">
          <a:xfrm flipH="1">
            <a:off x="4472053" y="2593925"/>
            <a:ext cx="2927" cy="20188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Rounded Rectangle 64"/>
          <p:cNvSpPr/>
          <p:nvPr/>
        </p:nvSpPr>
        <p:spPr>
          <a:xfrm>
            <a:off x="3036384" y="1976865"/>
            <a:ext cx="2437209" cy="441291"/>
          </a:xfrm>
          <a:prstGeom prst="roundRect">
            <a:avLst/>
          </a:prstGeom>
          <a:solidFill>
            <a:srgbClr val="459FD5"/>
          </a:solidFill>
          <a:ln>
            <a:solidFill>
              <a:srgbClr val="459F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807" tIns="38404" rIns="76807" bIns="38404" anchor="ctr"/>
          <a:lstStyle/>
          <a:p>
            <a:pPr algn="ctr">
              <a:defRPr/>
            </a:pPr>
            <a:r>
              <a:rPr lang="en-GB" sz="1400" dirty="0">
                <a:solidFill>
                  <a:schemeClr val="bg1"/>
                </a:solidFill>
              </a:rPr>
              <a:t>Reconstruction in-situ with resilient features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3991467" y="3217562"/>
            <a:ext cx="977862" cy="631556"/>
          </a:xfrm>
          <a:prstGeom prst="rect">
            <a:avLst/>
          </a:prstGeom>
          <a:noFill/>
        </p:spPr>
        <p:txBody>
          <a:bodyPr wrap="square" lIns="76807" tIns="38404" rIns="76807" bIns="38404">
            <a:spAutoFit/>
          </a:bodyPr>
          <a:lstStyle/>
          <a:p>
            <a:pPr algn="ctr">
              <a:defRPr/>
            </a:pPr>
            <a:r>
              <a:rPr lang="en-GB" sz="1200" dirty="0">
                <a:latin typeface="+mj-lt"/>
                <a:ea typeface="Arial" charset="0"/>
                <a:cs typeface="Arial" charset="0"/>
              </a:rPr>
              <a:t>Fully Damaged (&gt;40%)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5220332" y="3243411"/>
            <a:ext cx="857250" cy="631556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 algn="ctr">
              <a:defRPr/>
            </a:pPr>
            <a:r>
              <a:rPr lang="en-GB" sz="1200" dirty="0">
                <a:latin typeface="+mj-lt"/>
                <a:ea typeface="Arial" charset="0"/>
                <a:cs typeface="Arial" charset="0"/>
              </a:rPr>
              <a:t>Partially Damaged (&lt;40%)</a:t>
            </a:r>
          </a:p>
        </p:txBody>
      </p:sp>
      <p:sp>
        <p:nvSpPr>
          <p:cNvPr id="125" name="TextBox 7176"/>
          <p:cNvSpPr txBox="1">
            <a:spLocks noChangeArrowheads="1"/>
          </p:cNvSpPr>
          <p:nvPr/>
        </p:nvSpPr>
        <p:spPr bwMode="auto">
          <a:xfrm>
            <a:off x="4161278" y="5343498"/>
            <a:ext cx="825536" cy="769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sz="1100" dirty="0" err="1"/>
              <a:t>Govt</a:t>
            </a:r>
            <a:r>
              <a:rPr lang="en-GB" altLang="en-US" sz="1100" dirty="0"/>
              <a:t> financial assistance 1.2 m</a:t>
            </a:r>
          </a:p>
        </p:txBody>
      </p:sp>
      <p:sp>
        <p:nvSpPr>
          <p:cNvPr id="126" name="TextBox 7176"/>
          <p:cNvSpPr txBox="1">
            <a:spLocks noChangeArrowheads="1"/>
          </p:cNvSpPr>
          <p:nvPr/>
        </p:nvSpPr>
        <p:spPr bwMode="auto">
          <a:xfrm>
            <a:off x="5284305" y="5333702"/>
            <a:ext cx="743909" cy="430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sz="1100" dirty="0"/>
              <a:t>NITF Insurance</a:t>
            </a:r>
          </a:p>
        </p:txBody>
      </p:sp>
      <p:cxnSp>
        <p:nvCxnSpPr>
          <p:cNvPr id="4135" name="Straight Connector 4134"/>
          <p:cNvCxnSpPr/>
          <p:nvPr/>
        </p:nvCxnSpPr>
        <p:spPr>
          <a:xfrm flipH="1">
            <a:off x="7750438" y="825803"/>
            <a:ext cx="6226" cy="426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20"/>
          <p:cNvCxnSpPr>
            <a:cxnSpLocks noChangeShapeType="1"/>
          </p:cNvCxnSpPr>
          <p:nvPr/>
        </p:nvCxnSpPr>
        <p:spPr bwMode="auto">
          <a:xfrm flipH="1">
            <a:off x="5617729" y="2568710"/>
            <a:ext cx="2927" cy="20188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57" name="TextBox 4156"/>
          <p:cNvSpPr txBox="1"/>
          <p:nvPr/>
        </p:nvSpPr>
        <p:spPr>
          <a:xfrm>
            <a:off x="3241557" y="6221343"/>
            <a:ext cx="2600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GOVERNMENT RESPONSE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1897923" y="4041248"/>
            <a:ext cx="2221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SUPPORT OPTIONS</a:t>
            </a:r>
          </a:p>
        </p:txBody>
      </p:sp>
      <p:pic>
        <p:nvPicPr>
          <p:cNvPr id="205" name="Picture 13" descr="4rsal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31" b="57802"/>
          <a:stretch>
            <a:fillRect/>
          </a:stretch>
        </p:blipFill>
        <p:spPr bwMode="auto">
          <a:xfrm>
            <a:off x="8126324" y="4136219"/>
            <a:ext cx="383046" cy="586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" name="TextBox 205"/>
          <p:cNvSpPr txBox="1"/>
          <p:nvPr/>
        </p:nvSpPr>
        <p:spPr>
          <a:xfrm>
            <a:off x="5079515" y="4647587"/>
            <a:ext cx="1166813" cy="396875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 algn="ctr">
              <a:defRPr/>
            </a:pPr>
            <a:r>
              <a:rPr lang="en-GB" sz="1038" dirty="0">
                <a:latin typeface="+mj-lt"/>
                <a:ea typeface="Arial" charset="0"/>
                <a:cs typeface="Arial" charset="0"/>
              </a:rPr>
              <a:t>Shelter </a:t>
            </a:r>
          </a:p>
          <a:p>
            <a:pPr algn="ctr">
              <a:defRPr/>
            </a:pPr>
            <a:r>
              <a:rPr lang="en-GB" sz="1038" dirty="0">
                <a:latin typeface="+mj-lt"/>
                <a:ea typeface="Arial" charset="0"/>
                <a:cs typeface="Arial" charset="0"/>
              </a:rPr>
              <a:t>Repair Kit/Cash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6594" y="4239735"/>
            <a:ext cx="820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All: technical support</a:t>
            </a:r>
          </a:p>
        </p:txBody>
      </p:sp>
      <p:pic>
        <p:nvPicPr>
          <p:cNvPr id="70" name="Picture 12" descr="4rsall">
            <a:extLst>
              <a:ext uri="{FF2B5EF4-FFF2-40B4-BE49-F238E27FC236}">
                <a16:creationId xmlns="" xmlns:a16="http://schemas.microsoft.com/office/drawing/2014/main" id="{E7092AE6-4685-4505-96F2-D21FB239B2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127" b="63167"/>
          <a:stretch>
            <a:fillRect/>
          </a:stretch>
        </p:blipFill>
        <p:spPr bwMode="auto">
          <a:xfrm>
            <a:off x="7014251" y="4150891"/>
            <a:ext cx="436307" cy="512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" name="TextBox 70">
            <a:extLst>
              <a:ext uri="{FF2B5EF4-FFF2-40B4-BE49-F238E27FC236}">
                <a16:creationId xmlns="" xmlns:a16="http://schemas.microsoft.com/office/drawing/2014/main" id="{B12796D9-30BF-43E3-ACD5-7327F85F5B3E}"/>
              </a:ext>
            </a:extLst>
          </p:cNvPr>
          <p:cNvSpPr txBox="1"/>
          <p:nvPr/>
        </p:nvSpPr>
        <p:spPr>
          <a:xfrm>
            <a:off x="6811094" y="4686721"/>
            <a:ext cx="857250" cy="398463"/>
          </a:xfrm>
          <a:prstGeom prst="rect">
            <a:avLst/>
          </a:prstGeom>
          <a:noFill/>
        </p:spPr>
        <p:txBody>
          <a:bodyPr lIns="76807" tIns="38404" rIns="76807" bIns="38404">
            <a:spAutoFit/>
          </a:bodyPr>
          <a:lstStyle/>
          <a:p>
            <a:pPr algn="ctr">
              <a:defRPr/>
            </a:pPr>
            <a:r>
              <a:rPr lang="en-GB" sz="1038" dirty="0">
                <a:latin typeface="+mj-lt"/>
                <a:ea typeface="Arial" charset="0"/>
                <a:cs typeface="Arial" charset="0"/>
              </a:rPr>
              <a:t>Transitional/core shelter?</a:t>
            </a:r>
          </a:p>
        </p:txBody>
      </p:sp>
    </p:spTree>
    <p:extLst>
      <p:ext uri="{BB962C8B-B14F-4D97-AF65-F5344CB8AC3E}">
        <p14:creationId xmlns:p14="http://schemas.microsoft.com/office/powerpoint/2010/main" val="395906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0438"/>
            <a:ext cx="8229600" cy="4525962"/>
          </a:xfrm>
        </p:spPr>
        <p:txBody>
          <a:bodyPr>
            <a:normAutofit/>
          </a:bodyPr>
          <a:lstStyle/>
          <a:p>
            <a:pPr marL="0" indent="0">
              <a:buFont typeface="Wingdings" charset="2"/>
              <a:buNone/>
              <a:defRPr/>
            </a:pPr>
            <a:r>
              <a:rPr lang="en-GB" dirty="0">
                <a:ea typeface="+mn-ea"/>
                <a:cs typeface="+mn-cs"/>
              </a:rPr>
              <a:t>Solutions</a:t>
            </a:r>
          </a:p>
          <a:p>
            <a:pPr marL="0" indent="0">
              <a:buFont typeface="Wingdings" charset="2"/>
              <a:buNone/>
              <a:defRPr/>
            </a:pPr>
            <a:endParaRPr lang="en-GB" dirty="0"/>
          </a:p>
          <a:p>
            <a:pPr>
              <a:defRPr/>
            </a:pPr>
            <a:r>
              <a:rPr lang="en-GB" dirty="0"/>
              <a:t>Transitional / core shelter</a:t>
            </a:r>
          </a:p>
          <a:p>
            <a:pPr>
              <a:defRPr/>
            </a:pPr>
            <a:r>
              <a:rPr lang="en-GB" dirty="0"/>
              <a:t>Model house + training</a:t>
            </a:r>
          </a:p>
          <a:p>
            <a:pPr>
              <a:defRPr/>
            </a:pPr>
            <a:r>
              <a:rPr lang="en-GB" dirty="0">
                <a:ea typeface="+mn-ea"/>
                <a:cs typeface="+mn-cs"/>
              </a:rPr>
              <a:t>Community approach </a:t>
            </a:r>
          </a:p>
          <a:p>
            <a:pPr lvl="1">
              <a:defRPr/>
            </a:pPr>
            <a:r>
              <a:rPr lang="en-GB" dirty="0"/>
              <a:t>Prevent settlement issues</a:t>
            </a:r>
          </a:p>
          <a:p>
            <a:pPr lvl="1">
              <a:defRPr/>
            </a:pPr>
            <a:r>
              <a:rPr lang="en-GB" dirty="0">
                <a:ea typeface="+mn-ea"/>
                <a:cs typeface="+mn-cs"/>
              </a:rPr>
              <a:t>DRR at community rather than household level</a:t>
            </a:r>
          </a:p>
          <a:p>
            <a:pPr lvl="1">
              <a:defRPr/>
            </a:pPr>
            <a:endParaRPr lang="en-GB" dirty="0">
              <a:ea typeface="+mn-ea"/>
              <a:cs typeface="+mn-cs"/>
            </a:endParaRPr>
          </a:p>
          <a:p>
            <a:pPr marL="0" indent="0">
              <a:buNone/>
              <a:defRPr/>
            </a:pPr>
            <a:endParaRPr lang="en-GB" sz="2400" dirty="0">
              <a:ea typeface="+mn-ea"/>
              <a:cs typeface="+mn-cs"/>
            </a:endParaRPr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1797050" y="1216025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7F1416"/>
              </a:buClr>
              <a:buFont typeface="Wingdings" charset="2"/>
              <a:buChar char="§"/>
              <a:defRPr sz="32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rgbClr val="7F1416"/>
              </a:buClr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126346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2446"/>
            <a:ext cx="8229600" cy="4844826"/>
          </a:xfrm>
        </p:spPr>
        <p:txBody>
          <a:bodyPr>
            <a:normAutofit fontScale="85000" lnSpcReduction="20000"/>
          </a:bodyPr>
          <a:lstStyle/>
          <a:p>
            <a:pPr marL="0" indent="0">
              <a:buFont typeface="Wingdings" charset="2"/>
              <a:buNone/>
              <a:defRPr/>
            </a:pPr>
            <a:r>
              <a:rPr lang="en-GB" sz="3800" dirty="0">
                <a:ea typeface="+mn-ea"/>
                <a:cs typeface="+mn-cs"/>
              </a:rPr>
              <a:t>Process - </a:t>
            </a:r>
            <a:r>
              <a:rPr lang="en-GB" sz="3800" dirty="0" err="1">
                <a:ea typeface="+mn-ea"/>
                <a:cs typeface="+mn-cs"/>
              </a:rPr>
              <a:t>tbd</a:t>
            </a:r>
            <a:endParaRPr lang="en-GB" sz="3800" dirty="0">
              <a:ea typeface="+mn-ea"/>
              <a:cs typeface="+mn-cs"/>
            </a:endParaRPr>
          </a:p>
          <a:p>
            <a:pPr marL="0" indent="0">
              <a:buFont typeface="Wingdings" charset="2"/>
              <a:buNone/>
              <a:defRPr/>
            </a:pPr>
            <a:endParaRPr lang="en-GB" sz="3500" dirty="0"/>
          </a:p>
          <a:p>
            <a:pPr>
              <a:defRPr/>
            </a:pPr>
            <a:r>
              <a:rPr lang="en-US" sz="3500" dirty="0"/>
              <a:t>Transitional / core shelter</a:t>
            </a:r>
          </a:p>
          <a:p>
            <a:pPr lvl="1">
              <a:defRPr/>
            </a:pPr>
            <a:r>
              <a:rPr lang="en-US" sz="3000" dirty="0"/>
              <a:t>seek approval by GA and NBRO</a:t>
            </a:r>
          </a:p>
          <a:p>
            <a:pPr lvl="1">
              <a:defRPr/>
            </a:pPr>
            <a:r>
              <a:rPr lang="en-US" sz="3000" dirty="0"/>
              <a:t>site and construction needs to be endorsed by NBRO</a:t>
            </a:r>
          </a:p>
          <a:p>
            <a:pPr lvl="1">
              <a:defRPr/>
            </a:pPr>
            <a:r>
              <a:rPr lang="en-US" sz="3000" dirty="0"/>
              <a:t>appropriate (consider livelihoods)</a:t>
            </a:r>
          </a:p>
          <a:p>
            <a:pPr lvl="1">
              <a:defRPr/>
            </a:pPr>
            <a:r>
              <a:rPr lang="en-US" sz="3000" dirty="0"/>
              <a:t>materials to go towards a permanent home</a:t>
            </a:r>
          </a:p>
          <a:p>
            <a:pPr marL="0" indent="0">
              <a:buNone/>
              <a:defRPr/>
            </a:pPr>
            <a:endParaRPr lang="en-US" dirty="0"/>
          </a:p>
          <a:p>
            <a:pPr>
              <a:defRPr/>
            </a:pPr>
            <a:r>
              <a:rPr lang="en-US" sz="3500" dirty="0"/>
              <a:t>Needs </a:t>
            </a:r>
          </a:p>
          <a:p>
            <a:pPr lvl="1">
              <a:defRPr/>
            </a:pPr>
            <a:r>
              <a:rPr lang="en-US" sz="3100" dirty="0"/>
              <a:t>support housing and landscape design</a:t>
            </a:r>
          </a:p>
          <a:p>
            <a:pPr lvl="1">
              <a:defRPr/>
            </a:pPr>
            <a:r>
              <a:rPr lang="en-US" sz="3100" dirty="0"/>
              <a:t>community mobilization </a:t>
            </a:r>
            <a:endParaRPr lang="en-GB" sz="2000" dirty="0">
              <a:ea typeface="+mn-ea"/>
              <a:cs typeface="+mn-cs"/>
            </a:endParaRPr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1797050" y="1216025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7F1416"/>
              </a:buClr>
              <a:buFont typeface="Wingdings" charset="2"/>
              <a:buChar char="§"/>
              <a:defRPr sz="32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rgbClr val="7F1416"/>
              </a:buClr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1416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454930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en-GB" dirty="0"/>
              <a:t>Web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>
                <a:hlinkClick r:id="rId2"/>
              </a:rPr>
              <a:t>www.sheltercluster.org</a:t>
            </a:r>
            <a:r>
              <a:rPr lang="en-GB" dirty="0"/>
              <a:t>  </a:t>
            </a:r>
          </a:p>
          <a:p>
            <a:r>
              <a:rPr lang="en-GB" dirty="0">
                <a:hlinkClick r:id="rId3"/>
              </a:rPr>
              <a:t>https://www.sheltercluster.org/response/sri-lanka-floods-2017</a:t>
            </a:r>
            <a:r>
              <a:rPr lang="en-GB" dirty="0"/>
              <a:t> </a:t>
            </a:r>
          </a:p>
          <a:p>
            <a:r>
              <a:rPr lang="en-GB" dirty="0">
                <a:hlinkClick r:id="rId4"/>
              </a:rPr>
              <a:t>https://www.sheltercluster.org/sri-lanka-floods-2017/documents/21062017-nbro-presentation</a:t>
            </a:r>
            <a:r>
              <a:rPr lang="en-GB" dirty="0"/>
              <a:t> </a:t>
            </a:r>
          </a:p>
          <a:p>
            <a:r>
              <a:rPr lang="en-GB" dirty="0">
                <a:hlinkClick r:id="rId5"/>
              </a:rPr>
              <a:t>https://www.sheltercluster.org/response/sri-lanka-floods-2017/documents?sort=date&amp;sort_direction=DESC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4086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423</Words>
  <Application>Microsoft Office PowerPoint</Application>
  <PresentationFormat>On-screen Show (4:3)</PresentationFormat>
  <Paragraphs>126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MS PGothic</vt:lpstr>
      <vt:lpstr>Arial</vt:lpstr>
      <vt:lpstr>Calibri</vt:lpstr>
      <vt:lpstr>Wingdings</vt:lpstr>
      <vt:lpstr>Office Theme</vt:lpstr>
      <vt:lpstr>PowerPoint Presentation</vt:lpstr>
      <vt:lpstr>Agenda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Web Details</vt:lpstr>
    </vt:vector>
  </TitlesOfParts>
  <Company>IFRC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Licensed User</dc:creator>
  <cp:lastModifiedBy>Emese HP</cp:lastModifiedBy>
  <cp:revision>81</cp:revision>
  <dcterms:created xsi:type="dcterms:W3CDTF">2017-06-11T05:15:16Z</dcterms:created>
  <dcterms:modified xsi:type="dcterms:W3CDTF">2017-07-19T05:32:37Z</dcterms:modified>
</cp:coreProperties>
</file>